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  <p:sldMasterId id="2147483671" r:id="rId3"/>
    <p:sldMasterId id="2147483684" r:id="rId4"/>
    <p:sldMasterId id="2147483710" r:id="rId5"/>
  </p:sldMasterIdLst>
  <p:notesMasterIdLst>
    <p:notesMasterId r:id="rId104"/>
  </p:notesMasterIdLst>
  <p:sldIdLst>
    <p:sldId id="257" r:id="rId6"/>
    <p:sldId id="443" r:id="rId7"/>
    <p:sldId id="526" r:id="rId8"/>
    <p:sldId id="415" r:id="rId9"/>
    <p:sldId id="417" r:id="rId10"/>
    <p:sldId id="416" r:id="rId11"/>
    <p:sldId id="418" r:id="rId12"/>
    <p:sldId id="419" r:id="rId13"/>
    <p:sldId id="421" r:id="rId14"/>
    <p:sldId id="422" r:id="rId15"/>
    <p:sldId id="423" r:id="rId16"/>
    <p:sldId id="424" r:id="rId17"/>
    <p:sldId id="425" r:id="rId18"/>
    <p:sldId id="510" r:id="rId19"/>
    <p:sldId id="426" r:id="rId20"/>
    <p:sldId id="427" r:id="rId21"/>
    <p:sldId id="428" r:id="rId22"/>
    <p:sldId id="430" r:id="rId23"/>
    <p:sldId id="431" r:id="rId24"/>
    <p:sldId id="432" r:id="rId25"/>
    <p:sldId id="433" r:id="rId26"/>
    <p:sldId id="434" r:id="rId27"/>
    <p:sldId id="511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53" r:id="rId37"/>
    <p:sldId id="454" r:id="rId38"/>
    <p:sldId id="455" r:id="rId39"/>
    <p:sldId id="456" r:id="rId40"/>
    <p:sldId id="457" r:id="rId41"/>
    <p:sldId id="458" r:id="rId42"/>
    <p:sldId id="459" r:id="rId43"/>
    <p:sldId id="460" r:id="rId44"/>
    <p:sldId id="461" r:id="rId45"/>
    <p:sldId id="462" r:id="rId46"/>
    <p:sldId id="466" r:id="rId47"/>
    <p:sldId id="463" r:id="rId48"/>
    <p:sldId id="464" r:id="rId49"/>
    <p:sldId id="465" r:id="rId50"/>
    <p:sldId id="467" r:id="rId51"/>
    <p:sldId id="468" r:id="rId52"/>
    <p:sldId id="469" r:id="rId53"/>
    <p:sldId id="470" r:id="rId54"/>
    <p:sldId id="471" r:id="rId55"/>
    <p:sldId id="512" r:id="rId56"/>
    <p:sldId id="446" r:id="rId57"/>
    <p:sldId id="447" r:id="rId58"/>
    <p:sldId id="448" r:id="rId59"/>
    <p:sldId id="449" r:id="rId60"/>
    <p:sldId id="450" r:id="rId61"/>
    <p:sldId id="451" r:id="rId62"/>
    <p:sldId id="452" r:id="rId63"/>
    <p:sldId id="513" r:id="rId64"/>
    <p:sldId id="516" r:id="rId65"/>
    <p:sldId id="517" r:id="rId66"/>
    <p:sldId id="518" r:id="rId67"/>
    <p:sldId id="520" r:id="rId68"/>
    <p:sldId id="519" r:id="rId69"/>
    <p:sldId id="522" r:id="rId70"/>
    <p:sldId id="521" r:id="rId71"/>
    <p:sldId id="523" r:id="rId72"/>
    <p:sldId id="524" r:id="rId73"/>
    <p:sldId id="480" r:id="rId74"/>
    <p:sldId id="482" r:id="rId75"/>
    <p:sldId id="483" r:id="rId76"/>
    <p:sldId id="484" r:id="rId77"/>
    <p:sldId id="485" r:id="rId78"/>
    <p:sldId id="486" r:id="rId79"/>
    <p:sldId id="487" r:id="rId80"/>
    <p:sldId id="488" r:id="rId81"/>
    <p:sldId id="489" r:id="rId82"/>
    <p:sldId id="527" r:id="rId83"/>
    <p:sldId id="528" r:id="rId84"/>
    <p:sldId id="529" r:id="rId85"/>
    <p:sldId id="530" r:id="rId86"/>
    <p:sldId id="531" r:id="rId87"/>
    <p:sldId id="532" r:id="rId88"/>
    <p:sldId id="533" r:id="rId89"/>
    <p:sldId id="534" r:id="rId90"/>
    <p:sldId id="535" r:id="rId91"/>
    <p:sldId id="536" r:id="rId92"/>
    <p:sldId id="537" r:id="rId93"/>
    <p:sldId id="538" r:id="rId94"/>
    <p:sldId id="539" r:id="rId95"/>
    <p:sldId id="540" r:id="rId96"/>
    <p:sldId id="541" r:id="rId97"/>
    <p:sldId id="542" r:id="rId98"/>
    <p:sldId id="543" r:id="rId99"/>
    <p:sldId id="544" r:id="rId100"/>
    <p:sldId id="545" r:id="rId101"/>
    <p:sldId id="546" r:id="rId102"/>
    <p:sldId id="525" r:id="rId10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210" y="-90"/>
      </p:cViewPr>
      <p:guideLst>
        <p:guide orient="horz" pos="16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07" Type="http://schemas.openxmlformats.org/officeDocument/2006/relationships/viewProps" Target="viewProps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tableStyles" Target="tableStyle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5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fld id="{9A0DB2DC-4C9A-4742-B13C-FB6460FD3503}" type="slidenum"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413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8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72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98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40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8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24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75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28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55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0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80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19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14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51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12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59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88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68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8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>
                <a:solidFill>
                  <a:prstClr val="black"/>
                </a:solidFill>
              </a:rPr>
              <a:pPr/>
              <a:t>78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78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79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27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63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29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06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25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5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57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87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86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73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3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18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19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14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73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23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0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4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8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0"/>
          <p:cNvSpPr/>
          <p:nvPr/>
        </p:nvSpPr>
        <p:spPr bwMode="auto">
          <a:xfrm>
            <a:off x="8314135" y="900113"/>
            <a:ext cx="423863" cy="41314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7"/>
          <p:cNvSpPr/>
          <p:nvPr/>
        </p:nvSpPr>
        <p:spPr bwMode="auto">
          <a:xfrm>
            <a:off x="8079581" y="1404938"/>
            <a:ext cx="309563" cy="295275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圆角矩形 39"/>
          <p:cNvSpPr/>
          <p:nvPr/>
        </p:nvSpPr>
        <p:spPr bwMode="auto">
          <a:xfrm>
            <a:off x="8117682" y="703660"/>
            <a:ext cx="326231" cy="327422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六边形 9"/>
          <p:cNvSpPr/>
          <p:nvPr/>
        </p:nvSpPr>
        <p:spPr>
          <a:xfrm flipH="1">
            <a:off x="880516" y="4325647"/>
            <a:ext cx="582938" cy="50063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11" name="六边形 10"/>
          <p:cNvSpPr/>
          <p:nvPr/>
        </p:nvSpPr>
        <p:spPr>
          <a:xfrm flipH="1">
            <a:off x="477946" y="3405576"/>
            <a:ext cx="325874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1" name="六边形 20"/>
          <p:cNvSpPr/>
          <p:nvPr/>
        </p:nvSpPr>
        <p:spPr>
          <a:xfrm flipH="1">
            <a:off x="2270779" y="4589888"/>
            <a:ext cx="313970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2" name="六边形 21"/>
          <p:cNvSpPr/>
          <p:nvPr/>
        </p:nvSpPr>
        <p:spPr>
          <a:xfrm flipH="1">
            <a:off x="425050" y="4866302"/>
            <a:ext cx="165642" cy="137316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49828" y="1601597"/>
            <a:ext cx="6651172" cy="900247"/>
          </a:xfrm>
        </p:spPr>
        <p:txBody>
          <a:bodyPr anchor="b">
            <a:normAutofit/>
          </a:bodyPr>
          <a:lstStyle>
            <a:lvl1pPr algn="r">
              <a:defRPr sz="45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9828" y="2614442"/>
            <a:ext cx="6651172" cy="401648"/>
          </a:xfrm>
        </p:spPr>
        <p:txBody>
          <a:bodyPr wrap="square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grpSp>
        <p:nvGrpSpPr>
          <p:cNvPr id="12" name="组合 11"/>
          <p:cNvGrpSpPr/>
          <p:nvPr/>
        </p:nvGrpSpPr>
        <p:grpSpPr>
          <a:xfrm flipH="1">
            <a:off x="1771810" y="4644859"/>
            <a:ext cx="251083" cy="21965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1571517" y="3979115"/>
            <a:ext cx="327436" cy="287765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329048" y="3876799"/>
            <a:ext cx="485369" cy="408158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0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00"/>
          <p:cNvSpPr/>
          <p:nvPr/>
        </p:nvSpPr>
        <p:spPr bwMode="auto">
          <a:xfrm>
            <a:off x="7990285" y="3098006"/>
            <a:ext cx="482204" cy="48220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101"/>
          <p:cNvSpPr/>
          <p:nvPr/>
        </p:nvSpPr>
        <p:spPr bwMode="auto">
          <a:xfrm>
            <a:off x="7649985" y="1212122"/>
            <a:ext cx="642794" cy="6427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圆角矩形 102"/>
          <p:cNvSpPr/>
          <p:nvPr/>
        </p:nvSpPr>
        <p:spPr bwMode="auto">
          <a:xfrm>
            <a:off x="5841207" y="1428751"/>
            <a:ext cx="535781" cy="535781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103"/>
          <p:cNvSpPr/>
          <p:nvPr/>
        </p:nvSpPr>
        <p:spPr bwMode="auto">
          <a:xfrm>
            <a:off x="6642497" y="766762"/>
            <a:ext cx="482204" cy="48220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对角圆角矩形 104"/>
          <p:cNvSpPr/>
          <p:nvPr/>
        </p:nvSpPr>
        <p:spPr bwMode="auto">
          <a:xfrm>
            <a:off x="6685796" y="1500725"/>
            <a:ext cx="1339153" cy="1339153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42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5000" b="1" strike="noStrike" noProof="1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105"/>
          <p:cNvSpPr/>
          <p:nvPr/>
        </p:nvSpPr>
        <p:spPr bwMode="auto">
          <a:xfrm>
            <a:off x="6310674" y="1097833"/>
            <a:ext cx="374963" cy="37496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106"/>
          <p:cNvSpPr/>
          <p:nvPr/>
        </p:nvSpPr>
        <p:spPr bwMode="auto">
          <a:xfrm>
            <a:off x="8230888" y="2453443"/>
            <a:ext cx="267830" cy="26783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圆角矩形 107"/>
          <p:cNvSpPr/>
          <p:nvPr/>
        </p:nvSpPr>
        <p:spPr bwMode="auto">
          <a:xfrm>
            <a:off x="7312819" y="3027760"/>
            <a:ext cx="321469" cy="321469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圆角矩形 108"/>
          <p:cNvSpPr/>
          <p:nvPr/>
        </p:nvSpPr>
        <p:spPr bwMode="auto">
          <a:xfrm>
            <a:off x="6115051" y="2526922"/>
            <a:ext cx="696359" cy="696359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圆角矩形 109"/>
          <p:cNvSpPr/>
          <p:nvPr/>
        </p:nvSpPr>
        <p:spPr bwMode="auto">
          <a:xfrm>
            <a:off x="7504082" y="3177952"/>
            <a:ext cx="267830" cy="26783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六边形 6"/>
          <p:cNvSpPr/>
          <p:nvPr/>
        </p:nvSpPr>
        <p:spPr>
          <a:xfrm flipH="1">
            <a:off x="880516" y="4325647"/>
            <a:ext cx="582938" cy="50063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8" name="六边形 7"/>
          <p:cNvSpPr/>
          <p:nvPr/>
        </p:nvSpPr>
        <p:spPr>
          <a:xfrm flipH="1">
            <a:off x="477946" y="3405576"/>
            <a:ext cx="325874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18" name="六边形 17"/>
          <p:cNvSpPr/>
          <p:nvPr/>
        </p:nvSpPr>
        <p:spPr>
          <a:xfrm flipH="1">
            <a:off x="2270779" y="4589888"/>
            <a:ext cx="313970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19" name="六边形 18"/>
          <p:cNvSpPr/>
          <p:nvPr/>
        </p:nvSpPr>
        <p:spPr>
          <a:xfrm flipH="1">
            <a:off x="425050" y="4866302"/>
            <a:ext cx="165642" cy="137316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9048" y="1647973"/>
            <a:ext cx="5244899" cy="734047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9048" y="2402261"/>
            <a:ext cx="5244899" cy="401648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9" name="组合 8"/>
          <p:cNvGrpSpPr/>
          <p:nvPr/>
        </p:nvGrpSpPr>
        <p:grpSpPr>
          <a:xfrm flipH="1">
            <a:off x="1771810" y="4644859"/>
            <a:ext cx="251083" cy="21965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571517" y="3979115"/>
            <a:ext cx="327436" cy="287765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329048" y="3876799"/>
            <a:ext cx="485369" cy="408158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2018/12/27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357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7721" y="482863"/>
            <a:ext cx="566642" cy="502211"/>
            <a:chOff x="330327" y="179541"/>
            <a:chExt cx="1150400" cy="1019591"/>
          </a:xfrm>
        </p:grpSpPr>
        <p:sp>
          <p:nvSpPr>
            <p:cNvPr id="11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3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4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2018/12/27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30"/>
          <p:cNvSpPr/>
          <p:nvPr/>
        </p:nvSpPr>
        <p:spPr bwMode="auto">
          <a:xfrm>
            <a:off x="8314135" y="900113"/>
            <a:ext cx="423863" cy="41314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37"/>
          <p:cNvSpPr/>
          <p:nvPr/>
        </p:nvSpPr>
        <p:spPr bwMode="auto">
          <a:xfrm>
            <a:off x="8079581" y="1404938"/>
            <a:ext cx="309563" cy="295275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9"/>
          <p:cNvSpPr/>
          <p:nvPr/>
        </p:nvSpPr>
        <p:spPr bwMode="auto">
          <a:xfrm>
            <a:off x="8117682" y="703660"/>
            <a:ext cx="326231" cy="327422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六边形 8"/>
          <p:cNvSpPr/>
          <p:nvPr/>
        </p:nvSpPr>
        <p:spPr>
          <a:xfrm flipH="1">
            <a:off x="880516" y="4325647"/>
            <a:ext cx="582938" cy="50063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10" name="六边形 9"/>
          <p:cNvSpPr/>
          <p:nvPr/>
        </p:nvSpPr>
        <p:spPr>
          <a:xfrm flipH="1">
            <a:off x="477946" y="3405576"/>
            <a:ext cx="325874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0" name="六边形 19"/>
          <p:cNvSpPr/>
          <p:nvPr/>
        </p:nvSpPr>
        <p:spPr>
          <a:xfrm flipH="1">
            <a:off x="2270779" y="4589888"/>
            <a:ext cx="313970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1" name="六边形 20"/>
          <p:cNvSpPr/>
          <p:nvPr/>
        </p:nvSpPr>
        <p:spPr>
          <a:xfrm flipH="1">
            <a:off x="425050" y="4866302"/>
            <a:ext cx="165642" cy="137316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82769" y="1630379"/>
            <a:ext cx="6132506" cy="984982"/>
          </a:xfrm>
        </p:spPr>
        <p:txBody>
          <a:bodyPr wrap="square" anchor="b" anchorCtr="0">
            <a:normAutofit/>
          </a:bodyPr>
          <a:lstStyle>
            <a:lvl1pPr algn="r">
              <a:defRPr sz="5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1782769" y="2695575"/>
            <a:ext cx="6132506" cy="458684"/>
          </a:xfrm>
        </p:spPr>
        <p:txBody>
          <a:bodyPr>
            <a:normAutofit/>
          </a:bodyPr>
          <a:lstStyle>
            <a:lvl1pPr marL="0" indent="0" algn="r">
              <a:buNone/>
              <a:defRPr sz="2100">
                <a:solidFill>
                  <a:schemeClr val="tx2"/>
                </a:solidFill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11" name="组合 10"/>
          <p:cNvGrpSpPr/>
          <p:nvPr/>
        </p:nvGrpSpPr>
        <p:grpSpPr>
          <a:xfrm flipH="1">
            <a:off x="1771810" y="4644859"/>
            <a:ext cx="251083" cy="21965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3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1571517" y="3979115"/>
            <a:ext cx="327436" cy="287765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329048" y="3876799"/>
            <a:ext cx="485369" cy="408158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9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2018/12/27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6771" y="420951"/>
            <a:ext cx="481528" cy="426774"/>
            <a:chOff x="330327" y="179541"/>
            <a:chExt cx="1150400" cy="1019591"/>
          </a:xfrm>
        </p:grpSpPr>
        <p:sp>
          <p:nvSpPr>
            <p:cNvPr id="9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1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2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2018/12/27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77150" y="273844"/>
            <a:ext cx="838200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6962775" cy="4358879"/>
          </a:xfrm>
        </p:spPr>
        <p:txBody>
          <a:bodyPr vert="eaVert"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8"/>
            <a:ext cx="7886700" cy="416922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9151" y="390797"/>
            <a:ext cx="518987" cy="459974"/>
            <a:chOff x="330327" y="179541"/>
            <a:chExt cx="1150400" cy="1019591"/>
          </a:xfrm>
        </p:grpSpPr>
        <p:sp>
          <p:nvSpPr>
            <p:cNvPr id="8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0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1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13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76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38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847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42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68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061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80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5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4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10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706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71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999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048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219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07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94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66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99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760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34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54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920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695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726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074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4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308721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961707"/>
            <a:ext cx="3868340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721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1707"/>
            <a:ext cx="3887391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05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78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651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100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082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734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18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255"/>
            <a:ext cx="3511241" cy="107112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255"/>
            <a:ext cx="4283912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405"/>
            <a:ext cx="3511241" cy="285869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44"/>
            <a:ext cx="681676" cy="4358879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4832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2018/12/27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721" y="525726"/>
            <a:ext cx="566642" cy="502211"/>
            <a:chOff x="330327" y="179541"/>
            <a:chExt cx="1150400" cy="1019591"/>
          </a:xfrm>
        </p:grpSpPr>
        <p:sp>
          <p:nvSpPr>
            <p:cNvPr id="8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0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1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t"/>
          <a:lstStyle/>
          <a:p>
            <a:pPr lvl="0" indent="-171450"/>
            <a:r>
              <a:rPr lang="zh-CN" altLang="en-US" dirty="0"/>
              <a:t>单击此处编辑母版文本样式</a:t>
            </a:r>
          </a:p>
          <a:p>
            <a:pPr lvl="1" indent="-171450"/>
            <a:r>
              <a:rPr lang="zh-CN" altLang="en-US" dirty="0"/>
              <a:t>第二级</a:t>
            </a:r>
          </a:p>
          <a:p>
            <a:pPr lvl="2" indent="-171450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2018/12/27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13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3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3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50169" y="596901"/>
            <a:ext cx="6650831" cy="1904604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zh-CN" altLang="en-US" dirty="0" smtClean="0">
                <a:ea typeface="微软雅黑" panose="020B0503020204020204" pitchFamily="34" charset="-122"/>
              </a:rPr>
              <a:t>国际商务</a:t>
            </a:r>
            <a:r>
              <a:rPr lang="zh-CN" altLang="en-US" dirty="0" smtClean="0">
                <a:ea typeface="微软雅黑" panose="020B0503020204020204" pitchFamily="34" charset="-122"/>
              </a:rPr>
              <a:t>谈判 精讲</a:t>
            </a:r>
            <a:r>
              <a:rPr lang="en-US" altLang="zh-CN" dirty="0" smtClean="0">
                <a:ea typeface="微软雅黑" panose="020B0503020204020204" pitchFamily="34" charset="-122"/>
              </a:rPr>
              <a:t>9</a:t>
            </a:r>
            <a:br>
              <a:rPr lang="en-US" altLang="zh-CN" dirty="0" smtClean="0">
                <a:ea typeface="微软雅黑" panose="020B0503020204020204" pitchFamily="34" charset="-122"/>
              </a:rPr>
            </a:br>
            <a:r>
              <a:rPr lang="zh-CN" altLang="en-US" dirty="0" smtClean="0"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&lt;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案例分析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&gt;</a:t>
            </a:r>
            <a:endParaRPr lang="zh-CN" altLang="en-US" kern="1200" dirty="0"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266" name="副标题 5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50169" y="2614613"/>
            <a:ext cx="6650831" cy="401241"/>
          </a:xfrm>
        </p:spPr>
        <p:txBody>
          <a:bodyPr wrap="square" lIns="67500" tIns="35100" rIns="67500" bIns="35100" anchor="t"/>
          <a:lstStyle/>
          <a:p>
            <a:r>
              <a:rPr lang="zh-CN" altLang="en-US" kern="1200" dirty="0" smtClean="0">
                <a:latin typeface="+mn-lt"/>
                <a:ea typeface="微软雅黑" panose="020B0503020204020204" pitchFamily="34" charset="-122"/>
                <a:cs typeface="+mn-cs"/>
              </a:rPr>
              <a:t>主讲    唐宏宇</a:t>
            </a:r>
            <a:endParaRPr lang="zh-CN" altLang="en-US" kern="1200" dirty="0"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矩形 1"/>
          <p:cNvSpPr/>
          <p:nvPr/>
        </p:nvSpPr>
        <p:spPr>
          <a:xfrm>
            <a:off x="5203031" y="3181350"/>
            <a:ext cx="2738438" cy="733425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t"/>
          <a:lstStyle/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科目代码：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186</a:t>
            </a:r>
          </a:p>
        </p:txBody>
      </p:sp>
    </p:spTree>
    <p:custDataLst>
      <p:tags r:id="rId1"/>
    </p:custDataLst>
  </p:cSld>
  <p:clrMapOvr>
    <a:masterClrMapping/>
  </p:clrMapOvr>
  <p:transition spd="med" advClick="0" advTm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273893" y="1473881"/>
            <a:ext cx="486081" cy="2280036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838" y="2263172"/>
            <a:ext cx="2665330" cy="562277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1816893" y="1293816"/>
            <a:ext cx="2106286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794304" y="3569956"/>
            <a:ext cx="21288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2858741" y="1618400"/>
            <a:ext cx="11295" cy="19515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36847" y="1736554"/>
            <a:ext cx="369332" cy="1592859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</a:p>
        </p:txBody>
      </p:sp>
      <p:sp>
        <p:nvSpPr>
          <p:cNvPr id="30" name="矩形 29"/>
          <p:cNvSpPr/>
          <p:nvPr/>
        </p:nvSpPr>
        <p:spPr>
          <a:xfrm>
            <a:off x="4261106" y="2724942"/>
            <a:ext cx="4410474" cy="191590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最高目标：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最优期望目标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Y+△Y=E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实际需求目标：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谈判者“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坚守的最后防线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可接受目标：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谈判中可努力争取或作出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让步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的范围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最低接受目标：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谈判中的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最低要求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，否则谈判失败</a:t>
            </a:r>
          </a:p>
        </p:txBody>
      </p:sp>
      <p:sp>
        <p:nvSpPr>
          <p:cNvPr id="31" name="左大括号 30"/>
          <p:cNvSpPr/>
          <p:nvPr/>
        </p:nvSpPr>
        <p:spPr>
          <a:xfrm>
            <a:off x="3998334" y="2901934"/>
            <a:ext cx="210391" cy="16606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725476" y="2266947"/>
            <a:ext cx="468333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600-800</a:t>
            </a:r>
            <a:r>
              <a:rPr lang="zh-CN" altLang="en-US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</a:t>
            </a:r>
            <a:endParaRPr lang="zh-CN" altLang="en-US" sz="15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61078" y="1695773"/>
            <a:ext cx="4647729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最高目标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实际需求目标≥可接受目标≥最低目标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75689D0E-5577-4603-8118-0F777287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923" y="35055"/>
            <a:ext cx="2234692" cy="562277"/>
          </a:xfrm>
          <a:prstGeom prst="rect">
            <a:avLst/>
          </a:prstGeom>
        </p:spPr>
      </p:pic>
      <p:sp>
        <p:nvSpPr>
          <p:cNvPr id="38" name="矩形: 圆角 37">
            <a:extLst>
              <a:ext uri="{FF2B5EF4-FFF2-40B4-BE49-F238E27FC236}">
                <a16:creationId xmlns="" xmlns:a16="http://schemas.microsoft.com/office/drawing/2014/main" id="{1D0D567F-E685-4C7D-8AFF-3EE6DAB6CADC}"/>
              </a:ext>
            </a:extLst>
          </p:cNvPr>
          <p:cNvSpPr/>
          <p:nvPr/>
        </p:nvSpPr>
        <p:spPr>
          <a:xfrm>
            <a:off x="8046940" y="216847"/>
            <a:ext cx="731845" cy="18640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203695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谈判目标的确定</a:t>
            </a:r>
          </a:p>
        </p:txBody>
      </p:sp>
      <p:sp>
        <p:nvSpPr>
          <p:cNvPr id="40" name="文本框 37">
            <a:extLst>
              <a:ext uri="{FF2B5EF4-FFF2-40B4-BE49-F238E27FC236}">
                <a16:creationId xmlns="" xmlns:a16="http://schemas.microsoft.com/office/drawing/2014/main" id="{CCD191C1-7E94-4C85-AB32-22FCF28D69F6}"/>
              </a:ext>
            </a:extLst>
          </p:cNvPr>
          <p:cNvSpPr txBox="1"/>
          <p:nvPr/>
        </p:nvSpPr>
        <p:spPr>
          <a:xfrm>
            <a:off x="1381597" y="112584"/>
            <a:ext cx="2908489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谈判目标的确定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8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8600"/>
            <a:ext cx="1268760" cy="4914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290022" y="1338251"/>
            <a:ext cx="486519" cy="25575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838" y="2867394"/>
            <a:ext cx="2665330" cy="655796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1804531" y="1147256"/>
            <a:ext cx="137485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795427" y="3715683"/>
            <a:ext cx="1432834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3421242" y="1912795"/>
            <a:ext cx="2893541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（一）确定谈判目标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（二）规定谈判期限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（三）拟定谈判议程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（四）安排谈判人员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（五）选择谈判地点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（六）谈判现场的布置与安排</a:t>
            </a:r>
          </a:p>
        </p:txBody>
      </p:sp>
      <p:sp>
        <p:nvSpPr>
          <p:cNvPr id="32" name="矩形 31"/>
          <p:cNvSpPr/>
          <p:nvPr/>
        </p:nvSpPr>
        <p:spPr>
          <a:xfrm>
            <a:off x="3513716" y="1049752"/>
            <a:ext cx="2410355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8" name="左中括号 7"/>
          <p:cNvSpPr/>
          <p:nvPr/>
        </p:nvSpPr>
        <p:spPr>
          <a:xfrm>
            <a:off x="3317351" y="2208680"/>
            <a:ext cx="75000" cy="2372513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38" name="矩形 37"/>
          <p:cNvSpPr/>
          <p:nvPr/>
        </p:nvSpPr>
        <p:spPr>
          <a:xfrm>
            <a:off x="5276851" y="2350579"/>
            <a:ext cx="3511764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）时间安排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）确定谈判议题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）谈判议题的顺序安排   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）通则议程与细则议程的内容</a:t>
            </a:r>
          </a:p>
        </p:txBody>
      </p:sp>
      <p:sp>
        <p:nvSpPr>
          <p:cNvPr id="39" name="左大括号 38"/>
          <p:cNvSpPr/>
          <p:nvPr/>
        </p:nvSpPr>
        <p:spPr>
          <a:xfrm>
            <a:off x="5271212" y="2450154"/>
            <a:ext cx="128260" cy="12655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3B5F79E-218A-4D81-A761-A22C034E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55" y="63911"/>
            <a:ext cx="2202095" cy="378042"/>
          </a:xfrm>
          <a:prstGeom prst="rect">
            <a:avLst/>
          </a:prstGeom>
        </p:spPr>
      </p:pic>
      <p:sp>
        <p:nvSpPr>
          <p:cNvPr id="41" name="矩形: 圆角 41">
            <a:extLst>
              <a:ext uri="{FF2B5EF4-FFF2-40B4-BE49-F238E27FC236}">
                <a16:creationId xmlns="" xmlns:a16="http://schemas.microsoft.com/office/drawing/2014/main" id="{EB3C954A-6E98-4C37-8772-9FEBFBD84EED}"/>
              </a:ext>
            </a:extLst>
          </p:cNvPr>
          <p:cNvSpPr/>
          <p:nvPr/>
        </p:nvSpPr>
        <p:spPr>
          <a:xfrm>
            <a:off x="8046940" y="228600"/>
            <a:ext cx="882748" cy="21335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7" y="34604"/>
            <a:ext cx="1176044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谈判方案的制定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4D0E5399-55E0-45EC-9E7C-413CBA86C441}"/>
              </a:ext>
            </a:extLst>
          </p:cNvPr>
          <p:cNvSpPr txBox="1"/>
          <p:nvPr/>
        </p:nvSpPr>
        <p:spPr>
          <a:xfrm>
            <a:off x="1381597" y="112584"/>
            <a:ext cx="2908489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谈判方案的制定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72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58" y="3460300"/>
            <a:ext cx="2665330" cy="655796"/>
            <a:chOff x="-1862093" y="1035850"/>
            <a:chExt cx="3553773" cy="788186"/>
          </a:xfrm>
        </p:grpSpPr>
        <p:sp>
          <p:nvSpPr>
            <p:cNvPr id="36" name="矩形 3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模拟谈判</a:t>
              </a:r>
            </a:p>
          </p:txBody>
        </p:sp>
        <p:sp>
          <p:nvSpPr>
            <p:cNvPr id="37" name="等腰三角形 3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4179" y="1736558"/>
            <a:ext cx="913715" cy="2755169"/>
            <a:chOff x="1707960" y="3949867"/>
            <a:chExt cx="763050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1707960" y="3949867"/>
              <a:ext cx="763050" cy="1864429"/>
              <a:chOff x="1727454" y="1527583"/>
              <a:chExt cx="648110" cy="8153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727454" y="1527583"/>
                <a:ext cx="640680" cy="815310"/>
                <a:chOff x="3679203" y="2270912"/>
                <a:chExt cx="1051512" cy="1108359"/>
              </a:xfrm>
            </p:grpSpPr>
            <p:grpSp>
              <p:nvGrpSpPr>
                <p:cNvPr id="42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5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cxnSp>
                <p:nvCxnSpPr>
                  <p:cNvPr id="5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3" name="直接连接符 42"/>
                <p:cNvCxnSpPr>
                  <a:stCxn id="55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3679203" y="3095232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矩形 12"/>
          <p:cNvSpPr/>
          <p:nvPr/>
        </p:nvSpPr>
        <p:spPr>
          <a:xfrm>
            <a:off x="2264135" y="1390736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一、模拟谈判的必要性</a:t>
            </a:r>
          </a:p>
        </p:txBody>
      </p:sp>
      <p:sp>
        <p:nvSpPr>
          <p:cNvPr id="59" name="矩形 58"/>
          <p:cNvSpPr/>
          <p:nvPr/>
        </p:nvSpPr>
        <p:spPr>
          <a:xfrm>
            <a:off x="2264136" y="2294267"/>
            <a:ext cx="4755148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二、拟定假设（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外在客观事物、对方、己方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5" name="矩形 64"/>
          <p:cNvSpPr/>
          <p:nvPr/>
        </p:nvSpPr>
        <p:spPr>
          <a:xfrm>
            <a:off x="2237721" y="3197797"/>
            <a:ext cx="2215991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三、想象谈判全过程</a:t>
            </a:r>
          </a:p>
        </p:txBody>
      </p:sp>
      <p:sp>
        <p:nvSpPr>
          <p:cNvPr id="66" name="矩形 65"/>
          <p:cNvSpPr/>
          <p:nvPr/>
        </p:nvSpPr>
        <p:spPr>
          <a:xfrm>
            <a:off x="2249604" y="4134236"/>
            <a:ext cx="152349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四、集体模拟</a:t>
            </a:r>
          </a:p>
        </p:txBody>
      </p:sp>
      <p:sp>
        <p:nvSpPr>
          <p:cNvPr id="47" name="矩形 46"/>
          <p:cNvSpPr/>
          <p:nvPr/>
        </p:nvSpPr>
        <p:spPr>
          <a:xfrm>
            <a:off x="3827764" y="3982216"/>
            <a:ext cx="874045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沙龙式：</a:t>
            </a:r>
            <a:endParaRPr lang="en-US" altLang="zh-CN" sz="15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戏剧式：</a:t>
            </a:r>
          </a:p>
        </p:txBody>
      </p:sp>
      <p:sp>
        <p:nvSpPr>
          <p:cNvPr id="48" name="左大括号 47"/>
          <p:cNvSpPr/>
          <p:nvPr/>
        </p:nvSpPr>
        <p:spPr>
          <a:xfrm>
            <a:off x="3719796" y="4204657"/>
            <a:ext cx="68193" cy="63589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753942" y="4109951"/>
            <a:ext cx="2215991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充分讨论，互相启发</a:t>
            </a:r>
          </a:p>
        </p:txBody>
      </p:sp>
      <p:sp>
        <p:nvSpPr>
          <p:cNvPr id="50" name="矩形 49"/>
          <p:cNvSpPr/>
          <p:nvPr/>
        </p:nvSpPr>
        <p:spPr>
          <a:xfrm>
            <a:off x="4744861" y="4553280"/>
            <a:ext cx="2215991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特定角色，真实演出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="" xmlns:a16="http://schemas.microsoft.com/office/drawing/2014/main" id="{667F08AD-B883-4423-97F9-7AF48DCF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462" y="46282"/>
            <a:ext cx="2071538" cy="961574"/>
          </a:xfrm>
          <a:prstGeom prst="rect">
            <a:avLst/>
          </a:prstGeom>
        </p:spPr>
      </p:pic>
      <p:sp>
        <p:nvSpPr>
          <p:cNvPr id="52" name="矩形: 圆角 53">
            <a:extLst>
              <a:ext uri="{FF2B5EF4-FFF2-40B4-BE49-F238E27FC236}">
                <a16:creationId xmlns="" xmlns:a16="http://schemas.microsoft.com/office/drawing/2014/main" id="{5D9C86A8-02A9-448C-8A55-97874123BF78}"/>
              </a:ext>
            </a:extLst>
          </p:cNvPr>
          <p:cNvSpPr/>
          <p:nvPr/>
        </p:nvSpPr>
        <p:spPr>
          <a:xfrm>
            <a:off x="8119666" y="747901"/>
            <a:ext cx="595710" cy="25995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66">
            <a:extLst>
              <a:ext uri="{FF2B5EF4-FFF2-40B4-BE49-F238E27FC236}">
                <a16:creationId xmlns="" xmlns:a16="http://schemas.microsoft.com/office/drawing/2014/main" id="{3BCC4E10-ECCC-4C11-8899-DA6A5CB1A4AA}"/>
              </a:ext>
            </a:extLst>
          </p:cNvPr>
          <p:cNvSpPr txBox="1"/>
          <p:nvPr/>
        </p:nvSpPr>
        <p:spPr>
          <a:xfrm>
            <a:off x="1381597" y="112584"/>
            <a:ext cx="1985159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模拟谈判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829795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模拟谈判</a:t>
            </a:r>
          </a:p>
        </p:txBody>
      </p:sp>
    </p:spTree>
    <p:extLst>
      <p:ext uri="{BB962C8B-B14F-4D97-AF65-F5344CB8AC3E}">
        <p14:creationId xmlns:p14="http://schemas.microsoft.com/office/powerpoint/2010/main" val="337900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4046228"/>
            <a:ext cx="2665330" cy="655796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-158400" y="4705567"/>
            <a:ext cx="2266226" cy="3245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1800" b="1" spc="-4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44566" y="1466960"/>
            <a:ext cx="1105064" cy="2927348"/>
            <a:chOff x="1659420" y="1955947"/>
            <a:chExt cx="1473419" cy="3903130"/>
          </a:xfrm>
        </p:grpSpPr>
        <p:grpSp>
          <p:nvGrpSpPr>
            <p:cNvPr id="22" name="组合 21"/>
            <p:cNvGrpSpPr/>
            <p:nvPr/>
          </p:nvGrpSpPr>
          <p:grpSpPr>
            <a:xfrm>
              <a:off x="2544769" y="1955947"/>
              <a:ext cx="588070" cy="3673559"/>
              <a:chOff x="2102686" y="3949867"/>
              <a:chExt cx="368326" cy="1864429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102686" y="3949867"/>
                <a:ext cx="368326" cy="1864429"/>
                <a:chOff x="2062720" y="1527583"/>
                <a:chExt cx="312844" cy="8153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062720" y="1527583"/>
                  <a:ext cx="305410" cy="815310"/>
                  <a:chOff x="4229462" y="2270912"/>
                  <a:chExt cx="501253" cy="1108359"/>
                </a:xfrm>
              </p:grpSpPr>
              <p:grpSp>
                <p:nvGrpSpPr>
                  <p:cNvPr id="32" name="组合 30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4067193" y="2434530"/>
                    <a:ext cx="827139" cy="499904"/>
                    <a:chOff x="-51466" y="504053"/>
                    <a:chExt cx="6037670" cy="648072"/>
                  </a:xfrm>
                </p:grpSpPr>
                <p:sp>
                  <p:nvSpPr>
                    <p:cNvPr id="37" name="直接连接符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51466" y="504053"/>
                      <a:ext cx="6032668" cy="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cxnSp>
                  <p:nvCxnSpPr>
                    <p:cNvPr id="38" name="直接箭头连接符 3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86204" y="504053"/>
                      <a:ext cx="0" cy="648072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35" name="直接连接符 34"/>
                  <p:cNvCxnSpPr>
                    <a:stCxn id="37" idx="0"/>
                  </p:cNvCxnSpPr>
                  <p:nvPr/>
                </p:nvCxnSpPr>
                <p:spPr>
                  <a:xfrm flipH="1">
                    <a:off x="4230810" y="3098051"/>
                    <a:ext cx="1" cy="275901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 rot="16200000">
                    <a:off x="4479414" y="3129319"/>
                    <a:ext cx="0" cy="49990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7" name="直接箭头连接符 3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2223270" y="1643948"/>
                  <a:ext cx="0" cy="304588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5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82961" y="4998140"/>
                <a:ext cx="0" cy="358605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3" name="直接连接符 22"/>
            <p:cNvCxnSpPr/>
            <p:nvPr/>
          </p:nvCxnSpPr>
          <p:spPr>
            <a:xfrm flipV="1">
              <a:off x="1659420" y="3696624"/>
              <a:ext cx="854304" cy="21624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圆角矩形 38"/>
          <p:cNvSpPr/>
          <p:nvPr/>
        </p:nvSpPr>
        <p:spPr>
          <a:xfrm>
            <a:off x="2413011" y="1310171"/>
            <a:ext cx="191046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价格水平的确定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2413011" y="2240029"/>
            <a:ext cx="191046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支付方式的选择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416494" y="3118723"/>
            <a:ext cx="2524870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交货及罚金条件的确定 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409898" y="4060874"/>
            <a:ext cx="253146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保证期长短的综合考虑</a:t>
            </a:r>
          </a:p>
        </p:txBody>
      </p:sp>
      <p:sp>
        <p:nvSpPr>
          <p:cNvPr id="43" name="矩形 42"/>
          <p:cNvSpPr/>
          <p:nvPr/>
        </p:nvSpPr>
        <p:spPr>
          <a:xfrm>
            <a:off x="4576763" y="769353"/>
            <a:ext cx="4572000" cy="135165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．成本因素</a:t>
            </a:r>
          </a:p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．需求因素</a:t>
            </a:r>
          </a:p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．竞争因素：完全竞争、、垄断竞争、寡头垄断</a:t>
            </a:r>
          </a:p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．产品因素：声誉、特点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．环境因素：政策、经济形势、银行利率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4386860" y="799766"/>
            <a:ext cx="169450" cy="1259123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323478" y="2264530"/>
            <a:ext cx="3408626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500" dirty="0"/>
              <a:t>（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如：付款交单和承兑交单支付方式）</a:t>
            </a:r>
          </a:p>
        </p:txBody>
      </p:sp>
      <p:sp>
        <p:nvSpPr>
          <p:cNvPr id="47" name="矩形 46"/>
          <p:cNvSpPr/>
          <p:nvPr/>
        </p:nvSpPr>
        <p:spPr>
          <a:xfrm>
            <a:off x="5013273" y="4092205"/>
            <a:ext cx="3023905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（卖方将货物卖出后的担保期限）</a:t>
            </a:r>
          </a:p>
        </p:txBody>
      </p:sp>
      <p:sp>
        <p:nvSpPr>
          <p:cNvPr id="48" name="文本框 21">
            <a:extLst>
              <a:ext uri="{FF2B5EF4-FFF2-40B4-BE49-F238E27FC236}">
                <a16:creationId xmlns="" xmlns:a16="http://schemas.microsoft.com/office/drawing/2014/main" id="{D40791A4-CF9F-4861-B650-F624DEDCCEDD}"/>
              </a:ext>
            </a:extLst>
          </p:cNvPr>
          <p:cNvSpPr txBox="1"/>
          <p:nvPr/>
        </p:nvSpPr>
        <p:spPr>
          <a:xfrm>
            <a:off x="1324447" y="112583"/>
            <a:ext cx="5659241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确定谈判中各交易条件的最低可接受限度 </a:t>
            </a:r>
            <a:endParaRPr lang="en-US" altLang="zh-CN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2411959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确定谈判中各交易条件的最低可接受限度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C19D7AE8-032E-4548-A3C5-A45FA135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598" y="43504"/>
            <a:ext cx="2286000" cy="665747"/>
          </a:xfrm>
          <a:prstGeom prst="rect">
            <a:avLst/>
          </a:prstGeom>
        </p:spPr>
      </p:pic>
      <p:sp>
        <p:nvSpPr>
          <p:cNvPr id="51" name="矩形: 圆角 20">
            <a:extLst>
              <a:ext uri="{FF2B5EF4-FFF2-40B4-BE49-F238E27FC236}">
                <a16:creationId xmlns="" xmlns:a16="http://schemas.microsoft.com/office/drawing/2014/main" id="{02725DE5-DD69-44FA-A1C4-9EB6E24A291B}"/>
              </a:ext>
            </a:extLst>
          </p:cNvPr>
          <p:cNvSpPr/>
          <p:nvPr/>
        </p:nvSpPr>
        <p:spPr>
          <a:xfrm>
            <a:off x="6826598" y="239821"/>
            <a:ext cx="1338709" cy="24558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2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准备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一道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681829"/>
      </p:ext>
    </p:extLst>
  </p:cSld>
  <p:clrMapOvr>
    <a:masterClrMapping/>
  </p:clrMapOvr>
  <p:transition spd="med" advClick="0" advTm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15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6663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16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4471" y="2656713"/>
            <a:ext cx="4945104" cy="110799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为什么这位日本经理在谈判时始终使用翻译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结合案例说明谈判队伍的人员层次及其分工。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结合案例说明谈判人员应如何进行配合。（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</a:p>
        </p:txBody>
      </p:sp>
      <p:sp>
        <p:nvSpPr>
          <p:cNvPr id="8" name="矩形 7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630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4472" y="2656713"/>
            <a:ext cx="688711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为什么这位日本经理在谈判时始终使用翻译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）从翻译的实战经验来看，谈判是一项十分紧张、耗费大量脑力的活动，在谈判的过程中，需要不断根据可能随时而来的新信息来调整自己的思路。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）尽管谈判前有比较充分的准备，但毕竟不可能准确地预见谈判中出现的所有问题，并事先都充分考虑好恰当的应付方法。谈判人员可以利用翻译的时间，对谈判对手察言观色， 缜密地思考下一步对策．在时间上减轻谈判人员的压力。 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1063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18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4472" y="2656713"/>
            <a:ext cx="7809398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结合案例说明谈判队伍的人员层次及其分工。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8396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19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822" y="327776"/>
            <a:ext cx="8743827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结合案例说明谈判队伍的人员层次及其分工。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一、谈判队伍的人员包括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三个层次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、谈判小组的领导人或首席代表，即案例中本公司驻美国分公司的经理。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、懂行的专家和专业人员，即案例中的山本太郎。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、谈判必需的工作人员，即案例中的翻译。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0461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9"/>
            <a:ext cx="2597514" cy="4237766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71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7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51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20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822" y="327776"/>
            <a:ext cx="8743827" cy="422423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结合案例说明谈判队伍的人员层次及其分工。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一、谈判队伍的人员包括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三个层次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、谈判小组的领导人或首席代表，即案例中本公司驻美国分公司的经理。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、懂行的专家和专业人员，即案例中的山本太郎。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、谈判必需的工作人员，即案例中的翻译。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二、谈判人员的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分工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。不同的谈判内容又要求谈判人员承担不同的任务，并且处于不同的谈判位置。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、技术条款的分工。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在进行技术条款谈判时，应以技术人员为主谈人，其他的商务人员、法律人员等处于辅谈的位置。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、合同法律条款的分工。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在涉及合同中某些专业性法律条款的谈判时，应以法律人员作为主淡人，其他人员为辅谈。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、商务条款的分工。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在进行商务条款的谈判时，要以商务谈判人员为主谈人，技术人员、法律人员及其他人员处于辅谈地位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3169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21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2510" y="2505108"/>
            <a:ext cx="8222537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结合案例说明谈判人员应如何进行配合。（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15871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22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2510" y="2505108"/>
            <a:ext cx="8222537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结合案例说明谈判人员应如何进行配合。（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）所谓谈判人员的配合是指谈判中成员之间的语言及动作的互相协凋、互相呼应。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）主谈可以说是谈判小组与对方进行谈判的意志、力量和素质的代表着，是谈判工作能否达到预期目标的关键性人物。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）主谈与辅谈之间分工明确、配合默契，在主谈发言时，自始至终都应得到所有辅谈的支持。（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）谈判小组内部人员之间的配合，不是一朝一夕能够协调起来的，需要长期的磨合。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）总之，一支谈判队伍，其成员素质良好且相互配合协调，是成功谈判的基础。 </a:t>
            </a:r>
          </a:p>
        </p:txBody>
      </p:sp>
      <p:sp>
        <p:nvSpPr>
          <p:cNvPr id="6" name="矩形 5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73353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准备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第二道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5076127"/>
      </p:ext>
    </p:extLst>
  </p:cSld>
  <p:clrMapOvr>
    <a:masterClrMapping/>
  </p:clrMapOvr>
  <p:transition spd="med" advClick="0" advTm="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24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380873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）谁也没有料到，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1964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中国画报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的一张封面竟成为泄密照。照片中，大庆油田的“铁人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王进喜头戴大狗皮帽，身穿厚棉袄，顶着鹅毛大雪，握着钻机手柄眺望远方，在他身后散布着星星点点的高大井架。日本情报专家据此解开了大庆油田之谜。他们根据照片上王进喜的衣着判断，大庆油田位于齐齐哈尔与哈尔滨之间；通过照片中王进喜所握手柄的架式，推断出油井的直径：从王进喜所站的钴井与背后油田间的距离和井架密度，推断出油田的大致储量和产量。有了如此多的准确情报，日本人迅速设计出适合大庆油田采用的石油设备。当我国政府向世界各国征求开采大庆油田的设计方案时，日本人一举中标。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554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25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0" y="988598"/>
            <a:ext cx="5508875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你认为在开展商务谈判前主要应收集哪些信息？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如何对收集到的信息进行处理？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380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26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021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67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28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你认为在开展商务谈判前主要应收集哪些信息？ 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578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29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你认为在开展商务谈判前主要应收集哪些信息？ 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市场信息、有关谈判对手的资料、科技信息、有关政策法规、金融方面的信息和有关货单、样品的准备。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332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9"/>
            <a:ext cx="2597514" cy="4237766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71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8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7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18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8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5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30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你认为在开展商务谈判前主要应收集哪些信息？ 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市场信息、有关谈判对手的资料、科技信息、有关政策法规、金融方面的信息和有关货单、样品的准备。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如何对收集到的信息进行处理？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699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31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38779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你认为在开展商务谈判前主要应收集哪些信息？ 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市场信息、有关谈判对手的资料、科技信息、有关政策法规、金融方面的信息和有关货单、样品的准备。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如何对收集到的信息进行处理？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对谈判信息资料的处理主要有两个环节：一是对资料的整理与分类；二是对信息资料的交流与传递。</a:t>
            </a: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38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652472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17821" y="1857497"/>
            <a:ext cx="4942682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第六章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文化差异对国际商务谈判的影响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6644172" y="456640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文化因素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4172" y="2197661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欧洲商人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4346316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646277" y="1322499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7743" y="3072466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亚洲商人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33492" y="3938325"/>
            <a:ext cx="1754326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大洋洲与非洲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30679" y="504184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16339" y="143115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0679" y="230541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16339" y="3164291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530679" y="3988929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76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76" y="296036"/>
            <a:ext cx="2229281" cy="111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圆角矩形 33"/>
          <p:cNvSpPr/>
          <p:nvPr/>
        </p:nvSpPr>
        <p:spPr>
          <a:xfrm>
            <a:off x="6740177" y="700495"/>
            <a:ext cx="1247487" cy="29577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762" y="189374"/>
            <a:ext cx="1483424" cy="4954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第六章  文化差异对国际商务谈判的影响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478662" y="966232"/>
            <a:ext cx="710447" cy="3028484"/>
            <a:chOff x="3432348" y="1355133"/>
            <a:chExt cx="1455093" cy="4037979"/>
          </a:xfrm>
        </p:grpSpPr>
        <p:grpSp>
          <p:nvGrpSpPr>
            <p:cNvPr id="47" name="组合 46"/>
            <p:cNvGrpSpPr/>
            <p:nvPr/>
          </p:nvGrpSpPr>
          <p:grpSpPr>
            <a:xfrm>
              <a:off x="4221237" y="1355133"/>
              <a:ext cx="666204" cy="4037979"/>
              <a:chOff x="3715494" y="352457"/>
              <a:chExt cx="609008" cy="4504981"/>
            </a:xfrm>
          </p:grpSpPr>
          <p:grpSp>
            <p:nvGrpSpPr>
              <p:cNvPr id="50" name="组合 30"/>
              <p:cNvGrpSpPr>
                <a:grpSpLocks/>
              </p:cNvGrpSpPr>
              <p:nvPr/>
            </p:nvGrpSpPr>
            <p:grpSpPr bwMode="auto">
              <a:xfrm rot="16200000">
                <a:off x="2996817" y="1071135"/>
                <a:ext cx="2046363" cy="609007"/>
                <a:chOff x="0" y="504054"/>
                <a:chExt cx="6032665" cy="648074"/>
              </a:xfrm>
            </p:grpSpPr>
            <p:sp>
              <p:nvSpPr>
                <p:cNvPr id="6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65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899073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1" name="组合 30"/>
              <p:cNvGrpSpPr>
                <a:grpSpLocks/>
              </p:cNvGrpSpPr>
              <p:nvPr/>
            </p:nvGrpSpPr>
            <p:grpSpPr bwMode="auto">
              <a:xfrm rot="16200000">
                <a:off x="2874773" y="3407710"/>
                <a:ext cx="2290449" cy="609007"/>
                <a:chOff x="0" y="504054"/>
                <a:chExt cx="6752230" cy="648074"/>
              </a:xfrm>
            </p:grpSpPr>
            <p:sp>
              <p:nvSpPr>
                <p:cNvPr id="5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5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3280655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752230" y="504055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52" name="直接连接符 51"/>
              <p:cNvCxnSpPr>
                <a:stCxn id="63" idx="0"/>
                <a:endCxn id="54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 flipV="1">
              <a:off x="3432348" y="1798313"/>
              <a:ext cx="788889" cy="5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圆角矩形 66"/>
          <p:cNvSpPr/>
          <p:nvPr/>
        </p:nvSpPr>
        <p:spPr>
          <a:xfrm>
            <a:off x="2334020" y="803940"/>
            <a:ext cx="25210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2352999" y="3832423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五、人际关系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352999" y="1553981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二、风俗习惯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2355933" y="2294459"/>
            <a:ext cx="249909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三、思维差异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2352999" y="3084312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四、价值观</a:t>
            </a:r>
          </a:p>
        </p:txBody>
      </p:sp>
      <p:sp>
        <p:nvSpPr>
          <p:cNvPr id="36" name="文本框 43"/>
          <p:cNvSpPr txBox="1"/>
          <p:nvPr/>
        </p:nvSpPr>
        <p:spPr>
          <a:xfrm>
            <a:off x="24749" y="10480"/>
            <a:ext cx="1742201" cy="17889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文化差异对国际商务谈判的影响</a:t>
            </a:r>
          </a:p>
        </p:txBody>
      </p:sp>
    </p:spTree>
    <p:extLst>
      <p:ext uri="{BB962C8B-B14F-4D97-AF65-F5344CB8AC3E}">
        <p14:creationId xmlns:p14="http://schemas.microsoft.com/office/powerpoint/2010/main" val="8218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34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2313532" y="1474193"/>
            <a:ext cx="6304305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一）美国商人的</a:t>
            </a:r>
            <a:r>
              <a:rPr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1．自信乐观，开朗幽默        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2．直截了当，干脆利落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3．态度诚恳，就事论事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4．重视效率，速战速决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5．具有极强的法律意识，律师在谈判中扮演着重要角色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6．喜欢全线推进式的谈判风格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7．重视细节，讲究包装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3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35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1655411" y="1461407"/>
            <a:ext cx="7458246" cy="28392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（二）美国商人的谈判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lang="zh-CN" altLang="en-US" sz="1800" u="sng" dirty="0">
                <a:solidFill>
                  <a:prstClr val="white">
                    <a:lumMod val="8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及禁忌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1.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不必要过多地握手与客套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2.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见面与离别时，都面带微笑地握手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3.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在正式场合对年长者和地位高的人，使用“先生”、“夫人”等 </a:t>
            </a:r>
            <a:endParaRPr lang="en-US" altLang="zh-CN" sz="1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4.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美国商人习惯保持一定的身体间距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5.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时间观念强，约会要提前预约，赴会要准时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6.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比较熟悉的女士之间或男士之间会亲吻拥抱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7.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不乐意听到他人对美国的批评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8.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随身携带名片，但认为有必要联系时才会回赠名片；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9.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不管是否有人在场，都不要与女士谈论她个人的问题。</a:t>
            </a:r>
          </a:p>
        </p:txBody>
      </p:sp>
      <p:sp>
        <p:nvSpPr>
          <p:cNvPr id="23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3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52274" y="1567075"/>
            <a:ext cx="6830468" cy="173124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加拿大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加拿大居民大多数是英国和法国移民的后裔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英国裔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商人：严谨、保守、重视信誉，喜欢设置关卡，要有耐心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商人：和蔼可亲，平易近人，客气大方，力求慎重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5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8586875" y="249492"/>
            <a:ext cx="40472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3"/>
          <p:cNvSpPr txBox="1"/>
          <p:nvPr/>
        </p:nvSpPr>
        <p:spPr>
          <a:xfrm>
            <a:off x="32998" y="13972"/>
            <a:ext cx="3026834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加拿大商人的谈判风格、礼仪与禁忌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6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577982" y="1463335"/>
            <a:ext cx="7893179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（二）加拿大商人的谈判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）见面或分手时要行握手礼，相互亲吻对手脸颊也常用。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约会：预约、准时；饭店或俱乐部；服装得体；进餐时间可长达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小时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）有耐心和温和，时间观念很强，所以要严格遵守合同的最后期限。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）要注重礼节，情绪上要克制，不要操之过急。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）对法裔谈判者应力求慎重，不弄清对方的意图与要求切不要贸然承诺。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）高层管理者对谈判影响较大，应将注意力集中在高层管理者身上。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）忌讳白色的百合花，但酷爱枫叶，视其为国宝和友谊的象征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586875" y="249492"/>
            <a:ext cx="40472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32998" y="13972"/>
            <a:ext cx="3026834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加拿大商人的谈判风格、礼仪与禁忌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五边形 27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</p:spTree>
    <p:extLst>
      <p:ext uri="{BB962C8B-B14F-4D97-AF65-F5344CB8AC3E}">
        <p14:creationId xmlns:p14="http://schemas.microsoft.com/office/powerpoint/2010/main" val="194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4"/>
          <p:cNvSpPr txBox="1"/>
          <p:nvPr/>
        </p:nvSpPr>
        <p:spPr>
          <a:xfrm>
            <a:off x="1693738" y="1421819"/>
            <a:ext cx="7344935" cy="29777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一）英国商人的</a:t>
            </a:r>
            <a:r>
              <a:rPr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1.一般比较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冷静和持重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保持距离，不轻易表露感情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2.开场陈述时十分坦率，让对方了解自己，也考虑对方的立场和行动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3.态度灵活，有十足的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自信心</a:t>
            </a:r>
            <a:endParaRPr sz="1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4.十分注意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，崇尚绅士风度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5.缺点。    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例如，经常不遵守交货时间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大不列颠及北爱尔兰联合王国女王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”     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圣诞节至元旦一般不做生意</a:t>
            </a:r>
          </a:p>
        </p:txBody>
      </p:sp>
      <p:sp>
        <p:nvSpPr>
          <p:cNvPr id="23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8251471" y="164622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6" y="1447360"/>
            <a:ext cx="8087201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二）英国商人的谈判</a:t>
            </a:r>
            <a:r>
              <a:rPr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  <a:endParaRPr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1.见面告别时要与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男士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女士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交往，只有等她们先伸出手时再握手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.会谈要事先预约，赴约要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准时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.请柬上写有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bl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ack 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tie”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字样，赴约时，男士穿礼服，女士应穿长裙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.男士忌讳带有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条纹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的领带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.忌讳以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皇家的家事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为谈话的笑料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.不要把英国人笼统称呼为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“英国人”</a:t>
            </a:r>
            <a:endParaRPr lang="en-US" sz="18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.不宜送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菊花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白色的百合花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251471" y="164622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5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3167743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65882" y="1846335"/>
            <a:ext cx="3233624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5466229" y="366618"/>
            <a:ext cx="2292935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6822" y="1896066"/>
            <a:ext cx="1485022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373" y="382192"/>
            <a:ext cx="472826" cy="46917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24372" y="1142331"/>
            <a:ext cx="472826" cy="46917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24372" y="1905449"/>
            <a:ext cx="472826" cy="46917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6923" y="1846335"/>
            <a:ext cx="2933894" cy="1141529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624373" y="2668568"/>
            <a:ext cx="472826" cy="48944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24372" y="3461542"/>
            <a:ext cx="472826" cy="48944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624372" y="4244926"/>
            <a:ext cx="472826" cy="48944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86823" y="1091880"/>
            <a:ext cx="1485022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86822" y="2642656"/>
            <a:ext cx="1485022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91999" y="3428135"/>
            <a:ext cx="1215718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20641" y="4221657"/>
            <a:ext cx="3370154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7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53494" y="1298435"/>
            <a:ext cx="6735335" cy="360098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（一）法国商人的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浓厚的国家意识和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强烈的民族、文化自豪感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性格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开朗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、眼界开阔，对事物比较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敏感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，为人友善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为自己的语言而自豪，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习惯使用法语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为谈判语言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不应只顾谈生意上的细节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，会被视为“此人太枯燥无味，没情趣”。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法国商人在谈判方式上偏爱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横向式谈判</a:t>
            </a:r>
            <a: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谈判时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思路灵活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，手法多样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大多注重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依靠自身力量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达成交易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对商品的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质量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要求十分严格，同时注重美感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9.</a:t>
            </a:r>
            <a:r>
              <a:rPr lang="zh-CN" altLang="en-US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时间观念不强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823585" y="1278806"/>
            <a:ext cx="1935860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8251471" y="744793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53493" y="1298436"/>
            <a:ext cx="7127222" cy="204286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（二）法国商人的谈判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1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见面时要握手，且迅速而稍有力。告辞时，应向主人再次握手道别。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严禁过多地谈论个人私事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商业款待多数在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饭店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举行。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8251471" y="744793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245601" y="851040"/>
            <a:ext cx="41346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950966" y="1309330"/>
            <a:ext cx="1568030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96667" y="1269683"/>
            <a:ext cx="6953419" cy="311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（一）北欧商人的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北欧人是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务实型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的，工作计划性很强，按部就班，规规矩矩。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在谈判中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态度谦恭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，非常讲究文明礼貌，不易激动，善于同外国客商搞好关系。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谈判风格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坦诚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，不隐藏自己的观点，善于提出各种建设性方案。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北欧人为保证其竞争力，总是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大规模地投资于现代技术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。高质量、高附加值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851565" y="1511874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5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6.3.10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北欧商人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937586" y="476680"/>
            <a:ext cx="504559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243886" y="867140"/>
            <a:ext cx="41346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949251" y="1325430"/>
            <a:ext cx="1568030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678952" y="1182083"/>
            <a:ext cx="7465048" cy="35317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（二）北欧商人的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应考虑如何与其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配合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讲究礼貌，在与外国人交往中也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最讲礼仪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不喜欢无休止的讨价还价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，他们希望对方的公司在市场上是优秀的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在北欧，</a:t>
            </a:r>
            <a:r>
              <a:rPr lang="zh-CN" altLang="en-US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代理商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的地位很高，必须时刻牢记这些代理商和中间商。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北欧人较为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朴实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，工作之余的交际较少。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北欧人普遍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喜欢饮酒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，为了公众利益，北欧国家都制定了严厉的饮酒法。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北欧人特别是瑞典人在商业交际中往往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不太准时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不要太计较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6.3.10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北欧商人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937586" y="476680"/>
            <a:ext cx="504559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4" idx="3"/>
            <a:endCxn id="5" idx="1"/>
          </p:cNvCxnSpPr>
          <p:nvPr/>
        </p:nvCxnSpPr>
        <p:spPr>
          <a:xfrm flipV="1">
            <a:off x="1478662" y="1065391"/>
            <a:ext cx="476484" cy="163197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299438" y="1602294"/>
            <a:ext cx="5755991" cy="131574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一般显得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谨慎敏感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，相对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缺乏信任感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，缺乏灵活性。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办事断断续续，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效率较低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虽有拖拉作风，在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谈判桌前显得非常精明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566118" y="1304865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7937586" y="760246"/>
            <a:ext cx="6222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955146" y="880498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</p:spTree>
    <p:extLst>
      <p:ext uri="{BB962C8B-B14F-4D97-AF65-F5344CB8AC3E}">
        <p14:creationId xmlns:p14="http://schemas.microsoft.com/office/powerpoint/2010/main" val="9136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1856849" y="1447360"/>
            <a:ext cx="7091208" cy="29777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注意：1.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慎重考虑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以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降低风险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，保护自己。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2.注意利益均衡，讲求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实效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3.注意多谈俄罗斯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文化艺术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，能带来友善氛围。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4.重视谈判仪表和言行举止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忌讳黄色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的礼品和手套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6.忌讳用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左手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握手和传递东西。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7.初次见面时，不要过问生活细节，尤其忌讳问女人的年龄。</a:t>
            </a:r>
          </a:p>
        </p:txBody>
      </p:sp>
      <p:sp>
        <p:nvSpPr>
          <p:cNvPr id="25" name="五边形 24"/>
          <p:cNvSpPr/>
          <p:nvPr/>
        </p:nvSpPr>
        <p:spPr>
          <a:xfrm flipH="1">
            <a:off x="7172734" y="890512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7937586" y="760246"/>
            <a:ext cx="6222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cxnSp>
        <p:nvCxnSpPr>
          <p:cNvPr id="30" name="曲线连接符 29"/>
          <p:cNvCxnSpPr>
            <a:endCxn id="31" idx="1"/>
          </p:cNvCxnSpPr>
          <p:nvPr/>
        </p:nvCxnSpPr>
        <p:spPr>
          <a:xfrm flipV="1">
            <a:off x="1478662" y="1065391"/>
            <a:ext cx="476484" cy="163197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955146" y="880498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</p:spTree>
    <p:extLst>
      <p:ext uri="{BB962C8B-B14F-4D97-AF65-F5344CB8AC3E}">
        <p14:creationId xmlns:p14="http://schemas.microsoft.com/office/powerpoint/2010/main" val="35461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72144"/>
            <a:ext cx="1483424" cy="4871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46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5569" y="1392163"/>
            <a:ext cx="6743768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一）日本商人的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，注重人际关系；</a:t>
            </a:r>
            <a:r>
              <a:rPr lang="en-US" altLang="zh-CN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等级观念强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，性格内向，不轻信人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2.工作态度认真、慎重，办事有耐心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3.精明自信，进取心强，勤奋刻苦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计划性强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，注重长远利益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5.日本商人可谓</a:t>
            </a:r>
            <a:r>
              <a:rPr lang="en-US" altLang="zh-CN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人际关系的专家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6.日本商人的</a:t>
            </a:r>
            <a:r>
              <a:rPr lang="en-US" altLang="zh-CN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团队精神或集团意识在世界上是首屈一指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深藏不露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，固执坚毅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17026" y="23397"/>
            <a:ext cx="443507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日本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5032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72144"/>
            <a:ext cx="1483424" cy="4871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47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30854" y="1308861"/>
            <a:ext cx="8115232" cy="35317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二）日本商人的谈判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：1.讲究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，常有送礼的习惯，讲究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尊卑有序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2.日本人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重视交换名片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，要一一交换。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忌讳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：1.谈判过程中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随意增加人数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2.忌讳代表团中用律师、会计师和其他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职业顾问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3.对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“以礼求让，以情求利”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的习惯要胸有成竹，熟谙应付之法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4.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不喜欢别人报价高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5.不要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当面和公开批评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日本人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17026" y="23397"/>
            <a:ext cx="443507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日本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32416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714"/>
            <a:ext cx="1483424" cy="4891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0083" y="1346362"/>
            <a:ext cx="5965346" cy="2285241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一）韩国商人的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西方发达国家称韩国商人为</a:t>
            </a:r>
            <a:r>
              <a:rPr lang="en-US" altLang="zh-CN" sz="18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“谈判的强手</a:t>
            </a:r>
            <a:r>
              <a:rPr lang="en-US" altLang="zh-CN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1.非常重视商务谈判的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准备工作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2.善于在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不利的谈判条件下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找到突破口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3.韩国商人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逻辑性强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，做事条理清楚，注重技巧。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167508" y="1297452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41401" y="251715"/>
            <a:ext cx="367171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韩国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132275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0083" y="1346362"/>
            <a:ext cx="5965346" cy="27007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二）韩国商人的谈判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1.很注重谈判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2.在会谈初始阶段就创造友好的谈判气氛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3.与对方的反应和感情相协调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4.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讲究策略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并通情达理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5.最好找一个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中间人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做介绍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119997" y="1269646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41401" y="251715"/>
            <a:ext cx="367171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韩国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5407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5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81597" y="112584"/>
            <a:ext cx="5159105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7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 国际商务谈判前的准备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38" y="1079682"/>
            <a:ext cx="2665330" cy="579999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79595" y="1096708"/>
            <a:ext cx="939171" cy="1702373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5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2284980" y="892622"/>
            <a:ext cx="3251846" cy="443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2284980" y="1743217"/>
            <a:ext cx="3251846" cy="439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301734" y="2528418"/>
            <a:ext cx="3235091" cy="446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管理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954E0CC7-9C2C-4F32-A9E4-0E630AA51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599" y="34099"/>
            <a:ext cx="1997810" cy="1260872"/>
          </a:xfrm>
          <a:prstGeom prst="rect">
            <a:avLst/>
          </a:prstGeom>
        </p:spPr>
      </p:pic>
      <p:sp>
        <p:nvSpPr>
          <p:cNvPr id="33" name="矩形: 圆角 6">
            <a:extLst>
              <a:ext uri="{FF2B5EF4-FFF2-40B4-BE49-F238E27FC236}">
                <a16:creationId xmlns="" xmlns:a16="http://schemas.microsoft.com/office/drawing/2014/main" id="{35B0BAB1-CF3D-4863-A98E-3FBF7B44E998}"/>
              </a:ext>
            </a:extLst>
          </p:cNvPr>
          <p:cNvSpPr/>
          <p:nvPr/>
        </p:nvSpPr>
        <p:spPr>
          <a:xfrm>
            <a:off x="8197086" y="26858"/>
            <a:ext cx="604015" cy="1714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7" y="34604"/>
            <a:ext cx="1985159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国际商务谈判人员的组织与管理</a:t>
            </a:r>
          </a:p>
        </p:txBody>
      </p:sp>
    </p:spTree>
    <p:extLst>
      <p:ext uri="{BB962C8B-B14F-4D97-AF65-F5344CB8AC3E}">
        <p14:creationId xmlns:p14="http://schemas.microsoft.com/office/powerpoint/2010/main" val="37451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0"/>
            <a:ext cx="1483424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3949602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五、犹太商人谈判风格、礼仪及禁忌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3" y="1718205"/>
            <a:ext cx="2353583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462085" y="1642690"/>
            <a:ext cx="5677623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男人赚钱，女人花钱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2.要做生意，就必须在女人身上和吃上动脑筋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3.关系网广泛而且坚固，他们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对外团结一致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4.对于不守信誉的行为不会宽容。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5.要同犹太人长期做生意，就必须给他们留下好印象。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6.犹太商人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善变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，并以此控制对方的心理。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74058" y="910104"/>
            <a:ext cx="323628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犹太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9805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文化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差异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第一道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049955"/>
      </p:ext>
    </p:extLst>
  </p:cSld>
  <p:clrMapOvr>
    <a:masterClrMapping/>
  </p:clrMapOvr>
  <p:transition spd="med" advClick="0" advTm="0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52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476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53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93240" y="3085844"/>
            <a:ext cx="3985706" cy="110799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该国商人在谈判中的价值观怎样？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该国商人的谈判风格是什么？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3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54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0281" y="2840425"/>
            <a:ext cx="6685553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上述案例中的商人最有可能是哪一国籍的？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90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55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0281" y="2840426"/>
            <a:ext cx="6685553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上述案例中的商人最有可能是哪一国籍的？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该国商人在谈判中的价值观怎样？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798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56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0281" y="2840425"/>
            <a:ext cx="6685553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上述案例中的商人最有可能是哪一国籍的？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该国商人在谈判中的价值观怎样？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①美国人具有较强的客观性；在国际商务谈判时强调“把人和事区分开来”，感兴趣的主要是实质性问题。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②北美文化的时间观念很强，对美国人来说时间就是金钱。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③美国社会奉行平等主义价值观，对利润的划分较为公平。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531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7011" y="2927921"/>
            <a:ext cx="606105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该国商人的谈判风格是什么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44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58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7011" y="2927921"/>
            <a:ext cx="6061050" cy="16850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该国商人的谈判风格是什么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．自信乐观，开朗幽默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．直截了当，干脆利落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．态度诚恳，就事论事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．重视效率，速战速决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．具有极强的法律意识，律师在谈判中扮演着重要角色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．喜欢全线推进式的谈判风格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．重视细节，讲究包装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566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文化差异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第二道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9299"/>
      </p:ext>
    </p:extLst>
  </p:cSld>
  <p:clrMapOvr>
    <a:masterClrMapping/>
  </p:clrMapOvr>
  <p:transition spd="med" advClick="0"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6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38" y="1079682"/>
            <a:ext cx="2665330" cy="579999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79595" y="1096708"/>
            <a:ext cx="939171" cy="1702373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5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2284980" y="892622"/>
            <a:ext cx="3251846" cy="443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2284980" y="1743217"/>
            <a:ext cx="3251846" cy="439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rgbClr val="E7E6E6">
                    <a:lumMod val="75000"/>
                  </a:srgb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二、商务谈判人员的群体构成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301734" y="2528418"/>
            <a:ext cx="3235091" cy="446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rgbClr val="E7E6E6">
                    <a:lumMod val="75000"/>
                  </a:srgb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5545595" y="868512"/>
            <a:ext cx="566094" cy="1581649"/>
            <a:chOff x="1852200" y="1522897"/>
            <a:chExt cx="523500" cy="930086"/>
          </a:xfrm>
        </p:grpSpPr>
        <p:grpSp>
          <p:nvGrpSpPr>
            <p:cNvPr id="42" name="组合 41"/>
            <p:cNvGrpSpPr/>
            <p:nvPr/>
          </p:nvGrpSpPr>
          <p:grpSpPr>
            <a:xfrm>
              <a:off x="1852200" y="1522897"/>
              <a:ext cx="515939" cy="930086"/>
              <a:chOff x="3883935" y="2264545"/>
              <a:chExt cx="846781" cy="1264390"/>
            </a:xfrm>
          </p:grpSpPr>
          <p:grpSp>
            <p:nvGrpSpPr>
              <p:cNvPr id="44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5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5" name="直接连接符 44"/>
              <p:cNvCxnSpPr>
                <a:stCxn id="57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3883935" y="2491014"/>
                <a:ext cx="334466" cy="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3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23406" y="1641925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矩形 34"/>
          <p:cNvSpPr/>
          <p:nvPr/>
        </p:nvSpPr>
        <p:spPr>
          <a:xfrm>
            <a:off x="6270952" y="649222"/>
            <a:ext cx="907941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基本观念</a:t>
            </a:r>
          </a:p>
        </p:txBody>
      </p:sp>
      <p:sp>
        <p:nvSpPr>
          <p:cNvPr id="37" name="矩形 36"/>
          <p:cNvSpPr/>
          <p:nvPr/>
        </p:nvSpPr>
        <p:spPr>
          <a:xfrm>
            <a:off x="6270952" y="1131839"/>
            <a:ext cx="907941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基本知识</a:t>
            </a:r>
          </a:p>
        </p:txBody>
      </p:sp>
      <p:sp>
        <p:nvSpPr>
          <p:cNvPr id="39" name="矩形 38"/>
          <p:cNvSpPr/>
          <p:nvPr/>
        </p:nvSpPr>
        <p:spPr>
          <a:xfrm>
            <a:off x="6238445" y="1683049"/>
            <a:ext cx="1485022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能力和基本素质</a:t>
            </a:r>
          </a:p>
        </p:txBody>
      </p:sp>
      <p:sp>
        <p:nvSpPr>
          <p:cNvPr id="41" name="矩形 40"/>
          <p:cNvSpPr/>
          <p:nvPr/>
        </p:nvSpPr>
        <p:spPr>
          <a:xfrm>
            <a:off x="6270952" y="2209445"/>
            <a:ext cx="907941" cy="43858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年龄结构</a:t>
            </a:r>
          </a:p>
        </p:txBody>
      </p:sp>
      <p:cxnSp>
        <p:nvCxnSpPr>
          <p:cNvPr id="69" name="直接箭头连接符 33"/>
          <p:cNvCxnSpPr>
            <a:cxnSpLocks noChangeShapeType="1"/>
          </p:cNvCxnSpPr>
          <p:nvPr/>
        </p:nvCxnSpPr>
        <p:spPr bwMode="auto">
          <a:xfrm>
            <a:off x="5782319" y="1902339"/>
            <a:ext cx="380580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6181542" y="2238306"/>
            <a:ext cx="1593075" cy="3734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162899" y="1192884"/>
            <a:ext cx="1593075" cy="3734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171074" y="1748141"/>
            <a:ext cx="1593075" cy="3734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162899" y="697158"/>
            <a:ext cx="1593075" cy="3734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DE155B32-41D4-49EB-B36C-B17A71C73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315" y="63870"/>
            <a:ext cx="2537424" cy="629240"/>
          </a:xfrm>
          <a:prstGeom prst="rect">
            <a:avLst/>
          </a:prstGeom>
        </p:spPr>
      </p:pic>
      <p:sp>
        <p:nvSpPr>
          <p:cNvPr id="77" name="矩形: 圆角 75">
            <a:extLst>
              <a:ext uri="{FF2B5EF4-FFF2-40B4-BE49-F238E27FC236}">
                <a16:creationId xmlns="" xmlns:a16="http://schemas.microsoft.com/office/drawing/2014/main" id="{0A66687F-F78C-4624-9049-FDDDE2C6E899}"/>
              </a:ext>
            </a:extLst>
          </p:cNvPr>
          <p:cNvSpPr/>
          <p:nvPr/>
        </p:nvSpPr>
        <p:spPr>
          <a:xfrm>
            <a:off x="7982773" y="59822"/>
            <a:ext cx="1096934" cy="21706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963518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3.1.1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国际商务谈判人员的个体素质</a:t>
            </a:r>
          </a:p>
        </p:txBody>
      </p:sp>
      <p:sp>
        <p:nvSpPr>
          <p:cNvPr id="79" name="文本框 69">
            <a:extLst>
              <a:ext uri="{FF2B5EF4-FFF2-40B4-BE49-F238E27FC236}">
                <a16:creationId xmlns="" xmlns:a16="http://schemas.microsoft.com/office/drawing/2014/main" id="{E590FEC9-A5D9-492D-B9F3-2B151B1BE0B1}"/>
              </a:ext>
            </a:extLst>
          </p:cNvPr>
          <p:cNvSpPr txBox="1"/>
          <p:nvPr/>
        </p:nvSpPr>
        <p:spPr>
          <a:xfrm>
            <a:off x="1381597" y="112584"/>
            <a:ext cx="5062925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国际商务谈判人员的组织与管理</a:t>
            </a:r>
          </a:p>
        </p:txBody>
      </p:sp>
    </p:spTree>
    <p:extLst>
      <p:ext uri="{BB962C8B-B14F-4D97-AF65-F5344CB8AC3E}">
        <p14:creationId xmlns:p14="http://schemas.microsoft.com/office/powerpoint/2010/main" val="9422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</p:spTree>
    <p:extLst>
      <p:ext uri="{BB962C8B-B14F-4D97-AF65-F5344CB8AC3E}">
        <p14:creationId xmlns:p14="http://schemas.microsoft.com/office/powerpoint/2010/main" val="4141890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5" y="3273436"/>
            <a:ext cx="3985706" cy="110799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该国商人的主要谈判风格有哪些？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中国商人在与该国商人谈判时应注意什么？</a:t>
            </a:r>
          </a:p>
        </p:txBody>
      </p:sp>
    </p:spTree>
    <p:extLst>
      <p:ext uri="{BB962C8B-B14F-4D97-AF65-F5344CB8AC3E}">
        <p14:creationId xmlns:p14="http://schemas.microsoft.com/office/powerpoint/2010/main" val="4151229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4" y="3273436"/>
            <a:ext cx="5619911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上述案例中的商人最有可能来自哪个国家？</a:t>
            </a:r>
            <a:endParaRPr lang="en-US" altLang="zh-CN" sz="15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088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4" y="3273436"/>
            <a:ext cx="5619911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上述案例中的商人最有可能来自哪个国家？   </a:t>
            </a:r>
            <a:r>
              <a:rPr lang="zh-CN" altLang="en-US" sz="15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</a:t>
            </a:r>
            <a:endParaRPr lang="en-US" altLang="zh-CN" sz="15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4169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4" y="3273436"/>
            <a:ext cx="5619911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上述案例中的商人最有可能来自哪个国家？   </a:t>
            </a:r>
            <a:r>
              <a:rPr lang="zh-CN" altLang="en-US" sz="15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</a:t>
            </a:r>
            <a:endParaRPr lang="en-US" altLang="zh-CN" sz="15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该国商人的主要谈判风格有哪些？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617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4020" y="630409"/>
            <a:ext cx="5619911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该国商人的主要谈判风格有哪些？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讲究礼仪；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注重人际关系；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等级观念强；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工作认真有耐心；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精明自信且勤奋。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3065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4" y="3273436"/>
            <a:ext cx="561991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上述案例中的商人最有可能来自哪个国家？   </a:t>
            </a:r>
            <a:r>
              <a:rPr lang="zh-CN" altLang="en-US" sz="15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</a:t>
            </a:r>
            <a:endParaRPr lang="en-US" altLang="zh-CN" sz="15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该国商人的主要谈判风格有哪些？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中国商人在与该国商人谈判时应注意什么？</a:t>
            </a:r>
          </a:p>
        </p:txBody>
      </p:sp>
    </p:spTree>
    <p:extLst>
      <p:ext uri="{BB962C8B-B14F-4D97-AF65-F5344CB8AC3E}">
        <p14:creationId xmlns:p14="http://schemas.microsoft.com/office/powerpoint/2010/main" val="39116848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4020" y="630409"/>
            <a:ext cx="5619911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中国商人在与该国商人谈判时应注意什么？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要具备敏锐的判断力；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要耐心等待回复；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不当面和公开批评；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切忌妄下最后通牒。。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004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文化差异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第三道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046350"/>
      </p:ext>
    </p:extLst>
  </p:cSld>
  <p:clrMapOvr>
    <a:masterClrMapping/>
  </p:clrMapOvr>
  <p:transition spd="med" advClick="0" advTm="0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</p:spTree>
    <p:extLst>
      <p:ext uri="{BB962C8B-B14F-4D97-AF65-F5344CB8AC3E}">
        <p14:creationId xmlns:p14="http://schemas.microsoft.com/office/powerpoint/2010/main" val="324440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38" y="1079682"/>
            <a:ext cx="2665330" cy="579999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79595" y="1096708"/>
            <a:ext cx="939171" cy="1702373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500"/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2284981" y="892622"/>
            <a:ext cx="3211505" cy="443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2284981" y="1743217"/>
            <a:ext cx="3211505" cy="439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301734" y="2528418"/>
            <a:ext cx="3194751" cy="446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6168834" y="1481818"/>
            <a:ext cx="25078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218014" y="1106535"/>
            <a:ext cx="1869743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谈判组织的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构成原则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6165688" y="1987481"/>
            <a:ext cx="25078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238560" y="1570580"/>
            <a:ext cx="1869743" cy="43858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谈判班子的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组织结构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6165688" y="2420751"/>
            <a:ext cx="25078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255332" y="2060989"/>
            <a:ext cx="1869743" cy="43858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谈判人员的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分工配合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535563" y="1423762"/>
            <a:ext cx="490097" cy="931526"/>
            <a:chOff x="6901689" y="2129188"/>
            <a:chExt cx="1018709" cy="957933"/>
          </a:xfrm>
        </p:grpSpPr>
        <p:grpSp>
          <p:nvGrpSpPr>
            <p:cNvPr id="34" name="组合 33"/>
            <p:cNvGrpSpPr/>
            <p:nvPr/>
          </p:nvGrpSpPr>
          <p:grpSpPr>
            <a:xfrm>
              <a:off x="6901689" y="2129188"/>
              <a:ext cx="1018708" cy="957933"/>
              <a:chOff x="1731409" y="1522901"/>
              <a:chExt cx="648108" cy="50683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731409" y="1522901"/>
                <a:ext cx="636726" cy="506831"/>
                <a:chOff x="3685693" y="2264546"/>
                <a:chExt cx="1045023" cy="689002"/>
              </a:xfrm>
            </p:grpSpPr>
            <p:grpSp>
              <p:nvGrpSpPr>
                <p:cNvPr id="45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136263" y="2359095"/>
                  <a:ext cx="689002" cy="499904"/>
                  <a:chOff x="1003327" y="504055"/>
                  <a:chExt cx="5029347" cy="648073"/>
                </a:xfrm>
              </p:grpSpPr>
              <p:sp>
                <p:nvSpPr>
                  <p:cNvPr id="59" name="直接连接符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3327" y="504055"/>
                    <a:ext cx="5029347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cxnSp>
                <p:nvCxnSpPr>
                  <p:cNvPr id="69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8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56" name="直接连接符 55"/>
                <p:cNvCxnSpPr/>
                <p:nvPr/>
              </p:nvCxnSpPr>
              <p:spPr>
                <a:xfrm flipH="1" flipV="1">
                  <a:off x="3685693" y="2626689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7223" y="1636995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0" name="直接箭头连接符 33"/>
            <p:cNvCxnSpPr>
              <a:cxnSpLocks noChangeShapeType="1"/>
            </p:cNvCxnSpPr>
            <p:nvPr/>
          </p:nvCxnSpPr>
          <p:spPr bwMode="auto">
            <a:xfrm>
              <a:off x="7412958" y="3087117"/>
              <a:ext cx="507440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5" name="图片 54">
            <a:extLst>
              <a:ext uri="{FF2B5EF4-FFF2-40B4-BE49-F238E27FC236}">
                <a16:creationId xmlns="" xmlns:a16="http://schemas.microsoft.com/office/drawing/2014/main" id="{31226E4A-B8F8-462A-B33C-3CFC03A0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15" y="63870"/>
            <a:ext cx="2537424" cy="629240"/>
          </a:xfrm>
          <a:prstGeom prst="rect">
            <a:avLst/>
          </a:prstGeom>
        </p:spPr>
      </p:pic>
      <p:sp>
        <p:nvSpPr>
          <p:cNvPr id="57" name="矩形: 圆角 76">
            <a:extLst>
              <a:ext uri="{FF2B5EF4-FFF2-40B4-BE49-F238E27FC236}">
                <a16:creationId xmlns="" xmlns:a16="http://schemas.microsoft.com/office/drawing/2014/main" id="{E0769C6A-2E41-4041-B392-4902B7FF79C3}"/>
              </a:ext>
            </a:extLst>
          </p:cNvPr>
          <p:cNvSpPr/>
          <p:nvPr/>
        </p:nvSpPr>
        <p:spPr>
          <a:xfrm>
            <a:off x="7975629" y="270239"/>
            <a:ext cx="1096934" cy="21706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963518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3.1.1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国际商务谈判人员的个体素质</a:t>
            </a:r>
          </a:p>
        </p:txBody>
      </p:sp>
      <p:sp>
        <p:nvSpPr>
          <p:cNvPr id="75" name="文本框 69">
            <a:extLst>
              <a:ext uri="{FF2B5EF4-FFF2-40B4-BE49-F238E27FC236}">
                <a16:creationId xmlns="" xmlns:a16="http://schemas.microsoft.com/office/drawing/2014/main" id="{E590FEC9-A5D9-492D-B9F3-2B151B1BE0B1}"/>
              </a:ext>
            </a:extLst>
          </p:cNvPr>
          <p:cNvSpPr txBox="1"/>
          <p:nvPr/>
        </p:nvSpPr>
        <p:spPr>
          <a:xfrm>
            <a:off x="1381597" y="112584"/>
            <a:ext cx="5062925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国际商务谈判人员的组织与管理</a:t>
            </a:r>
          </a:p>
        </p:txBody>
      </p:sp>
    </p:spTree>
    <p:extLst>
      <p:ext uri="{BB962C8B-B14F-4D97-AF65-F5344CB8AC3E}">
        <p14:creationId xmlns:p14="http://schemas.microsoft.com/office/powerpoint/2010/main" val="269616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上述案例中的商人最有可能来自哪一地区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该地区商人的主要谈判风格有哪些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6008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上述案例中的商人最有可能来自哪一地区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2046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上述案例中的商人最有可能来自哪一地区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北欧。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09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该地区商人的主要谈判风格有哪些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7656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4272" y="522257"/>
            <a:ext cx="7903726" cy="353173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该地区商人的主要谈判风格有哪些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）由于其宗教信仰、民族地位及历史文化，使北欧人形成了心地善良、为人朴素、谦恭稳重、和蔼可亲的性格特点。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）北欧人是务实型的，工作计划性很强，没有丝毫浮躁的样子，凡事按部就班，规规矩矩。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）北欧商人在谈判中态度谦恭，非常讲究文明礼貌，不易激动，善于同外国客商搞好关系。同时，他们的谈判风格坦诚，不隐藏自己的观点，善于提出各种建设性方案。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）他们喜欢追求和谐的气氛，但这并不意味着他们会一味地顺应对方的要求。实际上，北欧商人在自以为正确时，具有相当的顽固性和自主性，这也是一种自尊心强的表现。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）北欧人将蒸汽浴视为日常生活中必不可少的一部分。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）北欧国家所处纬度较高，冬季时间长，所以北欧人特别珍惜阳光。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7449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10387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8103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4272" y="522256"/>
            <a:ext cx="7903726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北欧商人谈判，更多的时候应考虑如何与其配合。北欧人讲究礼貌，在与外国人交往中也最讲礼仪。北欧商人不喜欢无休止的讨价还价，他们希望对方的公司在市场上是优秀的，希望对方提出的建议是他们所能得到的最好的建议。与北欧人做生意，必须时刻牢记这些代理商和中间商。北欧人普遍喜欢饮酒，为了公众利益，北欧国家都制定了严厉的饮酒法。北欧人特别是瑞典人在商业交际中往往不太准时，但他们在其他社交场合中非常守时，遇到他们迟到的情况，只要没有造成什么严重后果，就不要太计较，许多时候，用一笑置之来展示自己的洒脱是明智的做法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8866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4272" y="522256"/>
            <a:ext cx="7903726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）应考虑如何与其配合。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）讲究礼貌，在与外国人交往中也最讲礼仪。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）不喜欢无休止的讨价还价，他们希望对方的公司在市场上是优秀的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）在北欧，代理商的地位很高，必须时刻牢记这些代理商和中间商。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）北欧人较为朴实，工作之余的交际较少。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）北欧人普遍喜欢饮酒，为了公众利益，北欧国家都制定了严厉的饮酒法。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）北欧人特别是瑞典人在商业交际中往往不太准时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不要太计较</a:t>
            </a:r>
          </a:p>
        </p:txBody>
      </p:sp>
    </p:spTree>
    <p:extLst>
      <p:ext uri="{BB962C8B-B14F-4D97-AF65-F5344CB8AC3E}">
        <p14:creationId xmlns:p14="http://schemas.microsoft.com/office/powerpoint/2010/main" val="2118755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3773283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17821" y="1857497"/>
            <a:ext cx="3786307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第七章</a:t>
            </a:r>
            <a:endParaRPr lang="en-US" altLang="zh-CN" sz="2400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国际商务谈判中的风险</a:t>
            </a:r>
          </a:p>
        </p:txBody>
      </p:sp>
      <p:sp>
        <p:nvSpPr>
          <p:cNvPr id="6" name="矩形 5"/>
          <p:cNvSpPr/>
          <p:nvPr/>
        </p:nvSpPr>
        <p:spPr>
          <a:xfrm>
            <a:off x="5096095" y="887144"/>
            <a:ext cx="3524042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国际商务活动的风险分析</a:t>
            </a:r>
            <a:endParaRPr lang="zh-CN" altLang="zh-CN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5957" y="3417649"/>
            <a:ext cx="2292935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规避风险的手段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3573430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098524" y="2226829"/>
            <a:ext cx="3831818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国际商务风险的预见与控制</a:t>
            </a:r>
            <a:endParaRPr lang="zh-CN" altLang="zh-CN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53596" y="1013311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solidFill>
                <a:prstClr val="white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53596" y="2286631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solidFill>
                <a:prstClr val="white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55781" y="341764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solidFill>
                <a:prstClr val="white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38704"/>
            <a:ext cx="1483424" cy="489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79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3589" y="239694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</a:p>
        </p:txBody>
      </p:sp>
      <p:sp>
        <p:nvSpPr>
          <p:cNvPr id="64" name="矩形 63"/>
          <p:cNvSpPr/>
          <p:nvPr/>
        </p:nvSpPr>
        <p:spPr>
          <a:xfrm>
            <a:off x="107988" y="307741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政治风险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谈判人员素质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681980" y="1625783"/>
            <a:ext cx="6977743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（1）政治风险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en-US" altLang="zh-CN"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政治局势的变化或国际冲突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给有关商务活动的参与者带来的危害和损失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1800" dirty="0" err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rPr>
              <a:t>如第二次世界大战后一些发展中国家先后实行国有化政策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（2） 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政治风险也包括由于商务合作中的不当或误会</a:t>
            </a:r>
            <a:r>
              <a:rPr lang="en-US" altLang="zh-CN"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给国家间的政治关系蒙上阴影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20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  <p:sp>
        <p:nvSpPr>
          <p:cNvPr id="21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政治风险分析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44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7800615" y="238704"/>
            <a:ext cx="733785" cy="24005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38" y="1079682"/>
            <a:ext cx="2665330" cy="579999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2623104" y="1653994"/>
            <a:ext cx="814619" cy="81650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459491" y="1438308"/>
            <a:ext cx="13325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459491" y="3410407"/>
            <a:ext cx="1281495" cy="32458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2663444" y="2811784"/>
            <a:ext cx="733939" cy="81650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319840" y="2436962"/>
            <a:ext cx="2976495" cy="4280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24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商务谈判人员的管理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792066" y="1312768"/>
            <a:ext cx="623291" cy="607036"/>
            <a:chOff x="6145309" y="1826242"/>
            <a:chExt cx="653641" cy="809381"/>
          </a:xfrm>
        </p:grpSpPr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 flipH="1">
              <a:off x="6481479" y="2355286"/>
              <a:ext cx="3" cy="2803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6145309" y="2214092"/>
              <a:ext cx="336173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6481482" y="1826242"/>
              <a:ext cx="317468" cy="809381"/>
              <a:chOff x="6843328" y="1826242"/>
              <a:chExt cx="581970" cy="809381"/>
            </a:xfrm>
          </p:grpSpPr>
          <p:grpSp>
            <p:nvGrpSpPr>
              <p:cNvPr id="28" name="组合 30"/>
              <p:cNvGrpSpPr>
                <a:grpSpLocks/>
              </p:cNvGrpSpPr>
              <p:nvPr/>
            </p:nvGrpSpPr>
            <p:grpSpPr bwMode="auto">
              <a:xfrm rot="16200000">
                <a:off x="6869791" y="1799779"/>
                <a:ext cx="529043" cy="581970"/>
                <a:chOff x="1" y="504055"/>
                <a:chExt cx="6032667" cy="648073"/>
              </a:xfrm>
            </p:grpSpPr>
            <p:sp>
              <p:nvSpPr>
                <p:cNvPr id="3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1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1500"/>
                </a:p>
              </p:txBody>
            </p:sp>
            <p:cxnSp>
              <p:nvCxnSpPr>
                <p:cNvPr id="3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7134313" y="2344638"/>
                <a:ext cx="0" cy="581969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3" name="文本框 32"/>
          <p:cNvSpPr txBox="1"/>
          <p:nvPr/>
        </p:nvSpPr>
        <p:spPr>
          <a:xfrm>
            <a:off x="5499200" y="1139644"/>
            <a:ext cx="703256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挑选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499200" y="1785709"/>
            <a:ext cx="703256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培训</a:t>
            </a:r>
          </a:p>
        </p:txBody>
      </p:sp>
      <p:sp>
        <p:nvSpPr>
          <p:cNvPr id="40" name="左大括号 39"/>
          <p:cNvSpPr/>
          <p:nvPr/>
        </p:nvSpPr>
        <p:spPr>
          <a:xfrm>
            <a:off x="6286300" y="1490956"/>
            <a:ext cx="179727" cy="9460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466027" y="1383223"/>
            <a:ext cx="1009865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社会培养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企业培养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自我培养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28919" y="1441663"/>
            <a:ext cx="1759776" cy="992579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打好基础、</a:t>
            </a:r>
            <a:endParaRPr lang="en-US" altLang="zh-CN" sz="15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亲身示范、</a:t>
            </a:r>
            <a:endParaRPr lang="en-US" altLang="zh-CN" sz="15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先交小担、</a:t>
            </a:r>
            <a:endParaRPr lang="en-US" altLang="zh-CN" sz="15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再加重担。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7315266" y="1464217"/>
            <a:ext cx="258805" cy="946007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515026" y="2469555"/>
            <a:ext cx="2448875" cy="300083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博览；勤思；实践；总结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4782874" y="2873415"/>
            <a:ext cx="578843" cy="1399313"/>
            <a:chOff x="1720030" y="1523091"/>
            <a:chExt cx="655534" cy="815888"/>
          </a:xfrm>
        </p:grpSpPr>
        <p:grpSp>
          <p:nvGrpSpPr>
            <p:cNvPr id="44" name="组合 43"/>
            <p:cNvGrpSpPr/>
            <p:nvPr/>
          </p:nvGrpSpPr>
          <p:grpSpPr>
            <a:xfrm>
              <a:off x="1720030" y="1523091"/>
              <a:ext cx="655534" cy="815888"/>
              <a:chOff x="3667013" y="2264807"/>
              <a:chExt cx="1075890" cy="1109145"/>
            </a:xfrm>
          </p:grpSpPr>
          <p:grpSp>
            <p:nvGrpSpPr>
              <p:cNvPr id="47" name="组合 30"/>
              <p:cNvGrpSpPr>
                <a:grpSpLocks/>
              </p:cNvGrpSpPr>
              <p:nvPr/>
            </p:nvGrpSpPr>
            <p:grpSpPr bwMode="auto">
              <a:xfrm rot="16200000">
                <a:off x="4064142" y="2431476"/>
                <a:ext cx="833243" cy="499906"/>
                <a:chOff x="-51462" y="504053"/>
                <a:chExt cx="6082221" cy="648075"/>
              </a:xfrm>
            </p:grpSpPr>
            <p:sp>
              <p:nvSpPr>
                <p:cNvPr id="5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-51462" y="504053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2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8" name="直接连接符 47"/>
              <p:cNvCxnSpPr>
                <a:stCxn id="51" idx="0"/>
              </p:cNvCxnSpPr>
              <p:nvPr/>
            </p:nvCxnSpPr>
            <p:spPr>
              <a:xfrm flipH="1">
                <a:off x="4230810" y="3098051"/>
                <a:ext cx="1" cy="27590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 flipV="1">
                <a:off x="3667013" y="2815986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92952" y="3117211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23270" y="1776244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文本框 53"/>
          <p:cNvSpPr txBox="1"/>
          <p:nvPr/>
        </p:nvSpPr>
        <p:spPr>
          <a:xfrm>
            <a:off x="5415357" y="2714474"/>
            <a:ext cx="1587346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健全谈判班子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406624" y="3352845"/>
            <a:ext cx="3629800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调整好领导干部与谈判人员的关系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406625" y="4091037"/>
            <a:ext cx="3002183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调整好谈判人员之间的关系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6A0F77E0-5D49-4EF1-9830-23985DED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15" y="63870"/>
            <a:ext cx="2537424" cy="629240"/>
          </a:xfrm>
          <a:prstGeom prst="rect">
            <a:avLst/>
          </a:prstGeom>
        </p:spPr>
      </p:pic>
      <p:sp>
        <p:nvSpPr>
          <p:cNvPr id="59" name="矩形: 圆角 68">
            <a:extLst>
              <a:ext uri="{FF2B5EF4-FFF2-40B4-BE49-F238E27FC236}">
                <a16:creationId xmlns="" xmlns:a16="http://schemas.microsoft.com/office/drawing/2014/main" id="{07AC3D20-3CC1-4572-A5FD-781731245EB6}"/>
              </a:ext>
            </a:extLst>
          </p:cNvPr>
          <p:cNvSpPr/>
          <p:nvPr/>
        </p:nvSpPr>
        <p:spPr>
          <a:xfrm>
            <a:off x="7947054" y="471488"/>
            <a:ext cx="975490" cy="21196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9">
            <a:extLst>
              <a:ext uri="{FF2B5EF4-FFF2-40B4-BE49-F238E27FC236}">
                <a16:creationId xmlns="" xmlns:a16="http://schemas.microsoft.com/office/drawing/2014/main" id="{E590FEC9-A5D9-492D-B9F3-2B151B1BE0B1}"/>
              </a:ext>
            </a:extLst>
          </p:cNvPr>
          <p:cNvSpPr txBox="1"/>
          <p:nvPr/>
        </p:nvSpPr>
        <p:spPr>
          <a:xfrm>
            <a:off x="1381597" y="112584"/>
            <a:ext cx="5062925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国际商务谈判人员的组织与管理</a:t>
            </a:r>
          </a:p>
        </p:txBody>
      </p:sp>
      <p:sp>
        <p:nvSpPr>
          <p:cNvPr id="69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501853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3.1.3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商务谈判人员的管理</a:t>
            </a:r>
          </a:p>
        </p:txBody>
      </p:sp>
    </p:spTree>
    <p:extLst>
      <p:ext uri="{BB962C8B-B14F-4D97-AF65-F5344CB8AC3E}">
        <p14:creationId xmlns:p14="http://schemas.microsoft.com/office/powerpoint/2010/main" val="42098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483424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80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3589" y="239694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</a:p>
        </p:txBody>
      </p:sp>
      <p:sp>
        <p:nvSpPr>
          <p:cNvPr id="64" name="矩形 63"/>
          <p:cNvSpPr/>
          <p:nvPr/>
        </p:nvSpPr>
        <p:spPr>
          <a:xfrm>
            <a:off x="107988" y="307741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4829" y="162141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谈判人员素质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459969" y="1339026"/>
            <a:ext cx="376112" cy="3034284"/>
            <a:chOff x="3440677" y="1355133"/>
            <a:chExt cx="1446764" cy="4037980"/>
          </a:xfrm>
        </p:grpSpPr>
        <p:grpSp>
          <p:nvGrpSpPr>
            <p:cNvPr id="47" name="组合 46"/>
            <p:cNvGrpSpPr/>
            <p:nvPr/>
          </p:nvGrpSpPr>
          <p:grpSpPr>
            <a:xfrm>
              <a:off x="4187617" y="1355133"/>
              <a:ext cx="699824" cy="4037980"/>
              <a:chOff x="3684762" y="352457"/>
              <a:chExt cx="639742" cy="4504982"/>
            </a:xfrm>
          </p:grpSpPr>
          <p:grpSp>
            <p:nvGrpSpPr>
              <p:cNvPr id="50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6"/>
                <a:ext cx="2046363" cy="609006"/>
                <a:chOff x="0" y="504056"/>
                <a:chExt cx="6032665" cy="648073"/>
              </a:xfrm>
            </p:grpSpPr>
            <p:sp>
              <p:nvSpPr>
                <p:cNvPr id="6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8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9" y="504056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1" name="组合 30"/>
              <p:cNvGrpSpPr>
                <a:grpSpLocks/>
              </p:cNvGrpSpPr>
              <p:nvPr/>
            </p:nvGrpSpPr>
            <p:grpSpPr bwMode="auto">
              <a:xfrm rot="16200000">
                <a:off x="2966507" y="3499444"/>
                <a:ext cx="2076250" cy="639739"/>
                <a:chOff x="0" y="471351"/>
                <a:chExt cx="6120773" cy="680777"/>
              </a:xfrm>
            </p:grpSpPr>
            <p:sp>
              <p:nvSpPr>
                <p:cNvPr id="5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120773" y="471351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52" name="直接连接符 51"/>
              <p:cNvCxnSpPr>
                <a:stCxn id="63" idx="0"/>
                <a:endCxn id="54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 flipV="1">
              <a:off x="3440677" y="2183537"/>
              <a:ext cx="746941" cy="2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175621" y="1609962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5733" y="1165903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1847120" y="1253102"/>
            <a:ext cx="1605360" cy="30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一、汇率风险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1836080" y="4222481"/>
            <a:ext cx="1587123" cy="30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三、价格风险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836081" y="2802697"/>
            <a:ext cx="1601371" cy="30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二、利率风险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52480" y="889461"/>
            <a:ext cx="1024484" cy="1030358"/>
            <a:chOff x="5297715" y="1053269"/>
            <a:chExt cx="1713444" cy="1478229"/>
          </a:xfrm>
        </p:grpSpPr>
        <p:sp>
          <p:nvSpPr>
            <p:cNvPr id="33" name="圆角矩形 32"/>
            <p:cNvSpPr/>
            <p:nvPr/>
          </p:nvSpPr>
          <p:spPr>
            <a:xfrm>
              <a:off x="5872118" y="1053269"/>
              <a:ext cx="1139041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概念</a:t>
              </a: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872118" y="2098720"/>
              <a:ext cx="1133505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分类</a:t>
              </a:r>
            </a:p>
          </p:txBody>
        </p:sp>
        <p:cxnSp>
          <p:nvCxnSpPr>
            <p:cNvPr id="39" name="曲线连接符 38"/>
            <p:cNvCxnSpPr>
              <a:endCxn id="33" idx="1"/>
            </p:cNvCxnSpPr>
            <p:nvPr/>
          </p:nvCxnSpPr>
          <p:spPr>
            <a:xfrm flipV="1">
              <a:off x="5297715" y="1269658"/>
              <a:ext cx="574403" cy="52272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>
              <a:endCxn id="38" idx="1"/>
            </p:cNvCxnSpPr>
            <p:nvPr/>
          </p:nvCxnSpPr>
          <p:spPr>
            <a:xfrm>
              <a:off x="5297715" y="1783812"/>
              <a:ext cx="574403" cy="53129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473654" y="1333675"/>
            <a:ext cx="1883482" cy="858052"/>
            <a:chOff x="6000130" y="1470948"/>
            <a:chExt cx="2756870" cy="1780708"/>
          </a:xfrm>
        </p:grpSpPr>
        <p:sp>
          <p:nvSpPr>
            <p:cNvPr id="46" name="圆角矩形 45"/>
            <p:cNvSpPr/>
            <p:nvPr/>
          </p:nvSpPr>
          <p:spPr>
            <a:xfrm>
              <a:off x="6695247" y="1470948"/>
              <a:ext cx="2061753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交易结算风险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695247" y="2144913"/>
              <a:ext cx="2061753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外汇买卖风险</a:t>
              </a: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695247" y="2818878"/>
              <a:ext cx="2061753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会计风险</a:t>
              </a:r>
            </a:p>
          </p:txBody>
        </p:sp>
        <p:cxnSp>
          <p:nvCxnSpPr>
            <p:cNvPr id="56" name="曲线连接符 55"/>
            <p:cNvCxnSpPr>
              <a:endCxn id="46" idx="1"/>
            </p:cNvCxnSpPr>
            <p:nvPr/>
          </p:nvCxnSpPr>
          <p:spPr>
            <a:xfrm flipV="1">
              <a:off x="6000130" y="1687337"/>
              <a:ext cx="695117" cy="66987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>
              <a:endCxn id="49" idx="1"/>
            </p:cNvCxnSpPr>
            <p:nvPr/>
          </p:nvCxnSpPr>
          <p:spPr>
            <a:xfrm>
              <a:off x="6000130" y="2357213"/>
              <a:ext cx="695117" cy="408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>
              <a:endCxn id="53" idx="1"/>
            </p:cNvCxnSpPr>
            <p:nvPr/>
          </p:nvCxnSpPr>
          <p:spPr>
            <a:xfrm>
              <a:off x="6000130" y="2357213"/>
              <a:ext cx="695117" cy="678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3676109" y="2425941"/>
            <a:ext cx="444137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1.固定利率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2.短期贷款利率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3.长期贷款利率：变动利率、浮动利率和期货利率</a:t>
            </a:r>
          </a:p>
        </p:txBody>
      </p:sp>
      <p:sp>
        <p:nvSpPr>
          <p:cNvPr id="65" name="左大括号 64"/>
          <p:cNvSpPr/>
          <p:nvPr/>
        </p:nvSpPr>
        <p:spPr>
          <a:xfrm>
            <a:off x="3487471" y="2540650"/>
            <a:ext cx="199474" cy="878579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6132" y="3786702"/>
            <a:ext cx="1718347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固定价格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浮动价格     </a:t>
            </a:r>
            <a:endParaRPr lang="en-US" altLang="zh-CN" sz="15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期货价格 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3496658" y="3929078"/>
            <a:ext cx="199474" cy="878579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市场风险分析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1441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圆角矩形 71"/>
          <p:cNvSpPr/>
          <p:nvPr/>
        </p:nvSpPr>
        <p:spPr>
          <a:xfrm>
            <a:off x="7776207" y="618463"/>
            <a:ext cx="745493" cy="2088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</p:spTree>
    <p:extLst>
      <p:ext uri="{BB962C8B-B14F-4D97-AF65-F5344CB8AC3E}">
        <p14:creationId xmlns:p14="http://schemas.microsoft.com/office/powerpoint/2010/main" val="27839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483424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81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7988" y="307741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9678" y="229017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谈判人员素质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75621" y="1609962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5733" y="1165903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312716" y="1700842"/>
            <a:ext cx="384859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技术上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过分奢求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引起的风险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2332205" y="2432086"/>
            <a:ext cx="38291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合作伙伴选择不当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引起的风险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332204" y="3163330"/>
            <a:ext cx="38291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强迫性要求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造成的风险</a:t>
            </a:r>
          </a:p>
        </p:txBody>
      </p:sp>
      <p:cxnSp>
        <p:nvCxnSpPr>
          <p:cNvPr id="33" name="曲线连接符 32"/>
          <p:cNvCxnSpPr/>
          <p:nvPr/>
        </p:nvCxnSpPr>
        <p:spPr>
          <a:xfrm flipV="1">
            <a:off x="1429379" y="1863134"/>
            <a:ext cx="883337" cy="7227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32" idx="1"/>
            <a:endCxn id="29" idx="3"/>
          </p:cNvCxnSpPr>
          <p:nvPr/>
        </p:nvCxnSpPr>
        <p:spPr>
          <a:xfrm rot="10800000">
            <a:off x="1483150" y="2618069"/>
            <a:ext cx="849054" cy="70755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endCxn id="30" idx="1"/>
          </p:cNvCxnSpPr>
          <p:nvPr/>
        </p:nvCxnSpPr>
        <p:spPr>
          <a:xfrm flipV="1">
            <a:off x="1444381" y="2594377"/>
            <a:ext cx="887824" cy="95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  <p:sp>
        <p:nvSpPr>
          <p:cNvPr id="23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技术风险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1441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7776207" y="833246"/>
            <a:ext cx="745493" cy="2088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483424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82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3589" y="2381733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5213" y="300616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谈判人员素质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75621" y="1609962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5733" y="1165903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108603" y="1578757"/>
            <a:ext cx="906677" cy="369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概念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133573" y="3883405"/>
            <a:ext cx="881230" cy="4245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</a:p>
        </p:txBody>
      </p:sp>
      <p:sp>
        <p:nvSpPr>
          <p:cNvPr id="13" name="矩形 12"/>
          <p:cNvSpPr/>
          <p:nvPr/>
        </p:nvSpPr>
        <p:spPr>
          <a:xfrm>
            <a:off x="3101432" y="1530027"/>
            <a:ext cx="5420268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在磋商签订有关合同时，由于各种不确定因素和信息缺乏的情况会导致</a:t>
            </a:r>
            <a:r>
              <a:rPr lang="en-US" altLang="zh-CN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合同条款的不完善</a:t>
            </a:r>
            <a:r>
              <a:rPr lang="en-US" altLang="zh-CN" sz="18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，从而给合同执行带来的风险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348973" y="3281394"/>
            <a:ext cx="1942730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质量数量风险</a:t>
            </a:r>
            <a:endParaRPr lang="en-US" altLang="zh-CN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交货风险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454967" y="1763485"/>
            <a:ext cx="653638" cy="2326484"/>
            <a:chOff x="3432350" y="1355133"/>
            <a:chExt cx="1455094" cy="4037980"/>
          </a:xfrm>
        </p:grpSpPr>
        <p:grpSp>
          <p:nvGrpSpPr>
            <p:cNvPr id="40" name="组合 39"/>
            <p:cNvGrpSpPr/>
            <p:nvPr/>
          </p:nvGrpSpPr>
          <p:grpSpPr>
            <a:xfrm>
              <a:off x="4221240" y="1355133"/>
              <a:ext cx="666204" cy="4037980"/>
              <a:chOff x="3715496" y="352457"/>
              <a:chExt cx="609008" cy="4504982"/>
            </a:xfrm>
          </p:grpSpPr>
          <p:grpSp>
            <p:nvGrpSpPr>
              <p:cNvPr id="46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6"/>
                <a:ext cx="2046363" cy="609006"/>
                <a:chOff x="0" y="504056"/>
                <a:chExt cx="6032665" cy="648073"/>
              </a:xfrm>
            </p:grpSpPr>
            <p:sp>
              <p:nvSpPr>
                <p:cNvPr id="5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8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9" y="504056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7" name="组合 30"/>
              <p:cNvGrpSpPr>
                <a:grpSpLocks/>
              </p:cNvGrpSpPr>
              <p:nvPr/>
            </p:nvGrpSpPr>
            <p:grpSpPr bwMode="auto">
              <a:xfrm rot="16200000">
                <a:off x="2996817" y="3529755"/>
                <a:ext cx="2046363" cy="609005"/>
                <a:chOff x="0" y="504056"/>
                <a:chExt cx="6032665" cy="648072"/>
              </a:xfrm>
            </p:grpSpPr>
            <p:sp>
              <p:nvSpPr>
                <p:cNvPr id="49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8" name="直接连接符 47"/>
              <p:cNvCxnSpPr>
                <a:stCxn id="53" idx="0"/>
                <a:endCxn id="49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连接符 44"/>
            <p:cNvCxnSpPr/>
            <p:nvPr/>
          </p:nvCxnSpPr>
          <p:spPr>
            <a:xfrm flipV="1">
              <a:off x="3432350" y="3989703"/>
              <a:ext cx="788888" cy="5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017914" y="3393545"/>
            <a:ext cx="327800" cy="979720"/>
            <a:chOff x="3417723" y="1195951"/>
            <a:chExt cx="1469718" cy="4197162"/>
          </a:xfrm>
        </p:grpSpPr>
        <p:grpSp>
          <p:nvGrpSpPr>
            <p:cNvPr id="56" name="组合 55"/>
            <p:cNvGrpSpPr/>
            <p:nvPr/>
          </p:nvGrpSpPr>
          <p:grpSpPr>
            <a:xfrm>
              <a:off x="4221238" y="1195951"/>
              <a:ext cx="666203" cy="4197162"/>
              <a:chOff x="3715494" y="174865"/>
              <a:chExt cx="609007" cy="4682574"/>
            </a:xfrm>
          </p:grpSpPr>
          <p:grpSp>
            <p:nvGrpSpPr>
              <p:cNvPr id="58" name="组合 30"/>
              <p:cNvGrpSpPr>
                <a:grpSpLocks/>
              </p:cNvGrpSpPr>
              <p:nvPr/>
            </p:nvGrpSpPr>
            <p:grpSpPr bwMode="auto">
              <a:xfrm rot="16200000">
                <a:off x="2996812" y="893547"/>
                <a:ext cx="2046369" cy="609006"/>
                <a:chOff x="523524" y="504052"/>
                <a:chExt cx="6032683" cy="648073"/>
              </a:xfrm>
            </p:grpSpPr>
            <p:sp>
              <p:nvSpPr>
                <p:cNvPr id="6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523524" y="504053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556207" y="504052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9" name="组合 30"/>
              <p:cNvGrpSpPr>
                <a:grpSpLocks/>
              </p:cNvGrpSpPr>
              <p:nvPr/>
            </p:nvGrpSpPr>
            <p:grpSpPr bwMode="auto">
              <a:xfrm rot="16200000">
                <a:off x="2996817" y="3529755"/>
                <a:ext cx="2046363" cy="609005"/>
                <a:chOff x="0" y="504056"/>
                <a:chExt cx="6032665" cy="648072"/>
              </a:xfrm>
            </p:grpSpPr>
            <p:sp>
              <p:nvSpPr>
                <p:cNvPr id="6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1" name="直接连接符 60"/>
              <p:cNvCxnSpPr>
                <a:stCxn id="65" idx="0"/>
                <a:endCxn id="62" idx="1"/>
              </p:cNvCxnSpPr>
              <p:nvPr/>
            </p:nvCxnSpPr>
            <p:spPr>
              <a:xfrm>
                <a:off x="3715495" y="2221234"/>
                <a:ext cx="3" cy="58984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接连接符 56"/>
            <p:cNvCxnSpPr/>
            <p:nvPr/>
          </p:nvCxnSpPr>
          <p:spPr>
            <a:xfrm flipV="1">
              <a:off x="3417723" y="4118122"/>
              <a:ext cx="788889" cy="5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4823584" y="4031806"/>
            <a:ext cx="3483815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安全发货和收货所面临的风险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主要包括国际货物运输和保险两个方面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500" dirty="0">
              <a:solidFill>
                <a:prstClr val="black"/>
              </a:solidFill>
            </a:endParaRPr>
          </a:p>
        </p:txBody>
      </p:sp>
      <p:sp>
        <p:nvSpPr>
          <p:cNvPr id="50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7.1.4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合同风险</a:t>
            </a:r>
          </a:p>
        </p:txBody>
      </p:sp>
      <p:sp>
        <p:nvSpPr>
          <p:cNvPr id="52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1441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圆角矩形 67"/>
          <p:cNvSpPr/>
          <p:nvPr/>
        </p:nvSpPr>
        <p:spPr>
          <a:xfrm>
            <a:off x="7776207" y="1061842"/>
            <a:ext cx="745493" cy="2088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483424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83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3589" y="2381733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56624" y="3709165"/>
            <a:ext cx="1581290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谈判人员素质</a:t>
            </a:r>
          </a:p>
        </p:txBody>
      </p:sp>
      <p:sp>
        <p:nvSpPr>
          <p:cNvPr id="35" name="矩形 34"/>
          <p:cNvSpPr/>
          <p:nvPr/>
        </p:nvSpPr>
        <p:spPr>
          <a:xfrm>
            <a:off x="-19163" y="3184479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75621" y="1609962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5733" y="1165903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"/>
          <p:cNvSpPr txBox="1"/>
          <p:nvPr/>
        </p:nvSpPr>
        <p:spPr>
          <a:xfrm>
            <a:off x="1780022" y="1623514"/>
            <a:ext cx="7363977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在开展国际商务活动中，</a:t>
            </a:r>
            <a:r>
              <a:rPr lang="en-US" altLang="zh-CN"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参与者的素质低下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会给谈判造成不必要的损失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1.性格因素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2.谈判态度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3.不敢承担责任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刚愎自用</a:t>
            </a:r>
            <a:endParaRPr lang="en-US" altLang="zh-CN" sz="1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5.缺乏必要知识</a:t>
            </a:r>
          </a:p>
        </p:txBody>
      </p:sp>
      <p:sp>
        <p:nvSpPr>
          <p:cNvPr id="17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谈判人员素质风险分析</a:t>
            </a:r>
          </a:p>
        </p:txBody>
      </p:sp>
      <p:sp>
        <p:nvSpPr>
          <p:cNvPr id="18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国际商务活动的风险分析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1441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7741561" y="1298328"/>
            <a:ext cx="1170899" cy="2138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712533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 dirty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707771" y="571974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84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02" y="2358587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-4762" y="2448079"/>
            <a:ext cx="1722020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90824"/>
            <a:ext cx="1597425" cy="2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8002" y="3625028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4762" y="1000544"/>
            <a:ext cx="1724217" cy="655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咨询专家法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52791" y="1666141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25900" y="2428477"/>
            <a:ext cx="1786048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各种技术手段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41521" y="3086046"/>
            <a:ext cx="1786048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提高人员素质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822912" y="949755"/>
            <a:ext cx="6990560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保险一般仅适用于</a:t>
            </a:r>
            <a:r>
              <a:rPr lang="en-US" altLang="zh-CN"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纯风险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信贷担保是一种支付手段，也有规避风险的作用。通常由银行作出，分为三种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投标保证书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。要求投标者在投标的同时提供银行的投标保证书。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（2）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履约保证书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。业主可以要求供应商提供银行担保，一旦发生不履约情况，业主就可以从银行得到补偿。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（3）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预付款担保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。在业主向供应商支付预付款时，可向供应商等索取银行担保，以保证自身利益。</a:t>
            </a:r>
          </a:p>
        </p:txBody>
      </p:sp>
      <p:sp>
        <p:nvSpPr>
          <p:cNvPr id="17" name="矩形 16"/>
          <p:cNvSpPr/>
          <p:nvPr/>
        </p:nvSpPr>
        <p:spPr>
          <a:xfrm>
            <a:off x="-16447" y="1699808"/>
            <a:ext cx="1724217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保险信贷担保</a:t>
            </a:r>
          </a:p>
        </p:txBody>
      </p:sp>
      <p:sp>
        <p:nvSpPr>
          <p:cNvPr id="16" name="文本框 43"/>
          <p:cNvSpPr txBox="1"/>
          <p:nvPr/>
        </p:nvSpPr>
        <p:spPr>
          <a:xfrm>
            <a:off x="46318" y="28724"/>
            <a:ext cx="2874683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7.3.2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利用保险市场和信贷担保工具避险法</a:t>
            </a:r>
          </a:p>
        </p:txBody>
      </p:sp>
      <p:sp>
        <p:nvSpPr>
          <p:cNvPr id="18" name="文本框 43"/>
          <p:cNvSpPr txBox="1"/>
          <p:nvPr/>
        </p:nvSpPr>
        <p:spPr>
          <a:xfrm>
            <a:off x="1707771" y="87226"/>
            <a:ext cx="483454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7.3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规避风险的手段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" r="2494"/>
          <a:stretch/>
        </p:blipFill>
        <p:spPr bwMode="auto">
          <a:xfrm>
            <a:off x="5852716" y="49127"/>
            <a:ext cx="3291284" cy="11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7362109" y="328226"/>
            <a:ext cx="1781891" cy="3051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712533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 dirty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707771" y="571974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85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02" y="2358587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-4762" y="2448079"/>
            <a:ext cx="1722020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90824"/>
            <a:ext cx="1597425" cy="2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8002" y="3625028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4762" y="1000544"/>
            <a:ext cx="1724217" cy="655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咨询专家法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52791" y="1666141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4865" y="1752755"/>
            <a:ext cx="1786048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保险信贷担保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41521" y="3086046"/>
            <a:ext cx="1786048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提高人员素质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05575" y="1771872"/>
            <a:ext cx="1560883" cy="328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（一）</a:t>
            </a:r>
            <a:r>
              <a:rPr lang="en-US" altLang="zh-CN" sz="1500" b="1" dirty="0" err="1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外汇风险</a:t>
            </a:r>
            <a:endParaRPr lang="en-US" altLang="zh-CN" sz="15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83040" y="1416403"/>
            <a:ext cx="2438005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1．使外汇风险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消失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5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对策</a:t>
            </a:r>
          </a:p>
        </p:txBody>
      </p:sp>
      <p:sp>
        <p:nvSpPr>
          <p:cNvPr id="40" name="矩形 39"/>
          <p:cNvSpPr/>
          <p:nvPr/>
        </p:nvSpPr>
        <p:spPr>
          <a:xfrm>
            <a:off x="3999671" y="2027661"/>
            <a:ext cx="2175115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2．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分担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外汇风险的</a:t>
            </a:r>
            <a:r>
              <a:rPr lang="en-US" altLang="zh-CN" sz="15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措施</a:t>
            </a:r>
          </a:p>
        </p:txBody>
      </p:sp>
      <p:sp>
        <p:nvSpPr>
          <p:cNvPr id="42" name="左大括号 41"/>
          <p:cNvSpPr/>
          <p:nvPr/>
        </p:nvSpPr>
        <p:spPr>
          <a:xfrm>
            <a:off x="3822068" y="1472765"/>
            <a:ext cx="160972" cy="942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220737" y="2915733"/>
            <a:ext cx="1545721" cy="349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（二）</a:t>
            </a:r>
            <a:r>
              <a:rPr lang="en-US" altLang="zh-CN" sz="1500" b="1" dirty="0" err="1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利率风险</a:t>
            </a:r>
            <a:endParaRPr lang="en-US" altLang="zh-CN" sz="15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20737" y="4156433"/>
            <a:ext cx="1545721" cy="385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（三）价格风险</a:t>
            </a:r>
            <a:endParaRPr lang="en-US" altLang="zh-CN" sz="15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86887" y="1883733"/>
            <a:ext cx="526557" cy="2377910"/>
            <a:chOff x="2217432" y="2123777"/>
            <a:chExt cx="823018" cy="3101978"/>
          </a:xfrm>
        </p:grpSpPr>
        <p:grpSp>
          <p:nvGrpSpPr>
            <p:cNvPr id="23" name="组合 22"/>
            <p:cNvGrpSpPr/>
            <p:nvPr/>
          </p:nvGrpSpPr>
          <p:grpSpPr>
            <a:xfrm>
              <a:off x="2217432" y="2123777"/>
              <a:ext cx="810718" cy="3101978"/>
              <a:chOff x="3533860" y="1355133"/>
              <a:chExt cx="1353584" cy="403798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221240" y="1355133"/>
                <a:ext cx="666204" cy="4037980"/>
                <a:chOff x="3715496" y="352457"/>
                <a:chExt cx="609008" cy="4504982"/>
              </a:xfrm>
            </p:grpSpPr>
            <p:grpSp>
              <p:nvGrpSpPr>
                <p:cNvPr id="28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9" y="1071136"/>
                  <a:ext cx="2046363" cy="609006"/>
                  <a:chOff x="0" y="504056"/>
                  <a:chExt cx="6032665" cy="648073"/>
                </a:xfrm>
              </p:grpSpPr>
              <p:sp>
                <p:nvSpPr>
                  <p:cNvPr id="3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8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9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9" y="504056"/>
                    <a:ext cx="0" cy="64807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9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7" y="3529755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31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2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30" name="直接连接符 29"/>
                <p:cNvCxnSpPr>
                  <a:stCxn id="36" idx="0"/>
                  <a:endCxn id="31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3533860" y="2786767"/>
                <a:ext cx="70791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840942" y="3460297"/>
              <a:ext cx="0" cy="39901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矩形 42"/>
          <p:cNvSpPr/>
          <p:nvPr/>
        </p:nvSpPr>
        <p:spPr>
          <a:xfrm>
            <a:off x="6362594" y="1075648"/>
            <a:ext cx="2004890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</a:t>
            </a:r>
            <a:endParaRPr lang="en-US" altLang="zh-CN" sz="15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人民币计价法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易货交易法 </a:t>
            </a:r>
            <a: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zh-CN" altLang="en-US" sz="15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6308797" y="1158454"/>
            <a:ext cx="160972" cy="942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756253" y="2654193"/>
            <a:ext cx="315686" cy="905432"/>
            <a:chOff x="2289677" y="2517769"/>
            <a:chExt cx="871517" cy="3101978"/>
          </a:xfrm>
        </p:grpSpPr>
        <p:grpSp>
          <p:nvGrpSpPr>
            <p:cNvPr id="47" name="组合 46"/>
            <p:cNvGrpSpPr/>
            <p:nvPr/>
          </p:nvGrpSpPr>
          <p:grpSpPr>
            <a:xfrm>
              <a:off x="2289677" y="2517769"/>
              <a:ext cx="871517" cy="3101978"/>
              <a:chOff x="3432350" y="1355133"/>
              <a:chExt cx="1455094" cy="403798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4221240" y="1355133"/>
                <a:ext cx="666204" cy="4037980"/>
                <a:chOff x="3715496" y="352457"/>
                <a:chExt cx="609008" cy="4504982"/>
              </a:xfrm>
            </p:grpSpPr>
            <p:grpSp>
              <p:nvGrpSpPr>
                <p:cNvPr id="51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9" y="1071136"/>
                  <a:ext cx="2046363" cy="609006"/>
                  <a:chOff x="0" y="504056"/>
                  <a:chExt cx="6032665" cy="648073"/>
                </a:xfrm>
              </p:grpSpPr>
              <p:sp>
                <p:nvSpPr>
                  <p:cNvPr id="5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8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57" name="直接箭头连接符 5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9" y="504056"/>
                    <a:ext cx="0" cy="64807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52" name="组合 51"/>
                <p:cNvGrpSpPr>
                  <a:grpSpLocks/>
                </p:cNvGrpSpPr>
                <p:nvPr/>
              </p:nvGrpSpPr>
              <p:grpSpPr bwMode="auto">
                <a:xfrm rot="16200000">
                  <a:off x="2996817" y="3529755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54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55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53" name="直接连接符 52"/>
                <p:cNvCxnSpPr>
                  <a:stCxn id="56" idx="0"/>
                  <a:endCxn id="54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 49"/>
              <p:cNvCxnSpPr/>
              <p:nvPr/>
            </p:nvCxnSpPr>
            <p:spPr>
              <a:xfrm flipV="1">
                <a:off x="3432350" y="3371521"/>
                <a:ext cx="788887" cy="519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961683" y="3869248"/>
              <a:ext cx="0" cy="39901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矩形 57"/>
          <p:cNvSpPr/>
          <p:nvPr/>
        </p:nvSpPr>
        <p:spPr>
          <a:xfrm>
            <a:off x="4089822" y="2573682"/>
            <a:ext cx="1292662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利率期货市场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089821" y="2960433"/>
            <a:ext cx="907941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远期交易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01129" y="3385353"/>
            <a:ext cx="907941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期权</a:t>
            </a: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交易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775240" y="3929928"/>
            <a:ext cx="315686" cy="869207"/>
            <a:chOff x="2289677" y="2517769"/>
            <a:chExt cx="871517" cy="3101978"/>
          </a:xfrm>
        </p:grpSpPr>
        <p:grpSp>
          <p:nvGrpSpPr>
            <p:cNvPr id="62" name="组合 61"/>
            <p:cNvGrpSpPr/>
            <p:nvPr/>
          </p:nvGrpSpPr>
          <p:grpSpPr>
            <a:xfrm>
              <a:off x="2289677" y="2517769"/>
              <a:ext cx="871517" cy="3101978"/>
              <a:chOff x="3432350" y="1355133"/>
              <a:chExt cx="1455094" cy="4037980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4221240" y="1355133"/>
                <a:ext cx="666204" cy="4037980"/>
                <a:chOff x="3715496" y="352457"/>
                <a:chExt cx="609008" cy="4504982"/>
              </a:xfrm>
            </p:grpSpPr>
            <p:grpSp>
              <p:nvGrpSpPr>
                <p:cNvPr id="67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9" y="1071136"/>
                  <a:ext cx="2046363" cy="609006"/>
                  <a:chOff x="0" y="504056"/>
                  <a:chExt cx="6032665" cy="648073"/>
                </a:xfrm>
              </p:grpSpPr>
              <p:sp>
                <p:nvSpPr>
                  <p:cNvPr id="72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8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3" name="直接箭头连接符 7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9" y="504056"/>
                    <a:ext cx="0" cy="64807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68" name="组合 67"/>
                <p:cNvGrpSpPr>
                  <a:grpSpLocks/>
                </p:cNvGrpSpPr>
                <p:nvPr/>
              </p:nvGrpSpPr>
              <p:grpSpPr bwMode="auto">
                <a:xfrm rot="16200000">
                  <a:off x="2996817" y="3529755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70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1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69" name="直接连接符 68"/>
                <p:cNvCxnSpPr>
                  <a:stCxn id="72" idx="0"/>
                  <a:endCxn id="70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直接连接符 65"/>
              <p:cNvCxnSpPr/>
              <p:nvPr/>
            </p:nvCxnSpPr>
            <p:spPr>
              <a:xfrm flipV="1">
                <a:off x="3432350" y="3371521"/>
                <a:ext cx="788887" cy="519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961683" y="3869248"/>
              <a:ext cx="0" cy="39901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" name="矩形 73"/>
          <p:cNvSpPr/>
          <p:nvPr/>
        </p:nvSpPr>
        <p:spPr>
          <a:xfrm>
            <a:off x="4126369" y="3816297"/>
            <a:ext cx="1100301" cy="30008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非固定价格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146807" y="4206351"/>
            <a:ext cx="1292662" cy="30008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价格调整条款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144358" y="4612222"/>
            <a:ext cx="907941" cy="30008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套期保值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-16448" y="2363729"/>
            <a:ext cx="1724217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各种技术手段</a:t>
            </a:r>
          </a:p>
        </p:txBody>
      </p:sp>
      <p:sp>
        <p:nvSpPr>
          <p:cNvPr id="2" name="矩形 1"/>
          <p:cNvSpPr/>
          <p:nvPr/>
        </p:nvSpPr>
        <p:spPr>
          <a:xfrm>
            <a:off x="5269067" y="3587092"/>
            <a:ext cx="3264495" cy="715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具体价格待定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2）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暂定价格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3）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部分固定价格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部分非固定价格。</a:t>
            </a:r>
          </a:p>
        </p:txBody>
      </p:sp>
      <p:sp>
        <p:nvSpPr>
          <p:cNvPr id="78" name="左大括号 77"/>
          <p:cNvSpPr/>
          <p:nvPr/>
        </p:nvSpPr>
        <p:spPr>
          <a:xfrm>
            <a:off x="5295737" y="3649496"/>
            <a:ext cx="77465" cy="5841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5087228" y="4551418"/>
            <a:ext cx="58263" cy="4996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098628" y="4444249"/>
            <a:ext cx="1576244" cy="715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1）</a:t>
            </a:r>
            <a:r>
              <a:rPr lang="zh-CN" altLang="en-US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买期</a:t>
            </a:r>
            <a:r>
              <a:rPr lang="zh-CN" altLang="en-US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保值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卖期</a:t>
            </a:r>
            <a:r>
              <a:rPr lang="zh-CN" altLang="en-US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保值</a:t>
            </a:r>
            <a:endParaRPr lang="en-US" altLang="zh-CN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文本框 43"/>
          <p:cNvSpPr txBox="1"/>
          <p:nvPr/>
        </p:nvSpPr>
        <p:spPr>
          <a:xfrm>
            <a:off x="46318" y="28724"/>
            <a:ext cx="2874683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7.3.3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利用各种技术手段法</a:t>
            </a:r>
          </a:p>
        </p:txBody>
      </p:sp>
      <p:sp>
        <p:nvSpPr>
          <p:cNvPr id="82" name="文本框 43"/>
          <p:cNvSpPr txBox="1"/>
          <p:nvPr/>
        </p:nvSpPr>
        <p:spPr>
          <a:xfrm>
            <a:off x="1707771" y="87226"/>
            <a:ext cx="483454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7.3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规避风险的手段</a:t>
            </a: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" r="2494"/>
          <a:stretch/>
        </p:blipFill>
        <p:spPr bwMode="auto">
          <a:xfrm>
            <a:off x="5852716" y="49127"/>
            <a:ext cx="3291284" cy="11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圆角矩形 83"/>
          <p:cNvSpPr/>
          <p:nvPr/>
        </p:nvSpPr>
        <p:spPr>
          <a:xfrm>
            <a:off x="7362110" y="615113"/>
            <a:ext cx="1041935" cy="2619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风险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一道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159924"/>
      </p:ext>
    </p:extLst>
  </p:cSld>
  <p:clrMapOvr>
    <a:masterClrMapping/>
  </p:clrMapOvr>
  <p:transition spd="med" advClick="0" advTm="0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87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214767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88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5242061" cy="110799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中国企业在与美方分担风险可采用什么措施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（分）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141778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89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4282664" cy="41549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6965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319842" y="1283023"/>
            <a:ext cx="687885" cy="2525909"/>
            <a:chOff x="3725804" y="2264545"/>
            <a:chExt cx="1004912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3725804" y="2710710"/>
              <a:ext cx="50500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>
              <a:off x="4230810" y="3528934"/>
              <a:ext cx="499904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838" y="1688284"/>
            <a:ext cx="2665330" cy="562277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2040784" y="1120731"/>
            <a:ext cx="215469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分类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2007724" y="2056987"/>
            <a:ext cx="3226544" cy="410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谈判信息收集的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29" name="矩形 28"/>
          <p:cNvSpPr/>
          <p:nvPr/>
        </p:nvSpPr>
        <p:spPr>
          <a:xfrm>
            <a:off x="4350763" y="709575"/>
            <a:ext cx="305989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</a:t>
            </a:r>
            <a:r>
              <a:rPr lang="zh-CN" altLang="zh-CN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来划分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（二）按谈判信息的</a:t>
            </a:r>
            <a:r>
              <a:rPr lang="zh-CN" altLang="zh-CN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载体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（三）按谈判信息的</a:t>
            </a:r>
            <a:r>
              <a:rPr lang="zh-CN" altLang="zh-CN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4277850" y="814162"/>
            <a:ext cx="145828" cy="9377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35" name="矩形 34"/>
          <p:cNvSpPr/>
          <p:nvPr/>
        </p:nvSpPr>
        <p:spPr>
          <a:xfrm>
            <a:off x="2165773" y="2594895"/>
            <a:ext cx="6647960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zh-CN" altLang="zh-CN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市场信息、谈判对手的资料、科技信息、政策法规、金融方面的信息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500" dirty="0"/>
          </a:p>
        </p:txBody>
      </p:sp>
      <p:sp>
        <p:nvSpPr>
          <p:cNvPr id="36" name="矩形 35"/>
          <p:cNvSpPr/>
          <p:nvPr/>
        </p:nvSpPr>
        <p:spPr>
          <a:xfrm>
            <a:off x="2425780" y="2880400"/>
            <a:ext cx="4022165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6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1500" dirty="0" err="1">
                <a:latin typeface="楷体" panose="02010609060101010101" pitchFamily="49" charset="-122"/>
                <a:ea typeface="楷体" panose="02010609060101010101" pitchFamily="49" charset="-122"/>
              </a:rPr>
              <a:t>强有力型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1500" dirty="0" err="1">
                <a:latin typeface="楷体" panose="02010609060101010101" pitchFamily="49" charset="-122"/>
                <a:ea typeface="楷体" panose="02010609060101010101" pitchFamily="49" charset="-122"/>
              </a:rPr>
              <a:t>软弱型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1500" dirty="0" err="1">
                <a:latin typeface="楷体" panose="02010609060101010101" pitchFamily="49" charset="-122"/>
                <a:ea typeface="楷体" panose="02010609060101010101" pitchFamily="49" charset="-122"/>
              </a:rPr>
              <a:t>合作型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35">
            <a:extLst>
              <a:ext uri="{FF2B5EF4-FFF2-40B4-BE49-F238E27FC236}">
                <a16:creationId xmlns="" xmlns:a16="http://schemas.microsoft.com/office/drawing/2014/main" id="{CF6C5871-E5AA-4D47-8682-5AAC44B92160}"/>
              </a:ext>
            </a:extLst>
          </p:cNvPr>
          <p:cNvSpPr txBox="1"/>
          <p:nvPr/>
        </p:nvSpPr>
        <p:spPr>
          <a:xfrm>
            <a:off x="1381597" y="112584"/>
            <a:ext cx="4447371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国际商务谈判前的信息准备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五边形 41"/>
          <p:cNvSpPr/>
          <p:nvPr/>
        </p:nvSpPr>
        <p:spPr>
          <a:xfrm flipH="1">
            <a:off x="5383446" y="3650746"/>
            <a:ext cx="1492623" cy="252191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007724" y="3577792"/>
            <a:ext cx="3226544" cy="410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谈判信息资料的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处理</a:t>
            </a:r>
          </a:p>
        </p:txBody>
      </p:sp>
      <p:sp>
        <p:nvSpPr>
          <p:cNvPr id="44" name="矩形 43"/>
          <p:cNvSpPr/>
          <p:nvPr/>
        </p:nvSpPr>
        <p:spPr>
          <a:xfrm>
            <a:off x="2165773" y="4230001"/>
            <a:ext cx="6647960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对资料的</a:t>
            </a:r>
            <a:r>
              <a:rPr lang="zh-CN" altLang="en-US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评价、筛选、分类和保存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500" dirty="0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665531" y="2183667"/>
            <a:ext cx="375254" cy="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="" xmlns:a16="http://schemas.microsoft.com/office/drawing/2014/main" id="{F3AC7B9D-83C5-48BC-92B0-61223D4E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674" y="35135"/>
            <a:ext cx="1952895" cy="562197"/>
          </a:xfrm>
          <a:prstGeom prst="rect">
            <a:avLst/>
          </a:prstGeom>
        </p:spPr>
      </p:pic>
      <p:sp>
        <p:nvSpPr>
          <p:cNvPr id="56" name="矩形: 圆角 40">
            <a:extLst>
              <a:ext uri="{FF2B5EF4-FFF2-40B4-BE49-F238E27FC236}">
                <a16:creationId xmlns="" xmlns:a16="http://schemas.microsoft.com/office/drawing/2014/main" id="{9D97226C-FFF2-42F2-AD7B-47DCBAEB6DA8}"/>
              </a:ext>
            </a:extLst>
          </p:cNvPr>
          <p:cNvSpPr/>
          <p:nvPr/>
        </p:nvSpPr>
        <p:spPr>
          <a:xfrm>
            <a:off x="8044359" y="421510"/>
            <a:ext cx="906760" cy="19759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30">
            <a:extLst>
              <a:ext uri="{FF2B5EF4-FFF2-40B4-BE49-F238E27FC236}">
                <a16:creationId xmlns="" xmlns:a16="http://schemas.microsoft.com/office/drawing/2014/main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753124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国际商务谈判前的信息准备</a:t>
            </a:r>
          </a:p>
        </p:txBody>
      </p:sp>
    </p:spTree>
    <p:extLst>
      <p:ext uri="{BB962C8B-B14F-4D97-AF65-F5344CB8AC3E}">
        <p14:creationId xmlns:p14="http://schemas.microsoft.com/office/powerpoint/2010/main" val="13403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90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6168811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交易结算风险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471676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91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616881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交易结算风险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中国企业在与美方分担风险可采用什么措施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endParaRPr lang="zh-CN" altLang="en-US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447331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92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6484741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交易结算风险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中国企业在与美方分担风险可采用什么措施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分担外汇风险的措施，通常使用签订货币保值条款的方法，这一措施容易使谈判双方接受，因而在国际商务谈判中应用较多。</a:t>
            </a: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611753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93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4"/>
            <a:ext cx="7586645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376895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94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4"/>
            <a:ext cx="7586645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）易货交易法。</a:t>
            </a:r>
            <a:endParaRPr lang="en-US" altLang="zh-CN" sz="15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1509863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95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4"/>
            <a:ext cx="7586645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平衡法可分为单项平衡法和综合平衡法两种。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5415240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96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3"/>
            <a:ext cx="758664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平衡法可分为单项平衡法和综合平衡法两种。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如果在国际商务活动的结算中，能够争取到以人民币作为计价货币，我方直接收付的都是人民币，就不存在与外币的兑换折算问题。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222166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2018/12/27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4"/>
            <a:ext cx="7586645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平衡法可分为单项平衡法和综合平衡法两种。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如果在国际商务活动的结算中，能够争取到以人民币作为计价货币，我方直接收付的都是人民币，就不存在与外币的兑换折算问题。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交易双方达成协议，在一定的时间内对等地从对方购买相同金额的货物或劳务，并用同一种货币进行清算，这就可以完全消除外汇风险。这是由于双方都保持着进出口平衡，又都用同一种货币（如人民币或美元等）计价。 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027765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9"/>
            <a:ext cx="2597514" cy="4237766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71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800" b="1" dirty="0">
                <a:solidFill>
                  <a:srgbClr val="C00000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7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8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sz="1800" b="1" dirty="0">
                <a:solidFill>
                  <a:srgbClr val="C00000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800" b="1" dirty="0">
                <a:solidFill>
                  <a:srgbClr val="C00000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06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TEMPLATE_THUMBS_INDEX" val="1、9、12、16、19、22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b"/>
  <p:tag name="KSO_WM_UNIT_INDEX" val="1"/>
  <p:tag name="KSO_WM_UNIT_ID" val="custom20184574_1*b*1"/>
  <p:tag name="KSO_WM_UNIT_LAYERLEVEL" val="1"/>
  <p:tag name="KSO_WM_UNIT_VALUE" val="3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IMPLE GEOMETRIC COLOR BUSINESS GENERAL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20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16D65"/>
      </a:accent1>
      <a:accent2>
        <a:srgbClr val="ED7D31"/>
      </a:accent2>
      <a:accent3>
        <a:srgbClr val="A5A5A5"/>
      </a:accent3>
      <a:accent4>
        <a:srgbClr val="FFFFFF"/>
      </a:accent4>
      <a:accent5>
        <a:srgbClr val="00A9EA"/>
      </a:accent5>
      <a:accent6>
        <a:srgbClr val="95BD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9734</Words>
  <Application>Microsoft Office PowerPoint</Application>
  <PresentationFormat>全屏显示(16:9)</PresentationFormat>
  <Paragraphs>962</Paragraphs>
  <Slides>98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98</vt:i4>
      </vt:variant>
    </vt:vector>
  </HeadingPairs>
  <TitlesOfParts>
    <vt:vector size="103" baseType="lpstr">
      <vt:lpstr>Office 主题</vt:lpstr>
      <vt:lpstr>1_自定义设计方案</vt:lpstr>
      <vt:lpstr>1_Office 主题</vt:lpstr>
      <vt:lpstr>2_Office 主题</vt:lpstr>
      <vt:lpstr>4_Office 主题</vt:lpstr>
      <vt:lpstr>国际商务谈判 精讲9    &lt;案例分析&gt;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&lt;准备&gt;     第一道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&lt;准备&gt;     第二道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&lt;文化差异&gt;     第一道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&lt;文化差异&gt;     第二道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&lt;文化差异&gt;     第三道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&lt;风险&gt;     第一道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20</cp:revision>
  <dcterms:created xsi:type="dcterms:W3CDTF">2018-03-01T02:03:00Z</dcterms:created>
  <dcterms:modified xsi:type="dcterms:W3CDTF">2018-12-27T10:31:16Z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