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23"/>
  </p:notesMasterIdLst>
  <p:sldIdLst>
    <p:sldId id="714" r:id="rId4"/>
    <p:sldId id="859" r:id="rId5"/>
    <p:sldId id="860" r:id="rId6"/>
    <p:sldId id="861" r:id="rId7"/>
    <p:sldId id="947" r:id="rId8"/>
    <p:sldId id="946" r:id="rId9"/>
    <p:sldId id="862" r:id="rId10"/>
    <p:sldId id="863" r:id="rId11"/>
    <p:sldId id="864" r:id="rId12"/>
    <p:sldId id="865" r:id="rId13"/>
    <p:sldId id="866" r:id="rId14"/>
    <p:sldId id="867" r:id="rId15"/>
    <p:sldId id="948" r:id="rId16"/>
    <p:sldId id="869" r:id="rId17"/>
    <p:sldId id="870" r:id="rId18"/>
    <p:sldId id="871" r:id="rId19"/>
    <p:sldId id="872" r:id="rId20"/>
    <p:sldId id="873" r:id="rId21"/>
    <p:sldId id="874" r:id="rId22"/>
    <p:sldId id="875" r:id="rId23"/>
    <p:sldId id="876" r:id="rId24"/>
    <p:sldId id="877" r:id="rId25"/>
    <p:sldId id="878" r:id="rId26"/>
    <p:sldId id="879" r:id="rId27"/>
    <p:sldId id="880" r:id="rId28"/>
    <p:sldId id="881" r:id="rId29"/>
    <p:sldId id="882" r:id="rId30"/>
    <p:sldId id="883" r:id="rId31"/>
    <p:sldId id="884" r:id="rId32"/>
    <p:sldId id="885" r:id="rId33"/>
    <p:sldId id="886" r:id="rId34"/>
    <p:sldId id="887" r:id="rId35"/>
    <p:sldId id="888" r:id="rId36"/>
    <p:sldId id="889" r:id="rId37"/>
    <p:sldId id="890" r:id="rId38"/>
    <p:sldId id="891" r:id="rId39"/>
    <p:sldId id="952" r:id="rId40"/>
    <p:sldId id="949" r:id="rId41"/>
    <p:sldId id="893" r:id="rId42"/>
    <p:sldId id="894" r:id="rId43"/>
    <p:sldId id="895" r:id="rId44"/>
    <p:sldId id="896" r:id="rId45"/>
    <p:sldId id="897" r:id="rId46"/>
    <p:sldId id="898" r:id="rId47"/>
    <p:sldId id="899" r:id="rId48"/>
    <p:sldId id="900" r:id="rId49"/>
    <p:sldId id="901" r:id="rId50"/>
    <p:sldId id="902" r:id="rId51"/>
    <p:sldId id="903" r:id="rId52"/>
    <p:sldId id="904" r:id="rId53"/>
    <p:sldId id="905" r:id="rId54"/>
    <p:sldId id="906" r:id="rId55"/>
    <p:sldId id="907" r:id="rId56"/>
    <p:sldId id="908" r:id="rId57"/>
    <p:sldId id="909" r:id="rId58"/>
    <p:sldId id="910" r:id="rId59"/>
    <p:sldId id="950" r:id="rId60"/>
    <p:sldId id="956" r:id="rId61"/>
    <p:sldId id="911" r:id="rId62"/>
    <p:sldId id="912" r:id="rId63"/>
    <p:sldId id="913" r:id="rId64"/>
    <p:sldId id="914" r:id="rId65"/>
    <p:sldId id="915" r:id="rId66"/>
    <p:sldId id="916" r:id="rId67"/>
    <p:sldId id="917" r:id="rId68"/>
    <p:sldId id="918" r:id="rId69"/>
    <p:sldId id="919" r:id="rId70"/>
    <p:sldId id="920" r:id="rId71"/>
    <p:sldId id="921" r:id="rId72"/>
    <p:sldId id="922" r:id="rId73"/>
    <p:sldId id="923" r:id="rId74"/>
    <p:sldId id="924" r:id="rId75"/>
    <p:sldId id="925" r:id="rId76"/>
    <p:sldId id="926" r:id="rId77"/>
    <p:sldId id="927" r:id="rId78"/>
    <p:sldId id="953" r:id="rId79"/>
    <p:sldId id="954" r:id="rId80"/>
    <p:sldId id="955" r:id="rId81"/>
    <p:sldId id="928" r:id="rId82"/>
    <p:sldId id="929" r:id="rId83"/>
    <p:sldId id="930" r:id="rId84"/>
    <p:sldId id="931" r:id="rId85"/>
    <p:sldId id="932" r:id="rId86"/>
    <p:sldId id="933" r:id="rId87"/>
    <p:sldId id="934" r:id="rId88"/>
    <p:sldId id="935" r:id="rId89"/>
    <p:sldId id="951" r:id="rId90"/>
    <p:sldId id="936" r:id="rId91"/>
    <p:sldId id="937" r:id="rId92"/>
    <p:sldId id="938" r:id="rId93"/>
    <p:sldId id="939" r:id="rId94"/>
    <p:sldId id="940" r:id="rId95"/>
    <p:sldId id="941" r:id="rId96"/>
    <p:sldId id="942" r:id="rId97"/>
    <p:sldId id="943" r:id="rId98"/>
    <p:sldId id="944" r:id="rId99"/>
    <p:sldId id="945" r:id="rId100"/>
    <p:sldId id="745" r:id="rId101"/>
    <p:sldId id="750" r:id="rId102"/>
    <p:sldId id="756" r:id="rId103"/>
    <p:sldId id="829" r:id="rId104"/>
    <p:sldId id="830" r:id="rId105"/>
    <p:sldId id="639" r:id="rId106"/>
    <p:sldId id="672" r:id="rId107"/>
    <p:sldId id="673" r:id="rId108"/>
    <p:sldId id="749" r:id="rId109"/>
    <p:sldId id="831" r:id="rId110"/>
    <p:sldId id="640" r:id="rId111"/>
    <p:sldId id="674" r:id="rId112"/>
    <p:sldId id="752" r:id="rId113"/>
    <p:sldId id="753" r:id="rId114"/>
    <p:sldId id="777" r:id="rId115"/>
    <p:sldId id="833" r:id="rId116"/>
    <p:sldId id="779" r:id="rId117"/>
    <p:sldId id="834" r:id="rId118"/>
    <p:sldId id="781" r:id="rId119"/>
    <p:sldId id="782" r:id="rId120"/>
    <p:sldId id="796" r:id="rId121"/>
    <p:sldId id="797" r:id="rId1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14"/>
            <p14:sldId id="859"/>
            <p14:sldId id="860"/>
            <p14:sldId id="861"/>
            <p14:sldId id="947"/>
            <p14:sldId id="946"/>
            <p14:sldId id="862"/>
            <p14:sldId id="863"/>
            <p14:sldId id="864"/>
            <p14:sldId id="865"/>
            <p14:sldId id="866"/>
            <p14:sldId id="867"/>
            <p14:sldId id="948"/>
            <p14:sldId id="869"/>
            <p14:sldId id="8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952"/>
            <p14:sldId id="949"/>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50"/>
            <p14:sldId id="956"/>
            <p14:sldId id="911"/>
            <p14:sldId id="912"/>
            <p14:sldId id="913"/>
            <p14:sldId id="914"/>
            <p14:sldId id="915"/>
            <p14:sldId id="916"/>
            <p14:sldId id="917"/>
            <p14:sldId id="918"/>
            <p14:sldId id="919"/>
            <p14:sldId id="920"/>
            <p14:sldId id="921"/>
            <p14:sldId id="922"/>
            <p14:sldId id="923"/>
            <p14:sldId id="924"/>
            <p14:sldId id="925"/>
            <p14:sldId id="926"/>
            <p14:sldId id="927"/>
            <p14:sldId id="953"/>
            <p14:sldId id="954"/>
            <p14:sldId id="955"/>
            <p14:sldId id="928"/>
            <p14:sldId id="929"/>
            <p14:sldId id="930"/>
            <p14:sldId id="931"/>
            <p14:sldId id="932"/>
            <p14:sldId id="933"/>
            <p14:sldId id="934"/>
            <p14:sldId id="935"/>
            <p14:sldId id="951"/>
            <p14:sldId id="936"/>
            <p14:sldId id="937"/>
            <p14:sldId id="938"/>
            <p14:sldId id="939"/>
            <p14:sldId id="940"/>
            <p14:sldId id="941"/>
            <p14:sldId id="942"/>
            <p14:sldId id="943"/>
            <p14:sldId id="944"/>
            <p14:sldId id="945"/>
            <p14:sldId id="745"/>
            <p14:sldId id="750"/>
            <p14:sldId id="756"/>
            <p14:sldId id="829"/>
            <p14:sldId id="830"/>
            <p14:sldId id="639"/>
            <p14:sldId id="672"/>
            <p14:sldId id="673"/>
            <p14:sldId id="749"/>
            <p14:sldId id="831"/>
            <p14:sldId id="640"/>
            <p14:sldId id="674"/>
            <p14:sldId id="752"/>
            <p14:sldId id="753"/>
            <p14:sldId id="777"/>
            <p14:sldId id="833"/>
            <p14:sldId id="779"/>
            <p14:sldId id="834"/>
            <p14:sldId id="781"/>
            <p14:sldId id="782"/>
            <p14:sldId id="796"/>
            <p14:sldId id="797"/>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EEBF7"/>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3076" autoAdjust="0"/>
  </p:normalViewPr>
  <p:slideViewPr>
    <p:cSldViewPr snapToGrid="0">
      <p:cViewPr varScale="1">
        <p:scale>
          <a:sx n="52" d="100"/>
          <a:sy n="52" d="100"/>
        </p:scale>
        <p:origin x="48" y="27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46874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a:t>
            </a:fld>
            <a:endParaRPr lang="zh-CN" alt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21</a:t>
            </a:fld>
            <a:endParaRPr lang="zh-CN" alt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22</a:t>
            </a:fld>
            <a:endParaRPr lang="zh-CN" alt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23</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24</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a:sym typeface="宋体" panose="02010600030101010101" pitchFamily="2" charset="-122"/>
              </a:rPr>
            </a:br>
            <a:r>
              <a:rPr lang="en-US" altLang="zh-CN" dirty="0">
                <a:sym typeface="宋体" panose="02010600030101010101" pitchFamily="2" charset="-122"/>
              </a:rPr>
              <a:t>1931</a:t>
            </a:r>
            <a:r>
              <a:rPr lang="zh-CN" altLang="en-US" dirty="0">
                <a:sym typeface="宋体" panose="02010600030101010101" pitchFamily="2" charset="-122"/>
              </a:rPr>
              <a:t>年</a:t>
            </a:r>
            <a:r>
              <a:rPr lang="en-US" altLang="zh-CN" dirty="0">
                <a:sym typeface="宋体" panose="02010600030101010101" pitchFamily="2" charset="-122"/>
              </a:rPr>
              <a:t>2</a:t>
            </a:r>
            <a:r>
              <a:rPr lang="zh-CN" altLang="en-US" dirty="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25</a:t>
            </a:fld>
            <a:endParaRPr lang="zh-CN" alt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26</a:t>
            </a:fld>
            <a:endParaRPr lang="zh-CN" alt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46</a:t>
            </a:fld>
            <a:endParaRPr lang="zh-CN" alt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a:sym typeface="宋体" panose="02010600030101010101" pitchFamily="2" charset="-122"/>
              </a:rPr>
            </a:br>
            <a:r>
              <a:rPr lang="en-US" altLang="zh-CN" dirty="0">
                <a:sym typeface="宋体" panose="02010600030101010101" pitchFamily="2" charset="-122"/>
              </a:rPr>
              <a:t>1931</a:t>
            </a:r>
            <a:r>
              <a:rPr lang="zh-CN" altLang="en-US" dirty="0">
                <a:sym typeface="宋体" panose="02010600030101010101" pitchFamily="2" charset="-122"/>
              </a:rPr>
              <a:t>年</a:t>
            </a:r>
            <a:r>
              <a:rPr lang="en-US" altLang="zh-CN" dirty="0">
                <a:sym typeface="宋体" panose="02010600030101010101" pitchFamily="2" charset="-122"/>
              </a:rPr>
              <a:t>2</a:t>
            </a:r>
            <a:r>
              <a:rPr lang="zh-CN" altLang="en-US" dirty="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47</a:t>
            </a:fld>
            <a:endParaRPr lang="zh-CN" alt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a:sym typeface="宋体" panose="02010600030101010101" pitchFamily="2" charset="-122"/>
              </a:rPr>
            </a:br>
            <a:r>
              <a:rPr lang="en-US" altLang="zh-CN" dirty="0">
                <a:sym typeface="宋体" panose="02010600030101010101" pitchFamily="2" charset="-122"/>
              </a:rPr>
              <a:t>1931</a:t>
            </a:r>
            <a:r>
              <a:rPr lang="zh-CN" altLang="en-US" dirty="0">
                <a:sym typeface="宋体" panose="02010600030101010101" pitchFamily="2" charset="-122"/>
              </a:rPr>
              <a:t>年</a:t>
            </a:r>
            <a:r>
              <a:rPr lang="en-US" altLang="zh-CN" dirty="0">
                <a:sym typeface="宋体" panose="02010600030101010101" pitchFamily="2" charset="-122"/>
              </a:rPr>
              <a:t>2</a:t>
            </a:r>
            <a:r>
              <a:rPr lang="zh-CN" altLang="en-US" dirty="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48</a:t>
            </a:fld>
            <a:endParaRPr lang="zh-CN" alt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54</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a:t>
            </a:fld>
            <a:endParaRPr lang="zh-CN" alt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56</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58</a:t>
            </a:fld>
            <a:endParaRPr lang="zh-CN" altLang="en-US">
              <a:solidFill>
                <a:prstClr val="black"/>
              </a:solidFill>
            </a:endParaRPr>
          </a:p>
        </p:txBody>
      </p:sp>
    </p:spTree>
    <p:extLst>
      <p:ext uri="{BB962C8B-B14F-4D97-AF65-F5344CB8AC3E}">
        <p14:creationId xmlns:p14="http://schemas.microsoft.com/office/powerpoint/2010/main" val="3561815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a:sym typeface="宋体" panose="02010600030101010101" pitchFamily="2" charset="-122"/>
              </a:rPr>
              <a:t> 初期博古犯逃跑主义错误，红军损失惨重。</a:t>
            </a:r>
            <a:endParaRPr lang="en-US" altLang="zh-CN" dirty="0">
              <a:sym typeface="宋体" panose="02010600030101010101" pitchFamily="2" charset="-122"/>
            </a:endParaRPr>
          </a:p>
          <a:p>
            <a:pPr>
              <a:lnSpc>
                <a:spcPct val="200000"/>
              </a:lnSpc>
            </a:pPr>
            <a:r>
              <a:rPr lang="en-US" altLang="zh-CN" dirty="0">
                <a:sym typeface="宋体" panose="02010600030101010101" pitchFamily="2" charset="-122"/>
              </a:rPr>
              <a:t>      </a:t>
            </a:r>
            <a:r>
              <a:rPr lang="zh-CN" altLang="en-US" dirty="0">
                <a:sym typeface="宋体" panose="02010600030101010101" pitchFamily="2" charset="-122"/>
              </a:rPr>
              <a:t>一些领导人开始支持毛泽东正确主张。</a:t>
            </a:r>
            <a:endParaRPr lang="en-US" altLang="zh-CN" dirty="0">
              <a:sym typeface="宋体" panose="02010600030101010101" pitchFamily="2" charset="-122"/>
            </a:endParaRPr>
          </a:p>
          <a:p>
            <a:pPr>
              <a:lnSpc>
                <a:spcPct val="200000"/>
              </a:lnSpc>
            </a:pPr>
            <a:r>
              <a:rPr lang="en-US" altLang="zh-CN" dirty="0">
                <a:sym typeface="宋体" panose="02010600030101010101" pitchFamily="2" charset="-122"/>
              </a:rPr>
              <a:t>      </a:t>
            </a:r>
            <a:r>
              <a:rPr lang="zh-CN" altLang="en-US" dirty="0">
                <a:sym typeface="宋体" panose="02010600030101010101" pitchFamily="2" charset="-122"/>
              </a:rPr>
              <a:t>随即放弃西进计划，转向贵州进军。随即，占领遵义。</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66</a:t>
            </a:fld>
            <a:endParaRPr lang="zh-CN" alt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483724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77</a:t>
            </a:fld>
            <a:endParaRPr lang="zh-CN" altLang="en-US">
              <a:solidFill>
                <a:prstClr val="black"/>
              </a:solidFill>
            </a:endParaRPr>
          </a:p>
        </p:txBody>
      </p:sp>
    </p:spTree>
    <p:extLst>
      <p:ext uri="{BB962C8B-B14F-4D97-AF65-F5344CB8AC3E}">
        <p14:creationId xmlns:p14="http://schemas.microsoft.com/office/powerpoint/2010/main" val="1394768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1281184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79</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82</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97</a:t>
            </a:fld>
            <a:endParaRPr lang="zh-CN" altLang="en-US"/>
          </a:p>
        </p:txBody>
      </p:sp>
    </p:spTree>
    <p:extLst>
      <p:ext uri="{BB962C8B-B14F-4D97-AF65-F5344CB8AC3E}">
        <p14:creationId xmlns:p14="http://schemas.microsoft.com/office/powerpoint/2010/main" val="2084055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a:t>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10</a:t>
            </a:fld>
            <a:endParaRPr lang="zh-CN" alt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11</a:t>
            </a:fld>
            <a:endParaRPr lang="zh-CN" alt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zh-CN" altLang="en-US" dirty="0">
                <a:sym typeface="微软雅黑" panose="020B0503020204020204" pitchFamily="34" charset="-122"/>
              </a:rPr>
              <a:t>彻底清算了大革命后期陈独秀的右倾机会主义错误，并选出了以瞿秋白为首的中央临时政治局</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12</a:t>
            </a:fld>
            <a:endParaRPr lang="zh-CN" alt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13</a:t>
            </a:fld>
            <a:endParaRPr lang="zh-CN" altLang="en-US" dirty="0">
              <a:solidFill>
                <a:prstClr val="black"/>
              </a:solidFill>
            </a:endParaRPr>
          </a:p>
        </p:txBody>
      </p:sp>
    </p:spTree>
    <p:extLst>
      <p:ext uri="{BB962C8B-B14F-4D97-AF65-F5344CB8AC3E}">
        <p14:creationId xmlns:p14="http://schemas.microsoft.com/office/powerpoint/2010/main" val="310978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20</a:t>
            </a:fld>
            <a:endParaRPr lang="zh-CN" alt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br>
              <a:rPr lang="en-US" altLang="zh-CN"/>
            </a:br>
            <a:br>
              <a:rPr lang="en-US" altLang="zh-CN"/>
            </a:br>
            <a:br>
              <a:rPr lang="en-US" altLang="zh-CN"/>
            </a:br>
            <a:r>
              <a:rPr lang="zh-CN" altLang="en-US"/>
              <a:t>单击此处编辑母版标题样式</a:t>
            </a:r>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a:solidFill>
                  <a:srgbClr val="C00000"/>
                </a:solidFill>
              </a:rPr>
              <a:t>HULUO</a:t>
            </a:r>
            <a:r>
              <a:rPr lang="zh-CN" altLang="en-US" b="1" dirty="0">
                <a:solidFill>
                  <a:srgbClr val="C00000"/>
                </a:solidFill>
              </a:rPr>
              <a:t>·</a:t>
            </a:r>
            <a:r>
              <a:rPr lang="en-US" altLang="zh-CN" b="1" dirty="0">
                <a:solidFill>
                  <a:srgbClr val="C00000"/>
                </a:solidFill>
              </a:rPr>
              <a:t>MORE THAN ACCOUNTING</a:t>
            </a: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21034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9722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extLst>
      <p:ext uri="{BB962C8B-B14F-4D97-AF65-F5344CB8AC3E}">
        <p14:creationId xmlns:p14="http://schemas.microsoft.com/office/powerpoint/2010/main" val="1090326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2511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3858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366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7209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01805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960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3394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7734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2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userDrawn="1"/>
        </p:nvSpPr>
        <p:spPr>
          <a:xfrm>
            <a:off x="-165605" y="365125"/>
            <a:ext cx="1169411" cy="645130"/>
          </a:xfrm>
          <a:prstGeom prst="roundRect">
            <a:avLst/>
          </a:prstGeom>
          <a:solidFill>
            <a:srgbClr val="C00000"/>
          </a:solidFill>
          <a:ln w="12700" cap="flat" cmpd="sng" algn="ctr">
            <a:solidFill>
              <a:srgbClr val="C00000"/>
            </a:solidFill>
            <a:prstDash val="solid"/>
            <a:miter lim="800000"/>
          </a:ln>
          <a:effectLst>
            <a:outerShdw blurRad="50800" dist="38100" dir="2700000" algn="tl" rotWithShape="0">
              <a:prstClr val="black">
                <a:alpha val="40000"/>
              </a:prstClr>
            </a:outerShdw>
          </a:effectLst>
        </p:spPr>
        <p:txBody>
          <a:bodyPr rtlCol="0" anchor="ctr"/>
          <a:lstStyle/>
          <a:p>
            <a:pPr algn="ctr">
              <a:defRPr/>
            </a:pPr>
            <a:endParaRPr lang="zh-CN" altLang="en-US" sz="3200" kern="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5954924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104.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29.jpg"/></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29.jpg"/></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29.jpg"/></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30.png"/></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008414" y="3888172"/>
            <a:ext cx="4175171" cy="1113766"/>
          </a:xfrm>
          <a:prstGeom prst="rect">
            <a:avLst/>
          </a:prstGeom>
          <a:noFill/>
          <a:ln w="9525">
            <a:noFill/>
            <a:miter lim="800000"/>
          </a:ln>
        </p:spPr>
        <p:txBody>
          <a:bodyPr wrap="square">
            <a:spAutoFit/>
          </a:bodyPr>
          <a:lstStyle/>
          <a:p>
            <a:pPr algn="ct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自变量学院</a:t>
            </a:r>
          </a:p>
          <a:p>
            <a:pPr algn="ctr">
              <a:lnSpc>
                <a:spcPct val="150000"/>
              </a:lnSpc>
            </a:pPr>
            <a:r>
              <a:rPr lang="zh-CN" altLang="en-US" sz="2400" dirty="0">
                <a:solidFill>
                  <a:srgbClr val="161616"/>
                </a:solidFill>
                <a:latin typeface="黑体" panose="02010609060101010101" pitchFamily="49" charset="-122"/>
                <a:ea typeface="黑体" panose="02010609060101010101" pitchFamily="49" charset="-122"/>
              </a:rPr>
              <a:t>主讲老师：唐宏宇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南昌起义的历史意义：</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它打响了武装反抗国民党反动统治的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它成为共产党独立领导革命战争、创建人民军队和武装夺取政权的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伟大开端</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它揭开了土地革命战争的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34616547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圆角矩形 11"/>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左大括号 11"/>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从九一八事变到华北事变</a:t>
            </a:r>
          </a:p>
        </p:txBody>
      </p:sp>
      <p:sp>
        <p:nvSpPr>
          <p:cNvPr id="15" name="圆角矩形 14"/>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卢沟桥事变与日本的全面侵华战争</a:t>
            </a:r>
          </a:p>
        </p:txBody>
      </p:sp>
      <p:sp>
        <p:nvSpPr>
          <p:cNvPr id="17" name="圆角矩形 16"/>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左大括号 11"/>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从九一八事变到华北事变</a:t>
            </a:r>
          </a:p>
        </p:txBody>
      </p:sp>
      <p:sp>
        <p:nvSpPr>
          <p:cNvPr id="15" name="圆角矩形 14"/>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卢沟桥事变与日本的全面侵华战争</a:t>
            </a:r>
          </a:p>
        </p:txBody>
      </p:sp>
      <p:sp>
        <p:nvSpPr>
          <p:cNvPr id="17" name="圆角矩形 16"/>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7222" y="466811"/>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838200" y="1266533"/>
            <a:ext cx="4810246" cy="1214327"/>
          </a:xfrm>
        </p:spPr>
        <p:txBody>
          <a:bodyPr>
            <a:normAutofit/>
          </a:body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dirty="0">
                <a:latin typeface="黑体" panose="02010609060101010101" pitchFamily="49" charset="-122"/>
                <a:ea typeface="黑体" panose="02010609060101010101" pitchFamily="49" charset="-122"/>
                <a:sym typeface="微软雅黑" panose="020B0503020204020204" pitchFamily="34" charset="-122"/>
              </a:rPr>
              <a:t>从九一八事变到华北事变</a:t>
            </a:r>
            <a:endParaRPr lang="zh-CN"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359200" y="2832423"/>
            <a:ext cx="1436044" cy="389326"/>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srgbClr val="FFFFFF"/>
                </a:solidFill>
                <a:cs typeface="Arial" panose="020B0604020202020204" pitchFamily="34" charset="0"/>
              </a:rPr>
              <a:t>1868</a:t>
            </a:r>
          </a:p>
        </p:txBody>
      </p:sp>
      <p:sp>
        <p:nvSpPr>
          <p:cNvPr id="7" name="MH_SubTitle_2"/>
          <p:cNvSpPr>
            <a:spLocks noChangeArrowheads="1"/>
          </p:cNvSpPr>
          <p:nvPr>
            <p:custDataLst>
              <p:tags r:id="rId2"/>
            </p:custDataLst>
          </p:nvPr>
        </p:nvSpPr>
        <p:spPr bwMode="gray">
          <a:xfrm>
            <a:off x="359200" y="4188649"/>
            <a:ext cx="1436044" cy="389326"/>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srgbClr val="FFFFFF"/>
                </a:solidFill>
                <a:cs typeface="Arial" panose="020B0604020202020204" pitchFamily="34" charset="0"/>
              </a:rPr>
              <a:t>1927</a:t>
            </a:r>
          </a:p>
        </p:txBody>
      </p:sp>
      <p:cxnSp>
        <p:nvCxnSpPr>
          <p:cNvPr id="12" name="MH_Other_5"/>
          <p:cNvCxnSpPr>
            <a:stCxn id="5" idx="2"/>
            <a:endCxn id="7" idx="0"/>
          </p:cNvCxnSpPr>
          <p:nvPr>
            <p:custDataLst>
              <p:tags r:id="rId3"/>
            </p:custDataLst>
          </p:nvPr>
        </p:nvCxnSpPr>
        <p:spPr>
          <a:xfrm>
            <a:off x="1077222" y="3221749"/>
            <a:ext cx="0" cy="966900"/>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5" name="MH_Text_1"/>
          <p:cNvSpPr>
            <a:spLocks noChangeArrowheads="1"/>
          </p:cNvSpPr>
          <p:nvPr>
            <p:custDataLst>
              <p:tags r:id="rId4"/>
            </p:custDataLst>
          </p:nvPr>
        </p:nvSpPr>
        <p:spPr bwMode="auto">
          <a:xfrm>
            <a:off x="2164154" y="2585300"/>
            <a:ext cx="8891771" cy="8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明治维新后，日本成为亚洲唯一的资本主义强国，推行“大陆政策”。</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6" name="MH_Text_2"/>
          <p:cNvSpPr>
            <a:spLocks noChangeArrowheads="1"/>
          </p:cNvSpPr>
          <p:nvPr>
            <p:custDataLst>
              <p:tags r:id="rId5"/>
            </p:custDataLst>
          </p:nvPr>
        </p:nvSpPr>
        <p:spPr bwMode="auto">
          <a:xfrm>
            <a:off x="2026367" y="4041028"/>
            <a:ext cx="94736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“惟欲征服支那，必先征服满蒙；如欲征服世界，必先征服支那”</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grpSp>
        <p:nvGrpSpPr>
          <p:cNvPr id="6" name="组 5"/>
          <p:cNvGrpSpPr/>
          <p:nvPr/>
        </p:nvGrpSpPr>
        <p:grpSpPr>
          <a:xfrm>
            <a:off x="6929437" y="80670"/>
            <a:ext cx="5159197" cy="1448750"/>
            <a:chOff x="6304613" y="108588"/>
            <a:chExt cx="5326822" cy="1433312"/>
          </a:xfrm>
        </p:grpSpPr>
        <p:sp>
          <p:nvSpPr>
            <p:cNvPr id="10" name="圆角矩形 9"/>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1" name="左大括号 10"/>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从九一八事变到</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华北事变</a:t>
              </a:r>
            </a:p>
          </p:txBody>
        </p:sp>
        <p:sp>
          <p:nvSpPr>
            <p:cNvPr id="14" name="圆角矩形 13"/>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573" y="419176"/>
            <a:ext cx="10192076" cy="544050"/>
          </a:xfrm>
        </p:spPr>
        <p:txBody>
          <a:bodyPr/>
          <a:lstStyle/>
          <a:p>
            <a:r>
              <a:rPr lang="zh-CN" altLang="en-US" sz="2400" dirty="0">
                <a:solidFill>
                  <a:schemeClr val="tx1"/>
                </a:solidFill>
              </a:rPr>
              <a:t>第一节  日本发动灭亡中国的侵略战争 </a:t>
            </a:r>
          </a:p>
        </p:txBody>
      </p:sp>
      <p:sp>
        <p:nvSpPr>
          <p:cNvPr id="5"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1931</a:t>
            </a:r>
            <a:r>
              <a:rPr lang="zh-CN" altLang="en-US" dirty="0">
                <a:sym typeface="微软雅黑" panose="020B0503020204020204" pitchFamily="34" charset="-122"/>
              </a:rPr>
              <a:t>年</a:t>
            </a:r>
            <a:r>
              <a:rPr lang="en-US" altLang="zh-CN" dirty="0">
                <a:sym typeface="微软雅黑" panose="020B0503020204020204" pitchFamily="34" charset="-122"/>
              </a:rPr>
              <a:t>9</a:t>
            </a:r>
            <a:r>
              <a:rPr lang="zh-CN" altLang="en-US" dirty="0">
                <a:sym typeface="微软雅黑" panose="020B0503020204020204" pitchFamily="34" charset="-122"/>
              </a:rPr>
              <a:t>月</a:t>
            </a:r>
            <a:r>
              <a:rPr lang="en-US" altLang="zh-CN" dirty="0">
                <a:sym typeface="微软雅黑" panose="020B0503020204020204" pitchFamily="34" charset="-122"/>
              </a:rPr>
              <a:t>18</a:t>
            </a:r>
            <a:r>
              <a:rPr lang="zh-CN" altLang="en-US" dirty="0">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7"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1932</a:t>
            </a:r>
            <a:r>
              <a:rPr lang="zh-CN" altLang="en-US" dirty="0">
                <a:sym typeface="微软雅黑" panose="020B0503020204020204" pitchFamily="34" charset="-122"/>
              </a:rPr>
              <a:t>年</a:t>
            </a:r>
            <a:r>
              <a:rPr lang="en-US" altLang="zh-CN" dirty="0">
                <a:sym typeface="微软雅黑" panose="020B0503020204020204" pitchFamily="34" charset="-122"/>
              </a:rPr>
              <a:t>2</a:t>
            </a:r>
            <a:r>
              <a:rPr lang="zh-CN" altLang="en-US" dirty="0">
                <a:sym typeface="微软雅黑" panose="020B0503020204020204" pitchFamily="34" charset="-122"/>
              </a:rPr>
              <a:t>月</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1935</a:t>
            </a:r>
            <a:r>
              <a:rPr lang="zh-CN" altLang="en-US" dirty="0">
                <a:sym typeface="微软雅黑" panose="020B0503020204020204" pitchFamily="34" charset="-122"/>
              </a:rPr>
              <a:t>年</a:t>
            </a:r>
            <a:endParaRPr lang="en-US" altLang="zh-CN" dirty="0">
              <a:solidFill>
                <a:srgbClr val="FFFFFF"/>
              </a:solidFill>
              <a:cs typeface="Arial" panose="020B0604020202020204" pitchFamily="34" charset="0"/>
            </a:endParaRPr>
          </a:p>
        </p:txBody>
      </p:sp>
      <p:cxnSp>
        <p:nvCxnSpPr>
          <p:cNvPr id="10" name="MH_Other_5"/>
          <p:cNvCxnSpPr>
            <a:stCxn id="5" idx="2"/>
            <a:endCxn id="7" idx="0"/>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1" name="MH_Other_6"/>
          <p:cNvCxnSpPr>
            <a:stCxn id="7" idx="2"/>
            <a:endCxn id="9" idx="0"/>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2" name="MH_Text_1"/>
          <p:cNvSpPr>
            <a:spLocks noChangeArrowheads="1"/>
          </p:cNvSpPr>
          <p:nvPr>
            <p:custDataLst>
              <p:tags r:id="rId6"/>
            </p:custDataLst>
          </p:nvPr>
        </p:nvSpPr>
        <p:spPr bwMode="auto">
          <a:xfrm>
            <a:off x="2741364" y="2537120"/>
            <a:ext cx="8294066"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日本炸毁南满铁路沈阳段，反诬中国军队所为，发动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九一八事变</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这是日本开始侵华的标志。</a:t>
            </a:r>
            <a:r>
              <a:rPr lang="zh-CN" altLang="en-US" dirty="0">
                <a:latin typeface="黑体" panose="02010609060101010101" pitchFamily="49" charset="-122"/>
                <a:ea typeface="黑体" panose="02010609060101010101" pitchFamily="49" charset="-122"/>
                <a:sym typeface="微软雅黑" panose="020B0503020204020204" pitchFamily="34" charset="-122"/>
              </a:rPr>
              <a:t>（揭开反法西斯战争的序幕）</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3" name="MH_Text_2"/>
          <p:cNvSpPr>
            <a:spLocks noChangeArrowheads="1"/>
          </p:cNvSpPr>
          <p:nvPr>
            <p:custDataLst>
              <p:tags r:id="rId7"/>
            </p:custDataLst>
          </p:nvPr>
        </p:nvSpPr>
        <p:spPr bwMode="auto">
          <a:xfrm>
            <a:off x="2745059" y="3964782"/>
            <a:ext cx="51038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中国东北全境沦陷，</a:t>
            </a: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月建立伪“满洲国”</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4" name="MH_Text_3"/>
          <p:cNvSpPr>
            <a:spLocks noChangeArrowheads="1"/>
          </p:cNvSpPr>
          <p:nvPr>
            <p:custDataLst>
              <p:tags r:id="rId8"/>
            </p:custDataLst>
          </p:nvPr>
        </p:nvSpPr>
        <p:spPr bwMode="auto">
          <a:xfrm>
            <a:off x="2734651" y="4965751"/>
            <a:ext cx="8113377" cy="125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日本在华北制造了一系列事端，提出华北政权“特殊化”的要求。</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这一系列事件被称为“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华北事变</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70C0"/>
                </a:solidFill>
                <a:latin typeface="黑体" panose="02010609060101010101" pitchFamily="49" charset="-122"/>
                <a:ea typeface="黑体" panose="02010609060101010101" pitchFamily="49" charset="-122"/>
              </a:rPr>
              <a:t> </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内容占位符 2"/>
          <p:cNvSpPr txBox="1"/>
          <p:nvPr/>
        </p:nvSpPr>
        <p:spPr>
          <a:xfrm>
            <a:off x="829811" y="1155152"/>
            <a:ext cx="10515600" cy="121432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dirty="0">
                <a:latin typeface="黑体" panose="02010609060101010101" pitchFamily="49" charset="-122"/>
                <a:ea typeface="黑体" panose="02010609060101010101" pitchFamily="49" charset="-122"/>
                <a:sym typeface="微软雅黑" panose="020B0503020204020204" pitchFamily="34" charset="-122"/>
              </a:rPr>
              <a:t>从九一八事变到华北事变</a:t>
            </a:r>
            <a:endParaRPr lang="zh-CN" altLang="zh-CN" dirty="0">
              <a:latin typeface="黑体" panose="02010609060101010101" pitchFamily="49" charset="-122"/>
              <a:ea typeface="黑体" panose="02010609060101010101" pitchFamily="49" charset="-122"/>
            </a:endParaRPr>
          </a:p>
        </p:txBody>
      </p:sp>
      <p:pic>
        <p:nvPicPr>
          <p:cNvPr id="1026" name="Picture 2"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75070" y="163728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 15"/>
          <p:cNvGrpSpPr/>
          <p:nvPr/>
        </p:nvGrpSpPr>
        <p:grpSpPr>
          <a:xfrm>
            <a:off x="6929437" y="80670"/>
            <a:ext cx="5159197" cy="1448750"/>
            <a:chOff x="6304613" y="108588"/>
            <a:chExt cx="5326822" cy="1433312"/>
          </a:xfrm>
        </p:grpSpPr>
        <p:sp>
          <p:nvSpPr>
            <p:cNvPr id="18" name="圆角矩形 17"/>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9" name="左大括号 18"/>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从九一八事变到</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华北事变</a:t>
              </a:r>
            </a:p>
          </p:txBody>
        </p:sp>
        <p:sp>
          <p:nvSpPr>
            <p:cNvPr id="22" name="圆角矩形 21"/>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8339"/>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838200" y="1179544"/>
            <a:ext cx="10515600" cy="1517055"/>
          </a:xfrm>
        </p:spPr>
        <p:txBody>
          <a:bodyPr>
            <a:normAutofit/>
          </a:body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卢沟桥事变与日本的全面侵华战争</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SubTitle_3"/>
          <p:cNvSpPr>
            <a:spLocks noChangeArrowheads="1"/>
          </p:cNvSpPr>
          <p:nvPr>
            <p:custDataLst>
              <p:tags r:id="rId1"/>
            </p:custDataLst>
          </p:nvPr>
        </p:nvSpPr>
        <p:spPr bwMode="gray">
          <a:xfrm>
            <a:off x="999962" y="2883754"/>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1937</a:t>
            </a:r>
            <a:r>
              <a:rPr lang="zh-CN" altLang="en-US" dirty="0">
                <a:sym typeface="微软雅黑" panose="020B0503020204020204" pitchFamily="34" charset="-122"/>
              </a:rPr>
              <a:t>年</a:t>
            </a:r>
            <a:r>
              <a:rPr lang="en-US" altLang="zh-CN" dirty="0">
                <a:sym typeface="微软雅黑" panose="020B0503020204020204" pitchFamily="34" charset="-122"/>
              </a:rPr>
              <a:t>7</a:t>
            </a:r>
            <a:r>
              <a:rPr lang="zh-CN" altLang="en-US" dirty="0">
                <a:sym typeface="微软雅黑" panose="020B0503020204020204" pitchFamily="34" charset="-122"/>
              </a:rPr>
              <a:t>月</a:t>
            </a:r>
            <a:r>
              <a:rPr lang="en-US" altLang="zh-CN" dirty="0">
                <a:sym typeface="微软雅黑" panose="020B0503020204020204" pitchFamily="34" charset="-122"/>
              </a:rPr>
              <a:t>7</a:t>
            </a:r>
            <a:r>
              <a:rPr lang="zh-CN" altLang="en-US" dirty="0">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4" name="MH_Text_3"/>
          <p:cNvSpPr>
            <a:spLocks noChangeArrowheads="1"/>
          </p:cNvSpPr>
          <p:nvPr>
            <p:custDataLst>
              <p:tags r:id="rId2"/>
            </p:custDataLst>
          </p:nvPr>
        </p:nvSpPr>
        <p:spPr bwMode="auto">
          <a:xfrm>
            <a:off x="3237090" y="2829282"/>
            <a:ext cx="7747324" cy="9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驻丰台日军借口一名士兵失踪，炮轰宛平城，挑起</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卢沟桥事变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日本全面侵华的标志。</a:t>
            </a:r>
            <a:endParaRPr lang="en-US" altLang="zh-CN"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MH_SubTitle_3"/>
          <p:cNvSpPr>
            <a:spLocks noChangeArrowheads="1"/>
          </p:cNvSpPr>
          <p:nvPr>
            <p:custDataLst>
              <p:tags r:id="rId3"/>
            </p:custDataLst>
          </p:nvPr>
        </p:nvSpPr>
        <p:spPr bwMode="gray">
          <a:xfrm>
            <a:off x="999962" y="4026544"/>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1938</a:t>
            </a:r>
            <a:r>
              <a:rPr lang="zh-CN" altLang="en-US" dirty="0">
                <a:sym typeface="微软雅黑" panose="020B0503020204020204" pitchFamily="34" charset="-122"/>
              </a:rPr>
              <a:t>年</a:t>
            </a:r>
            <a:r>
              <a:rPr lang="en-US" altLang="zh-CN" dirty="0">
                <a:sym typeface="微软雅黑" panose="020B0503020204020204" pitchFamily="34" charset="-122"/>
              </a:rPr>
              <a:t>10</a:t>
            </a:r>
            <a:r>
              <a:rPr lang="zh-CN" altLang="en-US" dirty="0">
                <a:sym typeface="微软雅黑" panose="020B0503020204020204" pitchFamily="34" charset="-122"/>
              </a:rPr>
              <a:t>月</a:t>
            </a:r>
            <a:endParaRPr lang="en-US" altLang="zh-CN" dirty="0">
              <a:solidFill>
                <a:srgbClr val="FFFFFF"/>
              </a:solidFill>
              <a:cs typeface="Arial" panose="020B0604020202020204" pitchFamily="34" charset="0"/>
            </a:endParaRPr>
          </a:p>
        </p:txBody>
      </p:sp>
      <p:cxnSp>
        <p:nvCxnSpPr>
          <p:cNvPr id="19" name="MH_Other_6"/>
          <p:cNvCxnSpPr/>
          <p:nvPr>
            <p:custDataLst>
              <p:tags r:id="rId4"/>
            </p:custDataLst>
          </p:nvPr>
        </p:nvCxnSpPr>
        <p:spPr>
          <a:xfrm>
            <a:off x="2031847" y="3454757"/>
            <a:ext cx="0" cy="418504"/>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0" name="MH_Text_3"/>
          <p:cNvSpPr>
            <a:spLocks noChangeArrowheads="1"/>
          </p:cNvSpPr>
          <p:nvPr>
            <p:custDataLst>
              <p:tags r:id="rId5"/>
            </p:custDataLst>
          </p:nvPr>
        </p:nvSpPr>
        <p:spPr bwMode="auto">
          <a:xfrm>
            <a:off x="3237090" y="3917740"/>
            <a:ext cx="8492180" cy="201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从正面战场的的战略性进攻转为“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以华制华”、“以战养战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对国民党进行</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以政治诱降为主，军事打击为辅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在占领区加紧扶植傀儡政权，建立和发展汉奸组织；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将主要兵力用于对共产党领导的敌后抗日根据地的扫荡。</a:t>
            </a:r>
            <a:endParaRPr lang="zh-CN" altLang="en-US" sz="2000" dirty="0">
              <a:latin typeface="黑体" panose="02010609060101010101" pitchFamily="49" charset="-122"/>
              <a:ea typeface="黑体" panose="02010609060101010101" pitchFamily="49" charset="-122"/>
            </a:endParaRPr>
          </a:p>
        </p:txBody>
      </p:sp>
      <p:pic>
        <p:nvPicPr>
          <p:cNvPr id="21" name="Picture 2" descr="C:\Users\User\Documents\263EM\chuzi@sunlands.com\history\user\image\0a2b8d88-43cd-46c8-836a-beea4a59c9d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4566" y="1681381"/>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 10"/>
          <p:cNvGrpSpPr/>
          <p:nvPr/>
        </p:nvGrpSpPr>
        <p:grpSpPr>
          <a:xfrm>
            <a:off x="6929437" y="80670"/>
            <a:ext cx="5159197" cy="1448750"/>
            <a:chOff x="6304613" y="108588"/>
            <a:chExt cx="5326822" cy="1433312"/>
          </a:xfrm>
        </p:grpSpPr>
        <p:sp>
          <p:nvSpPr>
            <p:cNvPr id="12" name="圆角矩形 11"/>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3" name="左大括号 12"/>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314009" y="108588"/>
              <a:ext cx="2317425"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从九一八事变到华北事变</a:t>
              </a:r>
            </a:p>
          </p:txBody>
        </p:sp>
        <p:sp>
          <p:nvSpPr>
            <p:cNvPr id="17" name="圆角矩形 16"/>
            <p:cNvSpPr/>
            <p:nvPr/>
          </p:nvSpPr>
          <p:spPr>
            <a:xfrm>
              <a:off x="9314010" y="834887"/>
              <a:ext cx="2317425" cy="70701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4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3064064" cy="9249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残暴的殖民统治和中华民族的深重灾难</a:t>
            </a:r>
          </a:p>
        </p:txBody>
      </p:sp>
      <p:sp>
        <p:nvSpPr>
          <p:cNvPr id="15" name="左大括号 14"/>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584844" y="1209665"/>
            <a:ext cx="2317424"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a:t>
            </a:r>
          </a:p>
        </p:txBody>
      </p:sp>
      <p:sp>
        <p:nvSpPr>
          <p:cNvPr id="17" name="圆角矩形 16"/>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sp>
        <p:nvSpPr>
          <p:cNvPr id="18" name="圆角矩形 17"/>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4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3064064" cy="924903"/>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残暴的殖民统治和中华民族的深重灾难</a:t>
            </a:r>
          </a:p>
        </p:txBody>
      </p:sp>
      <p:sp>
        <p:nvSpPr>
          <p:cNvPr id="15" name="左大括号 14"/>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584844" y="1209665"/>
            <a:ext cx="2317424"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a:t>
            </a:r>
          </a:p>
        </p:txBody>
      </p:sp>
      <p:sp>
        <p:nvSpPr>
          <p:cNvPr id="17" name="圆角矩形 16"/>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sp>
        <p:nvSpPr>
          <p:cNvPr id="18" name="圆角矩形 17"/>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887" y="439806"/>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244827" y="1426815"/>
            <a:ext cx="11736197" cy="5059808"/>
          </a:xfrm>
        </p:spPr>
        <p:txBody>
          <a:bodyPr>
            <a:normAutofit fontScale="92500"/>
          </a:bodyPr>
          <a:lstStyle/>
          <a:p>
            <a:pPr>
              <a:lnSpc>
                <a:spcPct val="300000"/>
              </a:lnSpc>
              <a:spcBef>
                <a:spcPts val="0"/>
              </a:spcBef>
            </a:pPr>
            <a:r>
              <a:rPr lang="zh-CN" altLang="zh-CN" sz="2400" dirty="0">
                <a:latin typeface="黑体" panose="02010609060101010101" pitchFamily="49" charset="-122"/>
                <a:ea typeface="黑体" panose="02010609060101010101" pitchFamily="49" charset="-122"/>
                <a:sym typeface="微软雅黑" panose="020B0503020204020204" pitchFamily="34" charset="-122"/>
              </a:rPr>
              <a:t>残暴的殖民统治和中华民族的深重灾难</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zh-CN" altLang="en-US" sz="2100" dirty="0">
                <a:latin typeface="黑体" panose="02010609060101010101" pitchFamily="49" charset="-122"/>
                <a:ea typeface="黑体" panose="02010609060101010101" pitchFamily="49" charset="-122"/>
                <a:sym typeface="微软雅黑" panose="020B0503020204020204" pitchFamily="34" charset="-122"/>
              </a:rPr>
              <a:t>残暴的殖民统治</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a:latin typeface="黑体" panose="02010609060101010101" pitchFamily="49" charset="-122"/>
                <a:ea typeface="黑体" panose="02010609060101010101" pitchFamily="49" charset="-122"/>
                <a:sym typeface="微软雅黑" panose="020B0503020204020204" pitchFamily="34" charset="-122"/>
              </a:rPr>
              <a:t>1.</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台湾：</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1895</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马关条约</a:t>
            </a:r>
            <a:r>
              <a:rPr lang="en-US" altLang="zh-CN"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后，日本统治台湾长达</a:t>
            </a:r>
            <a:r>
              <a:rPr lang="en-US" altLang="zh-CN" sz="2100" dirty="0">
                <a:latin typeface="黑体" panose="02010609060101010101" pitchFamily="49" charset="-122"/>
                <a:ea typeface="黑体" panose="02010609060101010101" pitchFamily="49" charset="-122"/>
                <a:sym typeface="微软雅黑" panose="020B0503020204020204" pitchFamily="34" charset="-122"/>
              </a:rPr>
              <a:t>50</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a:latin typeface="黑体" panose="02010609060101010101" pitchFamily="49" charset="-122"/>
                <a:ea typeface="黑体" panose="02010609060101010101" pitchFamily="49" charset="-122"/>
                <a:sym typeface="微软雅黑" panose="020B0503020204020204" pitchFamily="34" charset="-122"/>
              </a:rPr>
              <a:t>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伪满洲国：日本在东北实行了</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14</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年的殖民统治。</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1932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月建立了伪</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“满洲国”</a:t>
            </a:r>
            <a:r>
              <a:rPr lang="zh-CN" altLang="en-US" sz="2100" dirty="0">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溥仪</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就职“执政”。</a:t>
            </a:r>
          </a:p>
          <a:p>
            <a:pPr>
              <a:lnSpc>
                <a:spcPct val="300000"/>
              </a:lnSpc>
              <a:spcBef>
                <a:spcPts val="0"/>
              </a:spcBef>
            </a:pP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汪伪政府：</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月汪精卫叛国投敌。</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月，在日本操控下在南京成立了</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伪“中华民国国民政府”</a:t>
            </a:r>
            <a:r>
              <a:rPr lang="zh-CN" altLang="en-US" sz="21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7337259" y="1712585"/>
            <a:ext cx="4133827" cy="2391067"/>
          </a:xfrm>
          <a:prstGeom prst="rect">
            <a:avLst/>
          </a:prstGeom>
          <a:ln>
            <a:noFill/>
          </a:ln>
          <a:effectLst>
            <a:outerShdw blurRad="292100" dist="139700" dir="2700000" algn="tl" rotWithShape="0">
              <a:srgbClr val="333333">
                <a:alpha val="65000"/>
              </a:srgbClr>
            </a:outerShdw>
          </a:effectLst>
        </p:spPr>
      </p:pic>
      <p:grpSp>
        <p:nvGrpSpPr>
          <p:cNvPr id="6" name="组 5"/>
          <p:cNvGrpSpPr/>
          <p:nvPr/>
        </p:nvGrpSpPr>
        <p:grpSpPr>
          <a:xfrm>
            <a:off x="6594343" y="57818"/>
            <a:ext cx="5597657" cy="1433288"/>
            <a:chOff x="6304612" y="1209665"/>
            <a:chExt cx="5597657" cy="1433288"/>
          </a:xfrm>
        </p:grpSpPr>
        <p:sp>
          <p:nvSpPr>
            <p:cNvPr id="7" name="圆角矩形 6"/>
            <p:cNvSpPr/>
            <p:nvPr/>
          </p:nvSpPr>
          <p:spPr>
            <a:xfrm>
              <a:off x="6304612" y="146255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8" name="左大括号 7"/>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584844" y="1209665"/>
              <a:ext cx="2317424"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a:t>
              </a:r>
            </a:p>
          </p:txBody>
        </p:sp>
        <p:sp>
          <p:nvSpPr>
            <p:cNvPr id="11" name="圆角矩形 10"/>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839" y="438554"/>
            <a:ext cx="10192076" cy="544050"/>
          </a:xfrm>
        </p:spPr>
        <p:txBody>
          <a:bodyPr/>
          <a:lstStyle/>
          <a:p>
            <a:r>
              <a:rPr lang="zh-CN" altLang="en-US" sz="2400" dirty="0">
                <a:solidFill>
                  <a:schemeClr val="tx1"/>
                </a:solidFill>
              </a:rPr>
              <a:t>第一节  日本发动灭亡中国的</a:t>
            </a:r>
            <a:r>
              <a:rPr lang="zh-CN" altLang="en-US" sz="2400">
                <a:solidFill>
                  <a:schemeClr val="tx1"/>
                </a:solidFill>
              </a:rPr>
              <a:t>侵略战争</a:t>
            </a:r>
            <a:endParaRPr lang="zh-CN" altLang="en-US" sz="2400" dirty="0">
              <a:solidFill>
                <a:schemeClr val="tx1"/>
              </a:solidFill>
            </a:endParaRPr>
          </a:p>
        </p:txBody>
      </p:sp>
      <p:sp>
        <p:nvSpPr>
          <p:cNvPr id="3" name="内容占位符 2"/>
          <p:cNvSpPr>
            <a:spLocks noGrp="1"/>
          </p:cNvSpPr>
          <p:nvPr>
            <p:ph idx="1"/>
          </p:nvPr>
        </p:nvSpPr>
        <p:spPr>
          <a:xfrm>
            <a:off x="322809" y="1936437"/>
            <a:ext cx="11398136" cy="3915723"/>
          </a:xfrm>
        </p:spPr>
        <p:txBody>
          <a:bodyPr>
            <a:noAutofit/>
          </a:bodyPr>
          <a:lstStyle/>
          <a:p>
            <a:r>
              <a:rPr lang="zh-CN" altLang="en-US" sz="2000" dirty="0">
                <a:latin typeface="黑体" panose="02010609060101010101" pitchFamily="49" charset="-122"/>
                <a:ea typeface="黑体" panose="02010609060101010101" pitchFamily="49" charset="-122"/>
              </a:rPr>
              <a:t>日本侵略者给中国带来的深重灾难</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大屠杀：</a:t>
            </a:r>
            <a:r>
              <a:rPr lang="en-US" altLang="zh-CN" sz="2000" dirty="0">
                <a:latin typeface="黑体" panose="02010609060101010101" pitchFamily="49" charset="-122"/>
                <a:ea typeface="黑体" panose="02010609060101010101" pitchFamily="49" charset="-122"/>
              </a:rPr>
              <a:t>1937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月</a:t>
            </a:r>
            <a:r>
              <a:rPr lang="zh-CN" altLang="en-US" sz="2000" dirty="0">
                <a:solidFill>
                  <a:srgbClr val="C00000"/>
                </a:solidFill>
                <a:latin typeface="黑体" panose="02010609060101010101" pitchFamily="49" charset="-122"/>
                <a:ea typeface="黑体" panose="02010609060101010101" pitchFamily="49" charset="-122"/>
              </a:rPr>
              <a:t>南京大屠杀</a:t>
            </a:r>
            <a:r>
              <a:rPr lang="zh-CN" altLang="en-US" sz="2000" dirty="0">
                <a:latin typeface="黑体" panose="02010609060101010101" pitchFamily="49" charset="-122"/>
                <a:ea typeface="黑体" panose="02010609060101010101" pitchFamily="49" charset="-122"/>
              </a:rPr>
              <a:t>，中国平民和被俘士兵被杀人数</a:t>
            </a:r>
            <a:r>
              <a:rPr lang="zh-CN" altLang="en-US" sz="2000" dirty="0">
                <a:solidFill>
                  <a:srgbClr val="C00000"/>
                </a:solidFill>
                <a:latin typeface="黑体" panose="02010609060101010101" pitchFamily="49" charset="-122"/>
                <a:ea typeface="黑体" panose="02010609060101010101" pitchFamily="49" charset="-122"/>
              </a:rPr>
              <a:t>超过</a:t>
            </a:r>
            <a:r>
              <a:rPr lang="en-US" altLang="zh-CN" sz="2000" dirty="0">
                <a:solidFill>
                  <a:srgbClr val="C00000"/>
                </a:solidFill>
                <a:latin typeface="黑体" panose="02010609060101010101" pitchFamily="49" charset="-122"/>
                <a:ea typeface="黑体" panose="02010609060101010101" pitchFamily="49" charset="-122"/>
              </a:rPr>
              <a:t>30</a:t>
            </a:r>
            <a:r>
              <a:rPr lang="zh-CN" altLang="en-US" sz="2000" dirty="0">
                <a:solidFill>
                  <a:srgbClr val="C00000"/>
                </a:solidFill>
                <a:latin typeface="黑体" panose="02010609060101010101" pitchFamily="49" charset="-122"/>
                <a:ea typeface="黑体" panose="02010609060101010101" pitchFamily="49" charset="-122"/>
              </a:rPr>
              <a:t>万</a:t>
            </a:r>
            <a:r>
              <a:rPr lang="zh-CN" altLang="en-US" sz="2000" dirty="0">
                <a:latin typeface="黑体" panose="02010609060101010101" pitchFamily="49" charset="-122"/>
                <a:ea typeface="黑体" panose="02010609060101010101" pitchFamily="49" charset="-122"/>
              </a:rPr>
              <a:t>；在抗日根据地的“三光政策”；</a:t>
            </a:r>
            <a:r>
              <a:rPr lang="en-US" altLang="zh-CN" sz="2000" dirty="0">
                <a:latin typeface="黑体" panose="02010609060101010101" pitchFamily="49" charset="-122"/>
                <a:ea typeface="黑体" panose="02010609060101010101" pitchFamily="49" charset="-122"/>
              </a:rPr>
              <a:t>731</a:t>
            </a:r>
            <a:r>
              <a:rPr lang="zh-CN" altLang="en-US" sz="2000" dirty="0">
                <a:latin typeface="黑体" panose="02010609060101010101" pitchFamily="49" charset="-122"/>
                <a:ea typeface="黑体" panose="02010609060101010101" pitchFamily="49" charset="-122"/>
              </a:rPr>
              <a:t>部队的活体实验；“慰安妇”</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资源和财富的掠夺。</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奴化教育：奴化教育。</a:t>
            </a:r>
            <a:endParaRPr lang="en-US" altLang="zh-CN"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6189" y="1936437"/>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90349" y="138102"/>
            <a:ext cx="5597657" cy="1433288"/>
            <a:chOff x="6304612" y="1209665"/>
            <a:chExt cx="5597657" cy="1433288"/>
          </a:xfrm>
        </p:grpSpPr>
        <p:sp>
          <p:nvSpPr>
            <p:cNvPr id="7" name="圆角矩形 6"/>
            <p:cNvSpPr/>
            <p:nvPr/>
          </p:nvSpPr>
          <p:spPr>
            <a:xfrm>
              <a:off x="6304612" y="146255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8" name="左大括号 7"/>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584844" y="1209665"/>
              <a:ext cx="2317424"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a:t>
              </a:r>
            </a:p>
          </p:txBody>
        </p:sp>
        <p:sp>
          <p:nvSpPr>
            <p:cNvPr id="11" name="圆角矩形 10"/>
            <p:cNvSpPr/>
            <p:nvPr/>
          </p:nvSpPr>
          <p:spPr>
            <a:xfrm>
              <a:off x="9584844" y="1935940"/>
              <a:ext cx="2317425" cy="70701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日本侵略者给中国带来的深重灾难</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）彻底清算了大革命后期陈独秀的右倾机会主义错误。</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土地革命和武装斗争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的方针，选出了以瞿秋白为首的中央临时政治局。</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）毛泽东在发言中特别提出“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由大革命失败到土地革命战争兴起</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的一个</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历史转折点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22053717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idx="1"/>
          </p:nvPr>
        </p:nvSpPr>
        <p:spPr>
          <a:xfrm>
            <a:off x="872924" y="2354554"/>
            <a:ext cx="10515600" cy="4351338"/>
          </a:xfrm>
        </p:spPr>
        <p:txBody>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日本关东军于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3</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月在中国东北扶植建立了</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kumimoji="1"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1938</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月汪精卫叛国投敌，在日本操控下南京成立了</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lang="zh-CN" altLang="en-US"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endParaRPr lang="zh-CN" altLang="en-US" b="1" u="heavy" kern="1200" spc="-5" dirty="0">
              <a:solidFill>
                <a:srgbClr val="C23B0D"/>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侵华战争爆发后，日军于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1937</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月制造了震惊中外的</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kumimoji="1"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idx="1"/>
          </p:nvPr>
        </p:nvSpPr>
        <p:spPr>
          <a:xfrm>
            <a:off x="849775" y="2389279"/>
            <a:ext cx="10515600" cy="4351338"/>
          </a:xfrm>
        </p:spPr>
        <p:txBody>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日本关东军于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3</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月在中国东北扶植建立了</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伪“满洲国”</a:t>
            </a:r>
            <a:r>
              <a:rPr lang="zh-CN" altLang="en-US" sz="2000" kern="1200" spc="25"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kumimoji="1"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1938</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月汪精卫叛国投敌，在日本操控下南京成立了</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rPr>
              <a:t>伪“中华民国国民政府”</a:t>
            </a:r>
          </a:p>
          <a:p>
            <a:endParaRPr lang="zh-CN" altLang="en-US" b="1" u="heavy" kern="1200" spc="-5" dirty="0">
              <a:solidFill>
                <a:srgbClr val="C23B0D"/>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侵华战争爆发后，日军于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1937</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月制造了震惊中外的</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rPr>
              <a:t>南京大屠杀</a:t>
            </a:r>
          </a:p>
        </p:txBody>
      </p:sp>
      <p:sp>
        <p:nvSpPr>
          <p:cNvPr id="3"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1.1931</a:t>
            </a:r>
            <a:r>
              <a:rPr lang="zh-CN" altLang="en-US" sz="2400" dirty="0">
                <a:latin typeface="黑体" panose="02010609060101010101" pitchFamily="49" charset="-122"/>
                <a:ea typeface="黑体" panose="02010609060101010101" pitchFamily="49" charset="-122"/>
              </a:rPr>
              <a:t>年，日本帝国主义制造的侵略中国东北的事变是（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“九一八”事变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“八一三”事变</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1.1931</a:t>
            </a:r>
            <a:r>
              <a:rPr lang="zh-CN" altLang="en-US" sz="2400" dirty="0">
                <a:latin typeface="黑体" panose="02010609060101010101" pitchFamily="49" charset="-122"/>
                <a:ea typeface="黑体" panose="02010609060101010101" pitchFamily="49" charset="-122"/>
              </a:rPr>
              <a:t>年，日本帝国主义制造的侵略中国东北的事变是（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“九一八”事变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“八一三”事变</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307405"/>
            <a:ext cx="10614991" cy="4524315"/>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1935</a:t>
            </a:r>
            <a:r>
              <a:rPr lang="zh-CN" altLang="en-US" sz="2400" dirty="0">
                <a:latin typeface="黑体" panose="02010609060101010101" pitchFamily="49" charset="-122"/>
                <a:ea typeface="黑体" panose="02010609060101010101" pitchFamily="49" charset="-122"/>
              </a:rPr>
              <a:t>年日军提出华北政权“特殊化”的要求，华北成为日军可以自由出去的“真空地带”，日军还策划华北五省两市的“防共自治运动”，这一系列事件被称为（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卢沟桥事变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华北事变</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307405"/>
            <a:ext cx="10614991" cy="4524315"/>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1935</a:t>
            </a:r>
            <a:r>
              <a:rPr lang="zh-CN" altLang="en-US" sz="2400" dirty="0">
                <a:latin typeface="黑体" panose="02010609060101010101" pitchFamily="49" charset="-122"/>
                <a:ea typeface="黑体" panose="02010609060101010101" pitchFamily="49" charset="-122"/>
              </a:rPr>
              <a:t>年日军提出华北政权“特殊化”的要求，华北成为日军可以自由出去的“真空地带”，日军还策划华北五省两市的“防共自治运动”，这一系列事件被称为（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卢沟桥事变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华北事变</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卢沟桥事变发生在（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A.1938</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B.1937</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C.1936</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D.1935</a:t>
            </a:r>
            <a:r>
              <a:rPr lang="zh-CN" altLang="en-US" sz="2400" dirty="0">
                <a:latin typeface="黑体" panose="02010609060101010101" pitchFamily="49" charset="-122"/>
                <a:ea typeface="黑体" panose="02010609060101010101" pitchFamily="49" charset="-122"/>
              </a:rPr>
              <a:t>年</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卢沟桥事变发生在（  </a:t>
            </a:r>
            <a:r>
              <a:rPr lang="en-US" altLang="zh-CN" sz="2400" b="1" dirty="0">
                <a:solidFill>
                  <a:srgbClr val="C00000"/>
                </a:solidFill>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A.1938</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B.1937</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C.1936</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D.1935</a:t>
            </a:r>
            <a:r>
              <a:rPr lang="zh-CN" altLang="en-US" sz="2400" dirty="0">
                <a:latin typeface="黑体" panose="02010609060101010101" pitchFamily="49" charset="-122"/>
                <a:ea typeface="黑体" panose="02010609060101010101" pitchFamily="49" charset="-122"/>
              </a:rPr>
              <a:t>年</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侵华战争爆发后，日军于</a:t>
            </a:r>
            <a:r>
              <a:rPr lang="en-US" altLang="zh-CN" sz="2400" dirty="0">
                <a:latin typeface="黑体" panose="02010609060101010101" pitchFamily="49" charset="-122"/>
                <a:ea typeface="黑体" panose="02010609060101010101" pitchFamily="49" charset="-122"/>
              </a:rPr>
              <a:t>1937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月制造了震惊中外的（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火烧圆明园</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旅顺大屠杀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南京大屠杀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江东六十四屯惨案</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侵华战争爆发后，日军于</a:t>
            </a:r>
            <a:r>
              <a:rPr lang="en-US" altLang="zh-CN" sz="2400" dirty="0">
                <a:latin typeface="黑体" panose="02010609060101010101" pitchFamily="49" charset="-122"/>
                <a:ea typeface="黑体" panose="02010609060101010101" pitchFamily="49" charset="-122"/>
              </a:rPr>
              <a:t>1937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月制造了震惊中外的（  </a:t>
            </a:r>
            <a:r>
              <a:rPr lang="en-US" altLang="zh-CN" sz="2400" b="1" dirty="0">
                <a:solidFill>
                  <a:srgbClr val="C00000"/>
                </a:solidFill>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火烧圆明园</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旅顺大屠杀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南京大屠杀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江东六十四屯惨案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）彻底清算了大革命后期陈独秀的右倾机会主义错误。 </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的方针，选出了以瞿秋白为首的中央临时政治局。</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）毛泽东在发言中特别提出“</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由</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到</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的一个</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历史转折点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p>
          <a:p>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152884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）彻底清算了大革命后期陈独秀的右倾机会主义错误。</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土地革命和武装斗争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的方针，选出了以瞿秋白为首的中央临时政治局。</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）毛泽东在发言中特别提出“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由大革命失败到土地革命战争兴起</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的一个</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历史转折点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17631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秋收起义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毛泽东领导的湘赣边界秋收起义。</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打城市</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”的旗帜；</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开始有人民军队</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9042400" y="3736110"/>
            <a:ext cx="2724785" cy="2223770"/>
          </a:xfrm>
          <a:prstGeom prst="rect">
            <a:avLst/>
          </a:prstGeom>
        </p:spPr>
      </p:pic>
      <p:pic>
        <p:nvPicPr>
          <p:cNvPr id="5" name="图片 4"/>
          <p:cNvPicPr>
            <a:picLocks noChangeAspect="1"/>
          </p:cNvPicPr>
          <p:nvPr/>
        </p:nvPicPr>
        <p:blipFill>
          <a:blip r:embed="rId4"/>
          <a:stretch>
            <a:fillRect/>
          </a:stretch>
        </p:blipFill>
        <p:spPr>
          <a:xfrm>
            <a:off x="8513367" y="574"/>
            <a:ext cx="3678633" cy="2317539"/>
          </a:xfrm>
          <a:prstGeom prst="rect">
            <a:avLst/>
          </a:prstGeom>
        </p:spPr>
      </p:pic>
    </p:spTree>
    <p:extLst>
      <p:ext uri="{BB962C8B-B14F-4D97-AF65-F5344CB8AC3E}">
        <p14:creationId xmlns:p14="http://schemas.microsoft.com/office/powerpoint/2010/main" val="406285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毛泽东领导的湘赣边界秋收起义。</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3367" y="574"/>
            <a:ext cx="3678633" cy="2317539"/>
          </a:xfrm>
          <a:prstGeom prst="rect">
            <a:avLst/>
          </a:prstGeom>
        </p:spPr>
      </p:pic>
      <p:pic>
        <p:nvPicPr>
          <p:cNvPr id="7" name="图片 6">
            <a:extLst>
              <a:ext uri="{FF2B5EF4-FFF2-40B4-BE49-F238E27FC236}">
                <a16:creationId xmlns:a16="http://schemas.microsoft.com/office/drawing/2014/main" id="{357F379F-D214-4DDC-8BDC-419AA6E1A430}"/>
              </a:ext>
            </a:extLst>
          </p:cNvPr>
          <p:cNvPicPr>
            <a:picLocks noChangeAspect="1"/>
          </p:cNvPicPr>
          <p:nvPr/>
        </p:nvPicPr>
        <p:blipFill>
          <a:blip r:embed="rId3"/>
          <a:stretch>
            <a:fillRect/>
          </a:stretch>
        </p:blipFill>
        <p:spPr>
          <a:xfrm>
            <a:off x="9042400" y="3736110"/>
            <a:ext cx="2724785" cy="2223770"/>
          </a:xfrm>
          <a:prstGeom prst="rect">
            <a:avLst/>
          </a:prstGeom>
        </p:spPr>
      </p:pic>
    </p:spTree>
    <p:extLst>
      <p:ext uri="{BB962C8B-B14F-4D97-AF65-F5344CB8AC3E}">
        <p14:creationId xmlns:p14="http://schemas.microsoft.com/office/powerpoint/2010/main" val="198215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秋收起义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毛泽东领导的湘赣边界秋收起义。</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3367" y="574"/>
            <a:ext cx="3678633" cy="2317539"/>
          </a:xfrm>
          <a:prstGeom prst="rect">
            <a:avLst/>
          </a:prstGeom>
        </p:spPr>
      </p:pic>
      <p:pic>
        <p:nvPicPr>
          <p:cNvPr id="7" name="图片 6">
            <a:extLst>
              <a:ext uri="{FF2B5EF4-FFF2-40B4-BE49-F238E27FC236}">
                <a16:creationId xmlns:a16="http://schemas.microsoft.com/office/drawing/2014/main" id="{8ACA5D0F-0089-4320-A647-5C7458B7B1D2}"/>
              </a:ext>
            </a:extLst>
          </p:cNvPr>
          <p:cNvPicPr>
            <a:picLocks noChangeAspect="1"/>
          </p:cNvPicPr>
          <p:nvPr/>
        </p:nvPicPr>
        <p:blipFill>
          <a:blip r:embed="rId3"/>
          <a:stretch>
            <a:fillRect/>
          </a:stretch>
        </p:blipFill>
        <p:spPr>
          <a:xfrm>
            <a:off x="9042400" y="3736110"/>
            <a:ext cx="2724785" cy="2223770"/>
          </a:xfrm>
          <a:prstGeom prst="rect">
            <a:avLst/>
          </a:prstGeom>
        </p:spPr>
      </p:pic>
    </p:spTree>
    <p:extLst>
      <p:ext uri="{BB962C8B-B14F-4D97-AF65-F5344CB8AC3E}">
        <p14:creationId xmlns:p14="http://schemas.microsoft.com/office/powerpoint/2010/main" val="302075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缩编为一个团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党的支部建在连上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士兵委员会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，部队内部实行</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民主管理</a:t>
            </a:r>
            <a:r>
              <a:rPr lang="en-US" altLang="zh-CN"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新型人民军队</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7"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15DA7F6-5776-4868-A8B6-A861CEA76D8F}"/>
              </a:ext>
            </a:extLst>
          </p:cNvPr>
          <p:cNvSpPr txBox="1"/>
          <p:nvPr/>
        </p:nvSpPr>
        <p:spPr>
          <a:xfrm>
            <a:off x="2745814" y="5547644"/>
            <a:ext cx="459933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“缩编大家管</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支部建在连”</a:t>
            </a:r>
          </a:p>
        </p:txBody>
      </p:sp>
    </p:spTree>
    <p:extLst>
      <p:ext uri="{BB962C8B-B14F-4D97-AF65-F5344CB8AC3E}">
        <p14:creationId xmlns:p14="http://schemas.microsoft.com/office/powerpoint/2010/main" val="331158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建在连上；</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8"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0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缩编为一个团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党的支部建在连上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民主管理</a:t>
            </a:r>
            <a:r>
              <a:rPr lang="en-US" altLang="zh-CN"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新型人民军队</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7"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2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农村包围城市，武装夺取政权道路的开辟</a:t>
            </a:r>
          </a:p>
        </p:txBody>
      </p:sp>
    </p:spTree>
    <p:extLst>
      <p:ext uri="{BB962C8B-B14F-4D97-AF65-F5344CB8AC3E}">
        <p14:creationId xmlns:p14="http://schemas.microsoft.com/office/powerpoint/2010/main" val="358379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井冈山农村革命根据地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的斗争。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一把火：点燃了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“工农武装割据”的星星之火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，为共产党领导的其他各地的起义武装</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树立了榜样</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一条路：从实践上开辟一条在敌我力量十分悬殊的情况下，</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深入农村保存发展革命力量</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的正确道路。</a:t>
            </a:r>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2371617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：从实践上开辟一条在敌我力量十分悬殊的情况下，深入农村保存发展革命力量的正确道路。</a:t>
            </a:r>
            <a:endParaRPr lang="zh-CN" altLang="en-US"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40004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一条路：从实践上开辟一条在敌我力量十分悬殊的情况下，深入农村保存发展革命力量的正确道路。</a:t>
            </a:r>
            <a:endParaRPr lang="zh-CN" altLang="en-US"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2128930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939" y="37933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中国近现代史时间轴</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新民主主义革命部分</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1919 </a:t>
            </a:r>
            <a:r>
              <a:rPr lang="zh-CN" altLang="en-US" sz="1800" dirty="0">
                <a:latin typeface="华文新魏" panose="02010800040101010101" pitchFamily="2" charset="-122"/>
                <a:ea typeface="华文新魏" panose="02010800040101010101" pitchFamily="2" charset="-122"/>
              </a:rPr>
              <a:t>年</a:t>
            </a:r>
            <a:r>
              <a:rPr lang="en-US" altLang="zh-CN" sz="1800" dirty="0">
                <a:latin typeface="华文新魏" panose="02010800040101010101" pitchFamily="2" charset="-122"/>
                <a:ea typeface="华文新魏" panose="02010800040101010101" pitchFamily="2" charset="-122"/>
              </a:rPr>
              <a:t>——1949 </a:t>
            </a:r>
            <a:r>
              <a:rPr lang="zh-CN" altLang="en-US" sz="1800" dirty="0">
                <a:latin typeface="华文新魏" panose="02010800040101010101" pitchFamily="2" charset="-122"/>
                <a:ea typeface="华文新魏" panose="02010800040101010101" pitchFamily="2" charset="-122"/>
              </a:rPr>
              <a:t>年） </a:t>
            </a:r>
          </a:p>
        </p:txBody>
      </p:sp>
      <p:sp>
        <p:nvSpPr>
          <p:cNvPr id="4" name="内容占位符 24"/>
          <p:cNvSpPr txBox="1"/>
          <p:nvPr/>
        </p:nvSpPr>
        <p:spPr>
          <a:xfrm>
            <a:off x="838200" y="1072081"/>
            <a:ext cx="4460913" cy="6948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prstClr val="black"/>
                </a:solidFill>
                <a:latin typeface="方正清刻本悦宋简体" panose="02000000000000000000" pitchFamily="2" charset="-122"/>
                <a:ea typeface="方正清刻本悦宋简体" panose="02000000000000000000" pitchFamily="2" charset="-122"/>
              </a:rPr>
              <a:t> </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土地革命</a:t>
            </a:r>
            <a:r>
              <a:rPr lang="en-US" altLang="zh-CN" sz="2400" dirty="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十年内战</a:t>
            </a:r>
          </a:p>
        </p:txBody>
      </p:sp>
      <p:cxnSp>
        <p:nvCxnSpPr>
          <p:cNvPr id="10" name="直接连接符 9"/>
          <p:cNvCxnSpPr/>
          <p:nvPr/>
        </p:nvCxnSpPr>
        <p:spPr>
          <a:xfrm flipV="1">
            <a:off x="503725" y="3795957"/>
            <a:ext cx="11071654" cy="37070"/>
          </a:xfrm>
          <a:prstGeom prst="line">
            <a:avLst/>
          </a:prstGeom>
          <a:ln w="38100">
            <a:solidFill>
              <a:srgbClr val="C23C0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17105" y="2015304"/>
            <a:ext cx="2160000" cy="2050667"/>
            <a:chOff x="617105" y="2015304"/>
            <a:chExt cx="2160000" cy="2050667"/>
          </a:xfrm>
        </p:grpSpPr>
        <p:pic>
          <p:nvPicPr>
            <p:cNvPr id="7" name="图片 6"/>
            <p:cNvPicPr>
              <a:picLocks noChangeAspect="1"/>
            </p:cNvPicPr>
            <p:nvPr/>
          </p:nvPicPr>
          <p:blipFill>
            <a:blip r:embed="rId3"/>
            <a:stretch>
              <a:fillRect/>
            </a:stretch>
          </p:blipFill>
          <p:spPr>
            <a:xfrm>
              <a:off x="617105" y="2015304"/>
              <a:ext cx="2160000" cy="1456853"/>
            </a:xfrm>
            <a:prstGeom prst="roundRect">
              <a:avLst/>
            </a:prstGeom>
          </p:spPr>
        </p:pic>
        <p:grpSp>
          <p:nvGrpSpPr>
            <p:cNvPr id="11" name="组合 10"/>
            <p:cNvGrpSpPr/>
            <p:nvPr/>
          </p:nvGrpSpPr>
          <p:grpSpPr>
            <a:xfrm>
              <a:off x="1431435" y="3669302"/>
              <a:ext cx="531340" cy="396669"/>
              <a:chOff x="1222102" y="2999023"/>
              <a:chExt cx="531340" cy="396669"/>
            </a:xfrm>
          </p:grpSpPr>
          <p:sp>
            <p:nvSpPr>
              <p:cNvPr id="12" name="等腰三角形 11"/>
              <p:cNvSpPr/>
              <p:nvPr/>
            </p:nvSpPr>
            <p:spPr>
              <a:xfrm rot="10800000">
                <a:off x="1222102"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3" name="矩形 12"/>
              <p:cNvSpPr/>
              <p:nvPr/>
            </p:nvSpPr>
            <p:spPr>
              <a:xfrm>
                <a:off x="1344143" y="2999023"/>
                <a:ext cx="287258" cy="338554"/>
              </a:xfrm>
              <a:prstGeom prst="rect">
                <a:avLst/>
              </a:prstGeom>
            </p:spPr>
            <p:txBody>
              <a:bodyPr wrap="none">
                <a:spAutoFit/>
              </a:bodyPr>
              <a:lstStyle/>
              <a:p>
                <a:pPr algn="ctr"/>
                <a:r>
                  <a:rPr lang="en-US" altLang="zh-CN" sz="1600" dirty="0">
                    <a:solidFill>
                      <a:prstClr val="white"/>
                    </a:solidFill>
                    <a:latin typeface="汉仪丫丫体简" panose="02010604000101010101" pitchFamily="2" charset="-122"/>
                    <a:ea typeface="汉仪丫丫体简" panose="02010604000101010101" pitchFamily="2" charset="-122"/>
                  </a:rPr>
                  <a:t>1</a:t>
                </a:r>
                <a:endParaRPr lang="zh-CN" altLang="en-US" sz="1600"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6" name="组合 5"/>
          <p:cNvGrpSpPr/>
          <p:nvPr/>
        </p:nvGrpSpPr>
        <p:grpSpPr>
          <a:xfrm>
            <a:off x="3479871" y="2015304"/>
            <a:ext cx="2160000" cy="2058361"/>
            <a:chOff x="3479871" y="2015304"/>
            <a:chExt cx="2160000" cy="2058361"/>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71" y="2015304"/>
              <a:ext cx="2160000" cy="1456853"/>
            </a:xfrm>
            <a:prstGeom prst="roundRect">
              <a:avLst/>
            </a:prstGeom>
          </p:spPr>
        </p:pic>
        <p:grpSp>
          <p:nvGrpSpPr>
            <p:cNvPr id="14" name="组合 13"/>
            <p:cNvGrpSpPr/>
            <p:nvPr/>
          </p:nvGrpSpPr>
          <p:grpSpPr>
            <a:xfrm>
              <a:off x="4294202" y="3661607"/>
              <a:ext cx="531340" cy="412058"/>
              <a:chOff x="5164093" y="2983634"/>
              <a:chExt cx="531340" cy="412058"/>
            </a:xfrm>
          </p:grpSpPr>
          <p:sp>
            <p:nvSpPr>
              <p:cNvPr id="15" name="等腰三角形 14"/>
              <p:cNvSpPr/>
              <p:nvPr/>
            </p:nvSpPr>
            <p:spPr>
              <a:xfrm rot="10800000">
                <a:off x="5164093"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6" name="矩形 15"/>
              <p:cNvSpPr/>
              <p:nvPr/>
            </p:nvSpPr>
            <p:spPr>
              <a:xfrm>
                <a:off x="5279722" y="2983634"/>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2</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7" name="组合 26"/>
          <p:cNvGrpSpPr/>
          <p:nvPr/>
        </p:nvGrpSpPr>
        <p:grpSpPr>
          <a:xfrm>
            <a:off x="6342637" y="2042845"/>
            <a:ext cx="2160000" cy="2038515"/>
            <a:chOff x="6342637" y="2042845"/>
            <a:chExt cx="2160000" cy="2038515"/>
          </a:xfrm>
        </p:grpSpPr>
        <p:pic>
          <p:nvPicPr>
            <p:cNvPr id="8" name="图片 7"/>
            <p:cNvPicPr>
              <a:picLocks noChangeAspect="1"/>
            </p:cNvPicPr>
            <p:nvPr/>
          </p:nvPicPr>
          <p:blipFill>
            <a:blip r:embed="rId5"/>
            <a:stretch>
              <a:fillRect/>
            </a:stretch>
          </p:blipFill>
          <p:spPr>
            <a:xfrm>
              <a:off x="6342637" y="2042845"/>
              <a:ext cx="2160000" cy="1401770"/>
            </a:xfrm>
            <a:prstGeom prst="roundRect">
              <a:avLst/>
            </a:prstGeom>
          </p:spPr>
        </p:pic>
        <p:grpSp>
          <p:nvGrpSpPr>
            <p:cNvPr id="17" name="组合 16"/>
            <p:cNvGrpSpPr/>
            <p:nvPr/>
          </p:nvGrpSpPr>
          <p:grpSpPr>
            <a:xfrm>
              <a:off x="7156969" y="3653912"/>
              <a:ext cx="531340" cy="427448"/>
              <a:chOff x="9295183" y="2968245"/>
              <a:chExt cx="531340" cy="427448"/>
            </a:xfrm>
          </p:grpSpPr>
          <p:sp>
            <p:nvSpPr>
              <p:cNvPr id="18" name="等腰三角形 17"/>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9" name="矩形 18"/>
              <p:cNvSpPr/>
              <p:nvPr/>
            </p:nvSpPr>
            <p:spPr>
              <a:xfrm>
                <a:off x="9410812" y="2968245"/>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3</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8" name="组合 27"/>
          <p:cNvGrpSpPr/>
          <p:nvPr/>
        </p:nvGrpSpPr>
        <p:grpSpPr>
          <a:xfrm>
            <a:off x="9205403" y="2015304"/>
            <a:ext cx="2160000" cy="2066056"/>
            <a:chOff x="9205403" y="2015304"/>
            <a:chExt cx="2160000" cy="2066056"/>
          </a:xfrm>
        </p:grpSpPr>
        <p:pic>
          <p:nvPicPr>
            <p:cNvPr id="9" name="图片 8"/>
            <p:cNvPicPr>
              <a:picLocks noChangeAspect="1"/>
            </p:cNvPicPr>
            <p:nvPr/>
          </p:nvPicPr>
          <p:blipFill rotWithShape="1">
            <a:blip r:embed="rId6"/>
            <a:srcRect b="5881"/>
            <a:stretch>
              <a:fillRect/>
            </a:stretch>
          </p:blipFill>
          <p:spPr>
            <a:xfrm>
              <a:off x="9205403" y="2015304"/>
              <a:ext cx="2160000" cy="1456853"/>
            </a:xfrm>
            <a:prstGeom prst="roundRect">
              <a:avLst/>
            </a:prstGeom>
          </p:spPr>
        </p:pic>
        <p:grpSp>
          <p:nvGrpSpPr>
            <p:cNvPr id="20" name="组合 19"/>
            <p:cNvGrpSpPr/>
            <p:nvPr/>
          </p:nvGrpSpPr>
          <p:grpSpPr>
            <a:xfrm>
              <a:off x="10019737" y="3653912"/>
              <a:ext cx="531340" cy="427448"/>
              <a:chOff x="9295183" y="2968245"/>
              <a:chExt cx="531340" cy="427448"/>
            </a:xfrm>
          </p:grpSpPr>
          <p:sp>
            <p:nvSpPr>
              <p:cNvPr id="21" name="等腰三角形 20"/>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22" name="矩形 21"/>
              <p:cNvSpPr/>
              <p:nvPr/>
            </p:nvSpPr>
            <p:spPr>
              <a:xfrm>
                <a:off x="9394782" y="2968245"/>
                <a:ext cx="332143"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4</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sp>
        <p:nvSpPr>
          <p:cNvPr id="23" name="文本框 22"/>
          <p:cNvSpPr txBox="1"/>
          <p:nvPr/>
        </p:nvSpPr>
        <p:spPr>
          <a:xfrm>
            <a:off x="903939" y="4272647"/>
            <a:ext cx="1586332"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第一步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起义</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第一枪</a:t>
            </a:r>
          </a:p>
        </p:txBody>
      </p:sp>
      <p:sp>
        <p:nvSpPr>
          <p:cNvPr id="24" name="文本框 23"/>
          <p:cNvSpPr txBox="1"/>
          <p:nvPr/>
        </p:nvSpPr>
        <p:spPr>
          <a:xfrm>
            <a:off x="3665352" y="4272647"/>
            <a:ext cx="1851826"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第二步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会议</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枪杆子出政权</a:t>
            </a:r>
          </a:p>
        </p:txBody>
      </p:sp>
      <p:sp>
        <p:nvSpPr>
          <p:cNvPr id="25" name="文本框 24"/>
          <p:cNvSpPr txBox="1"/>
          <p:nvPr/>
        </p:nvSpPr>
        <p:spPr>
          <a:xfrm>
            <a:off x="6096000" y="4259997"/>
            <a:ext cx="2653278"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第三步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改编</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新型人民军队</a:t>
            </a:r>
          </a:p>
        </p:txBody>
      </p:sp>
      <p:sp>
        <p:nvSpPr>
          <p:cNvPr id="26" name="文本框 25"/>
          <p:cNvSpPr txBox="1"/>
          <p:nvPr/>
        </p:nvSpPr>
        <p:spPr>
          <a:xfrm>
            <a:off x="9258825" y="4250919"/>
            <a:ext cx="2053163"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第四步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根据地</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工农武装割据</a:t>
            </a:r>
          </a:p>
        </p:txBody>
      </p:sp>
    </p:spTree>
    <p:extLst>
      <p:ext uri="{BB962C8B-B14F-4D97-AF65-F5344CB8AC3E}">
        <p14:creationId xmlns:p14="http://schemas.microsoft.com/office/powerpoint/2010/main" val="406536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939" y="37933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中国近现代史时间轴</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新民主主义革命部分</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1919 </a:t>
            </a:r>
            <a:r>
              <a:rPr lang="zh-CN" altLang="en-US" sz="1800" dirty="0">
                <a:latin typeface="华文新魏" panose="02010800040101010101" pitchFamily="2" charset="-122"/>
                <a:ea typeface="华文新魏" panose="02010800040101010101" pitchFamily="2" charset="-122"/>
              </a:rPr>
              <a:t>年</a:t>
            </a:r>
            <a:r>
              <a:rPr lang="en-US" altLang="zh-CN" sz="1800" dirty="0">
                <a:latin typeface="华文新魏" panose="02010800040101010101" pitchFamily="2" charset="-122"/>
                <a:ea typeface="华文新魏" panose="02010800040101010101" pitchFamily="2" charset="-122"/>
              </a:rPr>
              <a:t>——1949 </a:t>
            </a:r>
            <a:r>
              <a:rPr lang="zh-CN" altLang="en-US" sz="1800" dirty="0">
                <a:latin typeface="华文新魏" panose="02010800040101010101" pitchFamily="2" charset="-122"/>
                <a:ea typeface="华文新魏" panose="02010800040101010101" pitchFamily="2" charset="-122"/>
              </a:rPr>
              <a:t>年） </a:t>
            </a:r>
          </a:p>
        </p:txBody>
      </p:sp>
      <p:sp>
        <p:nvSpPr>
          <p:cNvPr id="4" name="内容占位符 24"/>
          <p:cNvSpPr txBox="1"/>
          <p:nvPr/>
        </p:nvSpPr>
        <p:spPr>
          <a:xfrm>
            <a:off x="838200" y="1072081"/>
            <a:ext cx="4460913" cy="6948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prstClr val="black"/>
                </a:solidFill>
                <a:latin typeface="方正清刻本悦宋简体" panose="02000000000000000000" pitchFamily="2" charset="-122"/>
                <a:ea typeface="方正清刻本悦宋简体" panose="02000000000000000000" pitchFamily="2" charset="-122"/>
              </a:rPr>
              <a:t> </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土地革命</a:t>
            </a:r>
            <a:r>
              <a:rPr lang="en-US" altLang="zh-CN" sz="2400" dirty="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十年内战</a:t>
            </a:r>
          </a:p>
        </p:txBody>
      </p:sp>
      <p:cxnSp>
        <p:nvCxnSpPr>
          <p:cNvPr id="10" name="直接连接符 9"/>
          <p:cNvCxnSpPr/>
          <p:nvPr/>
        </p:nvCxnSpPr>
        <p:spPr>
          <a:xfrm flipV="1">
            <a:off x="503725" y="3795957"/>
            <a:ext cx="11071654" cy="37070"/>
          </a:xfrm>
          <a:prstGeom prst="line">
            <a:avLst/>
          </a:prstGeom>
          <a:ln w="38100">
            <a:solidFill>
              <a:srgbClr val="C23C0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17105" y="2015304"/>
            <a:ext cx="2160000" cy="2050667"/>
            <a:chOff x="617105" y="2015304"/>
            <a:chExt cx="2160000" cy="2050667"/>
          </a:xfrm>
        </p:grpSpPr>
        <p:pic>
          <p:nvPicPr>
            <p:cNvPr id="7" name="图片 6"/>
            <p:cNvPicPr>
              <a:picLocks noChangeAspect="1"/>
            </p:cNvPicPr>
            <p:nvPr/>
          </p:nvPicPr>
          <p:blipFill>
            <a:blip r:embed="rId3"/>
            <a:stretch>
              <a:fillRect/>
            </a:stretch>
          </p:blipFill>
          <p:spPr>
            <a:xfrm>
              <a:off x="617105" y="2015304"/>
              <a:ext cx="2160000" cy="1456853"/>
            </a:xfrm>
            <a:prstGeom prst="roundRect">
              <a:avLst/>
            </a:prstGeom>
          </p:spPr>
        </p:pic>
        <p:grpSp>
          <p:nvGrpSpPr>
            <p:cNvPr id="11" name="组合 10"/>
            <p:cNvGrpSpPr/>
            <p:nvPr/>
          </p:nvGrpSpPr>
          <p:grpSpPr>
            <a:xfrm>
              <a:off x="1431435" y="3669302"/>
              <a:ext cx="531340" cy="396669"/>
              <a:chOff x="1222102" y="2999023"/>
              <a:chExt cx="531340" cy="396669"/>
            </a:xfrm>
          </p:grpSpPr>
          <p:sp>
            <p:nvSpPr>
              <p:cNvPr id="12" name="等腰三角形 11"/>
              <p:cNvSpPr/>
              <p:nvPr/>
            </p:nvSpPr>
            <p:spPr>
              <a:xfrm rot="10800000">
                <a:off x="1222102"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3" name="矩形 12"/>
              <p:cNvSpPr/>
              <p:nvPr/>
            </p:nvSpPr>
            <p:spPr>
              <a:xfrm>
                <a:off x="1344143" y="2999023"/>
                <a:ext cx="287258" cy="338554"/>
              </a:xfrm>
              <a:prstGeom prst="rect">
                <a:avLst/>
              </a:prstGeom>
            </p:spPr>
            <p:txBody>
              <a:bodyPr wrap="none">
                <a:spAutoFit/>
              </a:bodyPr>
              <a:lstStyle/>
              <a:p>
                <a:pPr algn="ctr"/>
                <a:r>
                  <a:rPr lang="en-US" altLang="zh-CN" sz="1600" dirty="0">
                    <a:solidFill>
                      <a:prstClr val="white"/>
                    </a:solidFill>
                    <a:latin typeface="汉仪丫丫体简" panose="02010604000101010101" pitchFamily="2" charset="-122"/>
                    <a:ea typeface="汉仪丫丫体简" panose="02010604000101010101" pitchFamily="2" charset="-122"/>
                  </a:rPr>
                  <a:t>1</a:t>
                </a:r>
                <a:endParaRPr lang="zh-CN" altLang="en-US" sz="1600"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6" name="组合 5"/>
          <p:cNvGrpSpPr/>
          <p:nvPr/>
        </p:nvGrpSpPr>
        <p:grpSpPr>
          <a:xfrm>
            <a:off x="3479871" y="2015304"/>
            <a:ext cx="2160000" cy="2058361"/>
            <a:chOff x="3479871" y="2015304"/>
            <a:chExt cx="2160000" cy="2058361"/>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71" y="2015304"/>
              <a:ext cx="2160000" cy="1456853"/>
            </a:xfrm>
            <a:prstGeom prst="roundRect">
              <a:avLst/>
            </a:prstGeom>
          </p:spPr>
        </p:pic>
        <p:grpSp>
          <p:nvGrpSpPr>
            <p:cNvPr id="14" name="组合 13"/>
            <p:cNvGrpSpPr/>
            <p:nvPr/>
          </p:nvGrpSpPr>
          <p:grpSpPr>
            <a:xfrm>
              <a:off x="4294202" y="3661607"/>
              <a:ext cx="531340" cy="412058"/>
              <a:chOff x="5164093" y="2983634"/>
              <a:chExt cx="531340" cy="412058"/>
            </a:xfrm>
          </p:grpSpPr>
          <p:sp>
            <p:nvSpPr>
              <p:cNvPr id="15" name="等腰三角形 14"/>
              <p:cNvSpPr/>
              <p:nvPr/>
            </p:nvSpPr>
            <p:spPr>
              <a:xfrm rot="10800000">
                <a:off x="5164093"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6" name="矩形 15"/>
              <p:cNvSpPr/>
              <p:nvPr/>
            </p:nvSpPr>
            <p:spPr>
              <a:xfrm>
                <a:off x="5279722" y="2983634"/>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2</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7" name="组合 26"/>
          <p:cNvGrpSpPr/>
          <p:nvPr/>
        </p:nvGrpSpPr>
        <p:grpSpPr>
          <a:xfrm>
            <a:off x="6342637" y="2042845"/>
            <a:ext cx="2160000" cy="2038515"/>
            <a:chOff x="6342637" y="2042845"/>
            <a:chExt cx="2160000" cy="2038515"/>
          </a:xfrm>
        </p:grpSpPr>
        <p:pic>
          <p:nvPicPr>
            <p:cNvPr id="8" name="图片 7"/>
            <p:cNvPicPr>
              <a:picLocks noChangeAspect="1"/>
            </p:cNvPicPr>
            <p:nvPr/>
          </p:nvPicPr>
          <p:blipFill>
            <a:blip r:embed="rId5"/>
            <a:stretch>
              <a:fillRect/>
            </a:stretch>
          </p:blipFill>
          <p:spPr>
            <a:xfrm>
              <a:off x="6342637" y="2042845"/>
              <a:ext cx="2160000" cy="1401770"/>
            </a:xfrm>
            <a:prstGeom prst="roundRect">
              <a:avLst/>
            </a:prstGeom>
          </p:spPr>
        </p:pic>
        <p:grpSp>
          <p:nvGrpSpPr>
            <p:cNvPr id="17" name="组合 16"/>
            <p:cNvGrpSpPr/>
            <p:nvPr/>
          </p:nvGrpSpPr>
          <p:grpSpPr>
            <a:xfrm>
              <a:off x="7156969" y="3653912"/>
              <a:ext cx="531340" cy="427448"/>
              <a:chOff x="9295183" y="2968245"/>
              <a:chExt cx="531340" cy="427448"/>
            </a:xfrm>
          </p:grpSpPr>
          <p:sp>
            <p:nvSpPr>
              <p:cNvPr id="18" name="等腰三角形 17"/>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9" name="矩形 18"/>
              <p:cNvSpPr/>
              <p:nvPr/>
            </p:nvSpPr>
            <p:spPr>
              <a:xfrm>
                <a:off x="9410812" y="2968245"/>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3</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8" name="组合 27"/>
          <p:cNvGrpSpPr/>
          <p:nvPr/>
        </p:nvGrpSpPr>
        <p:grpSpPr>
          <a:xfrm>
            <a:off x="9205403" y="2015304"/>
            <a:ext cx="2160000" cy="2066056"/>
            <a:chOff x="9205403" y="2015304"/>
            <a:chExt cx="2160000" cy="2066056"/>
          </a:xfrm>
        </p:grpSpPr>
        <p:pic>
          <p:nvPicPr>
            <p:cNvPr id="9" name="图片 8"/>
            <p:cNvPicPr>
              <a:picLocks noChangeAspect="1"/>
            </p:cNvPicPr>
            <p:nvPr/>
          </p:nvPicPr>
          <p:blipFill rotWithShape="1">
            <a:blip r:embed="rId6"/>
            <a:srcRect b="5881"/>
            <a:stretch>
              <a:fillRect/>
            </a:stretch>
          </p:blipFill>
          <p:spPr>
            <a:xfrm>
              <a:off x="9205403" y="2015304"/>
              <a:ext cx="2160000" cy="1456853"/>
            </a:xfrm>
            <a:prstGeom prst="roundRect">
              <a:avLst/>
            </a:prstGeom>
          </p:spPr>
        </p:pic>
        <p:grpSp>
          <p:nvGrpSpPr>
            <p:cNvPr id="20" name="组合 19"/>
            <p:cNvGrpSpPr/>
            <p:nvPr/>
          </p:nvGrpSpPr>
          <p:grpSpPr>
            <a:xfrm>
              <a:off x="10019737" y="3653912"/>
              <a:ext cx="531340" cy="427448"/>
              <a:chOff x="9295183" y="2968245"/>
              <a:chExt cx="531340" cy="427448"/>
            </a:xfrm>
          </p:grpSpPr>
          <p:sp>
            <p:nvSpPr>
              <p:cNvPr id="21" name="等腰三角形 20"/>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22" name="矩形 21"/>
              <p:cNvSpPr/>
              <p:nvPr/>
            </p:nvSpPr>
            <p:spPr>
              <a:xfrm>
                <a:off x="9394782" y="2968245"/>
                <a:ext cx="332143"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4</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sp>
        <p:nvSpPr>
          <p:cNvPr id="23" name="文本框 22"/>
          <p:cNvSpPr txBox="1"/>
          <p:nvPr/>
        </p:nvSpPr>
        <p:spPr>
          <a:xfrm>
            <a:off x="903939" y="4259997"/>
            <a:ext cx="1586332"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第一步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南昌起义</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第一枪</a:t>
            </a:r>
          </a:p>
        </p:txBody>
      </p:sp>
      <p:sp>
        <p:nvSpPr>
          <p:cNvPr id="24" name="文本框 23"/>
          <p:cNvSpPr txBox="1"/>
          <p:nvPr/>
        </p:nvSpPr>
        <p:spPr>
          <a:xfrm>
            <a:off x="3665352" y="4272647"/>
            <a:ext cx="1851826"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第二步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八七会议</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枪杆子出政权</a:t>
            </a:r>
          </a:p>
        </p:txBody>
      </p:sp>
      <p:sp>
        <p:nvSpPr>
          <p:cNvPr id="25" name="文本框 24"/>
          <p:cNvSpPr txBox="1"/>
          <p:nvPr/>
        </p:nvSpPr>
        <p:spPr>
          <a:xfrm>
            <a:off x="6096000" y="4259997"/>
            <a:ext cx="2653278"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第三步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三湾改编</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新型人民军队</a:t>
            </a:r>
          </a:p>
        </p:txBody>
      </p:sp>
      <p:sp>
        <p:nvSpPr>
          <p:cNvPr id="26" name="文本框 25"/>
          <p:cNvSpPr txBox="1"/>
          <p:nvPr/>
        </p:nvSpPr>
        <p:spPr>
          <a:xfrm>
            <a:off x="9258825" y="4250919"/>
            <a:ext cx="2053163"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第四步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井冈山根据地</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工农武装割据</a:t>
            </a:r>
          </a:p>
        </p:txBody>
      </p:sp>
    </p:spTree>
    <p:extLst>
      <p:ext uri="{BB962C8B-B14F-4D97-AF65-F5344CB8AC3E}">
        <p14:creationId xmlns:p14="http://schemas.microsoft.com/office/powerpoint/2010/main" val="41231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8" name="圆角矩形 7"/>
          <p:cNvSpPr/>
          <p:nvPr/>
        </p:nvSpPr>
        <p:spPr>
          <a:xfrm>
            <a:off x="1928198" y="2421476"/>
            <a:ext cx="3349480"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打响武装反抗国民党反动统治的第一枪</a:t>
            </a:r>
          </a:p>
        </p:txBody>
      </p:sp>
      <p:sp>
        <p:nvSpPr>
          <p:cNvPr id="9" name="圆角矩形 8"/>
          <p:cNvSpPr/>
          <p:nvPr/>
        </p:nvSpPr>
        <p:spPr>
          <a:xfrm>
            <a:off x="1928197" y="134800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1928196" y="4771180"/>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公开打出“工农革命军”</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1928196" y="591001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共产党领导的新型人民军队的重要开端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18" y="13304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7710017" y="24661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2" name="圆角矩形 11"/>
          <p:cNvSpPr/>
          <p:nvPr/>
        </p:nvSpPr>
        <p:spPr>
          <a:xfrm>
            <a:off x="7710017" y="36018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5" name="圆角矩形 14"/>
          <p:cNvSpPr/>
          <p:nvPr/>
        </p:nvSpPr>
        <p:spPr>
          <a:xfrm>
            <a:off x="7773527" y="47573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6" name="圆角矩形 15"/>
          <p:cNvSpPr/>
          <p:nvPr/>
        </p:nvSpPr>
        <p:spPr>
          <a:xfrm>
            <a:off x="7773526" y="5804197"/>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井冈山革命根据地</a:t>
            </a:r>
          </a:p>
        </p:txBody>
      </p:sp>
      <p:sp>
        <p:nvSpPr>
          <p:cNvPr id="17" name="圆角矩形 16"/>
          <p:cNvSpPr/>
          <p:nvPr/>
        </p:nvSpPr>
        <p:spPr>
          <a:xfrm>
            <a:off x="1928197" y="360184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“一把火”“一条路”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82197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8" name="圆角矩形 7"/>
          <p:cNvSpPr/>
          <p:nvPr/>
        </p:nvSpPr>
        <p:spPr>
          <a:xfrm>
            <a:off x="1928198" y="2421476"/>
            <a:ext cx="3349480"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打响武装反抗国民党反动统治的第一枪</a:t>
            </a:r>
          </a:p>
        </p:txBody>
      </p:sp>
      <p:sp>
        <p:nvSpPr>
          <p:cNvPr id="9" name="圆角矩形 8"/>
          <p:cNvSpPr/>
          <p:nvPr/>
        </p:nvSpPr>
        <p:spPr>
          <a:xfrm>
            <a:off x="1928197" y="134800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1928196" y="4771180"/>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公开打出“工农革命军”</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1928196" y="591001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共产党领导的新型人民军队的重要开端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18" y="13304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7710017" y="24661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2" name="圆角矩形 11"/>
          <p:cNvSpPr/>
          <p:nvPr/>
        </p:nvSpPr>
        <p:spPr>
          <a:xfrm>
            <a:off x="7710017" y="36018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5" name="圆角矩形 14"/>
          <p:cNvSpPr/>
          <p:nvPr/>
        </p:nvSpPr>
        <p:spPr>
          <a:xfrm>
            <a:off x="7773527" y="47573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6" name="圆角矩形 15"/>
          <p:cNvSpPr/>
          <p:nvPr/>
        </p:nvSpPr>
        <p:spPr>
          <a:xfrm>
            <a:off x="7773526" y="5804197"/>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井冈山革命根据地</a:t>
            </a:r>
          </a:p>
        </p:txBody>
      </p:sp>
      <p:sp>
        <p:nvSpPr>
          <p:cNvPr id="17" name="圆角矩形 16"/>
          <p:cNvSpPr/>
          <p:nvPr/>
        </p:nvSpPr>
        <p:spPr>
          <a:xfrm>
            <a:off x="1928197" y="360184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“一把火”“一条路”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a:stCxn id="9" idx="3"/>
            <a:endCxn id="14" idx="1"/>
          </p:cNvCxnSpPr>
          <p:nvPr/>
        </p:nvCxnSpPr>
        <p:spPr>
          <a:xfrm>
            <a:off x="5277678" y="1722906"/>
            <a:ext cx="2432339" cy="11181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endCxn id="13" idx="1"/>
          </p:cNvCxnSpPr>
          <p:nvPr/>
        </p:nvCxnSpPr>
        <p:spPr>
          <a:xfrm flipV="1">
            <a:off x="5277677" y="1705346"/>
            <a:ext cx="2432341" cy="10740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16" idx="1"/>
          </p:cNvCxnSpPr>
          <p:nvPr/>
        </p:nvCxnSpPr>
        <p:spPr>
          <a:xfrm>
            <a:off x="5245923" y="3971284"/>
            <a:ext cx="2527603" cy="22078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a:endCxn id="12" idx="1"/>
          </p:cNvCxnSpPr>
          <p:nvPr/>
        </p:nvCxnSpPr>
        <p:spPr>
          <a:xfrm flipV="1">
            <a:off x="5277678" y="3976746"/>
            <a:ext cx="2432339" cy="117148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5" idx="1"/>
          </p:cNvCxnSpPr>
          <p:nvPr/>
        </p:nvCxnSpPr>
        <p:spPr>
          <a:xfrm flipV="1">
            <a:off x="5245923" y="5132215"/>
            <a:ext cx="2527604" cy="115270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936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中国共产党独立领导革命战争、创建人民军队的开端是（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南昌起义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秋收起义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广州起义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百色起义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730826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中国共产党独立领导革命战争、创建人民军队的开端是（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南昌起义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秋收起义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广州起义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百色起义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272517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年毛泽东在中共八七会议上提出的著名论断是（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“须知政权是由枪杆子中取得的”</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“没有调查就没有发言权”</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“兵民是胜利之本”</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“一切反动派都是纸老虎”</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3662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农村包围城市，武装夺取政权道路的开辟</a:t>
            </a:r>
          </a:p>
        </p:txBody>
      </p:sp>
    </p:spTree>
    <p:extLst>
      <p:ext uri="{BB962C8B-B14F-4D97-AF65-F5344CB8AC3E}">
        <p14:creationId xmlns:p14="http://schemas.microsoft.com/office/powerpoint/2010/main" val="241294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年毛泽东在中共八七会议上提出的著名论断是（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“须知政权是由枪杆子中取得的”</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“没有调查就没有发言权”</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“兵民是胜利之本”</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“一切反动派都是纸老虎”</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699044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年，中共八七会议确定的总方针是（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推翻北洋军阀黑暗统治</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开辟农村革命根据地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开展土地革命和武装斗争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建立工农民主统一战线</a:t>
            </a:r>
          </a:p>
          <a:p>
            <a:endParaRPr kumimoji="1" lang="zh-CN" altLang="en-US" sz="2400" dirty="0"/>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936047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年，中共八七会议确定的总方针是（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推翻北洋军阀黑暗统治</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开辟农村革命根据地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开展土地革命和武装斗争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建立工农民主统一战线</a:t>
            </a:r>
          </a:p>
          <a:p>
            <a:endParaRPr kumimoji="1" lang="zh-CN" altLang="en-US" sz="2400" dirty="0"/>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9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农村包围城市，武装夺取政权道路的开辟</a:t>
            </a:r>
          </a:p>
        </p:txBody>
      </p:sp>
      <p:sp>
        <p:nvSpPr>
          <p:cNvPr id="11" name="左大括号 10"/>
          <p:cNvSpPr/>
          <p:nvPr/>
        </p:nvSpPr>
        <p:spPr>
          <a:xfrm>
            <a:off x="9497221" y="1257079"/>
            <a:ext cx="250222" cy="30211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772103" y="1182488"/>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9739442" y="1833274"/>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5" name="圆角矩形 14"/>
          <p:cNvSpPr/>
          <p:nvPr/>
        </p:nvSpPr>
        <p:spPr>
          <a:xfrm>
            <a:off x="9739441" y="2466632"/>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6" name="圆角矩形 15"/>
          <p:cNvSpPr/>
          <p:nvPr/>
        </p:nvSpPr>
        <p:spPr>
          <a:xfrm>
            <a:off x="9747443" y="3099990"/>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7" name="圆角矩形 16"/>
          <p:cNvSpPr/>
          <p:nvPr/>
        </p:nvSpPr>
        <p:spPr>
          <a:xfrm>
            <a:off x="9762851" y="3817807"/>
            <a:ext cx="1791194"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solidFill>
                  <a:prstClr val="black"/>
                </a:solidFill>
                <a:latin typeface="黑体" panose="02010609060101010101" pitchFamily="49" charset="-122"/>
                <a:ea typeface="黑体" panose="02010609060101010101" pitchFamily="49" charset="-122"/>
                <a:cs typeface="黑体" panose="02010609060101010101" pitchFamily="49" charset="-122"/>
              </a:rPr>
              <a:t>井冈山根据地</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694156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农村包围城市，武装夺取政权道路的开辟</a:t>
            </a:r>
          </a:p>
        </p:txBody>
      </p:sp>
      <p:sp>
        <p:nvSpPr>
          <p:cNvPr id="18" name="左大括号 17"/>
          <p:cNvSpPr/>
          <p:nvPr/>
        </p:nvSpPr>
        <p:spPr>
          <a:xfrm>
            <a:off x="9444520" y="3681404"/>
            <a:ext cx="256071" cy="20641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9" name="圆角矩形 18"/>
          <p:cNvSpPr/>
          <p:nvPr/>
        </p:nvSpPr>
        <p:spPr>
          <a:xfrm>
            <a:off x="9700591" y="3520510"/>
            <a:ext cx="244524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共产党人对革命新道路的探索</a:t>
            </a:r>
          </a:p>
        </p:txBody>
      </p:sp>
      <p:sp>
        <p:nvSpPr>
          <p:cNvPr id="12" name="圆角矩形 11"/>
          <p:cNvSpPr/>
          <p:nvPr/>
        </p:nvSpPr>
        <p:spPr>
          <a:xfrm>
            <a:off x="9700591" y="4958266"/>
            <a:ext cx="244524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红军反围剿作战和土地革命</a:t>
            </a:r>
          </a:p>
        </p:txBody>
      </p:sp>
    </p:spTree>
    <p:extLst>
      <p:ext uri="{BB962C8B-B14F-4D97-AF65-F5344CB8AC3E}">
        <p14:creationId xmlns:p14="http://schemas.microsoft.com/office/powerpoint/2010/main" val="234301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extLst>
              <p:ext uri="{D42A27DB-BD31-4B8C-83A1-F6EECF244321}">
                <p14:modId xmlns:p14="http://schemas.microsoft.com/office/powerpoint/2010/main" val="2043249377"/>
              </p:ext>
            </p:extLst>
          </p:nvPr>
        </p:nvGraphicFramePr>
        <p:xfrm>
          <a:off x="619333" y="1984829"/>
          <a:ext cx="10596156" cy="4512001"/>
        </p:xfrm>
        <a:graphic>
          <a:graphicData uri="http://schemas.openxmlformats.org/drawingml/2006/table">
            <a:tbl>
              <a:tblPr firstRow="1" bandRow="1">
                <a:tableStyleId>{5C22544A-7EE6-4342-B048-85BDC9FD1C3A}</a:tableStyleId>
              </a:tblPr>
              <a:tblGrid>
                <a:gridCol w="2057606">
                  <a:extLst>
                    <a:ext uri="{9D8B030D-6E8A-4147-A177-3AD203B41FA5}">
                      <a16:colId xmlns:a16="http://schemas.microsoft.com/office/drawing/2014/main" val="20000"/>
                    </a:ext>
                  </a:extLst>
                </a:gridCol>
                <a:gridCol w="5369471">
                  <a:extLst>
                    <a:ext uri="{9D8B030D-6E8A-4147-A177-3AD203B41FA5}">
                      <a16:colId xmlns:a16="http://schemas.microsoft.com/office/drawing/2014/main" val="20001"/>
                    </a:ext>
                  </a:extLst>
                </a:gridCol>
                <a:gridCol w="3169079">
                  <a:extLst>
                    <a:ext uri="{9D8B030D-6E8A-4147-A177-3AD203B41FA5}">
                      <a16:colId xmlns:a16="http://schemas.microsoft.com/office/drawing/2014/main" val="20002"/>
                    </a:ext>
                  </a:extLst>
                </a:gridCol>
              </a:tblGrid>
              <a:tr h="396411">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文献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意义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1258457">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几个帝国主义</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国家间接统治且政治经济发展</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极端不平衡</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的半殖民地半封建的大国。</a:t>
                      </a:r>
                      <a:br>
                        <a:rPr lang="zh-CN" altLang="en-US" b="1" u="none"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国民革命</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的影响；</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全国革命形势继续向前发展。</a:t>
                      </a:r>
                    </a:p>
                    <a:p>
                      <a:pPr>
                        <a:lnSpc>
                          <a:spcPct val="100000"/>
                        </a:lnSpc>
                        <a:spcBef>
                          <a:spcPct val="0"/>
                        </a:spcBef>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：相当力量的正式</a:t>
                      </a:r>
                      <a:r>
                        <a:rPr lang="zh-CN" altLang="en-US" u="sng"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的存在；</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00000"/>
                        </a:lnSpc>
                        <a:spcBef>
                          <a:spcPct val="0"/>
                        </a:spcBef>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共产党组织的坚强有力和各项政策的正确贯彻执行。</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54093">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乡村</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为中心的思想。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14795">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958717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extLst>
              <p:ext uri="{D42A27DB-BD31-4B8C-83A1-F6EECF244321}">
                <p14:modId xmlns:p14="http://schemas.microsoft.com/office/powerpoint/2010/main" val="1032220537"/>
              </p:ext>
            </p:extLst>
          </p:nvPr>
        </p:nvGraphicFramePr>
        <p:xfrm>
          <a:off x="619333" y="1984829"/>
          <a:ext cx="10596156" cy="4512001"/>
        </p:xfrm>
        <a:graphic>
          <a:graphicData uri="http://schemas.openxmlformats.org/drawingml/2006/table">
            <a:tbl>
              <a:tblPr firstRow="1" bandRow="1">
                <a:tableStyleId>{5C22544A-7EE6-4342-B048-85BDC9FD1C3A}</a:tableStyleId>
              </a:tblPr>
              <a:tblGrid>
                <a:gridCol w="2057606">
                  <a:extLst>
                    <a:ext uri="{9D8B030D-6E8A-4147-A177-3AD203B41FA5}">
                      <a16:colId xmlns:a16="http://schemas.microsoft.com/office/drawing/2014/main" val="20000"/>
                    </a:ext>
                  </a:extLst>
                </a:gridCol>
                <a:gridCol w="5369471">
                  <a:extLst>
                    <a:ext uri="{9D8B030D-6E8A-4147-A177-3AD203B41FA5}">
                      <a16:colId xmlns:a16="http://schemas.microsoft.com/office/drawing/2014/main" val="20001"/>
                    </a:ext>
                  </a:extLst>
                </a:gridCol>
                <a:gridCol w="3169079">
                  <a:extLst>
                    <a:ext uri="{9D8B030D-6E8A-4147-A177-3AD203B41FA5}">
                      <a16:colId xmlns:a16="http://schemas.microsoft.com/office/drawing/2014/main" val="20002"/>
                    </a:ext>
                  </a:extLst>
                </a:gridCol>
              </a:tblGrid>
              <a:tr h="396411">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文献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意义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1258457">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a:t>
                      </a:r>
                      <a:r>
                        <a:rPr lang="zh-CN" altLang="en-US" b="1"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统治且政治经济发展</a:t>
                      </a:r>
                      <a:r>
                        <a:rPr lang="zh-CN" altLang="en-US" b="1"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的半殖民地半封建的大国。</a:t>
                      </a:r>
                      <a:br>
                        <a:rPr lang="zh-CN" altLang="en-US" b="1" u="none"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的影响；</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全国革命形势继续向前发展。</a:t>
                      </a:r>
                    </a:p>
                    <a:p>
                      <a:pPr>
                        <a:lnSpc>
                          <a:spcPct val="100000"/>
                        </a:lnSpc>
                        <a:spcBef>
                          <a:spcPct val="0"/>
                        </a:spcBef>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a:t>
                      </a:r>
                      <a:r>
                        <a:rPr lang="zh-CN" altLang="en-US" u="sng" baseline="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的存在。</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共产党组织的坚强有力和各项政策的正确贯彻执行。</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sng" kern="1200"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54093">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sng" kern="1200"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为中心的思想。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14795">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sng" kern="1200"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103469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extLst/>
          </p:nvPr>
        </p:nvGraphicFramePr>
        <p:xfrm>
          <a:off x="619333" y="1984829"/>
          <a:ext cx="10596156" cy="4512001"/>
        </p:xfrm>
        <a:graphic>
          <a:graphicData uri="http://schemas.openxmlformats.org/drawingml/2006/table">
            <a:tbl>
              <a:tblPr firstRow="1" bandRow="1">
                <a:tableStyleId>{5C22544A-7EE6-4342-B048-85BDC9FD1C3A}</a:tableStyleId>
              </a:tblPr>
              <a:tblGrid>
                <a:gridCol w="2057606">
                  <a:extLst>
                    <a:ext uri="{9D8B030D-6E8A-4147-A177-3AD203B41FA5}">
                      <a16:colId xmlns:a16="http://schemas.microsoft.com/office/drawing/2014/main" val="20000"/>
                    </a:ext>
                  </a:extLst>
                </a:gridCol>
                <a:gridCol w="5369471">
                  <a:extLst>
                    <a:ext uri="{9D8B030D-6E8A-4147-A177-3AD203B41FA5}">
                      <a16:colId xmlns:a16="http://schemas.microsoft.com/office/drawing/2014/main" val="20001"/>
                    </a:ext>
                  </a:extLst>
                </a:gridCol>
                <a:gridCol w="3169079">
                  <a:extLst>
                    <a:ext uri="{9D8B030D-6E8A-4147-A177-3AD203B41FA5}">
                      <a16:colId xmlns:a16="http://schemas.microsoft.com/office/drawing/2014/main" val="20002"/>
                    </a:ext>
                  </a:extLst>
                </a:gridCol>
              </a:tblGrid>
              <a:tr h="396411">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文献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意义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1258457">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几个帝国主义</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国家间接统治且政治经济发展</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极端不平衡</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的半殖民地半封建的大国。</a:t>
                      </a:r>
                      <a:br>
                        <a:rPr lang="zh-CN" altLang="en-US" b="1" u="none"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国民革命</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的影响；</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全国革命形势继续向前发展。</a:t>
                      </a:r>
                    </a:p>
                    <a:p>
                      <a:pPr>
                        <a:lnSpc>
                          <a:spcPct val="100000"/>
                        </a:lnSpc>
                        <a:spcBef>
                          <a:spcPct val="0"/>
                        </a:spcBef>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：相当力量的正式</a:t>
                      </a:r>
                      <a:r>
                        <a:rPr lang="zh-CN" altLang="en-US" u="sng"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的存在；</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00000"/>
                        </a:lnSpc>
                        <a:spcBef>
                          <a:spcPct val="0"/>
                        </a:spcBef>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共产党组织的坚强有力和各项政策的正确贯彻执行。</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54093">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乡村</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为中心的思想。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14795">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2485967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2ED95AE-3960-4F79-92BC-B2E4239BA5DF}"/>
              </a:ext>
            </a:extLst>
          </p:cNvPr>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5" name="文本框 4">
            <a:extLst>
              <a:ext uri="{FF2B5EF4-FFF2-40B4-BE49-F238E27FC236}">
                <a16:creationId xmlns:a16="http://schemas.microsoft.com/office/drawing/2014/main" id="{0031E304-BE58-43DD-BD1A-F5227240721D}"/>
              </a:ext>
            </a:extLst>
          </p:cNvPr>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a:extLst>
              <a:ext uri="{FF2B5EF4-FFF2-40B4-BE49-F238E27FC236}">
                <a16:creationId xmlns:a16="http://schemas.microsoft.com/office/drawing/2014/main" id="{7490315D-FDDD-4E3A-A059-50F2E703DDAC}"/>
              </a:ext>
            </a:extLst>
          </p:cNvPr>
          <p:cNvPicPr>
            <a:picLocks noChangeAspect="1"/>
          </p:cNvPicPr>
          <p:nvPr/>
        </p:nvPicPr>
        <p:blipFill>
          <a:blip r:embed="rId2"/>
          <a:stretch>
            <a:fillRect/>
          </a:stretch>
        </p:blipFill>
        <p:spPr>
          <a:xfrm>
            <a:off x="8202430" y="61070"/>
            <a:ext cx="3854235" cy="1534796"/>
          </a:xfrm>
          <a:prstGeom prst="rect">
            <a:avLst/>
          </a:prstGeom>
        </p:spPr>
      </p:pic>
      <p:sp>
        <p:nvSpPr>
          <p:cNvPr id="9" name="内容占位符 2">
            <a:extLst>
              <a:ext uri="{FF2B5EF4-FFF2-40B4-BE49-F238E27FC236}">
                <a16:creationId xmlns:a16="http://schemas.microsoft.com/office/drawing/2014/main" id="{E4B10416-75B2-4225-9746-DDC645A508EC}"/>
              </a:ext>
            </a:extLst>
          </p:cNvPr>
          <p:cNvSpPr>
            <a:spLocks noGrp="1"/>
          </p:cNvSpPr>
          <p:nvPr>
            <p:ph idx="1"/>
          </p:nvPr>
        </p:nvSpPr>
        <p:spPr>
          <a:xfrm>
            <a:off x="557449" y="1790348"/>
            <a:ext cx="11275000" cy="5006582"/>
          </a:xfrm>
        </p:spPr>
        <p:txBody>
          <a:bodyPr>
            <a:normAutofit fontScale="85000" lnSpcReduction="10000"/>
          </a:bodyPr>
          <a:lstStyle/>
          <a:p>
            <a:pPr>
              <a:lnSpc>
                <a:spcPct val="170000"/>
              </a:lnSpc>
            </a:pP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1929</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12</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月下旬，红四军党的第九次代表大会在福建上杭县古田村召开（史称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古田会议</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7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确立了</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思想建党、政治建军原则</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170000"/>
              </a:lnSpc>
              <a:buFont typeface="Wingdings" panose="05000000000000000000" pitchFamily="2" charset="2"/>
              <a:buChar char="Ø"/>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红军是一个执行革命的政治任务的武装集团</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，必须绝对服从共产党的领导，必须担负打仗、筹款和做群众工作的任务，必须加强政治工作。</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170000"/>
              </a:lnSpc>
              <a:buFont typeface="Wingdings" panose="05000000000000000000" pitchFamily="2" charset="2"/>
              <a:buChar char="Ø"/>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加强思想和政治路线的教育</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，纠正党内的错误思想。</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70000"/>
              </a:lnSpc>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7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意义：创造性地解决了在农村环境中、在党组织和军队以农民为主要成分的环境下，如何从</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加强思想建设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入手，保持党的无产阶级先锋队性质和建设党领导的新型人民军队的问题，这是人民军队完全区别于一切旧军队的政治特质和根本优势，对于中国革命新道路的开辟和坚持具有重要意义。</a:t>
            </a: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2703090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783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连连看</a:t>
            </a:r>
          </a:p>
        </p:txBody>
      </p:sp>
      <p:sp>
        <p:nvSpPr>
          <p:cNvPr id="3" name="内容占位符 2"/>
          <p:cNvSpPr>
            <a:spLocks noGrp="1"/>
          </p:cNvSpPr>
          <p:nvPr>
            <p:ph idx="1"/>
          </p:nvPr>
        </p:nvSpPr>
        <p:spPr>
          <a:xfrm>
            <a:off x="265044" y="1339949"/>
            <a:ext cx="5486400" cy="4987141"/>
          </a:xfrm>
        </p:spPr>
        <p:txBody>
          <a:bodyPr/>
          <a:lstStyle/>
          <a:p>
            <a:endParaRPr lang="zh-CN" altLang="en-US" dirty="0">
              <a:sym typeface="微软雅黑" panose="020B0503020204020204" pitchFamily="34" charset="-122"/>
            </a:endParaRPr>
          </a:p>
          <a:p>
            <a:endParaRPr lang="zh-CN" altLang="en-US" dirty="0">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2"/>
          <p:cNvSpPr txBox="1"/>
          <p:nvPr/>
        </p:nvSpPr>
        <p:spPr>
          <a:xfrm>
            <a:off x="7243549" y="1339949"/>
            <a:ext cx="4948451" cy="3722381"/>
          </a:xfrm>
          <a:prstGeom prst="rect">
            <a:avLst/>
          </a:prstGeom>
        </p:spPr>
        <p:txBody>
          <a:bodyPr vert="horz" lIns="91440" tIns="45720" rIns="91440" bIns="45720" rtlCol="0">
            <a:normAutofit lnSpcReduction="10000"/>
          </a:bodyPr>
          <a:lstStyle>
            <a:lvl1pPr marL="0" indent="0" algn="l" defTabSz="914400" rtl="0" eaLnBrk="1" fontAlgn="auto"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prstClr val="black"/>
              </a:solidFill>
              <a:sym typeface="微软雅黑" panose="020B0503020204020204" pitchFamily="34" charset="-122"/>
            </a:endParaRPr>
          </a:p>
          <a:p>
            <a:endParaRPr lang="zh-CN" altLang="en-US" dirty="0">
              <a:solidFill>
                <a:prstClr val="black"/>
              </a:solidFill>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农村包围城市、武装夺取政权</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p>
          <a:p>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solidFill>
                <a:prstClr val="black"/>
              </a:solidFill>
            </a:endParaRPr>
          </a:p>
          <a:p>
            <a:endParaRPr kumimoji="1" lang="zh-CN" altLang="en-US" dirty="0">
              <a:solidFill>
                <a:prstClr val="black"/>
              </a:solidFill>
            </a:endParaRPr>
          </a:p>
        </p:txBody>
      </p:sp>
    </p:spTree>
    <p:extLst>
      <p:ext uri="{BB962C8B-B14F-4D97-AF65-F5344CB8AC3E}">
        <p14:creationId xmlns:p14="http://schemas.microsoft.com/office/powerpoint/2010/main" val="426781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农村包围城市，武装夺取政权道路的开辟</a:t>
            </a:r>
          </a:p>
        </p:txBody>
      </p:sp>
      <p:sp>
        <p:nvSpPr>
          <p:cNvPr id="11" name="左大括号 10"/>
          <p:cNvSpPr/>
          <p:nvPr/>
        </p:nvSpPr>
        <p:spPr>
          <a:xfrm>
            <a:off x="9497221" y="1257079"/>
            <a:ext cx="250222" cy="30211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772103" y="1182488"/>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9739442" y="1833274"/>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5" name="圆角矩形 14"/>
          <p:cNvSpPr/>
          <p:nvPr/>
        </p:nvSpPr>
        <p:spPr>
          <a:xfrm>
            <a:off x="9739441" y="2466632"/>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6" name="圆角矩形 15"/>
          <p:cNvSpPr/>
          <p:nvPr/>
        </p:nvSpPr>
        <p:spPr>
          <a:xfrm>
            <a:off x="9747443" y="3099990"/>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7" name="圆角矩形 16"/>
          <p:cNvSpPr/>
          <p:nvPr/>
        </p:nvSpPr>
        <p:spPr>
          <a:xfrm>
            <a:off x="9762851" y="3817807"/>
            <a:ext cx="1791194"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井冈山根据地</a:t>
            </a:r>
          </a:p>
        </p:txBody>
      </p:sp>
    </p:spTree>
    <p:extLst>
      <p:ext uri="{BB962C8B-B14F-4D97-AF65-F5344CB8AC3E}">
        <p14:creationId xmlns:p14="http://schemas.microsoft.com/office/powerpoint/2010/main" val="2255281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783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连连看</a:t>
            </a:r>
          </a:p>
        </p:txBody>
      </p:sp>
      <p:sp>
        <p:nvSpPr>
          <p:cNvPr id="3" name="内容占位符 2"/>
          <p:cNvSpPr>
            <a:spLocks noGrp="1"/>
          </p:cNvSpPr>
          <p:nvPr>
            <p:ph idx="1"/>
          </p:nvPr>
        </p:nvSpPr>
        <p:spPr>
          <a:xfrm>
            <a:off x="265044" y="1339949"/>
            <a:ext cx="5486400" cy="4987141"/>
          </a:xfrm>
        </p:spPr>
        <p:txBody>
          <a:bodyPr/>
          <a:lstStyle/>
          <a:p>
            <a:endParaRPr lang="zh-CN" altLang="en-US" dirty="0">
              <a:sym typeface="微软雅黑" panose="020B0503020204020204" pitchFamily="34" charset="-122"/>
            </a:endParaRPr>
          </a:p>
          <a:p>
            <a:endParaRPr lang="zh-CN" altLang="en-US" dirty="0">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2"/>
          <p:cNvSpPr txBox="1"/>
          <p:nvPr/>
        </p:nvSpPr>
        <p:spPr>
          <a:xfrm>
            <a:off x="7243549" y="1339949"/>
            <a:ext cx="4948451" cy="3722381"/>
          </a:xfrm>
          <a:prstGeom prst="rect">
            <a:avLst/>
          </a:prstGeom>
        </p:spPr>
        <p:txBody>
          <a:bodyPr vert="horz" lIns="91440" tIns="45720" rIns="91440" bIns="45720" rtlCol="0">
            <a:normAutofit lnSpcReduction="10000"/>
          </a:bodyPr>
          <a:lstStyle>
            <a:lvl1pPr marL="0" indent="0" algn="l" defTabSz="914400" rtl="0" eaLnBrk="1" fontAlgn="auto"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prstClr val="black"/>
              </a:solidFill>
              <a:sym typeface="微软雅黑" panose="020B0503020204020204" pitchFamily="34" charset="-122"/>
            </a:endParaRPr>
          </a:p>
          <a:p>
            <a:endParaRPr lang="zh-CN" altLang="en-US" dirty="0">
              <a:solidFill>
                <a:prstClr val="black"/>
              </a:solidFill>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农村包围城市、武装夺取政权</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p>
          <a:p>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solidFill>
                <a:prstClr val="black"/>
              </a:solidFill>
            </a:endParaRPr>
          </a:p>
          <a:p>
            <a:endParaRPr kumimoji="1" lang="zh-CN" altLang="en-US" dirty="0">
              <a:solidFill>
                <a:prstClr val="black"/>
              </a:solidFill>
            </a:endParaRPr>
          </a:p>
        </p:txBody>
      </p:sp>
      <p:cxnSp>
        <p:nvCxnSpPr>
          <p:cNvPr id="6" name="直线连接符 5"/>
          <p:cNvCxnSpPr/>
          <p:nvPr/>
        </p:nvCxnSpPr>
        <p:spPr>
          <a:xfrm>
            <a:off x="5539409" y="2610678"/>
            <a:ext cx="1828800" cy="19745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94263" y="3201139"/>
            <a:ext cx="1828800" cy="2974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5539409" y="2517913"/>
            <a:ext cx="1828800" cy="11668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5494263" y="2517913"/>
            <a:ext cx="1873946" cy="17625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61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1.1930</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月，毛泽东提出以乡村为中心思想的重要著作是（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《星星之火，可以燎原》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《中国革命和中国共产党》 </a:t>
            </a:r>
          </a:p>
          <a:p>
            <a:endParaRPr kumimoji="1"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753142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1.1930</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月，毛泽东提出以乡村为中心思想的重要著作是（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《星星之火，可以燎原》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《中国革命和中国共产党》 </a:t>
            </a:r>
          </a:p>
          <a:p>
            <a:endParaRPr kumimoji="1"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2902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毛泽东第一次明确提出“工农武装割据”思想的著作是（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543842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毛泽东第一次明确提出“工农武装割据”思想的著作是（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1955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18490" y="1683286"/>
            <a:ext cx="11116919" cy="4798706"/>
          </a:xfrm>
        </p:spPr>
        <p:txBody>
          <a:bodyPr>
            <a:normAutofit/>
          </a:bodyPr>
          <a:lstStyle/>
          <a:p>
            <a:r>
              <a:rPr lang="zh-CN" altLang="en-US"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红军反“围剿”作战</a:t>
            </a:r>
            <a:r>
              <a:rPr lang="zh-CN" altLang="en-US"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en-US" altLang="zh-CN"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背景：从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月起，蒋介石集中重兵，向红军发动大规模围剿。</a:t>
            </a:r>
          </a:p>
          <a:p>
            <a:pPr>
              <a:lnSpc>
                <a:spcPct val="2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中央革命根据地的开辟：</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月到</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月，红一方面军在毛泽东、朱德等的指挥下，连续粉碎了前三次围剿，开辟了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中央革命根据地</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4" name="图片 3"/>
          <p:cNvPicPr>
            <a:picLocks noChangeAspect="1"/>
          </p:cNvPicPr>
          <p:nvPr/>
        </p:nvPicPr>
        <p:blipFill>
          <a:blip r:embed="rId2"/>
          <a:stretch>
            <a:fillRect/>
          </a:stretch>
        </p:blipFill>
        <p:spPr>
          <a:xfrm>
            <a:off x="7981999" y="7306"/>
            <a:ext cx="4094307" cy="1630395"/>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5411" y="4327138"/>
            <a:ext cx="1478501" cy="47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1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5474" y="152119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7981999" y="7306"/>
            <a:ext cx="4094307" cy="1630395"/>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760552895"/>
              </p:ext>
            </p:extLst>
          </p:nvPr>
        </p:nvGraphicFramePr>
        <p:xfrm>
          <a:off x="1476921" y="3039427"/>
          <a:ext cx="9370680" cy="3041801"/>
        </p:xfrm>
        <a:graphic>
          <a:graphicData uri="http://schemas.openxmlformats.org/drawingml/2006/table">
            <a:tbl>
              <a:tblPr firstRow="1" bandRow="1">
                <a:tableStyleId>{5C22544A-7EE6-4342-B048-85BDC9FD1C3A}</a:tableStyleId>
              </a:tblPr>
              <a:tblGrid>
                <a:gridCol w="1770713">
                  <a:extLst>
                    <a:ext uri="{9D8B030D-6E8A-4147-A177-3AD203B41FA5}">
                      <a16:colId xmlns:a16="http://schemas.microsoft.com/office/drawing/2014/main" val="20000"/>
                    </a:ext>
                  </a:extLst>
                </a:gridCol>
                <a:gridCol w="2424296">
                  <a:extLst>
                    <a:ext uri="{9D8B030D-6E8A-4147-A177-3AD203B41FA5}">
                      <a16:colId xmlns:a16="http://schemas.microsoft.com/office/drawing/2014/main" val="20001"/>
                    </a:ext>
                  </a:extLst>
                </a:gridCol>
                <a:gridCol w="1921566">
                  <a:extLst>
                    <a:ext uri="{9D8B030D-6E8A-4147-A177-3AD203B41FA5}">
                      <a16:colId xmlns:a16="http://schemas.microsoft.com/office/drawing/2014/main" val="20002"/>
                    </a:ext>
                  </a:extLst>
                </a:gridCol>
                <a:gridCol w="3254105">
                  <a:extLst>
                    <a:ext uri="{9D8B030D-6E8A-4147-A177-3AD203B41FA5}">
                      <a16:colId xmlns:a16="http://schemas.microsoft.com/office/drawing/2014/main" val="20003"/>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土地法</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内容</a:t>
                      </a:r>
                    </a:p>
                  </a:txBody>
                  <a:tcPr>
                    <a:solidFill>
                      <a:schemeClr val="bg1">
                        <a:lumMod val="50000"/>
                      </a:schemeClr>
                    </a:solidFill>
                  </a:tcPr>
                </a:tc>
                <a:extLst>
                  <a:ext uri="{0D108BD9-81ED-4DB2-BD59-A6C34878D82A}">
                    <a16:rowId xmlns:a16="http://schemas.microsoft.com/office/drawing/2014/main" val="10000"/>
                  </a:ext>
                </a:extLst>
              </a:tr>
              <a:tr h="145773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1928</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12</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“井冈山土地法”</a:t>
                      </a: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第一个</a:t>
                      </a:r>
                      <a:r>
                        <a:rPr lang="zh-CN" altLang="en-US" dirty="0">
                          <a:latin typeface="黑体" panose="02010609060101010101" pitchFamily="49" charset="-122"/>
                          <a:ea typeface="黑体" panose="02010609060101010101" pitchFamily="49" charset="-122"/>
                          <a:cs typeface="黑体" panose="02010609060101010101" pitchFamily="49" charset="-122"/>
                        </a:rPr>
                        <a:t>土地法</a:t>
                      </a: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没收一切土地，禁止土地买卖</a:t>
                      </a: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1929</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4</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“兴国土地法”</a:t>
                      </a: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第二个土地法</a:t>
                      </a: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“没收一切公共土地及地主阶级的土地”</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，保护</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中农</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利益。</a:t>
                      </a: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sp>
        <p:nvSpPr>
          <p:cNvPr id="3" name="文本框 2"/>
          <p:cNvSpPr txBox="1"/>
          <p:nvPr/>
        </p:nvSpPr>
        <p:spPr>
          <a:xfrm>
            <a:off x="1166190" y="1524000"/>
            <a:ext cx="2146853" cy="523220"/>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土地革命：</a:t>
            </a:r>
          </a:p>
        </p:txBody>
      </p:sp>
      <p:sp>
        <p:nvSpPr>
          <p:cNvPr id="5" name="矩形 4">
            <a:extLst>
              <a:ext uri="{FF2B5EF4-FFF2-40B4-BE49-F238E27FC236}">
                <a16:creationId xmlns:a16="http://schemas.microsoft.com/office/drawing/2014/main" id="{A5B00312-DC81-4D25-9833-1BD0D2F1571C}"/>
              </a:ext>
            </a:extLst>
          </p:cNvPr>
          <p:cNvSpPr/>
          <p:nvPr/>
        </p:nvSpPr>
        <p:spPr>
          <a:xfrm>
            <a:off x="1615974" y="2285154"/>
            <a:ext cx="9804087" cy="461665"/>
          </a:xfrm>
          <a:prstGeom prst="rect">
            <a:avLst/>
          </a:prstGeom>
        </p:spPr>
        <p:txBody>
          <a:bodyPr wrap="square">
            <a:spAutoFit/>
          </a:bodyPr>
          <a:lstStyle/>
          <a:p>
            <a:r>
              <a:rPr lang="zh-CN"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农民土地问题</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，是中国共产党领导的新民主主义革命的一个</a:t>
            </a:r>
            <a:r>
              <a:rPr lang="zh-CN"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基本问题</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40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6" name="图片 5"/>
          <p:cNvPicPr>
            <a:picLocks noChangeAspect="1"/>
          </p:cNvPicPr>
          <p:nvPr/>
        </p:nvPicPr>
        <p:blipFill>
          <a:blip r:embed="rId3"/>
          <a:stretch>
            <a:fillRect/>
          </a:stretch>
        </p:blipFill>
        <p:spPr>
          <a:xfrm>
            <a:off x="7981999" y="7306"/>
            <a:ext cx="4094307" cy="1630395"/>
          </a:xfrm>
          <a:prstGeom prst="rect">
            <a:avLst/>
          </a:prstGeom>
        </p:spPr>
      </p:pic>
      <p:sp>
        <p:nvSpPr>
          <p:cNvPr id="8" name="圆角矩形 7"/>
          <p:cNvSpPr/>
          <p:nvPr/>
        </p:nvSpPr>
        <p:spPr>
          <a:xfrm>
            <a:off x="2295945" y="1561367"/>
            <a:ext cx="311094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第一个土地法</a:t>
            </a:r>
          </a:p>
        </p:txBody>
      </p:sp>
      <p:sp>
        <p:nvSpPr>
          <p:cNvPr id="9" name="圆角矩形 8"/>
          <p:cNvSpPr/>
          <p:nvPr/>
        </p:nvSpPr>
        <p:spPr>
          <a:xfrm>
            <a:off x="2295945" y="2802367"/>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保护了中农的利益</a:t>
            </a:r>
          </a:p>
        </p:txBody>
      </p:sp>
      <p:sp>
        <p:nvSpPr>
          <p:cNvPr id="10" name="圆角矩形 9"/>
          <p:cNvSpPr/>
          <p:nvPr/>
        </p:nvSpPr>
        <p:spPr>
          <a:xfrm>
            <a:off x="2295945" y="4006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没收一切土地”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2295945" y="5247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“没收一切公共土地及地主阶级的土地”</a:t>
            </a:r>
          </a:p>
        </p:txBody>
      </p:sp>
      <p:sp>
        <p:nvSpPr>
          <p:cNvPr id="13" name="圆角矩形 12"/>
          <p:cNvSpPr/>
          <p:nvPr/>
        </p:nvSpPr>
        <p:spPr>
          <a:xfrm>
            <a:off x="7710021" y="2620088"/>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“兴国土地法”</a:t>
            </a:r>
          </a:p>
        </p:txBody>
      </p:sp>
      <p:sp>
        <p:nvSpPr>
          <p:cNvPr id="14" name="圆角矩形 13"/>
          <p:cNvSpPr/>
          <p:nvPr/>
        </p:nvSpPr>
        <p:spPr>
          <a:xfrm>
            <a:off x="7710021" y="42068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井冈山土地法</a:t>
            </a:r>
          </a:p>
        </p:txBody>
      </p:sp>
    </p:spTree>
    <p:extLst>
      <p:ext uri="{BB962C8B-B14F-4D97-AF65-F5344CB8AC3E}">
        <p14:creationId xmlns:p14="http://schemas.microsoft.com/office/powerpoint/2010/main" val="3053443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6" name="图片 5"/>
          <p:cNvPicPr>
            <a:picLocks noChangeAspect="1"/>
          </p:cNvPicPr>
          <p:nvPr/>
        </p:nvPicPr>
        <p:blipFill>
          <a:blip r:embed="rId3"/>
          <a:stretch>
            <a:fillRect/>
          </a:stretch>
        </p:blipFill>
        <p:spPr>
          <a:xfrm>
            <a:off x="7981999" y="7306"/>
            <a:ext cx="4094307" cy="1630395"/>
          </a:xfrm>
          <a:prstGeom prst="rect">
            <a:avLst/>
          </a:prstGeom>
        </p:spPr>
      </p:pic>
      <p:sp>
        <p:nvSpPr>
          <p:cNvPr id="8" name="圆角矩形 7"/>
          <p:cNvSpPr/>
          <p:nvPr/>
        </p:nvSpPr>
        <p:spPr>
          <a:xfrm>
            <a:off x="2295945" y="1561367"/>
            <a:ext cx="311094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第一个土地法</a:t>
            </a:r>
          </a:p>
        </p:txBody>
      </p:sp>
      <p:sp>
        <p:nvSpPr>
          <p:cNvPr id="9" name="圆角矩形 8"/>
          <p:cNvSpPr/>
          <p:nvPr/>
        </p:nvSpPr>
        <p:spPr>
          <a:xfrm>
            <a:off x="2295945" y="2802367"/>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保护了</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中农的利益</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2295945" y="4006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没收一切土地”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2295945" y="5247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“没收一切公共土地及地主阶级的土地”</a:t>
            </a:r>
          </a:p>
        </p:txBody>
      </p:sp>
      <p:sp>
        <p:nvSpPr>
          <p:cNvPr id="13" name="圆角矩形 12"/>
          <p:cNvSpPr/>
          <p:nvPr/>
        </p:nvSpPr>
        <p:spPr>
          <a:xfrm>
            <a:off x="7710021" y="2620088"/>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“兴国土地法”</a:t>
            </a:r>
          </a:p>
        </p:txBody>
      </p:sp>
      <p:sp>
        <p:nvSpPr>
          <p:cNvPr id="14" name="圆角矩形 13"/>
          <p:cNvSpPr/>
          <p:nvPr/>
        </p:nvSpPr>
        <p:spPr>
          <a:xfrm>
            <a:off x="7710021" y="42068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井冈山土地法</a:t>
            </a:r>
          </a:p>
        </p:txBody>
      </p:sp>
      <p:cxnSp>
        <p:nvCxnSpPr>
          <p:cNvPr id="4" name="直线连接符 3"/>
          <p:cNvCxnSpPr>
            <a:stCxn id="8" idx="3"/>
            <a:endCxn id="14" idx="1"/>
          </p:cNvCxnSpPr>
          <p:nvPr/>
        </p:nvCxnSpPr>
        <p:spPr>
          <a:xfrm>
            <a:off x="5406888" y="1936270"/>
            <a:ext cx="2303133" cy="26454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9" idx="3"/>
            <a:endCxn id="13" idx="1"/>
          </p:cNvCxnSpPr>
          <p:nvPr/>
        </p:nvCxnSpPr>
        <p:spPr>
          <a:xfrm flipV="1">
            <a:off x="5406887" y="2994991"/>
            <a:ext cx="2303134" cy="18227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endCxn id="14" idx="1"/>
          </p:cNvCxnSpPr>
          <p:nvPr/>
        </p:nvCxnSpPr>
        <p:spPr>
          <a:xfrm>
            <a:off x="5406887" y="4381459"/>
            <a:ext cx="2303134" cy="2002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13" idx="1"/>
          </p:cNvCxnSpPr>
          <p:nvPr/>
        </p:nvCxnSpPr>
        <p:spPr>
          <a:xfrm flipV="1">
            <a:off x="5406888" y="2994991"/>
            <a:ext cx="2303133" cy="2620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341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从</a:t>
            </a:r>
            <a:r>
              <a:rPr lang="en-US" altLang="zh-CN" sz="2400" dirty="0">
                <a:latin typeface="黑体" panose="02010609060101010101" pitchFamily="49" charset="-122"/>
                <a:ea typeface="黑体" panose="02010609060101010101" pitchFamily="49" charset="-122"/>
                <a:cs typeface="黑体" panose="02010609060101010101" pitchFamily="49" charset="-122"/>
              </a:rPr>
              <a:t>1930</a:t>
            </a:r>
            <a:r>
              <a:rPr lang="zh-CN" altLang="zh-CN" sz="2400" dirty="0">
                <a:latin typeface="黑体" panose="02010609060101010101" pitchFamily="49" charset="-122"/>
                <a:ea typeface="黑体" panose="02010609060101010101" pitchFamily="49" charset="-122"/>
                <a:cs typeface="黑体" panose="02010609060101010101" pitchFamily="49" charset="-122"/>
              </a:rPr>
              <a:t>年到</a:t>
            </a:r>
            <a:r>
              <a:rPr lang="en-US" altLang="zh-CN" sz="2400" dirty="0">
                <a:latin typeface="黑体" panose="02010609060101010101" pitchFamily="49" charset="-122"/>
                <a:ea typeface="黑体" panose="02010609060101010101" pitchFamily="49" charset="-122"/>
                <a:cs typeface="黑体" panose="02010609060101010101" pitchFamily="49" charset="-122"/>
              </a:rPr>
              <a:t>1931</a:t>
            </a:r>
            <a:r>
              <a:rPr lang="zh-CN" altLang="zh-CN" sz="2400" dirty="0">
                <a:latin typeface="黑体" panose="02010609060101010101" pitchFamily="49" charset="-122"/>
                <a:ea typeface="黑体" panose="02010609060101010101" pitchFamily="49" charset="-122"/>
                <a:cs typeface="黑体" panose="02010609060101010101" pitchFamily="49" charset="-122"/>
              </a:rPr>
              <a:t>年，红一方面军在三次反“围剿”斗争胜利的基础上开辟了（</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．鄂豫皖革命根据地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．左右江革命根据地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．湘鄂西革命根据地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．中央革命根据地</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6722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B82934-455E-494E-8B25-B63C848B3380}"/>
              </a:ext>
            </a:extLst>
          </p:cNvPr>
          <p:cNvSpPr txBox="1"/>
          <p:nvPr/>
        </p:nvSpPr>
        <p:spPr>
          <a:xfrm>
            <a:off x="798443" y="2059407"/>
            <a:ext cx="8869992" cy="3692806"/>
          </a:xfrm>
          <a:prstGeom prst="rect">
            <a:avLst/>
          </a:prstGeom>
          <a:noFill/>
        </p:spPr>
        <p:txBody>
          <a:bodyPr wrap="square" rtlCol="0">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背景：</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国民党镇压共产党的革命运动</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共产党被宣布为“非法”，大量党员被杀</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共产党的活动被迫转入地下，党内不少人妥协动摇，脱离和出卖共产党</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民族资产阶级附和蒋介石</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反革命力量大大超过有组织的革命力量</a:t>
            </a:r>
          </a:p>
        </p:txBody>
      </p:sp>
      <p:sp>
        <p:nvSpPr>
          <p:cNvPr id="5" name="内容占位符 2">
            <a:extLst>
              <a:ext uri="{FF2B5EF4-FFF2-40B4-BE49-F238E27FC236}">
                <a16:creationId xmlns:a16="http://schemas.microsoft.com/office/drawing/2014/main" id="{AA77B523-87CF-4B10-A89A-2E4CC1229F0F}"/>
              </a:ext>
            </a:extLst>
          </p:cNvPr>
          <p:cNvSpPr txBox="1">
            <a:spLocks/>
          </p:cNvSpPr>
          <p:nvPr/>
        </p:nvSpPr>
        <p:spPr>
          <a:xfrm>
            <a:off x="798443" y="1105787"/>
            <a:ext cx="7363922" cy="1374636"/>
          </a:xfrm>
          <a:prstGeom prst="rect">
            <a:avLst/>
          </a:prstGeom>
        </p:spPr>
        <p:txBody>
          <a:bodyPr>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6" name="标题 1">
            <a:extLst>
              <a:ext uri="{FF2B5EF4-FFF2-40B4-BE49-F238E27FC236}">
                <a16:creationId xmlns:a16="http://schemas.microsoft.com/office/drawing/2014/main" id="{C6AC9F50-0440-411D-8B60-4303E27FB410}"/>
              </a:ext>
            </a:extLst>
          </p:cNvPr>
          <p:cNvSpPr txBox="1">
            <a:spLocks/>
          </p:cNvSpPr>
          <p:nvPr/>
        </p:nvSpPr>
        <p:spPr>
          <a:xfrm>
            <a:off x="944218" y="446003"/>
            <a:ext cx="10515600" cy="645130"/>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Tree>
    <p:extLst>
      <p:ext uri="{BB962C8B-B14F-4D97-AF65-F5344CB8AC3E}">
        <p14:creationId xmlns:p14="http://schemas.microsoft.com/office/powerpoint/2010/main" val="2450538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从</a:t>
            </a:r>
            <a:r>
              <a:rPr lang="en-US" altLang="zh-CN" sz="2400" dirty="0">
                <a:latin typeface="黑体" panose="02010609060101010101" pitchFamily="49" charset="-122"/>
                <a:ea typeface="黑体" panose="02010609060101010101" pitchFamily="49" charset="-122"/>
                <a:cs typeface="黑体" panose="02010609060101010101" pitchFamily="49" charset="-122"/>
              </a:rPr>
              <a:t>1930</a:t>
            </a:r>
            <a:r>
              <a:rPr lang="zh-CN" altLang="zh-CN" sz="2400" dirty="0">
                <a:latin typeface="黑体" panose="02010609060101010101" pitchFamily="49" charset="-122"/>
                <a:ea typeface="黑体" panose="02010609060101010101" pitchFamily="49" charset="-122"/>
                <a:cs typeface="黑体" panose="02010609060101010101" pitchFamily="49" charset="-122"/>
              </a:rPr>
              <a:t>年到</a:t>
            </a:r>
            <a:r>
              <a:rPr lang="en-US" altLang="zh-CN" sz="2400" dirty="0">
                <a:latin typeface="黑体" panose="02010609060101010101" pitchFamily="49" charset="-122"/>
                <a:ea typeface="黑体" panose="02010609060101010101" pitchFamily="49" charset="-122"/>
                <a:cs typeface="黑体" panose="02010609060101010101" pitchFamily="49" charset="-122"/>
              </a:rPr>
              <a:t>1931</a:t>
            </a:r>
            <a:r>
              <a:rPr lang="zh-CN" altLang="zh-CN" sz="2400" dirty="0">
                <a:latin typeface="黑体" panose="02010609060101010101" pitchFamily="49" charset="-122"/>
                <a:ea typeface="黑体" panose="02010609060101010101" pitchFamily="49" charset="-122"/>
                <a:cs typeface="黑体" panose="02010609060101010101" pitchFamily="49" charset="-122"/>
              </a:rPr>
              <a:t>年，红一方面军在三次反“围剿”斗争胜利的基础上开辟了（</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．鄂豫皖革命根据地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．左右江革命根据地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．湘鄂西革命根据地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．中央革命根据地</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903200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2. 1928</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年，毛泽东主持制定的中国共产党历史上第一个土地法是（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《井冈山土地法》</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《兴国土地法》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《关于清算、减租及土地问题的指示》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《中国土地法大纲》</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849426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2. 1928</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年，毛泽东主持制定的中国共产党历史上第一个土地法是（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《井冈山土地法》</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《兴国土地法》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《关于清算、减租及土地问题的指示》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《中国土地法大纲》</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40721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9" y="530403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81053" y="4639314"/>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9152" y="4510636"/>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土地革命战争的发展</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及其挫折</a:t>
            </a:r>
          </a:p>
        </p:txBody>
      </p:sp>
      <p:sp>
        <p:nvSpPr>
          <p:cNvPr id="15" name="圆角矩形 14"/>
          <p:cNvSpPr/>
          <p:nvPr/>
        </p:nvSpPr>
        <p:spPr>
          <a:xfrm>
            <a:off x="6429152" y="524094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429151" y="6039542"/>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115650" y="4007468"/>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89774" y="3841124"/>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农村革命</a:t>
            </a:r>
            <a:r>
              <a:rPr lang="zh-CN" altLang="en-US" sz="2000">
                <a:solidFill>
                  <a:prstClr val="black"/>
                </a:solidFill>
                <a:latin typeface="黑体" panose="02010609060101010101" pitchFamily="49" charset="-122"/>
                <a:ea typeface="黑体" panose="02010609060101010101" pitchFamily="49" charset="-122"/>
              </a:rPr>
              <a:t>根据地的建设</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89774" y="4978186"/>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土地革命的严重</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挫折</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8802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272" y="38651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692664" y="1216200"/>
            <a:ext cx="11919856" cy="4747278"/>
          </a:xfrm>
        </p:spPr>
        <p:txBody>
          <a:bodyPr>
            <a:norm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土地革命战争的发展及其挫折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农村革命根据地的建设：</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政治</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经济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文化</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a:t>
            </a:r>
            <a:r>
              <a:rPr lang="zh-CN" altLang="en-US"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政治建设</a:t>
            </a:r>
            <a:endParaRPr lang="en-US" altLang="zh-CN"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中华苏维埃第一次全国代表大会</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地点：江西瑞金叶坪村</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成果：宣告了中华苏维埃共和国临时中央政府的成立，并成立</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工农兵代表大会制度</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毛泽东</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当选为中央执行委员会</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主席</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4" name="图片 3"/>
          <p:cNvPicPr>
            <a:picLocks noChangeAspect="1"/>
          </p:cNvPicPr>
          <p:nvPr/>
        </p:nvPicPr>
        <p:blipFill>
          <a:blip r:embed="rId3"/>
          <a:stretch>
            <a:fillRect/>
          </a:stretch>
        </p:blipFill>
        <p:spPr>
          <a:xfrm>
            <a:off x="8156124" y="0"/>
            <a:ext cx="3935379" cy="1470991"/>
          </a:xfrm>
          <a:prstGeom prst="rect">
            <a:avLst/>
          </a:prstGeom>
        </p:spPr>
      </p:pic>
      <p:pic>
        <p:nvPicPr>
          <p:cNvPr id="5" name="Picture 2" descr="C:\Users\User\Documents\263EM\chuzi@sunlands.com\history\user\image\0a2b8d88-43cd-46c8-836a-beea4a59c9d9.png">
            <a:extLst>
              <a:ext uri="{FF2B5EF4-FFF2-40B4-BE49-F238E27FC236}">
                <a16:creationId xmlns:a16="http://schemas.microsoft.com/office/drawing/2014/main" id="{79291E46-FCA7-4580-B341-43019FF641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2072" y="4839585"/>
            <a:ext cx="1478501" cy="47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68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022" y="40488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14675" y="1155878"/>
            <a:ext cx="11394295" cy="5453048"/>
          </a:xfrm>
        </p:spPr>
        <p:txBody>
          <a:bodyPr>
            <a:norm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土地革命战争的发展及其挫折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农村革命根据地的建设：政治</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经济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文化</a:t>
            </a:r>
            <a:endParaRPr lang="zh-CN" altLang="en-US" sz="2800" b="1" dirty="0">
              <a:sym typeface="微软雅黑" panose="020B0503020204020204" pitchFamily="34" charset="-122"/>
            </a:endParaRPr>
          </a:p>
          <a:p>
            <a:pPr>
              <a:lnSpc>
                <a:spcPct val="200000"/>
              </a:lnSpc>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经济建设</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大力发展农业生产</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，是根据地经济建设头等重要的任务。</a:t>
            </a:r>
            <a:b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b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文化建设</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普遍建立了各种夜校、半日制学校、补习学校或识字班</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还创办了干部教育机构</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algn="ct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spcBef>
                <a:spcPts val="0"/>
              </a:spcBef>
            </a:pP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成为新民主主义性质的人民共和国的雏形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p:txBody>
      </p:sp>
      <p:pic>
        <p:nvPicPr>
          <p:cNvPr id="6" name="图片 5"/>
          <p:cNvPicPr>
            <a:picLocks noChangeAspect="1"/>
          </p:cNvPicPr>
          <p:nvPr/>
        </p:nvPicPr>
        <p:blipFill>
          <a:blip r:embed="rId2"/>
          <a:stretch>
            <a:fillRect/>
          </a:stretch>
        </p:blipFill>
        <p:spPr>
          <a:xfrm>
            <a:off x="8156124" y="0"/>
            <a:ext cx="3935379" cy="1470991"/>
          </a:xfrm>
          <a:prstGeom prst="rect">
            <a:avLst/>
          </a:prstGeom>
        </p:spPr>
      </p:pic>
    </p:spTree>
    <p:extLst>
      <p:ext uri="{BB962C8B-B14F-4D97-AF65-F5344CB8AC3E}">
        <p14:creationId xmlns:p14="http://schemas.microsoft.com/office/powerpoint/2010/main" val="662324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中国革命在探索中曲折前进  </a:t>
            </a: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7938052" y="3956"/>
            <a:ext cx="4126947" cy="1542597"/>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908214252"/>
              </p:ext>
            </p:extLst>
          </p:nvPr>
        </p:nvGraphicFramePr>
        <p:xfrm>
          <a:off x="1317952" y="2661406"/>
          <a:ext cx="9556095" cy="3759640"/>
        </p:xfrm>
        <a:graphic>
          <a:graphicData uri="http://schemas.openxmlformats.org/drawingml/2006/table">
            <a:tbl>
              <a:tblPr firstRow="1" bandRow="1">
                <a:tableStyleId>{5C22544A-7EE6-4342-B048-85BDC9FD1C3A}</a:tableStyleId>
              </a:tblPr>
              <a:tblGrid>
                <a:gridCol w="3140595">
                  <a:extLst>
                    <a:ext uri="{9D8B030D-6E8A-4147-A177-3AD203B41FA5}">
                      <a16:colId xmlns:a16="http://schemas.microsoft.com/office/drawing/2014/main" val="20000"/>
                    </a:ext>
                  </a:extLst>
                </a:gridCol>
                <a:gridCol w="2046885">
                  <a:extLst>
                    <a:ext uri="{9D8B030D-6E8A-4147-A177-3AD203B41FA5}">
                      <a16:colId xmlns:a16="http://schemas.microsoft.com/office/drawing/2014/main" val="20001"/>
                    </a:ext>
                  </a:extLst>
                </a:gridCol>
                <a:gridCol w="4368615">
                  <a:extLst>
                    <a:ext uri="{9D8B030D-6E8A-4147-A177-3AD203B41FA5}">
                      <a16:colId xmlns:a16="http://schemas.microsoft.com/office/drawing/2014/main" val="20002"/>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代表</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14190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错误（制造暴动）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r>
                        <a:rPr lang="zh-CN" altLang="en-US" sz="18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（攻打大城市）</a:t>
                      </a:r>
                      <a:endParaRPr lang="zh-CN" altLang="en-US"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r h="1003189">
                <a:tc>
                  <a:txBody>
                    <a:bodyPr/>
                    <a:lstStyle/>
                    <a:p>
                      <a:pPr algn="ctr"/>
                      <a:endPar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教条主义</a:t>
                      </a:r>
                      <a:r>
                        <a:rPr lang="zh-CN" altLang="en-US" sz="1800" b="0"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zh-CN" sz="1800" b="0" kern="1200" dirty="0">
                          <a:solidFill>
                            <a:schemeClr val="tx1"/>
                          </a:solidFill>
                          <a:latin typeface="黑体" panose="02010609060101010101" pitchFamily="49" charset="-122"/>
                          <a:ea typeface="黑体" panose="02010609060101010101" pitchFamily="49" charset="-122"/>
                          <a:cs typeface="+mn-cs"/>
                        </a:rPr>
                        <a:t>残酷斗争，无情打击</a:t>
                      </a:r>
                      <a:r>
                        <a:rPr lang="zh-CN" altLang="en-US" sz="1800" b="0"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1800" b="0"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（最主要）</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550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66F0479-4F95-4F3A-BDE3-2C3C7252E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4" y="1703734"/>
            <a:ext cx="4131699" cy="3759314"/>
          </a:xfrm>
          <a:prstGeom prst="rect">
            <a:avLst/>
          </a:prstGeom>
        </p:spPr>
      </p:pic>
      <p:pic>
        <p:nvPicPr>
          <p:cNvPr id="7" name="图片 6">
            <a:extLst>
              <a:ext uri="{FF2B5EF4-FFF2-40B4-BE49-F238E27FC236}">
                <a16:creationId xmlns:a16="http://schemas.microsoft.com/office/drawing/2014/main" id="{5A3DC3FA-1FFD-4A52-8AA8-CB88FDE98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197" y="1177720"/>
            <a:ext cx="4502560" cy="4502560"/>
          </a:xfrm>
          <a:prstGeom prst="rect">
            <a:avLst/>
          </a:prstGeom>
        </p:spPr>
      </p:pic>
      <p:sp>
        <p:nvSpPr>
          <p:cNvPr id="8" name="文本框 7">
            <a:extLst>
              <a:ext uri="{FF2B5EF4-FFF2-40B4-BE49-F238E27FC236}">
                <a16:creationId xmlns:a16="http://schemas.microsoft.com/office/drawing/2014/main" id="{4E2C894D-746C-4956-9826-F979DBAC2CE0}"/>
              </a:ext>
            </a:extLst>
          </p:cNvPr>
          <p:cNvSpPr txBox="1"/>
          <p:nvPr/>
        </p:nvSpPr>
        <p:spPr>
          <a:xfrm>
            <a:off x="2445468" y="5680279"/>
            <a:ext cx="168407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左倾</a:t>
            </a:r>
          </a:p>
        </p:txBody>
      </p:sp>
      <p:sp>
        <p:nvSpPr>
          <p:cNvPr id="9" name="文本框 8">
            <a:extLst>
              <a:ext uri="{FF2B5EF4-FFF2-40B4-BE49-F238E27FC236}">
                <a16:creationId xmlns:a16="http://schemas.microsoft.com/office/drawing/2014/main" id="{EAF53B70-B6C6-42AF-8273-22BED49C85EC}"/>
              </a:ext>
            </a:extLst>
          </p:cNvPr>
          <p:cNvSpPr txBox="1"/>
          <p:nvPr/>
        </p:nvSpPr>
        <p:spPr>
          <a:xfrm>
            <a:off x="8580797" y="5726675"/>
            <a:ext cx="168407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右倾</a:t>
            </a:r>
          </a:p>
        </p:txBody>
      </p:sp>
      <p:sp>
        <p:nvSpPr>
          <p:cNvPr id="14" name="标题 1">
            <a:extLst>
              <a:ext uri="{FF2B5EF4-FFF2-40B4-BE49-F238E27FC236}">
                <a16:creationId xmlns:a16="http://schemas.microsoft.com/office/drawing/2014/main" id="{62DDAC9C-8453-4265-BB79-021A1FDC3333}"/>
              </a:ext>
            </a:extLst>
          </p:cNvPr>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中国革命在探索中曲折前进  </a:t>
            </a:r>
          </a:p>
        </p:txBody>
      </p:sp>
      <p:pic>
        <p:nvPicPr>
          <p:cNvPr id="15" name="图片 14">
            <a:extLst>
              <a:ext uri="{FF2B5EF4-FFF2-40B4-BE49-F238E27FC236}">
                <a16:creationId xmlns:a16="http://schemas.microsoft.com/office/drawing/2014/main" id="{F96FA0AB-B7DF-4C88-9451-4352B443736C}"/>
              </a:ext>
            </a:extLst>
          </p:cNvPr>
          <p:cNvPicPr>
            <a:picLocks noChangeAspect="1"/>
          </p:cNvPicPr>
          <p:nvPr/>
        </p:nvPicPr>
        <p:blipFill>
          <a:blip r:embed="rId4"/>
          <a:stretch>
            <a:fillRect/>
          </a:stretch>
        </p:blipFill>
        <p:spPr>
          <a:xfrm>
            <a:off x="7938052" y="3956"/>
            <a:ext cx="4126947" cy="1542597"/>
          </a:xfrm>
          <a:prstGeom prst="rect">
            <a:avLst/>
          </a:prstGeom>
        </p:spPr>
      </p:pic>
    </p:spTree>
    <p:extLst>
      <p:ext uri="{BB962C8B-B14F-4D97-AF65-F5344CB8AC3E}">
        <p14:creationId xmlns:p14="http://schemas.microsoft.com/office/powerpoint/2010/main" val="569837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中国革命在探索中曲折前进  </a:t>
            </a:r>
          </a:p>
        </p:txBody>
      </p:sp>
      <p:sp>
        <p:nvSpPr>
          <p:cNvPr id="3" name="内容占位符 2"/>
          <p:cNvSpPr>
            <a:spLocks noGrp="1"/>
          </p:cNvSpPr>
          <p:nvPr>
            <p:ph idx="1"/>
          </p:nvPr>
        </p:nvSpPr>
        <p:spPr>
          <a:xfrm>
            <a:off x="286957" y="1392490"/>
            <a:ext cx="11482255" cy="4492116"/>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的原因</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）八七会议以后，党内一直存在着的浓厚的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近乎拼命的冲动</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，始终没能从指导思想上得到认真的清理。 </a:t>
            </a: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）全党的马克思主义理论</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准备不足</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，理论素养还不高，实践经验也很缺乏。 </a:t>
            </a: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共产国际的干预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以及对王明的全力支持，更使许多人失去了识别和抵制能力。</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938052" y="3956"/>
            <a:ext cx="4126947" cy="1542597"/>
          </a:xfrm>
          <a:prstGeom prst="rect">
            <a:avLst/>
          </a:prstGeom>
        </p:spPr>
      </p:pic>
    </p:spTree>
    <p:extLst>
      <p:ext uri="{BB962C8B-B14F-4D97-AF65-F5344CB8AC3E}">
        <p14:creationId xmlns:p14="http://schemas.microsoft.com/office/powerpoint/2010/main" val="2089137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extLst>
                    <a:ext uri="{9D8B030D-6E8A-4147-A177-3AD203B41FA5}">
                      <a16:colId xmlns:a16="http://schemas.microsoft.com/office/drawing/2014/main" val="20000"/>
                    </a:ext>
                  </a:extLst>
                </a:gridCol>
                <a:gridCol w="2451652">
                  <a:extLst>
                    <a:ext uri="{9D8B030D-6E8A-4147-A177-3AD203B41FA5}">
                      <a16:colId xmlns:a16="http://schemas.microsoft.com/office/drawing/2014/main" val="20001"/>
                    </a:ext>
                  </a:extLst>
                </a:gridCol>
                <a:gridCol w="2928729">
                  <a:extLst>
                    <a:ext uri="{9D8B030D-6E8A-4147-A177-3AD203B41FA5}">
                      <a16:colId xmlns:a16="http://schemas.microsoft.com/office/drawing/2014/main" val="20002"/>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代表</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14190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r h="1003189">
                <a:tc>
                  <a:txBody>
                    <a:bodyPr/>
                    <a:lstStyle/>
                    <a:p>
                      <a:pPr algn="ctr"/>
                      <a:endPar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266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B82934-455E-494E-8B25-B63C848B3380}"/>
              </a:ext>
            </a:extLst>
          </p:cNvPr>
          <p:cNvSpPr txBox="1"/>
          <p:nvPr/>
        </p:nvSpPr>
        <p:spPr>
          <a:xfrm>
            <a:off x="798443" y="2059407"/>
            <a:ext cx="8869992" cy="3692806"/>
          </a:xfrm>
          <a:prstGeom prst="rect">
            <a:avLst/>
          </a:prstGeom>
          <a:noFill/>
        </p:spPr>
        <p:txBody>
          <a:bodyPr wrap="square" rtlCol="0">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背景：</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国民党镇压共产党的革命运动</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共产党被宣布为“非法”，大量党员被杀</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共产党的活动被迫转入地下，党内不少人妥协动摇，脱离和出卖共产党</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民族资产阶级附和蒋介石</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反革命力量大大超过有组织的革命力量</a:t>
            </a:r>
          </a:p>
        </p:txBody>
      </p:sp>
      <p:sp>
        <p:nvSpPr>
          <p:cNvPr id="5" name="内容占位符 2">
            <a:extLst>
              <a:ext uri="{FF2B5EF4-FFF2-40B4-BE49-F238E27FC236}">
                <a16:creationId xmlns:a16="http://schemas.microsoft.com/office/drawing/2014/main" id="{AA77B523-87CF-4B10-A89A-2E4CC1229F0F}"/>
              </a:ext>
            </a:extLst>
          </p:cNvPr>
          <p:cNvSpPr txBox="1">
            <a:spLocks/>
          </p:cNvSpPr>
          <p:nvPr/>
        </p:nvSpPr>
        <p:spPr>
          <a:xfrm>
            <a:off x="798443" y="1105787"/>
            <a:ext cx="7363922" cy="1374636"/>
          </a:xfrm>
          <a:prstGeom prst="rect">
            <a:avLst/>
          </a:prstGeom>
        </p:spPr>
        <p:txBody>
          <a:bodyPr>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6" name="标题 1">
            <a:extLst>
              <a:ext uri="{FF2B5EF4-FFF2-40B4-BE49-F238E27FC236}">
                <a16:creationId xmlns:a16="http://schemas.microsoft.com/office/drawing/2014/main" id="{C6AC9F50-0440-411D-8B60-4303E27FB410}"/>
              </a:ext>
            </a:extLst>
          </p:cNvPr>
          <p:cNvSpPr txBox="1">
            <a:spLocks/>
          </p:cNvSpPr>
          <p:nvPr/>
        </p:nvSpPr>
        <p:spPr>
          <a:xfrm>
            <a:off x="944218" y="446003"/>
            <a:ext cx="10515600" cy="645130"/>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7" name="文本框 6">
            <a:extLst>
              <a:ext uri="{FF2B5EF4-FFF2-40B4-BE49-F238E27FC236}">
                <a16:creationId xmlns:a16="http://schemas.microsoft.com/office/drawing/2014/main" id="{61F4313A-0141-4490-A4E9-FD2F8FDF276E}"/>
              </a:ext>
            </a:extLst>
          </p:cNvPr>
          <p:cNvSpPr txBox="1"/>
          <p:nvPr/>
        </p:nvSpPr>
        <p:spPr>
          <a:xfrm>
            <a:off x="9964270" y="3176700"/>
            <a:ext cx="2361616" cy="2196883"/>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准备起义</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准备起义</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开会商讨对策</a:t>
            </a:r>
          </a:p>
        </p:txBody>
      </p:sp>
      <p:sp>
        <p:nvSpPr>
          <p:cNvPr id="8" name="左大括号 7">
            <a:extLst>
              <a:ext uri="{FF2B5EF4-FFF2-40B4-BE49-F238E27FC236}">
                <a16:creationId xmlns:a16="http://schemas.microsoft.com/office/drawing/2014/main" id="{2B055CCE-7CFC-4475-B793-3A0D5AF41416}"/>
              </a:ext>
            </a:extLst>
          </p:cNvPr>
          <p:cNvSpPr/>
          <p:nvPr/>
        </p:nvSpPr>
        <p:spPr>
          <a:xfrm>
            <a:off x="9742394" y="3346160"/>
            <a:ext cx="221876" cy="1904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9135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extLst>
                    <a:ext uri="{9D8B030D-6E8A-4147-A177-3AD203B41FA5}">
                      <a16:colId xmlns:a16="http://schemas.microsoft.com/office/drawing/2014/main" val="20000"/>
                    </a:ext>
                  </a:extLst>
                </a:gridCol>
                <a:gridCol w="2451652">
                  <a:extLst>
                    <a:ext uri="{9D8B030D-6E8A-4147-A177-3AD203B41FA5}">
                      <a16:colId xmlns:a16="http://schemas.microsoft.com/office/drawing/2014/main" val="20001"/>
                    </a:ext>
                  </a:extLst>
                </a:gridCol>
                <a:gridCol w="2928729">
                  <a:extLst>
                    <a:ext uri="{9D8B030D-6E8A-4147-A177-3AD203B41FA5}">
                      <a16:colId xmlns:a16="http://schemas.microsoft.com/office/drawing/2014/main" val="20002"/>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代表</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14190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r h="1003189">
                <a:tc>
                  <a:txBody>
                    <a:bodyPr/>
                    <a:lstStyle/>
                    <a:p>
                      <a:pPr algn="ctr"/>
                      <a:endPar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教条主义</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868097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1.1931</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11</a:t>
            </a:r>
            <a:r>
              <a:rPr lang="zh-CN" altLang="zh-CN" sz="2400" dirty="0">
                <a:latin typeface="黑体" panose="02010609060101010101" pitchFamily="49" charset="-122"/>
                <a:ea typeface="黑体" panose="02010609060101010101" pitchFamily="49" charset="-122"/>
                <a:cs typeface="黑体" panose="02010609060101010101" pitchFamily="49" charset="-122"/>
              </a:rPr>
              <a:t>月，当选为中华苏维埃共和国中央执行委员会主席的是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a:t>
            </a:r>
            <a:r>
              <a:rPr lang="zh-CN" altLang="zh-CN" sz="2400" dirty="0">
                <a:latin typeface="黑体" panose="02010609060101010101" pitchFamily="49" charset="-122"/>
                <a:ea typeface="黑体" panose="02010609060101010101" pitchFamily="49" charset="-122"/>
                <a:cs typeface="黑体" panose="02010609060101010101" pitchFamily="49" charset="-122"/>
              </a:rPr>
              <a:t>．毛泽东</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．周恩来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．项英</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D</a:t>
            </a:r>
            <a:r>
              <a:rPr lang="zh-CN" altLang="zh-CN" sz="2400" dirty="0">
                <a:latin typeface="黑体" panose="02010609060101010101" pitchFamily="49" charset="-122"/>
                <a:ea typeface="黑体" panose="02010609060101010101" pitchFamily="49" charset="-122"/>
                <a:cs typeface="黑体" panose="02010609060101010101" pitchFamily="49" charset="-122"/>
              </a:rPr>
              <a:t>．王稼祥</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41538841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1.1931</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11</a:t>
            </a:r>
            <a:r>
              <a:rPr lang="zh-CN" altLang="zh-CN" sz="2400" dirty="0">
                <a:latin typeface="黑体" panose="02010609060101010101" pitchFamily="49" charset="-122"/>
                <a:ea typeface="黑体" panose="02010609060101010101" pitchFamily="49" charset="-122"/>
                <a:cs typeface="黑体" panose="02010609060101010101" pitchFamily="49" charset="-122"/>
              </a:rPr>
              <a:t>月，当选为中华苏维埃共和国中央执行委员会主席的是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a:t>
            </a:r>
            <a:r>
              <a:rPr lang="zh-CN" altLang="zh-CN" sz="2400" dirty="0">
                <a:latin typeface="黑体" panose="02010609060101010101" pitchFamily="49" charset="-122"/>
                <a:ea typeface="黑体" panose="02010609060101010101" pitchFamily="49" charset="-122"/>
                <a:cs typeface="黑体" panose="02010609060101010101" pitchFamily="49" charset="-122"/>
              </a:rPr>
              <a:t>．毛泽东</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．周恩来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．项英</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D</a:t>
            </a:r>
            <a:r>
              <a:rPr lang="zh-CN" altLang="zh-CN" sz="2400" dirty="0">
                <a:latin typeface="黑体" panose="02010609060101010101" pitchFamily="49" charset="-122"/>
                <a:ea typeface="黑体" panose="02010609060101010101" pitchFamily="49" charset="-122"/>
                <a:cs typeface="黑体" panose="02010609060101010101" pitchFamily="49" charset="-122"/>
              </a:rPr>
              <a:t>．王稼祥</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718400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土地革命战争前中期，中国共产党内出现的错误倾向主要有（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左倾教条主义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右倾教条主义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右倾冒险主义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右倾盲动主义</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78164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土地革命战争前中期，中国共产党内出现的错误倾向主要有（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左倾教条主义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右倾教条主义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右倾冒险主义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右倾盲动主义</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638905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9" y="530403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81053" y="4639314"/>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9152" y="451063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土地革命战争的发展</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及其挫折</a:t>
            </a:r>
          </a:p>
        </p:txBody>
      </p:sp>
      <p:sp>
        <p:nvSpPr>
          <p:cNvPr id="15" name="圆角矩形 14"/>
          <p:cNvSpPr/>
          <p:nvPr/>
        </p:nvSpPr>
        <p:spPr>
          <a:xfrm>
            <a:off x="6429152" y="5240946"/>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429151" y="6039542"/>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060791" y="4787132"/>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67117" y="4589243"/>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中央红军实施战略大转移</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67117" y="5892649"/>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遵义会议的顺利</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召开</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0754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07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13052" y="1407585"/>
            <a:ext cx="10515600" cy="4513481"/>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遵义会议与中国革命的历史性转折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中央红军实施战略大转移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en-US" altLang="zh-CN"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1934年10月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，中央红军主力向西突围，开始长征。</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805" y="2197461"/>
            <a:ext cx="4839335" cy="3467735"/>
          </a:xfrm>
          <a:prstGeom prst="rect">
            <a:avLst/>
          </a:prstGeom>
        </p:spPr>
      </p:pic>
      <p:pic>
        <p:nvPicPr>
          <p:cNvPr id="4" name="图片 3"/>
          <p:cNvPicPr>
            <a:picLocks noChangeAspect="1"/>
          </p:cNvPicPr>
          <p:nvPr/>
        </p:nvPicPr>
        <p:blipFill>
          <a:blip r:embed="rId4"/>
          <a:stretch>
            <a:fillRect/>
          </a:stretch>
        </p:blipFill>
        <p:spPr>
          <a:xfrm>
            <a:off x="7692591" y="-3595"/>
            <a:ext cx="4342549" cy="1779386"/>
          </a:xfrm>
          <a:prstGeom prst="rect">
            <a:avLst/>
          </a:prstGeom>
        </p:spPr>
      </p:pic>
    </p:spTree>
    <p:extLst>
      <p:ext uri="{BB962C8B-B14F-4D97-AF65-F5344CB8AC3E}">
        <p14:creationId xmlns:p14="http://schemas.microsoft.com/office/powerpoint/2010/main" val="264602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008" y="450979"/>
            <a:ext cx="10192076" cy="54405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499460" y="1446008"/>
            <a:ext cx="7193157" cy="5025209"/>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遵义会议的胜利召开</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1935年1月15日至17日</a:t>
            </a: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地点：遵义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军事和组织</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问题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军事三人团：</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毛泽东、周恩来、王稼祥</a:t>
            </a: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负责党中央： </a:t>
            </a:r>
            <a:r>
              <a:rPr lang="en-US" altLang="zh-CN" sz="2400" b="1" dirty="0" err="1">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张闻天</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（接替博古）</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rotWithShape="1">
          <a:blip r:embed="rId2"/>
          <a:srcRect t="2641"/>
          <a:stretch>
            <a:fillRect/>
          </a:stretch>
        </p:blipFill>
        <p:spPr>
          <a:xfrm>
            <a:off x="8344832" y="2968439"/>
            <a:ext cx="3713902" cy="3501005"/>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4116" y="389445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stretch>
            <a:fillRect/>
          </a:stretch>
        </p:blipFill>
        <p:spPr>
          <a:xfrm>
            <a:off x="7692617" y="0"/>
            <a:ext cx="4366117" cy="1789043"/>
          </a:xfrm>
          <a:prstGeom prst="rect">
            <a:avLst/>
          </a:prstGeom>
        </p:spPr>
      </p:pic>
    </p:spTree>
    <p:extLst>
      <p:ext uri="{BB962C8B-B14F-4D97-AF65-F5344CB8AC3E}">
        <p14:creationId xmlns:p14="http://schemas.microsoft.com/office/powerpoint/2010/main" val="1107616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遵义会议的历史意义</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三挽一转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救了中国共产党</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救了中国工农红军</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救了中国革命</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成为中国共产党历史上一个生死攸关的</a:t>
            </a:r>
            <a:r>
              <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政治成熟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标志着中国共产党</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的能力的。</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048278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遵义会议的历史意义</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u="sng"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成为中国共产党历史上一个生死攸关的</a:t>
            </a:r>
            <a:r>
              <a:rPr lang="zh-CN" altLang="en-US" u="sng"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标志着中国共产党</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的能力的。</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71291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98443"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NO.1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南昌起义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1927年8月1日</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，周恩来、贺龙、叶挺、朱德、刘伯承等人，率领北伐军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万多人在</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9362" y="2170060"/>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178866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遵义会议的历史意义</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三挽一转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救了中国共产党</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救了中国工农红军</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救了中国革命</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成为中国共产党历史上一个生死攸关的</a:t>
            </a:r>
            <a:r>
              <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政治成熟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标志着中国共产党</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的能力的。</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9073364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9" y="1309092"/>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月，中国共产党召开的具有历史转折意义的会议是（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．八七会议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．古田会议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．遵义会议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．洛川会议</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384513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9" y="1309092"/>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月，中国共产党召开的具有历史转折意义的会议是（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．八七会议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．古田会议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．遵义会议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．洛川会议</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72220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8" y="1362100"/>
            <a:ext cx="10942983"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月，遵义会议集中全力解决了当时具有决定意义的问题（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军事和政权问题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分工和组织问题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战略和军事问题</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731925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8" y="1362100"/>
            <a:ext cx="10942983"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月，遵义会议集中全力解决了当时具有决定意义的问题（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军事和政权问题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分工和组织问题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战略和军事问题</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480012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2907227"/>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48123" y="4745913"/>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55995" y="4211835"/>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6427" y="3992731"/>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土地革命战争的发展</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及其挫折</a:t>
            </a:r>
          </a:p>
        </p:txBody>
      </p:sp>
      <p:sp>
        <p:nvSpPr>
          <p:cNvPr id="15" name="圆角矩形 14"/>
          <p:cNvSpPr/>
          <p:nvPr/>
        </p:nvSpPr>
        <p:spPr>
          <a:xfrm>
            <a:off x="6351636" y="493098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351636" y="5807269"/>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005366" y="5256837"/>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24389" y="5155566"/>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长征的顺利结束</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24389" y="6176169"/>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长征的伟大意义</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7381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5156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pic>
        <p:nvPicPr>
          <p:cNvPr id="7" name="图片 6">
            <a:extLst>
              <a:ext uri="{FF2B5EF4-FFF2-40B4-BE49-F238E27FC236}">
                <a16:creationId xmlns:a16="http://schemas.microsoft.com/office/drawing/2014/main" id="{39304DA0-5911-4012-8269-270B4E013EC8}"/>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33400" y="3784050"/>
            <a:ext cx="1162050" cy="886651"/>
          </a:xfrm>
          <a:prstGeom prst="rect">
            <a:avLst/>
          </a:prstGeom>
        </p:spPr>
      </p:pic>
      <p:sp>
        <p:nvSpPr>
          <p:cNvPr id="8" name="文本框 7">
            <a:extLst>
              <a:ext uri="{FF2B5EF4-FFF2-40B4-BE49-F238E27FC236}">
                <a16:creationId xmlns:a16="http://schemas.microsoft.com/office/drawing/2014/main" id="{480718C3-A3CC-43D3-84E6-735818371F2F}"/>
              </a:ext>
            </a:extLst>
          </p:cNvPr>
          <p:cNvSpPr txBox="1"/>
          <p:nvPr/>
        </p:nvSpPr>
        <p:spPr>
          <a:xfrm>
            <a:off x="981074" y="3221629"/>
            <a:ext cx="2638425"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6</a:t>
            </a:r>
            <a:r>
              <a:rPr lang="zh-CN" altLang="en-US" dirty="0">
                <a:solidFill>
                  <a:srgbClr val="C00000"/>
                </a:solidFill>
                <a:latin typeface="微软雅黑" panose="020B0503020204020204" pitchFamily="34" charset="-122"/>
                <a:ea typeface="微软雅黑" panose="020B0503020204020204" pitchFamily="34" charset="-122"/>
              </a:rPr>
              <a:t>月  四川懋功</a:t>
            </a:r>
          </a:p>
        </p:txBody>
      </p:sp>
      <p:sp>
        <p:nvSpPr>
          <p:cNvPr id="9" name="文本框 8">
            <a:extLst>
              <a:ext uri="{FF2B5EF4-FFF2-40B4-BE49-F238E27FC236}">
                <a16:creationId xmlns:a16="http://schemas.microsoft.com/office/drawing/2014/main" id="{9511D044-B638-4F9E-B188-55C7143F3644}"/>
              </a:ext>
            </a:extLst>
          </p:cNvPr>
          <p:cNvSpPr txBox="1"/>
          <p:nvPr/>
        </p:nvSpPr>
        <p:spPr>
          <a:xfrm>
            <a:off x="176212" y="4670701"/>
            <a:ext cx="2124075"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中央红军（红一方面军）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（毛泽东）</a:t>
            </a:r>
          </a:p>
        </p:txBody>
      </p:sp>
      <p:pic>
        <p:nvPicPr>
          <p:cNvPr id="10" name="图片 9">
            <a:extLst>
              <a:ext uri="{FF2B5EF4-FFF2-40B4-BE49-F238E27FC236}">
                <a16:creationId xmlns:a16="http://schemas.microsoft.com/office/drawing/2014/main" id="{BC4FD533-7794-4807-82FE-6CBD8633C46B}"/>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2657475" y="3784050"/>
            <a:ext cx="1162050" cy="886651"/>
          </a:xfrm>
          <a:prstGeom prst="rect">
            <a:avLst/>
          </a:prstGeom>
        </p:spPr>
      </p:pic>
      <p:sp>
        <p:nvSpPr>
          <p:cNvPr id="11" name="文本框 10">
            <a:extLst>
              <a:ext uri="{FF2B5EF4-FFF2-40B4-BE49-F238E27FC236}">
                <a16:creationId xmlns:a16="http://schemas.microsoft.com/office/drawing/2014/main" id="{DAA4166F-1C4F-403E-8B23-FFA70CFEA640}"/>
              </a:ext>
            </a:extLst>
          </p:cNvPr>
          <p:cNvSpPr txBox="1"/>
          <p:nvPr/>
        </p:nvSpPr>
        <p:spPr>
          <a:xfrm>
            <a:off x="2533650" y="4664627"/>
            <a:ext cx="1657350"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红四方面军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（张国焘，徐向前）</a:t>
            </a:r>
          </a:p>
        </p:txBody>
      </p:sp>
      <p:sp>
        <p:nvSpPr>
          <p:cNvPr id="12" name="十字形 11">
            <a:extLst>
              <a:ext uri="{FF2B5EF4-FFF2-40B4-BE49-F238E27FC236}">
                <a16:creationId xmlns:a16="http://schemas.microsoft.com/office/drawing/2014/main" id="{7DF3CBBF-3D74-4FAC-B724-03EC55CE3830}"/>
              </a:ext>
            </a:extLst>
          </p:cNvPr>
          <p:cNvSpPr/>
          <p:nvPr/>
        </p:nvSpPr>
        <p:spPr>
          <a:xfrm>
            <a:off x="1985961" y="4029809"/>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58841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5156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pic>
        <p:nvPicPr>
          <p:cNvPr id="7" name="图片 6">
            <a:extLst>
              <a:ext uri="{FF2B5EF4-FFF2-40B4-BE49-F238E27FC236}">
                <a16:creationId xmlns:a16="http://schemas.microsoft.com/office/drawing/2014/main" id="{39304DA0-5911-4012-8269-270B4E013EC8}"/>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33400" y="3784050"/>
            <a:ext cx="1162050" cy="886651"/>
          </a:xfrm>
          <a:prstGeom prst="rect">
            <a:avLst/>
          </a:prstGeom>
        </p:spPr>
      </p:pic>
      <p:sp>
        <p:nvSpPr>
          <p:cNvPr id="8" name="文本框 7">
            <a:extLst>
              <a:ext uri="{FF2B5EF4-FFF2-40B4-BE49-F238E27FC236}">
                <a16:creationId xmlns:a16="http://schemas.microsoft.com/office/drawing/2014/main" id="{480718C3-A3CC-43D3-84E6-735818371F2F}"/>
              </a:ext>
            </a:extLst>
          </p:cNvPr>
          <p:cNvSpPr txBox="1"/>
          <p:nvPr/>
        </p:nvSpPr>
        <p:spPr>
          <a:xfrm>
            <a:off x="981074" y="3221629"/>
            <a:ext cx="2638425"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6</a:t>
            </a:r>
            <a:r>
              <a:rPr lang="zh-CN" altLang="en-US" dirty="0">
                <a:solidFill>
                  <a:srgbClr val="C00000"/>
                </a:solidFill>
                <a:latin typeface="微软雅黑" panose="020B0503020204020204" pitchFamily="34" charset="-122"/>
                <a:ea typeface="微软雅黑" panose="020B0503020204020204" pitchFamily="34" charset="-122"/>
              </a:rPr>
              <a:t>月  四川懋功</a:t>
            </a:r>
          </a:p>
        </p:txBody>
      </p:sp>
      <p:sp>
        <p:nvSpPr>
          <p:cNvPr id="9" name="文本框 8">
            <a:extLst>
              <a:ext uri="{FF2B5EF4-FFF2-40B4-BE49-F238E27FC236}">
                <a16:creationId xmlns:a16="http://schemas.microsoft.com/office/drawing/2014/main" id="{9511D044-B638-4F9E-B188-55C7143F3644}"/>
              </a:ext>
            </a:extLst>
          </p:cNvPr>
          <p:cNvSpPr txBox="1"/>
          <p:nvPr/>
        </p:nvSpPr>
        <p:spPr>
          <a:xfrm>
            <a:off x="176212" y="4670701"/>
            <a:ext cx="2124075"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中央红军（红一方面军）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（毛泽东）</a:t>
            </a:r>
          </a:p>
        </p:txBody>
      </p:sp>
      <p:pic>
        <p:nvPicPr>
          <p:cNvPr id="10" name="图片 9">
            <a:extLst>
              <a:ext uri="{FF2B5EF4-FFF2-40B4-BE49-F238E27FC236}">
                <a16:creationId xmlns:a16="http://schemas.microsoft.com/office/drawing/2014/main" id="{BC4FD533-7794-4807-82FE-6CBD8633C46B}"/>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2657475" y="3784050"/>
            <a:ext cx="1162050" cy="886651"/>
          </a:xfrm>
          <a:prstGeom prst="rect">
            <a:avLst/>
          </a:prstGeom>
        </p:spPr>
      </p:pic>
      <p:sp>
        <p:nvSpPr>
          <p:cNvPr id="11" name="文本框 10">
            <a:extLst>
              <a:ext uri="{FF2B5EF4-FFF2-40B4-BE49-F238E27FC236}">
                <a16:creationId xmlns:a16="http://schemas.microsoft.com/office/drawing/2014/main" id="{DAA4166F-1C4F-403E-8B23-FFA70CFEA640}"/>
              </a:ext>
            </a:extLst>
          </p:cNvPr>
          <p:cNvSpPr txBox="1"/>
          <p:nvPr/>
        </p:nvSpPr>
        <p:spPr>
          <a:xfrm>
            <a:off x="2533650" y="4664627"/>
            <a:ext cx="1657350"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红四方面军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（张国焘，徐向前）</a:t>
            </a:r>
          </a:p>
        </p:txBody>
      </p:sp>
      <p:sp>
        <p:nvSpPr>
          <p:cNvPr id="12" name="十字形 11">
            <a:extLst>
              <a:ext uri="{FF2B5EF4-FFF2-40B4-BE49-F238E27FC236}">
                <a16:creationId xmlns:a16="http://schemas.microsoft.com/office/drawing/2014/main" id="{7DF3CBBF-3D74-4FAC-B724-03EC55CE3830}"/>
              </a:ext>
            </a:extLst>
          </p:cNvPr>
          <p:cNvSpPr/>
          <p:nvPr/>
        </p:nvSpPr>
        <p:spPr>
          <a:xfrm>
            <a:off x="1985961" y="4029809"/>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57D7C528-F593-41A7-B7B8-D88416A9E500}"/>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210175" y="2488650"/>
            <a:ext cx="1162050" cy="886651"/>
          </a:xfrm>
          <a:prstGeom prst="rect">
            <a:avLst/>
          </a:prstGeom>
        </p:spPr>
      </p:pic>
      <p:sp>
        <p:nvSpPr>
          <p:cNvPr id="18" name="文本框 17">
            <a:extLst>
              <a:ext uri="{FF2B5EF4-FFF2-40B4-BE49-F238E27FC236}">
                <a16:creationId xmlns:a16="http://schemas.microsoft.com/office/drawing/2014/main" id="{E05B7FA3-6378-4806-96BB-00DEECDECDC9}"/>
              </a:ext>
            </a:extLst>
          </p:cNvPr>
          <p:cNvSpPr txBox="1"/>
          <p:nvPr/>
        </p:nvSpPr>
        <p:spPr>
          <a:xfrm>
            <a:off x="5086350" y="3369227"/>
            <a:ext cx="1519238"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陕甘支队</a:t>
            </a:r>
          </a:p>
        </p:txBody>
      </p:sp>
      <p:cxnSp>
        <p:nvCxnSpPr>
          <p:cNvPr id="20" name="连接符: 曲线 19">
            <a:extLst>
              <a:ext uri="{FF2B5EF4-FFF2-40B4-BE49-F238E27FC236}">
                <a16:creationId xmlns:a16="http://schemas.microsoft.com/office/drawing/2014/main" id="{3D03C796-B33A-4E4C-9FD9-720D2CDCD6D3}"/>
              </a:ext>
            </a:extLst>
          </p:cNvPr>
          <p:cNvCxnSpPr>
            <a:cxnSpLocks/>
            <a:stCxn id="10" idx="3"/>
          </p:cNvCxnSpPr>
          <p:nvPr/>
        </p:nvCxnSpPr>
        <p:spPr>
          <a:xfrm flipV="1">
            <a:off x="3819525" y="2969177"/>
            <a:ext cx="1368910" cy="125819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5515B11C-8537-4A2B-A385-E3983C5CA173}"/>
              </a:ext>
            </a:extLst>
          </p:cNvPr>
          <p:cNvCxnSpPr>
            <a:cxnSpLocks/>
            <a:stCxn id="10" idx="3"/>
          </p:cNvCxnSpPr>
          <p:nvPr/>
        </p:nvCxnSpPr>
        <p:spPr>
          <a:xfrm>
            <a:off x="3819525" y="4227376"/>
            <a:ext cx="1341989" cy="13252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470904C1-2DF1-45CE-B3C4-10D6995D4A83}"/>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238750" y="4850614"/>
            <a:ext cx="1162050" cy="886651"/>
          </a:xfrm>
          <a:prstGeom prst="rect">
            <a:avLst/>
          </a:prstGeom>
        </p:spPr>
      </p:pic>
      <p:sp>
        <p:nvSpPr>
          <p:cNvPr id="32" name="文本框 31">
            <a:extLst>
              <a:ext uri="{FF2B5EF4-FFF2-40B4-BE49-F238E27FC236}">
                <a16:creationId xmlns:a16="http://schemas.microsoft.com/office/drawing/2014/main" id="{7D85803D-1EDA-4E14-9B64-68DF32D77A65}"/>
              </a:ext>
            </a:extLst>
          </p:cNvPr>
          <p:cNvSpPr txBox="1"/>
          <p:nvPr/>
        </p:nvSpPr>
        <p:spPr>
          <a:xfrm>
            <a:off x="5114925" y="5731191"/>
            <a:ext cx="1519238"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红四方面军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（张国焘）</a:t>
            </a:r>
          </a:p>
        </p:txBody>
      </p:sp>
      <p:sp>
        <p:nvSpPr>
          <p:cNvPr id="33" name="文本框 32">
            <a:extLst>
              <a:ext uri="{FF2B5EF4-FFF2-40B4-BE49-F238E27FC236}">
                <a16:creationId xmlns:a16="http://schemas.microsoft.com/office/drawing/2014/main" id="{A4AAB331-B759-47A1-93CC-88767880C00F}"/>
              </a:ext>
            </a:extLst>
          </p:cNvPr>
          <p:cNvSpPr txBox="1"/>
          <p:nvPr/>
        </p:nvSpPr>
        <p:spPr>
          <a:xfrm>
            <a:off x="5045867" y="2002281"/>
            <a:ext cx="3221833"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10</a:t>
            </a:r>
            <a:r>
              <a:rPr lang="zh-CN" altLang="en-US" dirty="0">
                <a:solidFill>
                  <a:srgbClr val="C00000"/>
                </a:solidFill>
                <a:latin typeface="微软雅黑" panose="020B0503020204020204" pitchFamily="34" charset="-122"/>
                <a:ea typeface="微软雅黑" panose="020B0503020204020204" pitchFamily="34" charset="-122"/>
              </a:rPr>
              <a:t>月</a:t>
            </a:r>
            <a:r>
              <a:rPr lang="en-US" altLang="zh-CN" dirty="0">
                <a:solidFill>
                  <a:srgbClr val="C00000"/>
                </a:solidFill>
                <a:latin typeface="微软雅黑" panose="020B0503020204020204" pitchFamily="34" charset="-122"/>
                <a:ea typeface="微软雅黑" panose="020B0503020204020204" pitchFamily="34" charset="-122"/>
              </a:rPr>
              <a:t>19</a:t>
            </a:r>
            <a:r>
              <a:rPr lang="zh-CN" altLang="en-US" dirty="0">
                <a:solidFill>
                  <a:srgbClr val="C00000"/>
                </a:solidFill>
                <a:latin typeface="微软雅黑" panose="020B0503020204020204" pitchFamily="34" charset="-122"/>
                <a:ea typeface="微软雅黑" panose="020B0503020204020204" pitchFamily="34" charset="-122"/>
              </a:rPr>
              <a:t>日  陕北吴起</a:t>
            </a:r>
          </a:p>
        </p:txBody>
      </p:sp>
      <p:pic>
        <p:nvPicPr>
          <p:cNvPr id="34" name="图片 33">
            <a:extLst>
              <a:ext uri="{FF2B5EF4-FFF2-40B4-BE49-F238E27FC236}">
                <a16:creationId xmlns:a16="http://schemas.microsoft.com/office/drawing/2014/main" id="{C37E3F5A-FCCA-42C2-BF6D-DF4A945DB4A5}"/>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6894755" y="2488650"/>
            <a:ext cx="1162050" cy="886651"/>
          </a:xfrm>
          <a:prstGeom prst="rect">
            <a:avLst/>
          </a:prstGeom>
        </p:spPr>
      </p:pic>
      <p:sp>
        <p:nvSpPr>
          <p:cNvPr id="35" name="文本框 34">
            <a:extLst>
              <a:ext uri="{FF2B5EF4-FFF2-40B4-BE49-F238E27FC236}">
                <a16:creationId xmlns:a16="http://schemas.microsoft.com/office/drawing/2014/main" id="{8D07DC24-ACAF-4DD8-9D5C-547C2E182E0C}"/>
              </a:ext>
            </a:extLst>
          </p:cNvPr>
          <p:cNvSpPr txBox="1"/>
          <p:nvPr/>
        </p:nvSpPr>
        <p:spPr>
          <a:xfrm>
            <a:off x="6770930" y="3369227"/>
            <a:ext cx="1519238"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红十五军团</a:t>
            </a:r>
          </a:p>
        </p:txBody>
      </p:sp>
      <p:sp>
        <p:nvSpPr>
          <p:cNvPr id="36" name="十字形 35">
            <a:extLst>
              <a:ext uri="{FF2B5EF4-FFF2-40B4-BE49-F238E27FC236}">
                <a16:creationId xmlns:a16="http://schemas.microsoft.com/office/drawing/2014/main" id="{CA0EF005-D1C7-4C31-A8A4-3AFE3F54A683}"/>
              </a:ext>
            </a:extLst>
          </p:cNvPr>
          <p:cNvSpPr/>
          <p:nvPr/>
        </p:nvSpPr>
        <p:spPr>
          <a:xfrm>
            <a:off x="6415087" y="2771663"/>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B3FB2FB2-00ED-414E-82C1-B323F3B094B1}"/>
              </a:ext>
            </a:extLst>
          </p:cNvPr>
          <p:cNvSpPr txBox="1"/>
          <p:nvPr/>
        </p:nvSpPr>
        <p:spPr>
          <a:xfrm>
            <a:off x="6770930" y="6315113"/>
            <a:ext cx="15192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红二方面军</a:t>
            </a:r>
          </a:p>
        </p:txBody>
      </p:sp>
      <p:pic>
        <p:nvPicPr>
          <p:cNvPr id="40" name="图片 39">
            <a:extLst>
              <a:ext uri="{FF2B5EF4-FFF2-40B4-BE49-F238E27FC236}">
                <a16:creationId xmlns:a16="http://schemas.microsoft.com/office/drawing/2014/main" id="{51EE8BB7-DCCE-419C-9540-71357EBF0F8D}"/>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6885230" y="4878718"/>
            <a:ext cx="1162050" cy="886651"/>
          </a:xfrm>
          <a:prstGeom prst="rect">
            <a:avLst/>
          </a:prstGeom>
        </p:spPr>
      </p:pic>
      <p:sp>
        <p:nvSpPr>
          <p:cNvPr id="41" name="文本框 40">
            <a:extLst>
              <a:ext uri="{FF2B5EF4-FFF2-40B4-BE49-F238E27FC236}">
                <a16:creationId xmlns:a16="http://schemas.microsoft.com/office/drawing/2014/main" id="{8C3F61FB-0731-4E2F-B348-D7554816A195}"/>
              </a:ext>
            </a:extLst>
          </p:cNvPr>
          <p:cNvSpPr txBox="1"/>
          <p:nvPr/>
        </p:nvSpPr>
        <p:spPr>
          <a:xfrm>
            <a:off x="6761405" y="5759295"/>
            <a:ext cx="1519238"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红二、六军团</a:t>
            </a:r>
          </a:p>
        </p:txBody>
      </p:sp>
      <p:sp>
        <p:nvSpPr>
          <p:cNvPr id="42" name="十字形 41">
            <a:extLst>
              <a:ext uri="{FF2B5EF4-FFF2-40B4-BE49-F238E27FC236}">
                <a16:creationId xmlns:a16="http://schemas.microsoft.com/office/drawing/2014/main" id="{B40370A4-5EEB-4F36-879B-2ECDD8AE3EDF}"/>
              </a:ext>
            </a:extLst>
          </p:cNvPr>
          <p:cNvSpPr/>
          <p:nvPr/>
        </p:nvSpPr>
        <p:spPr>
          <a:xfrm>
            <a:off x="6415087" y="5148021"/>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5D1AF9BB-6A63-4EA8-AA97-2A9A0180373A}"/>
              </a:ext>
            </a:extLst>
          </p:cNvPr>
          <p:cNvSpPr txBox="1"/>
          <p:nvPr/>
        </p:nvSpPr>
        <p:spPr>
          <a:xfrm>
            <a:off x="5069835" y="4383612"/>
            <a:ext cx="3221833"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11</a:t>
            </a:r>
            <a:r>
              <a:rPr lang="zh-CN" altLang="en-US" dirty="0">
                <a:solidFill>
                  <a:srgbClr val="C00000"/>
                </a:solidFill>
                <a:latin typeface="微软雅黑" panose="020B0503020204020204" pitchFamily="34" charset="-122"/>
                <a:ea typeface="微软雅黑" panose="020B0503020204020204" pitchFamily="34" charset="-122"/>
              </a:rPr>
              <a:t>月  西康甘孜</a:t>
            </a:r>
          </a:p>
        </p:txBody>
      </p:sp>
      <p:cxnSp>
        <p:nvCxnSpPr>
          <p:cNvPr id="49" name="直接箭头连接符 48">
            <a:extLst>
              <a:ext uri="{FF2B5EF4-FFF2-40B4-BE49-F238E27FC236}">
                <a16:creationId xmlns:a16="http://schemas.microsoft.com/office/drawing/2014/main" id="{3F1A7E18-F11B-4A4E-90EC-318E224AA583}"/>
              </a:ext>
            </a:extLst>
          </p:cNvPr>
          <p:cNvCxnSpPr>
            <a:stCxn id="41" idx="2"/>
            <a:endCxn id="39" idx="0"/>
          </p:cNvCxnSpPr>
          <p:nvPr/>
        </p:nvCxnSpPr>
        <p:spPr>
          <a:xfrm>
            <a:off x="7521024" y="6067072"/>
            <a:ext cx="9525" cy="24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57F4C83B-FC05-4965-99FE-37D0B3FD17F7}"/>
              </a:ext>
            </a:extLst>
          </p:cNvPr>
          <p:cNvSpPr/>
          <p:nvPr/>
        </p:nvSpPr>
        <p:spPr>
          <a:xfrm>
            <a:off x="5657850" y="3751978"/>
            <a:ext cx="2109788" cy="278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红一方面军</a:t>
            </a:r>
          </a:p>
        </p:txBody>
      </p:sp>
    </p:spTree>
    <p:extLst>
      <p:ext uri="{BB962C8B-B14F-4D97-AF65-F5344CB8AC3E}">
        <p14:creationId xmlns:p14="http://schemas.microsoft.com/office/powerpoint/2010/main" val="21595708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5156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pic>
        <p:nvPicPr>
          <p:cNvPr id="7" name="图片 6">
            <a:extLst>
              <a:ext uri="{FF2B5EF4-FFF2-40B4-BE49-F238E27FC236}">
                <a16:creationId xmlns:a16="http://schemas.microsoft.com/office/drawing/2014/main" id="{39304DA0-5911-4012-8269-270B4E013EC8}"/>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33400" y="3784050"/>
            <a:ext cx="1162050" cy="886651"/>
          </a:xfrm>
          <a:prstGeom prst="rect">
            <a:avLst/>
          </a:prstGeom>
        </p:spPr>
      </p:pic>
      <p:sp>
        <p:nvSpPr>
          <p:cNvPr id="8" name="文本框 7">
            <a:extLst>
              <a:ext uri="{FF2B5EF4-FFF2-40B4-BE49-F238E27FC236}">
                <a16:creationId xmlns:a16="http://schemas.microsoft.com/office/drawing/2014/main" id="{480718C3-A3CC-43D3-84E6-735818371F2F}"/>
              </a:ext>
            </a:extLst>
          </p:cNvPr>
          <p:cNvSpPr txBox="1"/>
          <p:nvPr/>
        </p:nvSpPr>
        <p:spPr>
          <a:xfrm>
            <a:off x="981074" y="3221629"/>
            <a:ext cx="2638425"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6</a:t>
            </a:r>
            <a:r>
              <a:rPr lang="zh-CN" altLang="en-US" dirty="0">
                <a:solidFill>
                  <a:srgbClr val="C00000"/>
                </a:solidFill>
                <a:latin typeface="微软雅黑" panose="020B0503020204020204" pitchFamily="34" charset="-122"/>
                <a:ea typeface="微软雅黑" panose="020B0503020204020204" pitchFamily="34" charset="-122"/>
              </a:rPr>
              <a:t>月  四川懋功</a:t>
            </a:r>
          </a:p>
        </p:txBody>
      </p:sp>
      <p:sp>
        <p:nvSpPr>
          <p:cNvPr id="9" name="文本框 8">
            <a:extLst>
              <a:ext uri="{FF2B5EF4-FFF2-40B4-BE49-F238E27FC236}">
                <a16:creationId xmlns:a16="http://schemas.microsoft.com/office/drawing/2014/main" id="{9511D044-B638-4F9E-B188-55C7143F3644}"/>
              </a:ext>
            </a:extLst>
          </p:cNvPr>
          <p:cNvSpPr txBox="1"/>
          <p:nvPr/>
        </p:nvSpPr>
        <p:spPr>
          <a:xfrm>
            <a:off x="176212" y="4670701"/>
            <a:ext cx="2124075"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中央红军（红一方面军）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（毛泽东）</a:t>
            </a:r>
          </a:p>
        </p:txBody>
      </p:sp>
      <p:pic>
        <p:nvPicPr>
          <p:cNvPr id="10" name="图片 9">
            <a:extLst>
              <a:ext uri="{FF2B5EF4-FFF2-40B4-BE49-F238E27FC236}">
                <a16:creationId xmlns:a16="http://schemas.microsoft.com/office/drawing/2014/main" id="{BC4FD533-7794-4807-82FE-6CBD8633C46B}"/>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2657475" y="3784050"/>
            <a:ext cx="1162050" cy="886651"/>
          </a:xfrm>
          <a:prstGeom prst="rect">
            <a:avLst/>
          </a:prstGeom>
        </p:spPr>
      </p:pic>
      <p:sp>
        <p:nvSpPr>
          <p:cNvPr id="11" name="文本框 10">
            <a:extLst>
              <a:ext uri="{FF2B5EF4-FFF2-40B4-BE49-F238E27FC236}">
                <a16:creationId xmlns:a16="http://schemas.microsoft.com/office/drawing/2014/main" id="{DAA4166F-1C4F-403E-8B23-FFA70CFEA640}"/>
              </a:ext>
            </a:extLst>
          </p:cNvPr>
          <p:cNvSpPr txBox="1"/>
          <p:nvPr/>
        </p:nvSpPr>
        <p:spPr>
          <a:xfrm>
            <a:off x="2533650" y="4664627"/>
            <a:ext cx="1657350"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红四方面军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（张国焘，徐向前）</a:t>
            </a:r>
          </a:p>
        </p:txBody>
      </p:sp>
      <p:sp>
        <p:nvSpPr>
          <p:cNvPr id="12" name="十字形 11">
            <a:extLst>
              <a:ext uri="{FF2B5EF4-FFF2-40B4-BE49-F238E27FC236}">
                <a16:creationId xmlns:a16="http://schemas.microsoft.com/office/drawing/2014/main" id="{7DF3CBBF-3D74-4FAC-B724-03EC55CE3830}"/>
              </a:ext>
            </a:extLst>
          </p:cNvPr>
          <p:cNvSpPr/>
          <p:nvPr/>
        </p:nvSpPr>
        <p:spPr>
          <a:xfrm>
            <a:off x="1985961" y="4029809"/>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57D7C528-F593-41A7-B7B8-D88416A9E500}"/>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210175" y="2488650"/>
            <a:ext cx="1162050" cy="886651"/>
          </a:xfrm>
          <a:prstGeom prst="rect">
            <a:avLst/>
          </a:prstGeom>
        </p:spPr>
      </p:pic>
      <p:sp>
        <p:nvSpPr>
          <p:cNvPr id="18" name="文本框 17">
            <a:extLst>
              <a:ext uri="{FF2B5EF4-FFF2-40B4-BE49-F238E27FC236}">
                <a16:creationId xmlns:a16="http://schemas.microsoft.com/office/drawing/2014/main" id="{E05B7FA3-6378-4806-96BB-00DEECDECDC9}"/>
              </a:ext>
            </a:extLst>
          </p:cNvPr>
          <p:cNvSpPr txBox="1"/>
          <p:nvPr/>
        </p:nvSpPr>
        <p:spPr>
          <a:xfrm>
            <a:off x="5086350" y="3369227"/>
            <a:ext cx="1519238"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陕甘支队</a:t>
            </a:r>
          </a:p>
        </p:txBody>
      </p:sp>
      <p:cxnSp>
        <p:nvCxnSpPr>
          <p:cNvPr id="20" name="连接符: 曲线 19">
            <a:extLst>
              <a:ext uri="{FF2B5EF4-FFF2-40B4-BE49-F238E27FC236}">
                <a16:creationId xmlns:a16="http://schemas.microsoft.com/office/drawing/2014/main" id="{3D03C796-B33A-4E4C-9FD9-720D2CDCD6D3}"/>
              </a:ext>
            </a:extLst>
          </p:cNvPr>
          <p:cNvCxnSpPr>
            <a:cxnSpLocks/>
            <a:stCxn id="10" idx="3"/>
          </p:cNvCxnSpPr>
          <p:nvPr/>
        </p:nvCxnSpPr>
        <p:spPr>
          <a:xfrm flipV="1">
            <a:off x="3819525" y="2969177"/>
            <a:ext cx="1368910" cy="125819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5515B11C-8537-4A2B-A385-E3983C5CA173}"/>
              </a:ext>
            </a:extLst>
          </p:cNvPr>
          <p:cNvCxnSpPr>
            <a:cxnSpLocks/>
            <a:stCxn id="10" idx="3"/>
          </p:cNvCxnSpPr>
          <p:nvPr/>
        </p:nvCxnSpPr>
        <p:spPr>
          <a:xfrm>
            <a:off x="3819525" y="4227376"/>
            <a:ext cx="1341989" cy="13252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470904C1-2DF1-45CE-B3C4-10D6995D4A83}"/>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5238750" y="4850614"/>
            <a:ext cx="1162050" cy="886651"/>
          </a:xfrm>
          <a:prstGeom prst="rect">
            <a:avLst/>
          </a:prstGeom>
        </p:spPr>
      </p:pic>
      <p:sp>
        <p:nvSpPr>
          <p:cNvPr id="32" name="文本框 31">
            <a:extLst>
              <a:ext uri="{FF2B5EF4-FFF2-40B4-BE49-F238E27FC236}">
                <a16:creationId xmlns:a16="http://schemas.microsoft.com/office/drawing/2014/main" id="{7D85803D-1EDA-4E14-9B64-68DF32D77A65}"/>
              </a:ext>
            </a:extLst>
          </p:cNvPr>
          <p:cNvSpPr txBox="1"/>
          <p:nvPr/>
        </p:nvSpPr>
        <p:spPr>
          <a:xfrm>
            <a:off x="5114925" y="5731191"/>
            <a:ext cx="1519238"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红四方面军</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（张国焘）</a:t>
            </a:r>
          </a:p>
        </p:txBody>
      </p:sp>
      <p:sp>
        <p:nvSpPr>
          <p:cNvPr id="33" name="文本框 32">
            <a:extLst>
              <a:ext uri="{FF2B5EF4-FFF2-40B4-BE49-F238E27FC236}">
                <a16:creationId xmlns:a16="http://schemas.microsoft.com/office/drawing/2014/main" id="{A4AAB331-B759-47A1-93CC-88767880C00F}"/>
              </a:ext>
            </a:extLst>
          </p:cNvPr>
          <p:cNvSpPr txBox="1"/>
          <p:nvPr/>
        </p:nvSpPr>
        <p:spPr>
          <a:xfrm>
            <a:off x="5045867" y="2002281"/>
            <a:ext cx="3221833"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10</a:t>
            </a:r>
            <a:r>
              <a:rPr lang="zh-CN" altLang="en-US" dirty="0">
                <a:solidFill>
                  <a:srgbClr val="C00000"/>
                </a:solidFill>
                <a:latin typeface="微软雅黑" panose="020B0503020204020204" pitchFamily="34" charset="-122"/>
                <a:ea typeface="微软雅黑" panose="020B0503020204020204" pitchFamily="34" charset="-122"/>
              </a:rPr>
              <a:t>月</a:t>
            </a:r>
            <a:r>
              <a:rPr lang="en-US" altLang="zh-CN" dirty="0">
                <a:solidFill>
                  <a:srgbClr val="C00000"/>
                </a:solidFill>
                <a:latin typeface="微软雅黑" panose="020B0503020204020204" pitchFamily="34" charset="-122"/>
                <a:ea typeface="微软雅黑" panose="020B0503020204020204" pitchFamily="34" charset="-122"/>
              </a:rPr>
              <a:t>19</a:t>
            </a:r>
            <a:r>
              <a:rPr lang="zh-CN" altLang="en-US" dirty="0">
                <a:solidFill>
                  <a:srgbClr val="C00000"/>
                </a:solidFill>
                <a:latin typeface="微软雅黑" panose="020B0503020204020204" pitchFamily="34" charset="-122"/>
                <a:ea typeface="微软雅黑" panose="020B0503020204020204" pitchFamily="34" charset="-122"/>
              </a:rPr>
              <a:t>日  陕北吴起</a:t>
            </a:r>
          </a:p>
        </p:txBody>
      </p:sp>
      <p:pic>
        <p:nvPicPr>
          <p:cNvPr id="34" name="图片 33">
            <a:extLst>
              <a:ext uri="{FF2B5EF4-FFF2-40B4-BE49-F238E27FC236}">
                <a16:creationId xmlns:a16="http://schemas.microsoft.com/office/drawing/2014/main" id="{C37E3F5A-FCCA-42C2-BF6D-DF4A945DB4A5}"/>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6894755" y="2488650"/>
            <a:ext cx="1162050" cy="886651"/>
          </a:xfrm>
          <a:prstGeom prst="rect">
            <a:avLst/>
          </a:prstGeom>
        </p:spPr>
      </p:pic>
      <p:sp>
        <p:nvSpPr>
          <p:cNvPr id="35" name="文本框 34">
            <a:extLst>
              <a:ext uri="{FF2B5EF4-FFF2-40B4-BE49-F238E27FC236}">
                <a16:creationId xmlns:a16="http://schemas.microsoft.com/office/drawing/2014/main" id="{8D07DC24-ACAF-4DD8-9D5C-547C2E182E0C}"/>
              </a:ext>
            </a:extLst>
          </p:cNvPr>
          <p:cNvSpPr txBox="1"/>
          <p:nvPr/>
        </p:nvSpPr>
        <p:spPr>
          <a:xfrm>
            <a:off x="6770930" y="3369227"/>
            <a:ext cx="1519238"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红十五军团</a:t>
            </a:r>
          </a:p>
        </p:txBody>
      </p:sp>
      <p:sp>
        <p:nvSpPr>
          <p:cNvPr id="36" name="十字形 35">
            <a:extLst>
              <a:ext uri="{FF2B5EF4-FFF2-40B4-BE49-F238E27FC236}">
                <a16:creationId xmlns:a16="http://schemas.microsoft.com/office/drawing/2014/main" id="{CA0EF005-D1C7-4C31-A8A4-3AFE3F54A683}"/>
              </a:ext>
            </a:extLst>
          </p:cNvPr>
          <p:cNvSpPr/>
          <p:nvPr/>
        </p:nvSpPr>
        <p:spPr>
          <a:xfrm>
            <a:off x="6415087" y="2771663"/>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51EE8BB7-DCCE-419C-9540-71357EBF0F8D}"/>
              </a:ext>
            </a:extLst>
          </p:cNvPr>
          <p:cNvPicPr>
            <a:picLocks noChangeAspect="1"/>
          </p:cNvPicPr>
          <p:nvPr/>
        </p:nvPicPr>
        <p:blipFill rotWithShape="1">
          <a:blip r:embed="rId4">
            <a:extLst>
              <a:ext uri="{28A0092B-C50C-407E-A947-70E740481C1C}">
                <a14:useLocalDpi xmlns:a14="http://schemas.microsoft.com/office/drawing/2010/main" val="0"/>
              </a:ext>
            </a:extLst>
          </a:blip>
          <a:srcRect l="17875" t="15000" r="17251" b="19000"/>
          <a:stretch/>
        </p:blipFill>
        <p:spPr>
          <a:xfrm>
            <a:off x="6885230" y="4878718"/>
            <a:ext cx="1162050" cy="886651"/>
          </a:xfrm>
          <a:prstGeom prst="rect">
            <a:avLst/>
          </a:prstGeom>
        </p:spPr>
      </p:pic>
      <p:sp>
        <p:nvSpPr>
          <p:cNvPr id="41" name="文本框 40">
            <a:extLst>
              <a:ext uri="{FF2B5EF4-FFF2-40B4-BE49-F238E27FC236}">
                <a16:creationId xmlns:a16="http://schemas.microsoft.com/office/drawing/2014/main" id="{8C3F61FB-0731-4E2F-B348-D7554816A195}"/>
              </a:ext>
            </a:extLst>
          </p:cNvPr>
          <p:cNvSpPr txBox="1"/>
          <p:nvPr/>
        </p:nvSpPr>
        <p:spPr>
          <a:xfrm>
            <a:off x="6761405" y="5759295"/>
            <a:ext cx="1519238"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红二、六军团</a:t>
            </a:r>
          </a:p>
        </p:txBody>
      </p:sp>
      <p:sp>
        <p:nvSpPr>
          <p:cNvPr id="42" name="十字形 41">
            <a:extLst>
              <a:ext uri="{FF2B5EF4-FFF2-40B4-BE49-F238E27FC236}">
                <a16:creationId xmlns:a16="http://schemas.microsoft.com/office/drawing/2014/main" id="{B40370A4-5EEB-4F36-879B-2ECDD8AE3EDF}"/>
              </a:ext>
            </a:extLst>
          </p:cNvPr>
          <p:cNvSpPr/>
          <p:nvPr/>
        </p:nvSpPr>
        <p:spPr>
          <a:xfrm>
            <a:off x="6415087" y="5148021"/>
            <a:ext cx="438151" cy="457860"/>
          </a:xfrm>
          <a:prstGeom prst="plus">
            <a:avLst>
              <a:gd name="adj" fmla="val 40190"/>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5D1AF9BB-6A63-4EA8-AA97-2A9A0180373A}"/>
              </a:ext>
            </a:extLst>
          </p:cNvPr>
          <p:cNvSpPr txBox="1"/>
          <p:nvPr/>
        </p:nvSpPr>
        <p:spPr>
          <a:xfrm>
            <a:off x="5069835" y="4383612"/>
            <a:ext cx="3221833"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1935</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11</a:t>
            </a:r>
            <a:r>
              <a:rPr lang="zh-CN" altLang="en-US" dirty="0">
                <a:solidFill>
                  <a:srgbClr val="C00000"/>
                </a:solidFill>
                <a:latin typeface="微软雅黑" panose="020B0503020204020204" pitchFamily="34" charset="-122"/>
                <a:ea typeface="微软雅黑" panose="020B0503020204020204" pitchFamily="34" charset="-122"/>
              </a:rPr>
              <a:t>月  西康甘孜</a:t>
            </a:r>
          </a:p>
        </p:txBody>
      </p:sp>
      <p:cxnSp>
        <p:nvCxnSpPr>
          <p:cNvPr id="45" name="连接符: 曲线 44">
            <a:extLst>
              <a:ext uri="{FF2B5EF4-FFF2-40B4-BE49-F238E27FC236}">
                <a16:creationId xmlns:a16="http://schemas.microsoft.com/office/drawing/2014/main" id="{5A50F390-B6CB-41CC-8FB2-6D28E9A63F46}"/>
              </a:ext>
            </a:extLst>
          </p:cNvPr>
          <p:cNvCxnSpPr>
            <a:cxnSpLocks/>
            <a:stCxn id="40" idx="3"/>
            <a:endCxn id="52" idx="1"/>
          </p:cNvCxnSpPr>
          <p:nvPr/>
        </p:nvCxnSpPr>
        <p:spPr>
          <a:xfrm flipV="1">
            <a:off x="8047280" y="3076387"/>
            <a:ext cx="1504641" cy="22456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1BFC92FC-FAAB-409F-8663-AC688BCAD25A}"/>
              </a:ext>
            </a:extLst>
          </p:cNvPr>
          <p:cNvCxnSpPr>
            <a:cxnSpLocks/>
            <a:stCxn id="34" idx="3"/>
          </p:cNvCxnSpPr>
          <p:nvPr/>
        </p:nvCxnSpPr>
        <p:spPr>
          <a:xfrm>
            <a:off x="8056805" y="2931976"/>
            <a:ext cx="150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F1A7E18-F11B-4A4E-90EC-318E224AA583}"/>
              </a:ext>
            </a:extLst>
          </p:cNvPr>
          <p:cNvCxnSpPr>
            <a:cxnSpLocks/>
            <a:stCxn id="41" idx="2"/>
          </p:cNvCxnSpPr>
          <p:nvPr/>
        </p:nvCxnSpPr>
        <p:spPr>
          <a:xfrm>
            <a:off x="7521024" y="6067072"/>
            <a:ext cx="9525" cy="24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57F4C83B-FC05-4965-99FE-37D0B3FD17F7}"/>
              </a:ext>
            </a:extLst>
          </p:cNvPr>
          <p:cNvSpPr/>
          <p:nvPr/>
        </p:nvSpPr>
        <p:spPr>
          <a:xfrm>
            <a:off x="5657850" y="3751978"/>
            <a:ext cx="2109788" cy="278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红一方面军</a:t>
            </a:r>
          </a:p>
        </p:txBody>
      </p:sp>
      <p:sp>
        <p:nvSpPr>
          <p:cNvPr id="52" name="文本框 51">
            <a:extLst>
              <a:ext uri="{FF2B5EF4-FFF2-40B4-BE49-F238E27FC236}">
                <a16:creationId xmlns:a16="http://schemas.microsoft.com/office/drawing/2014/main" id="{6CF23739-5DD6-4A8B-A99C-FFB9326AF0B9}"/>
              </a:ext>
            </a:extLst>
          </p:cNvPr>
          <p:cNvSpPr txBox="1"/>
          <p:nvPr/>
        </p:nvSpPr>
        <p:spPr>
          <a:xfrm>
            <a:off x="9551921" y="2639183"/>
            <a:ext cx="2319336" cy="874407"/>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红一、二、四方面军胜利会师</a:t>
            </a:r>
          </a:p>
        </p:txBody>
      </p:sp>
      <p:sp>
        <p:nvSpPr>
          <p:cNvPr id="53" name="文本框 52">
            <a:extLst>
              <a:ext uri="{FF2B5EF4-FFF2-40B4-BE49-F238E27FC236}">
                <a16:creationId xmlns:a16="http://schemas.microsoft.com/office/drawing/2014/main" id="{0DB3221E-937D-44E5-A987-12C91BADCFD0}"/>
              </a:ext>
            </a:extLst>
          </p:cNvPr>
          <p:cNvSpPr txBox="1"/>
          <p:nvPr/>
        </p:nvSpPr>
        <p:spPr>
          <a:xfrm>
            <a:off x="8970167" y="2162495"/>
            <a:ext cx="3221833" cy="369332"/>
          </a:xfrm>
          <a:prstGeom prst="rect">
            <a:avLst/>
          </a:prstGeom>
          <a:noFill/>
        </p:spPr>
        <p:txBody>
          <a:bodyPr wrap="square" rtlCol="0">
            <a:spAutoFit/>
          </a:bodyPr>
          <a:lstStyle/>
          <a:p>
            <a:r>
              <a:rPr lang="en-US" altLang="zh-CN" dirty="0">
                <a:solidFill>
                  <a:srgbClr val="C00000"/>
                </a:solidFill>
                <a:latin typeface="微软雅黑" panose="020B0503020204020204" pitchFamily="34" charset="-122"/>
                <a:ea typeface="微软雅黑" panose="020B0503020204020204" pitchFamily="34" charset="-122"/>
              </a:rPr>
              <a:t>1936</a:t>
            </a:r>
            <a:r>
              <a:rPr lang="zh-CN" altLang="en-US" dirty="0">
                <a:solidFill>
                  <a:srgbClr val="C00000"/>
                </a:solidFill>
                <a:latin typeface="微软雅黑" panose="020B0503020204020204" pitchFamily="34" charset="-122"/>
                <a:ea typeface="微软雅黑" panose="020B0503020204020204" pitchFamily="34" charset="-122"/>
              </a:rPr>
              <a:t>年</a:t>
            </a:r>
            <a:r>
              <a:rPr lang="en-US" altLang="zh-CN" dirty="0">
                <a:solidFill>
                  <a:srgbClr val="C00000"/>
                </a:solidFill>
                <a:latin typeface="微软雅黑" panose="020B0503020204020204" pitchFamily="34" charset="-122"/>
                <a:ea typeface="微软雅黑" panose="020B0503020204020204" pitchFamily="34" charset="-122"/>
              </a:rPr>
              <a:t>10</a:t>
            </a:r>
            <a:r>
              <a:rPr lang="zh-CN" altLang="en-US" dirty="0">
                <a:solidFill>
                  <a:srgbClr val="C00000"/>
                </a:solidFill>
                <a:latin typeface="微软雅黑" panose="020B0503020204020204" pitchFamily="34" charset="-122"/>
                <a:ea typeface="微软雅黑" panose="020B0503020204020204" pitchFamily="34" charset="-122"/>
              </a:rPr>
              <a:t>月  甘肃会宁、静宁</a:t>
            </a:r>
          </a:p>
        </p:txBody>
      </p:sp>
      <p:sp>
        <p:nvSpPr>
          <p:cNvPr id="37" name="文本框 36">
            <a:extLst>
              <a:ext uri="{FF2B5EF4-FFF2-40B4-BE49-F238E27FC236}">
                <a16:creationId xmlns:a16="http://schemas.microsoft.com/office/drawing/2014/main" id="{E1D3828C-34EF-463E-A8AE-7AC0D520A6CD}"/>
              </a:ext>
            </a:extLst>
          </p:cNvPr>
          <p:cNvSpPr txBox="1"/>
          <p:nvPr/>
        </p:nvSpPr>
        <p:spPr>
          <a:xfrm>
            <a:off x="6770930" y="6315113"/>
            <a:ext cx="15192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红二方面军</a:t>
            </a:r>
          </a:p>
        </p:txBody>
      </p:sp>
    </p:spTree>
    <p:extLst>
      <p:ext uri="{BB962C8B-B14F-4D97-AF65-F5344CB8AC3E}">
        <p14:creationId xmlns:p14="http://schemas.microsoft.com/office/powerpoint/2010/main" val="1458069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5156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，红二（贺龙、任弼时） 、四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甘肃会宁、静宁将台堡</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pic>
        <p:nvPicPr>
          <p:cNvPr id="6" name="Picture 2" descr="C:\Users\User\Documents\263EM\chuzi@sunlands.com\history\user\image\0a2b8d88-43cd-46c8-836a-beea4a59c9d9.png">
            <a:extLst>
              <a:ext uri="{FF2B5EF4-FFF2-40B4-BE49-F238E27FC236}">
                <a16:creationId xmlns:a16="http://schemas.microsoft.com/office/drawing/2014/main" id="{ED015EAB-514A-4534-B785-DC47FDDCBA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5531" y="2687986"/>
            <a:ext cx="1478501" cy="47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南昌起义的历史意义：</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它打响了武装</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反抗国民党反动统治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它成为共产党</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独立领导</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革命战争、创建人民军队和武装夺取政权的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伟大开端</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它揭开了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23258517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2668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，红二（贺龙、任弼时） 、四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 </a:t>
            </a:r>
            <a:r>
              <a:rPr lang="en-US" altLang="zh-CN" b="1" dirty="0" err="1">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36480127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9957084"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，红二（贺龙、任弼时）、四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甘肃会宁、静宁将台堡</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1923181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1445144" cy="923936"/>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a:t>
            </a:r>
            <a:r>
              <a:rPr lang="zh-CN" altLang="zh-CN" sz="240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sp>
        <p:nvSpPr>
          <p:cNvPr id="10" name="文本框 9"/>
          <p:cNvSpPr txBox="1"/>
          <p:nvPr/>
        </p:nvSpPr>
        <p:spPr>
          <a:xfrm>
            <a:off x="728868" y="4116742"/>
            <a:ext cx="1934817" cy="830997"/>
          </a:xfrm>
          <a:prstGeom prst="rect">
            <a:avLst/>
          </a:prstGeom>
          <a:noFill/>
        </p:spPr>
        <p:txBody>
          <a:bodyPr wrap="square" rtlCol="0">
            <a:spAutoFit/>
          </a:bodyPr>
          <a:lstStyle/>
          <a:p>
            <a:pPr algn="ct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1934</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开始长征</a:t>
            </a:r>
          </a:p>
        </p:txBody>
      </p:sp>
      <p:sp>
        <p:nvSpPr>
          <p:cNvPr id="12" name="文本框 11"/>
          <p:cNvSpPr txBox="1"/>
          <p:nvPr/>
        </p:nvSpPr>
        <p:spPr>
          <a:xfrm>
            <a:off x="2869094" y="4116742"/>
            <a:ext cx="1934817" cy="830997"/>
          </a:xfrm>
          <a:prstGeom prst="rect">
            <a:avLst/>
          </a:prstGeom>
          <a:noFill/>
        </p:spPr>
        <p:txBody>
          <a:bodyPr wrap="square" rtlCol="0">
            <a:spAutoFit/>
          </a:bodyPr>
          <a:lstStyle/>
          <a:p>
            <a:pPr algn="ct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遵义会议</a:t>
            </a:r>
          </a:p>
        </p:txBody>
      </p:sp>
      <p:sp>
        <p:nvSpPr>
          <p:cNvPr id="14" name="文本框 13"/>
          <p:cNvSpPr txBox="1"/>
          <p:nvPr/>
        </p:nvSpPr>
        <p:spPr>
          <a:xfrm>
            <a:off x="4843669" y="4116744"/>
            <a:ext cx="3816626" cy="830997"/>
          </a:xfrm>
          <a:prstGeom prst="rect">
            <a:avLst/>
          </a:prstGeom>
          <a:noFill/>
        </p:spPr>
        <p:txBody>
          <a:bodyPr wrap="square" rtlCol="0">
            <a:spAutoFit/>
          </a:bodyPr>
          <a:lstStyle/>
          <a:p>
            <a:pPr algn="ct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中央红军到达陕北吴起镇</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p:cNvSpPr txBox="1"/>
          <p:nvPr/>
        </p:nvSpPr>
        <p:spPr>
          <a:xfrm>
            <a:off x="8661124" y="4024410"/>
            <a:ext cx="2895601" cy="1015663"/>
          </a:xfrm>
          <a:prstGeom prst="rect">
            <a:avLst/>
          </a:prstGeom>
          <a:noFill/>
        </p:spPr>
        <p:txBody>
          <a:bodyPr wrap="square" rtlCol="0">
            <a:spAutoFit/>
          </a:bodyPr>
          <a:lstStyle/>
          <a:p>
            <a:pPr algn="ct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1936</a:t>
            </a: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红二、四方面军与一方面军会师</a:t>
            </a: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长征结束</a:t>
            </a:r>
            <a:endPar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AutoShape 6"/>
          <p:cNvSpPr/>
          <p:nvPr/>
        </p:nvSpPr>
        <p:spPr bwMode="auto">
          <a:xfrm>
            <a:off x="957469" y="3372054"/>
            <a:ext cx="9706228" cy="91446"/>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 name="组 3"/>
          <p:cNvGrpSpPr/>
          <p:nvPr/>
        </p:nvGrpSpPr>
        <p:grpSpPr>
          <a:xfrm>
            <a:off x="1696277" y="3368244"/>
            <a:ext cx="190505" cy="543489"/>
            <a:chOff x="1696277" y="3368244"/>
            <a:chExt cx="190505" cy="543489"/>
          </a:xfrm>
        </p:grpSpPr>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6" name="组 25"/>
          <p:cNvGrpSpPr/>
          <p:nvPr/>
        </p:nvGrpSpPr>
        <p:grpSpPr>
          <a:xfrm>
            <a:off x="3836503" y="3344081"/>
            <a:ext cx="190505" cy="543489"/>
            <a:chOff x="1696277" y="3368244"/>
            <a:chExt cx="190505" cy="543489"/>
          </a:xfrm>
        </p:grpSpPr>
        <p:pic>
          <p:nvPicPr>
            <p:cNvPr id="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9" name="组 28"/>
          <p:cNvGrpSpPr/>
          <p:nvPr/>
        </p:nvGrpSpPr>
        <p:grpSpPr>
          <a:xfrm>
            <a:off x="6715537" y="3312183"/>
            <a:ext cx="190505" cy="543489"/>
            <a:chOff x="1696277" y="3368244"/>
            <a:chExt cx="190505" cy="543489"/>
          </a:xfrm>
        </p:grpSpPr>
        <p:pic>
          <p:nvPicPr>
            <p:cNvPr id="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 name="组 31"/>
          <p:cNvGrpSpPr/>
          <p:nvPr/>
        </p:nvGrpSpPr>
        <p:grpSpPr>
          <a:xfrm>
            <a:off x="9900203" y="3326362"/>
            <a:ext cx="190505" cy="543489"/>
            <a:chOff x="1696277" y="3368244"/>
            <a:chExt cx="190505" cy="543489"/>
          </a:xfrm>
        </p:grpSpPr>
        <p:pic>
          <p:nvPicPr>
            <p:cNvPr id="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1951509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革命的火种</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30152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革命的火种</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7" name="图片 6"/>
          <p:cNvPicPr>
            <a:picLocks noChangeAspect="1"/>
          </p:cNvPicPr>
          <p:nvPr/>
        </p:nvPicPr>
        <p:blipFill>
          <a:blip r:embed="rId2"/>
          <a:stretch>
            <a:fillRect/>
          </a:stretch>
        </p:blipFill>
        <p:spPr>
          <a:xfrm>
            <a:off x="7437242" y="69977"/>
            <a:ext cx="4620855" cy="1510449"/>
          </a:xfrm>
          <a:prstGeom prst="rect">
            <a:avLst/>
          </a:prstGeom>
        </p:spPr>
      </p:pic>
      <p:pic>
        <p:nvPicPr>
          <p:cNvPr id="8"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6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7" name="图片 6"/>
          <p:cNvPicPr>
            <a:picLocks noChangeAspect="1"/>
          </p:cNvPicPr>
          <p:nvPr/>
        </p:nvPicPr>
        <p:blipFill>
          <a:blip r:embed="rId2"/>
          <a:stretch>
            <a:fillRect/>
          </a:stretch>
        </p:blipFill>
        <p:spPr>
          <a:xfrm>
            <a:off x="7437242" y="69977"/>
            <a:ext cx="4620855" cy="1510449"/>
          </a:xfrm>
          <a:prstGeom prst="rect">
            <a:avLst/>
          </a:prstGeom>
        </p:spPr>
      </p:pic>
      <p:pic>
        <p:nvPicPr>
          <p:cNvPr id="8"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44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革命的火种</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236245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6"/>
            <a:ext cx="11016343" cy="5392603"/>
          </a:xfrm>
        </p:spPr>
        <p:txBody>
          <a:bodyPr>
            <a:normAutofit lnSpcReduction="10000"/>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）把全国人民和中华民族的根本利益看得高于一切，坚定革命的理想和信念，坚信正义事业必然胜利的精神；</a:t>
            </a: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zh-CN" sz="2400" dirty="0">
                <a:latin typeface="黑体" panose="02010609060101010101" pitchFamily="49" charset="-122"/>
                <a:ea typeface="黑体" panose="02010609060101010101" pitchFamily="49" charset="-122"/>
              </a:rPr>
              <a:t>）为了救国救民，不怕任何艰难险阻，不惜付出一切牺牲的精神；</a:t>
            </a: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）坚持独立自主、实事求是，一切从实际出发的精神；</a:t>
            </a: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）顾全大局、严守纪律、紧密团结的精神；</a:t>
            </a: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zh-CN" sz="2400" dirty="0">
                <a:latin typeface="黑体" panose="02010609060101010101" pitchFamily="49" charset="-122"/>
                <a:ea typeface="黑体" panose="02010609060101010101" pitchFamily="49" charset="-122"/>
              </a:rPr>
              <a:t>）紧紧依靠人民群众，同人民群众生死相依、患难与共、艰苦奋斗的精神。</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总结：有信念、不怕难、重实际、顾大局、联群众</a:t>
            </a:r>
            <a:endParaRPr lang="zh-CN" altLang="zh-CN" sz="2400" b="1"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38604674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毛泽东率领的中央红军于</a:t>
            </a:r>
            <a:r>
              <a:rPr lang="en-US" altLang="zh-CN" sz="2400" dirty="0">
                <a:latin typeface="黑体" panose="02010609060101010101" pitchFamily="49" charset="-122"/>
                <a:ea typeface="黑体" panose="02010609060101010101" pitchFamily="49" charset="-122"/>
                <a:cs typeface="黑体" panose="02010609060101010101" pitchFamily="49" charset="-122"/>
              </a:rPr>
              <a:t>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月抵达四川懋功地区，同张国焘、徐向前等率领的另一支红军主力会师。张，徐二人率领的红军主力是（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红一方面军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红二方面军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红三方面军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红四方面军</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9761051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毛泽东率领的中央红军于</a:t>
            </a:r>
            <a:r>
              <a:rPr lang="en-US" altLang="zh-CN" sz="2400" dirty="0">
                <a:latin typeface="黑体" panose="02010609060101010101" pitchFamily="49" charset="-122"/>
                <a:ea typeface="黑体" panose="02010609060101010101" pitchFamily="49" charset="-122"/>
                <a:cs typeface="黑体" panose="02010609060101010101" pitchFamily="49" charset="-122"/>
              </a:rPr>
              <a:t>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月抵达四川懋功地区，同张国焘、徐向前等率领的另一支红军主力会师。张，徐二人率领的红军主力是（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红一方面军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红二方面军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红三方面军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红四方面军</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65939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南昌起义的历史意义：</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它打响了武装反抗</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它成为共产党独立领导革命战争、创建人民军队和武装夺取政权的</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它揭开了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20407651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10</a:t>
            </a:r>
            <a:r>
              <a:rPr lang="zh-CN" altLang="zh-CN" sz="2400" dirty="0">
                <a:latin typeface="黑体" panose="02010609060101010101" pitchFamily="49" charset="-122"/>
                <a:ea typeface="黑体" panose="02010609060101010101" pitchFamily="49" charset="-122"/>
                <a:cs typeface="黑体" panose="02010609060101010101" pitchFamily="49" charset="-122"/>
              </a:rPr>
              <a:t>月，中央红军结束长征并同红十五军团胜利会师于（</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．四川懋功地区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．西康甘孜地区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．甘肃会宁、静宁地区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．陕北吴起镇</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8198249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10</a:t>
            </a:r>
            <a:r>
              <a:rPr lang="zh-CN" altLang="zh-CN" sz="2400" dirty="0">
                <a:latin typeface="黑体" panose="02010609060101010101" pitchFamily="49" charset="-122"/>
                <a:ea typeface="黑体" panose="02010609060101010101" pitchFamily="49" charset="-122"/>
                <a:cs typeface="黑体" panose="02010609060101010101" pitchFamily="49" charset="-122"/>
              </a:rPr>
              <a:t>月，中央红军结束长征并同红十五军团胜利会师于（</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．四川懋功地区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．西康甘孜地区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．甘肃会宁、静宁地区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．陕北吴起镇</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508563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下列选项中对于中国工农红军长征胜利的历史意义表述准确的是（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长征推翻了国民党的反动统治</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长征是中国新民主主义革命的开端</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长征打响了武装反抗国民党反对统治的第一枪</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42528364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下列选项中对于中国工农红军长征胜利的历史意义表述准确的是（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长征推翻了国民党的反动统治</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长征是中国新民主主义革命的开端</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长征打响了武装反抗国民党反对统治的第一枪</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1028515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679" y="1362102"/>
            <a:ext cx="11582399"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cs typeface="黑体" panose="02010609060101010101" pitchFamily="49" charset="-122"/>
              </a:rPr>
              <a:t>对于中国工农红军长征胜利的历史意义表述不准确的是（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它粉碎了国民党“围剿”红军、消灭革命力量的企图，是中国革命转危为安的关键</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提出抗日民族统一战线新政策</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长征保存并锤炼了中国革命的骨干力量，这是党和红军极为宝贵的精华</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铸就了伟大的长征精神</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6869385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679" y="1362102"/>
            <a:ext cx="11582399"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cs typeface="黑体" panose="02010609060101010101" pitchFamily="49" charset="-122"/>
              </a:rPr>
              <a:t>对于中国工农红军长征胜利的历史意义表述不准确的是（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它粉碎了国民党“围剿”红军、消灭革命力量的企图，是中国革命转危为安的关键</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提出抗日民族统一战线新政策</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长征保存并锤炼了中国革命的骨干力量，这是党和红军极为宝贵的精华</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铸就了伟大的长征精神</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7783536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会议记忆</a:t>
            </a:r>
          </a:p>
        </p:txBody>
      </p:sp>
      <p:sp>
        <p:nvSpPr>
          <p:cNvPr id="3" name="内容占位符 2"/>
          <p:cNvSpPr>
            <a:spLocks noGrp="1"/>
          </p:cNvSpPr>
          <p:nvPr>
            <p:ph idx="1"/>
          </p:nvPr>
        </p:nvSpPr>
        <p:spPr>
          <a:xfrm>
            <a:off x="838200" y="2338684"/>
            <a:ext cx="10515600" cy="2913254"/>
          </a:xfrm>
        </p:spPr>
        <p:txBody>
          <a:bodyPr>
            <a:normAutofit/>
          </a:bodyPr>
          <a:lstStyle/>
          <a:p>
            <a:r>
              <a:rPr lang="zh-CN" altLang="en-US" sz="2400" dirty="0">
                <a:latin typeface="黑体" panose="02010609060101010101" pitchFamily="49" charset="-122"/>
                <a:ea typeface="黑体" panose="02010609060101010101" pitchFamily="49" charset="-122"/>
                <a:cs typeface="黑体" panose="02010609060101010101" pitchFamily="49" charset="-122"/>
              </a:rPr>
              <a:t>一大党，二大纲。三大联国搞合作，四大五大净瞎忙。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八一南昌第一枪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八七政权要靠枪。秋收工农来战斗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三湾改编新军装。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古田会议强思想，遵义生死转折点</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未完待续</a:t>
            </a:r>
            <a:r>
              <a:rPr lang="en-US" altLang="zh-CN" dirty="0">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2882272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066274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lvl="0" algn="ctr">
              <a:spcBef>
                <a:spcPct val="20000"/>
              </a:spcBef>
            </a:pP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第六章   中华民族的抗日战争</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14" name="圆角矩形 13"/>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6907</Words>
  <Application>Microsoft Office PowerPoint</Application>
  <PresentationFormat>宽屏</PresentationFormat>
  <Paragraphs>1228</Paragraphs>
  <Slides>119</Slides>
  <Notes>29</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119</vt:i4>
      </vt:variant>
    </vt:vector>
  </HeadingPairs>
  <TitlesOfParts>
    <vt:vector size="134" baseType="lpstr">
      <vt:lpstr>等线</vt:lpstr>
      <vt:lpstr>方正粗倩简体</vt:lpstr>
      <vt:lpstr>方正清刻本悦宋简体</vt:lpstr>
      <vt:lpstr>汉仪丫丫体简</vt:lpstr>
      <vt:lpstr>黑体</vt:lpstr>
      <vt:lpstr>华文行楷</vt:lpstr>
      <vt:lpstr>华文新魏</vt:lpstr>
      <vt:lpstr>微软雅黑</vt:lpstr>
      <vt:lpstr>Arial</vt:lpstr>
      <vt:lpstr>Calibri</vt:lpstr>
      <vt:lpstr>Calibri Light</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中国近现代史时间轴——新民主主义革命部分（1919 年——1949 年） </vt:lpstr>
      <vt:lpstr>中国近现代史时间轴——新民主主义革命部分（1919 年——1949 年） </vt:lpstr>
      <vt:lpstr>第二节 中国共产党的革命新道路的艰苦探索 </vt:lpstr>
      <vt:lpstr>第二节 中国共产党的革命新道路的艰苦探索 </vt:lpstr>
      <vt:lpstr>练一练</vt:lpstr>
      <vt:lpstr>练一练</vt:lpstr>
      <vt:lpstr>练一练</vt:lpstr>
      <vt:lpstr>练一练</vt:lpstr>
      <vt:lpstr>练一练</vt:lpstr>
      <vt:lpstr>练一练</vt:lpstr>
      <vt:lpstr>PowerPoint 演示文稿</vt:lpstr>
      <vt:lpstr>PowerPoint 演示文稿</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连连看</vt:lpstr>
      <vt:lpstr>连连看</vt:lpstr>
      <vt:lpstr>练一练</vt:lpstr>
      <vt:lpstr>练一练</vt:lpstr>
      <vt:lpstr>练一练</vt:lpstr>
      <vt:lpstr>练一练</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PowerPoint 演示文稿</vt:lpstr>
      <vt:lpstr>第一节  日本发动灭亡中国的侵略战争 </vt:lpstr>
      <vt:lpstr>第一节  日本发动灭亡中国的侵略战争 </vt:lpstr>
      <vt:lpstr>第一节  日本发动灭亡中国的侵略战争 </vt:lpstr>
      <vt:lpstr>PowerPoint 演示文稿</vt:lpstr>
      <vt:lpstr>PowerPoint 演示文稿</vt:lpstr>
      <vt:lpstr>第一节  日本发动灭亡中国的侵略战争 </vt:lpstr>
      <vt:lpstr>第一节  日本发动灭亡中国的侵略战争</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hongyu tang</cp:lastModifiedBy>
  <cp:revision>528</cp:revision>
  <dcterms:created xsi:type="dcterms:W3CDTF">2015-01-10T04:56:00Z</dcterms:created>
  <dcterms:modified xsi:type="dcterms:W3CDTF">2019-01-10T09:29:53Z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