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8" r:id="rId2"/>
    <p:sldMasterId id="2147483711" r:id="rId3"/>
    <p:sldMasterId id="2147483724" r:id="rId4"/>
    <p:sldMasterId id="2147483737" r:id="rId5"/>
    <p:sldMasterId id="2147483750" r:id="rId6"/>
    <p:sldMasterId id="2147483762" r:id="rId7"/>
  </p:sldMasterIdLst>
  <p:notesMasterIdLst>
    <p:notesMasterId r:id="rId107"/>
  </p:notesMasterIdLst>
  <p:sldIdLst>
    <p:sldId id="709" r:id="rId8"/>
    <p:sldId id="912" r:id="rId9"/>
    <p:sldId id="913" r:id="rId10"/>
    <p:sldId id="914" r:id="rId11"/>
    <p:sldId id="915" r:id="rId12"/>
    <p:sldId id="916" r:id="rId13"/>
    <p:sldId id="917" r:id="rId14"/>
    <p:sldId id="918" r:id="rId15"/>
    <p:sldId id="919" r:id="rId16"/>
    <p:sldId id="920" r:id="rId17"/>
    <p:sldId id="921" r:id="rId18"/>
    <p:sldId id="922" r:id="rId19"/>
    <p:sldId id="1008" r:id="rId20"/>
    <p:sldId id="923" r:id="rId21"/>
    <p:sldId id="924" r:id="rId22"/>
    <p:sldId id="925" r:id="rId23"/>
    <p:sldId id="929" r:id="rId24"/>
    <p:sldId id="930" r:id="rId25"/>
    <p:sldId id="926" r:id="rId26"/>
    <p:sldId id="927" r:id="rId27"/>
    <p:sldId id="928" r:id="rId28"/>
    <p:sldId id="931" r:id="rId29"/>
    <p:sldId id="932" r:id="rId30"/>
    <p:sldId id="933" r:id="rId31"/>
    <p:sldId id="934" r:id="rId32"/>
    <p:sldId id="935" r:id="rId33"/>
    <p:sldId id="936" r:id="rId34"/>
    <p:sldId id="937" r:id="rId35"/>
    <p:sldId id="938" r:id="rId36"/>
    <p:sldId id="939" r:id="rId37"/>
    <p:sldId id="940" r:id="rId38"/>
    <p:sldId id="941" r:id="rId39"/>
    <p:sldId id="942" r:id="rId40"/>
    <p:sldId id="943" r:id="rId41"/>
    <p:sldId id="944" r:id="rId42"/>
    <p:sldId id="945" r:id="rId43"/>
    <p:sldId id="946" r:id="rId44"/>
    <p:sldId id="947" r:id="rId45"/>
    <p:sldId id="959" r:id="rId46"/>
    <p:sldId id="960" r:id="rId47"/>
    <p:sldId id="961" r:id="rId48"/>
    <p:sldId id="962" r:id="rId49"/>
    <p:sldId id="963" r:id="rId50"/>
    <p:sldId id="964" r:id="rId51"/>
    <p:sldId id="948" r:id="rId52"/>
    <p:sldId id="949" r:id="rId53"/>
    <p:sldId id="950" r:id="rId54"/>
    <p:sldId id="951" r:id="rId55"/>
    <p:sldId id="952" r:id="rId56"/>
    <p:sldId id="953" r:id="rId57"/>
    <p:sldId id="954" r:id="rId58"/>
    <p:sldId id="955" r:id="rId59"/>
    <p:sldId id="956" r:id="rId60"/>
    <p:sldId id="957" r:id="rId61"/>
    <p:sldId id="958" r:id="rId62"/>
    <p:sldId id="965" r:id="rId63"/>
    <p:sldId id="966" r:id="rId64"/>
    <p:sldId id="967" r:id="rId65"/>
    <p:sldId id="968" r:id="rId66"/>
    <p:sldId id="969" r:id="rId67"/>
    <p:sldId id="970" r:id="rId68"/>
    <p:sldId id="971" r:id="rId69"/>
    <p:sldId id="972" r:id="rId70"/>
    <p:sldId id="973" r:id="rId71"/>
    <p:sldId id="974" r:id="rId72"/>
    <p:sldId id="975" r:id="rId73"/>
    <p:sldId id="976" r:id="rId74"/>
    <p:sldId id="977" r:id="rId75"/>
    <p:sldId id="978" r:id="rId76"/>
    <p:sldId id="979" r:id="rId77"/>
    <p:sldId id="980" r:id="rId78"/>
    <p:sldId id="981" r:id="rId79"/>
    <p:sldId id="982" r:id="rId80"/>
    <p:sldId id="983" r:id="rId81"/>
    <p:sldId id="984" r:id="rId82"/>
    <p:sldId id="985" r:id="rId83"/>
    <p:sldId id="986" r:id="rId84"/>
    <p:sldId id="987" r:id="rId85"/>
    <p:sldId id="988" r:id="rId86"/>
    <p:sldId id="1009" r:id="rId87"/>
    <p:sldId id="989" r:id="rId88"/>
    <p:sldId id="990" r:id="rId89"/>
    <p:sldId id="991" r:id="rId90"/>
    <p:sldId id="992" r:id="rId91"/>
    <p:sldId id="993" r:id="rId92"/>
    <p:sldId id="994" r:id="rId93"/>
    <p:sldId id="995" r:id="rId94"/>
    <p:sldId id="996" r:id="rId95"/>
    <p:sldId id="997" r:id="rId96"/>
    <p:sldId id="998" r:id="rId97"/>
    <p:sldId id="999" r:id="rId98"/>
    <p:sldId id="1000" r:id="rId99"/>
    <p:sldId id="1001" r:id="rId100"/>
    <p:sldId id="1002" r:id="rId101"/>
    <p:sldId id="1003" r:id="rId102"/>
    <p:sldId id="1004" r:id="rId103"/>
    <p:sldId id="1005" r:id="rId104"/>
    <p:sldId id="1006" r:id="rId105"/>
    <p:sldId id="1007" r:id="rId10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709"/>
            <p14:sldId id="912"/>
            <p14:sldId id="913"/>
            <p14:sldId id="914"/>
            <p14:sldId id="915"/>
            <p14:sldId id="916"/>
            <p14:sldId id="917"/>
            <p14:sldId id="918"/>
            <p14:sldId id="919"/>
            <p14:sldId id="920"/>
            <p14:sldId id="921"/>
            <p14:sldId id="922"/>
            <p14:sldId id="1008"/>
            <p14:sldId id="923"/>
            <p14:sldId id="924"/>
            <p14:sldId id="925"/>
            <p14:sldId id="929"/>
            <p14:sldId id="930"/>
            <p14:sldId id="926"/>
            <p14:sldId id="927"/>
            <p14:sldId id="928"/>
            <p14:sldId id="931"/>
            <p14:sldId id="932"/>
            <p14:sldId id="933"/>
            <p14:sldId id="934"/>
            <p14:sldId id="935"/>
            <p14:sldId id="936"/>
            <p14:sldId id="937"/>
            <p14:sldId id="938"/>
            <p14:sldId id="939"/>
            <p14:sldId id="940"/>
            <p14:sldId id="941"/>
            <p14:sldId id="942"/>
            <p14:sldId id="943"/>
            <p14:sldId id="944"/>
            <p14:sldId id="945"/>
            <p14:sldId id="946"/>
            <p14:sldId id="947"/>
            <p14:sldId id="959"/>
            <p14:sldId id="960"/>
            <p14:sldId id="961"/>
            <p14:sldId id="962"/>
            <p14:sldId id="963"/>
            <p14:sldId id="964"/>
            <p14:sldId id="948"/>
            <p14:sldId id="949"/>
            <p14:sldId id="950"/>
            <p14:sldId id="951"/>
            <p14:sldId id="952"/>
            <p14:sldId id="953"/>
            <p14:sldId id="954"/>
            <p14:sldId id="955"/>
            <p14:sldId id="956"/>
            <p14:sldId id="957"/>
            <p14:sldId id="958"/>
            <p14:sldId id="965"/>
            <p14:sldId id="966"/>
            <p14:sldId id="967"/>
            <p14:sldId id="968"/>
            <p14:sldId id="969"/>
            <p14:sldId id="970"/>
            <p14:sldId id="971"/>
            <p14:sldId id="972"/>
            <p14:sldId id="973"/>
            <p14:sldId id="974"/>
            <p14:sldId id="975"/>
            <p14:sldId id="976"/>
            <p14:sldId id="977"/>
            <p14:sldId id="978"/>
            <p14:sldId id="979"/>
            <p14:sldId id="980"/>
            <p14:sldId id="981"/>
            <p14:sldId id="982"/>
            <p14:sldId id="983"/>
            <p14:sldId id="984"/>
            <p14:sldId id="985"/>
            <p14:sldId id="986"/>
            <p14:sldId id="987"/>
            <p14:sldId id="988"/>
            <p14:sldId id="1009"/>
            <p14:sldId id="989"/>
            <p14:sldId id="990"/>
            <p14:sldId id="991"/>
            <p14:sldId id="992"/>
            <p14:sldId id="993"/>
            <p14:sldId id="994"/>
            <p14:sldId id="995"/>
            <p14:sldId id="996"/>
            <p14:sldId id="997"/>
            <p14:sldId id="998"/>
            <p14:sldId id="999"/>
            <p14:sldId id="1000"/>
            <p14:sldId id="1001"/>
            <p14:sldId id="1002"/>
            <p14:sldId id="1003"/>
            <p14:sldId id="1004"/>
            <p14:sldId id="1005"/>
            <p14:sldId id="1006"/>
            <p14:sldId id="100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8" autoAdjust="0"/>
    <p:restoredTop sz="93089"/>
  </p:normalViewPr>
  <p:slideViewPr>
    <p:cSldViewPr snapToGrid="0">
      <p:cViewPr varScale="1">
        <p:scale>
          <a:sx n="55" d="100"/>
          <a:sy n="55" d="100"/>
        </p:scale>
        <p:origin x="43" y="1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07" Type="http://schemas.openxmlformats.org/officeDocument/2006/relationships/notesMaster" Target="notesMasters/notes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slide" Target="slides/slide95.xml"/><Relationship Id="rId110"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commentAuthors" Target="commentAuthor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slide" Target="slides/slide99.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presProps" Target="presProps.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2574661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74</a:t>
            </a:fld>
            <a:endParaRPr lang="zh-CN" altLang="en-US">
              <a:solidFill>
                <a:prstClr val="black"/>
              </a:solidFill>
            </a:endParaRPr>
          </a:p>
        </p:txBody>
      </p:sp>
    </p:spTree>
    <p:extLst>
      <p:ext uri="{BB962C8B-B14F-4D97-AF65-F5344CB8AC3E}">
        <p14:creationId xmlns:p14="http://schemas.microsoft.com/office/powerpoint/2010/main" val="139408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88</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89</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90</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0627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1431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7811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657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6149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18409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43508759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726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192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6994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6844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356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82878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6406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1269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5477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4838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0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98018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1690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35993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8311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6745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426170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0464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76970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21134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345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48619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253584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78968489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33498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81703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1968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7025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7204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5362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204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04855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981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29026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1767711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140766518"/>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51156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12940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67977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62300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15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9295802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01663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39523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44211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71114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80762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4043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30683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29985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986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2874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325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45190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9715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05878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37216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70120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47741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32973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55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6762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39833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64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1.pn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2.pn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02129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86930" y="523260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260958132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9485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947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9"/>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2"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09873"/>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328445068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2019/1/11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1"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64291" y="523943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360878824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5.jpe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slideLayout" Target="../slideLayouts/slideLayout25.xml"/><Relationship Id="rId4" Type="http://schemas.openxmlformats.org/officeDocument/2006/relationships/tags" Target="../tags/tag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1.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2.xml"/></Relationships>
</file>

<file path=ppt/slides/_rels/slide8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5.xml"/><Relationship Id="rId7" Type="http://schemas.openxmlformats.org/officeDocument/2006/relationships/notesSlide" Target="../notesSlides/notesSlide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72.xml"/><Relationship Id="rId5" Type="http://schemas.openxmlformats.org/officeDocument/2006/relationships/tags" Target="../tags/tag17.xml"/><Relationship Id="rId4" Type="http://schemas.openxmlformats.org/officeDocument/2006/relationships/tags" Target="../tags/tag16.xml"/></Relationships>
</file>

<file path=ppt/slides/_rels/slide8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0.xml"/><Relationship Id="rId7" Type="http://schemas.openxmlformats.org/officeDocument/2006/relationships/notesSlide" Target="../notesSlides/notesSlide3.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72.xml"/><Relationship Id="rId5" Type="http://schemas.openxmlformats.org/officeDocument/2006/relationships/tags" Target="../tags/tag22.xml"/><Relationship Id="rId4" Type="http://schemas.openxmlformats.org/officeDocument/2006/relationships/tags" Target="../tags/tag2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5.xml"/><Relationship Id="rId7" Type="http://schemas.openxmlformats.org/officeDocument/2006/relationships/notesSlide" Target="../notesSlides/notesSlide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72.xml"/><Relationship Id="rId5" Type="http://schemas.openxmlformats.org/officeDocument/2006/relationships/tags" Target="../tags/tag27.xml"/><Relationship Id="rId4" Type="http://schemas.openxmlformats.org/officeDocument/2006/relationships/tags" Target="../tags/tag2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13766"/>
          </a:xfrm>
          <a:prstGeom prst="rect">
            <a:avLst/>
          </a:prstGeom>
          <a:noFill/>
          <a:ln w="9525">
            <a:noFill/>
            <a:miter lim="800000"/>
          </a:ln>
        </p:spPr>
        <p:txBody>
          <a:bodyPr wrap="square">
            <a:spAutoFit/>
          </a:bodyPr>
          <a:lstStyle/>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尚德机构  自变量学院</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a:solidFill>
                  <a:srgbClr val="161616"/>
                </a:solidFill>
                <a:latin typeface="黑体" panose="02010609060101010101" pitchFamily="49" charset="-122"/>
                <a:ea typeface="黑体" panose="02010609060101010101" pitchFamily="49" charset="-122"/>
              </a:rPr>
              <a:t>    主讲老师：唐宏宇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2611" y="457692"/>
            <a:ext cx="10192076" cy="544050"/>
          </a:xfrm>
        </p:spPr>
        <p:txBody>
          <a:bodyPr/>
          <a:lstStyle/>
          <a:p>
            <a:r>
              <a:rPr lang="zh-CN" altLang="en-US" sz="2400" dirty="0">
                <a:solidFill>
                  <a:schemeClr val="tx1"/>
                </a:solidFill>
              </a:rPr>
              <a:t>第二节  从局部抗战到全国性抗战</a:t>
            </a:r>
          </a:p>
        </p:txBody>
      </p:sp>
      <p:sp>
        <p:nvSpPr>
          <p:cNvPr id="5" name="MH_SubTitle_1"/>
          <p:cNvSpPr>
            <a:spLocks noChangeArrowheads="1"/>
          </p:cNvSpPr>
          <p:nvPr>
            <p:custDataLst>
              <p:tags r:id="rId1"/>
            </p:custDataLst>
          </p:nvPr>
        </p:nvSpPr>
        <p:spPr bwMode="gray">
          <a:xfrm>
            <a:off x="721381" y="3928605"/>
            <a:ext cx="2016925" cy="51872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rmAutofit/>
          </a:bodyPr>
          <a:lstStyle/>
          <a:p>
            <a:pPr algn="ctr">
              <a:defRPr/>
            </a:pPr>
            <a:r>
              <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1937年9月</a:t>
            </a:r>
          </a:p>
        </p:txBody>
      </p:sp>
      <p:sp>
        <p:nvSpPr>
          <p:cNvPr id="12" name="MH_Text_1"/>
          <p:cNvSpPr>
            <a:spLocks noChangeArrowheads="1"/>
          </p:cNvSpPr>
          <p:nvPr>
            <p:custDataLst>
              <p:tags r:id="rId2"/>
            </p:custDataLst>
          </p:nvPr>
        </p:nvSpPr>
        <p:spPr bwMode="auto">
          <a:xfrm>
            <a:off x="2738306" y="3646869"/>
            <a:ext cx="8532206" cy="10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en-US" altLang="zh-CN"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国共合作宣言</a:t>
            </a:r>
            <a:r>
              <a:rPr lang="en-US" altLang="zh-CN"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的发布，标志着第二次国共合作为主体的全国抗日民族统一战线的正式形成</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6" name="矩形 25"/>
          <p:cNvSpPr/>
          <p:nvPr/>
        </p:nvSpPr>
        <p:spPr>
          <a:xfrm>
            <a:off x="595053" y="1243798"/>
            <a:ext cx="11392699" cy="507831"/>
          </a:xfrm>
          <a:prstGeom prst="rect">
            <a:avLst/>
          </a:prstGeom>
        </p:spPr>
        <p:txBody>
          <a:bodyPr wrap="square">
            <a:spAutoFit/>
          </a:bodyPr>
          <a:lstStyle/>
          <a:p>
            <a:pPr>
              <a:lnSpc>
                <a:spcPct val="150000"/>
              </a:lnSpc>
            </a:pPr>
            <a:r>
              <a:rPr lang="zh-CN"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第二次国共合作正式形成，全国性抗战的开始</a:t>
            </a:r>
            <a:endParaRPr lang="zh-CN" altLang="en-US" dirty="0">
              <a:solidFill>
                <a:srgbClr val="C23C0D"/>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31" name="图片 30"/>
          <p:cNvPicPr>
            <a:picLocks noChangeAspect="1"/>
          </p:cNvPicPr>
          <p:nvPr/>
        </p:nvPicPr>
        <p:blipFill>
          <a:blip r:embed="rId6"/>
          <a:stretch>
            <a:fillRect/>
          </a:stretch>
        </p:blipFill>
        <p:spPr>
          <a:xfrm>
            <a:off x="4639208" y="5031025"/>
            <a:ext cx="1652194" cy="1144377"/>
          </a:xfrm>
          <a:prstGeom prst="rect">
            <a:avLst/>
          </a:prstGeom>
        </p:spPr>
      </p:pic>
      <p:pic>
        <p:nvPicPr>
          <p:cNvPr id="32" name="图片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4409" y="5076960"/>
            <a:ext cx="1652194" cy="1057404"/>
          </a:xfrm>
          <a:prstGeom prst="rect">
            <a:avLst/>
          </a:prstGeom>
        </p:spPr>
      </p:pic>
      <p:sp>
        <p:nvSpPr>
          <p:cNvPr id="10" name="MH_SubTitle_1"/>
          <p:cNvSpPr>
            <a:spLocks noChangeArrowheads="1"/>
          </p:cNvSpPr>
          <p:nvPr>
            <p:custDataLst>
              <p:tags r:id="rId3"/>
            </p:custDataLst>
          </p:nvPr>
        </p:nvSpPr>
        <p:spPr bwMode="gray">
          <a:xfrm>
            <a:off x="721381" y="2458368"/>
            <a:ext cx="2016925" cy="51872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rmAutofit/>
          </a:bodyPr>
          <a:lstStyle/>
          <a:p>
            <a:pPr algn="ctr">
              <a:defRPr/>
            </a:pPr>
            <a:r>
              <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1937年8月</a:t>
            </a:r>
          </a:p>
        </p:txBody>
      </p:sp>
      <p:sp>
        <p:nvSpPr>
          <p:cNvPr id="11" name="MH_Text_1"/>
          <p:cNvSpPr>
            <a:spLocks noChangeArrowheads="1"/>
          </p:cNvSpPr>
          <p:nvPr>
            <p:custDataLst>
              <p:tags r:id="rId4"/>
            </p:custDataLst>
          </p:nvPr>
        </p:nvSpPr>
        <p:spPr bwMode="auto">
          <a:xfrm>
            <a:off x="2738306" y="2176632"/>
            <a:ext cx="9453694" cy="10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将红军主力改编为国民革命军第八路军</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。总指挥：</a:t>
            </a:r>
            <a:r>
              <a:rPr lang="zh-CN" altLang="en-US" sz="2000" b="1" dirty="0">
                <a:solidFill>
                  <a:prstClr val="black"/>
                </a:solidFill>
                <a:latin typeface="黑体" panose="02010609060101010101" pitchFamily="49" charset="-122"/>
                <a:ea typeface="黑体" panose="02010609060101010101" pitchFamily="49" charset="-122"/>
                <a:sym typeface="微软雅黑" panose="020B0503020204020204" pitchFamily="34" charset="-122"/>
              </a:rPr>
              <a:t>朱德</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八路军下辖三个师(115.120.129)</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南方红军和游击队，改编为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国民革命军新编第四军</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，叶挺任军长，项英任副军长</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grpSp>
        <p:nvGrpSpPr>
          <p:cNvPr id="14" name="组 13"/>
          <p:cNvGrpSpPr/>
          <p:nvPr/>
        </p:nvGrpSpPr>
        <p:grpSpPr>
          <a:xfrm>
            <a:off x="7129463" y="86137"/>
            <a:ext cx="4912463" cy="2157413"/>
            <a:chOff x="2436551" y="2150088"/>
            <a:chExt cx="6931385" cy="3288109"/>
          </a:xfrm>
        </p:grpSpPr>
        <p:sp>
          <p:nvSpPr>
            <p:cNvPr id="15" name="左大括号 14"/>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7" name="圆角矩形 16"/>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p>
          </p:txBody>
        </p:sp>
        <p:sp>
          <p:nvSpPr>
            <p:cNvPr id="18" name="圆角矩形 17"/>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9" name="圆角矩形 18"/>
            <p:cNvSpPr/>
            <p:nvPr/>
          </p:nvSpPr>
          <p:spPr>
            <a:xfrm>
              <a:off x="6423209" y="3052832"/>
              <a:ext cx="2852002" cy="7019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国共尝试第二次</a:t>
              </a:r>
              <a:endParaRPr lang="en-US" altLang="zh-CN" sz="1600" dirty="0">
                <a:solidFill>
                  <a:prstClr val="white"/>
                </a:solidFill>
                <a:latin typeface="黑体" panose="02010609060101010101" pitchFamily="49" charset="-122"/>
                <a:ea typeface="黑体" panose="02010609060101010101" pitchFamily="49" charset="-122"/>
              </a:endParaRPr>
            </a:p>
            <a:p>
              <a:pPr algn="ctr"/>
              <a:r>
                <a:rPr lang="zh-CN" altLang="en-US" sz="1600" dirty="0">
                  <a:solidFill>
                    <a:prstClr val="white"/>
                  </a:solidFill>
                  <a:latin typeface="黑体" panose="02010609060101010101" pitchFamily="49" charset="-122"/>
                  <a:ea typeface="黑体" panose="02010609060101010101" pitchFamily="49" charset="-122"/>
                </a:rPr>
                <a:t>合作</a:t>
              </a:r>
            </a:p>
          </p:txBody>
        </p:sp>
        <p:sp>
          <p:nvSpPr>
            <p:cNvPr id="20" name="圆角矩形 19"/>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共产党在大后方战场的抗争</a:t>
              </a:r>
            </a:p>
          </p:txBody>
        </p:sp>
      </p:grpSp>
    </p:spTree>
    <p:extLst>
      <p:ext uri="{BB962C8B-B14F-4D97-AF65-F5344CB8AC3E}">
        <p14:creationId xmlns:p14="http://schemas.microsoft.com/office/powerpoint/2010/main" val="322815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5" name="圆角矩形 14"/>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国民党的消极抗战</a:t>
            </a: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后方国统区的民主</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运动</a:t>
            </a:r>
          </a:p>
        </p:txBody>
      </p:sp>
    </p:spTree>
    <p:extLst>
      <p:ext uri="{BB962C8B-B14F-4D97-AF65-F5344CB8AC3E}">
        <p14:creationId xmlns:p14="http://schemas.microsoft.com/office/powerpoint/2010/main" val="533190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国民党军队在正面战场的主要战役</a:t>
            </a:r>
          </a:p>
        </p:txBody>
      </p:sp>
      <p:sp>
        <p:nvSpPr>
          <p:cNvPr id="15" name="圆角矩形 14"/>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国民党的消极抗战</a:t>
            </a: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后方国统区的民主</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运动</a:t>
            </a:r>
          </a:p>
        </p:txBody>
      </p:sp>
    </p:spTree>
    <p:extLst>
      <p:ext uri="{BB962C8B-B14F-4D97-AF65-F5344CB8AC3E}">
        <p14:creationId xmlns:p14="http://schemas.microsoft.com/office/powerpoint/2010/main" val="423148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504657"/>
            <a:ext cx="10192076" cy="544050"/>
          </a:xfrm>
        </p:spPr>
        <p:txBody>
          <a:bodyPr/>
          <a:lstStyle/>
          <a:p>
            <a:r>
              <a:rPr lang="zh-CN" altLang="en-US" sz="2000" dirty="0">
                <a:solidFill>
                  <a:schemeClr val="tx1"/>
                </a:solidFill>
              </a:rPr>
              <a:t>第三节 国民党的正面战场与大后方的抗日民主运动</a:t>
            </a:r>
          </a:p>
        </p:txBody>
      </p:sp>
      <p:sp>
        <p:nvSpPr>
          <p:cNvPr id="3" name="内容占位符 2"/>
          <p:cNvSpPr>
            <a:spLocks noGrp="1"/>
          </p:cNvSpPr>
          <p:nvPr>
            <p:ph idx="1"/>
          </p:nvPr>
        </p:nvSpPr>
        <p:spPr>
          <a:xfrm>
            <a:off x="838200" y="1266534"/>
            <a:ext cx="10515600" cy="5000042"/>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rPr>
              <a:t>战略防御阶段的正面战场</a:t>
            </a:r>
            <a:endParaRPr lang="en-US" altLang="zh-CN" sz="2000" dirty="0">
              <a:latin typeface="黑体" panose="02010609060101010101" pitchFamily="49" charset="-122"/>
              <a:ea typeface="黑体" panose="02010609060101010101" pitchFamily="49" charset="-122"/>
            </a:endParaRPr>
          </a:p>
          <a:p>
            <a:pPr>
              <a:lnSpc>
                <a:spcPct val="200000"/>
              </a:lnSpc>
            </a:pPr>
            <a:endParaRPr lang="en-US" altLang="zh-CN" sz="2000" u="sng" dirty="0">
              <a:solidFill>
                <a:srgbClr val="0070C0"/>
              </a:solidFill>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endParaRPr lang="en-US" altLang="zh-CN" dirty="0"/>
          </a:p>
          <a:p>
            <a:endParaRPr lang="zh-CN" altLang="en-US" dirty="0"/>
          </a:p>
        </p:txBody>
      </p:sp>
      <p:grpSp>
        <p:nvGrpSpPr>
          <p:cNvPr id="4" name="组 3"/>
          <p:cNvGrpSpPr/>
          <p:nvPr/>
        </p:nvGrpSpPr>
        <p:grpSpPr>
          <a:xfrm>
            <a:off x="7486650" y="1"/>
            <a:ext cx="4698378" cy="2114550"/>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国民党正面战场的</a:t>
              </a:r>
              <a:endParaRPr lang="en-US" altLang="zh-CN" dirty="0">
                <a:solidFill>
                  <a:prstClr val="white"/>
                </a:solidFill>
                <a:latin typeface="黑体" panose="02010609060101010101" pitchFamily="49" charset="-122"/>
                <a:ea typeface="黑体" panose="02010609060101010101" pitchFamily="49" charset="-122"/>
              </a:endParaRPr>
            </a:p>
            <a:p>
              <a:pPr algn="ctr"/>
              <a:r>
                <a:rPr lang="zh-CN" altLang="en-US" dirty="0">
                  <a:solidFill>
                    <a:prstClr val="white"/>
                  </a:solidFill>
                  <a:latin typeface="黑体" panose="02010609060101010101" pitchFamily="49" charset="-122"/>
                  <a:ea typeface="黑体" panose="02010609060101010101" pitchFamily="49" charset="-122"/>
                </a:rPr>
                <a:t>主要战役</a:t>
              </a: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国民党军队在正面战场的主要战役</a:t>
              </a: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国民党的消极抗战</a:t>
              </a:r>
            </a:p>
          </p:txBody>
        </p:sp>
        <p:sp>
          <p:nvSpPr>
            <p:cNvPr id="11" name="圆角矩形 10"/>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后方国统区的民主</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运动</a:t>
              </a:r>
            </a:p>
          </p:txBody>
        </p:sp>
      </p:grpSp>
      <p:cxnSp>
        <p:nvCxnSpPr>
          <p:cNvPr id="13" name="直接箭头连接符 12">
            <a:extLst>
              <a:ext uri="{FF2B5EF4-FFF2-40B4-BE49-F238E27FC236}">
                <a16:creationId xmlns:a16="http://schemas.microsoft.com/office/drawing/2014/main" id="{D89FD1E6-89FA-40AF-B616-C06F349D594E}"/>
              </a:ext>
            </a:extLst>
          </p:cNvPr>
          <p:cNvCxnSpPr>
            <a:cxnSpLocks/>
            <a:stCxn id="3" idx="1"/>
          </p:cNvCxnSpPr>
          <p:nvPr/>
        </p:nvCxnSpPr>
        <p:spPr>
          <a:xfrm>
            <a:off x="838200" y="3766555"/>
            <a:ext cx="10353838" cy="1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7719411-6AC7-4CF0-BDCE-49F6035F5BAB}"/>
              </a:ext>
            </a:extLst>
          </p:cNvPr>
          <p:cNvCxnSpPr/>
          <p:nvPr/>
        </p:nvCxnSpPr>
        <p:spPr>
          <a:xfrm>
            <a:off x="4350327" y="3429000"/>
            <a:ext cx="0" cy="33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CF52D74-1FA6-40D4-BC77-02D4CFE68755}"/>
              </a:ext>
            </a:extLst>
          </p:cNvPr>
          <p:cNvCxnSpPr/>
          <p:nvPr/>
        </p:nvCxnSpPr>
        <p:spPr>
          <a:xfrm>
            <a:off x="865909" y="3429000"/>
            <a:ext cx="0" cy="33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8D2CB10-826E-45FC-A7A1-AF65C4C74805}"/>
              </a:ext>
            </a:extLst>
          </p:cNvPr>
          <p:cNvCxnSpPr/>
          <p:nvPr/>
        </p:nvCxnSpPr>
        <p:spPr>
          <a:xfrm>
            <a:off x="8714510" y="3429000"/>
            <a:ext cx="0" cy="337555"/>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4ADF42B-CFD4-46AB-8C77-A5A4AD872E44}"/>
              </a:ext>
            </a:extLst>
          </p:cNvPr>
          <p:cNvSpPr txBox="1"/>
          <p:nvPr/>
        </p:nvSpPr>
        <p:spPr>
          <a:xfrm>
            <a:off x="207818" y="3908651"/>
            <a:ext cx="1884218" cy="966547"/>
          </a:xfrm>
          <a:prstGeom prst="rect">
            <a:avLst/>
          </a:prstGeom>
          <a:noFill/>
        </p:spPr>
        <p:txBody>
          <a:bodyPr wrap="square" rtlCol="0">
            <a:spAutoFit/>
          </a:bodyPr>
          <a:lstStyle/>
          <a:p>
            <a:pPr algn="ctr">
              <a:lnSpc>
                <a:spcPct val="150000"/>
              </a:lnSpc>
            </a:pPr>
            <a:r>
              <a:rPr lang="en-US" altLang="zh-CN" sz="2000" dirty="0"/>
              <a:t>1937</a:t>
            </a:r>
            <a:r>
              <a:rPr lang="zh-CN" altLang="en-US" sz="2000" dirty="0"/>
              <a:t>年</a:t>
            </a:r>
            <a:r>
              <a:rPr lang="en-US" altLang="zh-CN" sz="2000" dirty="0"/>
              <a:t>7</a:t>
            </a:r>
            <a:r>
              <a:rPr lang="zh-CN" altLang="en-US" sz="2000" dirty="0"/>
              <a:t>月</a:t>
            </a:r>
            <a:r>
              <a:rPr lang="en-US" altLang="zh-CN" sz="2000" dirty="0"/>
              <a:t>7</a:t>
            </a:r>
            <a:r>
              <a:rPr lang="zh-CN" altLang="en-US" sz="2000" dirty="0"/>
              <a:t>日</a:t>
            </a:r>
            <a:endParaRPr lang="en-US" altLang="zh-CN" sz="2000" dirty="0"/>
          </a:p>
          <a:p>
            <a:pPr algn="ctr">
              <a:lnSpc>
                <a:spcPct val="150000"/>
              </a:lnSpc>
            </a:pPr>
            <a:r>
              <a:rPr lang="zh-CN" altLang="en-US" sz="2000" dirty="0"/>
              <a:t>卢沟桥事变</a:t>
            </a:r>
          </a:p>
        </p:txBody>
      </p:sp>
      <p:sp>
        <p:nvSpPr>
          <p:cNvPr id="22" name="文本框 21">
            <a:extLst>
              <a:ext uri="{FF2B5EF4-FFF2-40B4-BE49-F238E27FC236}">
                <a16:creationId xmlns:a16="http://schemas.microsoft.com/office/drawing/2014/main" id="{C674C26A-4568-40B9-92E2-63D7CCBF8B5D}"/>
              </a:ext>
            </a:extLst>
          </p:cNvPr>
          <p:cNvSpPr txBox="1"/>
          <p:nvPr/>
        </p:nvSpPr>
        <p:spPr>
          <a:xfrm>
            <a:off x="3408217" y="3908651"/>
            <a:ext cx="2147455" cy="966547"/>
          </a:xfrm>
          <a:prstGeom prst="rect">
            <a:avLst/>
          </a:prstGeom>
          <a:noFill/>
        </p:spPr>
        <p:txBody>
          <a:bodyPr wrap="square" rtlCol="0">
            <a:spAutoFit/>
          </a:bodyPr>
          <a:lstStyle/>
          <a:p>
            <a:pPr algn="ctr">
              <a:lnSpc>
                <a:spcPct val="150000"/>
              </a:lnSpc>
            </a:pPr>
            <a:r>
              <a:rPr lang="en-US" altLang="zh-CN" sz="2000" dirty="0"/>
              <a:t>1938</a:t>
            </a:r>
            <a:r>
              <a:rPr lang="zh-CN" altLang="en-US" sz="2000" dirty="0"/>
              <a:t>年</a:t>
            </a:r>
            <a:r>
              <a:rPr lang="en-US" altLang="zh-CN" sz="2000" dirty="0"/>
              <a:t>10</a:t>
            </a:r>
            <a:r>
              <a:rPr lang="zh-CN" altLang="en-US" sz="2000" dirty="0"/>
              <a:t>月</a:t>
            </a:r>
            <a:endParaRPr lang="en-US" altLang="zh-CN" sz="2000" dirty="0"/>
          </a:p>
          <a:p>
            <a:pPr algn="ctr">
              <a:lnSpc>
                <a:spcPct val="150000"/>
              </a:lnSpc>
            </a:pPr>
            <a:r>
              <a:rPr lang="zh-CN" altLang="en-US" sz="2000" dirty="0"/>
              <a:t>广州、武汉失守</a:t>
            </a:r>
          </a:p>
        </p:txBody>
      </p:sp>
      <p:sp>
        <p:nvSpPr>
          <p:cNvPr id="23" name="左大括号 22">
            <a:extLst>
              <a:ext uri="{FF2B5EF4-FFF2-40B4-BE49-F238E27FC236}">
                <a16:creationId xmlns:a16="http://schemas.microsoft.com/office/drawing/2014/main" id="{9AD53759-EB5D-4C01-A5AC-5AD29C7535EB}"/>
              </a:ext>
            </a:extLst>
          </p:cNvPr>
          <p:cNvSpPr/>
          <p:nvPr/>
        </p:nvSpPr>
        <p:spPr>
          <a:xfrm rot="5400000">
            <a:off x="2440271" y="1480536"/>
            <a:ext cx="335674" cy="34843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8A6CCB2B-3024-4BE7-882E-3A97940A14D0}"/>
              </a:ext>
            </a:extLst>
          </p:cNvPr>
          <p:cNvSpPr txBox="1"/>
          <p:nvPr/>
        </p:nvSpPr>
        <p:spPr>
          <a:xfrm>
            <a:off x="1665999" y="2435671"/>
            <a:ext cx="1884218" cy="504882"/>
          </a:xfrm>
          <a:prstGeom prst="rect">
            <a:avLst/>
          </a:prstGeom>
          <a:noFill/>
        </p:spPr>
        <p:txBody>
          <a:bodyPr wrap="square" rtlCol="0">
            <a:spAutoFit/>
          </a:bodyPr>
          <a:lstStyle/>
          <a:p>
            <a:pPr algn="ctr">
              <a:lnSpc>
                <a:spcPct val="150000"/>
              </a:lnSpc>
            </a:pPr>
            <a:r>
              <a:rPr lang="zh-CN" altLang="en-US" sz="2000" dirty="0"/>
              <a:t>战略防御阶段</a:t>
            </a:r>
          </a:p>
        </p:txBody>
      </p:sp>
      <p:sp>
        <p:nvSpPr>
          <p:cNvPr id="25" name="文本框 24">
            <a:extLst>
              <a:ext uri="{FF2B5EF4-FFF2-40B4-BE49-F238E27FC236}">
                <a16:creationId xmlns:a16="http://schemas.microsoft.com/office/drawing/2014/main" id="{3AACBF52-6C0E-4FEF-B889-9846782B7830}"/>
              </a:ext>
            </a:extLst>
          </p:cNvPr>
          <p:cNvSpPr txBox="1"/>
          <p:nvPr/>
        </p:nvSpPr>
        <p:spPr>
          <a:xfrm>
            <a:off x="7252328" y="3867795"/>
            <a:ext cx="2791450" cy="1428211"/>
          </a:xfrm>
          <a:prstGeom prst="rect">
            <a:avLst/>
          </a:prstGeom>
          <a:noFill/>
        </p:spPr>
        <p:txBody>
          <a:bodyPr wrap="square" rtlCol="0">
            <a:spAutoFit/>
          </a:bodyPr>
          <a:lstStyle/>
          <a:p>
            <a:pPr algn="ctr">
              <a:lnSpc>
                <a:spcPct val="150000"/>
              </a:lnSpc>
            </a:pPr>
            <a:r>
              <a:rPr lang="en-US" altLang="zh-CN" sz="2000" dirty="0"/>
              <a:t>1944</a:t>
            </a:r>
            <a:r>
              <a:rPr lang="zh-CN" altLang="en-US" sz="2000" dirty="0"/>
              <a:t>年</a:t>
            </a:r>
            <a:endParaRPr lang="en-US" altLang="zh-CN" sz="2000" dirty="0"/>
          </a:p>
          <a:p>
            <a:pPr algn="ctr">
              <a:lnSpc>
                <a:spcPct val="150000"/>
              </a:lnSpc>
            </a:pPr>
            <a:r>
              <a:rPr lang="zh-CN" altLang="en-US" sz="2000" dirty="0"/>
              <a:t>苏联红军</a:t>
            </a:r>
            <a:endParaRPr lang="en-US" altLang="zh-CN" sz="2000" dirty="0"/>
          </a:p>
          <a:p>
            <a:pPr algn="ctr">
              <a:lnSpc>
                <a:spcPct val="150000"/>
              </a:lnSpc>
            </a:pPr>
            <a:r>
              <a:rPr lang="zh-CN" altLang="en-US" sz="2000" dirty="0"/>
              <a:t>出兵中国东北</a:t>
            </a:r>
          </a:p>
        </p:txBody>
      </p:sp>
      <p:sp>
        <p:nvSpPr>
          <p:cNvPr id="27" name="左大括号 26">
            <a:extLst>
              <a:ext uri="{FF2B5EF4-FFF2-40B4-BE49-F238E27FC236}">
                <a16:creationId xmlns:a16="http://schemas.microsoft.com/office/drawing/2014/main" id="{2EF523E4-43EB-46E2-BE8F-E108197D9329}"/>
              </a:ext>
            </a:extLst>
          </p:cNvPr>
          <p:cNvSpPr/>
          <p:nvPr/>
        </p:nvSpPr>
        <p:spPr>
          <a:xfrm rot="5400000">
            <a:off x="6315130" y="1093565"/>
            <a:ext cx="438020" cy="4305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5721CB72-2CD3-43B3-8943-50AE4D288CEA}"/>
              </a:ext>
            </a:extLst>
          </p:cNvPr>
          <p:cNvSpPr txBox="1"/>
          <p:nvPr/>
        </p:nvSpPr>
        <p:spPr>
          <a:xfrm>
            <a:off x="5619741" y="2448775"/>
            <a:ext cx="1884218" cy="504882"/>
          </a:xfrm>
          <a:prstGeom prst="rect">
            <a:avLst/>
          </a:prstGeom>
          <a:noFill/>
        </p:spPr>
        <p:txBody>
          <a:bodyPr wrap="square" rtlCol="0">
            <a:spAutoFit/>
          </a:bodyPr>
          <a:lstStyle/>
          <a:p>
            <a:pPr algn="ctr">
              <a:lnSpc>
                <a:spcPct val="150000"/>
              </a:lnSpc>
            </a:pPr>
            <a:r>
              <a:rPr lang="zh-CN" altLang="en-US" sz="2000" dirty="0"/>
              <a:t>战略相持阶段</a:t>
            </a:r>
          </a:p>
        </p:txBody>
      </p:sp>
      <p:cxnSp>
        <p:nvCxnSpPr>
          <p:cNvPr id="29" name="直接连接符 28">
            <a:extLst>
              <a:ext uri="{FF2B5EF4-FFF2-40B4-BE49-F238E27FC236}">
                <a16:creationId xmlns:a16="http://schemas.microsoft.com/office/drawing/2014/main" id="{5CE00786-619F-4A10-B385-CB95EE9EC98B}"/>
              </a:ext>
            </a:extLst>
          </p:cNvPr>
          <p:cNvCxnSpPr/>
          <p:nvPr/>
        </p:nvCxnSpPr>
        <p:spPr>
          <a:xfrm>
            <a:off x="9795602" y="3429000"/>
            <a:ext cx="0" cy="337555"/>
          </a:xfrm>
          <a:prstGeom prst="line">
            <a:avLst/>
          </a:prstGeom>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2040FAED-D19F-45D1-9C8D-D89894B7B5B5}"/>
              </a:ext>
            </a:extLst>
          </p:cNvPr>
          <p:cNvSpPr/>
          <p:nvPr/>
        </p:nvSpPr>
        <p:spPr>
          <a:xfrm rot="5400000">
            <a:off x="9133327" y="2736519"/>
            <a:ext cx="235209" cy="10728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ACD5EACA-C63B-468D-BE16-0A51B1553DC3}"/>
              </a:ext>
            </a:extLst>
          </p:cNvPr>
          <p:cNvSpPr txBox="1"/>
          <p:nvPr/>
        </p:nvSpPr>
        <p:spPr>
          <a:xfrm>
            <a:off x="8331758" y="2448775"/>
            <a:ext cx="1884218" cy="504882"/>
          </a:xfrm>
          <a:prstGeom prst="rect">
            <a:avLst/>
          </a:prstGeom>
          <a:noFill/>
        </p:spPr>
        <p:txBody>
          <a:bodyPr wrap="square" rtlCol="0">
            <a:spAutoFit/>
          </a:bodyPr>
          <a:lstStyle/>
          <a:p>
            <a:pPr algn="ctr">
              <a:lnSpc>
                <a:spcPct val="150000"/>
              </a:lnSpc>
            </a:pPr>
            <a:r>
              <a:rPr lang="zh-CN" altLang="en-US" sz="2000" dirty="0"/>
              <a:t>战略反攻阶段</a:t>
            </a:r>
          </a:p>
        </p:txBody>
      </p:sp>
      <p:sp>
        <p:nvSpPr>
          <p:cNvPr id="32" name="文本框 31">
            <a:extLst>
              <a:ext uri="{FF2B5EF4-FFF2-40B4-BE49-F238E27FC236}">
                <a16:creationId xmlns:a16="http://schemas.microsoft.com/office/drawing/2014/main" id="{EA89C189-4E13-4FD3-891E-6B5F53B259F7}"/>
              </a:ext>
            </a:extLst>
          </p:cNvPr>
          <p:cNvSpPr txBox="1"/>
          <p:nvPr/>
        </p:nvSpPr>
        <p:spPr>
          <a:xfrm>
            <a:off x="9051101" y="3830470"/>
            <a:ext cx="1667750" cy="966547"/>
          </a:xfrm>
          <a:prstGeom prst="rect">
            <a:avLst/>
          </a:prstGeom>
          <a:noFill/>
        </p:spPr>
        <p:txBody>
          <a:bodyPr wrap="square" rtlCol="0">
            <a:spAutoFit/>
          </a:bodyPr>
          <a:lstStyle/>
          <a:p>
            <a:pPr algn="ctr">
              <a:lnSpc>
                <a:spcPct val="150000"/>
              </a:lnSpc>
            </a:pPr>
            <a:r>
              <a:rPr lang="en-US" altLang="zh-CN" sz="2000" dirty="0"/>
              <a:t>1945</a:t>
            </a:r>
            <a:r>
              <a:rPr lang="zh-CN" altLang="en-US" sz="2000" dirty="0"/>
              <a:t>年</a:t>
            </a:r>
            <a:endParaRPr lang="en-US" altLang="zh-CN" sz="2000" dirty="0"/>
          </a:p>
          <a:p>
            <a:pPr algn="ctr">
              <a:lnSpc>
                <a:spcPct val="150000"/>
              </a:lnSpc>
            </a:pPr>
            <a:r>
              <a:rPr lang="zh-CN" altLang="en-US" sz="2000" dirty="0"/>
              <a:t>抗战胜利</a:t>
            </a:r>
          </a:p>
        </p:txBody>
      </p:sp>
    </p:spTree>
    <p:extLst>
      <p:ext uri="{BB962C8B-B14F-4D97-AF65-F5344CB8AC3E}">
        <p14:creationId xmlns:p14="http://schemas.microsoft.com/office/powerpoint/2010/main" val="801471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504657"/>
            <a:ext cx="10192076" cy="544050"/>
          </a:xfrm>
        </p:spPr>
        <p:txBody>
          <a:bodyPr/>
          <a:lstStyle/>
          <a:p>
            <a:r>
              <a:rPr lang="zh-CN" altLang="en-US" sz="2000" dirty="0">
                <a:solidFill>
                  <a:schemeClr val="tx1"/>
                </a:solidFill>
              </a:rPr>
              <a:t>第三节 国民党的正面战场与大后方的抗日民主运动</a:t>
            </a:r>
          </a:p>
        </p:txBody>
      </p:sp>
      <p:sp>
        <p:nvSpPr>
          <p:cNvPr id="3" name="内容占位符 2"/>
          <p:cNvSpPr>
            <a:spLocks noGrp="1"/>
          </p:cNvSpPr>
          <p:nvPr>
            <p:ph idx="1"/>
          </p:nvPr>
        </p:nvSpPr>
        <p:spPr>
          <a:xfrm>
            <a:off x="838200" y="1266533"/>
            <a:ext cx="10515600" cy="5355939"/>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rPr>
              <a:t>战略防御阶段的正面战场</a:t>
            </a:r>
            <a:endParaRPr lang="en-US" altLang="zh-CN" sz="2000" dirty="0">
              <a:latin typeface="黑体" panose="02010609060101010101" pitchFamily="49" charset="-122"/>
              <a:ea typeface="黑体" panose="02010609060101010101" pitchFamily="49" charset="-122"/>
            </a:endParaRPr>
          </a:p>
          <a:p>
            <a:pPr>
              <a:lnSpc>
                <a:spcPct val="200000"/>
              </a:lnSpc>
            </a:pPr>
            <a:endParaRPr lang="en-US" altLang="zh-CN" sz="2000" u="sng" dirty="0">
              <a:solidFill>
                <a:srgbClr val="0070C0"/>
              </a:solidFill>
              <a:latin typeface="黑体" panose="02010609060101010101" pitchFamily="49" charset="-122"/>
              <a:ea typeface="黑体" panose="02010609060101010101" pitchFamily="49" charset="-122"/>
            </a:endParaRPr>
          </a:p>
          <a:p>
            <a:pPr>
              <a:lnSpc>
                <a:spcPct val="200000"/>
              </a:lnSpc>
            </a:pPr>
            <a:r>
              <a:rPr lang="zh-CN" altLang="en-US" sz="2000" dirty="0">
                <a:latin typeface="黑体" panose="02010609060101010101" pitchFamily="49" charset="-122"/>
                <a:ea typeface="黑体" panose="02010609060101010101" pitchFamily="49" charset="-122"/>
              </a:rPr>
              <a:t>主要战役：</a:t>
            </a:r>
            <a:endParaRPr lang="en-US" altLang="zh-CN" sz="2000" dirty="0">
              <a:latin typeface="黑体" panose="02010609060101010101" pitchFamily="49" charset="-122"/>
              <a:ea typeface="黑体" panose="02010609060101010101" pitchFamily="49" charset="-122"/>
            </a:endParaRPr>
          </a:p>
          <a:p>
            <a:pPr>
              <a:lnSpc>
                <a:spcPct val="200000"/>
              </a:lnSpc>
            </a:pPr>
            <a:r>
              <a:rPr lang="zh-CN" altLang="en-US" sz="2000" dirty="0">
                <a:latin typeface="黑体" panose="02010609060101010101" pitchFamily="49" charset="-122"/>
                <a:ea typeface="黑体" panose="02010609060101010101" pitchFamily="49" charset="-122"/>
              </a:rPr>
              <a:t>台儿庄大捷：</a:t>
            </a:r>
            <a:r>
              <a:rPr lang="zh-CN" altLang="en-US" sz="2000" dirty="0">
                <a:solidFill>
                  <a:srgbClr val="C00000"/>
                </a:solidFill>
                <a:latin typeface="黑体" panose="02010609060101010101" pitchFamily="49" charset="-122"/>
                <a:ea typeface="黑体" panose="02010609060101010101" pitchFamily="49" charset="-122"/>
              </a:rPr>
              <a:t>李宗仁</a:t>
            </a:r>
            <a:endParaRPr lang="en-US" altLang="zh-CN" sz="2000" dirty="0">
              <a:latin typeface="黑体" panose="02010609060101010101" pitchFamily="49" charset="-122"/>
              <a:ea typeface="黑体" panose="02010609060101010101" pitchFamily="49"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北平南苑战斗：</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佟麟阁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、赵登禹，阵亡</a:t>
            </a:r>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淞沪会战：</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谢晋元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孤身据守上海四行仓库</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                 被上海市民誉为“八百壮士” </a:t>
            </a:r>
            <a:endParaRPr lang="en-US" altLang="zh-CN" dirty="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649" y="2512503"/>
            <a:ext cx="2684162" cy="3754073"/>
          </a:xfrm>
          <a:prstGeom prst="rect">
            <a:avLst/>
          </a:prstGeom>
          <a:ln>
            <a:noFill/>
          </a:ln>
          <a:effectLst>
            <a:outerShdw blurRad="292100" dist="139700" dir="2700000" algn="tl" rotWithShape="0">
              <a:srgbClr val="333333">
                <a:alpha val="65000"/>
              </a:srgbClr>
            </a:outerShdw>
          </a:effectLst>
        </p:spPr>
      </p:pic>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6837" y="144377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 3"/>
          <p:cNvGrpSpPr/>
          <p:nvPr/>
        </p:nvGrpSpPr>
        <p:grpSpPr>
          <a:xfrm>
            <a:off x="7486650" y="1"/>
            <a:ext cx="4698378" cy="2114550"/>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国民党正面战场的</a:t>
              </a:r>
              <a:endParaRPr lang="en-US" altLang="zh-CN" dirty="0">
                <a:solidFill>
                  <a:prstClr val="white"/>
                </a:solidFill>
                <a:latin typeface="黑体" panose="02010609060101010101" pitchFamily="49" charset="-122"/>
                <a:ea typeface="黑体" panose="02010609060101010101" pitchFamily="49" charset="-122"/>
              </a:endParaRPr>
            </a:p>
            <a:p>
              <a:pPr algn="ctr"/>
              <a:r>
                <a:rPr lang="zh-CN" altLang="en-US" dirty="0">
                  <a:solidFill>
                    <a:prstClr val="white"/>
                  </a:solidFill>
                  <a:latin typeface="黑体" panose="02010609060101010101" pitchFamily="49" charset="-122"/>
                  <a:ea typeface="黑体" panose="02010609060101010101" pitchFamily="49" charset="-122"/>
                </a:rPr>
                <a:t>主要战役</a:t>
              </a: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国民党军队在正面战场的主要战役</a:t>
              </a: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国民党的消极抗战</a:t>
              </a:r>
            </a:p>
          </p:txBody>
        </p:sp>
        <p:sp>
          <p:nvSpPr>
            <p:cNvPr id="11" name="圆角矩形 10"/>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后方国统区的民主</a:t>
              </a:r>
              <a:endParaRPr lang="en-US" altLang="zh-CN" dirty="0">
                <a:solidFill>
                  <a:prstClr val="black"/>
                </a:solidFill>
                <a:latin typeface="黑体" panose="02010609060101010101" pitchFamily="49" charset="-122"/>
                <a:ea typeface="黑体" panose="02010609060101010101" pitchFamily="49" charset="-122"/>
              </a:endParaRPr>
            </a:p>
            <a:p>
              <a:pPr algn="ctr"/>
              <a:r>
                <a:rPr lang="zh-CN" altLang="en-US" dirty="0">
                  <a:solidFill>
                    <a:prstClr val="black"/>
                  </a:solidFill>
                  <a:latin typeface="黑体" panose="02010609060101010101" pitchFamily="49" charset="-122"/>
                  <a:ea typeface="黑体" panose="02010609060101010101" pitchFamily="49" charset="-122"/>
                </a:rPr>
                <a:t>运动</a:t>
              </a:r>
            </a:p>
          </p:txBody>
        </p:sp>
      </p:grpSp>
    </p:spTree>
    <p:extLst>
      <p:ext uri="{BB962C8B-B14F-4D97-AF65-F5344CB8AC3E}">
        <p14:creationId xmlns:p14="http://schemas.microsoft.com/office/powerpoint/2010/main" val="335528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5" name="圆角矩形 14"/>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国民党的消极抗战</a:t>
            </a: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大后方国统区的民主运动及文化运动</a:t>
            </a:r>
          </a:p>
        </p:txBody>
      </p:sp>
    </p:spTree>
    <p:extLst>
      <p:ext uri="{BB962C8B-B14F-4D97-AF65-F5344CB8AC3E}">
        <p14:creationId xmlns:p14="http://schemas.microsoft.com/office/powerpoint/2010/main" val="377976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5761" y="494334"/>
            <a:ext cx="10192076" cy="544050"/>
          </a:xfrm>
        </p:spPr>
        <p:txBody>
          <a:bodyPr vert="horz" lIns="91440" tIns="45720" rIns="91440" bIns="45720" rtlCol="0" anchor="ctr">
            <a:noAutofit/>
          </a:bodyPr>
          <a:lstStyle/>
          <a:p>
            <a:r>
              <a:rPr lang="zh-CN" altLang="en-US" sz="2400" dirty="0">
                <a:solidFill>
                  <a:schemeClr val="tx1"/>
                </a:solidFill>
              </a:rPr>
              <a:t>第三节 国民党的正面战场与大后方的抗日民主运动</a:t>
            </a:r>
          </a:p>
        </p:txBody>
      </p:sp>
      <p:sp>
        <p:nvSpPr>
          <p:cNvPr id="3" name="内容占位符 2"/>
          <p:cNvSpPr>
            <a:spLocks noGrp="1"/>
          </p:cNvSpPr>
          <p:nvPr>
            <p:ph idx="1"/>
          </p:nvPr>
        </p:nvSpPr>
        <p:spPr>
          <a:xfrm>
            <a:off x="605444" y="1116904"/>
            <a:ext cx="11215255" cy="5591466"/>
          </a:xfrm>
        </p:spPr>
        <p:txBody>
          <a:bodyPr>
            <a:normAutofit/>
          </a:bodyPr>
          <a:lstStyle/>
          <a:p>
            <a:pPr>
              <a:lnSpc>
                <a:spcPct val="250000"/>
              </a:lnSpc>
            </a:pPr>
            <a:r>
              <a:rPr lang="zh-CN" altLang="en-US" sz="2000" dirty="0">
                <a:latin typeface="黑体" panose="02010609060101010101" pitchFamily="49" charset="-122"/>
                <a:ea typeface="黑体" panose="02010609060101010101" pitchFamily="49" charset="-122"/>
              </a:rPr>
              <a:t>国民党的消极抗战</a:t>
            </a:r>
            <a:endParaRPr lang="en-US" altLang="zh-CN" sz="2000" u="sng" dirty="0">
              <a:solidFill>
                <a:srgbClr val="0070C0"/>
              </a:solidFill>
              <a:latin typeface="黑体" panose="02010609060101010101" pitchFamily="49" charset="-122"/>
              <a:ea typeface="黑体" panose="02010609060101010101" pitchFamily="49" charset="-122"/>
            </a:endParaRPr>
          </a:p>
          <a:p>
            <a:pPr>
              <a:lnSpc>
                <a:spcPct val="250000"/>
              </a:lnSpc>
            </a:pPr>
            <a:r>
              <a:rPr lang="zh-CN" altLang="en-US" sz="2000" dirty="0">
                <a:latin typeface="黑体" panose="02010609060101010101" pitchFamily="49" charset="-122"/>
                <a:ea typeface="黑体" panose="02010609060101010101" pitchFamily="49" charset="-122"/>
              </a:rPr>
              <a:t>日本主要策略：政治诱降为主，军事打击为辅</a:t>
            </a:r>
            <a:endParaRPr lang="en-US" altLang="zh-CN" sz="2000" dirty="0">
              <a:latin typeface="黑体" panose="02010609060101010101" pitchFamily="49" charset="-122"/>
              <a:ea typeface="黑体" panose="02010609060101010101" pitchFamily="49" charset="-122"/>
            </a:endParaRPr>
          </a:p>
          <a:p>
            <a:pPr>
              <a:lnSpc>
                <a:spcPct val="250000"/>
              </a:lnSpc>
            </a:pPr>
            <a:r>
              <a:rPr lang="zh-CN" altLang="en-US" sz="2000" dirty="0">
                <a:latin typeface="黑体" panose="02010609060101010101" pitchFamily="49" charset="-122"/>
                <a:ea typeface="黑体" panose="02010609060101010101" pitchFamily="49" charset="-122"/>
              </a:rPr>
              <a:t>国民党主要策略：五届五中全会</a:t>
            </a:r>
            <a:r>
              <a:rPr lang="en-US" altLang="zh-CN" sz="2000" dirty="0">
                <a:latin typeface="黑体" panose="02010609060101010101" pitchFamily="49" charset="-122"/>
                <a:ea typeface="黑体" panose="02010609060101010101" pitchFamily="49" charset="-122"/>
              </a:rPr>
              <a:t>—</a:t>
            </a:r>
            <a:r>
              <a:rPr lang="zh-CN" altLang="en-US" sz="2000" dirty="0">
                <a:solidFill>
                  <a:srgbClr val="C00000"/>
                </a:solidFill>
                <a:latin typeface="黑体" panose="02010609060101010101" pitchFamily="49" charset="-122"/>
                <a:ea typeface="黑体" panose="02010609060101010101" pitchFamily="49" charset="-122"/>
              </a:rPr>
              <a:t>“防共、限共、溶共、反共”</a:t>
            </a:r>
            <a:r>
              <a:rPr lang="zh-CN" altLang="en-US" sz="2000" dirty="0">
                <a:latin typeface="黑体" panose="02010609060101010101" pitchFamily="49" charset="-122"/>
                <a:ea typeface="黑体" panose="02010609060101010101" pitchFamily="49" charset="-122"/>
              </a:rPr>
              <a:t>，标志着由</a:t>
            </a:r>
            <a:r>
              <a:rPr lang="zh-CN" altLang="en-US" sz="2000" dirty="0">
                <a:solidFill>
                  <a:srgbClr val="C00000"/>
                </a:solidFill>
                <a:latin typeface="黑体" panose="02010609060101010101" pitchFamily="49" charset="-122"/>
                <a:ea typeface="黑体" panose="02010609060101010101" pitchFamily="49" charset="-122"/>
              </a:rPr>
              <a:t>片面抗战</a:t>
            </a:r>
            <a:r>
              <a:rPr lang="zh-CN" altLang="en-US" sz="2000" dirty="0">
                <a:latin typeface="黑体" panose="02010609060101010101" pitchFamily="49" charset="-122"/>
                <a:ea typeface="黑体" panose="02010609060101010101" pitchFamily="49" charset="-122"/>
              </a:rPr>
              <a:t>到</a:t>
            </a:r>
            <a:r>
              <a:rPr lang="zh-CN" altLang="en-US" sz="2000" dirty="0">
                <a:solidFill>
                  <a:srgbClr val="C00000"/>
                </a:solidFill>
                <a:latin typeface="黑体" panose="02010609060101010101" pitchFamily="49" charset="-122"/>
                <a:ea typeface="黑体" panose="02010609060101010101" pitchFamily="49" charset="-122"/>
              </a:rPr>
              <a:t>消极抗战</a:t>
            </a:r>
            <a:r>
              <a:rPr lang="zh-CN" altLang="en-US" sz="2000" dirty="0">
                <a:latin typeface="黑体" panose="02010609060101010101" pitchFamily="49" charset="-122"/>
                <a:ea typeface="黑体" panose="02010609060101010101" pitchFamily="49" charset="-122"/>
              </a:rPr>
              <a:t>。</a:t>
            </a:r>
          </a:p>
          <a:p>
            <a:pPr>
              <a:lnSpc>
                <a:spcPct val="250000"/>
              </a:lnSpc>
            </a:pPr>
            <a:r>
              <a:rPr lang="en-US" altLang="zh-CN" sz="2000" dirty="0">
                <a:solidFill>
                  <a:srgbClr val="C00000"/>
                </a:solidFill>
                <a:latin typeface="黑体" panose="02010609060101010101" pitchFamily="49" charset="-122"/>
                <a:ea typeface="黑体" panose="02010609060101010101" pitchFamily="49" charset="-122"/>
              </a:rPr>
              <a:t>1941</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12</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8</a:t>
            </a:r>
            <a:r>
              <a:rPr lang="zh-CN" altLang="en-US" sz="2000" dirty="0">
                <a:solidFill>
                  <a:srgbClr val="C00000"/>
                </a:solidFill>
                <a:latin typeface="黑体" panose="02010609060101010101" pitchFamily="49" charset="-122"/>
                <a:ea typeface="黑体" panose="02010609060101010101" pitchFamily="49" charset="-122"/>
              </a:rPr>
              <a:t>日 </a:t>
            </a:r>
            <a:r>
              <a:rPr lang="zh-CN" altLang="en-US" sz="2000" dirty="0">
                <a:latin typeface="黑体" panose="02010609060101010101" pitchFamily="49" charset="-122"/>
                <a:ea typeface="黑体" panose="02010609060101010101" pitchFamily="49" charset="-122"/>
              </a:rPr>
              <a:t>国民政府正式对日宣战</a:t>
            </a:r>
          </a:p>
          <a:p>
            <a:pPr>
              <a:lnSpc>
                <a:spcPct val="250000"/>
              </a:lnSpc>
            </a:pPr>
            <a:r>
              <a:rPr lang="zh-CN" altLang="en-US" sz="2000" dirty="0">
                <a:latin typeface="黑体" panose="02010609060101010101" pitchFamily="49" charset="-122"/>
                <a:ea typeface="黑体" panose="02010609060101010101" pitchFamily="49" charset="-122"/>
              </a:rPr>
              <a:t>牺牲的将士：</a:t>
            </a:r>
            <a:r>
              <a:rPr lang="en-US" altLang="zh-CN" sz="2000" dirty="0">
                <a:latin typeface="黑体" panose="02010609060101010101" pitchFamily="49" charset="-122"/>
                <a:ea typeface="黑体" panose="02010609060101010101" pitchFamily="49" charset="-122"/>
              </a:rPr>
              <a:t>1940</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月枣宜会战中，</a:t>
            </a:r>
            <a:r>
              <a:rPr lang="zh-CN" altLang="en-US" sz="2000" dirty="0">
                <a:solidFill>
                  <a:srgbClr val="C00000"/>
                </a:solidFill>
                <a:latin typeface="黑体" panose="02010609060101010101" pitchFamily="49" charset="-122"/>
                <a:ea typeface="黑体" panose="02010609060101010101" pitchFamily="49" charset="-122"/>
              </a:rPr>
              <a:t>张自忠</a:t>
            </a:r>
            <a:r>
              <a:rPr lang="zh-CN" altLang="en-US" sz="2000" dirty="0">
                <a:latin typeface="黑体" panose="02010609060101010101" pitchFamily="49" charset="-122"/>
                <a:ea typeface="黑体" panose="02010609060101010101" pitchFamily="49" charset="-122"/>
              </a:rPr>
              <a:t>在</a:t>
            </a:r>
            <a:r>
              <a:rPr lang="zh-CN" altLang="en-US" sz="2000" dirty="0">
                <a:solidFill>
                  <a:srgbClr val="C00000"/>
                </a:solidFill>
                <a:latin typeface="黑体" panose="02010609060101010101" pitchFamily="49" charset="-122"/>
                <a:ea typeface="黑体" panose="02010609060101010101" pitchFamily="49" charset="-122"/>
              </a:rPr>
              <a:t>枣宜会战</a:t>
            </a:r>
            <a:r>
              <a:rPr lang="zh-CN" altLang="en-US" sz="2000" dirty="0">
                <a:latin typeface="黑体" panose="02010609060101010101" pitchFamily="49" charset="-122"/>
                <a:ea typeface="黑体" panose="02010609060101010101" pitchFamily="49" charset="-122"/>
              </a:rPr>
              <a:t>中殉国；</a:t>
            </a:r>
            <a:endParaRPr lang="en-US" altLang="zh-CN" sz="2000" dirty="0">
              <a:latin typeface="黑体" panose="02010609060101010101" pitchFamily="49" charset="-122"/>
              <a:ea typeface="黑体" panose="02010609060101010101" pitchFamily="49" charset="-122"/>
            </a:endParaRPr>
          </a:p>
          <a:p>
            <a:pPr>
              <a:lnSpc>
                <a:spcPct val="250000"/>
              </a:lnSpc>
            </a:pPr>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1942</a:t>
            </a:r>
            <a:r>
              <a:rPr lang="zh-CN" altLang="en-US" sz="2000" dirty="0">
                <a:latin typeface="黑体" panose="02010609060101010101" pitchFamily="49" charset="-122"/>
                <a:ea typeface="黑体" panose="02010609060101010101" pitchFamily="49" charset="-122"/>
              </a:rPr>
              <a:t>年中国远征军入缅作战，</a:t>
            </a:r>
            <a:r>
              <a:rPr lang="zh-CN" altLang="en-US" sz="2000" dirty="0">
                <a:solidFill>
                  <a:srgbClr val="C00000"/>
                </a:solidFill>
                <a:latin typeface="黑体" panose="02010609060101010101" pitchFamily="49" charset="-122"/>
                <a:ea typeface="黑体" panose="02010609060101010101" pitchFamily="49" charset="-122"/>
              </a:rPr>
              <a:t>戴安澜</a:t>
            </a:r>
            <a:r>
              <a:rPr lang="zh-CN" altLang="en-US" sz="2000" dirty="0">
                <a:latin typeface="黑体" panose="02010609060101010101" pitchFamily="49" charset="-122"/>
                <a:ea typeface="黑体" panose="02010609060101010101" pitchFamily="49" charset="-122"/>
              </a:rPr>
              <a:t>师长在</a:t>
            </a:r>
            <a:r>
              <a:rPr lang="zh-CN" altLang="en-US" sz="2000" dirty="0">
                <a:solidFill>
                  <a:srgbClr val="C00000"/>
                </a:solidFill>
                <a:latin typeface="黑体" panose="02010609060101010101" pitchFamily="49" charset="-122"/>
                <a:ea typeface="黑体" panose="02010609060101010101" pitchFamily="49" charset="-122"/>
              </a:rPr>
              <a:t>缅北</a:t>
            </a:r>
            <a:r>
              <a:rPr lang="zh-CN" altLang="en-US" sz="2000" dirty="0">
                <a:latin typeface="黑体" panose="02010609060101010101" pitchFamily="49" charset="-122"/>
                <a:ea typeface="黑体" panose="02010609060101010101" pitchFamily="49" charset="-122"/>
              </a:rPr>
              <a:t>殉国</a:t>
            </a:r>
          </a:p>
          <a:p>
            <a:pPr>
              <a:lnSpc>
                <a:spcPct val="250000"/>
              </a:lnSpc>
            </a:pPr>
            <a:endParaRPr lang="zh-CN" altLang="en-US" sz="2000" dirty="0">
              <a:latin typeface="黑体" panose="02010609060101010101" pitchFamily="49" charset="-122"/>
              <a:ea typeface="黑体" panose="02010609060101010101" pitchFamily="49" charset="-122"/>
            </a:endParaRPr>
          </a:p>
          <a:p>
            <a:pPr>
              <a:lnSpc>
                <a:spcPct val="250000"/>
              </a:lnSpc>
            </a:pPr>
            <a:endParaRPr lang="en-US" altLang="zh-CN" sz="2000" dirty="0">
              <a:latin typeface="黑体" panose="02010609060101010101" pitchFamily="49" charset="-122"/>
              <a:ea typeface="黑体" panose="02010609060101010101" pitchFamily="49" charset="-122"/>
            </a:endParaRPr>
          </a:p>
          <a:p>
            <a:endParaRPr lang="zh-CN" altLang="en-US" dirty="0"/>
          </a:p>
          <a:p>
            <a:endParaRPr lang="en-US" altLang="zh-CN" dirty="0"/>
          </a:p>
          <a:p>
            <a:endParaRPr lang="zh-CN" altLang="en-US" dirty="0"/>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2246" y="1491388"/>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415213" y="1"/>
            <a:ext cx="4776787" cy="2586038"/>
            <a:chOff x="6423209" y="2718874"/>
            <a:chExt cx="5768791" cy="3036732"/>
          </a:xfrm>
        </p:grpSpPr>
        <p:sp>
          <p:nvSpPr>
            <p:cNvPr id="6" name="圆角矩形 5"/>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7" name="左大括号 6"/>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9" name="圆角矩形 8"/>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国民党的消极抗战</a:t>
              </a:r>
            </a:p>
          </p:txBody>
        </p:sp>
        <p:sp>
          <p:nvSpPr>
            <p:cNvPr id="10" name="圆角矩形 9"/>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大后方国统区的民主运动及文化运动</a:t>
              </a:r>
            </a:p>
          </p:txBody>
        </p:sp>
      </p:grpSp>
    </p:spTree>
    <p:extLst>
      <p:ext uri="{BB962C8B-B14F-4D97-AF65-F5344CB8AC3E}">
        <p14:creationId xmlns:p14="http://schemas.microsoft.com/office/powerpoint/2010/main" val="2049732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58028" y="1676399"/>
            <a:ext cx="3448050" cy="4431983"/>
          </a:xfrm>
        </p:spPr>
        <p:txBody>
          <a:bodyPr>
            <a:norm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李宗仁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张自忠</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佟麟阁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戴安澜</a:t>
            </a:r>
          </a:p>
          <a:p>
            <a:endParaRPr kumimoji="1" lang="zh-CN" altLang="en-US" dirty="0"/>
          </a:p>
          <a:p>
            <a:endParaRPr kumimoji="1" lang="zh-CN" altLang="en-US" dirty="0"/>
          </a:p>
          <a:p>
            <a:endParaRPr kumimoji="1" lang="zh-CN" altLang="en-US" dirty="0"/>
          </a:p>
        </p:txBody>
      </p:sp>
      <p:sp>
        <p:nvSpPr>
          <p:cNvPr id="4" name="文本占位符 2"/>
          <p:cNvSpPr txBox="1"/>
          <p:nvPr/>
        </p:nvSpPr>
        <p:spPr>
          <a:xfrm>
            <a:off x="7240930" y="1676399"/>
            <a:ext cx="3448050" cy="4739759"/>
          </a:xfrm>
          <a:prstGeom prst="rect">
            <a:avLst/>
          </a:prstGeom>
        </p:spPr>
        <p:txBody>
          <a:bodyPr wrap="square" lIns="0" tIns="0" rIns="0" bIns="0">
            <a:spAutoFit/>
          </a:bodyPr>
          <a:lstStyle>
            <a:lvl1pPr marL="0">
              <a:defRPr sz="2400" b="0" i="0">
                <a:solidFill>
                  <a:schemeClr val="tx1"/>
                </a:solidFill>
                <a:latin typeface="PMingLiU" panose="02020500000000000000" charset="-120"/>
                <a:ea typeface="+mn-ea"/>
                <a:cs typeface="PMingLiU" panose="02020500000000000000" charset="-12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南苑阵亡</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缅北殉国</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台儿庄大捷</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枣宜会战</a:t>
            </a:r>
          </a:p>
          <a:p>
            <a:endParaRPr kumimoji="1" lang="zh-CN" altLang="en-US" kern="0" dirty="0">
              <a:solidFill>
                <a:prstClr val="black"/>
              </a:solidFill>
            </a:endParaRPr>
          </a:p>
          <a:p>
            <a:endParaRPr kumimoji="1" lang="zh-CN" altLang="en-US" kern="0" dirty="0">
              <a:solidFill>
                <a:prstClr val="black"/>
              </a:solidFill>
            </a:endParaRPr>
          </a:p>
        </p:txBody>
      </p:sp>
      <p:sp>
        <p:nvSpPr>
          <p:cNvPr id="5"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213893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58028" y="1676399"/>
            <a:ext cx="3448050" cy="4431983"/>
          </a:xfrm>
        </p:spPr>
        <p:txBody>
          <a:bodyPr>
            <a:normAutofit/>
          </a:bodyPr>
          <a:lstStyle/>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李宗仁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张自忠</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佟麟阁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a:latin typeface="黑体" panose="02010609060101010101" pitchFamily="49" charset="-122"/>
                <a:ea typeface="黑体" panose="02010609060101010101" pitchFamily="49" charset="-122"/>
                <a:cs typeface="黑体" panose="02010609060101010101" pitchFamily="49" charset="-122"/>
              </a:rPr>
              <a:t>戴安澜</a:t>
            </a:r>
          </a:p>
          <a:p>
            <a:endParaRPr kumimoji="1" lang="zh-CN" altLang="en-US" dirty="0"/>
          </a:p>
          <a:p>
            <a:endParaRPr kumimoji="1" lang="zh-CN" altLang="en-US" dirty="0"/>
          </a:p>
          <a:p>
            <a:endParaRPr kumimoji="1" lang="zh-CN" altLang="en-US" dirty="0"/>
          </a:p>
        </p:txBody>
      </p:sp>
      <p:sp>
        <p:nvSpPr>
          <p:cNvPr id="4" name="文本占位符 2"/>
          <p:cNvSpPr txBox="1"/>
          <p:nvPr/>
        </p:nvSpPr>
        <p:spPr>
          <a:xfrm>
            <a:off x="7240930" y="1676399"/>
            <a:ext cx="3448050" cy="4739759"/>
          </a:xfrm>
          <a:prstGeom prst="rect">
            <a:avLst/>
          </a:prstGeom>
        </p:spPr>
        <p:txBody>
          <a:bodyPr wrap="square" lIns="0" tIns="0" rIns="0" bIns="0">
            <a:spAutoFit/>
          </a:bodyPr>
          <a:lstStyle>
            <a:lvl1pPr marL="0">
              <a:defRPr sz="2400" b="0" i="0">
                <a:solidFill>
                  <a:schemeClr val="tx1"/>
                </a:solidFill>
                <a:latin typeface="PMingLiU" panose="02020500000000000000" charset="-120"/>
                <a:ea typeface="+mn-ea"/>
                <a:cs typeface="PMingLiU" panose="02020500000000000000" charset="-12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南苑阵亡</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缅北殉国</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台儿庄大捷</a:t>
            </a: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a:solidFill>
                  <a:prstClr val="black"/>
                </a:solidFill>
                <a:latin typeface="黑体" panose="02010609060101010101" pitchFamily="49" charset="-122"/>
                <a:ea typeface="黑体" panose="02010609060101010101" pitchFamily="49" charset="-122"/>
                <a:cs typeface="黑体" panose="02010609060101010101" pitchFamily="49" charset="-122"/>
              </a:rPr>
              <a:t>枣宜会战</a:t>
            </a:r>
          </a:p>
          <a:p>
            <a:endParaRPr kumimoji="1" lang="zh-CN" altLang="en-US" kern="0" dirty="0">
              <a:solidFill>
                <a:prstClr val="black"/>
              </a:solidFill>
            </a:endParaRPr>
          </a:p>
          <a:p>
            <a:endParaRPr kumimoji="1" lang="zh-CN" altLang="en-US" kern="0" dirty="0">
              <a:solidFill>
                <a:prstClr val="black"/>
              </a:solidFill>
            </a:endParaRPr>
          </a:p>
        </p:txBody>
      </p:sp>
      <p:sp>
        <p:nvSpPr>
          <p:cNvPr id="10"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cxnSp>
        <p:nvCxnSpPr>
          <p:cNvPr id="6" name="直线连接符 5"/>
          <p:cNvCxnSpPr/>
          <p:nvPr/>
        </p:nvCxnSpPr>
        <p:spPr>
          <a:xfrm>
            <a:off x="3195095" y="2006316"/>
            <a:ext cx="3983380" cy="23303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3132640" y="3171500"/>
            <a:ext cx="3983380" cy="23303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132640" y="1828800"/>
            <a:ext cx="4108290" cy="25318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3132640" y="3094702"/>
            <a:ext cx="4108290" cy="241912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05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6" y="469302"/>
            <a:ext cx="7059037" cy="544050"/>
          </a:xfrm>
        </p:spPr>
        <p:txBody>
          <a:bodyPr/>
          <a:lstStyle/>
          <a:p>
            <a:r>
              <a:rPr lang="zh-CN" altLang="en-US" sz="2400" dirty="0">
                <a:solidFill>
                  <a:schemeClr val="tx1"/>
                </a:solidFill>
              </a:rPr>
              <a:t>第三节 国民党的正面战场与大后方的</a:t>
            </a:r>
            <a:r>
              <a:rPr lang="zh-CN" altLang="en-US" sz="2400">
                <a:solidFill>
                  <a:schemeClr val="tx1"/>
                </a:solidFill>
              </a:rPr>
              <a:t>抗日民主运动  </a:t>
            </a:r>
            <a:endParaRPr lang="zh-CN" altLang="en-US" sz="2400" dirty="0">
              <a:solidFill>
                <a:schemeClr val="tx1"/>
              </a:solidFill>
            </a:endParaRPr>
          </a:p>
        </p:txBody>
      </p:sp>
      <p:sp>
        <p:nvSpPr>
          <p:cNvPr id="3" name="内容占位符 2"/>
          <p:cNvSpPr>
            <a:spLocks noGrp="1"/>
          </p:cNvSpPr>
          <p:nvPr>
            <p:ph idx="1"/>
          </p:nvPr>
        </p:nvSpPr>
        <p:spPr>
          <a:xfrm>
            <a:off x="416626" y="1704514"/>
            <a:ext cx="11775374" cy="4958291"/>
          </a:xfrm>
        </p:spPr>
        <p:txBody>
          <a:bodyPr>
            <a:normAutofit/>
          </a:bodyPr>
          <a:lstStyle/>
          <a:p>
            <a:pPr>
              <a:lnSpc>
                <a:spcPct val="2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击退国民党的反共摩擦</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第一次：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1939</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年冬至</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1940</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年春，第一次反共高潮，胡宗南部进攻陕甘宁边区，阎锡山进攻八路军。</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第二次：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1941</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a:t>
            </a:r>
            <a:r>
              <a:rPr lang="zh-CN" altLang="en-US" sz="19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19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皖南事变</a:t>
            </a:r>
            <a:r>
              <a:rPr lang="zh-CN" altLang="en-US" sz="1900" dirty="0">
                <a:latin typeface="黑体" panose="02010609060101010101" pitchFamily="49" charset="-122"/>
                <a:ea typeface="黑体" panose="02010609060101010101" pitchFamily="49" charset="-122"/>
                <a:sym typeface="微软雅黑" panose="020B0503020204020204" pitchFamily="34" charset="-122"/>
              </a:rPr>
              <a:t>，第二次反共高潮取消新四军番号 </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pPr>
            <a:r>
              <a:rPr lang="zh-CN" altLang="en-US" sz="1900" dirty="0">
                <a:latin typeface="楷体" panose="02010609060101010101" charset="-122"/>
                <a:ea typeface="楷体" panose="02010609060101010101" charset="-122"/>
                <a:cs typeface="楷体" panose="02010609060101010101" charset="-122"/>
                <a:sym typeface="微软雅黑" panose="020B0503020204020204" pitchFamily="34" charset="-122"/>
              </a:rPr>
              <a:t>（</a:t>
            </a:r>
            <a:r>
              <a:rPr lang="zh-CN" altLang="en-US" sz="1900" dirty="0">
                <a:latin typeface="楷体" panose="02010609060101010101" charset="-122"/>
                <a:ea typeface="楷体" panose="02010609060101010101" charset="-122"/>
                <a:cs typeface="楷体" panose="02010609060101010101" charset="-122"/>
              </a:rPr>
              <a:t>千古奇冤，江南一叶，同室操戈，相煎何急</a:t>
            </a:r>
            <a:r>
              <a:rPr lang="en-US" altLang="zh-CN" sz="1900" dirty="0">
                <a:latin typeface="楷体" panose="02010609060101010101" charset="-122"/>
                <a:ea typeface="楷体" panose="02010609060101010101" charset="-122"/>
                <a:cs typeface="楷体" panose="02010609060101010101" charset="-122"/>
              </a:rPr>
              <a:t>! </a:t>
            </a:r>
            <a:r>
              <a:rPr lang="zh-CN" altLang="en-US" sz="1900" dirty="0">
                <a:latin typeface="楷体" panose="02010609060101010101" charset="-122"/>
                <a:ea typeface="楷体" panose="02010609060101010101" charset="-122"/>
                <a:cs typeface="楷体" panose="02010609060101010101" charset="-122"/>
              </a:rPr>
              <a:t>）</a:t>
            </a:r>
            <a:endParaRPr lang="en-US" altLang="zh-CN" sz="1900" dirty="0">
              <a:latin typeface="楷体" panose="02010609060101010101" charset="-122"/>
              <a:ea typeface="楷体" panose="02010609060101010101" charset="-122"/>
              <a:cs typeface="楷体" panose="02010609060101010101" charset="-122"/>
              <a:sym typeface="微软雅黑" panose="020B0503020204020204" pitchFamily="34" charset="-122"/>
            </a:endParaRPr>
          </a:p>
          <a:p>
            <a:pPr>
              <a:lnSpc>
                <a:spcPct val="3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第三次：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1943</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年春，第三次反共高潮，被共产党及时揭露而被制止</a:t>
            </a:r>
          </a:p>
        </p:txBody>
      </p:sp>
      <p:grpSp>
        <p:nvGrpSpPr>
          <p:cNvPr id="14" name="组 13"/>
          <p:cNvGrpSpPr/>
          <p:nvPr/>
        </p:nvGrpSpPr>
        <p:grpSpPr>
          <a:xfrm>
            <a:off x="7415213" y="1"/>
            <a:ext cx="4776787" cy="2586038"/>
            <a:chOff x="6423209" y="2718874"/>
            <a:chExt cx="5768791" cy="3036732"/>
          </a:xfrm>
        </p:grpSpPr>
        <p:sp>
          <p:nvSpPr>
            <p:cNvPr id="15" name="圆角矩形 14"/>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16" name="左大括号 15"/>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7" name="圆角矩形 16"/>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8" name="圆角矩形 17"/>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国民党的消极抗战</a:t>
              </a:r>
            </a:p>
          </p:txBody>
        </p:sp>
        <p:sp>
          <p:nvSpPr>
            <p:cNvPr id="19" name="圆角矩形 18"/>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大后方国统区的民主运动及文化运动</a:t>
              </a:r>
            </a:p>
          </p:txBody>
        </p:sp>
      </p:grpSp>
    </p:spTree>
    <p:extLst>
      <p:ext uri="{BB962C8B-B14F-4D97-AF65-F5344CB8AC3E}">
        <p14:creationId xmlns:p14="http://schemas.microsoft.com/office/powerpoint/2010/main" val="359562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共产党在大后方战场的抗争</a:t>
            </a:r>
          </a:p>
        </p:txBody>
      </p:sp>
    </p:spTree>
    <p:extLst>
      <p:ext uri="{BB962C8B-B14F-4D97-AF65-F5344CB8AC3E}">
        <p14:creationId xmlns:p14="http://schemas.microsoft.com/office/powerpoint/2010/main" val="264378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93175"/>
            <a:ext cx="10192076" cy="544050"/>
          </a:xfrm>
        </p:spPr>
        <p:txBody>
          <a:bodyPr vert="horz" lIns="91440" tIns="45720" rIns="91440" bIns="45720" rtlCol="0" anchor="ctr">
            <a:noAutofit/>
          </a:bodyPr>
          <a:lstStyle/>
          <a:p>
            <a:r>
              <a:rPr lang="zh-CN" altLang="en-US" sz="2000" dirty="0">
                <a:solidFill>
                  <a:schemeClr val="tx1"/>
                </a:solidFill>
              </a:rPr>
              <a:t>第三节 国民党的正面战场与大后方的抗日民主运动  </a:t>
            </a:r>
          </a:p>
        </p:txBody>
      </p:sp>
      <p:sp>
        <p:nvSpPr>
          <p:cNvPr id="3" name="内容占位符 2"/>
          <p:cNvSpPr>
            <a:spLocks noGrp="1"/>
          </p:cNvSpPr>
          <p:nvPr>
            <p:ph idx="1"/>
          </p:nvPr>
        </p:nvSpPr>
        <p:spPr>
          <a:xfrm>
            <a:off x="123853" y="1288164"/>
            <a:ext cx="11892742" cy="4419909"/>
          </a:xfrm>
        </p:spPr>
        <p:txBody>
          <a:bodyPr>
            <a:noAutofit/>
          </a:bodyPr>
          <a:lstStyle/>
          <a:p>
            <a:pPr>
              <a:lnSpc>
                <a:spcPct val="200000"/>
              </a:lnSpc>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大后方的抗日民主运动及抗日文化运动</a:t>
            </a:r>
            <a:r>
              <a:rPr lang="en-US" altLang="zh-CN" sz="2000" dirty="0">
                <a:solidFill>
                  <a:srgbClr val="FF0000"/>
                </a:solidFill>
                <a:latin typeface="黑体" panose="02010609060101010101" pitchFamily="49" charset="-122"/>
                <a:ea typeface="黑体" panose="02010609060101010101" pitchFamily="49" charset="-122"/>
              </a:rPr>
              <a:t> </a:t>
            </a:r>
          </a:p>
          <a:p>
            <a:pPr>
              <a:lnSpc>
                <a:spcPct val="20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大后方的抗日</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民主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运动</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lnSpc>
                <a:spcPct val="200000"/>
              </a:lnSpc>
              <a:spcBef>
                <a:spcPts val="0"/>
              </a:spcBef>
              <a:buFont typeface="Wingdings" panose="05000000000000000000" pitchFamily="2" charset="2"/>
              <a:buChar char="p"/>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1941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月在大后方抗日民主运动，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中国民主政团同盟成立</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月于香港创办机关报</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光明报</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lnSpc>
                <a:spcPct val="200000"/>
              </a:lnSpc>
              <a:spcBef>
                <a:spcPts val="0"/>
              </a:spcBef>
              <a:buFont typeface="Wingdings" panose="05000000000000000000" pitchFamily="2" charset="2"/>
              <a:buChar char="p"/>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1944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月，中共参政员</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林伯渠</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提出</a:t>
            </a:r>
            <a:r>
              <a:rPr lang="zh-CN" altLang="en-US" sz="2000" u="sng" dirty="0">
                <a:latin typeface="黑体" panose="02010609060101010101" pitchFamily="49" charset="-122"/>
                <a:ea typeface="黑体" panose="02010609060101010101" pitchFamily="49" charset="-122"/>
                <a:sym typeface="微软雅黑" panose="020B0503020204020204" pitchFamily="34" charset="-122"/>
              </a:rPr>
              <a:t>废除国民党一党专政、召开各党派会议、成立民主联合政府</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的主张。</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grpSp>
        <p:nvGrpSpPr>
          <p:cNvPr id="6" name="组 5"/>
          <p:cNvGrpSpPr/>
          <p:nvPr/>
        </p:nvGrpSpPr>
        <p:grpSpPr>
          <a:xfrm>
            <a:off x="7415213" y="1"/>
            <a:ext cx="4776787" cy="2586038"/>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国民党的消极抗战</a:t>
              </a:r>
            </a:p>
          </p:txBody>
        </p:sp>
        <p:sp>
          <p:nvSpPr>
            <p:cNvPr id="11" name="圆角矩形 10"/>
            <p:cNvSpPr/>
            <p:nvPr/>
          </p:nvSpPr>
          <p:spPr>
            <a:xfrm>
              <a:off x="9618702" y="4794513"/>
              <a:ext cx="2573298" cy="78461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大后方国统区的民主运动及文化运动</a:t>
              </a:r>
            </a:p>
          </p:txBody>
        </p:sp>
      </p:grpSp>
      <p:pic>
        <p:nvPicPr>
          <p:cNvPr id="12" name="Picture 2" descr="C:\Users\User\Documents\263EM\chuzi@sunlands.com\history\user\image\0a2b8d88-43cd-46c8-836a-beea4a59c9d9.png">
            <a:extLst>
              <a:ext uri="{FF2B5EF4-FFF2-40B4-BE49-F238E27FC236}">
                <a16:creationId xmlns:a16="http://schemas.microsoft.com/office/drawing/2014/main" id="{4B117583-9B1F-427F-83CE-43FD769F776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4973" y="2586039"/>
            <a:ext cx="1421349" cy="45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867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58451"/>
            <a:ext cx="10192076" cy="544050"/>
          </a:xfrm>
        </p:spPr>
        <p:txBody>
          <a:bodyPr/>
          <a:lstStyle/>
          <a:p>
            <a:r>
              <a:rPr lang="zh-CN" altLang="en-US" sz="2000" dirty="0">
                <a:solidFill>
                  <a:schemeClr val="tx1"/>
                </a:solidFill>
              </a:rPr>
              <a:t>第三节 国民党的正面战场与大后方的抗日民主运动  </a:t>
            </a:r>
          </a:p>
        </p:txBody>
      </p:sp>
      <p:sp>
        <p:nvSpPr>
          <p:cNvPr id="3" name="内容占位符 2"/>
          <p:cNvSpPr>
            <a:spLocks noGrp="1"/>
          </p:cNvSpPr>
          <p:nvPr>
            <p:ph idx="1"/>
          </p:nvPr>
        </p:nvSpPr>
        <p:spPr>
          <a:xfrm>
            <a:off x="462044" y="1549031"/>
            <a:ext cx="11267912" cy="4865818"/>
          </a:xfrm>
        </p:spPr>
        <p:txBody>
          <a:bodyPr>
            <a:normAutofit/>
          </a:bodyPr>
          <a:lstStyle/>
          <a:p>
            <a:pPr>
              <a:lnSpc>
                <a:spcPct val="200000"/>
              </a:lnSpc>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大后方的抗战文化运动</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文化界提出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“抗战、团结、民主”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为文艺创作的三大目标。</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新华日报</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群众</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周刊在重庆公开发行。</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北大、清华、南开迁往昆明组成</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国立西南联合大学</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，及其它一些学校一起为中华民族的独立和复兴坚持进行教学和开展科学研究工作。</a:t>
            </a:r>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p>
          <a:p>
            <a:pPr>
              <a:lnSpc>
                <a:spcPct val="200000"/>
              </a:lnSpc>
              <a:spcBef>
                <a:spcPts val="0"/>
              </a:spcBef>
            </a:pPr>
            <a:endParaRPr lang="en-US" altLang="zh-CN" sz="2000" dirty="0">
              <a:sym typeface="微软雅黑" panose="020B0503020204020204" pitchFamily="34" charset="-122"/>
            </a:endParaRPr>
          </a:p>
          <a:p>
            <a:pPr algn="ctr">
              <a:lnSpc>
                <a:spcPct val="200000"/>
              </a:lnSpc>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国民党统治区的抗日民主运动和进步文化工作，</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是全民族抗战中的一条重要的战线。</a:t>
            </a:r>
            <a:endParaRPr lang="zh-CN" altLang="en-US" sz="2000" b="1" dirty="0">
              <a:latin typeface="黑体" panose="02010609060101010101" pitchFamily="49" charset="-122"/>
              <a:ea typeface="黑体" panose="02010609060101010101" pitchFamily="49" charset="-122"/>
            </a:endParaRPr>
          </a:p>
        </p:txBody>
      </p:sp>
      <p:grpSp>
        <p:nvGrpSpPr>
          <p:cNvPr id="5" name="组 4"/>
          <p:cNvGrpSpPr/>
          <p:nvPr/>
        </p:nvGrpSpPr>
        <p:grpSpPr>
          <a:xfrm>
            <a:off x="7415213" y="1"/>
            <a:ext cx="4776787" cy="2586038"/>
            <a:chOff x="6423209" y="2718874"/>
            <a:chExt cx="5768791" cy="3036732"/>
          </a:xfrm>
        </p:grpSpPr>
        <p:sp>
          <p:nvSpPr>
            <p:cNvPr id="6" name="圆角矩形 5"/>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国民党正面战场的主要战役</a:t>
              </a:r>
            </a:p>
          </p:txBody>
        </p:sp>
        <p:sp>
          <p:nvSpPr>
            <p:cNvPr id="7" name="左大括号 6"/>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国民党军队在正面战场的主要战役</a:t>
              </a: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国民党的消极抗战</a:t>
              </a:r>
            </a:p>
          </p:txBody>
        </p:sp>
        <p:sp>
          <p:nvSpPr>
            <p:cNvPr id="11" name="圆角矩形 10"/>
            <p:cNvSpPr/>
            <p:nvPr/>
          </p:nvSpPr>
          <p:spPr>
            <a:xfrm>
              <a:off x="9618702" y="4794513"/>
              <a:ext cx="2573298" cy="78461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大后方国统区的民主运动及文化运动</a:t>
              </a:r>
            </a:p>
          </p:txBody>
        </p:sp>
      </p:grpSp>
      <p:pic>
        <p:nvPicPr>
          <p:cNvPr id="12" name="Picture 2" descr="C:\Users\User\Documents\263EM\chuzi@sunlands.com\history\user\image\0a2b8d88-43cd-46c8-836a-beea4a59c9d9.png">
            <a:extLst>
              <a:ext uri="{FF2B5EF4-FFF2-40B4-BE49-F238E27FC236}">
                <a16:creationId xmlns:a16="http://schemas.microsoft.com/office/drawing/2014/main" id="{18277262-482B-4082-AE4E-A166128999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7373" y="4165457"/>
            <a:ext cx="1421349" cy="453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47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pPr marL="457200" indent="-457200">
              <a:buFontTx/>
              <a:buAutoNum type="arabicPeriod"/>
            </a:pP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月，国民党军队在抗日战争正面战场取得胜利的战役是（    ）</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平型关战役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桂南战役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枣宜战役</a:t>
            </a:r>
          </a:p>
        </p:txBody>
      </p:sp>
    </p:spTree>
    <p:extLst>
      <p:ext uri="{BB962C8B-B14F-4D97-AF65-F5344CB8AC3E}">
        <p14:creationId xmlns:p14="http://schemas.microsoft.com/office/powerpoint/2010/main" val="3591574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pPr marL="457200" indent="-457200">
              <a:buFontTx/>
              <a:buAutoNum type="arabicPeriod"/>
            </a:pP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月，国民党军队在抗日战争正面战场取得胜利的战役是（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平型关战役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桂南战役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台儿庄战役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枣宜战役</a:t>
            </a:r>
          </a:p>
        </p:txBody>
      </p:sp>
    </p:spTree>
    <p:extLst>
      <p:ext uri="{BB962C8B-B14F-4D97-AF65-F5344CB8AC3E}">
        <p14:creationId xmlns:p14="http://schemas.microsoft.com/office/powerpoint/2010/main" val="464859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抗日战争进入相持阶段后，日本帝国主义对国民政府采取的策略是（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以军事打击为主，政治诱降为辅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以政治诱降为主，军事打击为辅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军事打击和政治诱降并重</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速战速决，武力征服</a:t>
            </a:r>
          </a:p>
        </p:txBody>
      </p:sp>
    </p:spTree>
    <p:extLst>
      <p:ext uri="{BB962C8B-B14F-4D97-AF65-F5344CB8AC3E}">
        <p14:creationId xmlns:p14="http://schemas.microsoft.com/office/powerpoint/2010/main" val="256513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抗日战争进入相持阶段后，日本帝国主义对国民政府采取的策略是（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以军事打击为主，政治诱降为辅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以政治诱降为主，军事打击为辅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军事打击和政治诱降并重</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速战速决，武力征服</a:t>
            </a:r>
          </a:p>
        </p:txBody>
      </p:sp>
    </p:spTree>
    <p:extLst>
      <p:ext uri="{BB962C8B-B14F-4D97-AF65-F5344CB8AC3E}">
        <p14:creationId xmlns:p14="http://schemas.microsoft.com/office/powerpoint/2010/main" val="3064560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90412"/>
            <a:ext cx="10614991" cy="4524315"/>
          </a:xfrm>
          <a:prstGeom prst="rect">
            <a:avLst/>
          </a:prstGeom>
        </p:spPr>
        <p:txBody>
          <a:bodyPr wrap="square">
            <a:spAutoFit/>
          </a:bodyPr>
          <a:lstStyle/>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国民政府正式对日宣战的时间是（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.1931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.1935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.1937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.1941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p:txBody>
      </p:sp>
    </p:spTree>
    <p:extLst>
      <p:ext uri="{BB962C8B-B14F-4D97-AF65-F5344CB8AC3E}">
        <p14:creationId xmlns:p14="http://schemas.microsoft.com/office/powerpoint/2010/main" val="3576581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90412"/>
            <a:ext cx="10614991" cy="4524315"/>
          </a:xfrm>
          <a:prstGeom prst="rect">
            <a:avLst/>
          </a:prstGeom>
        </p:spPr>
        <p:txBody>
          <a:bodyPr wrap="square">
            <a:spAutoFit/>
          </a:bodyPr>
          <a:lstStyle/>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国民政府正式对日宣战的时间是（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.1931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.1935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.1937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.1941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日</a:t>
            </a:r>
          </a:p>
        </p:txBody>
      </p:sp>
    </p:spTree>
    <p:extLst>
      <p:ext uri="{BB962C8B-B14F-4D97-AF65-F5344CB8AC3E}">
        <p14:creationId xmlns:p14="http://schemas.microsoft.com/office/powerpoint/2010/main" val="891809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抗战开始后，北京大学、清华大学、南开大学分别由北平、天津迁往昆明，合并组建为（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云南大学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抗日军政大学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国立西南联合大学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昆明大学</a:t>
            </a:r>
          </a:p>
        </p:txBody>
      </p:sp>
    </p:spTree>
    <p:extLst>
      <p:ext uri="{BB962C8B-B14F-4D97-AF65-F5344CB8AC3E}">
        <p14:creationId xmlns:p14="http://schemas.microsoft.com/office/powerpoint/2010/main" val="1932159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抗战开始后，北京大学、清华大学、南开大学分别由北平、天津迁往昆明，合并组建为（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云南大学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抗日军政大学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国立西南联合大学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昆明大学</a:t>
            </a:r>
          </a:p>
        </p:txBody>
      </p:sp>
    </p:spTree>
    <p:extLst>
      <p:ext uri="{BB962C8B-B14F-4D97-AF65-F5344CB8AC3E}">
        <p14:creationId xmlns:p14="http://schemas.microsoft.com/office/powerpoint/2010/main" val="129601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104" y="345059"/>
            <a:ext cx="10192076" cy="544050"/>
          </a:xfrm>
        </p:spPr>
        <p:txBody>
          <a:bodyPr/>
          <a:lstStyle/>
          <a:p>
            <a:r>
              <a:rPr lang="zh-CN" altLang="en-US" sz="2400" dirty="0">
                <a:solidFill>
                  <a:schemeClr val="tx1"/>
                </a:solidFill>
              </a:rPr>
              <a:t>第二、三、四节</a:t>
            </a:r>
            <a:r>
              <a:rPr lang="en-US" altLang="zh-CN" sz="2400" dirty="0">
                <a:solidFill>
                  <a:schemeClr val="tx1"/>
                </a:solidFill>
              </a:rPr>
              <a:t>  </a:t>
            </a:r>
            <a:r>
              <a:rPr lang="zh-CN" altLang="en-US" sz="2400" dirty="0">
                <a:solidFill>
                  <a:schemeClr val="tx1"/>
                </a:solidFill>
              </a:rPr>
              <a:t>国共两党的抗争和战略三阶段</a:t>
            </a:r>
            <a:br>
              <a:rPr lang="zh-CN" altLang="en-US" sz="2400" dirty="0">
                <a:solidFill>
                  <a:schemeClr val="tx1"/>
                </a:solidFill>
              </a:rPr>
            </a:br>
            <a:endParaRPr lang="zh-CN" altLang="en-US" sz="2400" dirty="0">
              <a:solidFill>
                <a:schemeClr val="tx1"/>
              </a:solidFill>
            </a:endParaRPr>
          </a:p>
        </p:txBody>
      </p:sp>
      <p:sp>
        <p:nvSpPr>
          <p:cNvPr id="3" name="内容占位符 2"/>
          <p:cNvSpPr>
            <a:spLocks noGrp="1"/>
          </p:cNvSpPr>
          <p:nvPr>
            <p:ph idx="1"/>
          </p:nvPr>
        </p:nvSpPr>
        <p:spPr>
          <a:xfrm>
            <a:off x="1921719" y="1354184"/>
            <a:ext cx="5192149" cy="748677"/>
          </a:xfrm>
        </p:spPr>
        <p:txBody>
          <a:bodyPr>
            <a:noAutofit/>
          </a:bodyPr>
          <a:lstStyle/>
          <a:p>
            <a:pPr>
              <a:lnSpc>
                <a:spcPct val="100000"/>
              </a:lnSpc>
              <a:spcBef>
                <a:spcPts val="0"/>
              </a:spcBef>
            </a:pP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杨靖宇 </a:t>
            </a:r>
            <a:r>
              <a:rPr lang="zh-CN" altLang="en-US" dirty="0">
                <a:latin typeface="黑体" panose="02010609060101010101" pitchFamily="49" charset="-122"/>
                <a:ea typeface="黑体" panose="02010609060101010101" pitchFamily="49" charset="-122"/>
                <a:sym typeface="微软雅黑" panose="020B0503020204020204" pitchFamily="34" charset="-122"/>
              </a:rPr>
              <a:t>东北抗日联军</a:t>
            </a:r>
            <a:r>
              <a:rPr lang="zh-CN" altLang="en-US" dirty="0">
                <a:latin typeface="黑体" panose="02010609060101010101" pitchFamily="49" charset="-122"/>
                <a:ea typeface="黑体" panose="02010609060101010101" pitchFamily="49" charset="-122"/>
                <a:cs typeface="黑体" panose="02010609060101010101" pitchFamily="49" charset="-122"/>
              </a:rPr>
              <a:t>第一路军总指挥</a:t>
            </a:r>
            <a:r>
              <a:rPr lang="zh-CN" altLang="en-US" dirty="0">
                <a:latin typeface="黑体" panose="02010609060101010101" pitchFamily="49" charset="-122"/>
                <a:ea typeface="黑体" panose="02010609060101010101" pitchFamily="49" charset="-122"/>
                <a:sym typeface="微软雅黑" panose="020B0503020204020204" pitchFamily="34" charset="-122"/>
              </a:rPr>
              <a:t>。共产党率领东北军队英勇反抗，以身殉国</a:t>
            </a:r>
          </a:p>
        </p:txBody>
      </p:sp>
      <p:grpSp>
        <p:nvGrpSpPr>
          <p:cNvPr id="22" name="组合 21"/>
          <p:cNvGrpSpPr/>
          <p:nvPr/>
        </p:nvGrpSpPr>
        <p:grpSpPr>
          <a:xfrm>
            <a:off x="1625057" y="822149"/>
            <a:ext cx="461962" cy="5802521"/>
            <a:chOff x="705221" y="809183"/>
            <a:chExt cx="461962" cy="5802521"/>
          </a:xfrm>
          <a:solidFill>
            <a:srgbClr val="C00000"/>
          </a:solidFill>
        </p:grpSpPr>
        <p:cxnSp>
          <p:nvCxnSpPr>
            <p:cNvPr id="23" name="MH_Other_1"/>
            <p:cNvCxnSpPr/>
            <p:nvPr>
              <p:custDataLst>
                <p:tags r:id="rId6"/>
              </p:custDataLst>
            </p:nvPr>
          </p:nvCxnSpPr>
          <p:spPr>
            <a:xfrm flipH="1">
              <a:off x="936202" y="1292180"/>
              <a:ext cx="793" cy="4834940"/>
            </a:xfrm>
            <a:prstGeom prst="line">
              <a:avLst/>
            </a:prstGeom>
            <a:grpFill/>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MH_Other_2"/>
            <p:cNvSpPr/>
            <p:nvPr>
              <p:custDataLst>
                <p:tags r:id="rId7"/>
              </p:custDataLst>
            </p:nvPr>
          </p:nvSpPr>
          <p:spPr>
            <a:xfrm>
              <a:off x="705221" y="809183"/>
              <a:ext cx="461962" cy="461963"/>
            </a:xfrm>
            <a:prstGeom prst="ellipse">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a:defRPr/>
              </a:pPr>
              <a:r>
                <a:rPr lang="en-US" altLang="zh-CN" sz="1100" b="1" dirty="0">
                  <a:solidFill>
                    <a:prstClr val="white"/>
                  </a:solidFill>
                  <a:latin typeface="Calibri"/>
                  <a:ea typeface="+mn-ea"/>
                  <a:cs typeface="Arial" panose="020B0604020202020204" pitchFamily="34" charset="0"/>
                </a:rPr>
                <a:t>1931</a:t>
              </a:r>
              <a:endParaRPr lang="zh-CN" altLang="en-US" sz="1100" b="1" dirty="0">
                <a:solidFill>
                  <a:prstClr val="white"/>
                </a:solidFill>
                <a:latin typeface="Calibri"/>
                <a:ea typeface="+mn-ea"/>
                <a:cs typeface="Arial" panose="020B0604020202020204" pitchFamily="34" charset="0"/>
              </a:endParaRPr>
            </a:p>
          </p:txBody>
        </p:sp>
        <p:sp>
          <p:nvSpPr>
            <p:cNvPr id="25" name="MH_Other_7"/>
            <p:cNvSpPr/>
            <p:nvPr>
              <p:custDataLst>
                <p:tags r:id="rId8"/>
              </p:custDataLst>
            </p:nvPr>
          </p:nvSpPr>
          <p:spPr>
            <a:xfrm>
              <a:off x="705221" y="6148154"/>
              <a:ext cx="461962" cy="463550"/>
            </a:xfrm>
            <a:prstGeom prst="ellipse">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1100" b="1" dirty="0">
                  <a:solidFill>
                    <a:prstClr val="white"/>
                  </a:solidFill>
                  <a:cs typeface="Arial" panose="020B0604020202020204" pitchFamily="34" charset="0"/>
                </a:rPr>
                <a:t>1935</a:t>
              </a:r>
              <a:endParaRPr lang="zh-CN" altLang="en-US" sz="1100" b="1" dirty="0">
                <a:solidFill>
                  <a:prstClr val="white"/>
                </a:solidFill>
                <a:cs typeface="Arial" panose="020B0604020202020204" pitchFamily="34" charset="0"/>
              </a:endParaRPr>
            </a:p>
          </p:txBody>
        </p:sp>
      </p:grpSp>
      <p:sp>
        <p:nvSpPr>
          <p:cNvPr id="26" name="MH_Other_3"/>
          <p:cNvSpPr/>
          <p:nvPr>
            <p:custDataLst>
              <p:tags r:id="rId1"/>
            </p:custDataLst>
          </p:nvPr>
        </p:nvSpPr>
        <p:spPr>
          <a:xfrm>
            <a:off x="1802856" y="1528496"/>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7" name="MH_Other_5"/>
          <p:cNvSpPr/>
          <p:nvPr>
            <p:custDataLst>
              <p:tags r:id="rId2"/>
            </p:custDataLst>
          </p:nvPr>
        </p:nvSpPr>
        <p:spPr>
          <a:xfrm>
            <a:off x="1813769" y="2612753"/>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8" name="MH_Other_6"/>
          <p:cNvSpPr/>
          <p:nvPr>
            <p:custDataLst>
              <p:tags r:id="rId3"/>
            </p:custDataLst>
          </p:nvPr>
        </p:nvSpPr>
        <p:spPr>
          <a:xfrm>
            <a:off x="1802063" y="4801765"/>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9" name="MH_Other_6"/>
          <p:cNvSpPr/>
          <p:nvPr>
            <p:custDataLst>
              <p:tags r:id="rId4"/>
            </p:custDataLst>
          </p:nvPr>
        </p:nvSpPr>
        <p:spPr>
          <a:xfrm>
            <a:off x="1802856" y="3736123"/>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30" name="MH_Other_6"/>
          <p:cNvSpPr/>
          <p:nvPr>
            <p:custDataLst>
              <p:tags r:id="rId5"/>
            </p:custDataLst>
          </p:nvPr>
        </p:nvSpPr>
        <p:spPr>
          <a:xfrm>
            <a:off x="1802856" y="5904012"/>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31" name="TextBox 30"/>
          <p:cNvSpPr txBox="1"/>
          <p:nvPr/>
        </p:nvSpPr>
        <p:spPr>
          <a:xfrm>
            <a:off x="672079" y="1397805"/>
            <a:ext cx="850341" cy="369332"/>
          </a:xfrm>
          <a:prstGeom prst="rect">
            <a:avLst/>
          </a:prstGeom>
          <a:noFill/>
        </p:spPr>
        <p:txBody>
          <a:bodyPr wrap="square" rtlCol="0">
            <a:spAutoFit/>
          </a:bodyPr>
          <a:lstStyle/>
          <a:p>
            <a:r>
              <a:rPr lang="en-US" altLang="zh-CN" dirty="0">
                <a:solidFill>
                  <a:prstClr val="black"/>
                </a:solidFill>
              </a:rPr>
              <a:t>1932.2</a:t>
            </a:r>
            <a:endParaRPr lang="zh-CN" altLang="en-US" dirty="0">
              <a:solidFill>
                <a:prstClr val="black"/>
              </a:solidFill>
            </a:endParaRPr>
          </a:p>
        </p:txBody>
      </p:sp>
      <p:sp>
        <p:nvSpPr>
          <p:cNvPr id="32" name="TextBox 31"/>
          <p:cNvSpPr txBox="1"/>
          <p:nvPr/>
        </p:nvSpPr>
        <p:spPr>
          <a:xfrm>
            <a:off x="672079" y="2482062"/>
            <a:ext cx="850341" cy="369332"/>
          </a:xfrm>
          <a:prstGeom prst="rect">
            <a:avLst/>
          </a:prstGeom>
          <a:noFill/>
        </p:spPr>
        <p:txBody>
          <a:bodyPr wrap="square" rtlCol="0">
            <a:spAutoFit/>
          </a:bodyPr>
          <a:lstStyle/>
          <a:p>
            <a:r>
              <a:rPr lang="en-US" altLang="zh-CN" dirty="0">
                <a:solidFill>
                  <a:prstClr val="black"/>
                </a:solidFill>
              </a:rPr>
              <a:t>1933.5</a:t>
            </a:r>
            <a:endParaRPr lang="zh-CN" altLang="en-US" dirty="0">
              <a:solidFill>
                <a:prstClr val="black"/>
              </a:solidFill>
            </a:endParaRPr>
          </a:p>
        </p:txBody>
      </p:sp>
      <p:sp>
        <p:nvSpPr>
          <p:cNvPr id="33" name="矩形 32"/>
          <p:cNvSpPr/>
          <p:nvPr/>
        </p:nvSpPr>
        <p:spPr>
          <a:xfrm>
            <a:off x="1921719" y="2343562"/>
            <a:ext cx="6096000" cy="646331"/>
          </a:xfrm>
          <a:prstGeom prst="rect">
            <a:avLst/>
          </a:prstGeom>
        </p:spPr>
        <p:txBody>
          <a:bodyPr>
            <a:spAutoFit/>
          </a:bodyPr>
          <a:lstStyle/>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冯玉祥和吉鸿昌</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在张家口成立了</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察哈尔民众抗日同盟军</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，并谋求同共产党合作。</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4" name="TextBox 33"/>
          <p:cNvSpPr txBox="1"/>
          <p:nvPr/>
        </p:nvSpPr>
        <p:spPr>
          <a:xfrm>
            <a:off x="672079" y="3605432"/>
            <a:ext cx="1055613" cy="369332"/>
          </a:xfrm>
          <a:prstGeom prst="rect">
            <a:avLst/>
          </a:prstGeom>
          <a:noFill/>
        </p:spPr>
        <p:txBody>
          <a:bodyPr wrap="square" rtlCol="0">
            <a:spAutoFit/>
          </a:bodyPr>
          <a:lstStyle/>
          <a:p>
            <a:r>
              <a:rPr lang="en-US" altLang="zh-CN" dirty="0">
                <a:solidFill>
                  <a:prstClr val="black"/>
                </a:solidFill>
              </a:rPr>
              <a:t>1933.11</a:t>
            </a:r>
            <a:endParaRPr lang="zh-CN" altLang="en-US" dirty="0">
              <a:solidFill>
                <a:prstClr val="black"/>
              </a:solidFill>
            </a:endParaRPr>
          </a:p>
        </p:txBody>
      </p:sp>
      <p:sp>
        <p:nvSpPr>
          <p:cNvPr id="36" name="矩形 35"/>
          <p:cNvSpPr/>
          <p:nvPr/>
        </p:nvSpPr>
        <p:spPr>
          <a:xfrm>
            <a:off x="1921718" y="3466932"/>
            <a:ext cx="6554087" cy="646331"/>
          </a:xfrm>
          <a:prstGeom prst="rect">
            <a:avLst/>
          </a:prstGeom>
        </p:spPr>
        <p:txBody>
          <a:bodyPr wrap="square">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在福州发动抗日反蒋事变的国民党爱国将领是</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蔡廷锴、蒋光鼐</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，又称“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福建事变</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7" name="TextBox 36"/>
          <p:cNvSpPr txBox="1"/>
          <p:nvPr/>
        </p:nvSpPr>
        <p:spPr>
          <a:xfrm>
            <a:off x="672079" y="4671074"/>
            <a:ext cx="1055613" cy="338554"/>
          </a:xfrm>
          <a:prstGeom prst="rect">
            <a:avLst/>
          </a:prstGeom>
          <a:noFill/>
        </p:spPr>
        <p:txBody>
          <a:bodyPr wrap="square" rtlCol="0">
            <a:spAutoFit/>
          </a:bodyPr>
          <a:lstStyle/>
          <a:p>
            <a:r>
              <a:rPr lang="en-US" altLang="zh-CN" sz="1600" dirty="0">
                <a:solidFill>
                  <a:prstClr val="black"/>
                </a:solidFill>
              </a:rPr>
              <a:t>1935.12.9</a:t>
            </a:r>
            <a:endParaRPr lang="zh-CN" altLang="en-US" sz="1600" dirty="0">
              <a:solidFill>
                <a:prstClr val="black"/>
              </a:solidFill>
            </a:endParaRPr>
          </a:p>
        </p:txBody>
      </p:sp>
      <p:sp>
        <p:nvSpPr>
          <p:cNvPr id="38" name="矩形 37"/>
          <p:cNvSpPr/>
          <p:nvPr/>
        </p:nvSpPr>
        <p:spPr>
          <a:xfrm>
            <a:off x="1921719" y="4478599"/>
            <a:ext cx="6096000" cy="646331"/>
          </a:xfrm>
          <a:prstGeom prst="rect">
            <a:avLst/>
          </a:prstGeom>
        </p:spPr>
        <p:txBody>
          <a:bodyPr>
            <a:spAutoFit/>
          </a:bodyPr>
          <a:lstStyle/>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一二</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九运动</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促进了中华民族的觉醒，</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标志着中国人民抗日救亡运动新高潮的到来。</a:t>
            </a:r>
          </a:p>
        </p:txBody>
      </p:sp>
      <p:sp>
        <p:nvSpPr>
          <p:cNvPr id="39" name="TextBox 38"/>
          <p:cNvSpPr txBox="1"/>
          <p:nvPr/>
        </p:nvSpPr>
        <p:spPr>
          <a:xfrm>
            <a:off x="672079" y="5788710"/>
            <a:ext cx="1055613" cy="369332"/>
          </a:xfrm>
          <a:prstGeom prst="rect">
            <a:avLst/>
          </a:prstGeom>
          <a:noFill/>
        </p:spPr>
        <p:txBody>
          <a:bodyPr wrap="square" rtlCol="0">
            <a:spAutoFit/>
          </a:bodyPr>
          <a:lstStyle/>
          <a:p>
            <a:r>
              <a:rPr lang="en-US" altLang="zh-CN" dirty="0">
                <a:solidFill>
                  <a:prstClr val="black"/>
                </a:solidFill>
              </a:rPr>
              <a:t>1935.12</a:t>
            </a:r>
            <a:endParaRPr lang="zh-CN" altLang="en-US" dirty="0">
              <a:solidFill>
                <a:prstClr val="black"/>
              </a:solidFill>
            </a:endParaRPr>
          </a:p>
        </p:txBody>
      </p:sp>
      <p:sp>
        <p:nvSpPr>
          <p:cNvPr id="40" name="矩形 39"/>
          <p:cNvSpPr/>
          <p:nvPr/>
        </p:nvSpPr>
        <p:spPr>
          <a:xfrm>
            <a:off x="1921719" y="5634821"/>
            <a:ext cx="6096000" cy="646331"/>
          </a:xfrm>
          <a:prstGeom prst="rect">
            <a:avLst/>
          </a:prstGeom>
        </p:spPr>
        <p:txBody>
          <a:bodyPr>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中共中央在陕北</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瓦窑堡</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召开政治局扩大会议，提出在抗日条件下与民族资产阶级重建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抗日民族统一战线</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的新政策</a:t>
            </a:r>
            <a:endParaRPr lang="zh-CN" altLang="en-US" dirty="0">
              <a:solidFill>
                <a:prstClr val="black"/>
              </a:solidFill>
            </a:endParaRPr>
          </a:p>
        </p:txBody>
      </p:sp>
      <p:sp>
        <p:nvSpPr>
          <p:cNvPr id="41" name="TextBox 40"/>
          <p:cNvSpPr txBox="1"/>
          <p:nvPr/>
        </p:nvSpPr>
        <p:spPr>
          <a:xfrm>
            <a:off x="2296499" y="868464"/>
            <a:ext cx="3581788" cy="369332"/>
          </a:xfrm>
          <a:prstGeom prst="rect">
            <a:avLst/>
          </a:prstGeom>
          <a:solidFill>
            <a:srgbClr val="C00000"/>
          </a:solidFill>
        </p:spPr>
        <p:txBody>
          <a:bodyPr wrap="square" rtlCol="0">
            <a:spAutoFit/>
          </a:bodyPr>
          <a:lstStyle/>
          <a:p>
            <a:r>
              <a:rPr lang="zh-CN" altLang="en-US" dirty="0">
                <a:solidFill>
                  <a:prstClr val="white"/>
                </a:solidFill>
                <a:latin typeface="黑体" panose="02010609060101010101" pitchFamily="49" charset="-122"/>
                <a:ea typeface="黑体" panose="02010609060101010101" pitchFamily="49" charset="-122"/>
              </a:rPr>
              <a:t>抗战早期以共产党为核心的反击</a:t>
            </a:r>
          </a:p>
        </p:txBody>
      </p:sp>
      <p:grpSp>
        <p:nvGrpSpPr>
          <p:cNvPr id="4" name="组 3"/>
          <p:cNvGrpSpPr/>
          <p:nvPr/>
        </p:nvGrpSpPr>
        <p:grpSpPr>
          <a:xfrm>
            <a:off x="7129463" y="86137"/>
            <a:ext cx="4912463" cy="2157413"/>
            <a:chOff x="2436551" y="2150088"/>
            <a:chExt cx="6931385" cy="3288109"/>
          </a:xfrm>
        </p:grpSpPr>
        <p:sp>
          <p:nvSpPr>
            <p:cNvPr id="35" name="左大括号 34"/>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2" name="圆角矩形 41"/>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43" name="圆角矩形 42"/>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p>
          </p:txBody>
        </p:sp>
        <p:sp>
          <p:nvSpPr>
            <p:cNvPr id="44" name="圆角矩形 43"/>
            <p:cNvSpPr/>
            <p:nvPr/>
          </p:nvSpPr>
          <p:spPr>
            <a:xfrm>
              <a:off x="6383460" y="2150088"/>
              <a:ext cx="2984476"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抗战早期以共产党为核心的反击</a:t>
              </a:r>
            </a:p>
          </p:txBody>
        </p:sp>
        <p:sp>
          <p:nvSpPr>
            <p:cNvPr id="45" name="圆角矩形 44"/>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国共尝试第二次</a:t>
              </a:r>
              <a:endParaRPr lang="en-US" altLang="zh-CN" sz="1600" dirty="0">
                <a:solidFill>
                  <a:prstClr val="black"/>
                </a:solidFill>
                <a:latin typeface="黑体" panose="02010609060101010101" pitchFamily="49" charset="-122"/>
                <a:ea typeface="黑体" panose="02010609060101010101" pitchFamily="49" charset="-122"/>
              </a:endParaRPr>
            </a:p>
            <a:p>
              <a:pPr algn="ctr"/>
              <a:r>
                <a:rPr lang="zh-CN" altLang="en-US" sz="1600" dirty="0">
                  <a:solidFill>
                    <a:prstClr val="black"/>
                  </a:solidFill>
                  <a:latin typeface="黑体" panose="02010609060101010101" pitchFamily="49" charset="-122"/>
                  <a:ea typeface="黑体" panose="02010609060101010101" pitchFamily="49" charset="-122"/>
                </a:rPr>
                <a:t>合作</a:t>
              </a:r>
            </a:p>
          </p:txBody>
        </p:sp>
        <p:sp>
          <p:nvSpPr>
            <p:cNvPr id="46" name="圆角矩形 45"/>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共产党在大后方战场的抗争</a:t>
              </a:r>
            </a:p>
          </p:txBody>
        </p:sp>
      </p:grpSp>
    </p:spTree>
    <p:extLst>
      <p:ext uri="{BB962C8B-B14F-4D97-AF65-F5344CB8AC3E}">
        <p14:creationId xmlns:p14="http://schemas.microsoft.com/office/powerpoint/2010/main" val="1464091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09742" y="1544737"/>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抗战期间，文化界提出为文艺创作的三大目标是（    ）</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抗战、民主、创作</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和平、民主、团结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抗战、团结、民主</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团结、合作、抗战</a:t>
            </a:r>
          </a:p>
        </p:txBody>
      </p:sp>
    </p:spTree>
    <p:extLst>
      <p:ext uri="{BB962C8B-B14F-4D97-AF65-F5344CB8AC3E}">
        <p14:creationId xmlns:p14="http://schemas.microsoft.com/office/powerpoint/2010/main" val="2680625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09742" y="1544737"/>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抗战期间，文化界提出为文艺创作的三大目标是（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抗战、民主、创作</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和平、民主、团结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抗战、团结、民主</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团结、合作、抗战</a:t>
            </a:r>
          </a:p>
        </p:txBody>
      </p:sp>
    </p:spTree>
    <p:extLst>
      <p:ext uri="{BB962C8B-B14F-4D97-AF65-F5344CB8AC3E}">
        <p14:creationId xmlns:p14="http://schemas.microsoft.com/office/powerpoint/2010/main" val="3819490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Tree>
    <p:extLst>
      <p:ext uri="{BB962C8B-B14F-4D97-AF65-F5344CB8AC3E}">
        <p14:creationId xmlns:p14="http://schemas.microsoft.com/office/powerpoint/2010/main" val="2707088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22" name="圆角矩形 21"/>
          <p:cNvSpPr/>
          <p:nvPr/>
        </p:nvSpPr>
        <p:spPr>
          <a:xfrm>
            <a:off x="9512671" y="4688051"/>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共产党的主要战役</a:t>
            </a:r>
          </a:p>
        </p:txBody>
      </p:sp>
      <p:sp>
        <p:nvSpPr>
          <p:cNvPr id="23" name="圆角矩形 22"/>
          <p:cNvSpPr/>
          <p:nvPr/>
        </p:nvSpPr>
        <p:spPr>
          <a:xfrm>
            <a:off x="9512672" y="5693039"/>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spTree>
    <p:extLst>
      <p:ext uri="{BB962C8B-B14F-4D97-AF65-F5344CB8AC3E}">
        <p14:creationId xmlns:p14="http://schemas.microsoft.com/office/powerpoint/2010/main" val="3685946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8910" y="458451"/>
            <a:ext cx="10192076"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65131" y="1002501"/>
            <a:ext cx="11077518" cy="5511172"/>
          </a:xfrm>
        </p:spPr>
        <p:txBody>
          <a:bodyPr>
            <a:normAutofit/>
          </a:bodyPr>
          <a:lstStyle/>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共产党抗日时期的指导方针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（一）制定全面抗战路线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洛川会议</a:t>
            </a:r>
            <a:endParaRPr lang="en-US" altLang="zh-CN"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时间：1937年8月22日</a:t>
            </a:r>
            <a:endParaRPr lang="en-US" altLang="zh-CN" u="sng"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成果：</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关于目前形势与党的任务的决定</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《抗日救国十大纲领》</a:t>
            </a:r>
            <a:r>
              <a:rPr lang="zh-CN" altLang="en-US" dirty="0">
                <a:latin typeface="黑体" panose="02010609060101010101" pitchFamily="49" charset="-122"/>
                <a:ea typeface="黑体" panose="02010609060101010101" pitchFamily="49" charset="-122"/>
                <a:sym typeface="微软雅黑" panose="020B0503020204020204" pitchFamily="34" charset="-122"/>
              </a:rPr>
              <a:t>，提出实行</a:t>
            </a:r>
            <a:r>
              <a:rPr lang="zh-CN" altLang="en-US" u="sng" dirty="0">
                <a:latin typeface="黑体" panose="02010609060101010101" pitchFamily="49" charset="-122"/>
                <a:ea typeface="黑体" panose="02010609060101010101" pitchFamily="49" charset="-122"/>
                <a:sym typeface="微软雅黑" panose="020B0503020204020204" pitchFamily="34" charset="-122"/>
              </a:rPr>
              <a:t>全民族抗战</a:t>
            </a:r>
            <a:r>
              <a:rPr lang="zh-CN" altLang="en-US" dirty="0">
                <a:latin typeface="黑体" panose="02010609060101010101" pitchFamily="49" charset="-122"/>
                <a:ea typeface="黑体" panose="02010609060101010101" pitchFamily="49" charset="-122"/>
                <a:sym typeface="微软雅黑" panose="020B0503020204020204" pitchFamily="34" charset="-122"/>
              </a:rPr>
              <a:t>的路线。</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5120" y="320243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275718" y="59309"/>
            <a:ext cx="4810711" cy="2240980"/>
            <a:chOff x="6498771" y="0"/>
            <a:chExt cx="5587657" cy="3036732"/>
          </a:xfrm>
        </p:grpSpPr>
        <p:sp>
          <p:nvSpPr>
            <p:cNvPr id="6" name="圆角矩形 5"/>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7" name="左大括号 6"/>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9" name="圆角矩形 8"/>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0" name="圆角矩形 9"/>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2665821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290" y="458972"/>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349135" y="1266534"/>
            <a:ext cx="11554690" cy="5083932"/>
          </a:xfrm>
        </p:spPr>
        <p:txBody>
          <a:bodyPr>
            <a:noAutofit/>
          </a:bodyPr>
          <a:lstStyle/>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（二）</a:t>
            </a:r>
            <a:r>
              <a:rPr lang="zh-CN" altLang="zh-CN" sz="2000" dirty="0">
                <a:latin typeface="黑体" panose="02010609060101010101" pitchFamily="49" charset="-122"/>
                <a:ea typeface="黑体" panose="02010609060101010101" pitchFamily="49" charset="-122"/>
                <a:sym typeface="微软雅黑" panose="020B0503020204020204" pitchFamily="34" charset="-122"/>
              </a:rPr>
              <a:t>持久抗战的理论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论持久战</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背景：全面抗战爆发后，国内“亡国论”和“速胜论”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5-6</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内容：系统地阐述了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抗日战争的特点、前途和发展规律</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，阐明了持久抗战的总方针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抗战将经过</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战略防御、战略相持、战略反攻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三个阶段。</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      其中</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战略相持阶段</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是中国抗日战争取得最后胜利的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最关键的阶段</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9525" y="514035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2" name="圆角矩形 11"/>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4139529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7" y="463804"/>
            <a:ext cx="717945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498765" y="1445284"/>
            <a:ext cx="11488188" cy="5357388"/>
          </a:xfrm>
        </p:spPr>
        <p:txBody>
          <a:bodyPr>
            <a:noAutofit/>
          </a:bodyPr>
          <a:lstStyle/>
          <a:p>
            <a:r>
              <a:rPr lang="zh-CN" altLang="en-US" sz="2000" dirty="0">
                <a:solidFill>
                  <a:srgbClr val="C00000"/>
                </a:solidFill>
                <a:latin typeface="黑体" panose="02010609060101010101" pitchFamily="49" charset="-122"/>
                <a:ea typeface="黑体" panose="02010609060101010101" pitchFamily="49" charset="-122"/>
              </a:rPr>
              <a:t>毛泽东如何论述抗日战争是持久战？</a:t>
            </a: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中日双方互相矛盾的四个特点：</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敌强我弱，敌小我大，敌退步我进步，敌寡助我多助</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）一方面，日本是强国，中国是弱国，强国弱国的对比，决定了抗日战争只能是持久战。 </a:t>
            </a:r>
          </a:p>
          <a:p>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）另一方面，日本是小国，发动的是退步的、野蛮的侵略战争，在国际上失道寡助；而中国是大国，进行的是进步的、正义的反侵略战争，在国际上得道多助。</a:t>
            </a:r>
            <a:endParaRPr lang="en-US" altLang="zh-CN"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总之，最后胜利将是属于中国的。</a:t>
            </a:r>
          </a:p>
        </p:txBody>
      </p:sp>
      <p:pic>
        <p:nvPicPr>
          <p:cNvPr id="4" name="Picture 2"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7814" y="1558865"/>
            <a:ext cx="1254271" cy="38749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7275718" y="59309"/>
            <a:ext cx="4810711" cy="2240980"/>
            <a:chOff x="6498771" y="0"/>
            <a:chExt cx="5587657" cy="3036732"/>
          </a:xfrm>
        </p:grpSpPr>
        <p:sp>
          <p:nvSpPr>
            <p:cNvPr id="10" name="圆角矩形 9"/>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11" name="左大括号 10"/>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3" name="圆角矩形 12"/>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4" name="圆角矩形 13"/>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1460979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132" y="435587"/>
            <a:ext cx="10192076" cy="544050"/>
          </a:xfrm>
        </p:spPr>
        <p:txBody>
          <a:bodyPr vert="horz" lIns="91440" tIns="45720" rIns="91440" bIns="45720" rtlCol="0" anchor="ctr">
            <a:noAutofit/>
          </a:bodyPr>
          <a:lstStyle/>
          <a:p>
            <a:r>
              <a:rPr lang="zh-CN" altLang="en-US" sz="2400" dirty="0">
                <a:solidFill>
                  <a:schemeClr val="tx1"/>
                </a:solidFill>
              </a:rPr>
              <a:t>第四节 中国共产党成为抗日战争的</a:t>
            </a:r>
            <a:r>
              <a:rPr lang="zh-CN" altLang="en-US" sz="240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326880" y="1070591"/>
            <a:ext cx="11865119" cy="5369878"/>
          </a:xfrm>
        </p:spPr>
        <p:txBody>
          <a:bodyPr>
            <a:noAutofit/>
          </a:bodyPr>
          <a:lstStyle/>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zh-CN" sz="2000" dirty="0">
                <a:latin typeface="黑体" panose="02010609060101010101" pitchFamily="49" charset="-122"/>
                <a:ea typeface="黑体" panose="02010609060101010101" pitchFamily="49" charset="-122"/>
                <a:sym typeface="微软雅黑" panose="020B0503020204020204" pitchFamily="34" charset="-122"/>
              </a:rPr>
              <a:t>（三）巩固和发展抗日民族统一战线</a:t>
            </a:r>
            <a:r>
              <a:rPr lang="en-US" altLang="zh-CN" sz="2000" dirty="0">
                <a:solidFill>
                  <a:srgbClr val="FF0000"/>
                </a:solidFill>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总方针</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发展进步势力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（中心环节），</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争取中间势力</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孤立顽固势力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600"/>
              </a:spcBef>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进步势力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：工人、农民和城市小资产阶级。</a:t>
            </a:r>
          </a:p>
          <a:p>
            <a:pPr>
              <a:spcBef>
                <a:spcPts val="0"/>
              </a:spcBef>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中间势力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：民族资产阶级、开明绅士和地方实力派。</a:t>
            </a: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顽固势力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以蒋介石集团为代表的抗日国民党亲英美派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，坚持</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联合又斗争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，斗争中做到</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有理</a:t>
            </a:r>
            <a:r>
              <a:rPr lang="zh-CN" altLang="en-US" sz="20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（自卫原则）、</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有利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（胜利原则）、</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有节</a:t>
            </a:r>
            <a:r>
              <a:rPr lang="zh-CN" altLang="en-US" sz="2000" dirty="0">
                <a:latin typeface="黑体" panose="02010609060101010101" pitchFamily="49" charset="-122"/>
                <a:ea typeface="黑体" panose="02010609060101010101" pitchFamily="49" charset="-122"/>
                <a:sym typeface="微软雅黑" panose="020B0503020204020204" pitchFamily="34" charset="-122"/>
              </a:rPr>
              <a:t>（ 休战原则）。</a:t>
            </a:r>
          </a:p>
        </p:txBody>
      </p:sp>
      <p:pic>
        <p:nvPicPr>
          <p:cNvPr id="6"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9179" y="1662268"/>
            <a:ext cx="1500260" cy="4533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6170" y="5102439"/>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140234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132" y="435587"/>
            <a:ext cx="10192076" cy="544050"/>
          </a:xfrm>
        </p:spPr>
        <p:txBody>
          <a:bodyPr vert="horz" lIns="91440" tIns="45720" rIns="91440" bIns="45720" rtlCol="0" anchor="ctr">
            <a:noAutofit/>
          </a:bodyPr>
          <a:lstStyle/>
          <a:p>
            <a:r>
              <a:rPr lang="zh-CN" altLang="en-US" sz="2400" dirty="0">
                <a:solidFill>
                  <a:schemeClr val="tx1"/>
                </a:solidFill>
              </a:rPr>
              <a:t>第四节 中国共产党成为抗日战争的</a:t>
            </a:r>
            <a:r>
              <a:rPr lang="zh-CN" altLang="en-US" sz="240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326880" y="1070591"/>
            <a:ext cx="11865119" cy="5369878"/>
          </a:xfrm>
        </p:spPr>
        <p:txBody>
          <a:bodyPr>
            <a:noAutofit/>
          </a:bodyPr>
          <a:lstStyle/>
          <a:p>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r>
              <a:rPr lang="zh-CN" altLang="zh-CN" sz="2000" dirty="0">
                <a:latin typeface="黑体" panose="02010609060101010101" pitchFamily="49" charset="-122"/>
                <a:ea typeface="黑体" panose="02010609060101010101" pitchFamily="49" charset="-122"/>
                <a:sym typeface="微软雅黑" panose="020B0503020204020204" pitchFamily="34" charset="-122"/>
              </a:rPr>
              <a:t>（三）巩固和发展抗日民族统一战线</a:t>
            </a:r>
            <a:r>
              <a:rPr lang="en-US" altLang="zh-CN" sz="2000" dirty="0">
                <a:solidFill>
                  <a:srgbClr val="FF0000"/>
                </a:solidFill>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       </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立场：</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坚持统一战线中的</a:t>
            </a:r>
            <a:r>
              <a:rPr lang="zh-CN"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独立自主原则</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buClr>
                <a:schemeClr val="hlink"/>
              </a:buClr>
              <a:buSzPct val="75000"/>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实质：坚持共产党在统一战线中的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领导权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r>
              <a:rPr lang="zh-CN" altLang="en-US" sz="2000" dirty="0">
                <a:latin typeface="黑体" panose="02010609060101010101" pitchFamily="49" charset="-122"/>
                <a:ea typeface="黑体" panose="02010609060101010101" pitchFamily="49" charset="-122"/>
              </a:rPr>
              <a:t>目的：动员千百万群众进入抗日民族统一战线，保持并发展共产党领导的革命力量已取得的阵地</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9971" y="1662268"/>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1575285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0614991"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月，毛泽东发表的系统阐述抗日战争特点、前途和发展规律的著作是（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论反对日本帝国主义的策略</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论联合政府</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论中国革命</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1739926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东北抗日联军中牺牲的爱国将领是（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杨靖宇</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张自忠</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戴安澜</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邓世昌</a:t>
            </a:r>
          </a:p>
        </p:txBody>
      </p:sp>
    </p:spTree>
    <p:extLst>
      <p:ext uri="{BB962C8B-B14F-4D97-AF65-F5344CB8AC3E}">
        <p14:creationId xmlns:p14="http://schemas.microsoft.com/office/powerpoint/2010/main" val="1153315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0614991"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月，毛泽东发表的系统阐述抗日战争特点、前途和发展规律的著作是（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论反对日本帝国主义的策略</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论联合政府</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论中国革命</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4271225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中指出，中国抗日战争取得胜利最关键的阶段是（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战略防御阶段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战略相持阶段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战略反攻阶段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战略决战阶段</a:t>
            </a:r>
          </a:p>
        </p:txBody>
      </p:sp>
    </p:spTree>
    <p:extLst>
      <p:ext uri="{BB962C8B-B14F-4D97-AF65-F5344CB8AC3E}">
        <p14:creationId xmlns:p14="http://schemas.microsoft.com/office/powerpoint/2010/main" val="3079133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中指出，中国抗日战争取得胜利最关键的阶段是（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战略防御阶段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战略相持阶段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战略反攻阶段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战略决战阶段</a:t>
            </a:r>
          </a:p>
        </p:txBody>
      </p:sp>
    </p:spTree>
    <p:extLst>
      <p:ext uri="{BB962C8B-B14F-4D97-AF65-F5344CB8AC3E}">
        <p14:creationId xmlns:p14="http://schemas.microsoft.com/office/powerpoint/2010/main" val="138359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中国共产党在（    ）上制定了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抗日救国十大纲领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瓦窑堡会议</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中共五届六中全会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中共六届六中全会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洛川会议</a:t>
            </a:r>
          </a:p>
        </p:txBody>
      </p:sp>
    </p:spTree>
    <p:extLst>
      <p:ext uri="{BB962C8B-B14F-4D97-AF65-F5344CB8AC3E}">
        <p14:creationId xmlns:p14="http://schemas.microsoft.com/office/powerpoint/2010/main" val="368954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中国共产党在（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）上制定了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抗日救国十大纲领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瓦窑堡会议</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中共五届六中全会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中共六届六中全会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洛川会议</a:t>
            </a:r>
          </a:p>
        </p:txBody>
      </p:sp>
    </p:spTree>
    <p:extLst>
      <p:ext uri="{BB962C8B-B14F-4D97-AF65-F5344CB8AC3E}">
        <p14:creationId xmlns:p14="http://schemas.microsoft.com/office/powerpoint/2010/main" val="1489551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22" name="圆角矩形 21"/>
          <p:cNvSpPr/>
          <p:nvPr/>
        </p:nvSpPr>
        <p:spPr>
          <a:xfrm>
            <a:off x="9512671" y="4688051"/>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共产党的主要战役</a:t>
            </a:r>
          </a:p>
        </p:txBody>
      </p:sp>
      <p:sp>
        <p:nvSpPr>
          <p:cNvPr id="23" name="圆角矩形 22"/>
          <p:cNvSpPr/>
          <p:nvPr/>
        </p:nvSpPr>
        <p:spPr>
          <a:xfrm>
            <a:off x="9512672" y="5693039"/>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spTree>
    <p:extLst>
      <p:ext uri="{BB962C8B-B14F-4D97-AF65-F5344CB8AC3E}">
        <p14:creationId xmlns:p14="http://schemas.microsoft.com/office/powerpoint/2010/main" val="1160132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995" y="426439"/>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186167" y="1464679"/>
            <a:ext cx="11805732" cy="4866886"/>
          </a:xfrm>
        </p:spPr>
        <p:txBody>
          <a:bodyPr>
            <a:noAutofit/>
          </a:bodyPr>
          <a:lstStyle/>
          <a:p>
            <a:r>
              <a:rPr lang="zh-CN" altLang="en-US" sz="2000" dirty="0">
                <a:latin typeface="黑体" panose="02010609060101010101" pitchFamily="49" charset="-122"/>
                <a:ea typeface="黑体" panose="02010609060101010101" pitchFamily="49" charset="-122"/>
                <a:sym typeface="微软雅黑" panose="020B0503020204020204" pitchFamily="34" charset="-122"/>
              </a:rPr>
              <a:t>共产党的主要战役</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平型关大捷：</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1937</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月，取得全民族抗战以来中国军队的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第一次</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重大胜利，粉碎日军不可战胜的神话。</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百团大战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：敌后战场的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重大战役</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1940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日，有</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105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个团参加，破坏大量铁路公路，减轻正面战场的压力。</a:t>
            </a:r>
          </a:p>
          <a:p>
            <a:pPr marL="285750" indent="-285750">
              <a:buFont typeface="Arial" panose="020B0604020202020204" pitchFamily="34" charset="0"/>
              <a:buChar char="•"/>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5975" y="1509803"/>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275718" y="59309"/>
            <a:ext cx="4810711" cy="2240980"/>
            <a:chOff x="6498771" y="0"/>
            <a:chExt cx="5587657" cy="3036732"/>
          </a:xfrm>
        </p:grpSpPr>
        <p:sp>
          <p:nvSpPr>
            <p:cNvPr id="7" name="圆角矩形 6"/>
            <p:cNvSpPr/>
            <p:nvPr/>
          </p:nvSpPr>
          <p:spPr>
            <a:xfrm>
              <a:off x="6498771" y="1087985"/>
              <a:ext cx="2852002" cy="9567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309" y="147568"/>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308" y="1167167"/>
              <a:ext cx="2502119" cy="79838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共产党的主要</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231229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22" name="圆角矩形 21"/>
          <p:cNvSpPr/>
          <p:nvPr/>
        </p:nvSpPr>
        <p:spPr>
          <a:xfrm>
            <a:off x="9512671" y="4688051"/>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共产党的主要战役</a:t>
            </a:r>
          </a:p>
        </p:txBody>
      </p:sp>
      <p:sp>
        <p:nvSpPr>
          <p:cNvPr id="23" name="圆角矩形 22"/>
          <p:cNvSpPr/>
          <p:nvPr/>
        </p:nvSpPr>
        <p:spPr>
          <a:xfrm>
            <a:off x="9512672" y="5693039"/>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spTree>
    <p:extLst>
      <p:ext uri="{BB962C8B-B14F-4D97-AF65-F5344CB8AC3E}">
        <p14:creationId xmlns:p14="http://schemas.microsoft.com/office/powerpoint/2010/main" val="2818721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926" y="485473"/>
            <a:ext cx="10192076"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406022" y="1269338"/>
            <a:ext cx="11383883" cy="5291834"/>
          </a:xfrm>
        </p:spPr>
        <p:txBody>
          <a:bodyPr>
            <a:noAutofit/>
          </a:bodyPr>
          <a:lstStyle/>
          <a:p>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32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抗日根据地建设</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首要的、根本任务：加强政权建设。</a:t>
            </a:r>
            <a:endParaRPr lang="en-US" altLang="zh-CN"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民主集中制：在政权机关工作人员名额上实行“</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三三制</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精兵简政”：1941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年实行的政策（</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李鼎铭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p:txBody>
      </p:sp>
      <p:pic>
        <p:nvPicPr>
          <p:cNvPr id="4" name="图片 3"/>
          <p:cNvPicPr>
            <a:picLocks noChangeAspect="1"/>
          </p:cNvPicPr>
          <p:nvPr/>
        </p:nvPicPr>
        <p:blipFill>
          <a:blip r:embed="rId2"/>
          <a:stretch>
            <a:fillRect/>
          </a:stretch>
        </p:blipFill>
        <p:spPr>
          <a:xfrm>
            <a:off x="7678132" y="3200331"/>
            <a:ext cx="2258060" cy="2040890"/>
          </a:xfrm>
          <a:prstGeom prst="rect">
            <a:avLst/>
          </a:prstGeom>
        </p:spPr>
      </p:pic>
      <p:pic>
        <p:nvPicPr>
          <p:cNvPr id="1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9942" y="1356960"/>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115174" y="-35672"/>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0" name="圆角矩形 9"/>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3532440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6337" y="369355"/>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312197" y="985688"/>
            <a:ext cx="11394894" cy="5586562"/>
          </a:xfrm>
        </p:spPr>
        <p:txBody>
          <a:bodyPr>
            <a:noAutofit/>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经济建设</a:t>
            </a:r>
            <a:endParaRPr lang="zh-CN" altLang="zh-CN" sz="2000" b="1" dirty="0">
              <a:latin typeface="黑体" panose="02010609060101010101" pitchFamily="49" charset="-122"/>
              <a:ea typeface="黑体" panose="02010609060101010101" pitchFamily="49" charset="-122"/>
              <a:sym typeface="Verdana" panose="020B0604030504040204" pitchFamily="34" charset="0"/>
            </a:endParaRPr>
          </a:p>
          <a:p>
            <a:pPr>
              <a:lnSpc>
                <a:spcPct val="200000"/>
              </a:lnSpc>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1940-1943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，抗日根据地出现了严重的经济困难。毛泽东提出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“发展生产，保障供给”的总方针，</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号召根据地军民“自己动手，丰衣足食”，</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减租减息</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，开展</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大生产运动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endParaRPr>
          </a:p>
          <a:p>
            <a:pPr>
              <a:lnSpc>
                <a:spcPct val="200000"/>
              </a:lnSpc>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文化建设</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著名的有：</a:t>
            </a:r>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延安自然科学院</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（中国共产党历史上第一个开展自然科学教学与研究的专门机构） </a:t>
            </a:r>
          </a:p>
          <a:p>
            <a:pPr>
              <a:lnSpc>
                <a:spcPct val="200000"/>
              </a:lnSpc>
            </a:pPr>
            <a:endParaRPr lang="zh-CN" altLang="en-US" sz="2000" dirty="0"/>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7825" y="1135175"/>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76202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东北抗日联军中牺牲的爱国将领是（   </a:t>
            </a:r>
            <a:r>
              <a:rPr lang="en-US" altLang="zh-CN" sz="2400" b="1" dirty="0">
                <a:solidFill>
                  <a:srgbClr val="C00000"/>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b="1" dirty="0">
                <a:solidFill>
                  <a:prstClr val="black"/>
                </a:solidFill>
                <a:latin typeface="黑体" panose="02010609060101010101" pitchFamily="49" charset="-122"/>
                <a:ea typeface="黑体" panose="02010609060101010101" pitchFamily="49" charset="-122"/>
              </a:rPr>
              <a:t>A.</a:t>
            </a:r>
            <a:r>
              <a:rPr lang="zh-CN" altLang="en-US" sz="2400" b="1" dirty="0">
                <a:solidFill>
                  <a:prstClr val="black"/>
                </a:solidFill>
                <a:latin typeface="黑体" panose="02010609060101010101" pitchFamily="49" charset="-122"/>
                <a:ea typeface="黑体" panose="02010609060101010101" pitchFamily="49" charset="-122"/>
              </a:rPr>
              <a:t>杨靖宇</a:t>
            </a:r>
            <a:endParaRPr lang="en-US" altLang="zh-CN" sz="2400" b="1"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张自忠</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戴安澜</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邓世昌</a:t>
            </a:r>
          </a:p>
        </p:txBody>
      </p:sp>
    </p:spTree>
    <p:extLst>
      <p:ext uri="{BB962C8B-B14F-4D97-AF65-F5344CB8AC3E}">
        <p14:creationId xmlns:p14="http://schemas.microsoft.com/office/powerpoint/2010/main" val="3010043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59474" y="1149881"/>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六届六中全会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统一战线，武装斗争，党的建设。</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新民主主义理论的系统阐明，标志着</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毛泽东思想得到多方面成熟。</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530" y="1314074"/>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1864007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30899" y="1282280"/>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，武装斗争，</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新民主主义理论，标志着</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p>
          <a:p>
            <a:endParaRPr lang="zh-CN" altLang="en-US" dirty="0"/>
          </a:p>
        </p:txBody>
      </p:sp>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2946005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59474" y="1149881"/>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六届六中全会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统一战线，武装斗争，党的建设。</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新民主主义理论，标志着</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毛泽东思想得到多方面成熟。</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530" y="1314074"/>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3332640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a:solidFill>
                  <a:schemeClr val="tx1"/>
                </a:solidFill>
              </a:rPr>
              <a:t>第四节 中国共产党成为抗日战争的中流砥柱</a:t>
            </a:r>
          </a:p>
        </p:txBody>
      </p:sp>
      <p:sp>
        <p:nvSpPr>
          <p:cNvPr id="3" name="内容占位符 2"/>
          <p:cNvSpPr>
            <a:spLocks noGrp="1"/>
          </p:cNvSpPr>
          <p:nvPr>
            <p:ph idx="1"/>
          </p:nvPr>
        </p:nvSpPr>
        <p:spPr>
          <a:xfrm>
            <a:off x="187556" y="1265606"/>
            <a:ext cx="11763348" cy="5035181"/>
          </a:xfrm>
        </p:spPr>
        <p:txBody>
          <a:bodyPr>
            <a:normAutofit/>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（二）延安整风运动，实事求是思想路线在全党的确立</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整风运动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反对主观主义以整顿学风（最主要）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、反对宗派主义以整顿党风、反对党八股以整顿文风。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spcBef>
                <a:spcPts val="0"/>
              </a:spcBef>
            </a:pP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党的七大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rPr>
              <a:t>七大老毛思想立</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016" y="137154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115174" y="0"/>
            <a:ext cx="4971053" cy="2564560"/>
            <a:chOff x="6494646" y="-35672"/>
            <a:chExt cx="5591582" cy="3036732"/>
          </a:xfrm>
        </p:grpSpPr>
        <p:sp>
          <p:nvSpPr>
            <p:cNvPr id="8" name="圆角矩形 7"/>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共产党在抗日运动中的中流砥柱作用</a:t>
              </a:r>
            </a:p>
          </p:txBody>
        </p:sp>
        <p:sp>
          <p:nvSpPr>
            <p:cNvPr id="9" name="左大括号 8"/>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共产党抗日时期的指导方针</a:t>
              </a:r>
            </a:p>
          </p:txBody>
        </p:sp>
        <p:sp>
          <p:nvSpPr>
            <p:cNvPr id="12" name="圆角矩形 11"/>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共产党的主要</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战役</a:t>
              </a:r>
            </a:p>
          </p:txBody>
        </p:sp>
        <p:sp>
          <p:nvSpPr>
            <p:cNvPr id="13" name="圆角矩形 12"/>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抗日根据地的建设及思想建设</a:t>
              </a:r>
            </a:p>
          </p:txBody>
        </p:sp>
      </p:grpSp>
    </p:spTree>
    <p:extLst>
      <p:ext uri="{BB962C8B-B14F-4D97-AF65-F5344CB8AC3E}">
        <p14:creationId xmlns:p14="http://schemas.microsoft.com/office/powerpoint/2010/main" val="3337212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a:solidFill>
                  <a:schemeClr val="tx1"/>
                </a:solidFill>
              </a:rPr>
              <a:t>连线</a:t>
            </a:r>
          </a:p>
        </p:txBody>
      </p:sp>
      <p:sp>
        <p:nvSpPr>
          <p:cNvPr id="14" name="文本框 13"/>
          <p:cNvSpPr txBox="1"/>
          <p:nvPr/>
        </p:nvSpPr>
        <p:spPr>
          <a:xfrm>
            <a:off x="1443037" y="2351305"/>
            <a:ext cx="2857500" cy="3108543"/>
          </a:xfrm>
          <a:prstGeom prst="rect">
            <a:avLst/>
          </a:prstGeom>
          <a:noFill/>
        </p:spPr>
        <p:txBody>
          <a:bodyPr wrap="square" rtlCol="0">
            <a:spAutoFit/>
          </a:bodyPr>
          <a:lstStyle/>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a:t>
            </a:r>
          </a:p>
        </p:txBody>
      </p:sp>
      <p:sp>
        <p:nvSpPr>
          <p:cNvPr id="15" name="文本框 14"/>
          <p:cNvSpPr txBox="1"/>
          <p:nvPr/>
        </p:nvSpPr>
        <p:spPr>
          <a:xfrm>
            <a:off x="7181850" y="2351305"/>
            <a:ext cx="2857500" cy="3108543"/>
          </a:xfrm>
          <a:prstGeom prst="rect">
            <a:avLst/>
          </a:prstGeom>
          <a:noFill/>
        </p:spPr>
        <p:txBody>
          <a:bodyPr wrap="square" rtlCol="0">
            <a:spAutoFit/>
          </a:bodyPr>
          <a:lstStyle/>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整顿党风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整顿学风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整顿文风</a:t>
            </a:r>
          </a:p>
        </p:txBody>
      </p:sp>
    </p:spTree>
    <p:extLst>
      <p:ext uri="{BB962C8B-B14F-4D97-AF65-F5344CB8AC3E}">
        <p14:creationId xmlns:p14="http://schemas.microsoft.com/office/powerpoint/2010/main" val="974031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a:solidFill>
                  <a:schemeClr val="tx1"/>
                </a:solidFill>
              </a:rPr>
              <a:t>连线</a:t>
            </a:r>
          </a:p>
        </p:txBody>
      </p:sp>
      <p:sp>
        <p:nvSpPr>
          <p:cNvPr id="14" name="文本框 13"/>
          <p:cNvSpPr txBox="1"/>
          <p:nvPr/>
        </p:nvSpPr>
        <p:spPr>
          <a:xfrm>
            <a:off x="1443037" y="2351305"/>
            <a:ext cx="2857500" cy="3108543"/>
          </a:xfrm>
          <a:prstGeom prst="rect">
            <a:avLst/>
          </a:prstGeom>
          <a:noFill/>
        </p:spPr>
        <p:txBody>
          <a:bodyPr wrap="square" rtlCol="0">
            <a:spAutoFit/>
          </a:bodyPr>
          <a:lstStyle/>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a:t>
            </a:r>
          </a:p>
        </p:txBody>
      </p:sp>
      <p:sp>
        <p:nvSpPr>
          <p:cNvPr id="15" name="文本框 14"/>
          <p:cNvSpPr txBox="1"/>
          <p:nvPr/>
        </p:nvSpPr>
        <p:spPr>
          <a:xfrm>
            <a:off x="7181850" y="2351305"/>
            <a:ext cx="2857500" cy="3108543"/>
          </a:xfrm>
          <a:prstGeom prst="rect">
            <a:avLst/>
          </a:prstGeom>
          <a:noFill/>
        </p:spPr>
        <p:txBody>
          <a:bodyPr wrap="square" rtlCol="0">
            <a:spAutoFit/>
          </a:bodyPr>
          <a:lstStyle/>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整顿党风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整顿学风</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整顿文风</a:t>
            </a:r>
          </a:p>
        </p:txBody>
      </p:sp>
      <p:cxnSp>
        <p:nvCxnSpPr>
          <p:cNvPr id="4" name="直线连接符 3"/>
          <p:cNvCxnSpPr>
            <a:endCxn id="15" idx="1"/>
          </p:cNvCxnSpPr>
          <p:nvPr/>
        </p:nvCxnSpPr>
        <p:spPr>
          <a:xfrm>
            <a:off x="4143375" y="2614613"/>
            <a:ext cx="3038475" cy="1290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4069555" y="2614613"/>
            <a:ext cx="3186113" cy="1290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4221956" y="5214938"/>
            <a:ext cx="3033712" cy="952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041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893647"/>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为了坚持、扩大和巩固抗日民族统一战线，中国共产党制定了“发展进步势力，争取中间势力，孤立顽固势力”的策略总方针，下列说法错误的是（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进步势力主要是指工人、农民和城市小资产阶级</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中间势力主要是指民族资产阶级、开明绅士和地方实力派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顽固势力是指大地主大资产阶级的投降派，即以汪精卫集团为代表的国民党亲日派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顽固势力是指大地主大资产阶级的抗日派，即以蒋介石集团为代表的国民党亲英美派</a:t>
            </a:r>
          </a:p>
        </p:txBody>
      </p:sp>
    </p:spTree>
    <p:extLst>
      <p:ext uri="{BB962C8B-B14F-4D97-AF65-F5344CB8AC3E}">
        <p14:creationId xmlns:p14="http://schemas.microsoft.com/office/powerpoint/2010/main" val="4074381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893647"/>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为了坚持、扩大和巩固抗日民族统一战线，中国共产党制定了“发展进步势力，争取中间势力，孤立顽固势力”的策略总方针，下列说法错误的是（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进步势力主要是指工人、农民和城市小资产阶级</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中间势力主要是指民族资产阶级、开明绅士和地方实力派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顽固势力是指大地主大资产阶级的投降派，即以汪精卫集团为代表的国民党亲日派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顽固势力是指大地主大资产阶级的抗日派，即以蒋介石集团为代表的国民党亲英美派</a:t>
            </a:r>
          </a:p>
        </p:txBody>
      </p:sp>
    </p:spTree>
    <p:extLst>
      <p:ext uri="{BB962C8B-B14F-4D97-AF65-F5344CB8AC3E}">
        <p14:creationId xmlns:p14="http://schemas.microsoft.com/office/powerpoint/2010/main" val="3312423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下列不属于中国共产党的抗日民族统一战线策略总方针的是（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发展进步势力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争取中间势力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团结武装势力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孤立顽固势力</a:t>
            </a:r>
          </a:p>
        </p:txBody>
      </p:sp>
    </p:spTree>
    <p:extLst>
      <p:ext uri="{BB962C8B-B14F-4D97-AF65-F5344CB8AC3E}">
        <p14:creationId xmlns:p14="http://schemas.microsoft.com/office/powerpoint/2010/main" val="3586934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下列不属于中国共产党的抗日民族统一战线策略总方针的是（  </a:t>
            </a:r>
            <a:r>
              <a:rPr lang="en-US" altLang="zh-CN" sz="2400"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发展进步势力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争取中间势力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团结武装势力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孤立顽固势力</a:t>
            </a:r>
          </a:p>
        </p:txBody>
      </p:sp>
    </p:spTree>
    <p:extLst>
      <p:ext uri="{BB962C8B-B14F-4D97-AF65-F5344CB8AC3E}">
        <p14:creationId xmlns:p14="http://schemas.microsoft.com/office/powerpoint/2010/main" val="11489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标志着抗日运动新高潮到来的学生运动是（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一二九运动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一二三零运动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一二一运动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五二零运动</a:t>
            </a:r>
          </a:p>
        </p:txBody>
      </p:sp>
    </p:spTree>
    <p:extLst>
      <p:ext uri="{BB962C8B-B14F-4D97-AF65-F5344CB8AC3E}">
        <p14:creationId xmlns:p14="http://schemas.microsoft.com/office/powerpoint/2010/main" val="22746615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中国共产党领导革命的三个法宝不包括（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党的建设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群众路线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武装斗争</a:t>
            </a:r>
          </a:p>
        </p:txBody>
      </p:sp>
    </p:spTree>
    <p:extLst>
      <p:ext uri="{BB962C8B-B14F-4D97-AF65-F5344CB8AC3E}">
        <p14:creationId xmlns:p14="http://schemas.microsoft.com/office/powerpoint/2010/main" val="2140339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6.</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中国共产党领导革命的三个法宝不包括（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党的建设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群众路线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武装斗争</a:t>
            </a:r>
          </a:p>
        </p:txBody>
      </p:sp>
    </p:spTree>
    <p:extLst>
      <p:ext uri="{BB962C8B-B14F-4D97-AF65-F5344CB8AC3E}">
        <p14:creationId xmlns:p14="http://schemas.microsoft.com/office/powerpoint/2010/main" val="36190591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延安整风运动的主要内容不包括（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反对官僚主义以整顿政风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反对宗派主义以整顿党风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反对主观主义以整顿学风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反对党八股以整顿文风</a:t>
            </a:r>
          </a:p>
        </p:txBody>
      </p:sp>
    </p:spTree>
    <p:extLst>
      <p:ext uri="{BB962C8B-B14F-4D97-AF65-F5344CB8AC3E}">
        <p14:creationId xmlns:p14="http://schemas.microsoft.com/office/powerpoint/2010/main" val="339355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延安整风运动的主要内容不包括（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反对官僚主义以整顿政风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反对宗派主义以整顿党风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反对主观主义以整顿学风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反对党八股以整顿文风</a:t>
            </a:r>
          </a:p>
        </p:txBody>
      </p:sp>
    </p:spTree>
    <p:extLst>
      <p:ext uri="{BB962C8B-B14F-4D97-AF65-F5344CB8AC3E}">
        <p14:creationId xmlns:p14="http://schemas.microsoft.com/office/powerpoint/2010/main" val="5622881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45125" y="2428789"/>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20" name="左大括号 19"/>
          <p:cNvSpPr/>
          <p:nvPr/>
        </p:nvSpPr>
        <p:spPr>
          <a:xfrm>
            <a:off x="2220386" y="108010"/>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2436551" y="108010"/>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504664"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23" name="圆角矩形 22"/>
          <p:cNvSpPr/>
          <p:nvPr/>
        </p:nvSpPr>
        <p:spPr>
          <a:xfrm>
            <a:off x="2447385" y="243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国民党的正面战场与大后方的抗日民主运动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4" name="圆角矩形 23"/>
          <p:cNvSpPr/>
          <p:nvPr/>
        </p:nvSpPr>
        <p:spPr>
          <a:xfrm>
            <a:off x="2470607" y="359727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第四节：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中国共产党成为抗日战争的中流砥柱</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5" name="左大括号 24"/>
          <p:cNvSpPr/>
          <p:nvPr/>
        </p:nvSpPr>
        <p:spPr>
          <a:xfrm>
            <a:off x="6139087"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30" name="圆角矩形 29"/>
          <p:cNvSpPr/>
          <p:nvPr/>
        </p:nvSpPr>
        <p:spPr>
          <a:xfrm>
            <a:off x="2436551" y="1271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从局部抗战到全国性抗战 </a:t>
            </a:r>
          </a:p>
        </p:txBody>
      </p:sp>
      <p:sp>
        <p:nvSpPr>
          <p:cNvPr id="31" name="圆角矩形 30"/>
          <p:cNvSpPr/>
          <p:nvPr/>
        </p:nvSpPr>
        <p:spPr>
          <a:xfrm>
            <a:off x="6369540" y="3970932"/>
            <a:ext cx="3064064" cy="69646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抗日战争的胜利</a:t>
            </a:r>
          </a:p>
        </p:txBody>
      </p:sp>
      <p:sp>
        <p:nvSpPr>
          <p:cNvPr id="33" name="圆角矩形 32"/>
          <p:cNvSpPr/>
          <p:nvPr/>
        </p:nvSpPr>
        <p:spPr>
          <a:xfrm>
            <a:off x="6369540" y="4894356"/>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意义及原因</a:t>
            </a:r>
          </a:p>
        </p:txBody>
      </p:sp>
      <p:sp>
        <p:nvSpPr>
          <p:cNvPr id="34" name="圆角矩形 33"/>
          <p:cNvSpPr/>
          <p:nvPr/>
        </p:nvSpPr>
        <p:spPr>
          <a:xfrm>
            <a:off x="6388359" y="5809925"/>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中国的抗战在世界反法西斯战争中的地位</a:t>
            </a:r>
          </a:p>
        </p:txBody>
      </p:sp>
    </p:spTree>
    <p:extLst>
      <p:ext uri="{BB962C8B-B14F-4D97-AF65-F5344CB8AC3E}">
        <p14:creationId xmlns:p14="http://schemas.microsoft.com/office/powerpoint/2010/main" val="15587117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1135" y="471505"/>
            <a:ext cx="4781015" cy="544050"/>
          </a:xfrm>
        </p:spPr>
        <p:txBody>
          <a:bodyPr/>
          <a:lstStyle/>
          <a:p>
            <a:r>
              <a:rPr lang="zh-CN" altLang="en-US" sz="2400" dirty="0">
                <a:solidFill>
                  <a:schemeClr val="tx1"/>
                </a:solidFill>
              </a:rPr>
              <a:t>第五节  抗日战争的胜利</a:t>
            </a:r>
            <a:r>
              <a:rPr lang="zh-CN" altLang="en-US" sz="2400">
                <a:solidFill>
                  <a:schemeClr val="tx1"/>
                </a:solidFill>
              </a:rPr>
              <a:t>及其意义</a:t>
            </a:r>
            <a:endParaRPr lang="zh-CN" altLang="en-US" sz="2400" dirty="0">
              <a:solidFill>
                <a:schemeClr val="tx1"/>
              </a:solidFill>
            </a:endParaRPr>
          </a:p>
        </p:txBody>
      </p:sp>
      <p:sp>
        <p:nvSpPr>
          <p:cNvPr id="5" name="内容占位符 2"/>
          <p:cNvSpPr txBox="1"/>
          <p:nvPr/>
        </p:nvSpPr>
        <p:spPr>
          <a:xfrm>
            <a:off x="803246" y="1090855"/>
            <a:ext cx="10515600" cy="156692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prstClr val="black"/>
                </a:solidFill>
                <a:latin typeface="黑体" panose="02010609060101010101" pitchFamily="49" charset="-122"/>
                <a:ea typeface="黑体" panose="02010609060101010101" pitchFamily="49" charset="-122"/>
              </a:rPr>
              <a:t>抗日战争的胜利</a:t>
            </a:r>
            <a:endParaRPr lang="en-US" altLang="zh-CN" sz="2000" dirty="0">
              <a:solidFill>
                <a:prstClr val="black"/>
              </a:solidFill>
              <a:latin typeface="黑体" panose="02010609060101010101" pitchFamily="49" charset="-122"/>
              <a:ea typeface="黑体" panose="02010609060101010101" pitchFamily="49" charset="-122"/>
            </a:endParaRPr>
          </a:p>
          <a:p>
            <a:r>
              <a:rPr lang="zh-CN" altLang="en-US" b="1" dirty="0">
                <a:solidFill>
                  <a:srgbClr val="C23C0D"/>
                </a:solidFill>
                <a:latin typeface="黑体" panose="02010609060101010101" pitchFamily="49" charset="-122"/>
                <a:ea typeface="黑体" panose="02010609060101010101" pitchFamily="49" charset="-122"/>
              </a:rPr>
              <a:t>9月3日</a:t>
            </a:r>
            <a:r>
              <a:rPr lang="zh-CN" altLang="en-US" dirty="0">
                <a:solidFill>
                  <a:prstClr val="black"/>
                </a:solidFill>
                <a:latin typeface="黑体" panose="02010609060101010101" pitchFamily="49" charset="-122"/>
                <a:ea typeface="黑体" panose="02010609060101010101" pitchFamily="49" charset="-122"/>
              </a:rPr>
              <a:t>为中国人民抗战胜利纪念日。</a:t>
            </a:r>
            <a:r>
              <a:rPr lang="zh-CN" altLang="en-US" b="1" dirty="0">
                <a:solidFill>
                  <a:srgbClr val="C23C0D"/>
                </a:solidFill>
                <a:latin typeface="黑体" panose="02010609060101010101" pitchFamily="49" charset="-122"/>
                <a:ea typeface="黑体" panose="02010609060101010101" pitchFamily="49" charset="-122"/>
              </a:rPr>
              <a:t>台湾回归</a:t>
            </a:r>
            <a:r>
              <a:rPr lang="zh-CN" altLang="en-US" dirty="0">
                <a:solidFill>
                  <a:prstClr val="black"/>
                </a:solidFill>
                <a:latin typeface="黑体" panose="02010609060101010101" pitchFamily="49" charset="-122"/>
                <a:ea typeface="黑体" panose="02010609060101010101" pitchFamily="49" charset="-122"/>
              </a:rPr>
              <a:t>代表抗战完全胜利的重要标志。</a:t>
            </a:r>
            <a:endParaRPr lang="zh-CN" altLang="en-US" sz="1600" dirty="0">
              <a:solidFill>
                <a:prstClr val="black"/>
              </a:solidFill>
              <a:latin typeface="等线" panose="02010600030101010101" pitchFamily="2" charset="-122"/>
              <a:ea typeface="等线" panose="02010600030101010101" pitchFamily="2"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799" y="1194625"/>
            <a:ext cx="1421349" cy="45312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接箭头连接符 34"/>
          <p:cNvCxnSpPr/>
          <p:nvPr/>
        </p:nvCxnSpPr>
        <p:spPr>
          <a:xfrm flipV="1">
            <a:off x="296134" y="2860211"/>
            <a:ext cx="10944225" cy="19050"/>
          </a:xfrm>
          <a:prstGeom prst="straightConnector1">
            <a:avLst/>
          </a:prstGeom>
          <a:noFill/>
          <a:ln w="28575" cap="flat" cmpd="sng" algn="ctr">
            <a:solidFill>
              <a:srgbClr val="C23C0D"/>
            </a:solidFill>
            <a:prstDash val="solid"/>
            <a:miter lim="800000"/>
            <a:tailEnd type="arrow"/>
          </a:ln>
          <a:effectLst/>
        </p:spPr>
      </p:cxnSp>
      <p:grpSp>
        <p:nvGrpSpPr>
          <p:cNvPr id="36" name="组合 35"/>
          <p:cNvGrpSpPr/>
          <p:nvPr/>
        </p:nvGrpSpPr>
        <p:grpSpPr>
          <a:xfrm>
            <a:off x="896844" y="2781471"/>
            <a:ext cx="9665401" cy="194945"/>
            <a:chOff x="2626" y="5261"/>
            <a:chExt cx="13782" cy="307"/>
          </a:xfrm>
        </p:grpSpPr>
        <p:sp>
          <p:nvSpPr>
            <p:cNvPr id="37" name="等腰三角形 36"/>
            <p:cNvSpPr/>
            <p:nvPr/>
          </p:nvSpPr>
          <p:spPr>
            <a:xfrm rot="10800000">
              <a:off x="4241"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38" name="等腰三角形 37"/>
            <p:cNvSpPr/>
            <p:nvPr/>
          </p:nvSpPr>
          <p:spPr>
            <a:xfrm rot="10800000">
              <a:off x="6049"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39" name="等腰三角形 38"/>
            <p:cNvSpPr/>
            <p:nvPr/>
          </p:nvSpPr>
          <p:spPr>
            <a:xfrm rot="10800000">
              <a:off x="7716"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0" name="等腰三角形 39"/>
            <p:cNvSpPr/>
            <p:nvPr/>
          </p:nvSpPr>
          <p:spPr>
            <a:xfrm rot="10800000">
              <a:off x="9163"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1" name="等腰三角形 40"/>
            <p:cNvSpPr/>
            <p:nvPr/>
          </p:nvSpPr>
          <p:spPr>
            <a:xfrm rot="10800000">
              <a:off x="10770"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2" name="等腰三角形 41"/>
            <p:cNvSpPr/>
            <p:nvPr/>
          </p:nvSpPr>
          <p:spPr>
            <a:xfrm rot="10800000">
              <a:off x="12670"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3" name="等腰三角形 42"/>
            <p:cNvSpPr/>
            <p:nvPr/>
          </p:nvSpPr>
          <p:spPr>
            <a:xfrm rot="10800000">
              <a:off x="14225"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4" name="等腰三角形 43"/>
            <p:cNvSpPr/>
            <p:nvPr/>
          </p:nvSpPr>
          <p:spPr>
            <a:xfrm rot="10800000">
              <a:off x="16063"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5" name="等腰三角形 44"/>
            <p:cNvSpPr/>
            <p:nvPr/>
          </p:nvSpPr>
          <p:spPr>
            <a:xfrm rot="10800000">
              <a:off x="2626"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grpSp>
      <p:sp>
        <p:nvSpPr>
          <p:cNvPr id="46" name="文本框 19"/>
          <p:cNvSpPr txBox="1"/>
          <p:nvPr/>
        </p:nvSpPr>
        <p:spPr>
          <a:xfrm>
            <a:off x="10098730" y="3077748"/>
            <a:ext cx="517065" cy="2974957"/>
          </a:xfrm>
          <a:prstGeom prst="rect">
            <a:avLst/>
          </a:prstGeom>
          <a:noFill/>
        </p:spPr>
        <p:txBody>
          <a:bodyPr vert="eaVert" wrap="square" rtlCol="0">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日本在台湾签署受降书</a:t>
            </a:r>
          </a:p>
        </p:txBody>
      </p:sp>
      <p:sp>
        <p:nvSpPr>
          <p:cNvPr id="47" name="文本框 21"/>
          <p:cNvSpPr txBox="1"/>
          <p:nvPr/>
        </p:nvSpPr>
        <p:spPr>
          <a:xfrm>
            <a:off x="599606" y="2412138"/>
            <a:ext cx="13226901" cy="369332"/>
          </a:xfrm>
          <a:prstGeom prst="rect">
            <a:avLst/>
          </a:prstGeom>
          <a:noFill/>
        </p:spPr>
        <p:txBody>
          <a:bodyPr wrap="square" rtlCol="0">
            <a:spAutoFit/>
          </a:bodyPr>
          <a:lstStyle/>
          <a:p>
            <a:r>
              <a:rPr lang="en-US" altLang="zh-CN" dirty="0">
                <a:solidFill>
                  <a:prstClr val="black"/>
                </a:solidFill>
                <a:latin typeface="黑体" panose="02010609060101010101" pitchFamily="49" charset="-122"/>
                <a:ea typeface="黑体" panose="02010609060101010101" pitchFamily="49" charset="-122"/>
              </a:rPr>
              <a:t>1945    1945.5    1945.7.26    1945.8   1945.8  1945.8.9   1945.8.15   1945.9.2  1945.10.25</a:t>
            </a:r>
          </a:p>
        </p:txBody>
      </p:sp>
      <p:grpSp>
        <p:nvGrpSpPr>
          <p:cNvPr id="19" name="组 18"/>
          <p:cNvGrpSpPr/>
          <p:nvPr/>
        </p:nvGrpSpPr>
        <p:grpSpPr>
          <a:xfrm>
            <a:off x="6076874" y="0"/>
            <a:ext cx="6037711" cy="1713688"/>
            <a:chOff x="2523483" y="3970932"/>
            <a:chExt cx="6928940" cy="2535460"/>
          </a:xfrm>
        </p:grpSpPr>
        <p:sp>
          <p:nvSpPr>
            <p:cNvPr id="20" name="圆角矩形 19"/>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21" name="左大括号 20"/>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2" name="圆角矩形 21"/>
            <p:cNvSpPr/>
            <p:nvPr/>
          </p:nvSpPr>
          <p:spPr>
            <a:xfrm>
              <a:off x="6388359" y="3970932"/>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抗日战争的胜利</a:t>
              </a:r>
            </a:p>
          </p:txBody>
        </p:sp>
        <p:sp>
          <p:nvSpPr>
            <p:cNvPr id="23" name="圆角矩形 22"/>
            <p:cNvSpPr/>
            <p:nvPr/>
          </p:nvSpPr>
          <p:spPr>
            <a:xfrm>
              <a:off x="6388359" y="4894356"/>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意义及原因</a:t>
              </a:r>
            </a:p>
          </p:txBody>
        </p:sp>
        <p:sp>
          <p:nvSpPr>
            <p:cNvPr id="24" name="圆角矩形 23"/>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
        <p:nvSpPr>
          <p:cNvPr id="3" name="矩形 2">
            <a:extLst>
              <a:ext uri="{FF2B5EF4-FFF2-40B4-BE49-F238E27FC236}">
                <a16:creationId xmlns:a16="http://schemas.microsoft.com/office/drawing/2014/main" id="{92E70E0E-BFE2-448E-AABF-7AAE6D7ED28F}"/>
              </a:ext>
            </a:extLst>
          </p:cNvPr>
          <p:cNvSpPr/>
          <p:nvPr/>
        </p:nvSpPr>
        <p:spPr>
          <a:xfrm>
            <a:off x="2049763" y="3077748"/>
            <a:ext cx="517065" cy="2631490"/>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德国投降，欧洲战场胜利</a:t>
            </a:r>
          </a:p>
        </p:txBody>
      </p:sp>
      <p:sp>
        <p:nvSpPr>
          <p:cNvPr id="4" name="矩形 3">
            <a:extLst>
              <a:ext uri="{FF2B5EF4-FFF2-40B4-BE49-F238E27FC236}">
                <a16:creationId xmlns:a16="http://schemas.microsoft.com/office/drawing/2014/main" id="{5039F230-EF0E-4836-ACA1-9A67D236B49E}"/>
              </a:ext>
            </a:extLst>
          </p:cNvPr>
          <p:cNvSpPr/>
          <p:nvPr/>
        </p:nvSpPr>
        <p:spPr>
          <a:xfrm>
            <a:off x="803246" y="3077748"/>
            <a:ext cx="517065" cy="1477328"/>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正面局部进攻</a:t>
            </a:r>
          </a:p>
        </p:txBody>
      </p:sp>
      <p:sp>
        <p:nvSpPr>
          <p:cNvPr id="7" name="矩形 6">
            <a:extLst>
              <a:ext uri="{FF2B5EF4-FFF2-40B4-BE49-F238E27FC236}">
                <a16:creationId xmlns:a16="http://schemas.microsoft.com/office/drawing/2014/main" id="{E9D158AE-8BA7-4B86-BA05-4ED3DE99B448}"/>
              </a:ext>
            </a:extLst>
          </p:cNvPr>
          <p:cNvSpPr/>
          <p:nvPr/>
        </p:nvSpPr>
        <p:spPr>
          <a:xfrm>
            <a:off x="2993658" y="3077748"/>
            <a:ext cx="849463" cy="3472499"/>
          </a:xfrm>
          <a:prstGeom prst="rect">
            <a:avLst/>
          </a:prstGeom>
        </p:spPr>
        <p:txBody>
          <a:bodyPr vert="eaVert" wrap="squar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中美英《波茨坦公告》</a:t>
            </a:r>
            <a:endParaRPr lang="en-US" altLang="zh-CN"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督促日本投降</a:t>
            </a:r>
          </a:p>
        </p:txBody>
      </p:sp>
      <p:sp>
        <p:nvSpPr>
          <p:cNvPr id="8" name="矩形 7">
            <a:extLst>
              <a:ext uri="{FF2B5EF4-FFF2-40B4-BE49-F238E27FC236}">
                <a16:creationId xmlns:a16="http://schemas.microsoft.com/office/drawing/2014/main" id="{1A28D30C-F75E-4821-BEB1-5BC02D97E547}"/>
              </a:ext>
            </a:extLst>
          </p:cNvPr>
          <p:cNvSpPr/>
          <p:nvPr/>
        </p:nvSpPr>
        <p:spPr>
          <a:xfrm>
            <a:off x="4383218" y="3077748"/>
            <a:ext cx="517065" cy="1708160"/>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美国投放原子弹</a:t>
            </a:r>
          </a:p>
        </p:txBody>
      </p:sp>
      <p:sp>
        <p:nvSpPr>
          <p:cNvPr id="9" name="矩形 8">
            <a:extLst>
              <a:ext uri="{FF2B5EF4-FFF2-40B4-BE49-F238E27FC236}">
                <a16:creationId xmlns:a16="http://schemas.microsoft.com/office/drawing/2014/main" id="{0BB7F175-212A-4521-8789-2F5EA34C883B}"/>
              </a:ext>
            </a:extLst>
          </p:cNvPr>
          <p:cNvSpPr/>
          <p:nvPr/>
        </p:nvSpPr>
        <p:spPr>
          <a:xfrm>
            <a:off x="5440380" y="3077748"/>
            <a:ext cx="517065" cy="1477328"/>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苏联对日宣战</a:t>
            </a:r>
          </a:p>
        </p:txBody>
      </p:sp>
      <p:sp>
        <p:nvSpPr>
          <p:cNvPr id="10" name="矩形 9">
            <a:extLst>
              <a:ext uri="{FF2B5EF4-FFF2-40B4-BE49-F238E27FC236}">
                <a16:creationId xmlns:a16="http://schemas.microsoft.com/office/drawing/2014/main" id="{87C54D4B-1ABE-42C4-B6F7-F27BA4D47D45}"/>
              </a:ext>
            </a:extLst>
          </p:cNvPr>
          <p:cNvSpPr/>
          <p:nvPr/>
        </p:nvSpPr>
        <p:spPr>
          <a:xfrm>
            <a:off x="6583545" y="3077748"/>
            <a:ext cx="517065" cy="3554819"/>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毛泽东发表《对日寇的最后一战》</a:t>
            </a:r>
          </a:p>
        </p:txBody>
      </p:sp>
      <p:sp>
        <p:nvSpPr>
          <p:cNvPr id="11" name="矩形 10">
            <a:extLst>
              <a:ext uri="{FF2B5EF4-FFF2-40B4-BE49-F238E27FC236}">
                <a16:creationId xmlns:a16="http://schemas.microsoft.com/office/drawing/2014/main" id="{7FA46E69-A6C6-4C79-A5F2-F43497AE5324}"/>
              </a:ext>
            </a:extLst>
          </p:cNvPr>
          <p:cNvSpPr/>
          <p:nvPr/>
        </p:nvSpPr>
        <p:spPr>
          <a:xfrm>
            <a:off x="7844770" y="3077748"/>
            <a:ext cx="517065" cy="2631490"/>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日本天皇宣布无条件投降</a:t>
            </a:r>
          </a:p>
        </p:txBody>
      </p:sp>
      <p:sp>
        <p:nvSpPr>
          <p:cNvPr id="12" name="矩形 11">
            <a:extLst>
              <a:ext uri="{FF2B5EF4-FFF2-40B4-BE49-F238E27FC236}">
                <a16:creationId xmlns:a16="http://schemas.microsoft.com/office/drawing/2014/main" id="{4ACE44A4-7942-4574-8873-88B06D95996A}"/>
              </a:ext>
            </a:extLst>
          </p:cNvPr>
          <p:cNvSpPr/>
          <p:nvPr/>
        </p:nvSpPr>
        <p:spPr>
          <a:xfrm>
            <a:off x="8957244" y="3077748"/>
            <a:ext cx="517065" cy="1708160"/>
          </a:xfrm>
          <a:prstGeom prst="rect">
            <a:avLst/>
          </a:prstGeom>
        </p:spPr>
        <p:txBody>
          <a:bodyPr vert="eaVert" wrap="none">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日本签署投降书</a:t>
            </a:r>
            <a:endParaRPr lang="en-US" altLang="zh-CN"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08283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4465" y="452276"/>
            <a:ext cx="5322048" cy="544050"/>
          </a:xfrm>
        </p:spPr>
        <p:txBody>
          <a:bodyPr/>
          <a:lstStyle/>
          <a:p>
            <a:r>
              <a:rPr lang="zh-CN" altLang="en-US" sz="2400" dirty="0">
                <a:solidFill>
                  <a:schemeClr val="tx1"/>
                </a:solidFill>
              </a:rPr>
              <a:t>第五节  抗日战争的胜利及其意义</a:t>
            </a:r>
          </a:p>
        </p:txBody>
      </p:sp>
      <p:sp>
        <p:nvSpPr>
          <p:cNvPr id="3" name="内容占位符 2"/>
          <p:cNvSpPr>
            <a:spLocks noGrp="1"/>
          </p:cNvSpPr>
          <p:nvPr>
            <p:ph idx="1"/>
          </p:nvPr>
        </p:nvSpPr>
        <p:spPr>
          <a:xfrm>
            <a:off x="293913" y="1679946"/>
            <a:ext cx="11810999" cy="4351338"/>
          </a:xfrm>
        </p:spPr>
        <p:txBody>
          <a:bodyPr>
            <a:normAutofit/>
          </a:bodyPr>
          <a:lstStyle/>
          <a:p>
            <a:pPr>
              <a:lnSpc>
                <a:spcPct val="200000"/>
              </a:lnSpc>
              <a:spcBef>
                <a:spcPts val="0"/>
              </a:spcBef>
            </a:pPr>
            <a:r>
              <a:rPr lang="zh-CN" altLang="en-US">
                <a:latin typeface="黑体" panose="02010609060101010101" pitchFamily="49" charset="-122"/>
                <a:ea typeface="黑体" panose="02010609060101010101" pitchFamily="49" charset="-122"/>
                <a:sym typeface="微软雅黑" panose="020B0503020204020204" pitchFamily="34" charset="-122"/>
              </a:rPr>
              <a:t>意义</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立碎觉</a:t>
            </a:r>
            <a:r>
              <a:rPr lang="zh-CN" altLang="en-US" dirty="0">
                <a:latin typeface="黑体" panose="02010609060101010101" pitchFamily="49" charset="-122"/>
                <a:ea typeface="黑体" panose="02010609060101010101" pitchFamily="49" charset="-122"/>
                <a:sym typeface="微软雅黑" panose="020B0503020204020204" pitchFamily="34" charset="-122"/>
              </a:rPr>
              <a:t>）</a:t>
            </a: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重新</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确立</a:t>
            </a:r>
            <a:r>
              <a:rPr lang="zh-CN" altLang="en-US" dirty="0">
                <a:latin typeface="黑体" panose="02010609060101010101" pitchFamily="49" charset="-122"/>
                <a:ea typeface="黑体" panose="02010609060101010101" pitchFamily="49" charset="-122"/>
                <a:sym typeface="微软雅黑" panose="020B0503020204020204" pitchFamily="34" charset="-122"/>
              </a:rPr>
              <a:t>了中国在世界上的大国地位，赢得了世界爱好和平人民的尊敬。</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2.</a:t>
            </a:r>
            <a:r>
              <a:rPr lang="zh-CN" altLang="en-US" dirty="0">
                <a:latin typeface="黑体" panose="02010609060101010101" pitchFamily="49" charset="-122"/>
                <a:ea typeface="黑体" panose="02010609060101010101" pitchFamily="49" charset="-122"/>
                <a:sym typeface="微软雅黑" panose="020B0503020204020204" pitchFamily="34" charset="-122"/>
              </a:rPr>
              <a:t>彻底</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粉碎</a:t>
            </a:r>
            <a:r>
              <a:rPr lang="zh-CN" altLang="en-US" dirty="0">
                <a:latin typeface="黑体" panose="02010609060101010101" pitchFamily="49" charset="-122"/>
                <a:ea typeface="黑体" panose="02010609060101010101" pitchFamily="49" charset="-122"/>
                <a:sym typeface="微软雅黑" panose="020B0503020204020204" pitchFamily="34" charset="-122"/>
              </a:rPr>
              <a:t>了日本军国主义殖民奴役中国的图谋，捍卫了中国的国家主权和领土完整，洗刷了民族耻辱。</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促进了中华民族的</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觉醒</a:t>
            </a:r>
            <a:r>
              <a:rPr lang="zh-CN" altLang="en-US" dirty="0">
                <a:latin typeface="黑体" panose="02010609060101010101" pitchFamily="49" charset="-122"/>
                <a:ea typeface="黑体" panose="02010609060101010101" pitchFamily="49" charset="-122"/>
                <a:sym typeface="微软雅黑" panose="020B0503020204020204" pitchFamily="34" charset="-122"/>
              </a:rPr>
              <a:t>，开辟了中华民族伟大复兴的光明前景。</a:t>
            </a:r>
            <a:endParaRPr lang="zh-CN" altLang="en-US"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5229" y="1790518"/>
            <a:ext cx="1500260" cy="4533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076874" y="0"/>
            <a:ext cx="6037711" cy="1713688"/>
            <a:chOff x="2523483" y="3970932"/>
            <a:chExt cx="6928940" cy="2535460"/>
          </a:xfrm>
        </p:grpSpPr>
        <p:sp>
          <p:nvSpPr>
            <p:cNvPr id="7" name="圆角矩形 6"/>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10" name="圆角矩形 9"/>
            <p:cNvSpPr/>
            <p:nvPr/>
          </p:nvSpPr>
          <p:spPr>
            <a:xfrm>
              <a:off x="6388359" y="4894356"/>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意义及原因</a:t>
              </a:r>
            </a:p>
          </p:txBody>
        </p:sp>
        <p:sp>
          <p:nvSpPr>
            <p:cNvPr id="11" name="圆角矩形 10"/>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11293652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1925" y="456381"/>
            <a:ext cx="4801650" cy="544050"/>
          </a:xfrm>
        </p:spPr>
        <p:txBody>
          <a:bodyPr/>
          <a:lstStyle/>
          <a:p>
            <a:r>
              <a:rPr lang="zh-CN" altLang="en-US" sz="2400" dirty="0">
                <a:solidFill>
                  <a:schemeClr val="tx1"/>
                </a:solidFill>
              </a:rPr>
              <a:t>第五节  抗日战争的胜利及其意义</a:t>
            </a:r>
          </a:p>
        </p:txBody>
      </p:sp>
      <p:sp>
        <p:nvSpPr>
          <p:cNvPr id="3" name="内容占位符 2"/>
          <p:cNvSpPr>
            <a:spLocks noGrp="1"/>
          </p:cNvSpPr>
          <p:nvPr>
            <p:ph idx="1"/>
          </p:nvPr>
        </p:nvSpPr>
        <p:spPr>
          <a:xfrm>
            <a:off x="457199" y="1108059"/>
            <a:ext cx="11513127" cy="5291834"/>
          </a:xfrm>
        </p:spPr>
        <p:txBody>
          <a:bodyPr>
            <a:normAutofit/>
          </a:bodyPr>
          <a:lstStyle/>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原因（全世界爱党）</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1.</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全民族抗战</a:t>
            </a:r>
            <a:r>
              <a:rPr lang="zh-CN" altLang="en-US" dirty="0">
                <a:latin typeface="黑体" panose="02010609060101010101" pitchFamily="49" charset="-122"/>
                <a:ea typeface="黑体" panose="02010609060101010101" pitchFamily="49" charset="-122"/>
                <a:sym typeface="微软雅黑" panose="020B0503020204020204" pitchFamily="34" charset="-122"/>
              </a:rPr>
              <a:t>是中国人民抗日战争胜利的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重要法宝</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b="1" dirty="0">
                <a:latin typeface="黑体" panose="02010609060101010101" pitchFamily="49" charset="-122"/>
                <a:ea typeface="黑体" panose="02010609060101010101" pitchFamily="49" charset="-122"/>
                <a:sym typeface="微软雅黑" panose="020B0503020204020204" pitchFamily="34" charset="-122"/>
              </a:rPr>
              <a:t>2.</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世界</a:t>
            </a:r>
            <a:r>
              <a:rPr lang="zh-CN" altLang="en-US" dirty="0">
                <a:latin typeface="黑体" panose="02010609060101010101" pitchFamily="49" charset="-122"/>
                <a:ea typeface="黑体" panose="02010609060101010101" pitchFamily="49" charset="-122"/>
                <a:sym typeface="微软雅黑" panose="020B0503020204020204" pitchFamily="34" charset="-122"/>
              </a:rPr>
              <a:t>所有爱好和平和正义的国家的支持，是中国人民抗日战争胜利的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国际条件</a:t>
            </a:r>
            <a:r>
              <a:rPr lang="zh-CN" altLang="en-US" dirty="0">
                <a:latin typeface="黑体" panose="02010609060101010101" pitchFamily="49" charset="-122"/>
                <a:ea typeface="黑体" panose="02010609060101010101" pitchFamily="49" charset="-122"/>
                <a:sym typeface="微软雅黑" panose="020B0503020204020204" pitchFamily="34" charset="-122"/>
              </a:rPr>
              <a:t>。</a:t>
            </a: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3.</a:t>
            </a:r>
            <a:r>
              <a:rPr lang="zh-CN" altLang="en-US" dirty="0">
                <a:latin typeface="黑体" panose="02010609060101010101" pitchFamily="49" charset="-122"/>
                <a:ea typeface="黑体" panose="02010609060101010101" pitchFamily="49" charset="-122"/>
                <a:sym typeface="微软雅黑" panose="020B0503020204020204" pitchFamily="34" charset="-122"/>
              </a:rPr>
              <a:t>以</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爱国主义</a:t>
            </a:r>
            <a:r>
              <a:rPr lang="zh-CN" altLang="en-US" dirty="0">
                <a:latin typeface="黑体" panose="02010609060101010101" pitchFamily="49" charset="-122"/>
                <a:ea typeface="黑体" panose="02010609060101010101" pitchFamily="49" charset="-122"/>
                <a:sym typeface="微软雅黑" panose="020B0503020204020204" pitchFamily="34" charset="-122"/>
              </a:rPr>
              <a:t>为核心的伟大民族精神是中国人民抗日战争胜利的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决定因素</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4.</a:t>
            </a:r>
            <a:r>
              <a:rPr lang="zh-CN" altLang="en-US" dirty="0">
                <a:latin typeface="黑体" panose="02010609060101010101" pitchFamily="49" charset="-122"/>
                <a:ea typeface="黑体" panose="02010609060101010101" pitchFamily="49" charset="-122"/>
                <a:sym typeface="微软雅黑" panose="020B0503020204020204" pitchFamily="34" charset="-122"/>
              </a:rPr>
              <a:t>中国</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共产党</a:t>
            </a:r>
            <a:r>
              <a:rPr lang="zh-CN" altLang="en-US" dirty="0">
                <a:latin typeface="黑体" panose="02010609060101010101" pitchFamily="49" charset="-122"/>
                <a:ea typeface="黑体" panose="02010609060101010101" pitchFamily="49" charset="-122"/>
                <a:sym typeface="微软雅黑" panose="020B0503020204020204" pitchFamily="34" charset="-122"/>
              </a:rPr>
              <a:t>的中流砥柱作用是中国人民抗日战争胜利的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关键</a:t>
            </a:r>
            <a:r>
              <a:rPr lang="zh-CN" altLang="en-US" dirty="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zh-CN" altLang="en-US"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2620" y="1881802"/>
            <a:ext cx="1500260" cy="4533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076874" y="0"/>
            <a:ext cx="6037711" cy="1713688"/>
            <a:chOff x="2523483" y="3970932"/>
            <a:chExt cx="6928940" cy="2535460"/>
          </a:xfrm>
        </p:grpSpPr>
        <p:sp>
          <p:nvSpPr>
            <p:cNvPr id="7" name="圆角矩形 6"/>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10" name="圆角矩形 9"/>
            <p:cNvSpPr/>
            <p:nvPr/>
          </p:nvSpPr>
          <p:spPr>
            <a:xfrm>
              <a:off x="6388359" y="4894356"/>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意义及原因</a:t>
              </a:r>
            </a:p>
          </p:txBody>
        </p:sp>
        <p:sp>
          <p:nvSpPr>
            <p:cNvPr id="11" name="圆角矩形 10"/>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3396584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836" y="468550"/>
            <a:ext cx="10192076" cy="544050"/>
          </a:xfrm>
        </p:spPr>
        <p:txBody>
          <a:bodyPr/>
          <a:lstStyle/>
          <a:p>
            <a:r>
              <a:rPr lang="zh-CN" altLang="en-US" sz="2400" dirty="0">
                <a:solidFill>
                  <a:schemeClr val="tx1"/>
                </a:solidFill>
              </a:rPr>
              <a:t>第五节  抗日战争的胜利及其意义  </a:t>
            </a:r>
          </a:p>
        </p:txBody>
      </p:sp>
      <p:sp>
        <p:nvSpPr>
          <p:cNvPr id="3" name="内容占位符 2"/>
          <p:cNvSpPr>
            <a:spLocks noGrp="1"/>
          </p:cNvSpPr>
          <p:nvPr>
            <p:ph idx="1"/>
          </p:nvPr>
        </p:nvSpPr>
        <p:spPr>
          <a:xfrm>
            <a:off x="738446" y="1513618"/>
            <a:ext cx="11285232" cy="4351338"/>
          </a:xfrm>
        </p:spPr>
        <p:txBody>
          <a:bodyPr>
            <a:noAutofit/>
          </a:bodyPr>
          <a:lstStyle/>
          <a:p>
            <a:pPr>
              <a:lnSpc>
                <a:spcPct val="200000"/>
              </a:lnSpc>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中国的抗战在世界反法西斯战争中的地位</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成为联合国的创始国和五个常任理事国之一。</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中国抗战是世界反法西斯战争的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主战场，</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减轻了其他战场的压力。</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为反法西斯国家提供了大量</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战略物资和军事情报</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sz="2000" dirty="0">
                <a:latin typeface="黑体" panose="02010609060101010101" pitchFamily="49" charset="-122"/>
                <a:ea typeface="黑体" panose="02010609060101010101" pitchFamily="49" charset="-122"/>
              </a:rPr>
              <a:t>  </a:t>
            </a:r>
          </a:p>
        </p:txBody>
      </p:sp>
      <p:pic>
        <p:nvPicPr>
          <p:cNvPr id="4" name="图片 3"/>
          <p:cNvPicPr>
            <a:picLocks noChangeAspect="1"/>
          </p:cNvPicPr>
          <p:nvPr/>
        </p:nvPicPr>
        <p:blipFill>
          <a:blip r:embed="rId2"/>
          <a:stretch>
            <a:fillRect/>
          </a:stretch>
        </p:blipFill>
        <p:spPr>
          <a:xfrm>
            <a:off x="5631189" y="1709067"/>
            <a:ext cx="1499746" cy="451143"/>
          </a:xfrm>
          <a:prstGeom prst="rect">
            <a:avLst/>
          </a:prstGeom>
        </p:spPr>
      </p:pic>
      <p:grpSp>
        <p:nvGrpSpPr>
          <p:cNvPr id="16" name="组 15"/>
          <p:cNvGrpSpPr/>
          <p:nvPr/>
        </p:nvGrpSpPr>
        <p:grpSpPr>
          <a:xfrm>
            <a:off x="6076874" y="0"/>
            <a:ext cx="6037711" cy="1713688"/>
            <a:chOff x="2523483" y="3970932"/>
            <a:chExt cx="6928940" cy="2535460"/>
          </a:xfrm>
        </p:grpSpPr>
        <p:sp>
          <p:nvSpPr>
            <p:cNvPr id="6" name="圆角矩形 5"/>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7" name="左大括号 6"/>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9" name="圆角矩形 8"/>
            <p:cNvSpPr/>
            <p:nvPr/>
          </p:nvSpPr>
          <p:spPr>
            <a:xfrm>
              <a:off x="6388359" y="4894356"/>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意义及原因</a:t>
              </a:r>
            </a:p>
          </p:txBody>
        </p:sp>
        <p:sp>
          <p:nvSpPr>
            <p:cNvPr id="10" name="圆角矩形 9"/>
            <p:cNvSpPr/>
            <p:nvPr/>
          </p:nvSpPr>
          <p:spPr>
            <a:xfrm>
              <a:off x="6388359" y="5809925"/>
              <a:ext cx="3064064" cy="68963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3724268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     ）在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1945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月发表了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对日寇的最后一战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的声明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朱德</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周恩来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彭德怀</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p>
        </p:txBody>
      </p:sp>
    </p:spTree>
    <p:extLst>
      <p:ext uri="{BB962C8B-B14F-4D97-AF65-F5344CB8AC3E}">
        <p14:creationId xmlns:p14="http://schemas.microsoft.com/office/powerpoint/2010/main" val="236565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标志着抗日运动新高潮到来的学生运动是（ </a:t>
            </a:r>
            <a:r>
              <a:rPr lang="en-US" altLang="zh-CN" sz="2400" b="1" dirty="0">
                <a:solidFill>
                  <a:srgbClr val="C00000"/>
                </a:solidFill>
                <a:latin typeface="黑体" panose="02010609060101010101" pitchFamily="49" charset="-122"/>
                <a:ea typeface="黑体" panose="02010609060101010101" pitchFamily="49" charset="-122"/>
              </a:rPr>
              <a:t>A</a:t>
            </a:r>
            <a:r>
              <a:rPr lang="zh-CN" altLang="en-US" sz="2400" b="1"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rPr>
              <a:t>一二九运动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rPr>
              <a:t>一二三零运动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rPr>
              <a:t>一二一运动</a:t>
            </a:r>
            <a:endParaRPr lang="en-US" altLang="zh-CN"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五二零运动</a:t>
            </a:r>
          </a:p>
        </p:txBody>
      </p:sp>
    </p:spTree>
    <p:extLst>
      <p:ext uri="{BB962C8B-B14F-4D97-AF65-F5344CB8AC3E}">
        <p14:creationId xmlns:p14="http://schemas.microsoft.com/office/powerpoint/2010/main" val="39569545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1945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月发表了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对日寇的最后一战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的声明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朱德</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周恩来</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彭德怀</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p>
        </p:txBody>
      </p:sp>
    </p:spTree>
    <p:extLst>
      <p:ext uri="{BB962C8B-B14F-4D97-AF65-F5344CB8AC3E}">
        <p14:creationId xmlns:p14="http://schemas.microsoft.com/office/powerpoint/2010/main" val="22100424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下列对中国人民抗日战争胜利的基本经验表述不正确的是（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以爱国主义为核心的伟大民族精神是中国人民抗日战争胜利的决定因素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中国共产党的中流砥柱作用</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世界所有爱好和平与正义的国家和人民、国际组织以及各种反法西斯力量的同情和支持</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同盟国的军事援助是中国人民抗日战争胜利的最重要法宝</a:t>
            </a:r>
          </a:p>
        </p:txBody>
      </p:sp>
    </p:spTree>
    <p:extLst>
      <p:ext uri="{BB962C8B-B14F-4D97-AF65-F5344CB8AC3E}">
        <p14:creationId xmlns:p14="http://schemas.microsoft.com/office/powerpoint/2010/main" val="39768762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524315"/>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下列对中国人民抗日战争胜利的基本经验表述不正确的是（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以爱国主义为核心的伟大民族精神是中国人民抗日战争胜利的决定因素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中国共产党的中流砥柱作用</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世界所有爱好和平与正义的国家和人民、国际组织以及各种反法西斯力量的同情和支持</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同盟国的军事援助是中国人民抗日战争胜利的最重要法宝</a:t>
            </a:r>
          </a:p>
        </p:txBody>
      </p:sp>
    </p:spTree>
    <p:extLst>
      <p:ext uri="{BB962C8B-B14F-4D97-AF65-F5344CB8AC3E}">
        <p14:creationId xmlns:p14="http://schemas.microsoft.com/office/powerpoint/2010/main" val="38324699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349" y="489973"/>
            <a:ext cx="10192076" cy="544050"/>
          </a:xfrm>
        </p:spPr>
        <p:txBody>
          <a:bodyPr/>
          <a:lstStyle/>
          <a:p>
            <a:r>
              <a:rPr lang="zh-CN" altLang="en-US" dirty="0">
                <a:solidFill>
                  <a:schemeClr val="tx1"/>
                </a:solidFill>
              </a:rPr>
              <a:t>会议记忆</a:t>
            </a:r>
          </a:p>
        </p:txBody>
      </p:sp>
      <p:sp>
        <p:nvSpPr>
          <p:cNvPr id="3" name="内容占位符 2"/>
          <p:cNvSpPr>
            <a:spLocks noGrp="1"/>
          </p:cNvSpPr>
          <p:nvPr>
            <p:ph idx="1"/>
          </p:nvPr>
        </p:nvSpPr>
        <p:spPr>
          <a:xfrm>
            <a:off x="1586345" y="2122554"/>
            <a:ext cx="10192076" cy="2913254"/>
          </a:xfrm>
        </p:spPr>
        <p:txBody>
          <a:bodyPr>
            <a:normAutofit fontScale="92500"/>
          </a:bodyPr>
          <a:lstStyle/>
          <a:p>
            <a:r>
              <a:rPr lang="zh-CN" altLang="en-US" sz="2000" dirty="0">
                <a:latin typeface="黑体" panose="02010609060101010101" pitchFamily="49" charset="-122"/>
                <a:ea typeface="黑体" panose="02010609060101010101" pitchFamily="49" charset="-122"/>
              </a:rPr>
              <a:t>一大党，二大纲。三大联国搞合作，四大五大净瞎忙。</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八一南昌第一枪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八七政权要靠枪。秋收工农来战斗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三湾改编新军装。古田会议强思想。</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遵义生死转折点，瓦窑战线要统一。洛川纲领有十条，七大老毛思想立。</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未完待续</a:t>
            </a:r>
            <a:r>
              <a:rPr lang="en-US" altLang="zh-CN" sz="200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3333587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solidFill>
                  <a:prstClr val="black"/>
                </a:solidFill>
                <a:latin typeface="黑体" panose="02010609060101010101" pitchFamily="49" charset="-122"/>
                <a:ea typeface="黑体" panose="02010609060101010101" pitchFamily="49" charset="-122"/>
                <a:sym typeface="+mn-ea"/>
              </a:rPr>
              <a:t>打天下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black"/>
                </a:solidFill>
                <a:latin typeface="黑体" panose="02010609060101010101" pitchFamily="49" charset="-122"/>
                <a:ea typeface="黑体" panose="02010609060101010101" pitchFamily="49" charset="-122"/>
                <a:sym typeface="+mn-ea"/>
              </a:rPr>
              <a:t>守天下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诞生背景</a:t>
            </a: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我党诞生</a:t>
            </a: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谋出路</a:t>
            </a: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走弯路</a:t>
            </a: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富强路</a:t>
            </a: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rPr>
              <a:t>新时代</a:t>
            </a: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第一章：反对外国侵略的斗争</a:t>
            </a: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第二章：对国家出路的早期探索</a:t>
            </a: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第三章：辛亥革命</a:t>
            </a: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第四章：开天辟地的大事变</a:t>
            </a: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第五章：中国革命的新道路</a:t>
            </a: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第六章：中华民族的抗日战争</a:t>
            </a:r>
          </a:p>
        </p:txBody>
      </p:sp>
      <p:sp>
        <p:nvSpPr>
          <p:cNvPr id="23" name="圆角矩形 22"/>
          <p:cNvSpPr/>
          <p:nvPr/>
        </p:nvSpPr>
        <p:spPr>
          <a:xfrm>
            <a:off x="7034237" y="3680998"/>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white"/>
                </a:solidFill>
                <a:latin typeface="黑体" panose="02010609060101010101" pitchFamily="49" charset="-122"/>
                <a:ea typeface="黑体" panose="02010609060101010101" pitchFamily="49" charset="-122"/>
              </a:rPr>
              <a:t>第七章：为创建新中国而奋斗</a:t>
            </a: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第八章：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a:solidFill>
                  <a:prstClr val="black"/>
                </a:solidFill>
                <a:latin typeface="黑体" panose="02010609060101010101" pitchFamily="49" charset="-122"/>
                <a:ea typeface="黑体" panose="02010609060101010101" pitchFamily="49" charset="-122"/>
              </a:rPr>
              <a:t>第九章：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第十章：改革开放与</a:t>
            </a:r>
            <a:r>
              <a:rPr lang="zh-CN" altLang="en-US">
                <a:solidFill>
                  <a:prstClr val="black"/>
                </a:solidFill>
                <a:latin typeface="黑体" panose="02010609060101010101" pitchFamily="49" charset="-122"/>
                <a:ea typeface="黑体" panose="02010609060101010101" pitchFamily="49" charset="-122"/>
              </a:rPr>
              <a:t>现代化建设新时期</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prstClr val="black"/>
                </a:solidFill>
                <a:latin typeface="黑体" panose="02010609060101010101" pitchFamily="49" charset="-122"/>
                <a:ea typeface="黑体" panose="02010609060101010101" pitchFamily="49" charset="-122"/>
              </a:rPr>
              <a:t>第十一章：中国特色</a:t>
            </a:r>
            <a:r>
              <a:rPr lang="zh-CN" altLang="en-US">
                <a:solidFill>
                  <a:prstClr val="black"/>
                </a:solidFill>
                <a:latin typeface="黑体" panose="02010609060101010101" pitchFamily="49" charset="-122"/>
                <a:ea typeface="黑体" panose="02010609060101010101" pitchFamily="49" charset="-122"/>
              </a:rPr>
              <a:t>社会主义进入新时代</a:t>
            </a:r>
            <a:endParaRPr lang="zh-CN" altLang="en-US" dirty="0">
              <a:solidFill>
                <a:prstClr val="black"/>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47063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algn="ctr">
              <a:spcBef>
                <a:spcPct val="20000"/>
              </a:spcBef>
            </a:pPr>
            <a:r>
              <a:rPr lang="zh-CN" altLang="en-US" sz="4800" dirty="0">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第七章   为创建新中国而奋斗</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extLst>
      <p:ext uri="{BB962C8B-B14F-4D97-AF65-F5344CB8AC3E}">
        <p14:creationId xmlns:p14="http://schemas.microsoft.com/office/powerpoint/2010/main" val="11143791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Tree>
    <p:extLst>
      <p:ext uri="{BB962C8B-B14F-4D97-AF65-F5344CB8AC3E}">
        <p14:creationId xmlns:p14="http://schemas.microsoft.com/office/powerpoint/2010/main" val="33184497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抗战胜利后国际格局和国内形势</a:t>
            </a: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国民党发动内战与解放区自卫战争</a:t>
            </a:r>
          </a:p>
        </p:txBody>
      </p:sp>
    </p:spTree>
    <p:extLst>
      <p:ext uri="{BB962C8B-B14F-4D97-AF65-F5344CB8AC3E}">
        <p14:creationId xmlns:p14="http://schemas.microsoft.com/office/powerpoint/2010/main" val="132356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抗战胜利后国际格局和</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国内形势</a:t>
            </a: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国民党发动内战与解放区自卫战争</a:t>
            </a:r>
          </a:p>
        </p:txBody>
      </p:sp>
      <p:sp>
        <p:nvSpPr>
          <p:cNvPr id="11" name="左大括号 10"/>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国际格局</a:t>
            </a:r>
          </a:p>
        </p:txBody>
      </p:sp>
      <p:sp>
        <p:nvSpPr>
          <p:cNvPr id="13" name="圆角矩形 12"/>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国内形势</a:t>
            </a:r>
          </a:p>
        </p:txBody>
      </p:sp>
    </p:spTree>
    <p:extLst>
      <p:ext uri="{BB962C8B-B14F-4D97-AF65-F5344CB8AC3E}">
        <p14:creationId xmlns:p14="http://schemas.microsoft.com/office/powerpoint/2010/main" val="8276798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9" y="445654"/>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333786" y="2098479"/>
            <a:ext cx="11858214" cy="3761993"/>
          </a:xfrm>
        </p:spPr>
        <p:txBody>
          <a:bodyPr numCol="1">
            <a:normAutofit/>
          </a:bodyPr>
          <a:lstStyle/>
          <a:p>
            <a:r>
              <a:rPr lang="zh-CN" altLang="en-US" sz="2400" dirty="0">
                <a:latin typeface="黑体" panose="02010609060101010101" pitchFamily="49" charset="-122"/>
                <a:ea typeface="黑体" panose="02010609060101010101" pitchFamily="49" charset="-122"/>
              </a:rPr>
              <a:t>国际格局</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打破以欧洲大国为中心的传统格局，以</a:t>
            </a:r>
            <a:r>
              <a:rPr lang="zh-CN" altLang="en-US" sz="2400" dirty="0">
                <a:solidFill>
                  <a:srgbClr val="C00000"/>
                </a:solidFill>
                <a:latin typeface="黑体" panose="02010609060101010101" pitchFamily="49" charset="-122"/>
                <a:ea typeface="黑体" panose="02010609060101010101" pitchFamily="49" charset="-122"/>
              </a:rPr>
              <a:t>美苏</a:t>
            </a:r>
            <a:r>
              <a:rPr lang="zh-CN" altLang="en-US" sz="2400" dirty="0">
                <a:latin typeface="黑体" panose="02010609060101010101" pitchFamily="49" charset="-122"/>
                <a:ea typeface="黑体" panose="02010609060101010101" pitchFamily="49" charset="-122"/>
              </a:rPr>
              <a:t>为首的帝国主义和社会主义两个阵营的对立。</a:t>
            </a:r>
          </a:p>
          <a:p>
            <a:r>
              <a:rPr lang="zh-CN" altLang="en-US" sz="2400" dirty="0">
                <a:latin typeface="黑体" panose="02010609060101010101" pitchFamily="49" charset="-122"/>
                <a:ea typeface="黑体" panose="02010609060101010101" pitchFamily="49" charset="-122"/>
              </a:rPr>
              <a:t>美国拟订准备争霸世界的“全球战略计划”，采取扶蒋反共政策。</a:t>
            </a:r>
          </a:p>
          <a:p>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7461404" y="59344"/>
            <a:ext cx="4584545" cy="930360"/>
          </a:xfrm>
          <a:prstGeom prst="rect">
            <a:avLst/>
          </a:prstGeom>
        </p:spPr>
      </p:pic>
    </p:spTree>
    <p:extLst>
      <p:ext uri="{BB962C8B-B14F-4D97-AF65-F5344CB8AC3E}">
        <p14:creationId xmlns:p14="http://schemas.microsoft.com/office/powerpoint/2010/main" val="2614457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第五节：</a:t>
            </a:r>
            <a:endParaRPr lang="en-US" altLang="zh-CN" sz="2000" dirty="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国共尝试第二次合作</a:t>
            </a: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共产党在大后方战场的抗争</a:t>
            </a:r>
          </a:p>
        </p:txBody>
      </p:sp>
    </p:spTree>
    <p:extLst>
      <p:ext uri="{BB962C8B-B14F-4D97-AF65-F5344CB8AC3E}">
        <p14:creationId xmlns:p14="http://schemas.microsoft.com/office/powerpoint/2010/main" val="29824330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9" y="445654"/>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333786" y="2098480"/>
            <a:ext cx="11442578" cy="4468575"/>
          </a:xfrm>
        </p:spPr>
        <p:txBody>
          <a:bodyPr numCol="1">
            <a:normAutofit/>
          </a:bodyPr>
          <a:lstStyle/>
          <a:p>
            <a:r>
              <a:rPr lang="zh-CN" altLang="en-US" sz="2400" dirty="0">
                <a:latin typeface="黑体" panose="02010609060101010101" pitchFamily="49" charset="-122"/>
                <a:ea typeface="黑体" panose="02010609060101010101" pitchFamily="49" charset="-122"/>
              </a:rPr>
              <a:t>国内形势</a:t>
            </a:r>
            <a:endParaRPr lang="en-US"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zh-CN" altLang="en-US" sz="2400" dirty="0">
                <a:solidFill>
                  <a:srgbClr val="C00000"/>
                </a:solidFill>
                <a:latin typeface="黑体" panose="02010609060101010101" pitchFamily="49" charset="-122"/>
                <a:ea typeface="黑体" panose="02010609060101010101" pitchFamily="49" charset="-122"/>
              </a:rPr>
              <a:t>中国人民的觉悟程度、组织程度空前提高</a:t>
            </a:r>
            <a:r>
              <a:rPr lang="zh-CN" altLang="en-US" sz="2400" dirty="0">
                <a:latin typeface="黑体" panose="02010609060101010101" pitchFamily="49" charset="-122"/>
                <a:ea typeface="黑体" panose="02010609060101010101" pitchFamily="49" charset="-122"/>
              </a:rPr>
              <a:t>，中国共产党及其领导的人民革命力量得到空前发展。</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）作为大地主、大资产阶级政治代表的</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国民党统治集团坚持独裁、坚持内战。</a:t>
            </a:r>
            <a:endPar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3</a:t>
            </a:r>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三种建国方案</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和两个中国之命运的斗争日益尖锐。</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7461404" y="59344"/>
            <a:ext cx="4584545" cy="930360"/>
          </a:xfrm>
          <a:prstGeom prst="rect">
            <a:avLst/>
          </a:prstGeom>
        </p:spPr>
      </p:pic>
    </p:spTree>
    <p:extLst>
      <p:ext uri="{BB962C8B-B14F-4D97-AF65-F5344CB8AC3E}">
        <p14:creationId xmlns:p14="http://schemas.microsoft.com/office/powerpoint/2010/main" val="34727534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853" y="439257"/>
            <a:ext cx="10192076" cy="544050"/>
          </a:xfrm>
        </p:spPr>
        <p:txBody>
          <a:bodyPr/>
          <a:lstStyle/>
          <a:p>
            <a:r>
              <a:rPr lang="zh-CN" altLang="en-US" sz="2400" dirty="0">
                <a:solidFill>
                  <a:schemeClr val="tx1"/>
                </a:solidFill>
              </a:rPr>
              <a:t>第一节 从争取和平民主到进行自卫战争</a:t>
            </a:r>
          </a:p>
        </p:txBody>
      </p:sp>
      <p:pic>
        <p:nvPicPr>
          <p:cNvPr id="4" name="图片 3"/>
          <p:cNvPicPr>
            <a:picLocks noChangeAspect="1"/>
          </p:cNvPicPr>
          <p:nvPr/>
        </p:nvPicPr>
        <p:blipFill>
          <a:blip r:embed="rId2"/>
          <a:stretch>
            <a:fillRect/>
          </a:stretch>
        </p:blipFill>
        <p:spPr>
          <a:xfrm>
            <a:off x="7584831" y="88412"/>
            <a:ext cx="4484565" cy="910071"/>
          </a:xfrm>
          <a:prstGeom prst="rect">
            <a:avLst/>
          </a:prstGeom>
        </p:spPr>
      </p:pic>
      <p:sp>
        <p:nvSpPr>
          <p:cNvPr id="5" name="文本框 4"/>
          <p:cNvSpPr txBox="1"/>
          <p:nvPr/>
        </p:nvSpPr>
        <p:spPr>
          <a:xfrm>
            <a:off x="568036" y="1334152"/>
            <a:ext cx="11366056" cy="4694234"/>
          </a:xfrm>
          <a:prstGeom prst="rect">
            <a:avLst/>
          </a:prstGeom>
          <a:noFill/>
        </p:spPr>
        <p:txBody>
          <a:bodyPr wrap="square" rtlCol="0" anchor="t">
            <a:spAutoFit/>
          </a:bodyPr>
          <a:lstStyle/>
          <a:p>
            <a:pPr>
              <a:lnSpc>
                <a:spcPct val="150000"/>
              </a:lnSpc>
            </a:pP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国内形式</a:t>
            </a:r>
            <a:endParaRPr lang="en-US" altLang="zh-CN" sz="2400" dirty="0">
              <a:solidFill>
                <a:srgbClr val="C00000"/>
              </a:solidFill>
              <a:latin typeface="黑体" panose="02010609060101010101" pitchFamily="49" charset="-122"/>
              <a:ea typeface="黑体" panose="02010609060101010101" pitchFamily="49" charset="-122"/>
              <a:sym typeface="+mn-ea"/>
            </a:endParaRPr>
          </a:p>
          <a:p>
            <a:pPr>
              <a:lnSpc>
                <a:spcPct val="150000"/>
              </a:lnSpc>
            </a:pPr>
            <a:endParaRPr lang="zh-CN" altLang="en-US" sz="2400" dirty="0">
              <a:solidFill>
                <a:srgbClr val="C00000"/>
              </a:solidFill>
              <a:latin typeface="黑体" panose="02010609060101010101" pitchFamily="49" charset="-122"/>
              <a:ea typeface="黑体" panose="02010609060101010101" pitchFamily="49" charset="-122"/>
              <a:sym typeface="+mn-ea"/>
            </a:endParaRPr>
          </a:p>
          <a:p>
            <a:pPr>
              <a:lnSpc>
                <a:spcPct val="150000"/>
              </a:lnSpc>
              <a:buFont typeface="Arial" panose="020B0604020202020204" pitchFamily="34" charset="0"/>
              <a:buNone/>
            </a:pP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三种建国方案：</a:t>
            </a:r>
            <a:endPar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buFont typeface="Arial" panose="020B0604020202020204" pitchFamily="34" charset="0"/>
              <a:buNone/>
            </a:pPr>
            <a:endPar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蒋介石赢：代表</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地主阶级与买办性</a:t>
            </a: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的大资产阶级的建国方案。</a:t>
            </a:r>
            <a:endPar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孙中山赢：代表</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民族资产阶级</a:t>
            </a: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的建国方案。</a:t>
            </a:r>
            <a:endPar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行不通：帝国主义干涉和民族资产阶级的软弱性</a:t>
            </a:r>
            <a:r>
              <a:rPr lang="en-US" altLang="zh-CN"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p>
          <a:p>
            <a:pPr marL="742950" lvl="1" indent="-285750">
              <a:lnSpc>
                <a:spcPct val="150000"/>
              </a:lnSpc>
              <a:spcBef>
                <a:spcPts val="500"/>
              </a:spcBef>
              <a:buFont typeface="Arial" panose="020B0604020202020204" pitchFamily="34" charset="0"/>
              <a:buNone/>
            </a:pP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无产阶级赢：</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工人阶级、农民阶级</a:t>
            </a:r>
            <a:r>
              <a:rPr lang="zh-CN" altLang="en-US" sz="24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和城市小资产阶级建国方案。</a:t>
            </a:r>
            <a:r>
              <a:rPr lang="zh-CN" altLang="en-US" sz="2400" dirty="0">
                <a:solidFill>
                  <a:prstClr val="black"/>
                </a:solidFill>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19349630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抗日战争胜利后的国际格局未出现的变化是（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帝国主义势力受到削弱</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人民民主力量明显增长</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形成了美苏两极的政治格局</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形成了欧洲大国均势为中心的政治格局</a:t>
            </a:r>
          </a:p>
        </p:txBody>
      </p:sp>
    </p:spTree>
    <p:extLst>
      <p:ext uri="{BB962C8B-B14F-4D97-AF65-F5344CB8AC3E}">
        <p14:creationId xmlns:p14="http://schemas.microsoft.com/office/powerpoint/2010/main" val="39650910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抗日战争胜利后的国际格局未出现的变化是（  </a:t>
            </a:r>
            <a:r>
              <a:rPr lang="en-US" altLang="zh-CN" sz="2400" dirty="0">
                <a:solidFill>
                  <a:srgbClr val="C00000"/>
                </a:solidFill>
                <a:latin typeface="黑体" panose="02010609060101010101" pitchFamily="49" charset="-122"/>
                <a:ea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帝国主义势力受到削弱</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人民民主力量明显增长</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形成了美苏两极的政治格局</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形成了欧洲大国均势为中心的政治格局</a:t>
            </a:r>
          </a:p>
        </p:txBody>
      </p:sp>
    </p:spTree>
    <p:extLst>
      <p:ext uri="{BB962C8B-B14F-4D97-AF65-F5344CB8AC3E}">
        <p14:creationId xmlns:p14="http://schemas.microsoft.com/office/powerpoint/2010/main" val="32899265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抗日战争胜利后，中国国内未出现的建国方案是（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地主阶级与买办性大资产阶级的建国方案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中产阶级的建国方案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民族资产阶级的建国方案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工人阶级、农民阶级、城市小资产阶级的建国方案</a:t>
            </a:r>
          </a:p>
        </p:txBody>
      </p:sp>
    </p:spTree>
    <p:extLst>
      <p:ext uri="{BB962C8B-B14F-4D97-AF65-F5344CB8AC3E}">
        <p14:creationId xmlns:p14="http://schemas.microsoft.com/office/powerpoint/2010/main" val="1232210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rPr>
              <a:t>抗日战争胜利后，中国国内未出现的建国方案是（  </a:t>
            </a:r>
            <a:r>
              <a:rPr lang="en-US" altLang="zh-CN" sz="2400" dirty="0">
                <a:solidFill>
                  <a:srgbClr val="C00000"/>
                </a:solidFill>
                <a:latin typeface="黑体" panose="02010609060101010101" pitchFamily="49" charset="-122"/>
                <a:ea typeface="黑体" panose="02010609060101010101" pitchFamily="49" charset="-122"/>
              </a:rPr>
              <a:t>B</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zh-CN" altLang="en-US" sz="2400" dirty="0">
                <a:solidFill>
                  <a:prstClr val="black"/>
                </a:solidFill>
                <a:latin typeface="黑体" panose="02010609060101010101" pitchFamily="49" charset="-122"/>
                <a:ea typeface="黑体" panose="02010609060101010101" pitchFamily="49" charset="-122"/>
              </a:rPr>
              <a:t>地主阶级与买办性大资产阶级的建国方案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zh-CN" altLang="en-US" sz="2400" dirty="0">
                <a:solidFill>
                  <a:prstClr val="black"/>
                </a:solidFill>
                <a:latin typeface="黑体" panose="02010609060101010101" pitchFamily="49" charset="-122"/>
                <a:ea typeface="黑体" panose="02010609060101010101" pitchFamily="49" charset="-122"/>
              </a:rPr>
              <a:t>中产阶级的建国方案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zh-CN" altLang="en-US" sz="2400" dirty="0">
                <a:solidFill>
                  <a:prstClr val="black"/>
                </a:solidFill>
                <a:latin typeface="黑体" panose="02010609060101010101" pitchFamily="49" charset="-122"/>
                <a:ea typeface="黑体" panose="02010609060101010101" pitchFamily="49" charset="-122"/>
              </a:rPr>
              <a:t>民族资产阶级的建国方案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zh-CN" altLang="en-US" sz="2400" dirty="0">
                <a:solidFill>
                  <a:prstClr val="black"/>
                </a:solidFill>
                <a:latin typeface="黑体" panose="02010609060101010101" pitchFamily="49" charset="-122"/>
                <a:ea typeface="黑体" panose="02010609060101010101" pitchFamily="49" charset="-122"/>
              </a:rPr>
              <a:t>工人阶级、农民阶级、城市小资产阶级的建国方案</a:t>
            </a:r>
          </a:p>
        </p:txBody>
      </p:sp>
    </p:spTree>
    <p:extLst>
      <p:ext uri="{BB962C8B-B14F-4D97-AF65-F5344CB8AC3E}">
        <p14:creationId xmlns:p14="http://schemas.microsoft.com/office/powerpoint/2010/main" val="39734836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抗战胜利后国际格局和</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国内形势</a:t>
            </a:r>
          </a:p>
        </p:txBody>
      </p:sp>
      <p:sp>
        <p:nvSpPr>
          <p:cNvPr id="9" name="圆角矩形 8"/>
          <p:cNvSpPr/>
          <p:nvPr/>
        </p:nvSpPr>
        <p:spPr>
          <a:xfrm>
            <a:off x="6304612" y="104635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国民党发动内战与解放区自卫战争</a:t>
            </a:r>
          </a:p>
        </p:txBody>
      </p:sp>
      <p:sp>
        <p:nvSpPr>
          <p:cNvPr id="11" name="左大括号 10"/>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3" name="圆角矩形 12"/>
          <p:cNvSpPr/>
          <p:nvPr/>
        </p:nvSpPr>
        <p:spPr>
          <a:xfrm>
            <a:off x="9712364" y="1432758"/>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国民党的破坏</a:t>
            </a:r>
          </a:p>
        </p:txBody>
      </p:sp>
    </p:spTree>
    <p:extLst>
      <p:ext uri="{BB962C8B-B14F-4D97-AF65-F5344CB8AC3E}">
        <p14:creationId xmlns:p14="http://schemas.microsoft.com/office/powerpoint/2010/main" val="2583263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668" y="465203"/>
            <a:ext cx="5720655" cy="544050"/>
          </a:xfrm>
        </p:spPr>
        <p:txBody>
          <a:bodyPr/>
          <a:lstStyle/>
          <a:p>
            <a:r>
              <a:rPr lang="zh-CN" altLang="en-US" sz="2400" dirty="0">
                <a:solidFill>
                  <a:schemeClr val="tx1"/>
                </a:solidFill>
              </a:rPr>
              <a:t>第一节 从争取和平民主到进行自卫战争  </a:t>
            </a:r>
          </a:p>
        </p:txBody>
      </p:sp>
      <p:sp>
        <p:nvSpPr>
          <p:cNvPr id="3" name="内容占位符 2"/>
          <p:cNvSpPr>
            <a:spLocks noGrp="1"/>
          </p:cNvSpPr>
          <p:nvPr>
            <p:ph idx="1"/>
          </p:nvPr>
        </p:nvSpPr>
        <p:spPr>
          <a:xfrm>
            <a:off x="571030" y="1474456"/>
            <a:ext cx="11329035" cy="4222959"/>
          </a:xfrm>
        </p:spPr>
        <p:txBody>
          <a:bodyPr>
            <a:normAutofit/>
          </a:bodyPr>
          <a:lstStyle/>
          <a:p>
            <a:pPr>
              <a:spcBef>
                <a:spcPts val="1000"/>
              </a:spcBef>
            </a:pPr>
            <a:r>
              <a:rPr lang="zh-CN" altLang="en-US" sz="2000" dirty="0">
                <a:latin typeface="黑体" panose="02010609060101010101" pitchFamily="49" charset="-122"/>
                <a:ea typeface="黑体" panose="02010609060101010101" pitchFamily="49" charset="-122"/>
              </a:rPr>
              <a:t>共产党的努力</a:t>
            </a:r>
            <a:endParaRPr lang="en-US" altLang="zh-CN" sz="2000" dirty="0">
              <a:latin typeface="黑体" panose="02010609060101010101" pitchFamily="49" charset="-122"/>
              <a:ea typeface="黑体" panose="02010609060101010101" pitchFamily="49" charset="-122"/>
            </a:endParaRPr>
          </a:p>
          <a:p>
            <a:pPr>
              <a:spcBef>
                <a:spcPts val="1000"/>
              </a:spcBef>
            </a:pPr>
            <a:endParaRPr lang="en-US" altLang="zh-CN" sz="2000" dirty="0">
              <a:latin typeface="黑体" panose="02010609060101010101" pitchFamily="49" charset="-122"/>
              <a:ea typeface="黑体" panose="02010609060101010101" pitchFamily="49" charset="-122"/>
            </a:endParaRPr>
          </a:p>
          <a:p>
            <a:pPr>
              <a:spcBef>
                <a:spcPts val="1000"/>
              </a:spcBef>
            </a:pPr>
            <a:r>
              <a:rPr lang="zh-CN" altLang="en-US" dirty="0">
                <a:latin typeface="黑体" panose="02010609060101010101" pitchFamily="49" charset="-122"/>
                <a:ea typeface="黑体" panose="02010609060101010101" pitchFamily="49" charset="-122"/>
              </a:rPr>
              <a:t>“和平、民主、团结”方针的制定</a:t>
            </a:r>
            <a:endParaRPr lang="zh-CN" altLang="en-US" dirty="0">
              <a:solidFill>
                <a:srgbClr val="FF0000"/>
              </a:solidFill>
              <a:latin typeface="黑体" panose="02010609060101010101" pitchFamily="49" charset="-122"/>
              <a:ea typeface="黑体" panose="02010609060101010101" pitchFamily="49" charset="-122"/>
            </a:endParaRPr>
          </a:p>
          <a:p>
            <a:pPr>
              <a:spcBef>
                <a:spcPts val="1000"/>
              </a:spcBef>
            </a:pPr>
            <a:r>
              <a:rPr lang="zh-CN" altLang="en-US" dirty="0">
                <a:solidFill>
                  <a:srgbClr val="C00000"/>
                </a:solidFill>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  1945年8月25日</a:t>
            </a:r>
            <a:r>
              <a:rPr lang="zh-CN" altLang="en-US" dirty="0">
                <a:latin typeface="黑体" panose="02010609060101010101" pitchFamily="49" charset="-122"/>
                <a:ea typeface="黑体" panose="02010609060101010101" pitchFamily="49" charset="-122"/>
              </a:rPr>
              <a:t>，中共中央在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对目前时局的宣言</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中提出“</a:t>
            </a:r>
            <a:r>
              <a:rPr lang="zh-CN" altLang="en-US" b="1" dirty="0">
                <a:solidFill>
                  <a:srgbClr val="C00000"/>
                </a:solidFill>
                <a:latin typeface="黑体" panose="02010609060101010101" pitchFamily="49" charset="-122"/>
                <a:ea typeface="黑体" panose="02010609060101010101" pitchFamily="49" charset="-122"/>
              </a:rPr>
              <a:t>和平、民主、团结</a:t>
            </a:r>
            <a:r>
              <a:rPr lang="zh-CN" altLang="en-US" dirty="0">
                <a:latin typeface="黑体" panose="02010609060101010101" pitchFamily="49" charset="-122"/>
                <a:ea typeface="黑体" panose="02010609060101010101" pitchFamily="49" charset="-122"/>
              </a:rPr>
              <a:t>”的口号。</a:t>
            </a:r>
            <a:endParaRPr lang="en-US" altLang="zh-CN" dirty="0">
              <a:latin typeface="黑体" panose="02010609060101010101" pitchFamily="49" charset="-122"/>
              <a:ea typeface="黑体" panose="02010609060101010101" pitchFamily="49" charset="-122"/>
            </a:endParaRPr>
          </a:p>
          <a:p>
            <a:pPr>
              <a:spcBef>
                <a:spcPts val="1000"/>
              </a:spcBef>
            </a:pP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重庆谈判和政治协商会议</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1945</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日签署</a:t>
            </a:r>
            <a:r>
              <a:rPr lang="zh-CN" altLang="en-US" b="1" dirty="0">
                <a:solidFill>
                  <a:srgbClr val="C00000"/>
                </a:solidFill>
                <a:latin typeface="黑体" panose="02010609060101010101" pitchFamily="49" charset="-122"/>
                <a:ea typeface="黑体" panose="02010609060101010101" pitchFamily="49" charset="-122"/>
              </a:rPr>
              <a:t>《政府与中共代表会谈纪要》</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双十协定</a:t>
            </a:r>
            <a:r>
              <a:rPr lang="zh-CN" altLang="en-US" dirty="0">
                <a:latin typeface="黑体" panose="02010609060101010101" pitchFamily="49" charset="-122"/>
                <a:ea typeface="黑体" panose="02010609060101010101" pitchFamily="49" charset="-122"/>
              </a:rPr>
              <a:t>），确认和平建国的基本方针。</a:t>
            </a:r>
          </a:p>
        </p:txBody>
      </p:sp>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3203" y="1545291"/>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 3"/>
          <p:cNvGrpSpPr/>
          <p:nvPr/>
        </p:nvGrpSpPr>
        <p:grpSpPr>
          <a:xfrm>
            <a:off x="7408984" y="93784"/>
            <a:ext cx="4677508" cy="1512109"/>
            <a:chOff x="6304612" y="521886"/>
            <a:chExt cx="5725177" cy="1517762"/>
          </a:xfrm>
        </p:grpSpPr>
        <p:sp>
          <p:nvSpPr>
            <p:cNvPr id="12" name="圆角矩形 11"/>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3" name="左大括号 12"/>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712364" y="521886"/>
              <a:ext cx="2317424" cy="62600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共产党的努力</a:t>
              </a:r>
            </a:p>
          </p:txBody>
        </p:sp>
        <p:sp>
          <p:nvSpPr>
            <p:cNvPr id="15" name="圆角矩形 14"/>
            <p:cNvSpPr/>
            <p:nvPr/>
          </p:nvSpPr>
          <p:spPr>
            <a:xfrm>
              <a:off x="9712364" y="1432758"/>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国民党的破坏</a:t>
              </a:r>
            </a:p>
          </p:txBody>
        </p:sp>
      </p:grpSp>
    </p:spTree>
    <p:extLst>
      <p:ext uri="{BB962C8B-B14F-4D97-AF65-F5344CB8AC3E}">
        <p14:creationId xmlns:p14="http://schemas.microsoft.com/office/powerpoint/2010/main" val="8844732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a:latin typeface="黑体" panose="02010609060101010101" pitchFamily="49" charset="-122"/>
                <a:ea typeface="黑体" panose="02010609060101010101" pitchFamily="49" charset="-122"/>
              </a:rPr>
              <a:t>国民党的破坏</a:t>
            </a:r>
            <a:endParaRPr lang="en-US"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rPr>
              <a:t>校场口惨案</a:t>
            </a:r>
            <a:endParaRPr lang="en-US" altLang="zh-CN" sz="2000" b="1" dirty="0">
              <a:solidFill>
                <a:prstClr val="white"/>
              </a:solidFill>
              <a:latin typeface="黑体" panose="02010609060101010101" pitchFamily="49" charset="-122"/>
              <a:ea typeface="黑体" panose="02010609060101010101" pitchFamily="49" charset="-122"/>
            </a:endParaRPr>
          </a:p>
          <a:p>
            <a:pPr algn="ctr">
              <a:defRPr/>
            </a:pPr>
            <a:r>
              <a:rPr lang="en-US" altLang="zh-CN" sz="2000" b="1" dirty="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下关惨案</a:t>
            </a:r>
          </a:p>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a:solidFill>
                  <a:prstClr val="black"/>
                </a:solidFill>
                <a:latin typeface="黑体" panose="02010609060101010101" pitchFamily="49" charset="-122"/>
                <a:ea typeface="黑体" panose="02010609060101010101" pitchFamily="49" charset="-122"/>
              </a:rPr>
              <a:t>国民党破坏“陪都各界协进会”等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遭到国民党围殴。</a:t>
            </a: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国民党的破坏</a:t>
              </a:r>
            </a:p>
          </p:txBody>
        </p:sp>
      </p:grpSp>
    </p:spTree>
    <p:extLst>
      <p:ext uri="{BB962C8B-B14F-4D97-AF65-F5344CB8AC3E}">
        <p14:creationId xmlns:p14="http://schemas.microsoft.com/office/powerpoint/2010/main" val="42316897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a:latin typeface="黑体" panose="02010609060101010101" pitchFamily="49" charset="-122"/>
                <a:ea typeface="黑体" panose="02010609060101010101" pitchFamily="49" charset="-122"/>
              </a:rPr>
              <a:t>国民党的破坏</a:t>
            </a:r>
            <a:endParaRPr lang="en-US"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u="sng" dirty="0">
                <a:solidFill>
                  <a:prstClr val="white"/>
                </a:solidFill>
                <a:latin typeface="黑体" panose="02010609060101010101" pitchFamily="49" charset="-122"/>
                <a:ea typeface="黑体" panose="02010609060101010101" pitchFamily="49" charset="-122"/>
              </a:rPr>
              <a:t>      </a:t>
            </a:r>
            <a:r>
              <a:rPr lang="zh-CN" altLang="en-US" sz="2000" b="1" dirty="0">
                <a:solidFill>
                  <a:prstClr val="white"/>
                </a:solidFill>
                <a:latin typeface="黑体" panose="02010609060101010101" pitchFamily="49" charset="-122"/>
                <a:ea typeface="黑体" panose="02010609060101010101" pitchFamily="49" charset="-122"/>
              </a:rPr>
              <a:t>惨案</a:t>
            </a:r>
            <a:endParaRPr lang="en-US" altLang="zh-CN" sz="2000" b="1" dirty="0">
              <a:solidFill>
                <a:prstClr val="white"/>
              </a:solidFill>
              <a:latin typeface="黑体" panose="02010609060101010101" pitchFamily="49" charset="-122"/>
              <a:ea typeface="黑体" panose="02010609060101010101" pitchFamily="49" charset="-122"/>
            </a:endParaRPr>
          </a:p>
          <a:p>
            <a:pPr algn="ctr">
              <a:defRPr/>
            </a:pPr>
            <a:r>
              <a:rPr lang="en-US" altLang="zh-CN" sz="2000" b="1" dirty="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u="sng" dirty="0">
                <a:solidFill>
                  <a:prstClr val="white"/>
                </a:solidFill>
                <a:latin typeface="黑体" panose="02010609060101010101" pitchFamily="49" charset="-122"/>
                <a:ea typeface="黑体" panose="02010609060101010101" pitchFamily="49" charset="-122"/>
                <a:sym typeface="+mn-ea"/>
              </a:rPr>
              <a:t>     </a:t>
            </a:r>
            <a:r>
              <a:rPr lang="zh-CN" altLang="en-US" sz="2000" b="1" dirty="0">
                <a:solidFill>
                  <a:prstClr val="white"/>
                </a:solidFill>
                <a:latin typeface="黑体" panose="02010609060101010101" pitchFamily="49" charset="-122"/>
                <a:ea typeface="黑体" panose="02010609060101010101" pitchFamily="49" charset="-122"/>
                <a:sym typeface="+mn-ea"/>
              </a:rPr>
              <a:t>惨案</a:t>
            </a:r>
          </a:p>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a:solidFill>
                  <a:prstClr val="black"/>
                </a:solidFill>
                <a:latin typeface="黑体" panose="02010609060101010101" pitchFamily="49" charset="-122"/>
                <a:ea typeface="黑体" panose="02010609060101010101" pitchFamily="49" charset="-122"/>
              </a:rPr>
              <a:t>国民党破坏“陪都各界协进会”等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遭到国民党围殴。</a:t>
            </a: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国民党的破坏</a:t>
              </a:r>
            </a:p>
          </p:txBody>
        </p:sp>
      </p:grpSp>
    </p:spTree>
    <p:extLst>
      <p:ext uri="{BB962C8B-B14F-4D97-AF65-F5344CB8AC3E}">
        <p14:creationId xmlns:p14="http://schemas.microsoft.com/office/powerpoint/2010/main" val="2029267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9237" y="482297"/>
            <a:ext cx="10192076" cy="544050"/>
          </a:xfrm>
        </p:spPr>
        <p:txBody>
          <a:bodyPr/>
          <a:lstStyle/>
          <a:p>
            <a:r>
              <a:rPr lang="zh-CN" altLang="en-US" sz="2400" dirty="0">
                <a:solidFill>
                  <a:schemeClr val="tx1"/>
                </a:solidFill>
              </a:rPr>
              <a:t>第二节  从局部抗战到全国性抗战</a:t>
            </a:r>
          </a:p>
        </p:txBody>
      </p:sp>
      <p:sp>
        <p:nvSpPr>
          <p:cNvPr id="3" name="内容占位符 2"/>
          <p:cNvSpPr>
            <a:spLocks noGrp="1"/>
          </p:cNvSpPr>
          <p:nvPr>
            <p:ph idx="1"/>
          </p:nvPr>
        </p:nvSpPr>
        <p:spPr>
          <a:xfrm>
            <a:off x="199506" y="1174255"/>
            <a:ext cx="11853950" cy="5459302"/>
          </a:xfrm>
        </p:spPr>
        <p:txBody>
          <a:bodyPr>
            <a:normAutofit/>
          </a:bodyPr>
          <a:lstStyle/>
          <a:p>
            <a:pPr>
              <a:lnSpc>
                <a:spcPct val="200000"/>
              </a:lnSpc>
              <a:spcBef>
                <a:spcPts val="0"/>
              </a:spcBef>
            </a:pPr>
            <a:r>
              <a:rPr lang="zh-CN" altLang="zh-CN" sz="2000" dirty="0">
                <a:latin typeface="黑体" panose="02010609060101010101" pitchFamily="49" charset="-122"/>
                <a:ea typeface="黑体" panose="02010609060101010101" pitchFamily="49" charset="-122"/>
                <a:sym typeface="微软雅黑" panose="020B0503020204020204" pitchFamily="34" charset="-122"/>
              </a:rPr>
              <a:t>西安事变及其和平解决</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1936</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，爱国将领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张学良、杨虎城</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实行“兵谏”，发动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西安事变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西安事变和平解决，</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十年内战的局面结束</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，国内和平基本实现。</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6133" y="1318613"/>
            <a:ext cx="1456703" cy="464399"/>
          </a:xfrm>
          <a:prstGeom prst="round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29463" y="86137"/>
            <a:ext cx="4912463" cy="2157413"/>
            <a:chOff x="2436551" y="2150088"/>
            <a:chExt cx="6931385" cy="3288109"/>
          </a:xfrm>
        </p:grpSpPr>
        <p:sp>
          <p:nvSpPr>
            <p:cNvPr id="7" name="左大括号 6"/>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国民党正面战场的主要战役</a:t>
              </a:r>
            </a:p>
          </p:txBody>
        </p:sp>
        <p:sp>
          <p:nvSpPr>
            <p:cNvPr id="9" name="圆角矩形 8"/>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p>
          </p:txBody>
        </p:sp>
        <p:sp>
          <p:nvSpPr>
            <p:cNvPr id="10" name="圆角矩形 9"/>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1" name="圆角矩形 10"/>
            <p:cNvSpPr/>
            <p:nvPr/>
          </p:nvSpPr>
          <p:spPr>
            <a:xfrm>
              <a:off x="6423209" y="3052832"/>
              <a:ext cx="2852002" cy="7019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国共尝试第二次</a:t>
              </a:r>
              <a:endParaRPr lang="en-US" altLang="zh-CN" sz="1600" dirty="0">
                <a:solidFill>
                  <a:prstClr val="white"/>
                </a:solidFill>
                <a:latin typeface="黑体" panose="02010609060101010101" pitchFamily="49" charset="-122"/>
                <a:ea typeface="黑体" panose="02010609060101010101" pitchFamily="49" charset="-122"/>
              </a:endParaRPr>
            </a:p>
            <a:p>
              <a:pPr algn="ctr"/>
              <a:r>
                <a:rPr lang="zh-CN" altLang="en-US" sz="1600" dirty="0">
                  <a:solidFill>
                    <a:prstClr val="white"/>
                  </a:solidFill>
                  <a:latin typeface="黑体" panose="02010609060101010101" pitchFamily="49" charset="-122"/>
                  <a:ea typeface="黑体" panose="02010609060101010101" pitchFamily="49" charset="-122"/>
                </a:rPr>
                <a:t>合作</a:t>
              </a:r>
            </a:p>
          </p:txBody>
        </p:sp>
        <p:sp>
          <p:nvSpPr>
            <p:cNvPr id="12" name="圆角矩形 11"/>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共产党在大后方战场的抗争</a:t>
              </a:r>
            </a:p>
          </p:txBody>
        </p:sp>
      </p:grpSp>
    </p:spTree>
    <p:extLst>
      <p:ext uri="{BB962C8B-B14F-4D97-AF65-F5344CB8AC3E}">
        <p14:creationId xmlns:p14="http://schemas.microsoft.com/office/powerpoint/2010/main" val="7309333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a:latin typeface="黑体" panose="02010609060101010101" pitchFamily="49" charset="-122"/>
                <a:ea typeface="黑体" panose="02010609060101010101" pitchFamily="49" charset="-122"/>
              </a:rPr>
              <a:t>国民党的破坏</a:t>
            </a:r>
            <a:endParaRPr lang="en-US" altLang="zh-CN" dirty="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rPr>
              <a:t>校场口惨案</a:t>
            </a:r>
            <a:endParaRPr lang="en-US" altLang="zh-CN" sz="2000" b="1" dirty="0">
              <a:solidFill>
                <a:prstClr val="white"/>
              </a:solidFill>
              <a:latin typeface="黑体" panose="02010609060101010101" pitchFamily="49" charset="-122"/>
              <a:ea typeface="黑体" panose="02010609060101010101" pitchFamily="49" charset="-122"/>
            </a:endParaRPr>
          </a:p>
          <a:p>
            <a:pPr algn="ctr">
              <a:defRPr/>
            </a:pPr>
            <a:r>
              <a:rPr lang="en-US" altLang="zh-CN" sz="2000" b="1" dirty="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下关惨案</a:t>
            </a:r>
          </a:p>
          <a:p>
            <a:pPr algn="ctr">
              <a:defRPr/>
            </a:pPr>
            <a:r>
              <a:rPr lang="zh-CN" altLang="en-US" sz="2000" b="1" dirty="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a:solidFill>
                  <a:prstClr val="black"/>
                </a:solidFill>
                <a:latin typeface="黑体" panose="02010609060101010101" pitchFamily="49" charset="-122"/>
                <a:ea typeface="黑体" panose="02010609060101010101" pitchFamily="49" charset="-122"/>
              </a:rPr>
              <a:t>国民党破坏“陪都各界协进会”等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遭到国民党围殴。</a:t>
            </a: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共产党的努力</a:t>
              </a: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国民党的破坏</a:t>
              </a:r>
            </a:p>
          </p:txBody>
        </p:sp>
      </p:grpSp>
    </p:spTree>
    <p:extLst>
      <p:ext uri="{BB962C8B-B14F-4D97-AF65-F5344CB8AC3E}">
        <p14:creationId xmlns:p14="http://schemas.microsoft.com/office/powerpoint/2010/main" val="25876626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从争取和平民主到进行</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国民党政府处在全民的</a:t>
            </a:r>
            <a:endParaRPr lang="en-US" altLang="zh-CN"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抗战胜利后国际格局和</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国内形势</a:t>
            </a: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国民党发动内战与粉碎</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国民党进攻</a:t>
            </a:r>
          </a:p>
        </p:txBody>
      </p:sp>
      <p:sp>
        <p:nvSpPr>
          <p:cNvPr id="11" name="左大括号 10"/>
          <p:cNvSpPr/>
          <p:nvPr/>
        </p:nvSpPr>
        <p:spPr>
          <a:xfrm>
            <a:off x="9389781" y="1368821"/>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653230" y="2194773"/>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粉碎国民党进攻</a:t>
            </a:r>
          </a:p>
        </p:txBody>
      </p:sp>
      <p:sp>
        <p:nvSpPr>
          <p:cNvPr id="15" name="圆角矩形 14"/>
          <p:cNvSpPr/>
          <p:nvPr/>
        </p:nvSpPr>
        <p:spPr>
          <a:xfrm>
            <a:off x="9653231" y="1394074"/>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国民党发动全面</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内战</a:t>
            </a:r>
          </a:p>
        </p:txBody>
      </p:sp>
    </p:spTree>
    <p:extLst>
      <p:ext uri="{BB962C8B-B14F-4D97-AF65-F5344CB8AC3E}">
        <p14:creationId xmlns:p14="http://schemas.microsoft.com/office/powerpoint/2010/main" val="123882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772" y="437204"/>
            <a:ext cx="5542259"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287538" y="1341228"/>
            <a:ext cx="11240298" cy="5357599"/>
          </a:xfrm>
        </p:spPr>
        <p:txBody>
          <a:bodyPr>
            <a:noAutofit/>
          </a:bodyPr>
          <a:lstStyle/>
          <a:p>
            <a:r>
              <a:rPr lang="zh-CN" altLang="en-US" dirty="0">
                <a:latin typeface="黑体" panose="02010609060101010101" pitchFamily="49" charset="-122"/>
                <a:ea typeface="黑体" panose="02010609060101010101" pitchFamily="49" charset="-122"/>
              </a:rPr>
              <a:t>国民党发动全面内战</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内战爆发：</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1946</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26</a:t>
            </a:r>
            <a:r>
              <a:rPr lang="zh-CN" altLang="en-US" dirty="0">
                <a:latin typeface="黑体" panose="02010609060101010101" pitchFamily="49" charset="-122"/>
                <a:ea typeface="黑体" panose="02010609060101010101" pitchFamily="49" charset="-122"/>
              </a:rPr>
              <a:t>日</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事件：国民党</a:t>
            </a:r>
            <a:r>
              <a:rPr lang="zh-CN" altLang="en-US" dirty="0">
                <a:solidFill>
                  <a:srgbClr val="C00000"/>
                </a:solidFill>
                <a:latin typeface="黑体" panose="02010609060101010101" pitchFamily="49" charset="-122"/>
                <a:ea typeface="黑体" panose="02010609060101010101" pitchFamily="49" charset="-122"/>
              </a:rPr>
              <a:t>以大举围攻中原解放区</a:t>
            </a:r>
            <a:r>
              <a:rPr lang="zh-CN" altLang="en-US" dirty="0">
                <a:latin typeface="黑体" panose="02010609060101010101" pitchFamily="49" charset="-122"/>
                <a:ea typeface="黑体" panose="02010609060101010101" pitchFamily="49" charset="-122"/>
              </a:rPr>
              <a:t>为起点，挑起了全国性内战。</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国共关系彻底破裂：</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时间：</a:t>
            </a:r>
            <a:r>
              <a:rPr lang="en-US" altLang="zh-CN" dirty="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月下旬</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事件：国民党限期令南京、上海、重庆等地</a:t>
            </a:r>
            <a:r>
              <a:rPr lang="zh-CN" altLang="en-US" dirty="0">
                <a:solidFill>
                  <a:srgbClr val="C00000"/>
                </a:solidFill>
                <a:latin typeface="黑体" panose="02010609060101010101" pitchFamily="49" charset="-122"/>
                <a:ea typeface="黑体" panose="02010609060101010101" pitchFamily="49" charset="-122"/>
              </a:rPr>
              <a:t>中共代表撤退</a:t>
            </a:r>
            <a:r>
              <a:rPr lang="zh-CN" altLang="en-US" dirty="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9763" y="145860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893168" y="105508"/>
            <a:ext cx="5159547" cy="1483736"/>
            <a:chOff x="6385350" y="156402"/>
            <a:chExt cx="5667366" cy="1432842"/>
          </a:xfrm>
        </p:grpSpPr>
        <p:sp>
          <p:nvSpPr>
            <p:cNvPr id="6" name="圆角矩形 5"/>
            <p:cNvSpPr/>
            <p:nvPr/>
          </p:nvSpPr>
          <p:spPr>
            <a:xfrm>
              <a:off x="6385350" y="52378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国民党发动内战与粉碎国民党进攻</a:t>
              </a:r>
            </a:p>
          </p:txBody>
        </p:sp>
        <p:sp>
          <p:nvSpPr>
            <p:cNvPr id="7" name="左大括号 6"/>
            <p:cNvSpPr/>
            <p:nvPr/>
          </p:nvSpPr>
          <p:spPr>
            <a:xfrm>
              <a:off x="9471842" y="156402"/>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735291" y="982354"/>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粉碎国民党进攻</a:t>
              </a:r>
            </a:p>
          </p:txBody>
        </p:sp>
        <p:sp>
          <p:nvSpPr>
            <p:cNvPr id="10" name="圆角矩形 9"/>
            <p:cNvSpPr/>
            <p:nvPr/>
          </p:nvSpPr>
          <p:spPr>
            <a:xfrm>
              <a:off x="9735292" y="181655"/>
              <a:ext cx="2317424" cy="62600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国民党发动全面</a:t>
              </a:r>
              <a:endParaRPr lang="en-US" altLang="zh-CN" sz="2000" dirty="0">
                <a:solidFill>
                  <a:prstClr val="white"/>
                </a:solidFill>
                <a:latin typeface="黑体" panose="02010609060101010101" pitchFamily="49" charset="-122"/>
                <a:ea typeface="黑体" panose="02010609060101010101" pitchFamily="49" charset="-122"/>
              </a:endParaRPr>
            </a:p>
            <a:p>
              <a:pPr algn="ctr"/>
              <a:r>
                <a:rPr lang="zh-CN" altLang="en-US" sz="2000" dirty="0">
                  <a:solidFill>
                    <a:prstClr val="white"/>
                  </a:solidFill>
                  <a:latin typeface="黑体" panose="02010609060101010101" pitchFamily="49" charset="-122"/>
                  <a:ea typeface="黑体" panose="02010609060101010101" pitchFamily="49" charset="-122"/>
                </a:rPr>
                <a:t>内战</a:t>
              </a:r>
            </a:p>
          </p:txBody>
        </p:sp>
      </p:grpSp>
    </p:spTree>
    <p:extLst>
      <p:ext uri="{BB962C8B-B14F-4D97-AF65-F5344CB8AC3E}">
        <p14:creationId xmlns:p14="http://schemas.microsoft.com/office/powerpoint/2010/main" val="31707321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772" y="437204"/>
            <a:ext cx="5778111" cy="544050"/>
          </a:xfrm>
        </p:spPr>
        <p:txBody>
          <a:bodyPr/>
          <a:lstStyle/>
          <a:p>
            <a:r>
              <a:rPr lang="zh-CN" altLang="en-US" sz="2400" dirty="0">
                <a:solidFill>
                  <a:schemeClr val="tx1"/>
                </a:solidFill>
              </a:rPr>
              <a:t>第一节 从争取和平民主到进行自卫战争</a:t>
            </a:r>
          </a:p>
        </p:txBody>
      </p:sp>
      <p:sp>
        <p:nvSpPr>
          <p:cNvPr id="3" name="内容占位符 2"/>
          <p:cNvSpPr>
            <a:spLocks noGrp="1"/>
          </p:cNvSpPr>
          <p:nvPr>
            <p:ph idx="1"/>
          </p:nvPr>
        </p:nvSpPr>
        <p:spPr>
          <a:xfrm>
            <a:off x="471056" y="1418458"/>
            <a:ext cx="11720944" cy="3965858"/>
          </a:xfrm>
        </p:spPr>
        <p:txBody>
          <a:bodyPr>
            <a:noAutofit/>
          </a:bodyPr>
          <a:lstStyle/>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粉碎国民党的进攻</a:t>
            </a:r>
            <a:endParaRPr lang="en-US" altLang="zh-CN" sz="2000"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粉碎</a:t>
            </a:r>
            <a:r>
              <a:rPr lang="zh-CN" altLang="en-US" sz="2000" b="1" dirty="0">
                <a:latin typeface="黑体" panose="02010609060101010101" pitchFamily="49" charset="-122"/>
                <a:ea typeface="黑体" panose="02010609060101010101" pitchFamily="49" charset="-122"/>
              </a:rPr>
              <a:t>全面</a:t>
            </a:r>
            <a:r>
              <a:rPr lang="zh-CN" altLang="en-US" sz="2000" dirty="0">
                <a:latin typeface="黑体" panose="02010609060101010101" pitchFamily="49" charset="-122"/>
                <a:ea typeface="黑体" panose="02010609060101010101" pitchFamily="49" charset="-122"/>
              </a:rPr>
              <a:t>进攻：</a:t>
            </a:r>
            <a:r>
              <a:rPr lang="en-US" altLang="zh-CN" sz="2000" dirty="0">
                <a:solidFill>
                  <a:srgbClr val="C00000"/>
                </a:solidFill>
                <a:latin typeface="黑体" panose="02010609060101010101" pitchFamily="49" charset="-122"/>
                <a:ea typeface="黑体" panose="02010609060101010101" pitchFamily="49" charset="-122"/>
              </a:rPr>
              <a:t>1947</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2</a:t>
            </a:r>
            <a:r>
              <a:rPr lang="zh-CN" altLang="en-US" sz="2000" dirty="0">
                <a:solidFill>
                  <a:srgbClr val="C00000"/>
                </a:solidFill>
                <a:latin typeface="黑体" panose="02010609060101010101" pitchFamily="49" charset="-122"/>
                <a:ea typeface="黑体" panose="02010609060101010101" pitchFamily="49" charset="-122"/>
              </a:rPr>
              <a:t>月</a:t>
            </a:r>
            <a:r>
              <a:rPr lang="zh-CN" altLang="en-US" sz="2000" dirty="0">
                <a:latin typeface="黑体" panose="02010609060101010101" pitchFamily="49" charset="-122"/>
                <a:ea typeface="黑体" panose="02010609060101010101" pitchFamily="49" charset="-122"/>
              </a:rPr>
              <a:t>即粉碎了国民党军队的全面进攻。</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粉碎</a:t>
            </a:r>
            <a:r>
              <a:rPr lang="zh-CN" altLang="en-US" sz="2000" b="1" dirty="0">
                <a:latin typeface="黑体" panose="02010609060101010101" pitchFamily="49" charset="-122"/>
                <a:ea typeface="黑体" panose="02010609060101010101" pitchFamily="49" charset="-122"/>
              </a:rPr>
              <a:t>重点</a:t>
            </a:r>
            <a:r>
              <a:rPr lang="zh-CN" altLang="en-US" sz="2000" dirty="0">
                <a:latin typeface="黑体" panose="02010609060101010101" pitchFamily="49" charset="-122"/>
                <a:ea typeface="黑体" panose="02010609060101010101" pitchFamily="49" charset="-122"/>
              </a:rPr>
              <a:t>进攻：</a:t>
            </a:r>
            <a:r>
              <a:rPr lang="en-US" altLang="zh-CN" sz="2000" dirty="0">
                <a:latin typeface="黑体" panose="02010609060101010101" pitchFamily="49" charset="-122"/>
                <a:ea typeface="黑体" panose="02010609060101010101" pitchFamily="49" charset="-122"/>
              </a:rPr>
              <a:t>1947</a:t>
            </a:r>
            <a:r>
              <a:rPr lang="zh-CN" altLang="en-US" sz="2000" dirty="0">
                <a:latin typeface="黑体" panose="02010609060101010101" pitchFamily="49" charset="-122"/>
                <a:ea typeface="黑体" panose="02010609060101010101" pitchFamily="49" charset="-122"/>
              </a:rPr>
              <a:t>年</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月，基本粉碎了国民党军队对陕甘宁边区和</a:t>
            </a:r>
            <a:r>
              <a:rPr lang="zh-CN" altLang="en-US" sz="2000" dirty="0">
                <a:solidFill>
                  <a:srgbClr val="C00000"/>
                </a:solidFill>
                <a:latin typeface="黑体" panose="02010609060101010101" pitchFamily="49" charset="-122"/>
                <a:ea typeface="黑体" panose="02010609060101010101" pitchFamily="49" charset="-122"/>
              </a:rPr>
              <a:t>山东</a:t>
            </a:r>
            <a:r>
              <a:rPr lang="zh-CN" altLang="en-US" sz="2000" dirty="0">
                <a:latin typeface="黑体" panose="02010609060101010101" pitchFamily="49" charset="-122"/>
                <a:ea typeface="黑体" panose="02010609060101010101" pitchFamily="49" charset="-122"/>
              </a:rPr>
              <a:t>解放区的重点进攻。</a:t>
            </a:r>
          </a:p>
          <a:p>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3002" y="2073239"/>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893168" y="105508"/>
            <a:ext cx="5159547" cy="1483736"/>
            <a:chOff x="6385350" y="156402"/>
            <a:chExt cx="5667366" cy="1432842"/>
          </a:xfrm>
        </p:grpSpPr>
        <p:sp>
          <p:nvSpPr>
            <p:cNvPr id="7" name="圆角矩形 6"/>
            <p:cNvSpPr/>
            <p:nvPr/>
          </p:nvSpPr>
          <p:spPr>
            <a:xfrm>
              <a:off x="6385350" y="52378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国民党发动内战与粉碎国民党进攻</a:t>
              </a:r>
            </a:p>
          </p:txBody>
        </p:sp>
        <p:sp>
          <p:nvSpPr>
            <p:cNvPr id="8" name="左大括号 7"/>
            <p:cNvSpPr/>
            <p:nvPr/>
          </p:nvSpPr>
          <p:spPr>
            <a:xfrm>
              <a:off x="9471842" y="156402"/>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735291" y="982354"/>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粉碎国民党进攻</a:t>
              </a:r>
            </a:p>
          </p:txBody>
        </p:sp>
        <p:sp>
          <p:nvSpPr>
            <p:cNvPr id="11" name="圆角矩形 10"/>
            <p:cNvSpPr/>
            <p:nvPr/>
          </p:nvSpPr>
          <p:spPr>
            <a:xfrm>
              <a:off x="9735292" y="181655"/>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国民党发动全面</a:t>
              </a:r>
              <a:endParaRPr lang="en-US" altLang="zh-CN" sz="2000" dirty="0">
                <a:solidFill>
                  <a:prstClr val="black"/>
                </a:solidFill>
                <a:latin typeface="黑体" panose="02010609060101010101" pitchFamily="49" charset="-122"/>
                <a:ea typeface="黑体" panose="02010609060101010101" pitchFamily="49" charset="-122"/>
              </a:endParaRPr>
            </a:p>
            <a:p>
              <a:pPr algn="ctr"/>
              <a:r>
                <a:rPr lang="zh-CN" altLang="en-US" sz="2000" dirty="0">
                  <a:solidFill>
                    <a:prstClr val="black"/>
                  </a:solidFill>
                  <a:latin typeface="黑体" panose="02010609060101010101" pitchFamily="49" charset="-122"/>
                  <a:ea typeface="黑体" panose="02010609060101010101" pitchFamily="49" charset="-122"/>
                </a:rPr>
                <a:t>内战</a:t>
              </a:r>
            </a:p>
          </p:txBody>
        </p:sp>
      </p:grpSp>
    </p:spTree>
    <p:extLst>
      <p:ext uri="{BB962C8B-B14F-4D97-AF65-F5344CB8AC3E}">
        <p14:creationId xmlns:p14="http://schemas.microsoft.com/office/powerpoint/2010/main" val="11779835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780434" y="1954919"/>
            <a:ext cx="11122889"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抗日战争胜利后，国共双方经过谈判签署</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政府与中共代表会谈纪要</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的时间是（   </a:t>
            </a: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a:t>
            </a: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3</a:t>
            </a:r>
            <a:r>
              <a:rPr lang="zh-CN" altLang="en-US" sz="2000" dirty="0">
                <a:solidFill>
                  <a:prstClr val="black"/>
                </a:solidFill>
                <a:latin typeface="黑体" panose="02010609060101010101" pitchFamily="49" charset="-122"/>
                <a:ea typeface="黑体" panose="02010609060101010101" pitchFamily="49" charset="-122"/>
              </a:rPr>
              <a:t>日</a:t>
            </a:r>
          </a:p>
          <a:p>
            <a:r>
              <a:rPr lang="zh-CN" altLang="en-US" sz="2000" dirty="0">
                <a:solidFill>
                  <a:prstClr val="black"/>
                </a:solidFill>
                <a:latin typeface="黑体" panose="02010609060101010101" pitchFamily="49" charset="-122"/>
                <a:ea typeface="黑体" panose="02010609060101010101" pitchFamily="49" charset="-122"/>
              </a:rPr>
              <a:t>	</a:t>
            </a:r>
          </a:p>
          <a:p>
            <a:r>
              <a:rPr lang="en-US" altLang="zh-CN" sz="2000" dirty="0">
                <a:solidFill>
                  <a:prstClr val="black"/>
                </a:solidFill>
                <a:latin typeface="黑体" panose="02010609060101010101" pitchFamily="49" charset="-122"/>
                <a:ea typeface="黑体" panose="02010609060101010101" pitchFamily="49" charset="-122"/>
              </a:rPr>
              <a:t>B.1945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日</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a:t>
            </a:r>
          </a:p>
        </p:txBody>
      </p:sp>
    </p:spTree>
    <p:extLst>
      <p:ext uri="{BB962C8B-B14F-4D97-AF65-F5344CB8AC3E}">
        <p14:creationId xmlns:p14="http://schemas.microsoft.com/office/powerpoint/2010/main" val="28060704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780434" y="1954919"/>
            <a:ext cx="11122889"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抗日战争胜利后，国共双方经过谈判签署</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政府与中共代表会谈纪要</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的时间是（  </a:t>
            </a:r>
            <a:r>
              <a:rPr lang="en-US" altLang="zh-CN" sz="2000" dirty="0">
                <a:solidFill>
                  <a:srgbClr val="C00000"/>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 </a:t>
            </a:r>
            <a:r>
              <a:rPr lang="en-US" altLang="zh-CN" sz="2000" dirty="0">
                <a:solidFill>
                  <a:prstClr val="black"/>
                </a:solidFill>
                <a:latin typeface="黑体" panose="02010609060101010101" pitchFamily="49" charset="-122"/>
                <a:ea typeface="黑体" panose="02010609060101010101" pitchFamily="49" charset="-122"/>
              </a:rPr>
              <a:t> </a:t>
            </a:r>
            <a:r>
              <a:rPr lang="zh-CN" altLang="en-US" sz="2000" dirty="0">
                <a:solidFill>
                  <a:prstClr val="black"/>
                </a:solidFill>
                <a:latin typeface="黑体" panose="02010609060101010101" pitchFamily="49" charset="-122"/>
                <a:ea typeface="黑体" panose="02010609060101010101" pitchFamily="49" charset="-122"/>
              </a:rPr>
              <a:t>）</a:t>
            </a: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3</a:t>
            </a:r>
            <a:r>
              <a:rPr lang="zh-CN" altLang="en-US" sz="2000" dirty="0">
                <a:solidFill>
                  <a:prstClr val="black"/>
                </a:solidFill>
                <a:latin typeface="黑体" panose="02010609060101010101" pitchFamily="49" charset="-122"/>
                <a:ea typeface="黑体" panose="02010609060101010101" pitchFamily="49" charset="-122"/>
              </a:rPr>
              <a:t>日</a:t>
            </a:r>
          </a:p>
          <a:p>
            <a:r>
              <a:rPr lang="zh-CN" altLang="en-US" sz="2000" dirty="0">
                <a:solidFill>
                  <a:prstClr val="black"/>
                </a:solidFill>
                <a:latin typeface="黑体" panose="02010609060101010101" pitchFamily="49" charset="-122"/>
                <a:ea typeface="黑体" panose="02010609060101010101" pitchFamily="49" charset="-122"/>
              </a:rPr>
              <a:t>	</a:t>
            </a:r>
          </a:p>
          <a:p>
            <a:r>
              <a:rPr lang="en-US" altLang="zh-CN" sz="2000" dirty="0">
                <a:solidFill>
                  <a:prstClr val="black"/>
                </a:solidFill>
                <a:latin typeface="黑体" panose="02010609060101010101" pitchFamily="49" charset="-122"/>
                <a:ea typeface="黑体" panose="02010609060101010101" pitchFamily="49" charset="-122"/>
              </a:rPr>
              <a:t>B.1945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日</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a:t>
            </a:r>
          </a:p>
        </p:txBody>
      </p:sp>
    </p:spTree>
    <p:extLst>
      <p:ext uri="{BB962C8B-B14F-4D97-AF65-F5344CB8AC3E}">
        <p14:creationId xmlns:p14="http://schemas.microsoft.com/office/powerpoint/2010/main" val="21760688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814242"/>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2.1946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月，国民党当局破坏人民团体举行的“庆祝政协成功大会”并制造了（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．五卅惨案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．校场口惨案</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．下关惨案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23737957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814242"/>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2.1946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月，国民党当局破坏人民团体举行的“庆祝政协成功大会”并制造了（   </a:t>
            </a:r>
            <a:r>
              <a:rPr lang="en-US" altLang="zh-CN" sz="2000" dirty="0">
                <a:solidFill>
                  <a:srgbClr val="C00000"/>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．五卅惨案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．校场口惨案</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．下关惨案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．五二〇惨案</a:t>
            </a:r>
          </a:p>
        </p:txBody>
      </p:sp>
    </p:spTree>
    <p:extLst>
      <p:ext uri="{BB962C8B-B14F-4D97-AF65-F5344CB8AC3E}">
        <p14:creationId xmlns:p14="http://schemas.microsoft.com/office/powerpoint/2010/main" val="9112705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673565"/>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3.1946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6</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26</a:t>
            </a:r>
            <a:r>
              <a:rPr lang="zh-CN" altLang="en-US" sz="2000" dirty="0">
                <a:solidFill>
                  <a:prstClr val="black"/>
                </a:solidFill>
                <a:latin typeface="黑体" panose="02010609060101010101" pitchFamily="49" charset="-122"/>
                <a:ea typeface="黑体" panose="02010609060101010101" pitchFamily="49" charset="-122"/>
              </a:rPr>
              <a:t>日，国民党军队挑起全面内战的起点是（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．大举围攻中原解放区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．大举围攻东北解放区</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．重点进攻陕甘宁边区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．重点进攻山东解放区</a:t>
            </a:r>
          </a:p>
        </p:txBody>
      </p:sp>
    </p:spTree>
    <p:extLst>
      <p:ext uri="{BB962C8B-B14F-4D97-AF65-F5344CB8AC3E}">
        <p14:creationId xmlns:p14="http://schemas.microsoft.com/office/powerpoint/2010/main" val="27281680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673565"/>
            <a:ext cx="10614991" cy="3170099"/>
          </a:xfrm>
          <a:prstGeom prst="rect">
            <a:avLst/>
          </a:prstGeom>
        </p:spPr>
        <p:txBody>
          <a:bodyPr wrap="square">
            <a:spAutoFit/>
          </a:bodyPr>
          <a:lstStyle/>
          <a:p>
            <a:r>
              <a:rPr lang="en-US" altLang="zh-CN" sz="2000" dirty="0">
                <a:solidFill>
                  <a:prstClr val="black"/>
                </a:solidFill>
                <a:latin typeface="黑体" panose="02010609060101010101" pitchFamily="49" charset="-122"/>
                <a:ea typeface="黑体" panose="02010609060101010101" pitchFamily="49" charset="-122"/>
              </a:rPr>
              <a:t>3.1946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6</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26</a:t>
            </a:r>
            <a:r>
              <a:rPr lang="zh-CN" altLang="en-US" sz="2000" dirty="0">
                <a:solidFill>
                  <a:prstClr val="black"/>
                </a:solidFill>
                <a:latin typeface="黑体" panose="02010609060101010101" pitchFamily="49" charset="-122"/>
                <a:ea typeface="黑体" panose="02010609060101010101" pitchFamily="49" charset="-122"/>
              </a:rPr>
              <a:t>日，国民党军队挑起全面内战的起点是（  </a:t>
            </a:r>
            <a:r>
              <a:rPr lang="en-US" altLang="zh-CN" sz="2000" dirty="0">
                <a:solidFill>
                  <a:srgbClr val="C00000"/>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．大举围攻中原解放区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．大举围攻东北解放区</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．重点进攻陕甘宁边区	</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．重点进攻山东解放区</a:t>
            </a:r>
          </a:p>
        </p:txBody>
      </p:sp>
    </p:spTree>
    <p:extLst>
      <p:ext uri="{BB962C8B-B14F-4D97-AF65-F5344CB8AC3E}">
        <p14:creationId xmlns:p14="http://schemas.microsoft.com/office/powerpoint/2010/main" val="12388795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5"/>
</p:tagLst>
</file>

<file path=ppt/tags/tag20.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26.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6241</Words>
  <Application>Microsoft Office PowerPoint</Application>
  <PresentationFormat>宽屏</PresentationFormat>
  <Paragraphs>1216</Paragraphs>
  <Slides>99</Slides>
  <Notes>4</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99</vt:i4>
      </vt:variant>
    </vt:vector>
  </HeadingPairs>
  <TitlesOfParts>
    <vt:vector size="119" baseType="lpstr">
      <vt:lpstr>PMingLiU</vt:lpstr>
      <vt:lpstr>等线</vt:lpstr>
      <vt:lpstr>方正粗倩简体</vt:lpstr>
      <vt:lpstr>方正清刻本悦宋简体</vt:lpstr>
      <vt:lpstr>黑体</vt:lpstr>
      <vt:lpstr>华文行楷</vt:lpstr>
      <vt:lpstr>华文新魏</vt:lpstr>
      <vt:lpstr>楷体</vt:lpstr>
      <vt:lpstr>微软雅黑</vt:lpstr>
      <vt:lpstr>Arial</vt:lpstr>
      <vt:lpstr>Calibri</vt:lpstr>
      <vt:lpstr>Calibri Light</vt:lpstr>
      <vt:lpstr>Wingdings</vt:lpstr>
      <vt:lpstr>1_Office 主题</vt:lpstr>
      <vt:lpstr>4_Office 主题</vt:lpstr>
      <vt:lpstr>5_Office 主题</vt:lpstr>
      <vt:lpstr>2_Office 主题</vt:lpstr>
      <vt:lpstr>3_Office 主题</vt:lpstr>
      <vt:lpstr>6_Office 主题</vt:lpstr>
      <vt:lpstr>7_Office 主题</vt:lpstr>
      <vt:lpstr>PowerPoint 演示文稿</vt:lpstr>
      <vt:lpstr>PowerPoint 演示文稿</vt:lpstr>
      <vt:lpstr>第二、三、四节  国共两党的抗争和战略三阶段 </vt:lpstr>
      <vt:lpstr>练一练</vt:lpstr>
      <vt:lpstr>练一练</vt:lpstr>
      <vt:lpstr>练一练</vt:lpstr>
      <vt:lpstr>练一练</vt:lpstr>
      <vt:lpstr>PowerPoint 演示文稿</vt:lpstr>
      <vt:lpstr>第二节  从局部抗战到全国性抗战</vt:lpstr>
      <vt:lpstr>第二节  从局部抗战到全国性抗战</vt:lpstr>
      <vt:lpstr>PowerPoint 演示文稿</vt:lpstr>
      <vt:lpstr>PowerPoint 演示文稿</vt:lpstr>
      <vt:lpstr>第三节 国民党的正面战场与大后方的抗日民主运动</vt:lpstr>
      <vt:lpstr>第三节 国民党的正面战场与大后方的抗日民主运动</vt:lpstr>
      <vt:lpstr>PowerPoint 演示文稿</vt:lpstr>
      <vt:lpstr>第三节 国民党的正面战场与大后方的抗日民主运动</vt:lpstr>
      <vt:lpstr>练一练</vt:lpstr>
      <vt:lpstr>练一练</vt:lpstr>
      <vt:lpstr>第三节 国民党的正面战场与大后方的抗日民主运动  </vt:lpstr>
      <vt:lpstr>第三节 国民党的正面战场与大后方的抗日民主运动  </vt:lpstr>
      <vt:lpstr>第三节 国民党的正面战场与大后方的抗日民主运动  </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第四节 中国共产党成为抗日战争的中流砥柱  </vt:lpstr>
      <vt:lpstr>第四节 中国共产党成为抗日战争的中流砥柱</vt:lpstr>
      <vt:lpstr>第四节 中国共产党成为抗日战争的中流砥柱</vt:lpstr>
      <vt:lpstr>第四节 中国共产党成为抗日战争的中流砥柱 </vt:lpstr>
      <vt:lpstr>第四节 中国共产党成为抗日战争的中流砥柱 </vt:lpstr>
      <vt:lpstr>练一练</vt:lpstr>
      <vt:lpstr>练一练</vt:lpstr>
      <vt:lpstr>练一练</vt:lpstr>
      <vt:lpstr>练一练</vt:lpstr>
      <vt:lpstr>练一练</vt:lpstr>
      <vt:lpstr>练一练</vt:lpstr>
      <vt:lpstr>PowerPoint 演示文稿</vt:lpstr>
      <vt:lpstr>第四节 中国共产党成为抗日战争的中流砥柱</vt:lpstr>
      <vt:lpstr>PowerPoint 演示文稿</vt:lpstr>
      <vt:lpstr>第四节 中国共产党成为抗日战争的中流砥柱  </vt:lpstr>
      <vt:lpstr>第四节 中国共产党成为抗日战争的中流砥柱</vt:lpstr>
      <vt:lpstr>第四节 中国共产党成为抗日战争的中流砥柱  </vt:lpstr>
      <vt:lpstr>第四节 中国共产党成为抗日战争的中流砥柱  </vt:lpstr>
      <vt:lpstr>第四节 中国共产党成为抗日战争的中流砥柱  </vt:lpstr>
      <vt:lpstr>第四节 中国共产党成为抗日战争的中流砥柱</vt:lpstr>
      <vt:lpstr>连线</vt:lpstr>
      <vt:lpstr>连线</vt:lpstr>
      <vt:lpstr>练一练</vt:lpstr>
      <vt:lpstr>练一练</vt:lpstr>
      <vt:lpstr>练一练</vt:lpstr>
      <vt:lpstr>练一练</vt:lpstr>
      <vt:lpstr>练一练</vt:lpstr>
      <vt:lpstr>练一练</vt:lpstr>
      <vt:lpstr>练一练</vt:lpstr>
      <vt:lpstr>练一练</vt:lpstr>
      <vt:lpstr>PowerPoint 演示文稿</vt:lpstr>
      <vt:lpstr>第五节  抗日战争的胜利及其意义</vt:lpstr>
      <vt:lpstr>第五节  抗日战争的胜利及其意义</vt:lpstr>
      <vt:lpstr>第五节  抗日战争的胜利及其意义</vt:lpstr>
      <vt:lpstr>第五节  抗日战争的胜利及其意义  </vt:lpstr>
      <vt:lpstr>练一练</vt:lpstr>
      <vt:lpstr>练一练</vt:lpstr>
      <vt:lpstr>练一练</vt:lpstr>
      <vt:lpstr>练一练</vt:lpstr>
      <vt:lpstr>会议记忆</vt:lpstr>
      <vt:lpstr>PowerPoint 演示文稿</vt:lpstr>
      <vt:lpstr>PowerPoint 演示文稿</vt:lpstr>
      <vt:lpstr>PowerPoint 演示文稿</vt:lpstr>
      <vt:lpstr>PowerPoint 演示文稿</vt:lpstr>
      <vt:lpstr>PowerPoint 演示文稿</vt:lpstr>
      <vt:lpstr>第一节 从争取和平民主到进行自卫战争</vt:lpstr>
      <vt:lpstr>第一节 从争取和平民主到进行自卫战争</vt:lpstr>
      <vt:lpstr>第一节 从争取和平民主到进行自卫战争</vt:lpstr>
      <vt:lpstr>练一练</vt:lpstr>
      <vt:lpstr>练一练</vt:lpstr>
      <vt:lpstr>练一练</vt:lpstr>
      <vt:lpstr>练一练</vt:lpstr>
      <vt:lpstr>PowerPoint 演示文稿</vt:lpstr>
      <vt:lpstr>第一节 从争取和平民主到进行自卫战争  </vt:lpstr>
      <vt:lpstr>第一节 从争取和平民主到进行自卫战争</vt:lpstr>
      <vt:lpstr>第一节 从争取和平民主到进行自卫战争</vt:lpstr>
      <vt:lpstr>第一节 从争取和平民主到进行自卫战争</vt:lpstr>
      <vt:lpstr>PowerPoint 演示文稿</vt:lpstr>
      <vt:lpstr>第一节 从争取和平民主到进行自卫战争</vt:lpstr>
      <vt:lpstr>第一节 从争取和平民主到进行自卫战争</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hongyu tang</cp:lastModifiedBy>
  <cp:revision>479</cp:revision>
  <dcterms:created xsi:type="dcterms:W3CDTF">2015-01-10T04:56:00Z</dcterms:created>
  <dcterms:modified xsi:type="dcterms:W3CDTF">2019-01-11T12:25:15Z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