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.xml" ContentType="application/vnd.openxmlformats-officedocument.presentationml.notesSlide+xml"/>
  <Override PartName="/ppt/tags/tag56.xml" ContentType="application/vnd.openxmlformats-officedocument.presentationml.tags+xml"/>
  <Override PartName="/ppt/notesSlides/notesSlide3.xml" ContentType="application/vnd.openxmlformats-officedocument.presentationml.notesSlide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321" r:id="rId2"/>
    <p:sldId id="299" r:id="rId3"/>
    <p:sldId id="300" r:id="rId4"/>
    <p:sldId id="301" r:id="rId5"/>
    <p:sldId id="302" r:id="rId6"/>
    <p:sldId id="303" r:id="rId7"/>
    <p:sldId id="324" r:id="rId8"/>
    <p:sldId id="304" r:id="rId9"/>
    <p:sldId id="305" r:id="rId10"/>
    <p:sldId id="344" r:id="rId11"/>
    <p:sldId id="345" r:id="rId12"/>
    <p:sldId id="346" r:id="rId13"/>
    <p:sldId id="347" r:id="rId14"/>
    <p:sldId id="306" r:id="rId15"/>
    <p:sldId id="307" r:id="rId16"/>
    <p:sldId id="339" r:id="rId17"/>
    <p:sldId id="340" r:id="rId18"/>
    <p:sldId id="337" r:id="rId19"/>
    <p:sldId id="338" r:id="rId20"/>
    <p:sldId id="308" r:id="rId21"/>
    <p:sldId id="309" r:id="rId22"/>
    <p:sldId id="310" r:id="rId23"/>
    <p:sldId id="311" r:id="rId24"/>
    <p:sldId id="312" r:id="rId25"/>
    <p:sldId id="313" r:id="rId26"/>
    <p:sldId id="326" r:id="rId27"/>
    <p:sldId id="314" r:id="rId28"/>
    <p:sldId id="315" r:id="rId29"/>
    <p:sldId id="327" r:id="rId30"/>
    <p:sldId id="316" r:id="rId31"/>
    <p:sldId id="343" r:id="rId32"/>
    <p:sldId id="462" r:id="rId33"/>
    <p:sldId id="348" r:id="rId34"/>
    <p:sldId id="349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350" r:id="rId44"/>
    <p:sldId id="266" r:id="rId45"/>
    <p:sldId id="267" r:id="rId46"/>
    <p:sldId id="268" r:id="rId47"/>
    <p:sldId id="269" r:id="rId48"/>
    <p:sldId id="270" r:id="rId49"/>
    <p:sldId id="271" r:id="rId50"/>
    <p:sldId id="334" r:id="rId51"/>
    <p:sldId id="272" r:id="rId52"/>
    <p:sldId id="273" r:id="rId53"/>
    <p:sldId id="274" r:id="rId54"/>
    <p:sldId id="329" r:id="rId55"/>
    <p:sldId id="275" r:id="rId56"/>
    <p:sldId id="276" r:id="rId57"/>
    <p:sldId id="277" r:id="rId58"/>
    <p:sldId id="278" r:id="rId59"/>
    <p:sldId id="331" r:id="rId60"/>
    <p:sldId id="330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411" r:id="rId106"/>
    <p:sldId id="412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8" r:id="rId129"/>
    <p:sldId id="439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452" r:id="rId143"/>
    <p:sldId id="453" r:id="rId144"/>
    <p:sldId id="454" r:id="rId145"/>
    <p:sldId id="455" r:id="rId146"/>
    <p:sldId id="456" r:id="rId147"/>
    <p:sldId id="457" r:id="rId148"/>
    <p:sldId id="458" r:id="rId149"/>
    <p:sldId id="459" r:id="rId150"/>
    <p:sldId id="460" r:id="rId151"/>
    <p:sldId id="461" r:id="rId1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A5A-27C1-4842-A05C-32907CAF6AC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FB426-F775-49AC-A660-C6C42AB16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3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FB426-F775-49AC-A660-C6C42AB16C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9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0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0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《笑林》：有个秀才年近七十，他的妻子突然生了一个儿子，因为年岁已高才生了儿子，就取名为“年纪”。过了不久，又生了一个儿子，看模样像个读书的，便取名为“学问”。第三年又生了一个儿子，秀才笑道：“这样大的岁数了，还能得子，真是笑话。”于是取名为“笑话”。三个儿子长大后无事可做，秀才让他们进山打柴，等到回来，丈夫问妻子说：“三个人谁打的柴多？”妻子说：“年纪有了一把，学问一点也没有，笑话倒是有一担。”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、志怪小说：干宝《搜神记》《搜神记》是一部记录古代民间传说中神奇怪异故事的小说集，作者是东晋的史学家干宝。主角有鬼，也有妖怪和神仙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、唐传奇：《莺莺传》、宋元话本：《快嘴李翠兰》</a:t>
            </a:r>
          </a:p>
        </p:txBody>
      </p:sp>
    </p:spTree>
    <p:extLst>
      <p:ext uri="{BB962C8B-B14F-4D97-AF65-F5344CB8AC3E}">
        <p14:creationId xmlns:p14="http://schemas.microsoft.com/office/powerpoint/2010/main" val="393577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64352" y="1143177"/>
            <a:ext cx="5927764" cy="308629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zh-CN"/>
              <a:t>、民歌与民谣的区别：</a:t>
            </a:r>
            <a:r>
              <a:rPr lang="zh-CN" altLang="en-US"/>
              <a:t>民歌是带有地方性和民族色彩的传统音乐，民谣一词则带有现代意义。由于流行音乐是从英美滋生和发展起来的，流行音乐中的民谣元素是直接来自欧美历史上的传统民谣，其他地方的民谣则被摒在其外，而另给了一个名称--世界音乐（WORLD MUSIC），或叫做民族音乐。</a:t>
            </a:r>
          </a:p>
        </p:txBody>
      </p:sp>
    </p:spTree>
    <p:extLst>
      <p:ext uri="{BB962C8B-B14F-4D97-AF65-F5344CB8AC3E}">
        <p14:creationId xmlns:p14="http://schemas.microsoft.com/office/powerpoint/2010/main" val="11224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1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1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3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0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91E5-1EFE-47E5-B8E8-C52E6AA96E1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66C9-3FCB-4502-8CB3-7D30A15E2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4" Type="http://schemas.openxmlformats.org/officeDocument/2006/relationships/image" Target="../media/image1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7.jpeg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 txBox="1"/>
          <p:nvPr/>
        </p:nvSpPr>
        <p:spPr>
          <a:xfrm>
            <a:off x="965489" y="1735498"/>
            <a:ext cx="4493895" cy="7286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b"/>
          <a:lstStyle/>
          <a:p>
            <a:pPr defTabSz="685800"/>
            <a:r>
              <a:rPr lang="zh-CN" altLang="en-US" sz="4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民间文学概论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30758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主讲：唐宏宇</a:t>
            </a:r>
          </a:p>
        </p:txBody>
      </p:sp>
    </p:spTree>
    <p:extLst>
      <p:ext uri="{BB962C8B-B14F-4D97-AF65-F5344CB8AC3E}">
        <p14:creationId xmlns:p14="http://schemas.microsoft.com/office/powerpoint/2010/main" val="155503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民间说唱至（ ）进入繁荣期，并有了作艺的场所“勾栏”、“瓦舍”。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先秦时期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7396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407" y="1072788"/>
            <a:ext cx="8581073" cy="3947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研究民间文学的自己的一套方法是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芬兰人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发明出来的。</a:t>
            </a:r>
          </a:p>
          <a:p>
            <a:pPr marL="257175" indent="-257175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芬兰独立后为了复兴本民族的文化传统，有关学人采录整理了一部长篇英雄史诗《卡勒瓦拉》，由此兴起采录和研究民间口头文学的热潮，逐渐转向对民间故事的比较研究，并在研究中使他们创立的历史地理方法不断完善。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这就是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历史地理学派的方法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marL="257175" indent="-257175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阿尔奈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编撰，经汤普森增订的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民间故事类型索引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540068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（简称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分类法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），现已成为检索世界民间故事的通用工具书。</a:t>
            </a:r>
          </a:p>
        </p:txBody>
      </p:sp>
      <p:sp>
        <p:nvSpPr>
          <p:cNvPr id="5" name="矩形 4"/>
          <p:cNvSpPr/>
          <p:nvPr/>
        </p:nvSpPr>
        <p:spPr>
          <a:xfrm>
            <a:off x="101849" y="183478"/>
            <a:ext cx="307990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历史地理研究法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411760" y="288591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890155"/>
              <a:chOff x="1433718" y="1220701"/>
              <a:chExt cx="8758307" cy="2890155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793076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95552" y="1468469"/>
                <a:ext cx="406643" cy="1983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95552" y="2176709"/>
                <a:ext cx="415099" cy="127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 flipV="1">
                <a:off x="4395552" y="2966239"/>
                <a:ext cx="415101" cy="485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89927" y="3015402"/>
              <a:ext cx="478844" cy="28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89927" y="3015402"/>
              <a:ext cx="478842" cy="116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3256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862998"/>
            <a:chOff x="368728" y="676698"/>
            <a:chExt cx="10941024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55144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844" y="479108"/>
            <a:ext cx="5152073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16.4 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文化人类学与民间文学研究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1489006"/>
            <a:ext cx="8610707" cy="362406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）文化人类学是研究人的科学，它试图根据人类的生物特征和文化特征综合地研究人，包括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体质人类学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文化人类学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两个分支，分别研究人类的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生物特征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文化特征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）西方文化人类学的理论和方法早在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“五四”时期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就开始传入我国，并影响了我国用现代人文科学方法研究神话、民俗的一代学人，如茅盾。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世纪八九十年代，文化人类学的理论与方法在民间口头文学研究中古有重要地位，研究对象主要是神话和故事，并将西方文化人类学融会贯通，开始呈现出中国民间文艺学的特色。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文化人类学的各种学派有关民间文学口头文学的原理，虽然有许多歧异，但从人类文化发展演进的广阔视野来考察民间文学，从中探求具有普同性的人类文化、民族文化要素，并尊重不同文化形态的价值，这些方面却是一致的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）文化人类学理论与方法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坚持“田野调查”方法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，特别适合于民间文学研究，也使得文化人类学和民间文艺学成为有着密切联系的相邻学科。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172101"/>
              <a:chOff x="1433718" y="1220701"/>
              <a:chExt cx="8758307" cy="2172101"/>
            </a:xfrm>
          </p:grpSpPr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075022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7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4395552" y="1468469"/>
                <a:ext cx="406643" cy="1265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4395552" y="2176710"/>
                <a:ext cx="415099" cy="55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3" idx="3"/>
                <a:endCxn id="16" idx="1"/>
              </p:cNvCxnSpPr>
              <p:nvPr/>
            </p:nvCxnSpPr>
            <p:spPr>
              <a:xfrm>
                <a:off x="4395552" y="2733912"/>
                <a:ext cx="415101" cy="232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11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4889927" y="2297347"/>
              <a:ext cx="478844" cy="1007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4889927" y="2297347"/>
              <a:ext cx="478842" cy="1880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1520" y="925886"/>
            <a:ext cx="54669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阐述文化人类学对民间文学研究的方法论意义与价值。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215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058509" cy="3862998"/>
            <a:chOff x="368728" y="676698"/>
            <a:chExt cx="10744678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744678" cy="3334886"/>
              <a:chOff x="-125646" y="1113262"/>
              <a:chExt cx="10744678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810651" y="1113262"/>
                <a:ext cx="5808381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742503" cy="20899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7136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39552" y="1419622"/>
            <a:ext cx="7992888" cy="214674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）要从古今中外文献中细心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搜集材料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）广泛利用各种类型的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工具书与参考书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）占用相关材料后要去粗取精，去伪存真，进行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分析比较综合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，从中引申出科学结论。</a:t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培养优良学风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06353"/>
            <a:ext cx="5040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16.5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从事民间文学研究评论的基本要求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172101"/>
              <a:chOff x="1433718" y="1220701"/>
              <a:chExt cx="8758307" cy="2172101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075022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95552" y="1468469"/>
                <a:ext cx="406643" cy="1265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95552" y="2176710"/>
                <a:ext cx="415099" cy="55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>
                <a:off x="4395552" y="2733912"/>
                <a:ext cx="415101" cy="232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89927" y="2297347"/>
              <a:ext cx="478844" cy="1007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89927" y="2297347"/>
              <a:ext cx="478842" cy="1880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7591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关于民间文学的研究评论文章的最基本的写作要求是（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材料的搜集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参考书的利用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观点和材料的统一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现实和幻想的统一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培养优良的学风</a:t>
            </a:r>
          </a:p>
        </p:txBody>
      </p:sp>
    </p:spTree>
    <p:extLst>
      <p:ext uri="{BB962C8B-B14F-4D97-AF65-F5344CB8AC3E}">
        <p14:creationId xmlns:p14="http://schemas.microsoft.com/office/powerpoint/2010/main" val="38693442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关于民间文学的研究评论文章的最基本的写作要求是（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ABCE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材料的搜集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参考书的利用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观点和材料的统一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现实和幻想的统一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培养优良的学风</a:t>
            </a:r>
          </a:p>
        </p:txBody>
      </p:sp>
    </p:spTree>
    <p:extLst>
      <p:ext uri="{BB962C8B-B14F-4D97-AF65-F5344CB8AC3E}">
        <p14:creationId xmlns:p14="http://schemas.microsoft.com/office/powerpoint/2010/main" val="37628689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西方文化人类学的理论和方法在（ ）时期就开始传入我国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五四”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鸦片战争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C:1949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年建国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民国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3075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西方文化人类学的理论和方法在（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）时期就开始传入我国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A:“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五四”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鸦片战争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C:1949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年建国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民国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3093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57456" y="1052743"/>
            <a:ext cx="7976284" cy="1879047"/>
            <a:chOff x="-79759" y="1113262"/>
            <a:chExt cx="10635045" cy="250539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79759" y="1516323"/>
              <a:ext cx="419379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中国古代民间文学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212916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中国民间文艺学的发轫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2" y="3024833"/>
              <a:ext cx="574463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中国民间文艺学的发展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114036" y="1414749"/>
              <a:ext cx="696615" cy="1044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114036" y="2426498"/>
              <a:ext cx="696616" cy="33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114036" y="2459739"/>
              <a:ext cx="696616" cy="86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043608" y="3003798"/>
            <a:ext cx="2032618" cy="1143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85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民间说唱至（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）进入繁荣期，并有了作艺的场所“勾栏”、“瓦舍”。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先秦时期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4663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079" y="1762527"/>
            <a:ext cx="8725409" cy="3185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）先秦时期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古籍对民间文学资料的记录与保存，如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尚书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左传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山海经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（鲁迅最爱的宝书）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吕氏春秋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战国策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韩非子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庄子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诗经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是先秦时期以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黄河流域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为中心的民歌。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）两汉时期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对神话的记载历史化倾向渐浓，但比较丰富完整，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淮南子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史记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记述最多。寓言大多因袭先秦，寻求长治久安之道。民歌是其精华。民谣是其最敏感的社会晴雨表。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20979" y="1245171"/>
            <a:ext cx="8724901" cy="395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→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晚清 → “五四”前后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525" y="93822"/>
            <a:ext cx="393345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17.1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中国古代民间文学</a:t>
            </a:r>
          </a:p>
        </p:txBody>
      </p:sp>
      <p:sp>
        <p:nvSpPr>
          <p:cNvPr id="18" name="五边形 17"/>
          <p:cNvSpPr/>
          <p:nvPr/>
        </p:nvSpPr>
        <p:spPr>
          <a:xfrm flipH="1">
            <a:off x="3275856" y="218605"/>
            <a:ext cx="84779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9" name="五边形 18"/>
          <p:cNvSpPr/>
          <p:nvPr/>
        </p:nvSpPr>
        <p:spPr>
          <a:xfrm flipH="1">
            <a:off x="4179234" y="256171"/>
            <a:ext cx="808389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88725" y="85671"/>
            <a:ext cx="3672408" cy="925234"/>
            <a:chOff x="-79759" y="1113262"/>
            <a:chExt cx="10635045" cy="2295449"/>
          </a:xfrm>
        </p:grpSpPr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79759" y="1285350"/>
              <a:ext cx="4542099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27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2854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3830" y="1698793"/>
            <a:ext cx="8049928" cy="339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）魏晋南北朝时期（动荡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+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思想活跃）</a:t>
            </a: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文言小说粗具规模，分为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志怪小说和轶事小说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，合称为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笔记小说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。如：</a:t>
            </a: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干宝《搜神记》、王嘉《拾遗记》、任昉《述异记》、张华《博物志》、刘敬叔《异苑》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南朝宋范晔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yè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撰的</a:t>
            </a:r>
            <a:r>
              <a:rPr lang="en-US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后汉书</a:t>
            </a:r>
            <a:r>
              <a:rPr lang="en-US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，记述了不少民族族源传说和英雄传说。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出现被称为“天下之笑林，调谑之巨观”的</a:t>
            </a:r>
            <a:r>
              <a:rPr lang="zh-CN" altLang="en-US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第一部笑话专集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笑林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民间歌谣也有很大发展，如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行者歌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陆机引童谣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并州歌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marL="257175" indent="-257175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南朝乐府民歌共四百多首，主要保存在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《乐府诗集·清商曲辞》</a:t>
            </a: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220979" y="1245171"/>
            <a:ext cx="8724901" cy="395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→ 晚清 → “五四”前后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9525" y="93822"/>
            <a:ext cx="393345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17.1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中国古代民间文学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275856" y="218605"/>
            <a:ext cx="84779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179234" y="256171"/>
            <a:ext cx="808389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88725" y="85671"/>
            <a:ext cx="3672408" cy="925234"/>
            <a:chOff x="-79759" y="1113262"/>
            <a:chExt cx="10635045" cy="2295449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79759" y="1285350"/>
              <a:ext cx="4542099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3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86871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6232" y="2003471"/>
            <a:ext cx="8609648" cy="2811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）唐宋时期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文化高度发展，民间文学一方面继承前代民间文学的优良传统，一方面有了新的创造和发展。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宋代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是中国民间故事集大成时期。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）元明清时期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元代：以取材于民间故事和传说的民间杂剧为主。歌谣现实性、斗争性较强。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明清：我国民间文学史上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采录民间文艺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卓有成效的时期。搜集采录民歌从明代开始就已进行，清代中叶此风更盛。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979" y="1245171"/>
            <a:ext cx="8724901" cy="3951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→ 晚清 → “五四”前后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525" y="93822"/>
            <a:ext cx="3933453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17.1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中国古代民间文学</a:t>
            </a:r>
          </a:p>
        </p:txBody>
      </p:sp>
      <p:sp>
        <p:nvSpPr>
          <p:cNvPr id="10" name="五边形 9"/>
          <p:cNvSpPr/>
          <p:nvPr/>
        </p:nvSpPr>
        <p:spPr>
          <a:xfrm flipH="1">
            <a:off x="3275856" y="218605"/>
            <a:ext cx="84779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4179234" y="256171"/>
            <a:ext cx="808389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88725" y="85671"/>
            <a:ext cx="3672408" cy="925234"/>
            <a:chOff x="-79759" y="1113262"/>
            <a:chExt cx="10635045" cy="2295449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79759" y="1285350"/>
              <a:ext cx="4542099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18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7159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57456" y="1052743"/>
            <a:ext cx="7976284" cy="1879047"/>
            <a:chOff x="-79759" y="1113262"/>
            <a:chExt cx="10635045" cy="250539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79759" y="1516323"/>
              <a:ext cx="419379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中国古代民间文学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212916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中国民间文艺学的发轫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2" y="3024833"/>
              <a:ext cx="574463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中国民间文艺学的发展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114036" y="1414749"/>
              <a:ext cx="696615" cy="1044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114036" y="2426498"/>
              <a:ext cx="696616" cy="33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114036" y="2459739"/>
              <a:ext cx="696616" cy="86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043608" y="3003798"/>
            <a:ext cx="2032618" cy="1143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5278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543" y="216397"/>
            <a:ext cx="3702377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17.2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中国民间文艺学的发轫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563888" y="333840"/>
            <a:ext cx="9138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4464224" y="339502"/>
            <a:ext cx="7916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826" y="1802551"/>
            <a:ext cx="8656796" cy="1349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）晚清学者的民间文艺活动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给予较多注意的，是神话和民歌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鲁迅在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摩罗诗力说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中，大胆地歌颂了神话中那些敢于和神抗争的叛逆英雄。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9549" y="3167846"/>
            <a:ext cx="8556308" cy="170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）“五四”前后的歌谣学运动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兴起采集、整理、研究人民口头创作的诗歌、故事、谚语等的新科学运动，即歌谣学运动。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北京大学</a:t>
            </a:r>
            <a:r>
              <a:rPr lang="en-US" altLang="zh-CN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922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年创办的民间文学研究重要学术刊物是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歌谣周刊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63591" y="85671"/>
            <a:ext cx="3697542" cy="925234"/>
            <a:chOff x="-152545" y="1113262"/>
            <a:chExt cx="10707831" cy="2295449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285350"/>
              <a:ext cx="4614885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20979" y="1223434"/>
            <a:ext cx="8724901" cy="4385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元明清→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晚清 → “五四”前后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020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375" y="1813584"/>
            <a:ext cx="8881505" cy="30008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年代的民俗学运动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1927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年，中山大学成立“</a:t>
            </a:r>
            <a:r>
              <a:rPr lang="zh-CN" altLang="en-US" sz="16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民俗学会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”。</a:t>
            </a:r>
            <a:r>
              <a:rPr lang="en-US" altLang="zh-CN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1935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年，北京大学歌谣研究会恢复。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年代解放区的民间文艺活动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这一时期，战乱不已，民间文艺工作呈现以下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sz="15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以马克思主义历史唯物论观察民间文艺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，对劳动人民创造的物质财富与精神文化给予高度评价和尊重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sz="15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实行群众路线的工作方法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，将搜集整理的民间文艺向群众推广，用于教育群众，丰富群众的文化生活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③ 倡导作家</a:t>
            </a:r>
            <a:r>
              <a:rPr lang="zh-CN" altLang="en-US" sz="15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从学习人民大众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的生活、思想情感和语言的角度来学习研究民间文艺，以便创作出为群众所喜闻乐见的革命文艺作品。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63591" y="85671"/>
            <a:ext cx="3697542" cy="925234"/>
            <a:chOff x="-152545" y="1113262"/>
            <a:chExt cx="10707831" cy="2295449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285350"/>
              <a:ext cx="4614885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第十七章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中国民间文学史略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4810650" y="1113262"/>
              <a:ext cx="5744636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中国古代民间文学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9"/>
              <a:ext cx="5744635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中国民间文艺学的发轫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5744635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中国民间文艺学的发展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462340" y="1414748"/>
              <a:ext cx="348311" cy="81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462340" y="2218979"/>
              <a:ext cx="348311" cy="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462340" y="2228767"/>
              <a:ext cx="348311" cy="883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20979" y="1223434"/>
            <a:ext cx="8724901" cy="4385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先秦 → 两汉 → 魏晋南北朝 → 唐宋 → 元明清→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晚清 → “五四”前后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 →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543" y="216397"/>
            <a:ext cx="3702377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17.2 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中国民间文艺学的发轫</a:t>
            </a:r>
          </a:p>
        </p:txBody>
      </p:sp>
      <p:sp>
        <p:nvSpPr>
          <p:cNvPr id="22" name="五边形 21"/>
          <p:cNvSpPr/>
          <p:nvPr/>
        </p:nvSpPr>
        <p:spPr>
          <a:xfrm flipH="1">
            <a:off x="3563888" y="333840"/>
            <a:ext cx="9138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464224" y="339502"/>
            <a:ext cx="791615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1394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搜集采录民歌从（ ）开始就已进行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清代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明代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宋代</a:t>
            </a:r>
          </a:p>
        </p:txBody>
      </p:sp>
    </p:spTree>
    <p:extLst>
      <p:ext uri="{BB962C8B-B14F-4D97-AF65-F5344CB8AC3E}">
        <p14:creationId xmlns:p14="http://schemas.microsoft.com/office/powerpoint/2010/main" val="41219764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搜集采录民歌从（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）开始就已进行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清代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明代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宋代</a:t>
            </a:r>
          </a:p>
        </p:txBody>
      </p:sp>
    </p:spTree>
    <p:extLst>
      <p:ext uri="{BB962C8B-B14F-4D97-AF65-F5344CB8AC3E}">
        <p14:creationId xmlns:p14="http://schemas.microsoft.com/office/powerpoint/2010/main" val="8382576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诗经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可以说是先秦时以（）为中心的民歌。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华北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黄河流域</a:t>
            </a:r>
          </a:p>
        </p:txBody>
      </p:sp>
    </p:spTree>
    <p:extLst>
      <p:ext uri="{BB962C8B-B14F-4D97-AF65-F5344CB8AC3E}">
        <p14:creationId xmlns:p14="http://schemas.microsoft.com/office/powerpoint/2010/main" val="2789352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诗经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可以说是先秦时以（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）为中心的民歌。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华北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黄河流域</a:t>
            </a:r>
          </a:p>
        </p:txBody>
      </p:sp>
    </p:spTree>
    <p:extLst>
      <p:ext uri="{BB962C8B-B14F-4D97-AF65-F5344CB8AC3E}">
        <p14:creationId xmlns:p14="http://schemas.microsoft.com/office/powerpoint/2010/main" val="318859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143531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 ）说唱艺术正式形成，宣讲佛法经文的“变文”可说是民间说唱的直系祖先。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魏晋南北朝时期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9424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8208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两汉时期对神话的记载历史化倾向渐浓，但比较丰富完整，记述最多的是（ 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史记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1645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75606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两汉时期对神话的记载历史化倾向渐浓，但比较丰富完整，记述最多的是（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淮南子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史记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山海经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汉书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2966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6259" y="1155684"/>
            <a:ext cx="4360809" cy="55797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第十八章 世界各国文学泛述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94241" y="1439124"/>
            <a:ext cx="3024738" cy="1701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4772025" y="1968818"/>
            <a:ext cx="4043363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第一节 散文类 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神话、民间故事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</a:p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第二节 韵文类 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0307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086" y="1286553"/>
            <a:ext cx="8085773" cy="3208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埃及神话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亡灵书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冥府书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诸门书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巴比伦神话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：以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创世神话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洪水神话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最为著名。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希腊神话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：主要包括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神的故事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zh-CN" altLang="en-US" sz="17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英雄传说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两大类。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北欧神话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：悲剧的，崇尚力量。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美洲神话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：即土著印第安人的神话。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31959"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7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106" y="564283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（一）神话</a:t>
            </a:r>
          </a:p>
        </p:txBody>
      </p:sp>
      <p:sp>
        <p:nvSpPr>
          <p:cNvPr id="2" name="矩形 1"/>
          <p:cNvSpPr/>
          <p:nvPr/>
        </p:nvSpPr>
        <p:spPr>
          <a:xfrm>
            <a:off x="-1824" y="11260"/>
            <a:ext cx="5724041" cy="552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一、散文类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220202" y="688067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72300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082" y="1347614"/>
            <a:ext cx="8663414" cy="3208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印度最著名的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三部故事集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（1）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《故事海》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：“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印度古代故事大全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”，英国学者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基思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认为是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一部中产阶级的史诗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    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是写于11世纪的印度最著名的三部故事集之一，堪称“印度古代故事大全”。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    </a:t>
            </a:r>
            <a:r>
              <a:rPr lang="en-US" altLang="zh-CN" sz="17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采用印度传统的</a:t>
            </a:r>
            <a:r>
              <a:rPr lang="en-US" altLang="zh-CN" sz="1700" b="1" u="sng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故事套故事的框架式</a:t>
            </a:r>
            <a:r>
              <a:rPr lang="en-US" altLang="zh-CN" sz="17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叙事结构，以世俗故事为主，充分反映了印度</a:t>
            </a:r>
            <a:r>
              <a:rPr lang="en-US" altLang="zh-CN" sz="1700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商业发达时代的商人和市民意识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zh-CN" altLang="en-US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五卷书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：印度古代民间寓言、童话集子。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佛本生故事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：意思是释迦牟尼如来佛前生的故事，佛教用来宣传教义。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621" y="55398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（二）民间故事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700262" y="55376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" name="矩形 1"/>
          <p:cNvSpPr/>
          <p:nvPr/>
        </p:nvSpPr>
        <p:spPr>
          <a:xfrm>
            <a:off x="-1824" y="-61130"/>
            <a:ext cx="5724041" cy="552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一、散文类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42136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4661" y="1098629"/>
            <a:ext cx="8395811" cy="3993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阿拉伯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：民间故事集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一千零一夜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天方夜谭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31959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揭露封建统治者穷奢极欲的生活方式以及他们的贪婪与罪恶。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意大利童话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西西里童话和民间故事集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蒙塔尔民间故事六十篇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古希腊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伊索寓言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显示古希腊的社会生活和风土习俗，集中反映下层社会奴隶的思想感情。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乌龟和兔子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农夫和蛇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狼和小羊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5.《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格林童话集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：德国雅各布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格林 和 威廉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格林。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童话反映了人民丰富的想象力、优美的内心世界和崇高的道德境界。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灰姑娘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小红帽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不莱梅城的乐师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107621" y="55398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（二）民间故事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2700262" y="55376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5" name="矩形 14"/>
          <p:cNvSpPr/>
          <p:nvPr/>
        </p:nvSpPr>
        <p:spPr>
          <a:xfrm>
            <a:off x="-1824" y="-61130"/>
            <a:ext cx="5724041" cy="5529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一、散文类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2696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2743" y="1434514"/>
            <a:ext cx="7976571" cy="2885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、巴比伦史诗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吉尔伽美什</a:t>
            </a: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最古老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的一部史诗，是古代两河流域神话传说的汇集。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、印度史诗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罗摩衍那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（罗摩的生平，王子罗摩（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Rama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）和他妻子悉多（</a:t>
            </a:r>
            <a:r>
              <a:rPr lang="en-US" altLang="zh-CN" sz="17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Sita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）的故事）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作者：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蚁垤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dié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仙人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摩诃婆罗多</a:t>
            </a: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并称为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印度两大史诗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179" y="219993"/>
            <a:ext cx="246359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二、韵文类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1907704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3477900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62743" y="84355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767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4972" y="1347614"/>
            <a:ext cx="8154906" cy="3392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、希腊荷马史诗：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伊利亚特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charset="0"/>
              </a:rPr>
              <a:t>（阿喀琉斯）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奥德赛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charset="0"/>
              </a:rPr>
              <a:t>（奥德修斯）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描绘了古希腊迈锡尼文化时期壮丽的历史生活画卷，反映古希腊氏族公社向奴隶制过渡时期广阔的历史社会生活。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、芬兰史诗：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卡勒瓦拉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又称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英雄国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19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世纪编写而成，展现芬兰人民生活风尚画卷的史诗。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、法兰西：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罗兰之歌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》</a:t>
            </a:r>
          </a:p>
          <a:p>
            <a:pPr indent="32385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取材于历史和民间传说。史诗叙述法兰西国王查理大帝和他的重臣罗兰跟敌人作战的经过。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516216" y="83698"/>
            <a:ext cx="2513474" cy="615844"/>
            <a:chOff x="-152545" y="1880839"/>
            <a:chExt cx="7278850" cy="152787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52545" y="1880839"/>
              <a:ext cx="4614885" cy="12309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第十八章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世界各国文学泛述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4810651" y="1921648"/>
              <a:ext cx="2315654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散文类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4810651" y="2814886"/>
              <a:ext cx="2315654" cy="59382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韵文类</a:t>
              </a:r>
            </a:p>
          </p:txBody>
        </p:sp>
        <p:cxnSp>
          <p:nvCxnSpPr>
            <p:cNvPr id="10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462340" y="2218979"/>
              <a:ext cx="348311" cy="277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62340" y="2496318"/>
              <a:ext cx="348311" cy="615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92179" y="219993"/>
            <a:ext cx="246359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二、韵文类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1907704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3477900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</a:p>
        </p:txBody>
      </p:sp>
      <p:sp>
        <p:nvSpPr>
          <p:cNvPr id="15" name="矩形 14"/>
          <p:cNvSpPr/>
          <p:nvPr/>
        </p:nvSpPr>
        <p:spPr>
          <a:xfrm>
            <a:off x="562743" y="84355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base" hangingPunct="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史诗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6873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印度最著名的三部故事集是（ 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佛本生故事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9558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印度最著名的三部故事集是（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佛本生故事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84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143531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）说唱艺术正式形成，宣讲佛法经文的“变文”可说是民间说唱的直系祖先。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魏晋南北朝时期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唐代时期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宋代时期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明代时期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5504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堪称“印度古代故事大全”的是（ ）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0095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堪称“印度古代故事大全”的是（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9379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我们今天所知世界上最古老的史诗是古巴比伦的（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吉尔伽美什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阿细的先基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梅葛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査姆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2875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0567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我们今天所知世界上最古老的史诗是古巴比伦的（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吉尔伽美什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阿细的先基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梅葛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査姆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356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世纪编写而成的作为芬兰人民的生活风尚画卷的芬兰史诗是（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4479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9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真题演练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0124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世纪编写而成的作为芬兰人民的生活风尚画卷的芬兰史诗是（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罗兰之歌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卡勒瓦拉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故事海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D:《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五卷书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134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376018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全书框架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875" y="4047173"/>
            <a:ext cx="2445068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加粗标黄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章节为考前复习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重点和优先章节</a:t>
            </a:r>
          </a:p>
        </p:txBody>
      </p:sp>
      <p:pic>
        <p:nvPicPr>
          <p:cNvPr id="9" name="图片 8" descr="民间文学概论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6873" y="127159"/>
            <a:ext cx="7543800" cy="4889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465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第一章</a:t>
            </a:r>
          </a:p>
        </p:txBody>
      </p:sp>
      <p:pic>
        <p:nvPicPr>
          <p:cNvPr id="5" name="图片 4" descr="第一章 绪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" y="718662"/>
            <a:ext cx="8629650" cy="3499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04801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894" y="530414"/>
            <a:ext cx="5725382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（三）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中国民间文学事业的新发展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主要指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五四开始为新发展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0137" y="2964623"/>
            <a:ext cx="8803809" cy="3547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5798" y="3045092"/>
            <a:ext cx="0" cy="2243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894" y="3368793"/>
            <a:ext cx="1224250" cy="16850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R="87154" defTabSz="685800">
              <a:defRPr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原始社会：</a:t>
            </a:r>
            <a:r>
              <a:rPr lang="zh-CN" altLang="en-US" sz="1500" spc="-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原始形态的民间文学：歌谣活动； “神话”；传说与故事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（简答）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42487" y="2729496"/>
            <a:ext cx="0" cy="2352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501" y="1429618"/>
            <a:ext cx="1449935" cy="9915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周：已有诗歌采录制度，中国第一部诗歌总集</a:t>
            </a: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诗经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012692" y="3045141"/>
            <a:ext cx="0" cy="2739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8573" y="3472271"/>
            <a:ext cx="1128238" cy="1199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世纪三国时代：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第一本古代笑话专集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笑林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</a:p>
          <a:p>
            <a:pPr defTabSz="685800">
              <a:defRPr/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76815" y="2729205"/>
            <a:ext cx="0" cy="22895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1200" y="1660207"/>
            <a:ext cx="1191578" cy="7610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世纪之后</a:t>
            </a:r>
          </a:p>
          <a:p>
            <a:r>
              <a:rPr lang="zh-CN" altLang="en-US" dirty="0"/>
              <a:t>：志怪笔记不断涌现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461340" y="3057088"/>
            <a:ext cx="1" cy="2735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07798" y="3436909"/>
            <a:ext cx="1548178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唐宋时期：“说话”和话本：曲艺的起源。叙事作品：唐传奇、宋话本。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937598" y="2566086"/>
            <a:ext cx="0" cy="30558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44937" y="1660298"/>
            <a:ext cx="1128146" cy="7610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明：</a:t>
            </a:r>
            <a:r>
              <a:rPr lang="en-US" altLang="zh-CN" dirty="0"/>
              <a:t>《</a:t>
            </a:r>
            <a:r>
              <a:rPr lang="zh-CN" altLang="en-US" dirty="0"/>
              <a:t>三言</a:t>
            </a:r>
            <a:r>
              <a:rPr lang="en-US" altLang="zh-CN" dirty="0"/>
              <a:t>》《</a:t>
            </a:r>
            <a:r>
              <a:rPr lang="zh-CN" altLang="en-US" dirty="0"/>
              <a:t>二拍</a:t>
            </a:r>
            <a:r>
              <a:rPr lang="en-US" altLang="zh-CN" dirty="0"/>
              <a:t>》</a:t>
            </a:r>
            <a:r>
              <a:rPr lang="zh-CN" altLang="en-US" dirty="0"/>
              <a:t>取材民间故事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71988" y="1660207"/>
            <a:ext cx="1182529" cy="7610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清：</a:t>
            </a:r>
            <a:r>
              <a:rPr lang="en-US" altLang="zh-CN" dirty="0"/>
              <a:t>《</a:t>
            </a:r>
            <a:r>
              <a:rPr lang="zh-CN" altLang="en-US" dirty="0"/>
              <a:t>聊斋志异</a:t>
            </a:r>
            <a:r>
              <a:rPr lang="en-US" altLang="zh-CN" dirty="0"/>
              <a:t>》</a:t>
            </a:r>
            <a:r>
              <a:rPr lang="zh-CN" altLang="en-US" dirty="0"/>
              <a:t>取材民间故事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4895081" y="2531866"/>
            <a:ext cx="0" cy="339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58530" y="3037928"/>
            <a:ext cx="0" cy="31145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68264" y="3473211"/>
            <a:ext cx="1381198" cy="12225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五四之后的新发展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1920年北大的歌谣研究会，发行《歌谣周刊》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6143083" y="2531859"/>
            <a:ext cx="0" cy="3132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52624" y="967740"/>
            <a:ext cx="1214438" cy="1453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1942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年延安：《在延安文艺座谈会上的讲话》规定部队要搜集民歌</a:t>
            </a:r>
            <a:endParaRPr lang="zh-CN" altLang="en-US" sz="15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9462" y="3472439"/>
            <a:ext cx="1273263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1950</a:t>
            </a:r>
            <a:r>
              <a:rPr lang="zh-CN" altLang="en-US" dirty="0"/>
              <a:t>年：中国民间文艺研究会成立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482258" y="3037929"/>
            <a:ext cx="0" cy="3691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137476" y="2584939"/>
            <a:ext cx="0" cy="2063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01686" y="2190083"/>
            <a:ext cx="1048604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十年浩劫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22725" y="3552931"/>
            <a:ext cx="123047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1979</a:t>
            </a:r>
            <a:r>
              <a:rPr lang="zh-CN" altLang="en-US" dirty="0"/>
              <a:t>年：中国民间文艺研究会恢复活动</a:t>
            </a: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634579" y="2999981"/>
            <a:ext cx="0" cy="3691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8387173" y="2531383"/>
            <a:ext cx="0" cy="3132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96"/>
          <p:cNvSpPr txBox="1"/>
          <p:nvPr/>
        </p:nvSpPr>
        <p:spPr>
          <a:xfrm>
            <a:off x="8046720" y="1204322"/>
            <a:ext cx="927226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defTabSz="685800"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21</a:t>
            </a:r>
            <a:r>
              <a:rPr lang="zh-CN" altLang="en-US" dirty="0"/>
              <a:t>世纪：中国民间文学事业进入一个新时期</a:t>
            </a:r>
            <a:endParaRPr lang="en-US" altLang="zh-CN" dirty="0"/>
          </a:p>
        </p:txBody>
      </p:sp>
      <p:sp>
        <p:nvSpPr>
          <p:cNvPr id="24" name="五边形 23"/>
          <p:cNvSpPr/>
          <p:nvPr/>
        </p:nvSpPr>
        <p:spPr>
          <a:xfrm flipH="1">
            <a:off x="4568115" y="31659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949240" y="31659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022" y="9286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srgbClr val="595959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第一章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8715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第二章</a:t>
            </a:r>
          </a:p>
        </p:txBody>
      </p:sp>
      <p:pic>
        <p:nvPicPr>
          <p:cNvPr id="6" name="图片 5" descr="第二章 民间文学的基本特征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83" y="188119"/>
            <a:ext cx="8966835" cy="4581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4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375" y="649600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10.1.4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民间说唱的特点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9524" y="1400888"/>
            <a:ext cx="8027320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（1）为叙述体的口头文学，具有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叙述性强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的特点。通过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第三人称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的身份给群众讲故事，是一种“表叙表唱为主，进退转换为辅”的艺术。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（2）演唱简便、灵活，具有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轻便性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。作品短小精悍，演员小，道具简单，有“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文艺轻骑兵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”之称。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（3）语言朴素易懂，具有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通俗性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。以口头语言为媒介，通过对言语的艺术处理来唤起听众的想象，语言要求口语化，具有感染力。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644008" y="75143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347864" y="72852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60482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第三章</a:t>
            </a:r>
          </a:p>
        </p:txBody>
      </p:sp>
      <p:pic>
        <p:nvPicPr>
          <p:cNvPr id="3" name="图片 2" descr="第三章 神话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100" y="-118587"/>
            <a:ext cx="7543800" cy="5380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80400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第四章</a:t>
            </a:r>
          </a:p>
        </p:txBody>
      </p:sp>
      <p:pic>
        <p:nvPicPr>
          <p:cNvPr id="3" name="图片 2" descr="第四章  民间传说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117" y="-20955"/>
            <a:ext cx="5935504" cy="5185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94091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第五章</a:t>
            </a:r>
          </a:p>
        </p:txBody>
      </p:sp>
      <p:pic>
        <p:nvPicPr>
          <p:cNvPr id="5" name="图片 4" descr="第五章  民间故事 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810" y="211455"/>
            <a:ext cx="8873966" cy="4787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3647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第六章</a:t>
            </a:r>
          </a:p>
        </p:txBody>
      </p:sp>
      <p:pic>
        <p:nvPicPr>
          <p:cNvPr id="2" name="图片 1" descr="第六章  史诗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59" y="257175"/>
            <a:ext cx="9042559" cy="4566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0831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第七章</a:t>
            </a:r>
          </a:p>
        </p:txBody>
      </p:sp>
      <p:pic>
        <p:nvPicPr>
          <p:cNvPr id="2" name="图片 1" descr="第七章 民间长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" y="798672"/>
            <a:ext cx="8987314" cy="36942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06320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第八章</a:t>
            </a:r>
          </a:p>
        </p:txBody>
      </p:sp>
      <p:pic>
        <p:nvPicPr>
          <p:cNvPr id="5" name="图片 4" descr="歌谣的分类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088" y="188119"/>
            <a:ext cx="7545705" cy="45419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9662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679" y="634366"/>
            <a:ext cx="3554730" cy="5529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一、民间歌谣的界定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877" y="1083469"/>
            <a:ext cx="8230553" cy="103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含义：</a:t>
            </a:r>
            <a:r>
              <a:rPr lang="zh-CN" altLang="en-US" sz="21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歌谣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是篇幅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短小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，以</a:t>
            </a:r>
            <a:r>
              <a:rPr lang="zh-CN" altLang="en-US" sz="2100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抒情为主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的</a:t>
            </a:r>
            <a:r>
              <a:rPr lang="zh-CN" altLang="en-US" sz="2100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民间诗歌的总称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。实际上它由“民歌”和“民谣”两部分构成。</a:t>
            </a:r>
            <a:endParaRPr lang="zh-CN" altLang="en-US" sz="2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flipH="1">
            <a:off x="3167940" y="79236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878" y="2096453"/>
            <a:ext cx="3817620" cy="5529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二、民间歌谣的分类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877" y="2570321"/>
            <a:ext cx="7840980" cy="483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劳动歌、时政歌、仪式歌、情歌、生活歌、历史传说歌、儿歌七类。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五边形 8"/>
          <p:cNvSpPr/>
          <p:nvPr/>
        </p:nvSpPr>
        <p:spPr>
          <a:xfrm flipH="1">
            <a:off x="2950770" y="217539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5" name="图片 4" descr="民间歌谣的特征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79" y="3054191"/>
            <a:ext cx="8861584" cy="1864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878" y="11572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第八章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28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525" y="770573"/>
            <a:ext cx="8059103" cy="24460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民间谚语概念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民群众集体创作并广为流传的、简洁凝练的、具有一定认识和教育作用的定型化语句</a:t>
            </a:r>
          </a:p>
          <a:p>
            <a:pPr defTabSz="685800">
              <a:defRPr/>
            </a:pPr>
            <a:endParaRPr lang="en-US" altLang="zh-CN" sz="15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民间谚语界定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：《尚书·无逸》：“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俚语曰谚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。”</a:t>
            </a: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85800">
              <a:defRPr/>
            </a:pP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、</a:t>
            </a:r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 descr="民间谚语的分类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798" y="2203132"/>
            <a:ext cx="7971949" cy="25879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827" y="47626"/>
            <a:ext cx="3417094" cy="552926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第九章 民间谚语与民间谜语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2841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940" y="991792"/>
            <a:ext cx="8398669" cy="1730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民间谜语的含义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民间谜语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是带有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知识性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趣味性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的民间韵文作品，也是一种和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游戏娱乐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分不开的民间口头语言艺术。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827" y="47626"/>
            <a:ext cx="3417094" cy="552926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第九章 民间谚语与民间谜语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630730" y="108478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sz="15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1940" y="600551"/>
            <a:ext cx="2346960" cy="39147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marL="342900" indent="-342900" defTabSz="685800">
              <a:buFont typeface="Wingdings" panose="05000000000000000000" charset="0"/>
              <a:buChar char="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民间谜语的界说</a:t>
            </a:r>
          </a:p>
        </p:txBody>
      </p:sp>
      <p:pic>
        <p:nvPicPr>
          <p:cNvPr id="5" name="图片 4" descr="民间谜语的分类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" y="2023110"/>
            <a:ext cx="9061133" cy="29632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395639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98" y="188119"/>
            <a:ext cx="1066639" cy="438582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sz="2400" b="1">
                <a:solidFill>
                  <a:prstClr val="black"/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第十章</a:t>
            </a:r>
          </a:p>
        </p:txBody>
      </p:sp>
      <p:pic>
        <p:nvPicPr>
          <p:cNvPr id="2" name="图片 1" descr="第十章  民间说唱和民间小戏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" y="290989"/>
            <a:ext cx="9014460" cy="43705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828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260" y="1118210"/>
            <a:ext cx="8591074" cy="32537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民间说唱概念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是以说说唱唱的形式来敷演故事或刻画人物形象的口头文学作品。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民间说唱的分类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①唱故事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10101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②说故事 （评书、评话的文化内涵、艺术特色）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10101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③说笑话（相声艺术）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10101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  <a:sym typeface="+mn-ea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民间说唱的源流</a:t>
            </a:r>
          </a:p>
          <a:p>
            <a:pPr defTabSz="685800">
              <a:defRPr/>
            </a:pPr>
            <a:endParaRPr lang="zh-CN" altLang="en-US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5022" y="202882"/>
            <a:ext cx="1888808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36722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" y="1020128"/>
            <a:ext cx="7255193" cy="297703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单选题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考查知识点较为零碎，可通过听课、刷题、看通关宝典记忆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多选题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大多考查具体概念与特点，可通过记忆名词解释复习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判断题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多为概念、特点的细节，可通过复习名词解释记忆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多为一些重要的名词术语含义与概念，也可答上基本特点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en-US" altLang="zh-CN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简答题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多为某个名词的概念、分类、特点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论述题</a:t>
            </a:r>
            <a:r>
              <a: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多为简答题要点，以及适当的举例和现实意义</a:t>
            </a:r>
          </a:p>
          <a:p>
            <a:pPr defTabSz="685800">
              <a:lnSpc>
                <a:spcPct val="150000"/>
              </a:lnSpc>
              <a:defRPr/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民间文学概论学习思路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23364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319" y="968693"/>
            <a:ext cx="7998143" cy="26308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时间有限，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不要过于贪全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，应该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重点攻克重要章节与知识点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，再背次重点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零碎知识点用做题复习。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名词解释和简答题需要背诵。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名词解释和简答题的记忆可分解成选择题加强印象。</a:t>
            </a:r>
          </a:p>
          <a:p>
            <a:pPr defTabSz="685800">
              <a:lnSpc>
                <a:spcPct val="150000"/>
              </a:lnSpc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听课、做真题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背诵课件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背诵名解、简答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考前冲刺记忆！！！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避免学习误区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94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287548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 ）是艺人说书的提纲，一般都是通过口传心授得来的。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扣子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悬念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6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051084"/>
            <a:ext cx="8287548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）是艺人说书的提纲，一般都是通过口传心授得来的。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扣子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梁子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悬念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51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275606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民间说唱具有叙述性强的特点，属于（ ）。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第三人称叙述体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第一人称叙述体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第二人称叙述体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自传体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11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925" y="1275606"/>
            <a:ext cx="7927507" cy="228524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民间说唱具有叙述性强的特点，属于（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第一人称叙述体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第二人称叙述体</a:t>
            </a:r>
          </a:p>
          <a:p>
            <a:pPr defTabSz="685800">
              <a:lnSpc>
                <a:spcPct val="16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自传体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4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992703" y="1002130"/>
            <a:ext cx="6481356" cy="2531666"/>
            <a:chOff x="-131666" y="1180019"/>
            <a:chExt cx="8641808" cy="3375555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民间说唱与民间小戏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2981445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586199" y="3960916"/>
              <a:ext cx="2923943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民间小戏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872733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71207"/>
              <a:ext cx="1069720" cy="1287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855485" y="3087803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34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239" y="1051084"/>
            <a:ext cx="4382929" cy="272605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民间说唱的特点有（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A.叙述性强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B.通过第一人称的身份讲故事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C.叙述体的口头文学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D.演唱简便、灵活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E.作品短小精悍，演员少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64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762239" y="1051084"/>
            <a:ext cx="4382929" cy="272605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民间说唱的特点有（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ACDE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A.叙述性强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B.通过第一人称的身份讲故事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C.叙述体的口头文学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D.演唱简便、灵活</a:t>
            </a:r>
          </a:p>
          <a:p>
            <a:pPr defTabSz="685800">
              <a:lnSpc>
                <a:spcPct val="16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E.作品短小精悍，演员少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34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6515" y="996792"/>
            <a:ext cx="6767036" cy="34528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民间说唱的语言朴素易懂，具有轻便性的特点        【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  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  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400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80" y="1017747"/>
            <a:ext cx="6767036" cy="34528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民间说唱的语言朴素易懂，具有轻便性的特点        【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  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  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27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992703" y="1002130"/>
            <a:ext cx="6481356" cy="2531666"/>
            <a:chOff x="-131666" y="1180019"/>
            <a:chExt cx="8641808" cy="3375555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2981445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586199" y="3960916"/>
              <a:ext cx="2923943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民间小戏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872733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71207"/>
              <a:ext cx="1069720" cy="1287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855485" y="3087803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55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738" y="1014026"/>
            <a:ext cx="8398669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1. 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概念</a:t>
            </a:r>
            <a:endParaRPr lang="en-US" altLang="zh-CN" sz="21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是由劳动民众集体创作并演出的一种有歌有舞、有唱有白、有故事情节和舞台表演的小型综合性艺术，属于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代言体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通常称为“二小”，即小旦，小丑，或“三小”，即小旦、小丑、小生戏。</a:t>
            </a:r>
          </a:p>
        </p:txBody>
      </p:sp>
      <p:sp>
        <p:nvSpPr>
          <p:cNvPr id="5" name="矩形 4"/>
          <p:cNvSpPr/>
          <p:nvPr/>
        </p:nvSpPr>
        <p:spPr>
          <a:xfrm>
            <a:off x="45422" y="473508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民间小戏的概念与特征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347" y="477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10.2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民间小戏</a:t>
            </a:r>
          </a:p>
        </p:txBody>
      </p:sp>
      <p:sp>
        <p:nvSpPr>
          <p:cNvPr id="3" name="矩形 2"/>
          <p:cNvSpPr/>
          <p:nvPr/>
        </p:nvSpPr>
        <p:spPr>
          <a:xfrm>
            <a:off x="45325" y="2756365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民间小戏的特点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233" y="3426084"/>
            <a:ext cx="7776864" cy="1314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创作演出上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：草台班底，地摊演出，具有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简便性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内容上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：关注底层民众，切入日常生活，具有广泛的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群众性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艺术形式上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：多用乡音土语，亲切活泼，具有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灵活性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2896477" y="288024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425240" y="288024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1617270" y="1168127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4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667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623" y="1275606"/>
            <a:ext cx="8349139" cy="1638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  民间小戏是在</a:t>
            </a: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民歌、民间舞蹈、民间说唱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的基础上形成的，它的形成过程就是对各种民间固有艺术综合的过程。</a:t>
            </a:r>
            <a:endParaRPr lang="en-US" altLang="zh-CN" sz="17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民间小戏的形成途径：</a:t>
            </a:r>
            <a:endParaRPr lang="en-US" altLang="zh-CN" sz="17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）从民间歌舞发展而来。</a:t>
            </a:r>
            <a:endParaRPr lang="en-US" altLang="zh-CN" sz="17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5" y="68496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民间小戏的形成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民间小戏的形成及其系统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771800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971600" y="2859782"/>
            <a:ext cx="792088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以歌为主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的小戏来源于</a:t>
            </a: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民歌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，吸取民歌的曲调与唱词，</a:t>
            </a:r>
            <a:r>
              <a:rPr lang="zh-CN" altLang="en-US" sz="1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添加人物扩充情节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以舞为主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的小戏是在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民间舞蹈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的基础上进行创造加工，拓展戏路，搬演出来。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0623" y="3795886"/>
            <a:ext cx="876090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</a:t>
            </a:r>
            <a:r>
              <a:rPr lang="zh-CN" altLang="en-US" sz="1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）从民间说唱发展而来。</a:t>
            </a:r>
            <a:endParaRPr lang="en-US" altLang="zh-CN" sz="17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lvl="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   把民间说唱的</a:t>
            </a:r>
            <a:r>
              <a:rPr lang="zh-CN" altLang="en-US" sz="1700" u="sng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叙述体改为代言体</a:t>
            </a:r>
            <a:r>
              <a:rPr lang="zh-CN" altLang="en-US" sz="17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，不再是说唱者一人跳进跳出，而是用角色扮演剧中人物，代替剧中人说话。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755576" y="3075806"/>
            <a:ext cx="216024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 flipH="1">
            <a:off x="4061404" y="82198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01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1408692"/>
            <a:ext cx="8613988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）花灯戏系统。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代表性剧目：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拜年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三访亲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刘三姐挑水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花鼓戏系统。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代表性剧目：湖南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刘海砍樵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，皖南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凤阳花鼓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，湖北《卖棉纱》《绣荷包》。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）采茶戏系统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代表性剧目：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瞧妹子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采茶歌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）秧歌戏系统。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如：山南大秧歌、陕北秧歌、河北定州秧歌、山西祁太秧歌。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送樱桃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5" y="68496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民间小戏的分类（系统）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民间小戏的形成及其系统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784684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333925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747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699379"/>
            <a:ext cx="7776864" cy="25160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）道情戏系统。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内容主要是神话、史事。如：江西道情、山西道情、陕西道情、河南道情。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）道具戏系统。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主要有木偶戏、皮影戏、傩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nuó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戏。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傩戏起源于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民间巫术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，主要功能是驱逐疫鬼，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其特点是演员戴着狰狞可怕的面具表演。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32" b="98476" l="0" r="989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30" y="2453245"/>
            <a:ext cx="2865050" cy="25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3016203"/>
            <a:ext cx="972108" cy="139335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53055" y="68496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民间小戏的分类（系统）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民间小戏的形成及其系统</a:t>
            </a:r>
          </a:p>
        </p:txBody>
      </p:sp>
      <p:sp>
        <p:nvSpPr>
          <p:cNvPr id="16" name="五边形 15"/>
          <p:cNvSpPr/>
          <p:nvPr/>
        </p:nvSpPr>
        <p:spPr>
          <a:xfrm flipH="1">
            <a:off x="3784684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5333925" y="80855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73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693" y="927031"/>
            <a:ext cx="9035811" cy="3762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）反映平凡有趣的日常劳动和家庭生活。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打猪草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打酸枣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夫妻看灯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）反映爱情婚姻生活，歌颂纯真自由的爱情，反对封建礼教束缚。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东北二人转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王二姐思夫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、湖南花鼓戏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刘海砍樵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、河北梆子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小放牛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）真实揭露封建社会阶级矛盾，反映广大民众朴素的阶级意识和斗争智慧。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defTabSz="6858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锡剧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打面缸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、楚剧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葛麻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45721" y="70009"/>
            <a:ext cx="574405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10.2.3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民间小戏的剧目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3347864" y="20086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5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416" y="1256824"/>
            <a:ext cx="8492490" cy="1314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民间说唱的概念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民间说唱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是以说说唱唱的形式来敷演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故事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或刻画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人物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形象的口头文学作品。有些论著称为“曲艺”和“民间曲艺”。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民间说唱的界定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2416" y="3022283"/>
            <a:ext cx="2031646" cy="346249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民间说唱的分类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51435" y="3548063"/>
            <a:ext cx="8763296" cy="48474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从民间说唱的内容和形式上综合考虑，分为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唱故事、说故事、说笑话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三个类别。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7" b="98955" l="8000" r="89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21348" y="2085496"/>
            <a:ext cx="2183100" cy="1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五边形 20"/>
          <p:cNvSpPr/>
          <p:nvPr/>
        </p:nvSpPr>
        <p:spPr>
          <a:xfrm flipH="1">
            <a:off x="2411760" y="131262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4343" y="131262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5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966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716" y="1089630"/>
            <a:ext cx="8577772" cy="33932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民间小戏的概念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由劳动民众集体创作并演出的一种有歌有舞、有唱有白、有故事情节和舞台表演的小型综合性艺术，属于代言体。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>
              <a:lnSpc>
                <a:spcPct val="150000"/>
              </a:lnSpc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民间小戏的分类（系统）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 花灯戏、花鼓戏、采茶戏、秧歌戏、道情戏、道具</a:t>
            </a:r>
          </a:p>
          <a:p>
            <a:pPr defTabSz="685800">
              <a:lnSpc>
                <a:spcPct val="150000"/>
              </a:lnSpc>
              <a:defRPr/>
            </a:pP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民间小戏的特点：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简便性、群众广泛性、灵活性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、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民间小戏的剧目：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反映日常劳动和家庭生活、反映爱情婚姻生活、揭露社会矛盾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477" y="150971"/>
            <a:ext cx="1888808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8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69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56224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起源于民间巫术，主要功能是驱逐疫鬼，其特点是演员戴着狰狞可怕的面具表演的是（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秧歌戏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傩戏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道情戏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43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56224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起源于民间巫术，主要功能是驱逐疫鬼，其特点是演员戴着狰狞可怕的面具表演的是（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秧歌戏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傩戏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道情戏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191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14674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下列不属于民间小戏系统的是（ 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花灯戏系统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花鼓戏系统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民族舞系统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452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924" y="320040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sz="2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2686" y="1177766"/>
            <a:ext cx="8143770" cy="214674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下列不属于民间小戏系统的是（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花灯戏系统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花鼓戏系统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采茶戏系统</a:t>
            </a: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民族舞系统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200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9" y="885016"/>
            <a:ext cx="8469013" cy="2881073"/>
            <a:chOff x="-131665" y="1180019"/>
            <a:chExt cx="11292017" cy="384143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5" y="2286408"/>
              <a:ext cx="4522192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30" y="2624768"/>
              <a:ext cx="5926122" cy="5946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415718" y="3855117"/>
              <a:ext cx="5744634" cy="116633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民间文学与作家文学相互影响的一般特点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390527" y="1481506"/>
              <a:ext cx="843703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4390527" y="2922098"/>
              <a:ext cx="843703" cy="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390527" y="2971207"/>
              <a:ext cx="1025191" cy="146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053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473" y="1002207"/>
            <a:ext cx="7779068" cy="3046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11.1.1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艺术形式借鉴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不少文学体裁的兴起，都发端于某种民间文学体裁样式的发现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诗经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孕育了四言、五言、七言诗的萌芽；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     四言：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关关雎鸠，在河之洲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     五言：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投我以木李，报之以琼玖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     七言：“二之日凿冰冲冲，三之日纳于凌阴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离骚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九歌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与楚地民间神话传说、祭祀歌谣分不开。</a:t>
            </a:r>
          </a:p>
        </p:txBody>
      </p:sp>
      <p:sp>
        <p:nvSpPr>
          <p:cNvPr id="5" name="矩形 4"/>
          <p:cNvSpPr/>
          <p:nvPr/>
        </p:nvSpPr>
        <p:spPr>
          <a:xfrm>
            <a:off x="33895" y="8603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民间文学对作家文学的影响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197971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317733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66721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118" y="1023863"/>
            <a:ext cx="8955881" cy="39241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11.1.2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作家文学对民间文学作品的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融入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直接嵌入，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作为作品内容的一部分直接纳入作家的叙事之中。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红楼梦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，以女娲补天神话揭起小说的整体叙事。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题材利用：解构与结构。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如：鲁迅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故事新编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：《补天》、《奔月》、《理水》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原型的借用与再造：小说的人物与叙事模式。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直接运用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，即顺承民间文学作品的叙事模式、人物特征和思想倾向，进行重新加工。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民间文学作为一种“</a:t>
            </a:r>
            <a:r>
              <a:rPr lang="zh-CN" altLang="en-US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隐形结构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”对文学叙事起着结构作用。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如：人物：难题求婚故事类型、英雄成长叙事模式等；机智型人物、清官类型人物等。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叙事：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三段式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：三打白骨精</a:t>
            </a:r>
          </a:p>
        </p:txBody>
      </p:sp>
      <p:sp>
        <p:nvSpPr>
          <p:cNvPr id="5" name="矩形 4"/>
          <p:cNvSpPr/>
          <p:nvPr/>
        </p:nvSpPr>
        <p:spPr>
          <a:xfrm>
            <a:off x="33895" y="8603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民间文学对作家文学的影响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197971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9" name="五边形 8"/>
          <p:cNvSpPr/>
          <p:nvPr/>
        </p:nvSpPr>
        <p:spPr>
          <a:xfrm flipH="1">
            <a:off x="317733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5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1725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3028" y="1107388"/>
            <a:ext cx="7775734" cy="21459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11.1.3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理论建设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的作用。</a:t>
            </a:r>
            <a:endParaRPr lang="en-US" altLang="zh-CN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民间文学对作家文学的影响不仅表现在创作实践上，还表现在作家文学理论的建设上，而且这种传统对中国文学理论的发展影响深远。</a:t>
            </a:r>
            <a:endParaRPr lang="zh-CN" altLang="en-US" sz="2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诗经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六艺 “风、雅、颂、赋、比、兴”的研究，在后代影响深远。</a:t>
            </a:r>
          </a:p>
        </p:txBody>
      </p:sp>
      <p:sp>
        <p:nvSpPr>
          <p:cNvPr id="3" name="矩形 2"/>
          <p:cNvSpPr/>
          <p:nvPr/>
        </p:nvSpPr>
        <p:spPr>
          <a:xfrm>
            <a:off x="33895" y="8603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民间文学对作家文学的影响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五边形 14"/>
          <p:cNvSpPr/>
          <p:nvPr/>
        </p:nvSpPr>
        <p:spPr>
          <a:xfrm flipH="1">
            <a:off x="197971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6" name="五边形 15"/>
          <p:cNvSpPr/>
          <p:nvPr/>
        </p:nvSpPr>
        <p:spPr>
          <a:xfrm flipH="1">
            <a:off x="3177332" y="592544"/>
            <a:ext cx="86409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988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6"/>
            <a:ext cx="8469015" cy="2881073"/>
            <a:chOff x="-131666" y="1180019"/>
            <a:chExt cx="11292019" cy="384143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31" y="2624768"/>
              <a:ext cx="5926122" cy="59465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415718" y="3855117"/>
              <a:ext cx="5744634" cy="116633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民间文学与作家文学相互影响的一般特点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4516479" y="2922098"/>
              <a:ext cx="717752" cy="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71207"/>
              <a:ext cx="899239" cy="146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8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302" y="1648127"/>
            <a:ext cx="7419499" cy="27238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唱故事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，指这一类作品的故事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情节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主要采用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韵文形式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表现出来。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篇幅不长，妙趣横生，唱词或精炼明快，或刻画细腻。</a:t>
            </a:r>
            <a:endParaRPr lang="zh-CN" altLang="en-US" sz="1700" dirty="0">
              <a:solidFill>
                <a:prstClr val="black"/>
              </a:solidFill>
              <a:latin typeface="仿宋" panose="02010609060101010101" charset="-122"/>
              <a:ea typeface="仿宋" panose="02010609060101010101" charset="-122"/>
              <a:cs typeface="Calibri" panose="020F050202020403020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）其中有腔有调、有辙有韵，并有鼓板丝弦伴奏的称为</a:t>
            </a:r>
            <a:r>
              <a:rPr lang="zh-CN" altLang="en-US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演唱体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如大鼓、渔鼓、弹词 、好来宝等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）无乐器伴奏，只击节吟诵并具有一定音乐性的则称为</a:t>
            </a:r>
            <a:r>
              <a:rPr lang="zh-CN" altLang="en-US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韵诵体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如山东快书、天津快板、金钱板、赞哈、哈巴等。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唱故事类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12" y="2034540"/>
            <a:ext cx="1936909" cy="2458403"/>
          </a:xfrm>
          <a:prstGeom prst="rect">
            <a:avLst/>
          </a:prstGeom>
        </p:spPr>
      </p:pic>
      <p:sp>
        <p:nvSpPr>
          <p:cNvPr id="21" name="五边形 20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5" name="矩形 14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404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1174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作家文学对民间文学的影响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822" y="843558"/>
            <a:ext cx="8601551" cy="26084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11.2.1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不利影响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作家文学把民间文学由口语化转化为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书面化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文人、作家对民间文学的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哲学化和历史化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如盘古神话，包含十分清晰的阴阳哲学观念，“阳清为天，阴浊为地” 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作家文学对民间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艺术形式的损害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和对民间文学作品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思想的扭曲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如：词，最初题材广泛。后来题材逐渐狭小，局限于个人生活、闺房香艳。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6722" y="3451964"/>
            <a:ext cx="8446294" cy="1246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思想内容上，文人作家作为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上层阶级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，出于主观或客观上的原因，对本属清新刚健的民间文学的损害更为常见。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如梁祝传说。宋代李茂诚所作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义忠王（梁山伯）庙记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2759556" y="98757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4444695" y="98757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5930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78" y="1286053"/>
            <a:ext cx="8896826" cy="38779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主要体现在文人、作家文学对民间文学的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保存和理性改编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。两种方式：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搜集整理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民间文学作品，辑录成册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有意识的，如商周时期官府制度化的“采诗制”和“诗（乐）教制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 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无意识的，如晋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搜神记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干宝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“有感于生死之事”，却保留了大量民间神话、传说和故事。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郭茂倩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编著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乐府诗集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文人作家将民间文学保留在他们的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创作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如：屈原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离骚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，保留了羿、昆仑等神话；蒲松龄的《聊斋志异》依据民间鬼神传说创作。</a:t>
            </a:r>
          </a:p>
        </p:txBody>
      </p:sp>
      <p:sp>
        <p:nvSpPr>
          <p:cNvPr id="5" name="矩形 4"/>
          <p:cNvSpPr/>
          <p:nvPr/>
        </p:nvSpPr>
        <p:spPr>
          <a:xfrm>
            <a:off x="28661" y="816699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11.2.2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积极影响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11741"/>
            <a:ext cx="5724041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11.2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作家文学对民间文学的影响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4644008" y="58375"/>
            <a:ext cx="4432061" cy="1038661"/>
            <a:chOff x="444986" y="1180019"/>
            <a:chExt cx="1071536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444986" y="2132898"/>
              <a:ext cx="4458138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226356"/>
              <a:ext cx="5926123" cy="59465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34229" y="3295819"/>
              <a:ext cx="5926123" cy="156644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6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523684"/>
              <a:ext cx="331106" cy="29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6" cy="126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8421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6"/>
            <a:ext cx="8469015" cy="2881073"/>
            <a:chOff x="-131666" y="1180019"/>
            <a:chExt cx="11292019" cy="384143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2286408"/>
              <a:ext cx="4648145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第十一章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31" y="2624768"/>
              <a:ext cx="5926122" cy="59465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415718" y="3855117"/>
              <a:ext cx="5744634" cy="116633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第三节 民间文学与作家文学相互影响的一般特点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8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 flipV="1">
              <a:off x="4516479" y="2922098"/>
              <a:ext cx="717752" cy="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71207"/>
              <a:ext cx="899239" cy="146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413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220" y="1438930"/>
            <a:ext cx="7501133" cy="2285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历史文化背景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对民间文学和作家文学相互影响的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制约作用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民间文学和作家文学相互影响的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中介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现代社会中民间文学与作家文学的相互影响和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深入发展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-252536" y="114226"/>
            <a:ext cx="6475177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11.3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民间文学与作家文学相互影响的一般特点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2483768" y="62753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6" name="五角星 5"/>
          <p:cNvSpPr/>
          <p:nvPr/>
        </p:nvSpPr>
        <p:spPr>
          <a:xfrm>
            <a:off x="5652120" y="184647"/>
            <a:ext cx="183237" cy="19823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sp>
        <p:nvSpPr>
          <p:cNvPr id="26" name="五边形 25"/>
          <p:cNvSpPr/>
          <p:nvPr/>
        </p:nvSpPr>
        <p:spPr>
          <a:xfrm flipH="1">
            <a:off x="3763114" y="62753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834301" y="58375"/>
            <a:ext cx="3229642" cy="1038661"/>
            <a:chOff x="2385927" y="1180019"/>
            <a:chExt cx="7808286" cy="3682248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2385927" y="2132898"/>
              <a:ext cx="2517197" cy="136959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民间文学与作家文学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2" y="1180019"/>
              <a:ext cx="4959981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民间文学对作家文学的影响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132902"/>
              <a:ext cx="4959983" cy="688114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作家文学对民间文学的影响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34232" y="3340595"/>
              <a:ext cx="4959981" cy="152167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民间文学与作家文学相互影响的一般特点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03124" y="1481505"/>
              <a:ext cx="331108" cy="133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903124" y="2476958"/>
              <a:ext cx="331106" cy="340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903124" y="2817697"/>
              <a:ext cx="331108" cy="12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791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8427" y="885015"/>
            <a:ext cx="8896060" cy="2677516"/>
            <a:chOff x="-558121" y="1180019"/>
            <a:chExt cx="11861413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558121" y="1968286"/>
              <a:ext cx="5524711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第十二章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发生学意义上的多源共生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历史交流上的互渗互补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1" y="4064823"/>
              <a:ext cx="5978321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国家统一过程中的交融整合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966590" y="1481506"/>
              <a:ext cx="267640" cy="143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966590" y="2911702"/>
              <a:ext cx="35838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966590" y="2911702"/>
              <a:ext cx="358381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5210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255" y="92259"/>
            <a:ext cx="8846344" cy="50552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发生学意义上的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多源共生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中国民间文学发生的多源性，从古代文献资料到当代田野调查都有许多证据。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山海经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多元神话系统。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     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《山海经》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被称为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“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古今语怪之祖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中国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不同民族的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独特神话体系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     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不同的英雄形象、民族文化等，如三大史诗。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西南云贵高原和东部丘陵地区发现的庞大的创世史诗群：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纳西族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创世纪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、彝族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梅葛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、阿昌族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帕米麻与遮米麻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、壮族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布洛陀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、佤族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司岗里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③ 中国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各民族歌谣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也有不同的形式。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不同的风格、形式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如：陕北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信天游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、回族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花儿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、内蒙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长调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爬山调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、藏族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”“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谐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</a:t>
            </a:r>
          </a:p>
        </p:txBody>
      </p:sp>
      <p:sp>
        <p:nvSpPr>
          <p:cNvPr id="3" name="五边形 2"/>
          <p:cNvSpPr/>
          <p:nvPr/>
        </p:nvSpPr>
        <p:spPr>
          <a:xfrm flipH="1">
            <a:off x="5076056" y="177966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五边形 12"/>
          <p:cNvSpPr/>
          <p:nvPr/>
        </p:nvSpPr>
        <p:spPr>
          <a:xfrm flipH="1">
            <a:off x="1979712" y="386789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379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107504" y="885015"/>
            <a:ext cx="8928992" cy="2677516"/>
            <a:chOff x="-498260" y="1180019"/>
            <a:chExt cx="11658612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498260" y="1968286"/>
              <a:ext cx="541898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第十二章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发生学意义上的多源共生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历史交流上的互渗互补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国家统一过程中的交融整合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920725" y="1481506"/>
              <a:ext cx="313505" cy="143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920725" y="2911702"/>
              <a:ext cx="404247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920725" y="2911702"/>
              <a:ext cx="404247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9343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39805"/>
            <a:ext cx="8773954" cy="42242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中国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各民族大杂居、小聚居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格局使得各族文学在保持特定传承环境的同时，不断与其他民族相互交流和渗透。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主要表现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：相邻民族之间，流传着相同的神话母题、故事类型和民歌形式。如洪水后再繁殖人类的神话：“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雷公报仇型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”、“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寻天女型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灰姑娘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”故事的最早文字记载是唐代段成式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酉阳杂俎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中的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叶限</a:t>
            </a:r>
            <a:r>
              <a:rPr lang="en-US" altLang="zh-CN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可以简单理解为以下三点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少数民族的民间文学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是汉族民间文学的</a:t>
            </a:r>
            <a:r>
              <a:rPr lang="zh-CN" altLang="en-US" b="1" u="sng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重要组成部分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。如盘古神话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② </a:t>
            </a:r>
            <a:r>
              <a:rPr lang="zh-CN" altLang="en-US" b="1" u="sng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汉族民间文学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受到少数民族的影响，汉族的许多传说故事也被少数民族吸收。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    如西域传入音乐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③ </a:t>
            </a:r>
            <a:r>
              <a:rPr lang="zh-CN" altLang="en-US" b="1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各少数民族的民间文学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是相互交流和渗透、互补的。</a:t>
            </a:r>
          </a:p>
          <a:p>
            <a:pPr indent="540068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     如云南白族与彝族杂居，民歌传唱。</a:t>
            </a:r>
          </a:p>
        </p:txBody>
      </p:sp>
      <p:sp>
        <p:nvSpPr>
          <p:cNvPr id="5" name="矩形 4"/>
          <p:cNvSpPr/>
          <p:nvPr/>
        </p:nvSpPr>
        <p:spPr>
          <a:xfrm>
            <a:off x="73342" y="356872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历史交流中的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互渗互补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9334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107503" y="885015"/>
            <a:ext cx="8928993" cy="2677516"/>
            <a:chOff x="-498261" y="1180019"/>
            <a:chExt cx="11658613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498261" y="1968286"/>
              <a:ext cx="5498834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第十二章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发生学意义上的多源共生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历史交流上的互渗互补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第三节 国家统一过程中的交融整合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5000573" y="1481506"/>
              <a:ext cx="233657" cy="1430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5000573" y="2911702"/>
              <a:ext cx="324399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5000573" y="2911702"/>
              <a:ext cx="324399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102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771550"/>
            <a:ext cx="8640960" cy="4339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表现在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一源分流的亲缘民族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中保存着一些共同的民族文学传统。     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如：今天的瑶、畲shē、苗族中都有以盘瓠为中心的族源神话。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（盘瓠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hù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），中国古代神话中的人物。）</a:t>
            </a:r>
            <a:endParaRPr lang="zh-CN" altLang="en-US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汉语和汉族民间文学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起到的某种“标准化”作用。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altLang="zh-CN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汉族作为凝聚中心起到特殊的作用。如：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刘三姐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歌词多为壮族人民以汉语创编。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汉语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作为强势语种对少数民族民间文学的影响。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如：仡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sz="17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gē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)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佬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sz="17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lǎo</a:t>
            </a:r>
            <a:r>
              <a:rPr lang="en-US" altLang="zh-CN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)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族以汉语为日常用语。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defRPr/>
            </a:pPr>
            <a:r>
              <a:rPr 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 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少数民族的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优秀民间文学作品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不断被发现并迅速得到全国的认同，成为整个中华民族的财富。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</a:t>
            </a:r>
            <a:r>
              <a:rPr lang="zh-CN" altLang="en-US" sz="1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如《阿凡提故事》《阿诗玛》</a:t>
            </a:r>
            <a:endParaRPr lang="en-US" altLang="zh-CN" sz="1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710" y="26749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国家统一过程中的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交融整合</a:t>
            </a:r>
          </a:p>
        </p:txBody>
      </p:sp>
      <p:sp>
        <p:nvSpPr>
          <p:cNvPr id="7" name="五边形 6"/>
          <p:cNvSpPr/>
          <p:nvPr/>
        </p:nvSpPr>
        <p:spPr>
          <a:xfrm flipH="1">
            <a:off x="4139952" y="406417"/>
            <a:ext cx="96636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论述</a:t>
            </a:r>
          </a:p>
        </p:txBody>
      </p:sp>
      <p:sp>
        <p:nvSpPr>
          <p:cNvPr id="8" name="五角星 7"/>
          <p:cNvSpPr/>
          <p:nvPr/>
        </p:nvSpPr>
        <p:spPr>
          <a:xfrm>
            <a:off x="3962491" y="339502"/>
            <a:ext cx="183237" cy="19823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434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821170"/>
            <a:ext cx="8694499" cy="31277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为主，采用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散文叙述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形式的作品，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如北方评书，南方评话、评词。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分类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一是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金戈铁马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，称为“大件袍带书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表现敌我征战、朝代更替、忠奸争斗、安邦定国等内容，如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杨家将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三国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二是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绿林侠义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，又称“小件短打书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写结义搭伙、除暴安良、比武竞技、攻山破寨等内容，如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三侠五义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水浒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三是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烟粉灵怪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，以神话传说为原型创作，多表现神异鬼怪、狐妖蛇仙等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题材。</a:t>
            </a:r>
          </a:p>
          <a:p>
            <a:pPr defTabSz="685800" fontAlgn="base" hangingPunct="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以虚幻的艺术想象表现人间现实，如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聊斋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西游记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封神榜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等。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说故事类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6" name="矩形 15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930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045" y="1512883"/>
            <a:ext cx="8640960" cy="938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中国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民间文学的四大传说：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白蛇传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梁山伯与祝英台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牛郎织女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孟姜女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710" y="26749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12.3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国家统一过程中的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交融整合</a:t>
            </a:r>
          </a:p>
        </p:txBody>
      </p:sp>
      <p:sp>
        <p:nvSpPr>
          <p:cNvPr id="7" name="五边形 6"/>
          <p:cNvSpPr/>
          <p:nvPr/>
        </p:nvSpPr>
        <p:spPr>
          <a:xfrm flipH="1">
            <a:off x="7055350" y="1991370"/>
            <a:ext cx="96636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3962491" y="339502"/>
            <a:ext cx="183237" cy="19823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364087" y="88213"/>
            <a:ext cx="3697458" cy="943388"/>
            <a:chOff x="675334" y="1180019"/>
            <a:chExt cx="10485018" cy="2416899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675334" y="1454845"/>
              <a:ext cx="4173918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各族民间文学的交流整合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发生学意义上的多源共生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29382" y="2008285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历史交流上的互渗互补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82031" y="2911700"/>
              <a:ext cx="5978320" cy="68521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国家统一过程中的交融整合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49252" y="1481505"/>
              <a:ext cx="384977" cy="91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49252" y="2305616"/>
              <a:ext cx="380131" cy="92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849252" y="2398263"/>
              <a:ext cx="332779" cy="856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27584" y="29317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助记：白 牛 孟 良（梁）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805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3065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3" y="1124665"/>
            <a:ext cx="8407851" cy="26998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语境有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两种含义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2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指话语、语句或语词的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上下文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，或前后关系、前言后语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；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指话语或语句的意义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所反映的外部世界的特征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说明言语和文字符号所表现的说话人与周围世界相互联系的方式，可扩展为事物的前后关系、境况，或者扩展到一个特定“文本”、一种理论范式以及一定的社会、历史、政治、经济、文化、科学、技术等诸多要素之间相互作用和相互联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69045" y="581369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语境的含义</a:t>
            </a:r>
          </a:p>
        </p:txBody>
      </p:sp>
      <p:sp>
        <p:nvSpPr>
          <p:cNvPr id="2" name="矩形 1"/>
          <p:cNvSpPr/>
          <p:nvPr/>
        </p:nvSpPr>
        <p:spPr>
          <a:xfrm>
            <a:off x="69045" y="1326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792655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414286" y="65568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525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8594" y="1072788"/>
            <a:ext cx="8767902" cy="3947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1923年，功能学派人类学家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马林诺夫斯基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在奥格登和理查兹的《意义之意义》一书中，附录了一篇题为《原始人语言中的意义问题》的补遗文章，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第一次提出了“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”这一概念。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 神话是“原始信仰与道德智慧上实用的特许证书”。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马林诺夫斯基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后来提出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情景语境与文化语境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的概念：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“情景语境”指语言行为发生时的具体情景；</a:t>
            </a:r>
          </a:p>
          <a:p>
            <a:pPr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“文化语境”指说话人生活于其中的社会文化背景。</a:t>
            </a:r>
          </a:p>
        </p:txBody>
      </p:sp>
      <p:sp>
        <p:nvSpPr>
          <p:cNvPr id="5" name="矩形 4"/>
          <p:cNvSpPr/>
          <p:nvPr/>
        </p:nvSpPr>
        <p:spPr>
          <a:xfrm>
            <a:off x="268594" y="531897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对语境的研究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309515" y="629269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左大括号 1"/>
          <p:cNvSpPr/>
          <p:nvPr/>
        </p:nvSpPr>
        <p:spPr>
          <a:xfrm>
            <a:off x="498169" y="4083918"/>
            <a:ext cx="144016" cy="704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045" y="1326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979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053" y="1511633"/>
            <a:ext cx="8895443" cy="2285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20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世纪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60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年代末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70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年代初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，美国民俗学界兴起的表演理论、民族志诗学等理论方法使语境问题真正进入民间文学研究领域，成为民间文学和民俗学研究的关键概念。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257175" indent="-257175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美国表演理论的代表人物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查理德·鲍曼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曾对语境作了</a:t>
            </a:r>
            <a:r>
              <a:rPr lang="zh-CN" altLang="en-US" u="sng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非常细致的划分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。分为两个大层面：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文化语境与社会语境</a:t>
            </a:r>
          </a:p>
        </p:txBody>
      </p:sp>
      <p:sp>
        <p:nvSpPr>
          <p:cNvPr id="5" name="矩形 4"/>
          <p:cNvSpPr/>
          <p:nvPr/>
        </p:nvSpPr>
        <p:spPr>
          <a:xfrm>
            <a:off x="268594" y="531897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对语境的研究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309515" y="629269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9045" y="1326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767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7774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609" y="1312550"/>
            <a:ext cx="8450580" cy="899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就具体的表演事件来看，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时间、空间、传承人、受众、表演情境、社会结构、文化传统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等不同因素共同构成了表演的语境。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【多选】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527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490236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2334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8608" y="2513240"/>
            <a:ext cx="8737888" cy="21467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</a:t>
            </a:r>
            <a:r>
              <a:rPr 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：传承人表演过程中共时态的自然时间。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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民间文学传承人在</a:t>
            </a:r>
            <a:r>
              <a:rPr lang="en-US" altLang="zh-CN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表演过程中的时间是自然时间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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民间文学传承人在表演中的时间虽然是自然时间，同时也是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文化时间、社会时间、历史时间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，蕴含了</a:t>
            </a:r>
            <a:r>
              <a:rPr lang="en-US" altLang="zh-CN" b="1" u="sng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丰富的社会、历史、文化意义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zh-CN" altLang="en-US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Calibri" panose="020F0502020204030204" charset="0"/>
              </a:rPr>
              <a:t>在恰当的时间唱恰当的歌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1120065" y="304081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45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3518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490236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2334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56" y="1201072"/>
            <a:ext cx="8863013" cy="353091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空间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：传承人进行表演时具有一定范围的、由传承人与听众共同参与所形成的自然场所。（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到什么山唱什么歌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传承人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：民间文学的表演者。（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一方水土养一方人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传承人在民间文学传承演变过程中有特殊作用，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既是表演者，也是创作者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②</a:t>
            </a:r>
            <a:r>
              <a:rPr lang="zh-CN" altLang="en-US" sz="1500" b="1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口头程式理论认为，真正的口头诗人的每一次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表演都是独一无二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的，带有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歌手的标记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③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传承人的表演与创作实际上是同一个过程。故事歌手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既属于传统，也是个体的创造者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</a:t>
            </a:r>
            <a:r>
              <a:rPr 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受众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：传承人进行民间文学表演时的接受者。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    语境理论认为，受众与表演者共同构成了一个交流互动的表演场景，民间文学的文本是表演者与听众交流过程的产物。受众的趣味、爱好、现场的即时反应等会因素，会或隐或现地影响到传承人的表演。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5793030" y="2047542"/>
            <a:ext cx="86720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5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五边形 17"/>
          <p:cNvSpPr/>
          <p:nvPr/>
        </p:nvSpPr>
        <p:spPr>
          <a:xfrm flipH="1">
            <a:off x="6710799" y="2064842"/>
            <a:ext cx="84970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19" name="五边形 18"/>
          <p:cNvSpPr/>
          <p:nvPr/>
        </p:nvSpPr>
        <p:spPr>
          <a:xfrm flipH="1">
            <a:off x="4878079" y="3579862"/>
            <a:ext cx="86720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5795848" y="3597162"/>
            <a:ext cx="84970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659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2490236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032334" y="593770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261" y="1050608"/>
            <a:ext cx="8457248" cy="36695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：民间文学传承人表演过程中的具体情境。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特点：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表演情境的理想状态是由惯常的表演者，在惯常的时间地点，以惯常的表演方式，为惯常的观众表演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即自然语境，不为非惯常因素干扰。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</a:t>
            </a:r>
            <a:r>
              <a:rPr 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：社会结构是结构功能主义的核心概念之一。结构功能主义把社会看做是各个行动者相互作用的体系。是行动者所处的地位和承担的角色。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语境研究将社会结构作为语境构成的主要因素之一。语境研究认为通过表演，表演者和受众之间建立了一种社会关系，表演者吸引了受众的注意力，受众也对表演者的表演品头论足。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文化传统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：是人类行为、思想和想象的产物，世代相传。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7394E9B-CF9C-304B-8422-541989E2C766}"/>
              </a:ext>
            </a:extLst>
          </p:cNvPr>
          <p:cNvSpPr/>
          <p:nvPr/>
        </p:nvSpPr>
        <p:spPr>
          <a:xfrm>
            <a:off x="0" y="52247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190582" y="48906"/>
            <a:ext cx="2845914" cy="1149204"/>
            <a:chOff x="1786135" y="1180019"/>
            <a:chExt cx="6329284" cy="233273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786135" y="1769891"/>
              <a:ext cx="3046695" cy="11195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第十三章 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民间文学的语境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30" y="1180019"/>
              <a:ext cx="2481212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29" y="2051846"/>
              <a:ext cx="2390468" cy="594659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243103" y="2827537"/>
              <a:ext cx="2872316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语境研究的尝试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832830" y="1481505"/>
              <a:ext cx="401399" cy="848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832830" y="2329689"/>
              <a:ext cx="401399" cy="19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32830" y="2329689"/>
              <a:ext cx="410273" cy="84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4733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718" y="1360494"/>
            <a:ext cx="7209641" cy="20082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在民间文学研究中，提出“情景语境”概念的是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【  】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马林诺夫斯基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理查德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鲍曼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帕里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洛德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邓迪思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361" y="299561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6844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13" y="1700997"/>
            <a:ext cx="4208050" cy="16389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）评话、评书的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文化内涵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其一，展示了社会万象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其二，体现了传统美德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其三，蕴涵着丰富的人生哲理。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31" y="1224743"/>
            <a:ext cx="3010782" cy="1885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说故事类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7" name="矩形 16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679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718" y="1360494"/>
            <a:ext cx="7209641" cy="20082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在民间文学研究中，提出“情景语境”概念的是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【A】</a:t>
            </a: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马林诺夫斯基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理查德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鲍曼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帕里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洛德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3429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阿兰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邓迪思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361" y="299561"/>
            <a:ext cx="310896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171358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37628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5186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5574" y="1402486"/>
            <a:ext cx="8688914" cy="2977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marL="257175" indent="-257175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又称野外作业，或田野调查。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它作为一种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可操作的科学调查研究方法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，是与案头作业相对应的到被调查对象所在地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收集实际资料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的方法，是一种直接进入自然生态环境或社会文化环境进行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观察、了解、记录、调查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的方法。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田野作业是民间文学的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基础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9941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14.1.1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田野作业的含义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3082215" y="24134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292841" y="683917"/>
            <a:ext cx="1068720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7416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6736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田野作业的必要性、意义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4362" y="1139279"/>
            <a:ext cx="8630126" cy="380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）这是由民间文学的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和“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展演性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“所决定的。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）可以获得真实可靠的第一手民间资料，使民间文学的学习和研究建立在一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个坚实可靠的基础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上。 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）可以使参与者感受到鲜活的民间文学形态，了解相关的各种社会背景，进一步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提高对民间文学的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审美鉴赏力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）可以使参与者采录到优秀的民间文学作品，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抢救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某些濒临失传的宝贵的民间文学遗产，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中华民族文化宝库。 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）可以进一步深化或扩展在课堂上所获得的民间文学知识，增强对民间文学的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实际感受力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，为今后从事民间文学工作奠定良好的基础。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056998" y="349759"/>
            <a:ext cx="80971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5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1744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363838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50902" y="745447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9227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732" y="986988"/>
            <a:ext cx="8717756" cy="380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全面普查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是一种以特定区域内的民间文学为对象进行的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全面综合调查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。包括神话、传说、故事、谚语等。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专项调查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以民间文学中的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某一种（类）体裁的作品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为对象进行的特别调查，如神话专项调查。如神话专项调查、史诗专项调查等。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专题调查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指为研究的需要在一定时间内对民间文学中的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某个方面的作品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进行较全面、深入的调查。 如女娲神话、蛇郎类型、孟姜女故事、民间故事叙事的三段式结构等。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119907" y="18652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691815" y="310401"/>
            <a:ext cx="95219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7587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8281" y="1261217"/>
            <a:ext cx="8746808" cy="35317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4.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专访调查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指对民间文学领域中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具有一定影响或代表性的人物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进行全面采访调查。例如，对民间故事家、民歌手等人物进行专门采访调查等。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5.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随机采录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在事先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没有拟订采录计划、没有预约采录时间和地点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没有预约具有的采录对象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的情况下。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6.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定居采录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指采录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长期定居某个地区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，对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所在地区的民间文学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进行全面、深入的采录工作。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7. 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采风队采录</a:t>
            </a:r>
          </a:p>
          <a:p>
            <a:pPr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民间文学组织采风队采录是一种由</a:t>
            </a:r>
            <a:r>
              <a:rPr lang="zh-CN" alt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政府或有关单位（部门）出面组织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的集体采录形式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9907" y="186520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3691815" y="310401"/>
            <a:ext cx="95219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557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878" y="1123637"/>
            <a:ext cx="8688705" cy="3392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明确任务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，有的放矢。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采录之前应该做好详细的采录计划，熟悉被采访对象及所在地的情况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抓住机会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，创造环境。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可利用民间许多民俗活动，如婚丧嫁娶、节日庆典时进行采录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尊重讲唱者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，融洽感情。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应与被采访者协商，减少对讲唱者的干扰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4. 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运用现代设备，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确保科学记录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笔、笔记本、录音、照相设备等</a:t>
            </a:r>
          </a:p>
        </p:txBody>
      </p:sp>
      <p:sp>
        <p:nvSpPr>
          <p:cNvPr id="5" name="矩形 4"/>
          <p:cNvSpPr/>
          <p:nvPr/>
        </p:nvSpPr>
        <p:spPr>
          <a:xfrm>
            <a:off x="115177" y="192360"/>
            <a:ext cx="316067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2915816" y="282413"/>
            <a:ext cx="964868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884809" y="304512"/>
            <a:ext cx="897221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6569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6752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944" y="1851670"/>
            <a:ext cx="9111615" cy="29770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各种题材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如神话、传说、长诗、谚语等，不凭个人喜好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各种内容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思想积极进步与消极的都收入，特殊、广泛流传都收入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不同时代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不能以新旧为标准，不同时代有不同的意义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多种异文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重视正在散失的异文的搜集，为研究提供材料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口头和书面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作品俱收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民间文学的讲述和演唱是一个不断创造的过程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讲唱、表演的“情境”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  </a:t>
            </a: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表演空间，互动</a:t>
            </a:r>
          </a:p>
          <a:p>
            <a:pPr indent="540068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与作品相关的材料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</a:t>
            </a: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弄清与作品有关的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风土人情、方言土语等相关资料</a:t>
            </a: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4" y="104299"/>
            <a:ext cx="5032058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14.3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田野作业中的全面搜集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563951" y="123478"/>
            <a:ext cx="94466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563888" y="530682"/>
            <a:ext cx="94466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230" y="1506185"/>
            <a:ext cx="9107329" cy="34528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搜集工作是民间文学田野作业的重要内容，民间文学田野作业要遵循“全面搜集”的原则。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32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7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13" y="1700997"/>
            <a:ext cx="4208050" cy="32085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）评话、评书的文化内涵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其一，展示了社会万象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其二，体现了传统美德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其三，蕴涵着丰富的人生哲理。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）评书、评话的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艺术特色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第一，构思巧妙，情节曲折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  <a:endParaRPr lang="zh-CN" altLang="en-US" sz="21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第二，形象生动，形神兼备</a:t>
            </a:r>
            <a:r>
              <a:rPr lang="zh-CN" altLang="en-US" sz="2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342900" defTabSz="685800">
              <a:lnSpc>
                <a:spcPct val="125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第三，叙议结合，揆情说理。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31" y="1224743"/>
            <a:ext cx="3010782" cy="1885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说故事类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2310544" y="122024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3689046" y="1224743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7" name="矩形 16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39473" y="3363838"/>
            <a:ext cx="53016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梁子：说书的提纲，一般通过口传心授得来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柁子：作品的主要情节，多种矛盾、线索的扭结点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扣子：又称“关子”，俗称“悬念”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3728802" y="3507854"/>
            <a:ext cx="153445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533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1963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3370521" y="295952"/>
            <a:ext cx="769431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381271" y="758335"/>
            <a:ext cx="758680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734" y="1125781"/>
            <a:ext cx="8988266" cy="16619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14.4.1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概念：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采录者对讲述人或演唱者所讲述或表演的一切，包括情节、人物、语言，特别是习惯用语、方言土语、以至贯穿讲唱中表达感情的语气词、感叹词、歌中的衬字、托腔等均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准确无误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地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记录下来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尽量保持原讲唱的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原貌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228010"/>
            <a:ext cx="3554730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14.4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田野作业的忠实记录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1945939" y="118178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33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29" idx="3"/>
                <a:endCxn id="31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29" idx="3"/>
                <a:endCxn id="32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27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29" idx="3"/>
              <a:endCxn id="25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2563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2233782" y="277759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513128" y="307945"/>
            <a:ext cx="986864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28782" y="277759"/>
            <a:ext cx="3810000" cy="345281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14.4.2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098" y="1491630"/>
            <a:ext cx="8849390" cy="33932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忠实记录全部活动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尽可能地抓住一切机遇，在符合要求的前提下忠实记录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准确记录方言土语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充分理解群众语言的特点，在讲述时进行当场记录或录音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完整记录语气语调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口头语言表现感情的内容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精确记录语法特点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保持其口语语法特点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同步记录演唱过程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要求与讲述或表演同步，同步记录是最重要的措施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详细记录相关材料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 按照《中国民间文学集成工作手册》的要求，记录的作品要按题材及种类登记。讲述者或表演者姓名、民族、年龄和出生年月、出生地及移居地、文化程度、职业、作品记录的地点、记录人姓名（包括现场翻译姓名）、记录日期等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32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1560" y="937610"/>
            <a:ext cx="35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全、准、整、精、同、材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360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55284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第十四章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77435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766" y="1170637"/>
            <a:ext cx="8820722" cy="3993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1.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科学写定的方法 </a:t>
            </a:r>
            <a:endParaRPr lang="en-US" altLang="zh-CN" sz="1700" b="1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    忠实记录的资料作为一般的民间文学作品发表或出版时，还有必要进行写定工作，即对选定的某一篇讲述或演唱记录稿进行规范与疏通。</a:t>
            </a:r>
            <a:endParaRPr lang="en-US" altLang="zh-CN" sz="1700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700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民间文学的写定要注意的问题：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）原始完整的讲唱记录稿是写定的基础和前提，对原始记录稿中部分不便于阅读的口语进行必要疏通。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）对语言有残缺或个别词语不太合适的进行补充或修订，对方言、俗语、专门用语等加以注释，删节记录稿中不必要的啰嗦重复语言；修正语法错误等。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）不能增加实质性内容，不能有重要改动，更好地体现原作。</a:t>
            </a:r>
            <a:endParaRPr lang="en-US" altLang="zh-CN" sz="1700" dirty="0"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629" y="96619"/>
            <a:ext cx="4814411" cy="4765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民间文学作品的科学写定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6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10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79512" y="699542"/>
            <a:ext cx="36004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民间文学作品的科学写定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3187521" y="2680617"/>
            <a:ext cx="97489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960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734" y="1275020"/>
            <a:ext cx="8947746" cy="36009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民间文学写定中存在的问题</a:t>
            </a:r>
            <a:endParaRPr lang="en-US" altLang="zh-CN" sz="17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（1）思想内容现代化。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用现代人的观点来处理传统的民间文学，将现代人的思想强加给古人，用现代人的心里去揣摩古人，用现代风俗、习惯去代替古代风俗、习惯，将古代民间文学内容从思想上进行拔高，将传统民间文学的主题进行现代化的提升，按现代人的思想对民间文学进行任意删改，胡编乱造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（2）表现方式非民间化</a:t>
            </a:r>
          </a:p>
          <a:p>
            <a:pPr fontAlgn="base" hangingPunct="0">
              <a:lnSpc>
                <a:spcPct val="150000"/>
              </a:lnSpc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对民间文学进行加工，本来是一个简洁明快的民间故事，经过添枝加叶，添油加醋，拉成冗长而繁杂的东西，破坏民间文学的艺术特色。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157233" y="1322700"/>
            <a:ext cx="99717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162418" y="1326875"/>
            <a:ext cx="974897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496645"/>
            <a:chOff x="2579058" y="676698"/>
            <a:chExt cx="5598285" cy="2617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598879"/>
              <a:chOff x="2084684" y="1113262"/>
              <a:chExt cx="5598285" cy="1598879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60"/>
                <a:ext cx="2288415" cy="67458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5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4373099" y="1323298"/>
                <a:ext cx="304952" cy="1051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V="1">
                <a:off x="4373099" y="1855037"/>
                <a:ext cx="304863" cy="5198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>
                <a:off x="4373099" y="2374850"/>
                <a:ext cx="304952" cy="39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4867473" y="1938286"/>
              <a:ext cx="268224" cy="584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867473" y="1938286"/>
              <a:ext cx="268224" cy="112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117629" y="96619"/>
            <a:ext cx="4814411" cy="4765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民间文学作品的科学写定</a:t>
            </a:r>
          </a:p>
        </p:txBody>
      </p:sp>
      <p:sp>
        <p:nvSpPr>
          <p:cNvPr id="19" name="矩形 18"/>
          <p:cNvSpPr/>
          <p:nvPr/>
        </p:nvSpPr>
        <p:spPr>
          <a:xfrm>
            <a:off x="179512" y="699542"/>
            <a:ext cx="36004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14.5.1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民间文学作品的科学写定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5634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671" y="699542"/>
            <a:ext cx="9070658" cy="43627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科学写定：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在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忠实原始记录的基础上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，对其内容、情节结构和语言等进行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规整梳理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必须保持作品的原貌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1700" b="1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改编：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改编是作者根据自己的创作意图，利用民间文学素材，对原民间文学作品的主题内容、人物形象、情节结构、语言风格等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进行改造加工的创作活动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。经过改编的文学作品虽然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在一定程度上保持着民间文学的某些风格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，但由于加入了大量个人创作的成分，其作品已不是纯粹的民间文学作品，应列入作家创作范围之列。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再创作：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再创作比改编更为自由，作者的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主观创造更多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。它以民间文学的素材为基础，根据作者创作的意图重新塑造人物形象、构思作品情节和运用文学的语言，可以改变原作的体裁和风格，创造出一篇全新的作品。这里作品无疑属于作家创作。</a:t>
            </a:r>
          </a:p>
        </p:txBody>
      </p:sp>
      <p:sp>
        <p:nvSpPr>
          <p:cNvPr id="2" name="矩形 1"/>
          <p:cNvSpPr/>
          <p:nvPr/>
        </p:nvSpPr>
        <p:spPr>
          <a:xfrm>
            <a:off x="-126521" y="105567"/>
            <a:ext cx="681751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14.5.2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科学写定与改编和再创作的区别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130559"/>
            <a:chOff x="2579058" y="676698"/>
            <a:chExt cx="5598285" cy="26179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826528"/>
              <a:chOff x="2084684" y="1113262"/>
              <a:chExt cx="5598285" cy="1826528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58"/>
                <a:ext cx="2288415" cy="9022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73099" y="1323298"/>
                <a:ext cx="304952" cy="116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73099" y="1855037"/>
                <a:ext cx="304863" cy="633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4373099" y="2414016"/>
                <a:ext cx="304952" cy="74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67473" y="2052110"/>
              <a:ext cx="268224" cy="47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67473" y="2052110"/>
              <a:ext cx="268224" cy="1016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81071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6521" y="105567"/>
            <a:ext cx="681751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14.5.5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写定稿的检验与复核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904766" y="23570"/>
            <a:ext cx="4198714" cy="1130559"/>
            <a:chOff x="2579058" y="676698"/>
            <a:chExt cx="5598285" cy="26179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2579058" y="676698"/>
              <a:ext cx="5598285" cy="1826528"/>
              <a:chOff x="2084684" y="1113262"/>
              <a:chExt cx="5598285" cy="1826528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2084684" y="2037558"/>
                <a:ext cx="2288415" cy="9022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民间文学田野作业与科学写定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50" y="1113262"/>
                <a:ext cx="3004919" cy="42007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田野作业的必要性和重要意义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677961" y="1638962"/>
                <a:ext cx="2441697" cy="43214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田野作业的形式和方法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678050" y="2196806"/>
                <a:ext cx="2441696" cy="43441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田野作业中的全面搜集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73099" y="1323298"/>
                <a:ext cx="304952" cy="116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73099" y="1855037"/>
                <a:ext cx="304863" cy="633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4373099" y="2414016"/>
                <a:ext cx="304952" cy="746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135696" y="2275576"/>
              <a:ext cx="2185929" cy="4944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田野作业的忠实记录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135696" y="2841643"/>
              <a:ext cx="2665985" cy="453051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田野作业资料的科学写定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67473" y="2052110"/>
              <a:ext cx="268224" cy="47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67473" y="2052110"/>
              <a:ext cx="268224" cy="1016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1560" y="1154129"/>
            <a:ext cx="772511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复核时应注意以下问题：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）对作品原貌体现的如何；对待原作的主题情节是否保持，程度如何；写定中有无加工；有无添加情节；有无写定者的语言；其改变的程度如何；必要性如何？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）对原讲唱作品的特色韵味体现如何，对原作品的语言风格体现如何，可否看出讲述人的特点，对原讲唱体现程度如何。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）辅助材料是否全面准确清楚。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五边形 17"/>
          <p:cNvSpPr/>
          <p:nvPr/>
        </p:nvSpPr>
        <p:spPr>
          <a:xfrm flipH="1">
            <a:off x="3471129" y="251295"/>
            <a:ext cx="997173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9937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9604" y="821532"/>
            <a:ext cx="5442109" cy="29770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田野作业概念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田野作业的必要性、意义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田野作业的形式、方法（七种）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田野作业的规则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田野作业的全面搜集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田野作业的忠实记录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田野作业资料的科学写定          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8628" y="212884"/>
            <a:ext cx="3483693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本章小结（本章非常重要）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707904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295722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913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关于民间文学的说法错误的是（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民间文学的基础是田野作业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是口头文学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是现场表演的文学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仅以口头形式流传</a:t>
            </a:r>
          </a:p>
        </p:txBody>
      </p:sp>
    </p:spTree>
    <p:extLst>
      <p:ext uri="{BB962C8B-B14F-4D97-AF65-F5344CB8AC3E}">
        <p14:creationId xmlns:p14="http://schemas.microsoft.com/office/powerpoint/2010/main" val="38805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6033" y="1162729"/>
            <a:ext cx="3672408" cy="4847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主要为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相声艺术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3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51253" y="1258620"/>
            <a:ext cx="16885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说笑话类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  <p:sp>
        <p:nvSpPr>
          <p:cNvPr id="19" name="矩形 18"/>
          <p:cNvSpPr/>
          <p:nvPr/>
        </p:nvSpPr>
        <p:spPr>
          <a:xfrm>
            <a:off x="70090" y="631814"/>
            <a:ext cx="572404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10.1.2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民间说唱的分类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" b="99512" l="0" r="89844">
                        <a14:foregroundMark x1="53223" y1="3223" x2="77246" y2="14648"/>
                        <a14:foregroundMark x1="65332" y1="2930" x2="76855" y2="11133"/>
                        <a14:foregroundMark x1="27148" y1="25684" x2="26563" y2="39746"/>
                        <a14:foregroundMark x1="84375" y1="38672" x2="82910" y2="43359"/>
                        <a14:foregroundMark x1="62012" y1="94922" x2="71387" y2="98730"/>
                        <a14:foregroundMark x1="60938" y1="93555" x2="56836" y2="99512"/>
                        <a14:foregroundMark x1="85938" y1="20508" x2="86914" y2="25098"/>
                        <a14:foregroundMark x1="61230" y1="4590" x2="63770" y2="4590"/>
                        <a14:foregroundMark x1="54688" y1="2734" x2="59277" y2="4199"/>
                        <a14:backgroundMark x1="55273" y1="781" x2="65918" y2="1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" y="2790349"/>
            <a:ext cx="2343626" cy="234362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49E1F39-A38E-4CD4-B0DF-D8C0736B7011}"/>
              </a:ext>
            </a:extLst>
          </p:cNvPr>
          <p:cNvSpPr/>
          <p:nvPr/>
        </p:nvSpPr>
        <p:spPr>
          <a:xfrm>
            <a:off x="2626033" y="2043559"/>
            <a:ext cx="649701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）含义：相声是一种以说为主，讲究“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说、学、逗、唱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”的具有戏剧性的说唱艺术。以幽默风趣、喜剧色彩浓赢得广大群众的喜爱。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）发展历程：像生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像声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相声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种类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：从表演人数和形式分</a:t>
            </a:r>
            <a:r>
              <a:rPr lang="zh-CN" altLang="en-US" sz="16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单口、对口、群活（群口）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三种。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对口从表现形式可分为“一头沉”“子母哏”“贯口”三种。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）相声特有的艺术手段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——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包袱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指的是装笑料的包裹。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）结构形式：垫话、瓢把儿（</a:t>
            </a:r>
            <a:r>
              <a:rPr lang="zh-CN" altLang="en-US" sz="16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  <a:cs typeface="Calibri" panose="020F0502020204030204" charset="0"/>
              </a:rPr>
              <a:t>垫话与正活的过渡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）、正活、收底。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585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关于民间文学的说法错误的是（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民间文学的基础是田野作业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是口头文学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是现场表演的文学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仅以口头形式流传</a:t>
            </a:r>
          </a:p>
        </p:txBody>
      </p:sp>
    </p:spTree>
    <p:extLst>
      <p:ext uri="{BB962C8B-B14F-4D97-AF65-F5344CB8AC3E}">
        <p14:creationId xmlns:p14="http://schemas.microsoft.com/office/powerpoint/2010/main" val="3327437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第十五章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264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322" y="1837922"/>
            <a:ext cx="8604352" cy="339323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（1）悠久的历史积淀。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各民族文化的历史发展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民间文艺以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口传心授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为主要的创作和传播途径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（2）广阔的衍生空间。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不同区域，如齐鲁、东北、巴蜀文化区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长江流域：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梁祝传说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白蛇传传说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川江号子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江南丝竹</a:t>
            </a:r>
          </a:p>
          <a:p>
            <a:pPr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（3）多样性的艺术风格。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不同风格，如雄奇壮丽和秀丽温婉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联合国教科文组织确认的非物质文化遗产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昆曲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，就是发源于江南的文化经典，其唱腔委婉细腻、流丽悠远，形成完整而独特的戏曲表演体系。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091" y="600402"/>
            <a:ext cx="4160184" cy="5539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15.1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民间文艺的美学蕴涵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260050" y="702238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92030" y="109792"/>
            <a:ext cx="2924563" cy="835144"/>
            <a:chOff x="905839" y="1180019"/>
            <a:chExt cx="10254513" cy="2357886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905839" y="1452222"/>
              <a:ext cx="3890691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民间文艺的美学蕴涵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30" y="1968284"/>
              <a:ext cx="5744633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民间文艺的审美特征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77571" y="2852689"/>
              <a:ext cx="5744633" cy="68521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民间文艺的审美功能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796530" y="1481505"/>
              <a:ext cx="437700" cy="91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796530" y="2265614"/>
              <a:ext cx="437700" cy="13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796530" y="2395637"/>
              <a:ext cx="381041" cy="799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五边形 12"/>
          <p:cNvSpPr/>
          <p:nvPr/>
        </p:nvSpPr>
        <p:spPr>
          <a:xfrm flipH="1">
            <a:off x="7481539" y="4822507"/>
            <a:ext cx="955818" cy="197515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587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第十五章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67781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99398"/>
            <a:ext cx="4139952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15.2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民间文艺的审美特征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713" y="1419622"/>
            <a:ext cx="8036719" cy="2908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缘事而发的原生性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“饥者歌其食，劳者歌其事”，“感于哀乐，缘事而发”。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天籁之音的率真性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精髓在于率性而作，真实流露，醇厚朴实，有如“天籁之音”。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17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多元交融的复合性</a:t>
            </a:r>
            <a:endParaRPr lang="en-US" altLang="zh-CN" sz="17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表现为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创作主体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的多元性、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审美载体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的多元性、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文本形态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的多元性、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表演场域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审美效应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的多元性。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3415412" y="930811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45882" y="928946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92030" y="109792"/>
            <a:ext cx="2924563" cy="835144"/>
            <a:chOff x="905839" y="1180019"/>
            <a:chExt cx="10254513" cy="235788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905839" y="1452222"/>
              <a:ext cx="3890691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30" y="1968284"/>
              <a:ext cx="5744633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77571" y="2852689"/>
              <a:ext cx="5744633" cy="68521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民间文艺的审美功能</a:t>
              </a:r>
            </a:p>
          </p:txBody>
        </p:sp>
        <p:cxnSp>
          <p:nvCxnSpPr>
            <p:cNvPr id="12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796530" y="1481505"/>
              <a:ext cx="437700" cy="91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796530" y="2265614"/>
              <a:ext cx="437700" cy="13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796530" y="2395637"/>
              <a:ext cx="381041" cy="799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五边形 14"/>
          <p:cNvSpPr/>
          <p:nvPr/>
        </p:nvSpPr>
        <p:spPr>
          <a:xfrm flipH="1">
            <a:off x="3388097" y="386789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8211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388268" y="885015"/>
            <a:ext cx="8469014" cy="2677516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第十五章 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152280" y="2975949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98553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1" y="1139279"/>
            <a:ext cx="8765072" cy="380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净化与情感渲泄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功能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面对各种生存考验和灵魂拷问，谱写生命之歌，舒缓情感。如壮族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达稳之歌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》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教育与人格提升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功能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用口传心授的方式熏沐心灵世界，规范伦理道德，提升精神境界。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民间文艺发挥教育功能的途径往往是</a:t>
            </a:r>
            <a:r>
              <a:rPr lang="zh-CN" altLang="en-US" u="sng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以歌传言、以歌育子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娱乐与愉悦身心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的功能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带来超越物质之上的更有意义的精神享受。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Calibri" panose="020F0502020204030204" charset="0"/>
            </a:endParaRP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民间文艺作品善于运用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比兴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Calibri" panose="020F0502020204030204" charset="0"/>
              </a:rPr>
              <a:t>的手法，把美丽的自然景物或日常事物拟人化，表达真挚的情感，造就诗情画意的氛围。</a:t>
            </a:r>
          </a:p>
        </p:txBody>
      </p:sp>
      <p:sp>
        <p:nvSpPr>
          <p:cNvPr id="5" name="矩形 4"/>
          <p:cNvSpPr/>
          <p:nvPr/>
        </p:nvSpPr>
        <p:spPr>
          <a:xfrm>
            <a:off x="114513" y="225153"/>
            <a:ext cx="3896201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15.3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民间文艺的审美功能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712294" y="304512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92030" y="109792"/>
            <a:ext cx="2924563" cy="835144"/>
            <a:chOff x="905839" y="1180019"/>
            <a:chExt cx="10254513" cy="2357886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905839" y="1452222"/>
              <a:ext cx="3890691" cy="188683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民间文学的审美价值</a:t>
              </a:r>
              <a:endParaRPr kumimoji="1"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民间文艺的美学蕴涵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234230" y="1968284"/>
              <a:ext cx="5744633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民间文艺的审美特征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177571" y="2852689"/>
              <a:ext cx="5744633" cy="685216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民间文艺的审美功能</a:t>
              </a:r>
            </a:p>
          </p:txBody>
        </p:sp>
        <p:cxnSp>
          <p:nvCxnSpPr>
            <p:cNvPr id="11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4796530" y="1481505"/>
              <a:ext cx="437700" cy="91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4796530" y="2265614"/>
              <a:ext cx="437700" cy="13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796530" y="2395637"/>
              <a:ext cx="381041" cy="799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五边形 13"/>
          <p:cNvSpPr/>
          <p:nvPr/>
        </p:nvSpPr>
        <p:spPr>
          <a:xfrm flipH="1">
            <a:off x="6865217" y="2886286"/>
            <a:ext cx="890202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endParaRPr lang="zh-CN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8330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民间文艺以（）为主要的创作和传播途径。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口口相传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家族传承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口传心授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戏剧表演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5989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民间文艺以（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）为主要的创作和传播途径。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口口相传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家族传承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口传心授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戏剧表演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764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梁祝传说的发源地在（）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黄河流域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珠江流域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巴蜀地区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234" y="1666660"/>
            <a:ext cx="8691563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先秦时期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的倡优（又称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俳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优)表演是民间说唱的最早萌芽。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唐代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，说唱艺术正式形成，“变文”是民间说唱的直系祖先。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（3）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宋代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，说唱艺术进入繁荣期，在“勾栏”和“瓦舍”等场所说唱艺术十分活跃。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（4）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新中国成立后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，民间说唱以其短小灵活、深刻有趣等特色吸引广大观众。</a:t>
            </a:r>
          </a:p>
          <a:p>
            <a:pPr defTabSz="685800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8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（5）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新时期后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，我国曲艺团体走出国门，民间说唱开始走向世界。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960" y="627534"/>
            <a:ext cx="3512820" cy="5539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10.1.3</a:t>
            </a:r>
            <a:r>
              <a:rPr lang="zh-CN" altLang="en-US" sz="2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民间说唱的源流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3460684" y="75305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16016" y="753055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6084168" y="86399"/>
            <a:ext cx="2997364" cy="623032"/>
            <a:chOff x="1273539" y="1180019"/>
            <a:chExt cx="5965301" cy="164099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1273539" y="1377850"/>
              <a:ext cx="3737017" cy="136959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第十章 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民间说唱和民间小戏</a:t>
              </a:r>
              <a:endParaRPr kumimoji="1"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389212" y="1180019"/>
              <a:ext cx="1849628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民间说唱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89212" y="2226356"/>
              <a:ext cx="1849628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民间小戏</a:t>
              </a:r>
            </a:p>
          </p:txBody>
        </p:sp>
        <p:cxnSp>
          <p:nvCxnSpPr>
            <p:cNvPr id="1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010556" y="1481507"/>
              <a:ext cx="378656" cy="58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010556" y="2062650"/>
              <a:ext cx="378656" cy="46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"/>
          <p:cNvSpPr txBox="1"/>
          <p:nvPr/>
        </p:nvSpPr>
        <p:spPr>
          <a:xfrm>
            <a:off x="206692" y="79058"/>
            <a:ext cx="1953099" cy="55399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10.1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民间说唱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8838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梁祝传说的发源地在（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黄河流域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珠江流域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巴蜀地区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54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民间文艺发挥教育功能的途径往往是（ 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情景烘托，声情并茂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以歌传言，以歌育子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铺陈夸张，情感宣泄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追求娱乐，形式多样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288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民间文艺发挥教育功能的途径往往是（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情景烘托，声情并茂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以歌传言，以歌育子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铺陈夸张，情感宣泄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追求娱乐，形式多样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0159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民间文艺作品善于运用（ ）的手法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拟人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比兴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比喻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起兴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2033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93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随堂演练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8064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民间文艺作品善于运用（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）的手法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拟人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比兴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比喻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起兴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462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353415" cy="3862998"/>
            <a:chOff x="368728" y="676698"/>
            <a:chExt cx="11137886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1137886" cy="3334886"/>
              <a:chOff x="-125646" y="1113262"/>
              <a:chExt cx="11137886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6201589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90633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513" y="225153"/>
            <a:ext cx="3896201" cy="4765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16.1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民间文学的鉴赏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263" y="1122739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幻想故事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张打鹌鹑李钓鱼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故事情节曲折生动，引人入胜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幻想与实际巧妙结合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粗细结合，简洁明快的语言风格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塑造了一位富有光彩的“女强人”形象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890155"/>
              <a:chOff x="1433718" y="1220701"/>
              <a:chExt cx="8758307" cy="2890155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793076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4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4395552" y="1468469"/>
                <a:ext cx="406643" cy="1983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4395552" y="2176709"/>
                <a:ext cx="415099" cy="127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4395552" y="2966239"/>
                <a:ext cx="415101" cy="485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8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889927" y="3015402"/>
              <a:ext cx="478844" cy="28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4889927" y="3015402"/>
              <a:ext cx="478842" cy="116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五边形 42"/>
          <p:cNvSpPr/>
          <p:nvPr/>
        </p:nvSpPr>
        <p:spPr>
          <a:xfrm flipH="1">
            <a:off x="3036727" y="344500"/>
            <a:ext cx="809840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extLst>
      <p:ext uri="{BB962C8B-B14F-4D97-AF65-F5344CB8AC3E}">
        <p14:creationId xmlns:p14="http://schemas.microsoft.com/office/powerpoint/2010/main" val="4365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862998"/>
            <a:chOff x="368728" y="676698"/>
            <a:chExt cx="10941024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25841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886" y="1056531"/>
            <a:ext cx="8443569" cy="17312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比较研究的意义</a:t>
            </a:r>
          </a:p>
          <a:p>
            <a:pPr indent="540068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比较研究能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更好地发现民间文学的性质和特点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。通过比较，还可发现不同国家、民族之间的民间文学的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联系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，找出它们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发展演变的普遍规律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。更好地揭示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相关文化事象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的不同特点。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443" y="124302"/>
            <a:ext cx="3731419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42900"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16.2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民间文学的比较研究法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3868718" y="232504"/>
            <a:ext cx="1279346" cy="395030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r>
              <a:rPr lang="zh-CN" altLang="zh-CN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" name="矩形 1"/>
          <p:cNvSpPr/>
          <p:nvPr/>
        </p:nvSpPr>
        <p:spPr>
          <a:xfrm>
            <a:off x="232871" y="2734086"/>
            <a:ext cx="5724041" cy="4838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比较研究方法的运用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2887" y="3217798"/>
            <a:ext cx="8378666" cy="1730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跨国、跨民族比较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例：日本伊藤清司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《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中日两国民间故事的比较研究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中，“狗耕田”的故事分析。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跨学科比较</a:t>
            </a:r>
          </a:p>
          <a:p>
            <a:pPr defTabSz="6858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最常见的是将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宗教、民俗和民间文学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进行比较。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5013126" y="97070"/>
            <a:ext cx="4130874" cy="1391936"/>
            <a:chOff x="1928092" y="784137"/>
            <a:chExt cx="8834217" cy="378183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1928092" y="784137"/>
              <a:ext cx="8758307" cy="2890155"/>
              <a:chOff x="1433718" y="1220701"/>
              <a:chExt cx="8758307" cy="2890155"/>
            </a:xfrm>
          </p:grpSpPr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1433718" y="2793076"/>
                <a:ext cx="2961834" cy="13177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与研究</a:t>
                </a:r>
                <a:endParaRPr kumimoji="1"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802196" y="1220701"/>
                <a:ext cx="3004920" cy="49553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</a:t>
                </a: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1879379"/>
                <a:ext cx="3533431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民间文学的比较研究</a:t>
                </a:r>
              </a:p>
            </p:txBody>
          </p:sp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4" y="2661950"/>
                <a:ext cx="5381371" cy="608575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历史地理学派的民间叙事文学研究</a:t>
                </a:r>
              </a:p>
            </p:txBody>
          </p:sp>
          <p:cxnSp>
            <p:nvCxnSpPr>
              <p:cNvPr id="17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4395552" y="1468469"/>
                <a:ext cx="406643" cy="1983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4395552" y="2176709"/>
                <a:ext cx="415099" cy="127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13" idx="3"/>
                <a:endCxn id="16" idx="1"/>
              </p:cNvCxnSpPr>
              <p:nvPr/>
            </p:nvCxnSpPr>
            <p:spPr>
              <a:xfrm flipV="1">
                <a:off x="4395552" y="2966239"/>
                <a:ext cx="415101" cy="485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007957"/>
              <a:ext cx="4393657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文化人类学与民间文学研究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8" y="3790528"/>
              <a:ext cx="5393541" cy="77544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从事民间文学研究评论的基本要求</a:t>
              </a:r>
            </a:p>
          </p:txBody>
        </p:sp>
        <p:cxnSp>
          <p:nvCxnSpPr>
            <p:cNvPr id="11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4889927" y="3015402"/>
              <a:ext cx="478844" cy="28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4889927" y="3015402"/>
              <a:ext cx="478842" cy="1162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1360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968947" y="3291830"/>
            <a:ext cx="1760544" cy="99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323041" y="600513"/>
            <a:ext cx="8205768" cy="3862998"/>
            <a:chOff x="368728" y="676698"/>
            <a:chExt cx="10941024" cy="51506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第十六章 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7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民间文学的鉴赏与研究</a:t>
                </a:r>
                <a:endParaRPr kumimoji="1" lang="en-US" altLang="zh-CN" sz="2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第一节 民间文学的鉴赏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第二节 民间文学的比较研究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1" y="3024834"/>
                <a:ext cx="5744634" cy="932041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第三节 历史地理学派的民间叙事文学研究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 flipV="1">
                <a:off x="4068148" y="3490855"/>
                <a:ext cx="742503" cy="13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第四节 文化人类学与民间文学研究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1"/>
              <a:ext cx="5744635" cy="10082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第五节 从事民间文学研究评论的基本要求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2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5019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12164</Words>
  <Application>Microsoft Office PowerPoint</Application>
  <PresentationFormat>全屏显示(16:9)</PresentationFormat>
  <Paragraphs>1379</Paragraphs>
  <Slides>151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5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thy</dc:creator>
  <cp:lastModifiedBy>thy</cp:lastModifiedBy>
  <cp:revision>66</cp:revision>
  <dcterms:created xsi:type="dcterms:W3CDTF">2018-11-22T11:26:59Z</dcterms:created>
  <dcterms:modified xsi:type="dcterms:W3CDTF">2018-12-24T03:02:02Z</dcterms:modified>
</cp:coreProperties>
</file>