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95" r:id="rId2"/>
    <p:sldId id="296" r:id="rId3"/>
    <p:sldId id="29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52" r:id="rId31"/>
    <p:sldId id="284" r:id="rId32"/>
    <p:sldId id="285" r:id="rId33"/>
    <p:sldId id="286" r:id="rId34"/>
    <p:sldId id="287" r:id="rId35"/>
    <p:sldId id="288" r:id="rId36"/>
    <p:sldId id="353" r:id="rId37"/>
    <p:sldId id="354" r:id="rId38"/>
    <p:sldId id="355" r:id="rId39"/>
    <p:sldId id="289" r:id="rId40"/>
    <p:sldId id="290" r:id="rId41"/>
    <p:sldId id="291" r:id="rId42"/>
    <p:sldId id="292" r:id="rId43"/>
    <p:sldId id="293" r:id="rId44"/>
    <p:sldId id="300" r:id="rId45"/>
    <p:sldId id="299" r:id="rId46"/>
    <p:sldId id="298" r:id="rId47"/>
    <p:sldId id="301" r:id="rId48"/>
    <p:sldId id="302" r:id="rId49"/>
    <p:sldId id="303" r:id="rId50"/>
    <p:sldId id="304" r:id="rId51"/>
    <p:sldId id="305" r:id="rId52"/>
    <p:sldId id="311" r:id="rId53"/>
    <p:sldId id="306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21" r:id="rId62"/>
    <p:sldId id="323" r:id="rId63"/>
    <p:sldId id="324" r:id="rId64"/>
    <p:sldId id="356" r:id="rId65"/>
    <p:sldId id="357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5" r:id="rId84"/>
    <p:sldId id="346" r:id="rId85"/>
    <p:sldId id="349" r:id="rId86"/>
    <p:sldId id="358" r:id="rId87"/>
    <p:sldId id="359" r:id="rId88"/>
    <p:sldId id="360" r:id="rId89"/>
    <p:sldId id="361" r:id="rId90"/>
    <p:sldId id="350" r:id="rId91"/>
    <p:sldId id="351" r:id="rId9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643E-52A1-4CDA-BA19-746ECC480B7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4BA54-7A6A-4C2C-A219-9C7528071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5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正常情况下，一般人每分钟眨眼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次～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次，每次眨眼一般不超过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秒钟。如果每分钟眨眼次数超过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次～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次这个范围，一方面表示神情活跃，对某事物感兴趣；另一方面也表示个性怯懦或羞涩，因而不敢直视对方，作出眨眼不停的动作。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52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通常与人交谈时，视线接触对方脸部的时间在正常情况下应占全部谈话时间的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60%</a:t>
            </a:r>
            <a:r>
              <a:rPr lang="zh-CN" altLang="en-US" dirty="0" smtClean="0"/>
              <a:t>。超过这一平均值者，可认为对谈话者本人比对谈话内容更感兴趣；低于这个平均值者，则表示对谈话者和谈话内容都不感兴趣。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7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通常与人交谈时，视线接触对方脸部的时间在正常情况下应占全部谈话时间的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60%</a:t>
            </a:r>
            <a:r>
              <a:rPr lang="zh-CN" altLang="en-US" smtClean="0"/>
              <a:t>。超过这一平均值者，可认为对谈话者本人比对谈话内容更感兴趣；低于这个平均值者，则表示对谈话者和谈话内容都不感兴趣。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2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两臂交叉于胸前并握紧，往往是怀有敌意的标志。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4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两臂交叉于胸前并握紧，往往是怀有敌意的标志。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如果对方用力握手，则表明此人具有好动、热情的性格，这类人往往做事喜欢主动。美国人大都喜欢采用这种握手的方式，这主要与他们好动的性格是分不开的。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29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如果对方用力握手，则表明此人具有好动、热情的性格，这类人往往做事喜欢主动。美国人大都喜欢采用这种握手的方式，这主要与他们好动的性格是分不开的。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84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48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48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7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467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28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3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36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46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99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98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59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35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52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67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14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709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11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84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80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1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471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67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20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117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2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2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98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128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435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669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5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02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39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724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02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7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77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8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7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5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使用解困用语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当谈判出现困难、无法达成协议时，为了突破困境，给自己解围并使谈判继续进行，可使用下列解困用语。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“真遗憾，只差一步就成功了！”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“就快要达到目标了，真可惜了！“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”海面的这样做，肯定对双方都不利！”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“再这样拖延下去，只怕最后结果不妙。”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“既然事已至此，懊恼也没有用，还是让我们再作一次努力吧！”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9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66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2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8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7F3-476A-4D69-A3E2-DC1B3925410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8D4C-3A5B-4C95-9BF5-101A919155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0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1136" y="788457"/>
            <a:ext cx="4375055" cy="83099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5000" b="1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国际商务谈判</a:t>
            </a:r>
            <a:endParaRPr lang="zh-CN" altLang="en-US" sz="5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174" y="1655268"/>
            <a:ext cx="4325615" cy="30008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：唐宏宇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2131" y="3027316"/>
            <a:ext cx="4031870" cy="570548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861898"/>
            <a:ext cx="1247637" cy="11284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40" tIns="28320" rIns="56640" bIns="2832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8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真遗憾，只差一步就成功了！”这种阐述问题的技巧是（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语言富有弹性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发言紧扣主题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使用解困用语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注意折中迂回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525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683829" y="370114"/>
            <a:ext cx="1272547" cy="3294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“看”的技巧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3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3914"/>
            <a:ext cx="1268760" cy="4849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4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3914"/>
            <a:ext cx="1268760" cy="4849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45589" y="1036200"/>
            <a:ext cx="2019574" cy="3462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“戏”</a:t>
            </a:r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3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sp>
        <p:nvSpPr>
          <p:cNvPr id="42" name="矩形 41"/>
          <p:cNvSpPr/>
          <p:nvPr/>
        </p:nvSpPr>
        <p:spPr>
          <a:xfrm>
            <a:off x="3696908" y="1957096"/>
            <a:ext cx="4711900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1．根据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目光凝视讲话者时间的长短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来判断听者的心理感受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通常与人交谈时，视线接触对方脸部的时间应占全部谈话时间的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30%～60%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眨眼频率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有不同的含义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正常情况下，一般人眨眼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5次～8次/分钟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，每次眨眼一般不超过1秒钟。     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3．倾听对方谈话时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几乎不看对方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是试图掩饰的表现</a:t>
            </a:r>
            <a:endParaRPr lang="zh-CN" altLang="en-US" sz="1500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圆角矩形 56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45589" y="1036200"/>
            <a:ext cx="2019574" cy="3462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“戏”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65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五边形 65"/>
          <p:cNvSpPr/>
          <p:nvPr/>
        </p:nvSpPr>
        <p:spPr>
          <a:xfrm flipH="1">
            <a:off x="2195736" y="1539591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9266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sp>
        <p:nvSpPr>
          <p:cNvPr id="42" name="矩形 41"/>
          <p:cNvSpPr/>
          <p:nvPr/>
        </p:nvSpPr>
        <p:spPr>
          <a:xfrm>
            <a:off x="3533839" y="1948918"/>
            <a:ext cx="5163422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．眼睛</a:t>
            </a:r>
            <a:r>
              <a:rPr lang="zh-CN" altLang="en-US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瞳孔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眼睛瞳孔放大，炯炯有神而生辉，表示此人处于欢喜与兴奋状态；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瞳孔缩小，神情呆滞，目光无神，愁眉苦脸，则表示此人处于消极、戒备或愤怒的状态。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．眼神</a:t>
            </a:r>
            <a:r>
              <a:rPr lang="zh-CN" altLang="en-US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闪烁不定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常被认为是掩饰的一种手段或是人格上不诚实的表现。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．</a:t>
            </a:r>
            <a:r>
              <a:rPr lang="zh-CN" altLang="en-US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瞪大眼睛看着对方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是对其有很大兴趣的表示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圆角矩形 56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45589" y="1036200"/>
            <a:ext cx="2019574" cy="3462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眼睛里都是 “戏”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65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五边形 65"/>
          <p:cNvSpPr/>
          <p:nvPr/>
        </p:nvSpPr>
        <p:spPr>
          <a:xfrm flipH="1">
            <a:off x="2024484" y="1496072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0630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45589" y="1036200"/>
            <a:ext cx="2019574" cy="3462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眉毛眼睛相配合</a:t>
            </a:r>
          </a:p>
        </p:txBody>
      </p:sp>
      <p:sp>
        <p:nvSpPr>
          <p:cNvPr id="57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6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793" y="1588175"/>
            <a:ext cx="1393399" cy="117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87" y="1608436"/>
            <a:ext cx="1487112" cy="119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85" y="3486499"/>
            <a:ext cx="25527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65695" y="2846327"/>
            <a:ext cx="210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喜上眉梢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60073" y="2804963"/>
            <a:ext cx="210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剑眉倒竖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03868" y="4282243"/>
            <a:ext cx="273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皱眉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不愉快、不赞同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五边形 66"/>
          <p:cNvSpPr/>
          <p:nvPr/>
        </p:nvSpPr>
        <p:spPr>
          <a:xfrm flipH="1">
            <a:off x="2024484" y="1496072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0045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3541" y="297849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左大括号 5"/>
          <p:cNvSpPr/>
          <p:nvPr/>
        </p:nvSpPr>
        <p:spPr>
          <a:xfrm>
            <a:off x="3334666" y="818304"/>
            <a:ext cx="177229" cy="83886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1895" y="683736"/>
            <a:ext cx="649042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眼神</a:t>
            </a:r>
            <a:endParaRPr lang="en-US" altLang="zh-CN" sz="1500" u="sng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眉毛</a:t>
            </a:r>
            <a:endParaRPr lang="en-US" altLang="zh-CN" sz="1500" u="sng" dirty="0">
              <a:solidFill>
                <a:schemeClr val="bg1">
                  <a:lumMod val="6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嘴巴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42512" y="40686"/>
            <a:ext cx="631374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面部表情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45311290791&amp;di=f451c170c0d2a2a5b283818650e88afb&amp;imgtype=0&amp;src=http%3A%2F%2Fs8.rr.itc.cn%2Fg%2FwapChange%2F20148_31_15%2Fa9m3sl97223110113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4"/>
          <a:stretch/>
        </p:blipFill>
        <p:spPr bwMode="auto">
          <a:xfrm>
            <a:off x="3836416" y="1898547"/>
            <a:ext cx="1614409" cy="21400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imgsa.baidu.com/timg?image&amp;quality=80&amp;size=b9999_10000&amp;sec=1545311431253&amp;di=2a4dce8db9a95bbf123f5120a5aed707&amp;imgtype=0&amp;src=http%3A%2F%2Fs2.sinaimg.cn%2Fmw690%2F006zkHx8zy76U4fh6uZ81%2669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7484"/>
          <a:stretch/>
        </p:blipFill>
        <p:spPr bwMode="auto">
          <a:xfrm>
            <a:off x="6156176" y="1888451"/>
            <a:ext cx="2622608" cy="21846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836416" y="4098242"/>
            <a:ext cx="210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抿嘴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意志坚决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56176" y="4098242"/>
            <a:ext cx="28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嘴角下拉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不满，固执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五边形 65"/>
          <p:cNvSpPr/>
          <p:nvPr/>
        </p:nvSpPr>
        <p:spPr>
          <a:xfrm flipH="1">
            <a:off x="2024484" y="1496072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37988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4"/>
          <p:cNvSpPr txBox="1"/>
          <p:nvPr/>
        </p:nvSpPr>
        <p:spPr>
          <a:xfrm>
            <a:off x="539552" y="1265476"/>
            <a:ext cx="8065298" cy="2146742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上耸，即所谓喜上眉梢              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a.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亲切、同意或愉快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角下拉或倒竖，人们常说的“剑眉倒竖”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b.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惊喜或者惊恐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眉毛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迅速地上下运动                          </a:t>
            </a:r>
            <a:r>
              <a:rPr lang="en-US" altLang="zh-CN" sz="1800" dirty="0" smtClean="0">
                <a:latin typeface="楷体" panose="02010609060101010101" charset="-122"/>
                <a:ea typeface="楷体" panose="02010609060101010101" charset="-122"/>
              </a:rPr>
              <a:t>c.</a:t>
            </a:r>
            <a:r>
              <a:rPr lang="zh-CN" altLang="en-US" sz="1800" dirty="0" smtClean="0">
                <a:latin typeface="楷体" panose="02010609060101010101" charset="-122"/>
                <a:ea typeface="楷体" panose="02010609060101010101" charset="-122"/>
              </a:rPr>
              <a:t>表示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</a:rPr>
              <a:t>愤怒或气恼状态时</a:t>
            </a:r>
            <a:endParaRPr lang="en-US" altLang="zh-CN" sz="18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连一连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755572" y="1763486"/>
            <a:ext cx="2013857" cy="5878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67201" y="2525486"/>
            <a:ext cx="1502228" cy="5660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537858" y="1763486"/>
            <a:ext cx="2318657" cy="12300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392" y="298642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矩形 41"/>
          <p:cNvSpPr/>
          <p:nvPr/>
        </p:nvSpPr>
        <p:spPr>
          <a:xfrm>
            <a:off x="3426752" y="1036200"/>
            <a:ext cx="5791361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拳头紧握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，表示向对方挑战或自我紧张的情绪。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2．用手指或笔敲打/纸上乱涂乱画——不感兴趣、不同意/不耐烦。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两手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手指并拢并重置上胸的前上方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呈尖塔状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，表示充满信心。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手与手连接放在胸腹部的位置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是谦逊、矜持或略带不安的心情的反映。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：主持人宣读比赛成绩时，运动员常常有这种动作。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5．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两臂交叉于胸前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，表示保守或防卫，两臂交叉于胸前并握紧，往往是怀有敌意的标志。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6．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握手所传达的信息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圆角矩形 43"/>
          <p:cNvSpPr/>
          <p:nvPr/>
        </p:nvSpPr>
        <p:spPr>
          <a:xfrm>
            <a:off x="8147410" y="293914"/>
            <a:ext cx="889085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6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上肢的动作语言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五边形 64"/>
          <p:cNvSpPr/>
          <p:nvPr/>
        </p:nvSpPr>
        <p:spPr>
          <a:xfrm flipH="1">
            <a:off x="2123728" y="2493960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9580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8"/>
            <a:ext cx="2597514" cy="4237767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69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6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50382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圆角矩形 48"/>
          <p:cNvSpPr/>
          <p:nvPr/>
        </p:nvSpPr>
        <p:spPr>
          <a:xfrm>
            <a:off x="6228077" y="1542555"/>
            <a:ext cx="1532775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564857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548816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7486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392" y="298642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矩形 41"/>
          <p:cNvSpPr/>
          <p:nvPr/>
        </p:nvSpPr>
        <p:spPr>
          <a:xfrm>
            <a:off x="3357402" y="1171557"/>
            <a:ext cx="5710398" cy="35317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6．握手所传达的信息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（1）如果感觉对方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手掌出汗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，表示对方处于兴奋、紧张或情绪不安的状态。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（2）如果对方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用力握手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表明此人好动、热情的性格，做事主动。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握手前先凝视对方，再伸手相握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想在心理上先战胜对方。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（4）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掌心向上伸出与对方握手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其性格软弱，被动、劣势，有向对方投靠的意思。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（5）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用双手紧握对方一只手并上下摆动</a:t>
            </a:r>
            <a:r>
              <a:rPr lang="zh-CN" altLang="zh-CN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热烈欢迎对方到来/真挚感谢/有求于人/肯定契约关系等含义。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endParaRPr lang="zh-CN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圆角矩形 43"/>
          <p:cNvSpPr/>
          <p:nvPr/>
        </p:nvSpPr>
        <p:spPr>
          <a:xfrm>
            <a:off x="8147410" y="293914"/>
            <a:ext cx="889085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6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上肢的动作语言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五边形 64"/>
          <p:cNvSpPr/>
          <p:nvPr/>
        </p:nvSpPr>
        <p:spPr>
          <a:xfrm flipH="1">
            <a:off x="2123728" y="2493960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9159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392" y="298642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"/>
          <p:cNvSpPr txBox="1"/>
          <p:nvPr/>
        </p:nvSpPr>
        <p:spPr>
          <a:xfrm>
            <a:off x="3533838" y="853383"/>
            <a:ext cx="5550865" cy="38087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摇动足部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用足尖拍打地板，抖动腿部，都表示焦躁不安、无可奈何、不耐烦或欲摆脱某种紧张感的意思。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双足交叉而坐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对男性来讲往往表示从心理上压制自己的情绪，如对某人或某事持保留态度，表示警惕、防范、尽量压制自己的紧张或恐惧。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分开腿而坐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表明此人很自信，并愿意接受对方的挑战。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圆角矩形 43"/>
          <p:cNvSpPr/>
          <p:nvPr/>
        </p:nvSpPr>
        <p:spPr>
          <a:xfrm>
            <a:off x="8147410" y="543304"/>
            <a:ext cx="889085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6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5.6.3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肢的动作语言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五边形 58"/>
          <p:cNvSpPr/>
          <p:nvPr/>
        </p:nvSpPr>
        <p:spPr>
          <a:xfrm flipH="1">
            <a:off x="2123728" y="3473098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41299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5392" y="2986427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1710851" y="1091803"/>
            <a:ext cx="157486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一、面部表情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729830" y="4045420"/>
            <a:ext cx="1555883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四、腹部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1707505" y="2103672"/>
            <a:ext cx="15782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二、上肢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10439" y="3043954"/>
            <a:ext cx="15752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bg1">
                    <a:lumMod val="6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三、下肢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2571" y="1254097"/>
            <a:ext cx="437712" cy="2957663"/>
            <a:chOff x="2110784" y="2256271"/>
            <a:chExt cx="767107" cy="3065492"/>
          </a:xfrm>
        </p:grpSpPr>
        <p:grpSp>
          <p:nvGrpSpPr>
            <p:cNvPr id="31" name="组合 30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2" name="直接连接符 31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4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连接符 44"/>
            <p:cNvCxnSpPr>
              <a:stCxn id="32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2110784" y="4268323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35"/>
            <p:cNvCxnSpPr>
              <a:cxnSpLocks noChangeShapeType="1"/>
            </p:cNvCxnSpPr>
            <p:nvPr/>
          </p:nvCxnSpPr>
          <p:spPr bwMode="auto">
            <a:xfrm>
              <a:off x="2454302" y="3305029"/>
              <a:ext cx="383179" cy="48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直接箭头连接符 35"/>
          <p:cNvCxnSpPr>
            <a:cxnSpLocks noChangeShapeType="1"/>
          </p:cNvCxnSpPr>
          <p:nvPr/>
        </p:nvCxnSpPr>
        <p:spPr bwMode="auto">
          <a:xfrm>
            <a:off x="1409841" y="3195943"/>
            <a:ext cx="287384" cy="362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/>
          <p:cNvSpPr/>
          <p:nvPr/>
        </p:nvSpPr>
        <p:spPr>
          <a:xfrm>
            <a:off x="3511514" y="1209780"/>
            <a:ext cx="5176787" cy="35317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凸出腹部</a:t>
            </a:r>
            <a:endParaRPr lang="en-US" altLang="zh-CN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心理优越、自信与满足感，可谓腹部是意志和胆量的象征。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（2）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解开上衣纽扣露出腹部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表示开放自己的势力范围，对对方不存戒备之心。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抱腹蜷缩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表现出不安、消沉、沮丧等的防卫心理，病人、乞丐。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（4）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腹部起伏不停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反映出兴奋或愤怒，极度起伏，意味着即将爆发的兴奋与激动状态。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（5）</a:t>
            </a:r>
            <a:r>
              <a:rPr lang="zh-CN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轻拍自己的腹部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，表示自己的风度、雅量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003"/>
            <a:ext cx="243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8168033" y="807450"/>
            <a:ext cx="889085" cy="2532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5.6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9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5.6.4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腹部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的动作语言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五边形 56"/>
          <p:cNvSpPr/>
          <p:nvPr/>
        </p:nvSpPr>
        <p:spPr>
          <a:xfrm flipH="1">
            <a:off x="2319140" y="4462554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49117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人交谈时，视线接触对方脸部的时间在正常情况下应占全部谈判时间的（ 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14425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人交谈时，视线接触对方脸部的时间在正常情况下应占全部谈判时间的（ 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％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635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上肢的动作语言中，表示怀有敌意的是（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两手手指并拢置于胸前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手与手连接置于腹部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两臂交叉于胸前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吸手指或指甲</a:t>
            </a:r>
          </a:p>
        </p:txBody>
      </p:sp>
    </p:spTree>
    <p:extLst>
      <p:ext uri="{BB962C8B-B14F-4D97-AF65-F5344CB8AC3E}">
        <p14:creationId xmlns:p14="http://schemas.microsoft.com/office/powerpoint/2010/main" val="390002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上肢的动作语言中，表示怀有敌意的是（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两手手指并拢置于胸前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手与手连接置于腹部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两臂交叉于胸前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吸手指或指甲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798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对方用力握手，则表明此人（）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个性懦弱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傲慢矜持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做事主动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爱摆架子</a:t>
            </a:r>
          </a:p>
        </p:txBody>
      </p:sp>
    </p:spTree>
    <p:extLst>
      <p:ext uri="{BB962C8B-B14F-4D97-AF65-F5344CB8AC3E}">
        <p14:creationId xmlns:p14="http://schemas.microsoft.com/office/powerpoint/2010/main" val="6660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对方用力握手，则表明此人（）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个性懦弱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傲慢矜持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做事主动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爱摆架子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888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0838" y="3417879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1377271" y="2180904"/>
            <a:ext cx="7397188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“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辩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”最能体现谈判的特征，谈判中的讨价还价集中体现在“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辩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”上。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谈判中的“辩”具有谈判双方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相互依赖、相互对抗的二重性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，是人类语言艺术和思维艺术的综合运用，具有较强的技巧性。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5.7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辩”的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26" name="文本框 32"/>
          <p:cNvSpPr txBox="1"/>
          <p:nvPr/>
        </p:nvSpPr>
        <p:spPr>
          <a:xfrm>
            <a:off x="52290" y="23949"/>
            <a:ext cx="293553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5.7.0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国际商务谈判中“辩”的技巧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7432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圆角矩形 27"/>
          <p:cNvSpPr/>
          <p:nvPr/>
        </p:nvSpPr>
        <p:spPr>
          <a:xfrm>
            <a:off x="6282444" y="739389"/>
            <a:ext cx="1313892" cy="3690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 flipH="1">
            <a:off x="7925521" y="3181249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13221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630706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65882" y="1846334"/>
            <a:ext cx="369658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国际商务谈判中的技巧</a:t>
            </a:r>
          </a:p>
        </p:txBody>
      </p:sp>
      <p:sp>
        <p:nvSpPr>
          <p:cNvPr id="6" name="矩形 5"/>
          <p:cNvSpPr/>
          <p:nvPr/>
        </p:nvSpPr>
        <p:spPr>
          <a:xfrm>
            <a:off x="5483003" y="212183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技巧概述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59429" y="1237186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“问”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3462308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425178" y="700165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“听”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59429" y="1813954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“答”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83002" y="2396292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“叙”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3002" y="2904035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“看”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183" y="28108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24183" y="806518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24183" y="135849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24183" y="1910470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24183" y="2480925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24183" y="3006355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24183" y="3535822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24183" y="406528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83003" y="3466112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“辩”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8350" y="4023962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“说服”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98720" y="26050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6698718" y="72216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698720" y="123718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6698720" y="18601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ebdings"/>
              </a:rPr>
              <a:t>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595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10838" y="3417879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047125" y="1268881"/>
            <a:ext cx="4572000" cy="297773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一、观点明确，立场坚定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二、辩路敏捷、严密，逻辑性强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三、掌握大的原则，不纠缠细枝末节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四、辩论时应掌握好进攻的尺度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五、态度客观公正，措辞准确严密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六、善于处理辩论中的优势与劣势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七、注意辩论中个人的举止和气度</a:t>
            </a:r>
          </a:p>
        </p:txBody>
      </p:sp>
      <p:sp>
        <p:nvSpPr>
          <p:cNvPr id="25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5.7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辩”的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26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5.7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“辩”的技巧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7432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6282444" y="739389"/>
            <a:ext cx="1313892" cy="3690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 flipH="1">
            <a:off x="2195736" y="923925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82477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6516216" y="186455"/>
            <a:ext cx="1313892" cy="3690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32"/>
          <p:cNvSpPr txBox="1"/>
          <p:nvPr/>
        </p:nvSpPr>
        <p:spPr>
          <a:xfrm>
            <a:off x="1381597" y="112584"/>
            <a:ext cx="491859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“说服”的技巧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9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838084" y="1227905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sp>
        <p:nvSpPr>
          <p:cNvPr id="44" name="左大括号 43"/>
          <p:cNvSpPr/>
          <p:nvPr/>
        </p:nvSpPr>
        <p:spPr>
          <a:xfrm>
            <a:off x="3606092" y="134155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855505" y="2266204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7999920" y="112585"/>
            <a:ext cx="113015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0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说服他人的基本要诀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说服他人的基本要诀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五边形 51"/>
          <p:cNvSpPr/>
          <p:nvPr/>
        </p:nvSpPr>
        <p:spPr>
          <a:xfrm flipH="1">
            <a:off x="2051719" y="2128680"/>
            <a:ext cx="1522788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838084" y="1227905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圆角矩形 31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3606092" y="134155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97720" y="651774"/>
            <a:ext cx="4445936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sz="16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兴趣）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855505" y="2266204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4535763" y="835856"/>
            <a:ext cx="247065" cy="1313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圆角矩形 42"/>
          <p:cNvSpPr/>
          <p:nvPr/>
        </p:nvSpPr>
        <p:spPr>
          <a:xfrm>
            <a:off x="7999920" y="112585"/>
            <a:ext cx="113015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5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说服他人的基本要诀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说服他人的基本要诀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2051719" y="2128680"/>
            <a:ext cx="1522788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5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15" name="矩形 14"/>
          <p:cNvSpPr/>
          <p:nvPr/>
        </p:nvSpPr>
        <p:spPr>
          <a:xfrm>
            <a:off x="4791889" y="2067694"/>
            <a:ext cx="4100591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．站在他人的角度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设身处地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谈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．消除对方的戒心，创造良好的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氛围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．说服用语要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推敲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4535763" y="2212416"/>
            <a:ext cx="247065" cy="8251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838084" y="1227905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sp>
        <p:nvSpPr>
          <p:cNvPr id="45" name="左大括号 44"/>
          <p:cNvSpPr/>
          <p:nvPr/>
        </p:nvSpPr>
        <p:spPr>
          <a:xfrm>
            <a:off x="3606092" y="134155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855505" y="2266204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</a:p>
        </p:txBody>
      </p:sp>
      <p:sp>
        <p:nvSpPr>
          <p:cNvPr id="48" name="矩形 47"/>
          <p:cNvSpPr/>
          <p:nvPr/>
        </p:nvSpPr>
        <p:spPr>
          <a:xfrm>
            <a:off x="4697720" y="651774"/>
            <a:ext cx="4445936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sz="16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兴趣）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左大括号 49"/>
          <p:cNvSpPr/>
          <p:nvPr/>
        </p:nvSpPr>
        <p:spPr>
          <a:xfrm>
            <a:off x="4535763" y="835856"/>
            <a:ext cx="247065" cy="1313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圆角矩形 50"/>
          <p:cNvSpPr/>
          <p:nvPr/>
        </p:nvSpPr>
        <p:spPr>
          <a:xfrm>
            <a:off x="7999920" y="112585"/>
            <a:ext cx="113015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54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说服他人的基本要诀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说服他人的基本要诀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五边形 55"/>
          <p:cNvSpPr/>
          <p:nvPr/>
        </p:nvSpPr>
        <p:spPr>
          <a:xfrm flipH="1">
            <a:off x="2051719" y="2128680"/>
            <a:ext cx="1522788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0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202253" y="1849245"/>
            <a:ext cx="599588" cy="2268508"/>
            <a:chOff x="2110786" y="2256271"/>
            <a:chExt cx="767105" cy="3065492"/>
          </a:xfrm>
        </p:grpSpPr>
        <p:grpSp>
          <p:nvGrpSpPr>
            <p:cNvPr id="24" name="组合 23"/>
            <p:cNvGrpSpPr>
              <a:grpSpLocks/>
            </p:cNvGrpSpPr>
            <p:nvPr/>
          </p:nvGrpSpPr>
          <p:grpSpPr bwMode="auto">
            <a:xfrm rot="16200000">
              <a:off x="1639623" y="3070950"/>
              <a:ext cx="2012538" cy="383179"/>
              <a:chOff x="10" y="492417"/>
              <a:chExt cx="6109913" cy="815290"/>
            </a:xfrm>
          </p:grpSpPr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V="1">
                <a:off x="10" y="504052"/>
                <a:ext cx="6109912" cy="2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31" name="直接箭头连接符 35"/>
              <p:cNvCxnSpPr>
                <a:cxnSpLocks noChangeShapeType="1"/>
              </p:cNvCxnSpPr>
              <p:nvPr/>
            </p:nvCxnSpPr>
            <p:spPr bwMode="auto">
              <a:xfrm rot="5400000">
                <a:off x="5701547" y="899330"/>
                <a:ext cx="815290" cy="146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>
              <a:off x="2459771" y="4268805"/>
              <a:ext cx="1" cy="10529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2110786" y="5119968"/>
              <a:ext cx="34351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5"/>
            <p:cNvCxnSpPr>
              <a:cxnSpLocks noChangeShapeType="1"/>
            </p:cNvCxnSpPr>
            <p:nvPr/>
          </p:nvCxnSpPr>
          <p:spPr bwMode="auto">
            <a:xfrm flipV="1">
              <a:off x="2454302" y="5317568"/>
              <a:ext cx="423589" cy="2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圆角矩形 33"/>
          <p:cNvSpPr/>
          <p:nvPr/>
        </p:nvSpPr>
        <p:spPr>
          <a:xfrm>
            <a:off x="1854266" y="3952357"/>
            <a:ext cx="184446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二、对于顽固者</a:t>
            </a:r>
          </a:p>
        </p:txBody>
      </p:sp>
      <p:sp>
        <p:nvSpPr>
          <p:cNvPr id="16" name="矩形 15"/>
          <p:cNvSpPr/>
          <p:nvPr/>
        </p:nvSpPr>
        <p:spPr>
          <a:xfrm>
            <a:off x="3977452" y="3404743"/>
            <a:ext cx="1108025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下台阶法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等待法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迂回法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沉默法</a:t>
            </a:r>
          </a:p>
        </p:txBody>
      </p:sp>
      <p:sp>
        <p:nvSpPr>
          <p:cNvPr id="47" name="左大括号 46"/>
          <p:cNvSpPr/>
          <p:nvPr/>
        </p:nvSpPr>
        <p:spPr>
          <a:xfrm>
            <a:off x="3735481" y="357359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791889" y="2067694"/>
            <a:ext cx="4100591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．站在他人的角度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设身处地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谈</a:t>
            </a: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．消除对方的戒心，创造良好的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氛围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．说服用语要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推敲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左大括号 50"/>
          <p:cNvSpPr/>
          <p:nvPr/>
        </p:nvSpPr>
        <p:spPr>
          <a:xfrm>
            <a:off x="4535763" y="2212416"/>
            <a:ext cx="247065" cy="8251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838084" y="1227905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环节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763688" y="1692650"/>
            <a:ext cx="181082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一、基本要诀</a:t>
            </a:r>
          </a:p>
        </p:txBody>
      </p:sp>
      <p:sp>
        <p:nvSpPr>
          <p:cNvPr id="55" name="左大括号 54"/>
          <p:cNvSpPr/>
          <p:nvPr/>
        </p:nvSpPr>
        <p:spPr>
          <a:xfrm>
            <a:off x="3606092" y="1341559"/>
            <a:ext cx="205226" cy="1116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855505" y="2266204"/>
            <a:ext cx="680258" cy="339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</a:t>
            </a:r>
          </a:p>
        </p:txBody>
      </p:sp>
      <p:sp>
        <p:nvSpPr>
          <p:cNvPr id="57" name="矩形 56"/>
          <p:cNvSpPr/>
          <p:nvPr/>
        </p:nvSpPr>
        <p:spPr>
          <a:xfrm>
            <a:off x="4697720" y="651774"/>
            <a:ext cx="4445936" cy="15465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．建立良好的人际关系，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他人的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信任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你的意见可能导致的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影响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对方接受说服的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endParaRPr lang="zh-CN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zh-CN" altLang="zh-CN" sz="16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争取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另一方的</a:t>
            </a:r>
            <a:r>
              <a:rPr lang="zh-CN" altLang="zh-CN" sz="1600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（工作、生活、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兴趣）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左大括号 58"/>
          <p:cNvSpPr/>
          <p:nvPr/>
        </p:nvSpPr>
        <p:spPr>
          <a:xfrm>
            <a:off x="4535763" y="835856"/>
            <a:ext cx="247065" cy="13138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圆角矩形 41"/>
          <p:cNvSpPr/>
          <p:nvPr/>
        </p:nvSpPr>
        <p:spPr>
          <a:xfrm>
            <a:off x="7999921" y="354958"/>
            <a:ext cx="103657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4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5.8.2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说服顽固者的技巧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说服顽固者的技巧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2051719" y="2128680"/>
            <a:ext cx="1522788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五边形 62"/>
          <p:cNvSpPr/>
          <p:nvPr/>
        </p:nvSpPr>
        <p:spPr>
          <a:xfrm flipH="1">
            <a:off x="2175947" y="4318419"/>
            <a:ext cx="1522788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3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3837262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</a:p>
        </p:txBody>
      </p:sp>
      <p:sp>
        <p:nvSpPr>
          <p:cNvPr id="35" name="矩形 34"/>
          <p:cNvSpPr/>
          <p:nvPr/>
        </p:nvSpPr>
        <p:spPr>
          <a:xfrm>
            <a:off x="-12447" y="3465189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58"/>
            <a:ext cx="26277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圆角矩形 41"/>
          <p:cNvSpPr/>
          <p:nvPr/>
        </p:nvSpPr>
        <p:spPr>
          <a:xfrm>
            <a:off x="7999921" y="354958"/>
            <a:ext cx="103657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4" name="文本框 32"/>
          <p:cNvSpPr txBox="1"/>
          <p:nvPr/>
        </p:nvSpPr>
        <p:spPr>
          <a:xfrm>
            <a:off x="1381597" y="610548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5.8.2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说服顽固者的技巧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32"/>
          <p:cNvSpPr txBox="1"/>
          <p:nvPr/>
        </p:nvSpPr>
        <p:spPr>
          <a:xfrm>
            <a:off x="52290" y="23949"/>
            <a:ext cx="214344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5.8.2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说服顽固者的技巧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4893" y="1079261"/>
            <a:ext cx="7193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u="sng" dirty="0">
                <a:latin typeface="微软雅黑" pitchFamily="34" charset="-122"/>
                <a:ea typeface="微软雅黑" pitchFamily="34" charset="-122"/>
              </a:rPr>
              <a:t>下台阶法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对方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自尊心很强、不愿承认自己的错误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，不妨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先给对方一个台阶下，说一说他正确的地方，或者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说说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他错误存在的客观根据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，给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提供一些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自我安慰的条件和机会。 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u="sng" dirty="0">
                <a:latin typeface="微软雅黑" pitchFamily="34" charset="-122"/>
                <a:ea typeface="微软雅黑" pitchFamily="34" charset="-122"/>
              </a:rPr>
              <a:t>等待法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：对方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一时难以被说服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，不妨等待一段时间，对方虽没有当面表示改变看法，但对你的态度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讲的话，事后他会加以回忆和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思考。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 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u="sng" dirty="0">
                <a:latin typeface="微软雅黑" pitchFamily="34" charset="-122"/>
                <a:ea typeface="微软雅黑" pitchFamily="34" charset="-122"/>
              </a:rPr>
              <a:t>迂回法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对方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很难听进正面道理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时，不要强逼他进行辩论，而应采取迂回的方法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。设法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找到对方的弱点，一举击破。 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u="sng" dirty="0">
                <a:latin typeface="微软雅黑" pitchFamily="34" charset="-122"/>
                <a:ea typeface="微软雅黑" pitchFamily="34" charset="-122"/>
              </a:rPr>
              <a:t>沉默法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对方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提出反驳意见或有意刁难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，对于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那些不值得反驳的抗议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，不要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有强烈的反应，相反可以表示沉默。</a:t>
            </a:r>
          </a:p>
        </p:txBody>
      </p:sp>
    </p:spTree>
    <p:extLst>
      <p:ext uri="{BB962C8B-B14F-4D97-AF65-F5344CB8AC3E}">
        <p14:creationId xmlns:p14="http://schemas.microsoft.com/office/powerpoint/2010/main" val="30214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在谈判中，具有谈判双方相互依赖、相互对抗二重性特征的是（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7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在谈判中，具有谈判双方相互依赖、相互对抗二重性特征的是（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7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谈判中“辩”的技巧包括（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立场坚定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措辞严密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逻辑性强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不纠缠细节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注意进攻尺度</a:t>
            </a:r>
          </a:p>
        </p:txBody>
      </p:sp>
    </p:spTree>
    <p:extLst>
      <p:ext uri="{BB962C8B-B14F-4D97-AF65-F5344CB8AC3E}">
        <p14:creationId xmlns:p14="http://schemas.microsoft.com/office/powerpoint/2010/main" val="25621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2591968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叙”的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686683" y="1580776"/>
            <a:ext cx="1559113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一、入题技巧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690040" y="3636285"/>
            <a:ext cx="1555756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272130" y="1746708"/>
            <a:ext cx="1414553" cy="10177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268733" y="2757751"/>
            <a:ext cx="1421307" cy="10444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43" y="31108"/>
            <a:ext cx="2133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32"/>
          <p:cNvSpPr txBox="1"/>
          <p:nvPr/>
        </p:nvSpPr>
        <p:spPr>
          <a:xfrm>
            <a:off x="52291" y="23949"/>
            <a:ext cx="132930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 “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叙”的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技巧</a:t>
            </a:r>
          </a:p>
        </p:txBody>
      </p:sp>
    </p:spTree>
    <p:extLst>
      <p:ext uri="{BB962C8B-B14F-4D97-AF65-F5344CB8AC3E}">
        <p14:creationId xmlns:p14="http://schemas.microsoft.com/office/powerpoint/2010/main" val="37737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谈判中“辩”的技巧包括（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立场坚定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措辞严密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逻辑性强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不纠缠细节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注意进攻尺度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680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362608" y="788669"/>
            <a:ext cx="8450317" cy="39991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下台阶法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B.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C.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迂回法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D.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沉默法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   )1.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对方可能一时难以被说服，不妨等待一段时间，对方虽没有当面表示改变看法，但对你的态度和你所讲的话，事后他会加以回忆和思考的。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   )2.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当对方自尊心很强、不愿承认自己的错误时，你不妨先给对方一个台阶下，说一说他正确的地方，或者说一说他错误存在的客观根据。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   )3.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当对方很难听进正面道理时，不要强逼他进行辩论，而应采取迂回的方法。就像作战一样，对方已经防备森严，从正面很难突破，解决办法最好是迂回前进，设法找到对方的弱点，一举击破。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   )4.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对于那些不值得反驳的抗议，不要有强烈的反应，相反可以表示沉默。</a:t>
            </a:r>
          </a:p>
        </p:txBody>
      </p:sp>
    </p:spTree>
    <p:extLst>
      <p:ext uri="{BB962C8B-B14F-4D97-AF65-F5344CB8AC3E}">
        <p14:creationId xmlns:p14="http://schemas.microsoft.com/office/powerpoint/2010/main" val="41203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362608" y="788669"/>
            <a:ext cx="8450317" cy="39991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下台阶法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B.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C.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迂回法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D.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沉默法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对方可能一时难以被说服，不妨等待一段时间，对方虽没有当面表示改变看法，但对你的态度和你所讲的话，事后他会加以回忆和思考的。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当对方自尊心很强、不愿承认自己的错误时，你不妨先给对方一个台阶下，说一说他正确的地方，或者说一说他错误存在的客观根据。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当对方很难听进正面道理时，不要强逼他进行辩论，而应采取迂回的方法。就像作战一样，对方已经防备森严，从正面很难突破，解决办法最好是迂回前进，设法找到对方的弱点，一举击破。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)4.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对于那些不值得反驳的抗议，不要有强烈的反应，相反可以表示沉默。</a:t>
            </a:r>
          </a:p>
        </p:txBody>
      </p:sp>
    </p:spTree>
    <p:extLst>
      <p:ext uri="{BB962C8B-B14F-4D97-AF65-F5344CB8AC3E}">
        <p14:creationId xmlns:p14="http://schemas.microsoft.com/office/powerpoint/2010/main" val="12010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630706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65882" y="1846334"/>
            <a:ext cx="369658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第五章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国际商务谈判中的技巧</a:t>
            </a:r>
          </a:p>
        </p:txBody>
      </p:sp>
      <p:sp>
        <p:nvSpPr>
          <p:cNvPr id="6" name="矩形 5"/>
          <p:cNvSpPr/>
          <p:nvPr/>
        </p:nvSpPr>
        <p:spPr>
          <a:xfrm>
            <a:off x="5483003" y="212183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技巧概述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59429" y="1237186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“问”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3462308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425178" y="700165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“听”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59429" y="1813954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“答”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83002" y="2396292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“叙”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3002" y="2904035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“看”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183" y="28108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24183" y="806518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24183" y="135849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624183" y="1910470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24183" y="2480925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24183" y="3006355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24183" y="3535822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24183" y="406528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83003" y="3466112"/>
            <a:ext cx="946413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“辩”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48350" y="4023962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“说服”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05842" y="24423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Franklin Gothic Book" pitchFamily="34" charset="0"/>
                <a:ea typeface="微软雅黑" pitchFamily="34" charset="-122"/>
                <a:sym typeface="Webdings"/>
              </a:rPr>
              <a:t>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405841" y="299065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Franklin Gothic Book" pitchFamily="34" charset="0"/>
                <a:ea typeface="微软雅黑" pitchFamily="34" charset="-122"/>
                <a:sym typeface="Webdings"/>
              </a:rPr>
              <a:t>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6405840" y="35122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Franklin Gothic Book" pitchFamily="34" charset="0"/>
                <a:ea typeface="微软雅黑" pitchFamily="34" charset="-122"/>
                <a:sym typeface="Webdings"/>
              </a:rPr>
              <a:t>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6429415" y="40495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Franklin Gothic Book" pitchFamily="34" charset="0"/>
                <a:ea typeface="微软雅黑" pitchFamily="34" charset="-122"/>
                <a:sym typeface="Webdings"/>
              </a:rPr>
              <a:t>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15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8"/>
            <a:ext cx="2597514" cy="4237767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69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6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62742"/>
              <a:ext cx="2576513" cy="508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</a:t>
              </a:r>
              <a:r>
                <a:rPr lang="zh-CN" altLang="en-US" b="1" dirty="0" smtClean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技巧</a:t>
              </a:r>
              <a:endParaRPr lang="en-US" altLang="en-US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08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b="1" dirty="0">
                <a:solidFill>
                  <a:schemeClr val="bg1">
                    <a:lumMod val="7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50382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圆角矩形 48"/>
          <p:cNvSpPr/>
          <p:nvPr/>
        </p:nvSpPr>
        <p:spPr>
          <a:xfrm>
            <a:off x="6228077" y="1542555"/>
            <a:ext cx="1532775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564857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548816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3" name="矩形 2"/>
          <p:cNvSpPr/>
          <p:nvPr/>
        </p:nvSpPr>
        <p:spPr>
          <a:xfrm>
            <a:off x="7760852" y="26324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Franklin Gothic Book" pitchFamily="34" charset="0"/>
                <a:ea typeface="微软雅黑" pitchFamily="34" charset="-122"/>
                <a:sym typeface="Webdings"/>
              </a:rPr>
              <a:t>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89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国际商务谈判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8"/>
            <a:ext cx="2597514" cy="4237767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69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6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4447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文化差异</a:t>
              </a:r>
              <a:endParaRPr lang="en-US" altLang="en-US" b="1" dirty="0"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经典案例分析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b="1" dirty="0">
                <a:solidFill>
                  <a:schemeClr val="bg1">
                    <a:lumMod val="6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圆角矩形 1"/>
          <p:cNvSpPr/>
          <p:nvPr/>
        </p:nvSpPr>
        <p:spPr>
          <a:xfrm>
            <a:off x="6228079" y="449035"/>
            <a:ext cx="1503824" cy="9628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圆角矩形 48"/>
          <p:cNvSpPr/>
          <p:nvPr/>
        </p:nvSpPr>
        <p:spPr>
          <a:xfrm>
            <a:off x="6228077" y="1542555"/>
            <a:ext cx="1532775" cy="15044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圆角矩形 49"/>
          <p:cNvSpPr/>
          <p:nvPr/>
        </p:nvSpPr>
        <p:spPr>
          <a:xfrm>
            <a:off x="6195995" y="3185458"/>
            <a:ext cx="1564857" cy="9238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圆角矩形 50"/>
          <p:cNvSpPr/>
          <p:nvPr/>
        </p:nvSpPr>
        <p:spPr>
          <a:xfrm>
            <a:off x="6212036" y="4206124"/>
            <a:ext cx="1548816" cy="5522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19189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34486" y="1276744"/>
            <a:ext cx="5524590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带你游遍五大洲</a:t>
            </a:r>
          </a:p>
        </p:txBody>
      </p:sp>
      <p:sp>
        <p:nvSpPr>
          <p:cNvPr id="36" name="矩形 35"/>
          <p:cNvSpPr/>
          <p:nvPr/>
        </p:nvSpPr>
        <p:spPr>
          <a:xfrm>
            <a:off x="953502" y="3015151"/>
            <a:ext cx="7704273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世界那么大，国家那么多，我们一起走一走</a:t>
            </a:r>
            <a:r>
              <a:rPr lang="en-US" altLang="zh-CN" sz="3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82317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9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822" y="1172304"/>
            <a:ext cx="8300357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1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商务谈判</a:t>
            </a: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，不仅仅是谈判各方基于经济利益的交流与合作，也是各方所具有的不同文化之间的碰撞与沟通。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1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谈判风格</a:t>
            </a:r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，主要是指在谈判过程中谈判人员所表现出来的言谈举止、处事方式以及习惯爱好等特点。</a:t>
            </a:r>
          </a:p>
        </p:txBody>
      </p:sp>
      <p:sp>
        <p:nvSpPr>
          <p:cNvPr id="5" name="矩形 4"/>
          <p:cNvSpPr/>
          <p:nvPr/>
        </p:nvSpPr>
        <p:spPr>
          <a:xfrm>
            <a:off x="979715" y="732745"/>
            <a:ext cx="7184571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16342" y="1498379"/>
            <a:ext cx="5964172" cy="233140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影响国际商务谈判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风格</a:t>
            </a:r>
            <a:r>
              <a:rPr lang="zh-CN" altLang="en-US" sz="3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3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文化因素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2591968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686683" y="1580776"/>
            <a:ext cx="1559113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一、入题技巧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690040" y="3636285"/>
            <a:ext cx="1555756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272130" y="1746708"/>
            <a:ext cx="1414553" cy="10177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268733" y="2757751"/>
            <a:ext cx="1421307" cy="10444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9570" y="602713"/>
            <a:ext cx="4698644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迂回入题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①从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题外话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②从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自谦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③从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介绍己方谈判人员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④从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介绍己方的生产、经营、财务状况等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入题</a:t>
            </a:r>
            <a:endParaRPr lang="zh-CN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先谈一般原则，再谈细节问题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从具体议题入手</a:t>
            </a:r>
          </a:p>
        </p:txBody>
      </p:sp>
      <p:sp>
        <p:nvSpPr>
          <p:cNvPr id="18" name="左中括号 17"/>
          <p:cNvSpPr/>
          <p:nvPr/>
        </p:nvSpPr>
        <p:spPr>
          <a:xfrm>
            <a:off x="4369086" y="720246"/>
            <a:ext cx="140486" cy="2268104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6034"/>
            <a:ext cx="21431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文本框 32"/>
          <p:cNvSpPr txBox="1"/>
          <p:nvPr/>
        </p:nvSpPr>
        <p:spPr>
          <a:xfrm>
            <a:off x="1381597" y="644602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5.5.1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入题技巧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叙”的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32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5.5.1 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入题技巧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五边形 32"/>
          <p:cNvSpPr/>
          <p:nvPr/>
        </p:nvSpPr>
        <p:spPr>
          <a:xfrm flipH="1">
            <a:off x="7442235" y="1400588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41" name="五边形 40"/>
          <p:cNvSpPr/>
          <p:nvPr/>
        </p:nvSpPr>
        <p:spPr>
          <a:xfrm flipH="1">
            <a:off x="3131840" y="2083199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92" y="86169"/>
            <a:ext cx="2972374" cy="148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478662" y="966232"/>
            <a:ext cx="710447" cy="3028484"/>
            <a:chOff x="3432348" y="1355133"/>
            <a:chExt cx="1455093" cy="4037979"/>
          </a:xfrm>
        </p:grpSpPr>
        <p:grpSp>
          <p:nvGrpSpPr>
            <p:cNvPr id="47" name="组合 46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65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圆角矩形 66"/>
          <p:cNvSpPr/>
          <p:nvPr/>
        </p:nvSpPr>
        <p:spPr>
          <a:xfrm>
            <a:off x="2334020" y="803940"/>
            <a:ext cx="25210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2352999" y="3832423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352999" y="1553981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2355933" y="2294459"/>
            <a:ext cx="249909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352999" y="3084312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sp>
        <p:nvSpPr>
          <p:cNvPr id="76" name="五边形 75"/>
          <p:cNvSpPr/>
          <p:nvPr/>
        </p:nvSpPr>
        <p:spPr>
          <a:xfrm flipH="1">
            <a:off x="5724128" y="2384780"/>
            <a:ext cx="966573" cy="288269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第六章  文化差异对国际商务谈判的影响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049393" y="593203"/>
            <a:ext cx="1663316" cy="39437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43"/>
          <p:cNvSpPr txBox="1"/>
          <p:nvPr/>
        </p:nvSpPr>
        <p:spPr>
          <a:xfrm>
            <a:off x="32998" y="13972"/>
            <a:ext cx="2322935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文化差异对国际商务谈判的影响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5220072" y="987574"/>
            <a:ext cx="346034" cy="3044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64916" y="1326250"/>
            <a:ext cx="6497705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500" dirty="0" err="1" smtClean="0">
                <a:latin typeface="微软雅黑" panose="020B0503020204020204" charset="-122"/>
                <a:ea typeface="微软雅黑" panose="020B0503020204020204" charset="-122"/>
              </a:rPr>
              <a:t>解决语言问题的方法很简单</a:t>
            </a:r>
            <a:r>
              <a:rPr lang="en-US" altLang="zh-CN" sz="1500" dirty="0" err="1">
                <a:latin typeface="微软雅黑" panose="020B0503020204020204" charset="-122"/>
                <a:ea typeface="微软雅黑" panose="020B0503020204020204" charset="-122"/>
              </a:rPr>
              <a:t>，如雇佣一位翻译或用共同的第三语言交谈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15" y="1658453"/>
            <a:ext cx="5038725" cy="330136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669125" y="2595237"/>
            <a:ext cx="367665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301460" y="4332121"/>
            <a:ext cx="367665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799266" y="4525955"/>
            <a:ext cx="425768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373499" y="4715177"/>
            <a:ext cx="425768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五边形 25"/>
          <p:cNvSpPr/>
          <p:nvPr/>
        </p:nvSpPr>
        <p:spPr>
          <a:xfrm flipH="1">
            <a:off x="7136212" y="4585736"/>
            <a:ext cx="966573" cy="288269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02550" y="3170004"/>
            <a:ext cx="367665" cy="19383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48264" y="1957991"/>
            <a:ext cx="1944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最多：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承诺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英国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警告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巴西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泄露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德国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提问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加拿大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6732240" y="2729414"/>
            <a:ext cx="216024" cy="1543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" grpId="0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1779754" y="3923185"/>
            <a:ext cx="3316409" cy="43582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沉默时间最长的是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俄罗斯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    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966737630"/>
              </p:ext>
            </p:extLst>
          </p:nvPr>
        </p:nvGraphicFramePr>
        <p:xfrm>
          <a:off x="1779754" y="1305251"/>
          <a:ext cx="7132037" cy="25628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4169"/>
                <a:gridCol w="481323"/>
                <a:gridCol w="511628"/>
                <a:gridCol w="478972"/>
                <a:gridCol w="620486"/>
                <a:gridCol w="522515"/>
                <a:gridCol w="576943"/>
                <a:gridCol w="576943"/>
                <a:gridCol w="598715"/>
                <a:gridCol w="522514"/>
                <a:gridCol w="587829"/>
              </a:tblGrid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技巧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中国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日本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韩国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俄罗斯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德国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英国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法国</a:t>
                      </a:r>
                      <a:endParaRPr lang="zh-CN" altLang="en-US" sz="15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巴西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加拿大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美国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532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 dirty="0"/>
                        <a:t>沉默时间百分比</a:t>
                      </a:r>
                      <a:endParaRPr lang="zh-CN" altLang="en-US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7.7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8.3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12.3</a:t>
                      </a:r>
                      <a:endParaRPr lang="en-US" altLang="zh-CN" sz="15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8.3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648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插话间隔（分钟）</a:t>
                      </a:r>
                      <a:endParaRPr lang="zh-CN" altLang="en-US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1.75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4.84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1.36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2.26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5.66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2.10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1.45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5.88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凝视时间百分比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13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29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34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53.3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52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48.7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33.3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  <a:tr h="366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500"/>
                        <a:t>每小时接触次数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0.2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9.4</a:t>
                      </a:r>
                      <a:endParaRPr lang="en-US" altLang="zh-CN" sz="150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/>
                        <a:t>0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500" dirty="0"/>
                        <a:t>0</a:t>
                      </a:r>
                      <a:endParaRPr lang="en-US" altLang="zh-CN" sz="15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20" name="五边形 19"/>
          <p:cNvSpPr/>
          <p:nvPr/>
        </p:nvSpPr>
        <p:spPr>
          <a:xfrm flipH="1">
            <a:off x="5137111" y="848760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96163" y="4050143"/>
            <a:ext cx="3545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插话间隔最长的是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79754" y="4471264"/>
            <a:ext cx="3421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凝视时间最长的是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法国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45606" y="4368175"/>
            <a:ext cx="38255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每小时接触频率最高的是</a:t>
            </a:r>
            <a:r>
              <a:rPr lang="zh-CN" altLang="en-US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巴西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96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一、语言及非语言行为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666990" y="1621693"/>
            <a:ext cx="6737056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1.日本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商人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：最为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礼貌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、较多采用正面承诺、推荐和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保证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常使用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你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和面部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凝视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2.巴西商人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使用“不”“你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频率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较高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常考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多使用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警告、命令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的交流技巧，风格</a:t>
            </a:r>
            <a:r>
              <a:rPr lang="zh-CN" altLang="en-US" sz="1800" u="sng" dirty="0" smtClean="0">
                <a:latin typeface="微软雅黑" panose="020B0503020204020204" charset="-122"/>
                <a:ea typeface="微软雅黑" panose="020B0503020204020204" charset="-122"/>
              </a:rPr>
              <a:t>豪放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谈判中不甘寂寞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每小时接触频率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最高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3.法国商人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：谈判风格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更</a:t>
            </a:r>
            <a:r>
              <a:rPr lang="zh-CN" altLang="en-US" sz="1800" u="sng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随意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面部凝视时间最长</a:t>
            </a:r>
            <a:endParaRPr lang="zh-CN" altLang="en-US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155821" y="841912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194135" y="133715"/>
            <a:ext cx="895436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语言及非语言行为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2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</a:p>
        </p:txBody>
      </p:sp>
    </p:spTree>
    <p:extLst>
      <p:ext uri="{BB962C8B-B14F-4D97-AF65-F5344CB8AC3E}">
        <p14:creationId xmlns:p14="http://schemas.microsoft.com/office/powerpoint/2010/main" val="3691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32695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6558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在谈判中沉默时间百分比最大的是（  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．中国人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．巴西人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．加拿大人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．俄罗斯人</a:t>
            </a:r>
          </a:p>
        </p:txBody>
      </p:sp>
    </p:spTree>
    <p:extLst>
      <p:ext uri="{BB962C8B-B14F-4D97-AF65-F5344CB8AC3E}">
        <p14:creationId xmlns:p14="http://schemas.microsoft.com/office/powerpoint/2010/main" val="176356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在谈判中沉默时间百分比最大的是（  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．中国人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．巴西人  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．加拿大人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．俄罗斯人</a:t>
            </a:r>
          </a:p>
        </p:txBody>
      </p:sp>
      <p:sp>
        <p:nvSpPr>
          <p:cNvPr id="5" name="矩形 4"/>
          <p:cNvSpPr/>
          <p:nvPr/>
        </p:nvSpPr>
        <p:spPr>
          <a:xfrm>
            <a:off x="492163" y="332695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203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在谈判中插话间隔时间最长的是（ 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法国人</a:t>
            </a:r>
          </a:p>
        </p:txBody>
      </p:sp>
    </p:spTree>
    <p:extLst>
      <p:ext uri="{BB962C8B-B14F-4D97-AF65-F5344CB8AC3E}">
        <p14:creationId xmlns:p14="http://schemas.microsoft.com/office/powerpoint/2010/main" val="41701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在谈判中插话间隔时间最长的是（ 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法国人</a:t>
            </a:r>
          </a:p>
        </p:txBody>
      </p:sp>
      <p:sp>
        <p:nvSpPr>
          <p:cNvPr id="5" name="矩形 4"/>
          <p:cNvSpPr/>
          <p:nvPr/>
        </p:nvSpPr>
        <p:spPr>
          <a:xfrm>
            <a:off x="492163" y="332695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42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7864"/>
            <a:ext cx="1268760" cy="4865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17865" y="214973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3030993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-17865" y="383520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25882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</a:p>
        </p:txBody>
      </p:sp>
      <p:sp>
        <p:nvSpPr>
          <p:cNvPr id="60" name="矩形 59"/>
          <p:cNvSpPr/>
          <p:nvPr/>
        </p:nvSpPr>
        <p:spPr>
          <a:xfrm>
            <a:off x="0" y="17467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1262" y="253985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62" name="矩形 61"/>
          <p:cNvSpPr/>
          <p:nvPr/>
        </p:nvSpPr>
        <p:spPr>
          <a:xfrm>
            <a:off x="-12447" y="2180904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8703" y="2988350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7" y="2591968"/>
            <a:ext cx="1268760" cy="44564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叙</a:t>
            </a:r>
          </a:p>
        </p:txBody>
      </p:sp>
      <p:sp>
        <p:nvSpPr>
          <p:cNvPr id="34" name="矩形 33"/>
          <p:cNvSpPr/>
          <p:nvPr/>
        </p:nvSpPr>
        <p:spPr>
          <a:xfrm>
            <a:off x="-38703" y="348895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辩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7028" y="3865512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7865" y="25626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17865" y="169265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-7028" y="342699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0" y="428290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10838" y="125882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810" y="81830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技巧概述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686683" y="1580776"/>
            <a:ext cx="1559113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一、入题技巧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690040" y="3636285"/>
            <a:ext cx="1555756" cy="331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二、阐述技巧</a:t>
            </a:r>
          </a:p>
        </p:txBody>
      </p:sp>
      <p:cxnSp>
        <p:nvCxnSpPr>
          <p:cNvPr id="42" name="曲线连接符 41"/>
          <p:cNvCxnSpPr>
            <a:endCxn id="25" idx="1"/>
          </p:cNvCxnSpPr>
          <p:nvPr/>
        </p:nvCxnSpPr>
        <p:spPr>
          <a:xfrm flipV="1">
            <a:off x="1272130" y="1746708"/>
            <a:ext cx="1414553" cy="10177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endCxn id="26" idx="1"/>
          </p:cNvCxnSpPr>
          <p:nvPr/>
        </p:nvCxnSpPr>
        <p:spPr>
          <a:xfrm>
            <a:off x="1268733" y="2757751"/>
            <a:ext cx="1421307" cy="10444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09570" y="602713"/>
            <a:ext cx="4698644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迂回入题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①从题外话入题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②从自谦入题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③从介绍己方谈判人员入题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④从介绍己方的生产、经营、财务状况等入题</a:t>
            </a:r>
            <a:endParaRPr lang="zh-CN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先谈一般原则，再谈细节问题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从具体议题入手</a:t>
            </a:r>
          </a:p>
        </p:txBody>
      </p:sp>
      <p:sp>
        <p:nvSpPr>
          <p:cNvPr id="18" name="左中括号 17"/>
          <p:cNvSpPr/>
          <p:nvPr/>
        </p:nvSpPr>
        <p:spPr>
          <a:xfrm>
            <a:off x="4369086" y="720246"/>
            <a:ext cx="140486" cy="2268104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05806" y="3087937"/>
            <a:ext cx="4572000" cy="214674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开场</a:t>
            </a:r>
            <a:r>
              <a:rPr lang="zh-CN" altLang="zh-CN" sz="1500" dirty="0" smtClean="0">
                <a:latin typeface="微软雅黑" panose="020B0503020204020204" charset="-122"/>
                <a:ea typeface="微软雅黑" panose="020B0503020204020204" charset="-122"/>
              </a:rPr>
              <a:t>阐述</a:t>
            </a:r>
            <a:r>
              <a:rPr lang="zh-CN" altLang="en-US" sz="1500" dirty="0" smtClean="0">
                <a:latin typeface="微软雅黑" panose="020B0503020204020204" charset="-122"/>
                <a:ea typeface="微软雅黑" panose="020B0503020204020204" charset="-122"/>
              </a:rPr>
              <a:t>（开宗明义，简明扼要，创造和谐气氛）</a:t>
            </a:r>
            <a:endParaRPr lang="zh-CN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让对方先谈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注意正确使用</a:t>
            </a:r>
            <a:r>
              <a:rPr lang="zh-CN" altLang="zh-CN" sz="1500" dirty="0" smtClean="0"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准确，真实，有条理，有</a:t>
            </a:r>
            <a:r>
              <a:rPr lang="zh-CN" altLang="en-US" sz="1500" dirty="0" smtClean="0">
                <a:latin typeface="微软雅黑" panose="020B0503020204020204" charset="-122"/>
                <a:ea typeface="微软雅黑" panose="020B0503020204020204" charset="-122"/>
              </a:rPr>
              <a:t>弹性，紧扣主题，措辞，语调，折中迂回，</a:t>
            </a:r>
            <a:r>
              <a:rPr lang="zh-CN" altLang="en-US" sz="1500" u="sng" dirty="0" smtClean="0">
                <a:latin typeface="微软雅黑" panose="020B0503020204020204" charset="-122"/>
                <a:ea typeface="微软雅黑" panose="020B0503020204020204" charset="-122"/>
              </a:rPr>
              <a:t>解困用语</a:t>
            </a:r>
            <a:r>
              <a:rPr lang="zh-CN" altLang="en-US" sz="1500" dirty="0" smtClean="0">
                <a:latin typeface="微软雅黑" panose="020B0503020204020204" charset="-122"/>
                <a:ea typeface="微软雅黑" panose="020B0503020204020204" charset="-122"/>
              </a:rPr>
              <a:t>，不以否定用语结束）</a:t>
            </a:r>
            <a:endParaRPr lang="zh-CN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叙述时发现错误要及时纠正</a:t>
            </a:r>
          </a:p>
        </p:txBody>
      </p:sp>
      <p:sp>
        <p:nvSpPr>
          <p:cNvPr id="44" name="左中括号 43"/>
          <p:cNvSpPr/>
          <p:nvPr/>
        </p:nvSpPr>
        <p:spPr>
          <a:xfrm>
            <a:off x="4355976" y="3249668"/>
            <a:ext cx="182602" cy="1770354"/>
          </a:xfrm>
          <a:prstGeom prst="leftBracke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81" y="35870"/>
            <a:ext cx="21431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文本框 32"/>
          <p:cNvSpPr txBox="1"/>
          <p:nvPr/>
        </p:nvSpPr>
        <p:spPr>
          <a:xfrm>
            <a:off x="1381597" y="112584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“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叙”的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技巧</a:t>
            </a:r>
          </a:p>
        </p:txBody>
      </p:sp>
      <p:sp>
        <p:nvSpPr>
          <p:cNvPr id="45" name="文本框 32"/>
          <p:cNvSpPr txBox="1"/>
          <p:nvPr/>
        </p:nvSpPr>
        <p:spPr>
          <a:xfrm>
            <a:off x="1381597" y="644602"/>
            <a:ext cx="663224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5.5.2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阐述技巧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290" y="23949"/>
            <a:ext cx="1711397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5.5.2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阐述</a:t>
            </a:r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五边形 40"/>
          <p:cNvSpPr/>
          <p:nvPr/>
        </p:nvSpPr>
        <p:spPr>
          <a:xfrm flipH="1">
            <a:off x="7442235" y="1400588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sp>
        <p:nvSpPr>
          <p:cNvPr id="47" name="五边形 46"/>
          <p:cNvSpPr/>
          <p:nvPr/>
        </p:nvSpPr>
        <p:spPr>
          <a:xfrm flipH="1">
            <a:off x="3131840" y="2083199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五边形 47"/>
          <p:cNvSpPr/>
          <p:nvPr/>
        </p:nvSpPr>
        <p:spPr>
          <a:xfrm flipH="1">
            <a:off x="3150195" y="4067626"/>
            <a:ext cx="966573" cy="288269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4"/>
          <p:cNvSpPr txBox="1"/>
          <p:nvPr/>
        </p:nvSpPr>
        <p:spPr>
          <a:xfrm>
            <a:off x="1688762" y="1456422"/>
            <a:ext cx="7324610" cy="339323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1.阿拉伯人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5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在社交中常邀请对方</a:t>
            </a:r>
            <a:r>
              <a:rPr sz="1500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喝咖啡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，客人不喝咖啡是很失礼的行为</a:t>
            </a:r>
            <a:r>
              <a:rPr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德国人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穿礼服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不把手放在口袋里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，很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守时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，不习惯和人连连握手。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.芬兰人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5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买卖做成后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举行一个</a:t>
            </a:r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长时间的宴会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sz="15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请对方</a:t>
            </a:r>
            <a:r>
              <a:rPr sz="1500" dirty="0" err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洗蒸汽浴</a:t>
            </a:r>
            <a:r>
              <a:rPr sz="1500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，不能拒绝</a:t>
            </a:r>
            <a:r>
              <a:rPr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澳大利亚人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大部分活动在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小酒馆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进行，在付钱上，不能忘记也不能过于积极。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南美洲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穿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深色服装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，表现亲热，在对方耳边说话，乐于接受一些小礼品。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中东商人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好客，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.法国人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共进午餐，游览古迹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sz="15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千万不能和法国人在餐桌上或在游玩时谈生意</a:t>
            </a:r>
            <a:r>
              <a:rPr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sz="15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北欧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美国人：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谈生意时喜欢有</a:t>
            </a:r>
            <a:r>
              <a:rPr lang="zh-CN" altLang="en-US" sz="15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一定的隐私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。（避免被打扰）</a:t>
            </a:r>
            <a:endParaRPr sz="15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1" name="五边形 20"/>
          <p:cNvSpPr/>
          <p:nvPr/>
        </p:nvSpPr>
        <p:spPr>
          <a:xfrm flipH="1">
            <a:off x="5114325" y="841912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圆角矩形 21"/>
          <p:cNvSpPr/>
          <p:nvPr/>
        </p:nvSpPr>
        <p:spPr>
          <a:xfrm>
            <a:off x="8183250" y="354318"/>
            <a:ext cx="57988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风俗习惯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5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0.bdstatic.com/94oJfD_bAAcT8t7mm9GUKT-xh_/timg?image&amp;quality=100&amp;size=b4000_4000&amp;sec=1545381559&amp;di=6f68b00cd90c461108d7545e3eaca591&amp;src=http://img.zcool.cn/community/01bf9958a69b4ba801219c7757bb2c.jpg@900w_1l_2o_100sh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8587" r="6169" b="9935"/>
          <a:stretch/>
        </p:blipFill>
        <p:spPr bwMode="auto">
          <a:xfrm>
            <a:off x="6080898" y="2887889"/>
            <a:ext cx="2319726" cy="225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1681015" y="1643001"/>
            <a:ext cx="6866619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以东方文化和英美文化为例，两者在思维方面的差异有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（1）东方文化偏好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形象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思维，英美文化偏好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抽象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（2）东方文化偏好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综合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思维，英美文化偏好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分析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（3）东方人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注重统一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，英美人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注重对立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183250" y="583337"/>
            <a:ext cx="579887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6.1.3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思维差异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五边形 22"/>
          <p:cNvSpPr/>
          <p:nvPr/>
        </p:nvSpPr>
        <p:spPr>
          <a:xfrm flipH="1">
            <a:off x="5114325" y="841912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5972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4"/>
          <p:cNvSpPr txBox="1"/>
          <p:nvPr/>
        </p:nvSpPr>
        <p:spPr>
          <a:xfrm>
            <a:off x="1737790" y="1236926"/>
            <a:ext cx="7357403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价值观差异对国际商务谈判行为的影响有以下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</a:t>
            </a:r>
            <a:r>
              <a:rPr sz="18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客观性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公事公办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；东方文化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拉丁文化：裙带关系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</a:t>
            </a:r>
            <a:r>
              <a:rPr sz="18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时间观念</a:t>
            </a:r>
            <a:r>
              <a:rPr 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sz="1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单一时间利用方式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：“专时专用”和“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速度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北美、瑞士、德国等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多种时间利用方式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：“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一时多用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中东和拉美国家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三）</a:t>
            </a:r>
            <a:r>
              <a:rPr sz="1800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竞争和平等观</a:t>
            </a:r>
            <a:endParaRPr sz="1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日本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顾客就是上帝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，卖方往往会顺从买方的欲望和需要；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美国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卖方将买方视为地位平等的人，奉行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平等主义价值观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0" name="五边形 19"/>
          <p:cNvSpPr/>
          <p:nvPr/>
        </p:nvSpPr>
        <p:spPr>
          <a:xfrm flipH="1">
            <a:off x="5255634" y="841912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8194136" y="803940"/>
            <a:ext cx="470893" cy="2423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6.1.4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价值观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334019" y="803940"/>
            <a:ext cx="2771381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cxnSp>
        <p:nvCxnSpPr>
          <p:cNvPr id="33" name="曲线连接符 32"/>
          <p:cNvCxnSpPr>
            <a:endCxn id="67" idx="1"/>
          </p:cNvCxnSpPr>
          <p:nvPr/>
        </p:nvCxnSpPr>
        <p:spPr>
          <a:xfrm flipV="1">
            <a:off x="1478662" y="966232"/>
            <a:ext cx="855358" cy="3278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/>
          <p:cNvSpPr txBox="1"/>
          <p:nvPr/>
        </p:nvSpPr>
        <p:spPr>
          <a:xfrm>
            <a:off x="1780429" y="1382009"/>
            <a:ext cx="7222058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不同的文化背景使谈判者之间的信息交流面临许多冲突和障碍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法国人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天性比较开朗，注重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人情味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日本人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地位和等级观念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很重，要搞清楚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德国人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重视体面，注意形式，有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头衔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一定要称呼其头衔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sz="1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澳大利亚人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参与谈判时，代表都是有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决定权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的，所以己方要让有决定权的人参加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07" y="145419"/>
            <a:ext cx="2921794" cy="116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8205021" y="1008994"/>
            <a:ext cx="569001" cy="3008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6.1.5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人际关系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6.1 </a:t>
            </a:r>
            <a:r>
              <a:rPr lang="zh-CN" altLang="en-US" sz="27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影响谈判风格的文化因素</a:t>
            </a:r>
            <a:endParaRPr lang="zh-CN" altLang="en-US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五边形 22"/>
          <p:cNvSpPr/>
          <p:nvPr/>
        </p:nvSpPr>
        <p:spPr>
          <a:xfrm flipH="1">
            <a:off x="5255634" y="841912"/>
            <a:ext cx="966573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21867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谈判之后，对方邀请己方去洗蒸汽浴，对方很有可能来自 （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希腊  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      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北欧 </a:t>
            </a:r>
          </a:p>
        </p:txBody>
      </p:sp>
    </p:spTree>
    <p:extLst>
      <p:ext uri="{BB962C8B-B14F-4D97-AF65-F5344CB8AC3E}">
        <p14:creationId xmlns:p14="http://schemas.microsoft.com/office/powerpoint/2010/main" val="39389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谈判之后，对方邀请己方去洗蒸汽浴，对方很有可能来自 （ 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希腊  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俄罗斯      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北欧 </a:t>
            </a:r>
          </a:p>
        </p:txBody>
      </p:sp>
      <p:sp>
        <p:nvSpPr>
          <p:cNvPr id="5" name="矩形 4"/>
          <p:cNvSpPr/>
          <p:nvPr/>
        </p:nvSpPr>
        <p:spPr>
          <a:xfrm>
            <a:off x="492163" y="3326951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200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无论穿什么，都不会把手放到口袋里，因为这样做会被认为是粗鲁的。具有这种行为习惯的是（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</p:txBody>
      </p:sp>
    </p:spTree>
    <p:extLst>
      <p:ext uri="{BB962C8B-B14F-4D97-AF65-F5344CB8AC3E}">
        <p14:creationId xmlns:p14="http://schemas.microsoft.com/office/powerpoint/2010/main" val="32974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无论穿什么，都不会把手放到口袋里，因为这样做会被认为是粗鲁的。具有这种行为习惯的是（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韩国人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570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有关美国人风俗习惯的说法中，正确的是（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不在餐桌上或在游玩时谈生意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在谈生意时喜欢有一定的隐私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在谈判时缺乏时间观念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在买卖做成之后会举行一个长时间的宴会</a:t>
            </a:r>
          </a:p>
        </p:txBody>
      </p:sp>
    </p:spTree>
    <p:extLst>
      <p:ext uri="{BB962C8B-B14F-4D97-AF65-F5344CB8AC3E}">
        <p14:creationId xmlns:p14="http://schemas.microsoft.com/office/powerpoint/2010/main" val="31533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以下有关美国人风俗习惯的说法中，正确的是（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不在餐桌上或在游玩时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谈生意                      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法国人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在谈生意时喜欢有一定的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隐私                       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美国人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在谈判时缺乏时间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观念                                 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中东、拉美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在买卖做成之后会举行一个长时间的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宴会        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芬兰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74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商务谈判中，迂回入题的方法包括（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从自谦入题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从题外话入题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从大气状况入题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从介绍己方谈判人员人题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从介绍己方经营状况入题</a:t>
            </a:r>
          </a:p>
        </p:txBody>
      </p:sp>
    </p:spTree>
    <p:extLst>
      <p:ext uri="{BB962C8B-B14F-4D97-AF65-F5344CB8AC3E}">
        <p14:creationId xmlns:p14="http://schemas.microsoft.com/office/powerpoint/2010/main" val="12166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与东方文化相比，英美文化偏好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抽象思维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形象思维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统一思维</a:t>
            </a:r>
          </a:p>
        </p:txBody>
      </p:sp>
    </p:spTree>
    <p:extLst>
      <p:ext uri="{BB962C8B-B14F-4D97-AF65-F5344CB8AC3E}">
        <p14:creationId xmlns:p14="http://schemas.microsoft.com/office/powerpoint/2010/main" val="290925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7.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与东方文化相比，英美文化偏好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抽象思维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综合思维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形象思维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统一思维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05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谈判中，强调“专时专用”和“速度”的是（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中东人</a:t>
            </a:r>
          </a:p>
        </p:txBody>
      </p:sp>
    </p:spTree>
    <p:extLst>
      <p:ext uri="{BB962C8B-B14F-4D97-AF65-F5344CB8AC3E}">
        <p14:creationId xmlns:p14="http://schemas.microsoft.com/office/powerpoint/2010/main" val="11143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谈判中，强调“专时专用”和“速度”的是（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中国人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瑞士人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中东人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90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27228" y="1477154"/>
            <a:ext cx="5964172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始发站   </a:t>
            </a: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美洲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6957" y="3729072"/>
            <a:ext cx="3427800" cy="5539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谈判风格、礼仪与禁忌</a:t>
            </a:r>
            <a:endParaRPr lang="en-US" altLang="zh-CN" sz="2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6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1449863" y="1107397"/>
            <a:ext cx="730399" cy="2558342"/>
            <a:chOff x="3391485" y="1355133"/>
            <a:chExt cx="1495957" cy="4037979"/>
          </a:xfrm>
        </p:grpSpPr>
        <p:grpSp>
          <p:nvGrpSpPr>
            <p:cNvPr id="24" name="组合 23"/>
            <p:cNvGrpSpPr/>
            <p:nvPr/>
          </p:nvGrpSpPr>
          <p:grpSpPr>
            <a:xfrm>
              <a:off x="4221239" y="1355133"/>
              <a:ext cx="666203" cy="4037979"/>
              <a:chOff x="3715495" y="352457"/>
              <a:chExt cx="609007" cy="4504981"/>
            </a:xfrm>
          </p:grpSpPr>
          <p:grpSp>
            <p:nvGrpSpPr>
              <p:cNvPr id="26" name="组合 30"/>
              <p:cNvGrpSpPr>
                <a:grpSpLocks/>
              </p:cNvGrpSpPr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3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38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1"/>
                <a:ext cx="2290449" cy="609006"/>
                <a:chOff x="0" y="504055"/>
                <a:chExt cx="6752230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3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8" name="直接连接符 27"/>
              <p:cNvCxnSpPr>
                <a:stCxn id="36" idx="0"/>
                <a:endCxn id="30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>
            <a:xfrm flipV="1">
              <a:off x="3391485" y="2799809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2334019" y="2202719"/>
            <a:ext cx="4523981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324488" y="3503446"/>
            <a:ext cx="453351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三、拉丁美洲商人的谈判风格、礼仪及禁忌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圆角矩形 32"/>
          <p:cNvSpPr/>
          <p:nvPr/>
        </p:nvSpPr>
        <p:spPr>
          <a:xfrm>
            <a:off x="7565231" y="202577"/>
            <a:ext cx="838814" cy="3008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美洲商人的谈判风格、礼仪与禁忌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1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0" y="1694267"/>
            <a:ext cx="2516563" cy="1686131"/>
          </a:xfrm>
          <a:prstGeom prst="rect">
            <a:avLst/>
          </a:prstGeom>
        </p:spPr>
      </p:pic>
      <p:sp>
        <p:nvSpPr>
          <p:cNvPr id="47" name="五边形 46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12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0" y="1694267"/>
            <a:ext cx="2516563" cy="16861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46386" y="2495484"/>
            <a:ext cx="449125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外露、坦率、豪爽、热情、自信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7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14" y="1694267"/>
            <a:ext cx="4232844" cy="3174633"/>
          </a:xfrm>
          <a:prstGeom prst="rect">
            <a:avLst/>
          </a:prstGeom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2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14" y="1694267"/>
            <a:ext cx="4232844" cy="317463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528500" y="2133609"/>
            <a:ext cx="2368415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外露、坦率、豪爽、热情、自信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说话滔滔不绝、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追求物质利益、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不拘礼节、</a:t>
            </a:r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幽默诙谐</a:t>
            </a:r>
            <a:r>
              <a:rPr lang="en-US" altLang="zh-CN" sz="1800" dirty="0"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商务谈判中，迂回入题的方法包括（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从自谦入题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从题外话入题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从大气状况入题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从介绍己方谈判人员人题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从介绍己方经营状况入题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223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ABDE</a:t>
            </a:r>
          </a:p>
        </p:txBody>
      </p:sp>
    </p:spTree>
    <p:extLst>
      <p:ext uri="{BB962C8B-B14F-4D97-AF65-F5344CB8AC3E}">
        <p14:creationId xmlns:p14="http://schemas.microsoft.com/office/powerpoint/2010/main" val="9068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2267888" y="1275606"/>
            <a:ext cx="6304305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一）美国商人的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1．自信乐观，开朗幽默       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2．直截了当，干脆利落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3．态度诚恳，就事论事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4．重视效率，速战速决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5．具有极强的法律意识，律师在谈判中扮演着重要角色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6．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</a:t>
            </a:r>
            <a:r>
              <a:rPr sz="1800" u="sng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全线推进式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的谈判风格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（“</a:t>
            </a:r>
            <a:r>
              <a:rPr lang="zh-CN" altLang="en-US" sz="18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一揽子交易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”）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7．重视细节，讲究包装</a:t>
            </a:r>
          </a:p>
        </p:txBody>
      </p:sp>
      <p:sp>
        <p:nvSpPr>
          <p:cNvPr id="47" name="五边形 46"/>
          <p:cNvSpPr/>
          <p:nvPr/>
        </p:nvSpPr>
        <p:spPr>
          <a:xfrm flipH="1">
            <a:off x="5412626" y="1449998"/>
            <a:ext cx="2466528" cy="3201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00962" y="1903981"/>
            <a:ext cx="16234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“外向”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“直率”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“讲实利”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9491" y="4677526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“外置世俗法兰西”（外直事速法揽细）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6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1655411" y="1554848"/>
            <a:ext cx="7458246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lang="zh-CN" altLang="en-US" sz="1800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及禁忌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不必要过多地握手与客套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见面与离别时，都面带微笑地握手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在正式场合对年长者和地位高的人，使用“先生”、“夫人”等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美国商人习惯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保持一定的身体间距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5.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，约会要提前预约，赴会要准时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6.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比较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熟悉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的女士之间或男士之间会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亲吻拥抱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7.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不乐意听到他人对美国的批评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8.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随身携带名片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，但认为有必要联系时才会回赠名片；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9.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不管是否有人在场，都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不要与女士谈论她个人的问题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6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1655411" y="1461406"/>
            <a:ext cx="7129361" cy="2146742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1800" u="sng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忌讳在周六、日和公定假日洽谈商务（元旦、退伍军人节、感恩节、哥伦布日）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美国人最忌讳数字“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13"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、“星期五”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忌讳谈有关私人性质的问题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7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52274" y="1567075"/>
            <a:ext cx="6830468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加拿大居民大多数是英国和法国移民的后裔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英国裔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商人：严谨、保守、重视信誉，喜欢设置关卡，要有耐心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商人：和蔼可亲，平易近人，客气大方，力求慎重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302683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8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577982" y="1463335"/>
            <a:ext cx="7893179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（二）加拿大商人的谈判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）见面或分手时要行握手礼，相互亲吻对手脸颊也常用。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约会：预约、准时；饭店或俱乐部；服装得体；进餐时间可长达</a:t>
            </a:r>
            <a:r>
              <a:rPr lang="en-US" altLang="zh-CN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2-3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有耐心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温和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时间观念很强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，所以要严格遵守合同的最后期限。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）要注重礼节，情绪上要克制，不要操之过急。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）对法裔谈判者应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力求慎重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，不弄清对方的意图与要求切不要贸然承诺。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高层管理者对谈判影响较大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，应将注意力集中在高层管理者身上。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忌讳白色的百合花，但酷爱枫叶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，视其为国宝和友谊的象征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3"/>
          <p:cNvSpPr txBox="1"/>
          <p:nvPr/>
        </p:nvSpPr>
        <p:spPr>
          <a:xfrm>
            <a:off x="32998" y="13972"/>
            <a:ext cx="295482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3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三、拉丁美洲商人的谈判风格、礼仪及禁忌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1711112" y="1594605"/>
            <a:ext cx="7164332" cy="318548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1.性格特点是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固执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sz="15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个人人格至上</a:t>
            </a:r>
            <a:r>
              <a:rPr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sz="15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富于男子气概</a:t>
            </a:r>
            <a:endParaRPr lang="en-US" sz="1500" u="sng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对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自己意见的正确性坚信不疑，往往要求对方全盘接受，</a:t>
            </a:r>
            <a:r>
              <a:rPr lang="zh-CN" altLang="en-US" sz="1500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很少主动作出</a:t>
            </a:r>
            <a:r>
              <a:rPr lang="zh-CN" altLang="en-US" sz="1500" u="sng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让步</a:t>
            </a:r>
            <a:endParaRPr sz="1500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生活悠闲恬淡，不很注重物质利益，</a:t>
            </a:r>
            <a:r>
              <a:rPr sz="1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sz="1500" u="sng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重感情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3.享乐至上主义者，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酷爱娱乐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教育水平相对较低</a:t>
            </a:r>
            <a:r>
              <a:rPr sz="1500" u="sng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国际贸易知识有限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，必须与负责管理的人谈生意，降低风险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寻找代理商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至关重要，建立代理网络，</a:t>
            </a:r>
            <a:r>
              <a:rPr sz="1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大多拉美国家普遍存在代理制度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5.拉美人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工作时间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普遍</a:t>
            </a:r>
            <a:r>
              <a:rPr sz="15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较短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且松懈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巴西人：酷爱娱乐；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阿根廷人：正统，欧洲化；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哥伦比亚、智利、巴拉圭人：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保守，正规；</a:t>
            </a:r>
            <a:r>
              <a:rPr lang="en-US" altLang="zh-CN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15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厄瓜多尔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人、秘鲁人：时间观念不强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48" y="829055"/>
            <a:ext cx="1698657" cy="1161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五边形 25"/>
          <p:cNvSpPr/>
          <p:nvPr/>
        </p:nvSpPr>
        <p:spPr>
          <a:xfrm flipH="1">
            <a:off x="5693367" y="1306336"/>
            <a:ext cx="1159700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586875" y="476661"/>
            <a:ext cx="557125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295482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6.2.3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拉丁美洲商人的谈判风格、礼仪与禁忌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7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以下有关美国人谈判风格的描述，不正确的有（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自信乐观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浪漫随意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态度诚恳，就事论事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重视效率，速战速决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法律意识不强</a:t>
            </a:r>
          </a:p>
        </p:txBody>
      </p:sp>
    </p:spTree>
    <p:extLst>
      <p:ext uri="{BB962C8B-B14F-4D97-AF65-F5344CB8AC3E}">
        <p14:creationId xmlns:p14="http://schemas.microsoft.com/office/powerpoint/2010/main" val="3546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以下有关美国人谈判风格的描述，不正确的有（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自信乐观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浪漫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随意                     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法国人</a:t>
            </a: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态度诚恳，就事论事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重视效率，速战速决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法律意识不强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718836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37834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加拿大人的谈判礼仪包括（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约会要预约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时间观念强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禁忌百合花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用餐时间长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有很强耐性</a:t>
            </a:r>
          </a:p>
        </p:txBody>
      </p:sp>
    </p:spTree>
    <p:extLst>
      <p:ext uri="{BB962C8B-B14F-4D97-AF65-F5344CB8AC3E}">
        <p14:creationId xmlns:p14="http://schemas.microsoft.com/office/powerpoint/2010/main" val="28881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9.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加拿大人的谈判礼仪包括（ 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约会要预约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时间观念强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禁忌百合花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用餐时间长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E: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有很强耐性</a:t>
            </a:r>
          </a:p>
        </p:txBody>
      </p:sp>
      <p:sp>
        <p:nvSpPr>
          <p:cNvPr id="4" name="矩形 3"/>
          <p:cNvSpPr/>
          <p:nvPr/>
        </p:nvSpPr>
        <p:spPr>
          <a:xfrm>
            <a:off x="492163" y="3629242"/>
            <a:ext cx="790216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</a:t>
            </a:r>
          </a:p>
        </p:txBody>
      </p:sp>
    </p:spTree>
    <p:extLst>
      <p:ext uri="{BB962C8B-B14F-4D97-AF65-F5344CB8AC3E}">
        <p14:creationId xmlns:p14="http://schemas.microsoft.com/office/powerpoint/2010/main" val="15398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7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真遗憾，只差一步就成功了！”这种阐述问题的技巧是（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语言富有弹性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发言紧扣主题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使用解困用语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注意折中迂回</a:t>
            </a:r>
          </a:p>
        </p:txBody>
      </p:sp>
    </p:spTree>
    <p:extLst>
      <p:ext uri="{BB962C8B-B14F-4D97-AF65-F5344CB8AC3E}">
        <p14:creationId xmlns:p14="http://schemas.microsoft.com/office/powerpoint/2010/main" val="4606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2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476" y="227171"/>
            <a:ext cx="1969584" cy="40005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dirty="0">
                <a:solidFill>
                  <a:srgbClr val="FFFFFF"/>
                </a:solidFill>
                <a:latin typeface="方正启体简体" panose="03000509000000000000" charset="-122"/>
                <a:ea typeface="方正启体简体" panose="03000509000000000000" charset="-122"/>
              </a:rPr>
              <a:t>题目练习</a:t>
            </a:r>
          </a:p>
        </p:txBody>
      </p:sp>
      <p:sp>
        <p:nvSpPr>
          <p:cNvPr id="3" name="TextBox 6"/>
          <p:cNvSpPr txBox="1"/>
          <p:nvPr/>
        </p:nvSpPr>
        <p:spPr>
          <a:xfrm>
            <a:off x="492163" y="1065008"/>
            <a:ext cx="8229599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10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下面国家的商人使用“不”的频率较高的是（）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巴西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日本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西班牙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德国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63" y="3629242"/>
            <a:ext cx="7902164" cy="4358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0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6292</Words>
  <Application>Microsoft Office PowerPoint</Application>
  <PresentationFormat>全屏显示(16:9)</PresentationFormat>
  <Paragraphs>1258</Paragraphs>
  <Slides>91</Slides>
  <Notes>55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thy</dc:creator>
  <cp:lastModifiedBy>thy</cp:lastModifiedBy>
  <cp:revision>45</cp:revision>
  <dcterms:created xsi:type="dcterms:W3CDTF">2018-12-03T04:33:23Z</dcterms:created>
  <dcterms:modified xsi:type="dcterms:W3CDTF">2018-12-24T03:53:56Z</dcterms:modified>
</cp:coreProperties>
</file>