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625" r:id="rId3"/>
    <p:sldId id="609" r:id="rId4"/>
    <p:sldId id="948" r:id="rId5"/>
    <p:sldId id="949" r:id="rId6"/>
    <p:sldId id="857" r:id="rId7"/>
    <p:sldId id="856" r:id="rId8"/>
    <p:sldId id="858" r:id="rId9"/>
    <p:sldId id="912" r:id="rId10"/>
    <p:sldId id="859" r:id="rId11"/>
    <p:sldId id="914" r:id="rId12"/>
    <p:sldId id="915" r:id="rId13"/>
    <p:sldId id="916" r:id="rId14"/>
    <p:sldId id="917" r:id="rId15"/>
    <p:sldId id="860" r:id="rId16"/>
    <p:sldId id="947" r:id="rId17"/>
    <p:sldId id="918" r:id="rId18"/>
    <p:sldId id="861" r:id="rId19"/>
    <p:sldId id="920" r:id="rId20"/>
    <p:sldId id="921" r:id="rId21"/>
    <p:sldId id="922" r:id="rId22"/>
    <p:sldId id="923" r:id="rId23"/>
    <p:sldId id="862" r:id="rId24"/>
    <p:sldId id="924" r:id="rId25"/>
    <p:sldId id="863" r:id="rId26"/>
    <p:sldId id="925" r:id="rId27"/>
    <p:sldId id="926" r:id="rId28"/>
    <p:sldId id="927" r:id="rId29"/>
    <p:sldId id="928" r:id="rId30"/>
    <p:sldId id="864" r:id="rId31"/>
    <p:sldId id="865" r:id="rId32"/>
    <p:sldId id="866" r:id="rId33"/>
    <p:sldId id="950" r:id="rId34"/>
    <p:sldId id="951" r:id="rId35"/>
    <p:sldId id="867" r:id="rId36"/>
    <p:sldId id="868" r:id="rId37"/>
    <p:sldId id="952" r:id="rId38"/>
    <p:sldId id="869" r:id="rId39"/>
    <p:sldId id="870" r:id="rId40"/>
    <p:sldId id="871" r:id="rId41"/>
    <p:sldId id="873" r:id="rId42"/>
    <p:sldId id="953" r:id="rId43"/>
    <p:sldId id="875" r:id="rId44"/>
    <p:sldId id="874" r:id="rId45"/>
    <p:sldId id="877" r:id="rId46"/>
    <p:sldId id="878" r:id="rId47"/>
    <p:sldId id="929" r:id="rId48"/>
    <p:sldId id="930" r:id="rId49"/>
    <p:sldId id="931" r:id="rId50"/>
    <p:sldId id="932" r:id="rId51"/>
    <p:sldId id="879" r:id="rId52"/>
    <p:sldId id="880" r:id="rId53"/>
    <p:sldId id="881" r:id="rId54"/>
    <p:sldId id="882" r:id="rId55"/>
    <p:sldId id="883" r:id="rId56"/>
    <p:sldId id="884" r:id="rId57"/>
    <p:sldId id="885" r:id="rId58"/>
    <p:sldId id="933" r:id="rId59"/>
    <p:sldId id="935" r:id="rId60"/>
    <p:sldId id="937" r:id="rId61"/>
    <p:sldId id="938" r:id="rId62"/>
    <p:sldId id="934" r:id="rId63"/>
    <p:sldId id="886" r:id="rId64"/>
    <p:sldId id="887" r:id="rId65"/>
    <p:sldId id="888" r:id="rId66"/>
    <p:sldId id="939" r:id="rId67"/>
    <p:sldId id="940" r:id="rId68"/>
    <p:sldId id="941" r:id="rId6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3186" autoAdjust="0"/>
  </p:normalViewPr>
  <p:slideViewPr>
    <p:cSldViewPr snapToGrid="0">
      <p:cViewPr varScale="1">
        <p:scale>
          <a:sx n="69" d="100"/>
          <a:sy n="69" d="100"/>
        </p:scale>
        <p:origin x="-43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8638-9698-4EDC-9412-A158CEC4640C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40CF5-E53E-4C03-B429-557B55F2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3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6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27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37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9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4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56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5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72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4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9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18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2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1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12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11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64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64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17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07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92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1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1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42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61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448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0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181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98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53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73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40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52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7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88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193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36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229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758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阿拉伯人在商业交往中，习惯使用“</a:t>
            </a:r>
            <a:r>
              <a:rPr lang="en-US" altLang="zh-CN" dirty="0" smtClean="0"/>
              <a:t>IBM"</a:t>
            </a:r>
            <a:r>
              <a:rPr lang="zh-CN" altLang="en-US" dirty="0" smtClean="0"/>
              <a:t>。这里的“</a:t>
            </a:r>
            <a:r>
              <a:rPr lang="en-US" altLang="zh-CN" dirty="0" smtClean="0"/>
              <a:t>IBM”</a:t>
            </a:r>
            <a:r>
              <a:rPr lang="zh-CN" altLang="en-US" dirty="0" smtClean="0"/>
              <a:t>不是指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公司，而是指阿拉伯语中分别以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开头的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个词语。</a:t>
            </a:r>
            <a:r>
              <a:rPr lang="en-US" altLang="zh-CN" dirty="0" smtClean="0"/>
              <a:t>I</a:t>
            </a:r>
            <a:r>
              <a:rPr lang="zh-CN" altLang="en-US" dirty="0" smtClean="0"/>
              <a:t>是“因夏利”，即“神的意志”；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是“波库拉”，即“明天再谈”；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是指“马列修”，即“不要介意”。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743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05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88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207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019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47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29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196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0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2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1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2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136" y="788457"/>
            <a:ext cx="4375055" cy="8309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50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5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174" y="1655268"/>
            <a:ext cx="4325615" cy="30008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：唐宏宇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131" y="3027316"/>
            <a:ext cx="4031870" cy="570548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61898"/>
            <a:ext cx="1247637" cy="11284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40" tIns="28320" rIns="56640" bIns="2832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0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49462" y="1391940"/>
            <a:ext cx="7940904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若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请柬上写有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女士穿长裙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应具体称苏格兰、英格兰、爱尔兰人</a:t>
            </a:r>
            <a:endParaRPr 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回避“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厕所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”这个词，一般都使用其他暗示的方法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商务宴请如需要男士着礼服，女士着长裙，则请柬上会注明（）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tie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08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英国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商务宴请如需要男士着礼服，女士着长裙，则请柬上会注明（）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A:white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B:black jacket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C:white tie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D:black tie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6292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235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任何欧洲国家都只用于万圣节和葬礼，而不宜送人的花是（ 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</a:p>
        </p:txBody>
      </p:sp>
    </p:spTree>
    <p:extLst>
      <p:ext uri="{BB962C8B-B14F-4D97-AF65-F5344CB8AC3E}">
        <p14:creationId xmlns:p14="http://schemas.microsoft.com/office/powerpoint/2010/main" val="275984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任何欧洲国家都只用于万圣节和葬礼，而不宜送人的花是（ 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/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荷花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菊花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玫瑰花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茉莉花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292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055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29"/>
          <p:cNvSpPr/>
          <p:nvPr/>
        </p:nvSpPr>
        <p:spPr>
          <a:xfrm flipH="1">
            <a:off x="5598966" y="1283340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6369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8" y="1711949"/>
            <a:ext cx="4323527" cy="1318731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5598967" y="1278806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241" y="3306677"/>
            <a:ext cx="2225040" cy="1571625"/>
          </a:xfrm>
          <a:prstGeom prst="rect">
            <a:avLst/>
          </a:prstGeom>
        </p:spPr>
      </p:pic>
      <p:sp>
        <p:nvSpPr>
          <p:cNvPr id="30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7" y="1447360"/>
            <a:ext cx="7138107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（一）德国商人的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德国人具有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自信、谨慎、保守、刻板、严谨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的特点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他们在谈判前就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得十分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充分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周到，思维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富于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系统性和逻辑性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单一时间利用方式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德国商人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自信而固执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德国人素有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“契约之民”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的雅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称。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德国人非常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守时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，有板有眼，一本正经。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05" y="3524574"/>
            <a:ext cx="2225040" cy="15716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8" y="4582837"/>
            <a:ext cx="1681639" cy="512921"/>
          </a:xfrm>
          <a:prstGeom prst="rect">
            <a:avLst/>
          </a:prstGeom>
        </p:spPr>
      </p:pic>
      <p:sp>
        <p:nvSpPr>
          <p:cNvPr id="26" name="五边形 25"/>
          <p:cNvSpPr/>
          <p:nvPr/>
        </p:nvSpPr>
        <p:spPr>
          <a:xfrm flipH="1">
            <a:off x="5598967" y="1303225"/>
            <a:ext cx="1130317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30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547343">
            <a:off x="7373145" y="1432774"/>
            <a:ext cx="11240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严谨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8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97294"/>
            <a:ext cx="1483424" cy="484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二、德国商人的谈判风格、礼仪及禁忌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（二）德国商人的谈判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重视礼节，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随处可见，会见与告别时，行握手礼应有力。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事先预约，务必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到场。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个人关系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是很严肃的，最好称呼“先生”“夫人”或“小姐”。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谈判时，穿着要整洁，举止要得体，处事要克制。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，忌讳闲聊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语气一般比较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严肃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，不会用开玩笑方式打破沉默。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讲究节俭，反对浪费，他们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把浪费看成是“罪恶”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德国商人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467459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300007">
            <a:off x="5963391" y="1332843"/>
            <a:ext cx="25330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严谨、正经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6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</p:spTree>
    <p:extLst>
      <p:ext uri="{BB962C8B-B14F-4D97-AF65-F5344CB8AC3E}">
        <p14:creationId xmlns:p14="http://schemas.microsoft.com/office/powerpoint/2010/main" val="30816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5384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13157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各项中，采用单一时间利用方式的是（ 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．中东人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         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．拉美人     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．伊朗人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294344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69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</p:spTree>
    <p:extLst>
      <p:ext uri="{BB962C8B-B14F-4D97-AF65-F5344CB8AC3E}">
        <p14:creationId xmlns:p14="http://schemas.microsoft.com/office/powerpoint/2010/main" val="18791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的谈判风格有（  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严谨保守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讲究效率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崇尚契约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自信固执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非常守时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81673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96" y="2139266"/>
            <a:ext cx="2130456" cy="223404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76" y="1855052"/>
            <a:ext cx="1844526" cy="2754086"/>
          </a:xfrm>
          <a:prstGeom prst="rect">
            <a:avLst/>
          </a:prstGeom>
        </p:spPr>
      </p:pic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4" y="1298435"/>
            <a:ext cx="7100840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（一）法国商人的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语言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、眼界开阔，为人友善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谈判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多样，偏爱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横向式谈判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要求严格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，同时注重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美感，要求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包装精美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强，</a:t>
            </a:r>
            <a:r>
              <a:rPr lang="en-US" altLang="zh-CN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月份都会去度假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848032" y="1367740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676369">
            <a:off x="7138305" y="1545613"/>
            <a:ext cx="159370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自豪感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3" y="1298436"/>
            <a:ext cx="7127222" cy="204286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五边形 23"/>
          <p:cNvSpPr/>
          <p:nvPr/>
        </p:nvSpPr>
        <p:spPr>
          <a:xfrm flipH="1">
            <a:off x="5525016" y="1395875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9098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</p:spTree>
    <p:extLst>
      <p:ext uri="{BB962C8B-B14F-4D97-AF65-F5344CB8AC3E}">
        <p14:creationId xmlns:p14="http://schemas.microsoft.com/office/powerpoint/2010/main" val="38704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喜欢在餐桌上或游玩时谈生意的是（ 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．美国人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．法国人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．德国人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．英国人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28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各项中，属于法国人的谈判风格的是（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要求包装精美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语气比较严肃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等级观念根深蒂固</a:t>
            </a:r>
          </a:p>
        </p:txBody>
      </p:sp>
    </p:spTree>
    <p:extLst>
      <p:ext uri="{BB962C8B-B14F-4D97-AF65-F5344CB8AC3E}">
        <p14:creationId xmlns:p14="http://schemas.microsoft.com/office/powerpoint/2010/main" val="26763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各项中，属于法国人的谈判风格的是（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工作计划性强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要求包装精美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语气比较严肃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等级观念根深蒂固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79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3461" y="488382"/>
            <a:ext cx="48474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7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800" dirty="0"/>
          </a:p>
        </p:txBody>
      </p:sp>
      <p:sp>
        <p:nvSpPr>
          <p:cNvPr id="20" name="矩形 19"/>
          <p:cNvSpPr/>
          <p:nvPr/>
        </p:nvSpPr>
        <p:spPr>
          <a:xfrm>
            <a:off x="7859889" y="1374243"/>
            <a:ext cx="484748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7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6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四、意大利商人的谈判风格、礼仪及禁忌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91869" y="1567075"/>
            <a:ext cx="7399364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意大利人的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国家意识比较淡薄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，而更愿意提故乡的名字。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非常重视商人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的作用。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与法国人相似，意大利商人常常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不遵守约会时间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善于社交，但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情绪多变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，表情富于变化。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商业贸易比较发达，与外商交易的热情不高，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更愿与国内企业打交道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追求时髦，通常在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现代化的办公室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里工作。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778403" y="1275997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意大利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1048904"/>
            <a:ext cx="702863" cy="3450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191773"/>
            <a:ext cx="7399364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（一）西班牙商人的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生性开朗，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奔放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的热情。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略显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傲慢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，其商人常常有居高临下的优越感，仿佛自己是世界的主人。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不肯承认自己的错误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考虑问题很注重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现实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，对各种事务的安排十分严肃认真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18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937176" y="1511874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7899486" y="167073"/>
            <a:ext cx="542659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45651848086&amp;di=564a8759944a823ab7b1678aa7c386ec&amp;imgtype=0&amp;src=http%3A%2F%2Fimg8.zol.com.cn%2Fbbs%2Fupload%2F19595%2F195944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72"/>
          <a:stretch/>
        </p:blipFill>
        <p:spPr bwMode="auto">
          <a:xfrm>
            <a:off x="3087686" y="3331156"/>
            <a:ext cx="1556027" cy="17247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45651954204&amp;di=50413173ae229feb7965389188307db0&amp;imgtype=0&amp;src=http%3A%2F%2Fimgsrc.baidu.com%2Fimage%2Fc0%253Dshijue1%252C0%252C0%252C294%252C40%2Fsign%3D695d2c6f72f0f736ccf34442623cd96c%2Faec379310a55b31929fd986549a98226cffc179d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 bwMode="auto">
          <a:xfrm>
            <a:off x="5298450" y="3377194"/>
            <a:ext cx="2694475" cy="1697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302613"/>
            <a:ext cx="739936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（二）西班牙商人的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尽量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不适用诱导式问句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强调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个人信誉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，签合同后一般会认真履行。但也要提防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投机性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掮客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注意避免卷入其地方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政治纠纷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之中。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避免送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大丽花和菊花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避免和他们谈论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宗教、家庭和工作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等问题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不要说有关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斗牛的坏话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7899486" y="167073"/>
            <a:ext cx="542659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五、西班牙商人的谈判风格、礼仪及禁忌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533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302613"/>
            <a:ext cx="7399364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善于社交，而且很随和，初次认识就表现出亲密感。但难以开诚布公。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处理问题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以自我为中心，协调性差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，无法发挥团体的效用。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讲究打扮，西装革履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时间观念不强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，在决策时有拖延的习惯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忌讳“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”“星期五”，忌讳谈论年龄、婚姻状况、家庭收入等问题。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7913341" y="416463"/>
            <a:ext cx="542659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六、葡萄牙商人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的谈判风格、礼仪及禁忌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22815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2" y="1325427"/>
            <a:ext cx="1568024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302613"/>
            <a:ext cx="7399364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敬重有钱人或是有羊群、土地和房子的人，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商业观念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根深蒂固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做生意比较诚实，但履行义务的效率不高。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不珍惜时间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，更少遵守时间。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与希腊商人谈话时，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尽量别提及土耳其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不是分讲究穿戴，因此不要以貌取人。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每年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</a:t>
            </a:r>
            <a:r>
              <a:rPr lang="en-US" altLang="zh-CN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-8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月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，商务活动很少，每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星期三下午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很难联系到任何人。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7913341" y="679708"/>
            <a:ext cx="399387" cy="2773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43632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七、希腊商人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的谈判风格、礼仪及禁忌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西班牙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92654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862715" y="1723713"/>
            <a:ext cx="1568020" cy="4117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31721" y="1257071"/>
            <a:ext cx="739936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（一）荷兰、比利时和卢森堡商人的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办事比较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稳重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与荷兰商人面谈后要及时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写信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给他们以确认谈话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内容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荷兰商人多数会讲多国语言，在商务谈判中喜欢时时插入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闲谈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比利时人喜欢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社交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，常把做生意和交际娱乐结合在一起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比利时人的工作态度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很现实、很稳健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比利时人的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商业道德水平相当高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，做生意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讲信誉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7125425" y="1511875"/>
            <a:ext cx="101428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6.3.8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荷兰、比利时和卢森堡商人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7899486" y="937261"/>
            <a:ext cx="12445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52604" y="960688"/>
            <a:ext cx="594196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3428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2"/>
            <a:ext cx="7072794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（二）荷兰、比利时和卢森堡商人的谈判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应注意要十分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尊重对方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，维护其较强的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自尊心。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要十分注重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礼节和仪表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。比利时人注重地位、外表和服装。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在谈判中要有韧劲，不要轻易退让，但也不应以硬碰硬，而应心平气和地多举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有说服力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的事实和讲令人折服的道理，避其锋芒，因势利导，稳扎稳打。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6.3.8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荷兰、比利时和卢森堡商人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28" name="曲线连接符 27"/>
          <p:cNvCxnSpPr>
            <a:endCxn id="30" idx="1"/>
          </p:cNvCxnSpPr>
          <p:nvPr/>
        </p:nvCxnSpPr>
        <p:spPr>
          <a:xfrm rot="5400000" flipH="1" flipV="1">
            <a:off x="862715" y="1723713"/>
            <a:ext cx="1568020" cy="4117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3" y="148139"/>
            <a:ext cx="2335164" cy="107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899486" y="937261"/>
            <a:ext cx="12445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52604" y="960688"/>
            <a:ext cx="594196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八、荷兰、比利时和卢森堡商人的谈判风格、礼仪及禁忌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29004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2"/>
            <a:ext cx="7072794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奥地利人和蔼可亲，善于交际，容易接近，讨厌不检点的行为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奥地利人喜欢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在自己家中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招待客人，而且菜肴丰富。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奥地利国有企业工作人员的素质比较高，但人浮于事较明显。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瑞士居民自古以来团结一致，具有强烈的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排他性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，待人十分严格。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6.3.8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荷兰、比利时和卢森堡商人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28" name="曲线连接符 27"/>
          <p:cNvCxnSpPr>
            <a:endCxn id="30" idx="1"/>
          </p:cNvCxnSpPr>
          <p:nvPr/>
        </p:nvCxnSpPr>
        <p:spPr>
          <a:xfrm rot="5400000" flipH="1" flipV="1">
            <a:off x="862714" y="1723714"/>
            <a:ext cx="1568022" cy="41175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263" y="62688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965296" y="116450"/>
            <a:ext cx="1004165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52604" y="960688"/>
            <a:ext cx="517165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九、奥地利、瑞士商人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的谈判风格、礼仪及禁忌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05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9" idx="3"/>
            <a:endCxn id="5" idx="1"/>
          </p:cNvCxnSpPr>
          <p:nvPr/>
        </p:nvCxnSpPr>
        <p:spPr>
          <a:xfrm flipV="1">
            <a:off x="1440845" y="1080961"/>
            <a:ext cx="691946" cy="15390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3"/>
            <a:ext cx="6953419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附加值。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132791" y="896068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75630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07112" y="1182083"/>
            <a:ext cx="7465048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国家制定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了严厉的饮酒法。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计较。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28" name="曲线连接符 27"/>
          <p:cNvCxnSpPr>
            <a:endCxn id="30" idx="1"/>
          </p:cNvCxnSpPr>
          <p:nvPr/>
        </p:nvCxnSpPr>
        <p:spPr>
          <a:xfrm flipV="1">
            <a:off x="1440845" y="1080961"/>
            <a:ext cx="691946" cy="15390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132791" y="896068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五边形 32"/>
          <p:cNvSpPr/>
          <p:nvPr/>
        </p:nvSpPr>
        <p:spPr>
          <a:xfrm flipH="1">
            <a:off x="4944905" y="1442599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1482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/>
          <a:stretch/>
        </p:blipFill>
        <p:spPr bwMode="auto">
          <a:xfrm>
            <a:off x="6304042" y="251226"/>
            <a:ext cx="2839958" cy="119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44" y="1508577"/>
            <a:ext cx="1129203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.1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影响国际商务谈判风格的文化因素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差异对国际商务谈判的影响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338962" y="890032"/>
            <a:ext cx="710447" cy="3028484"/>
            <a:chOff x="3432348" y="1355133"/>
            <a:chExt cx="1455093" cy="4037979"/>
          </a:xfrm>
        </p:grpSpPr>
        <p:grpSp>
          <p:nvGrpSpPr>
            <p:cNvPr id="20" name="组合 19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22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2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0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3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2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4" name="直接连接符 23"/>
              <p:cNvCxnSpPr>
                <a:stCxn id="29" idx="0"/>
                <a:endCxn id="2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连接符 20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2194320" y="7277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213299" y="37562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13299" y="14777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216233" y="22182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13299" y="30081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7300" y="2660520"/>
            <a:ext cx="1879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客观性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时间观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竞争和平等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观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775200" y="2815891"/>
            <a:ext cx="292100" cy="726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899785" y="2156122"/>
            <a:ext cx="353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东方：综合、统一    英美：分开、对立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4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51037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105468" y="1869865"/>
            <a:ext cx="6260362" cy="131574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显得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忧郁、谨慎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990549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30" name="曲线连接符 29"/>
          <p:cNvCxnSpPr>
            <a:endCxn id="28" idx="1"/>
          </p:cNvCxnSpPr>
          <p:nvPr/>
        </p:nvCxnSpPr>
        <p:spPr>
          <a:xfrm flipV="1">
            <a:off x="1478662" y="1052033"/>
            <a:ext cx="511887" cy="16453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五边形 30"/>
          <p:cNvSpPr/>
          <p:nvPr/>
        </p:nvSpPr>
        <p:spPr>
          <a:xfrm flipH="1">
            <a:off x="4648462" y="127880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2125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51037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990549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52033"/>
            <a:ext cx="511887" cy="16453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856849" y="1599912"/>
            <a:ext cx="7091208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2.注意利益均衡，讲求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3.注意多谈俄罗斯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4.重视谈判仪表和言行举止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手套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6.忌讳用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4648462" y="127880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51037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990549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十二、东欧商人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的谈判风格、礼仪及禁忌</a:t>
            </a:r>
          </a:p>
        </p:txBody>
      </p: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52033"/>
            <a:ext cx="511887" cy="16453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2037320" y="1874698"/>
            <a:ext cx="4545088" cy="131574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作风散漫，信誉较差。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待人谦恭，缺乏自信。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中，他们急于求成，注重实利。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5" name="五边形 24"/>
          <p:cNvSpPr/>
          <p:nvPr/>
        </p:nvSpPr>
        <p:spPr>
          <a:xfrm flipH="1">
            <a:off x="4648462" y="127880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37586" y="1078911"/>
            <a:ext cx="4664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亚洲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333695" y="1158850"/>
            <a:ext cx="30547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一、日本商人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333695" y="1878565"/>
            <a:ext cx="30547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二、韩国商人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335885" y="2526512"/>
            <a:ext cx="305254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三、南亚商人和东南亚商人</a:t>
            </a:r>
          </a:p>
        </p:txBody>
      </p:sp>
      <p:cxnSp>
        <p:nvCxnSpPr>
          <p:cNvPr id="40" name="直接箭头连接符 35"/>
          <p:cNvCxnSpPr>
            <a:cxnSpLocks noChangeShapeType="1"/>
          </p:cNvCxnSpPr>
          <p:nvPr/>
        </p:nvCxnSpPr>
        <p:spPr bwMode="auto">
          <a:xfrm rot="16200000">
            <a:off x="2039651" y="1846225"/>
            <a:ext cx="0" cy="325271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5"/>
          <p:cNvGrpSpPr/>
          <p:nvPr/>
        </p:nvGrpSpPr>
        <p:grpSpPr>
          <a:xfrm>
            <a:off x="1496527" y="1321144"/>
            <a:ext cx="710445" cy="2782208"/>
            <a:chOff x="1995369" y="2060012"/>
            <a:chExt cx="947260" cy="3411123"/>
          </a:xfrm>
        </p:grpSpPr>
        <p:grpSp>
          <p:nvGrpSpPr>
            <p:cNvPr id="23" name="组合 22"/>
            <p:cNvGrpSpPr/>
            <p:nvPr/>
          </p:nvGrpSpPr>
          <p:grpSpPr>
            <a:xfrm>
              <a:off x="1995369" y="2060012"/>
              <a:ext cx="947260" cy="3411123"/>
              <a:chOff x="3432353" y="1355133"/>
              <a:chExt cx="1455089" cy="403797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9" y="1355133"/>
                <a:ext cx="666203" cy="4037979"/>
                <a:chOff x="3715495" y="352457"/>
                <a:chExt cx="609007" cy="4504981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874773" y="3407711"/>
                  <a:ext cx="2290449" cy="609006"/>
                  <a:chOff x="-2" y="504055"/>
                  <a:chExt cx="6752232" cy="648073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2" y="504056"/>
                    <a:ext cx="6032667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4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32353" y="4296165"/>
                <a:ext cx="788889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719535" y="432763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圆角矩形 46"/>
          <p:cNvSpPr/>
          <p:nvPr/>
        </p:nvSpPr>
        <p:spPr>
          <a:xfrm>
            <a:off x="2344650" y="3199990"/>
            <a:ext cx="304377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四、阿拉伯商人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344650" y="3948491"/>
            <a:ext cx="304377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五、犹太商人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7315540" y="426168"/>
            <a:ext cx="887015" cy="3358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亚洲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3332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5569" y="1392163"/>
            <a:ext cx="6743768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勤奋刻苦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，善于</a:t>
            </a:r>
            <a:r>
              <a:rPr lang="zh-CN" altLang="en-US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开拓新市场</a:t>
            </a:r>
            <a:endParaRPr lang="en-US" altLang="zh-CN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日本商人可谓</a:t>
            </a:r>
            <a:r>
              <a:rPr lang="en-US" altLang="zh-CN" sz="18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  <a:r>
              <a:rPr lang="zh-CN" altLang="en-US" sz="1800" b="1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日本商人的</a:t>
            </a:r>
            <a:r>
              <a:rPr lang="en-US" altLang="zh-CN" sz="1800" b="1" u="sng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19997" y="1479218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332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30854" y="1253441"/>
            <a:ext cx="7551691" cy="394723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2.日本人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2.忌讳代表团中用律师、会计师和其他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（与美国相反）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3.对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5.不要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6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不愿说“不”字，常以点头表示礼貌（并非同意的意思）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4279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国际商务谈判中，往往会不断地点头，但并非表示“同意”。具有这种谈判风格的是（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俄罗斯人</a:t>
            </a:r>
          </a:p>
        </p:txBody>
      </p:sp>
    </p:spTree>
    <p:extLst>
      <p:ext uri="{BB962C8B-B14F-4D97-AF65-F5344CB8AC3E}">
        <p14:creationId xmlns:p14="http://schemas.microsoft.com/office/powerpoint/2010/main" val="26766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国际商务谈判中，往往会不断地点头，但并非表示“同意”。具有这种谈判风格的是（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3541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有关日本人谈判风格的描述，正确的有（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事前准备充分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突出个人能力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善于开拓新市场</a:t>
            </a:r>
          </a:p>
        </p:txBody>
      </p:sp>
    </p:spTree>
    <p:extLst>
      <p:ext uri="{BB962C8B-B14F-4D97-AF65-F5344CB8AC3E}">
        <p14:creationId xmlns:p14="http://schemas.microsoft.com/office/powerpoint/2010/main" val="36832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572" y="251226"/>
            <a:ext cx="1331629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100"/>
          </a:p>
        </p:txBody>
      </p:sp>
      <p:cxnSp>
        <p:nvCxnSpPr>
          <p:cNvPr id="4" name="直接连接符 3"/>
          <p:cNvCxnSpPr/>
          <p:nvPr/>
        </p:nvCxnSpPr>
        <p:spPr>
          <a:xfrm>
            <a:off x="100054" y="1904066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392" y="1270000"/>
            <a:ext cx="1313719" cy="6340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45" y="2032173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7" name="矩形 6"/>
          <p:cNvSpPr/>
          <p:nvPr/>
        </p:nvSpPr>
        <p:spPr>
          <a:xfrm>
            <a:off x="40144" y="2663491"/>
            <a:ext cx="1129203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8" name="矩形 7"/>
          <p:cNvSpPr/>
          <p:nvPr/>
        </p:nvSpPr>
        <p:spPr>
          <a:xfrm>
            <a:off x="11392" y="724674"/>
            <a:ext cx="1313719" cy="375104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9" name="矩形 8"/>
          <p:cNvSpPr/>
          <p:nvPr/>
        </p:nvSpPr>
        <p:spPr>
          <a:xfrm>
            <a:off x="40144" y="3294809"/>
            <a:ext cx="1357482" cy="267382"/>
          </a:xfrm>
          <a:prstGeom prst="rect">
            <a:avLst/>
          </a:prstGeom>
        </p:spPr>
        <p:txBody>
          <a:bodyPr wrap="square" lIns="51435" tIns="25718" rIns="51435" bIns="25718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0054" y="2535384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054" y="3166702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054" y="3690297"/>
            <a:ext cx="11389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4"/>
          <p:cNvSpPr txBox="1"/>
          <p:nvPr/>
        </p:nvSpPr>
        <p:spPr>
          <a:xfrm>
            <a:off x="1835403" y="1381617"/>
            <a:ext cx="6304305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始发站</a:t>
            </a:r>
            <a:r>
              <a:rPr lang="en-US" altLang="zh-CN" sz="1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美洲</a:t>
            </a:r>
            <a:endParaRPr lang="en-US" sz="18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sz="18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sz="1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、礼仪与禁忌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商人的谈判风格、礼仪与禁忌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拉丁美洲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商人的谈判风格、礼仪与禁忌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3" y="298450"/>
            <a:ext cx="21812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305800" y="353005"/>
            <a:ext cx="495300" cy="2654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有关日本人谈判风格的描述，正确的有（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计划性强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事前准备充分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注重长远利益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突出个人能力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善于开拓新市场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</a:p>
        </p:txBody>
      </p:sp>
    </p:spTree>
    <p:extLst>
      <p:ext uri="{BB962C8B-B14F-4D97-AF65-F5344CB8AC3E}">
        <p14:creationId xmlns:p14="http://schemas.microsoft.com/office/powerpoint/2010/main" val="291847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18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238788" y="15670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331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778762" y="15670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5272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4" y="1718205"/>
            <a:ext cx="235358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75264" y="1196266"/>
            <a:ext cx="6705574" cy="3947234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（一）南亚商人和东南亚商人的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印度尼西亚：小心谨慎，决不讲别人的坏话，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表面亲密友好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特别喜欢家里有客人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来访。</a:t>
            </a:r>
            <a:endParaRPr lang="zh-CN" altLang="en-US" sz="1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2.新加坡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华裔：乡土观念、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同甘共苦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的合作精神强烈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讲面子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3.泰国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注重艰苦奋斗和勤俭节约，喜欢诚实、善良富有人情味的人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生意大都由家族控制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4.印度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观念传统、思想保守，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喜欢逃避责任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，要先小人后君子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孟加拉国、巴基斯坦：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回教徒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；商业活动的对象是处于管理职位上的人，喜登门拜访，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讲英语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6581489" y="1422940"/>
            <a:ext cx="92965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470121"/>
            <a:ext cx="769942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南亚和东南亚商人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62084" y="867140"/>
            <a:ext cx="50490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1053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50490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三、南亚和东南亚商人的谈判风格、礼仪及禁忌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4" y="1718205"/>
            <a:ext cx="235358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59"/>
            <a:ext cx="6705574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（二）南亚商人和东南亚商人的谈判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1.不太容易推心置腹，但努力建立友谊后，他们便会完全信赖你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两手掌合拢，微微鞠躬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3.谈论文化遗产，足球、羽毛球、排球、乒乓球等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4.注意印度尼西亚和马来西亚其宗教信仰，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斋月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5.与印度尼西亚商人的谈判过程较为漫长，要有足够的耐心。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88" y="2353022"/>
            <a:ext cx="1505152" cy="1304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五边形 24"/>
          <p:cNvSpPr/>
          <p:nvPr/>
        </p:nvSpPr>
        <p:spPr>
          <a:xfrm flipH="1">
            <a:off x="7046316" y="1511875"/>
            <a:ext cx="92965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341401" y="470121"/>
            <a:ext cx="769942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6.4.3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南亚和东南亚商人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111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52374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6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60"/>
            <a:ext cx="670557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（一）阿拉伯商人的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家庭观念较强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，性情固执而保守，脾气也很倔强，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重朋友义气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2.看重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，必须首先赢得他们的好感和信任。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3.谈判节奏较缓慢。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4.商业活动都必须通过阿拉伯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代理商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来开展。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爱讨价还价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6.注重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小团体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个人利益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388429" y="1511875"/>
            <a:ext cx="188802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74059" y="697097"/>
            <a:ext cx="399964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6.4.4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阿拉伯商人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48103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308831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四、阿拉伯商人的谈判风格、礼仪及禁忌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935315" y="1312760"/>
            <a:ext cx="6705574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（二）阿拉伯商人的谈判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1.不轻易相信别人，家庭观念很重，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等级观念森严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和外人谈论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政治和宗教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3.要尊重对方的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与习俗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4.与伊斯兰教徒交谈时，要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注意适当的称谓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，切勿乱叫外号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商业交往中习惯用“</a:t>
            </a:r>
            <a:r>
              <a:rPr lang="en-US" altLang="zh-CN" sz="18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IBM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”，指阿拉伯语中分别以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I,B,M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开头的三个词语（“神的意志”“明天再谈”“不要介意”）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6085115" y="1511875"/>
            <a:ext cx="188802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74059" y="697097"/>
            <a:ext cx="399964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6.4.4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阿拉伯商人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9659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3949602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62085" y="1642690"/>
            <a:ext cx="5677623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74058" y="910104"/>
            <a:ext cx="323628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犹太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9926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商业交往中，习惯使用“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西班牙人</a:t>
            </a:r>
          </a:p>
        </p:txBody>
      </p:sp>
    </p:spTree>
    <p:extLst>
      <p:ext uri="{BB962C8B-B14F-4D97-AF65-F5344CB8AC3E}">
        <p14:creationId xmlns:p14="http://schemas.microsoft.com/office/powerpoint/2010/main" val="35659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商业交往中，习惯使用“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IBM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的谈判者是（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犹太人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大洋洲人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77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欧洲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有关犹太商人谈判风格的说法正确的有（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友好而坦诚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注重小团体和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个人利益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4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有关犹太商人谈判风格的说法正确的有（ ）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善变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友好而坦诚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交易条件比较苛刻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关系网广泛而且坚固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注重小团体和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个人利益         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阿拉伯人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672784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</p:spTree>
    <p:extLst>
      <p:ext uri="{BB962C8B-B14F-4D97-AF65-F5344CB8AC3E}">
        <p14:creationId xmlns:p14="http://schemas.microsoft.com/office/powerpoint/2010/main" val="21097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7028" y="1346527"/>
            <a:ext cx="7509944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下一站   大洋洲与非洲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12000"/>
          </a:blip>
          <a:srcRect r="14947"/>
          <a:stretch/>
        </p:blipFill>
        <p:spPr>
          <a:xfrm>
            <a:off x="3898900" y="1570831"/>
            <a:ext cx="5160136" cy="3297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88932" y="1393950"/>
            <a:ext cx="2209968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500" dirty="0" smtClean="0">
                <a:latin typeface="微软雅黑" panose="020B0503020204020204" charset="-122"/>
                <a:ea typeface="微软雅黑" panose="020B0503020204020204" charset="-122"/>
              </a:rPr>
              <a:t>  大洋洲包括澳大利亚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、新西兰等20多个国家和地区。大洋洲的居民有70%以上是欧洲各国移民，其中以英国和法国的移民后裔居多，多数国家通用英语。</a:t>
            </a:r>
            <a:endParaRPr lang="zh-CN" altLang="en-US" sz="1500" dirty="0"/>
          </a:p>
        </p:txBody>
      </p:sp>
      <p:sp>
        <p:nvSpPr>
          <p:cNvPr id="20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大洋洲与非洲商人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062596" y="677208"/>
            <a:ext cx="1167003" cy="5563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258235" y="844072"/>
            <a:ext cx="428407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一、澳大利亚和新西兰商人的谈判风格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1538978" y="1028965"/>
            <a:ext cx="719257" cy="2994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2693372" y="1430267"/>
            <a:ext cx="4458543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1.各州之间的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地区观念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比较浓厚。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2.居民沉着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好静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，不喜欢生活环境被扰乱。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3.很重视办事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4.待人随和，不拘束，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乐于接受款待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5.新西兰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重视信誉、责任心很强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6.5.1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澳大利亚和新西兰商人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404045" y="618463"/>
            <a:ext cx="654991" cy="4105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/>
        </p:nvSpPr>
        <p:spPr>
          <a:xfrm>
            <a:off x="-93879" y="3695742"/>
            <a:ext cx="163285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045431" y="844072"/>
            <a:ext cx="490146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二、非洲商人的谈判风格、礼仪及禁忌（了解）</a:t>
            </a:r>
          </a:p>
        </p:txBody>
      </p:sp>
      <p:cxnSp>
        <p:nvCxnSpPr>
          <p:cNvPr id="23" name="曲线连接符 22"/>
          <p:cNvCxnSpPr>
            <a:stCxn id="29" idx="3"/>
            <a:endCxn id="20" idx="1"/>
          </p:cNvCxnSpPr>
          <p:nvPr/>
        </p:nvCxnSpPr>
        <p:spPr>
          <a:xfrm flipV="1">
            <a:off x="1538978" y="1028965"/>
            <a:ext cx="506453" cy="29946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"/>
          <p:cNvSpPr txBox="1"/>
          <p:nvPr/>
        </p:nvSpPr>
        <p:spPr>
          <a:xfrm>
            <a:off x="1955146" y="1698819"/>
            <a:ext cx="6716610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非洲各部族内部的生活，具有浓厚的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大家庭色彩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。他们认为，有钱人帮没钱人是天经地义的。只要其中有人有职业、有收入，他们的亲戚就会来要钱。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这种风俗使得很少有人愿去积极谋职，努力赚钱，大多数人都将希望寄托在已有职业或家境富裕的族人身上。由此带来的后果就是，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非洲人工作效率低下，办事能拖就拖，时间观念极差。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大洋洲与非洲商人的谈判风格、礼仪与禁忌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6.5.2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非洲商人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608720"/>
            <a:ext cx="1983739" cy="78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415547" y="1064835"/>
            <a:ext cx="371175" cy="2194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</p:spTree>
    <p:extLst>
      <p:ext uri="{BB962C8B-B14F-4D97-AF65-F5344CB8AC3E}">
        <p14:creationId xmlns:p14="http://schemas.microsoft.com/office/powerpoint/2010/main" val="26168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文化和习俗的关系，在非洲妇女面前不能提及的字是（ 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枪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431639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39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448710" y="964526"/>
            <a:ext cx="724324" cy="3866056"/>
            <a:chOff x="1943409" y="1291771"/>
            <a:chExt cx="965765" cy="5027795"/>
          </a:xfrm>
        </p:grpSpPr>
        <p:grpSp>
          <p:nvGrpSpPr>
            <p:cNvPr id="23" name="组合 22"/>
            <p:cNvGrpSpPr/>
            <p:nvPr/>
          </p:nvGrpSpPr>
          <p:grpSpPr>
            <a:xfrm>
              <a:off x="1943409" y="1291771"/>
              <a:ext cx="965765" cy="5027795"/>
              <a:chOff x="3448459" y="1355133"/>
              <a:chExt cx="1483514" cy="4269793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21238" y="1355133"/>
                <a:ext cx="710735" cy="4269793"/>
                <a:chOff x="3715495" y="352457"/>
                <a:chExt cx="649716" cy="4763605"/>
              </a:xfrm>
            </p:grpSpPr>
            <p:grpSp>
              <p:nvGrpSpPr>
                <p:cNvPr id="2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8" y="1071136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7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765817" y="3516668"/>
                  <a:ext cx="2549072" cy="649716"/>
                  <a:chOff x="-762420" y="504055"/>
                  <a:chExt cx="7514650" cy="691395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762419" y="504056"/>
                    <a:ext cx="6795085" cy="1226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cxnSp>
                <p:nvCxnSpPr>
                  <p:cNvPr id="33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-762420" y="547378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52230" y="504055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 flipH="1">
                  <a:off x="3715495" y="2398820"/>
                  <a:ext cx="1" cy="41225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3448459" y="3143925"/>
                <a:ext cx="788888" cy="52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1526328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63335" y="2003250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248050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3892832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5" y="433777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4824" y="4776137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3909" y="2942295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71544" y="5238919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692327" y="5677276"/>
              <a:ext cx="0" cy="43369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文本框 5"/>
          <p:cNvSpPr txBox="1"/>
          <p:nvPr/>
        </p:nvSpPr>
        <p:spPr>
          <a:xfrm>
            <a:off x="2463821" y="789300"/>
            <a:ext cx="2907920" cy="41834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西班牙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葡萄牙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希腊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荷兰、比利时和卢森堡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奥地利和瑞士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北欧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俄罗斯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东欧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欧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洲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商人的谈判风格、礼仪与禁忌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6943199" y="539935"/>
            <a:ext cx="1121301" cy="437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46" y="1687837"/>
            <a:ext cx="3926038" cy="2517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圆角矩形 23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2355" y="4373309"/>
            <a:ext cx="406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绅士、冷静、持重、礼仪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8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1693738" y="1394109"/>
            <a:ext cx="7344935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谈判初期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保持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距离，不轻易表露感情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精明灵活，有十足的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开场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陈述时十分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坦率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，让对方了解自己，也考虑对方的立场和行动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18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如经常</a:t>
            </a:r>
            <a:r>
              <a:rPr sz="1800" dirty="0" err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不遵守交货时间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，造成延迟，引起直接的经济损失</a:t>
            </a:r>
            <a:r>
              <a:rPr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 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   夏季、圣诞节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至元旦一般不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做生意</a:t>
            </a:r>
            <a:endParaRPr lang="en-US" altLang="zh-CN" sz="1800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4693461" y="1520064"/>
            <a:ext cx="273257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4765</Words>
  <Application>Microsoft Office PowerPoint</Application>
  <PresentationFormat>全屏显示(16:9)</PresentationFormat>
  <Paragraphs>873</Paragraphs>
  <Slides>68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Asmin</dc:creator>
  <cp:lastModifiedBy>thy</cp:lastModifiedBy>
  <cp:revision>406</cp:revision>
  <dcterms:created xsi:type="dcterms:W3CDTF">2018-05-15T04:43:17Z</dcterms:created>
  <dcterms:modified xsi:type="dcterms:W3CDTF">2018-12-24T12:10:23Z</dcterms:modified>
</cp:coreProperties>
</file>