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 id="2147483687" r:id="rId4"/>
    <p:sldMasterId id="2147483700" r:id="rId5"/>
  </p:sldMasterIdLst>
  <p:notesMasterIdLst>
    <p:notesMasterId r:id="rId118"/>
  </p:notesMasterIdLst>
  <p:sldIdLst>
    <p:sldId id="691" r:id="rId6"/>
    <p:sldId id="964" r:id="rId7"/>
    <p:sldId id="919" r:id="rId8"/>
    <p:sldId id="920" r:id="rId9"/>
    <p:sldId id="921" r:id="rId10"/>
    <p:sldId id="923" r:id="rId11"/>
    <p:sldId id="924" r:id="rId12"/>
    <p:sldId id="925" r:id="rId13"/>
    <p:sldId id="966" r:id="rId14"/>
    <p:sldId id="928" r:id="rId15"/>
    <p:sldId id="929" r:id="rId16"/>
    <p:sldId id="930" r:id="rId17"/>
    <p:sldId id="931" r:id="rId18"/>
    <p:sldId id="932" r:id="rId19"/>
    <p:sldId id="933" r:id="rId20"/>
    <p:sldId id="968" r:id="rId21"/>
    <p:sldId id="967" r:id="rId22"/>
    <p:sldId id="934" r:id="rId23"/>
    <p:sldId id="935" r:id="rId24"/>
    <p:sldId id="936" r:id="rId25"/>
    <p:sldId id="937" r:id="rId26"/>
    <p:sldId id="938" r:id="rId27"/>
    <p:sldId id="939" r:id="rId28"/>
    <p:sldId id="940" r:id="rId29"/>
    <p:sldId id="941" r:id="rId30"/>
    <p:sldId id="942" r:id="rId31"/>
    <p:sldId id="943" r:id="rId32"/>
    <p:sldId id="944" r:id="rId33"/>
    <p:sldId id="945" r:id="rId34"/>
    <p:sldId id="946" r:id="rId35"/>
    <p:sldId id="947" r:id="rId36"/>
    <p:sldId id="948" r:id="rId37"/>
    <p:sldId id="949" r:id="rId38"/>
    <p:sldId id="950" r:id="rId39"/>
    <p:sldId id="951" r:id="rId40"/>
    <p:sldId id="952" r:id="rId41"/>
    <p:sldId id="953" r:id="rId42"/>
    <p:sldId id="954" r:id="rId43"/>
    <p:sldId id="955" r:id="rId44"/>
    <p:sldId id="956" r:id="rId45"/>
    <p:sldId id="957" r:id="rId46"/>
    <p:sldId id="958" r:id="rId47"/>
    <p:sldId id="959" r:id="rId48"/>
    <p:sldId id="960" r:id="rId49"/>
    <p:sldId id="961" r:id="rId50"/>
    <p:sldId id="962" r:id="rId51"/>
    <p:sldId id="963" r:id="rId52"/>
    <p:sldId id="719" r:id="rId53"/>
    <p:sldId id="756" r:id="rId54"/>
    <p:sldId id="720" r:id="rId55"/>
    <p:sldId id="648" r:id="rId56"/>
    <p:sldId id="812" r:id="rId57"/>
    <p:sldId id="785" r:id="rId58"/>
    <p:sldId id="650" r:id="rId59"/>
    <p:sldId id="651" r:id="rId60"/>
    <p:sldId id="652" r:id="rId61"/>
    <p:sldId id="659" r:id="rId62"/>
    <p:sldId id="734" r:id="rId63"/>
    <p:sldId id="772" r:id="rId64"/>
    <p:sldId id="773" r:id="rId65"/>
    <p:sldId id="970" r:id="rId66"/>
    <p:sldId id="971" r:id="rId67"/>
    <p:sldId id="724" r:id="rId68"/>
    <p:sldId id="725" r:id="rId69"/>
    <p:sldId id="655" r:id="rId70"/>
    <p:sldId id="726" r:id="rId71"/>
    <p:sldId id="969" r:id="rId72"/>
    <p:sldId id="658" r:id="rId73"/>
    <p:sldId id="764" r:id="rId74"/>
    <p:sldId id="788" r:id="rId75"/>
    <p:sldId id="727" r:id="rId76"/>
    <p:sldId id="654" r:id="rId77"/>
    <p:sldId id="791" r:id="rId78"/>
    <p:sldId id="793" r:id="rId79"/>
    <p:sldId id="794" r:id="rId80"/>
    <p:sldId id="795" r:id="rId81"/>
    <p:sldId id="796" r:id="rId82"/>
    <p:sldId id="740" r:id="rId83"/>
    <p:sldId id="814" r:id="rId84"/>
    <p:sldId id="694" r:id="rId85"/>
    <p:sldId id="741" r:id="rId86"/>
    <p:sldId id="742" r:id="rId87"/>
    <p:sldId id="743" r:id="rId88"/>
    <p:sldId id="774" r:id="rId89"/>
    <p:sldId id="808" r:id="rId90"/>
    <p:sldId id="965" r:id="rId91"/>
    <p:sldId id="849" r:id="rId92"/>
    <p:sldId id="850" r:id="rId93"/>
    <p:sldId id="852" r:id="rId94"/>
    <p:sldId id="853" r:id="rId95"/>
    <p:sldId id="854" r:id="rId96"/>
    <p:sldId id="855" r:id="rId97"/>
    <p:sldId id="856" r:id="rId98"/>
    <p:sldId id="857" r:id="rId99"/>
    <p:sldId id="858" r:id="rId100"/>
    <p:sldId id="859" r:id="rId101"/>
    <p:sldId id="860" r:id="rId102"/>
    <p:sldId id="861" r:id="rId103"/>
    <p:sldId id="862" r:id="rId104"/>
    <p:sldId id="863" r:id="rId105"/>
    <p:sldId id="864" r:id="rId106"/>
    <p:sldId id="865" r:id="rId107"/>
    <p:sldId id="866" r:id="rId108"/>
    <p:sldId id="867" r:id="rId109"/>
    <p:sldId id="868" r:id="rId110"/>
    <p:sldId id="869" r:id="rId111"/>
    <p:sldId id="870" r:id="rId112"/>
    <p:sldId id="871" r:id="rId113"/>
    <p:sldId id="872" r:id="rId114"/>
    <p:sldId id="873" r:id="rId115"/>
    <p:sldId id="874" r:id="rId116"/>
    <p:sldId id="875" r:id="rId1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AE4AAA2-0FA5-4870-8DF6-6CC030187F8C}">
          <p14:sldIdLst>
            <p14:sldId id="691"/>
            <p14:sldId id="964"/>
            <p14:sldId id="919"/>
            <p14:sldId id="920"/>
            <p14:sldId id="921"/>
            <p14:sldId id="923"/>
            <p14:sldId id="924"/>
            <p14:sldId id="925"/>
            <p14:sldId id="966"/>
            <p14:sldId id="928"/>
            <p14:sldId id="929"/>
            <p14:sldId id="930"/>
            <p14:sldId id="931"/>
            <p14:sldId id="932"/>
            <p14:sldId id="933"/>
            <p14:sldId id="968"/>
            <p14:sldId id="967"/>
            <p14:sldId id="934"/>
            <p14:sldId id="935"/>
            <p14:sldId id="936"/>
            <p14:sldId id="937"/>
            <p14:sldId id="938"/>
            <p14:sldId id="939"/>
            <p14:sldId id="940"/>
            <p14:sldId id="941"/>
            <p14:sldId id="942"/>
            <p14:sldId id="943"/>
            <p14:sldId id="944"/>
            <p14:sldId id="945"/>
            <p14:sldId id="946"/>
            <p14:sldId id="947"/>
            <p14:sldId id="948"/>
            <p14:sldId id="949"/>
            <p14:sldId id="950"/>
            <p14:sldId id="951"/>
            <p14:sldId id="952"/>
            <p14:sldId id="953"/>
            <p14:sldId id="954"/>
            <p14:sldId id="955"/>
            <p14:sldId id="956"/>
            <p14:sldId id="957"/>
            <p14:sldId id="958"/>
            <p14:sldId id="959"/>
            <p14:sldId id="960"/>
            <p14:sldId id="961"/>
            <p14:sldId id="962"/>
            <p14:sldId id="963"/>
            <p14:sldId id="719"/>
            <p14:sldId id="756"/>
            <p14:sldId id="720"/>
            <p14:sldId id="648"/>
            <p14:sldId id="812"/>
            <p14:sldId id="785"/>
            <p14:sldId id="650"/>
            <p14:sldId id="651"/>
            <p14:sldId id="652"/>
            <p14:sldId id="659"/>
            <p14:sldId id="734"/>
            <p14:sldId id="772"/>
            <p14:sldId id="773"/>
            <p14:sldId id="970"/>
            <p14:sldId id="971"/>
            <p14:sldId id="724"/>
            <p14:sldId id="725"/>
            <p14:sldId id="655"/>
            <p14:sldId id="726"/>
            <p14:sldId id="969"/>
            <p14:sldId id="658"/>
            <p14:sldId id="764"/>
            <p14:sldId id="788"/>
            <p14:sldId id="727"/>
            <p14:sldId id="654"/>
            <p14:sldId id="791"/>
            <p14:sldId id="793"/>
            <p14:sldId id="794"/>
            <p14:sldId id="795"/>
            <p14:sldId id="796"/>
            <p14:sldId id="740"/>
            <p14:sldId id="814"/>
            <p14:sldId id="694"/>
            <p14:sldId id="741"/>
            <p14:sldId id="742"/>
            <p14:sldId id="743"/>
            <p14:sldId id="774"/>
            <p14:sldId id="808"/>
            <p14:sldId id="965"/>
            <p14:sldId id="849"/>
            <p14:sldId id="850"/>
            <p14:sldId id="852"/>
            <p14:sldId id="853"/>
            <p14:sldId id="854"/>
            <p14:sldId id="855"/>
            <p14:sldId id="856"/>
            <p14:sldId id="857"/>
            <p14:sldId id="858"/>
            <p14:sldId id="859"/>
            <p14:sldId id="860"/>
            <p14:sldId id="861"/>
            <p14:sldId id="862"/>
            <p14:sldId id="863"/>
            <p14:sldId id="864"/>
            <p14:sldId id="865"/>
            <p14:sldId id="866"/>
            <p14:sldId id="867"/>
            <p14:sldId id="868"/>
            <p14:sldId id="869"/>
            <p14:sldId id="870"/>
            <p14:sldId id="871"/>
            <p14:sldId id="872"/>
            <p14:sldId id="873"/>
            <p14:sldId id="874"/>
            <p14:sldId id="875"/>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9F9F9"/>
    <a:srgbClr val="F3F3F3"/>
    <a:srgbClr val="010101"/>
    <a:srgbClr val="000000"/>
    <a:srgbClr val="5F5D5E"/>
    <a:srgbClr val="0C0807"/>
    <a:srgbClr val="AD9370"/>
    <a:srgbClr val="090909"/>
    <a:srgbClr val="C9D3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44" autoAdjust="0"/>
    <p:restoredTop sz="92954"/>
  </p:normalViewPr>
  <p:slideViewPr>
    <p:cSldViewPr snapToGrid="0">
      <p:cViewPr>
        <p:scale>
          <a:sx n="50" d="100"/>
          <a:sy n="50" d="100"/>
        </p:scale>
        <p:origin x="-360"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slide" Target="slides/slide90.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13" Type="http://schemas.openxmlformats.org/officeDocument/2006/relationships/slide" Target="slides/slide108.xml"/><Relationship Id="rId11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slide" Target="slides/slide98.xml"/><Relationship Id="rId108" Type="http://schemas.openxmlformats.org/officeDocument/2006/relationships/slide" Target="slides/slide103.xml"/><Relationship Id="rId116" Type="http://schemas.openxmlformats.org/officeDocument/2006/relationships/slide" Target="slides/slide11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11" Type="http://schemas.openxmlformats.org/officeDocument/2006/relationships/slide" Target="slides/slide106.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commentAuthors" Target="commentAuthor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CD93CB1-A6AE-B149-94FE-136B323344AE}" type="doc">
      <dgm:prSet loTypeId="urn:microsoft.com/office/officeart/2009/3/layout/StepUpProcess#1" loCatId="" qsTypeId="urn:microsoft.com/office/officeart/2005/8/quickstyle/simple4#1" qsCatId="simple" csTypeId="urn:microsoft.com/office/officeart/2005/8/colors/accent1_2#1" csCatId="accent1" phldr="1"/>
      <dgm:spPr/>
      <dgm:t>
        <a:bodyPr/>
        <a:lstStyle/>
        <a:p>
          <a:endParaRPr lang="zh-CN" altLang="en-US"/>
        </a:p>
      </dgm:t>
    </dgm:pt>
    <dgm:pt modelId="{7D7581E9-9E46-934C-8890-11697F249790}">
      <dgm:prSet phldrT="[文本]" custT="1"/>
      <dgm:spPr/>
      <dgm:t>
        <a:bodyPr/>
        <a:lstStyle/>
        <a:p>
          <a:r>
            <a:rPr lang="zh-CN" altLang="en-US" sz="3600" dirty="0" smtClean="0">
              <a:latin typeface="Heiti SC Light" charset="-122"/>
              <a:ea typeface="Heiti SC Light" charset="-122"/>
              <a:cs typeface="Heiti SC Light" charset="-122"/>
            </a:rPr>
            <a:t>打击了</a:t>
          </a:r>
        </a:p>
        <a:p>
          <a:r>
            <a:rPr lang="zh-CN" altLang="en-US" sz="3600" dirty="0" smtClean="0">
              <a:latin typeface="Heiti SC Light" charset="-122"/>
              <a:ea typeface="Heiti SC Light" charset="-122"/>
              <a:cs typeface="Heiti SC Light" charset="-122"/>
            </a:rPr>
            <a:t>封建主义</a:t>
          </a:r>
          <a:endParaRPr lang="zh-CN" altLang="en-US" sz="3600" dirty="0">
            <a:latin typeface="Heiti SC Light" charset="-122"/>
            <a:ea typeface="Heiti SC Light" charset="-122"/>
            <a:cs typeface="Heiti SC Light" charset="-122"/>
          </a:endParaRPr>
        </a:p>
      </dgm:t>
    </dgm:pt>
    <dgm:pt modelId="{18378D40-3B71-4D4C-BA26-1B495203FBBD}" type="parTrans" cxnId="{24561963-8EDD-F246-A36A-718D4E4912AA}">
      <dgm:prSet/>
      <dgm:spPr/>
      <dgm:t>
        <a:bodyPr/>
        <a:lstStyle/>
        <a:p>
          <a:endParaRPr lang="zh-CN" altLang="en-US"/>
        </a:p>
      </dgm:t>
    </dgm:pt>
    <dgm:pt modelId="{3EFD214F-2322-4F42-BE9C-055016D5CCE6}" type="sibTrans" cxnId="{24561963-8EDD-F246-A36A-718D4E4912AA}">
      <dgm:prSet/>
      <dgm:spPr/>
      <dgm:t>
        <a:bodyPr/>
        <a:lstStyle/>
        <a:p>
          <a:endParaRPr lang="zh-CN" altLang="en-US"/>
        </a:p>
      </dgm:t>
    </dgm:pt>
    <dgm:pt modelId="{8B7B63BD-CDF3-C444-AE37-9B306D88CCCA}">
      <dgm:prSet phldrT="[文本]" custT="1"/>
      <dgm:spPr/>
      <dgm:t>
        <a:bodyPr/>
        <a:lstStyle/>
        <a:p>
          <a:r>
            <a:rPr lang="zh-CN" altLang="en-US" sz="3600" dirty="0" smtClean="0">
              <a:latin typeface="Heiti SC Light" charset="-122"/>
              <a:ea typeface="Heiti SC Light" charset="-122"/>
              <a:cs typeface="Heiti SC Light" charset="-122"/>
            </a:rPr>
            <a:t>解放了</a:t>
          </a:r>
        </a:p>
        <a:p>
          <a:r>
            <a:rPr lang="zh-CN" altLang="en-US" sz="3600" dirty="0" smtClean="0">
              <a:latin typeface="Heiti SC Light" charset="-122"/>
              <a:ea typeface="Heiti SC Light" charset="-122"/>
              <a:cs typeface="Heiti SC Light" charset="-122"/>
            </a:rPr>
            <a:t>思想</a:t>
          </a:r>
          <a:endParaRPr lang="zh-CN" altLang="en-US" sz="3600" dirty="0">
            <a:latin typeface="Heiti SC Light" charset="-122"/>
            <a:ea typeface="Heiti SC Light" charset="-122"/>
            <a:cs typeface="Heiti SC Light" charset="-122"/>
          </a:endParaRPr>
        </a:p>
      </dgm:t>
    </dgm:pt>
    <dgm:pt modelId="{72F0C62B-4409-1843-BF96-54B88BDF26D8}" type="parTrans" cxnId="{FE0D200C-7893-BF43-9D81-BCD8E8B91115}">
      <dgm:prSet/>
      <dgm:spPr/>
      <dgm:t>
        <a:bodyPr/>
        <a:lstStyle/>
        <a:p>
          <a:endParaRPr lang="zh-CN" altLang="en-US"/>
        </a:p>
      </dgm:t>
    </dgm:pt>
    <dgm:pt modelId="{A81139BD-3A6C-D94C-A64E-7A2412FA8184}" type="sibTrans" cxnId="{FE0D200C-7893-BF43-9D81-BCD8E8B91115}">
      <dgm:prSet/>
      <dgm:spPr/>
      <dgm:t>
        <a:bodyPr/>
        <a:lstStyle/>
        <a:p>
          <a:endParaRPr lang="zh-CN" altLang="en-US"/>
        </a:p>
      </dgm:t>
    </dgm:pt>
    <dgm:pt modelId="{96B72B78-DE8A-F746-9DAC-58259DAEFEF3}">
      <dgm:prSet phldrT="[文本]" custT="1"/>
      <dgm:spPr/>
      <dgm:t>
        <a:bodyPr/>
        <a:lstStyle/>
        <a:p>
          <a:r>
            <a:rPr lang="zh-CN" altLang="en-US" sz="3600" dirty="0" smtClean="0">
              <a:latin typeface="Heiti SC Light" charset="-122"/>
              <a:ea typeface="Heiti SC Light" charset="-122"/>
              <a:cs typeface="Heiti SC Light" charset="-122"/>
            </a:rPr>
            <a:t>准备了</a:t>
          </a:r>
        </a:p>
        <a:p>
          <a:r>
            <a:rPr lang="zh-CN" altLang="en-US" sz="3600" dirty="0" smtClean="0">
              <a:latin typeface="Heiti SC Light" charset="-122"/>
              <a:ea typeface="Heiti SC Light" charset="-122"/>
              <a:cs typeface="Heiti SC Light" charset="-122"/>
            </a:rPr>
            <a:t>马克思主义</a:t>
          </a:r>
          <a:endParaRPr lang="zh-CN" altLang="en-US" sz="3600" dirty="0">
            <a:latin typeface="Heiti SC Light" charset="-122"/>
            <a:ea typeface="Heiti SC Light" charset="-122"/>
            <a:cs typeface="Heiti SC Light" charset="-122"/>
          </a:endParaRPr>
        </a:p>
      </dgm:t>
    </dgm:pt>
    <dgm:pt modelId="{CC66E0E5-23C5-ED44-A34B-0B5F272FF12F}" type="parTrans" cxnId="{D1052BBF-BDDB-6043-B31C-16BE91CEF41C}">
      <dgm:prSet/>
      <dgm:spPr/>
      <dgm:t>
        <a:bodyPr/>
        <a:lstStyle/>
        <a:p>
          <a:endParaRPr lang="zh-CN" altLang="en-US"/>
        </a:p>
      </dgm:t>
    </dgm:pt>
    <dgm:pt modelId="{A1C13DED-0212-2B47-826C-5A19629A250A}" type="sibTrans" cxnId="{D1052BBF-BDDB-6043-B31C-16BE91CEF41C}">
      <dgm:prSet/>
      <dgm:spPr/>
      <dgm:t>
        <a:bodyPr/>
        <a:lstStyle/>
        <a:p>
          <a:endParaRPr lang="zh-CN" altLang="en-US"/>
        </a:p>
      </dgm:t>
    </dgm:pt>
    <dgm:pt modelId="{A1FFF940-064A-0846-9CB9-E13A91681A52}" type="pres">
      <dgm:prSet presAssocID="{6CD93CB1-A6AE-B149-94FE-136B323344AE}" presName="rootnode" presStyleCnt="0">
        <dgm:presLayoutVars>
          <dgm:chMax/>
          <dgm:chPref/>
          <dgm:dir/>
          <dgm:animLvl val="lvl"/>
        </dgm:presLayoutVars>
      </dgm:prSet>
      <dgm:spPr/>
      <dgm:t>
        <a:bodyPr/>
        <a:lstStyle/>
        <a:p>
          <a:endParaRPr lang="zh-CN" altLang="en-US"/>
        </a:p>
      </dgm:t>
    </dgm:pt>
    <dgm:pt modelId="{1C7FB447-EEA7-A04B-8EA4-EDDB984B8DF7}" type="pres">
      <dgm:prSet presAssocID="{7D7581E9-9E46-934C-8890-11697F249790}" presName="composite" presStyleCnt="0"/>
      <dgm:spPr/>
    </dgm:pt>
    <dgm:pt modelId="{8D6AE595-6E5F-6E4C-8D8D-B18BC060EA5E}" type="pres">
      <dgm:prSet presAssocID="{7D7581E9-9E46-934C-8890-11697F249790}" presName="LShape" presStyleLbl="alignNode1" presStyleIdx="0" presStyleCnt="5"/>
      <dgm:spPr>
        <a:solidFill>
          <a:srgbClr val="C00000"/>
        </a:solidFill>
        <a:ln>
          <a:solidFill>
            <a:srgbClr val="C00000"/>
          </a:solidFill>
        </a:ln>
      </dgm:spPr>
    </dgm:pt>
    <dgm:pt modelId="{CABDFA93-7F9F-C345-81A6-2C639BC541F0}" type="pres">
      <dgm:prSet presAssocID="{7D7581E9-9E46-934C-8890-11697F249790}" presName="ParentText" presStyleLbl="revTx" presStyleIdx="0" presStyleCnt="3">
        <dgm:presLayoutVars>
          <dgm:chMax val="0"/>
          <dgm:chPref val="0"/>
          <dgm:bulletEnabled val="1"/>
        </dgm:presLayoutVars>
      </dgm:prSet>
      <dgm:spPr/>
      <dgm:t>
        <a:bodyPr/>
        <a:lstStyle/>
        <a:p>
          <a:endParaRPr lang="zh-CN" altLang="en-US"/>
        </a:p>
      </dgm:t>
    </dgm:pt>
    <dgm:pt modelId="{A6DA8B19-2CC2-6A48-88C6-7CAD3FE93398}" type="pres">
      <dgm:prSet presAssocID="{7D7581E9-9E46-934C-8890-11697F249790}" presName="Triangle" presStyleLbl="alignNode1" presStyleIdx="1" presStyleCnt="5"/>
      <dgm:spPr>
        <a:solidFill>
          <a:srgbClr val="C00000"/>
        </a:solidFill>
        <a:ln>
          <a:solidFill>
            <a:srgbClr val="C00000"/>
          </a:solidFill>
        </a:ln>
      </dgm:spPr>
    </dgm:pt>
    <dgm:pt modelId="{827970D1-8B2F-2644-A986-7667D0E68850}" type="pres">
      <dgm:prSet presAssocID="{3EFD214F-2322-4F42-BE9C-055016D5CCE6}" presName="sibTrans" presStyleCnt="0"/>
      <dgm:spPr/>
    </dgm:pt>
    <dgm:pt modelId="{18E70CF9-73D8-6A45-B875-0754D80FF98B}" type="pres">
      <dgm:prSet presAssocID="{3EFD214F-2322-4F42-BE9C-055016D5CCE6}" presName="space" presStyleCnt="0"/>
      <dgm:spPr/>
    </dgm:pt>
    <dgm:pt modelId="{689DC84A-7B96-8943-ACD0-DC34E57029DE}" type="pres">
      <dgm:prSet presAssocID="{8B7B63BD-CDF3-C444-AE37-9B306D88CCCA}" presName="composite" presStyleCnt="0"/>
      <dgm:spPr/>
    </dgm:pt>
    <dgm:pt modelId="{D2DAA0A5-DCE1-9E45-A10E-C9C735F2601E}" type="pres">
      <dgm:prSet presAssocID="{8B7B63BD-CDF3-C444-AE37-9B306D88CCCA}" presName="LShape" presStyleLbl="alignNode1" presStyleIdx="2" presStyleCnt="5"/>
      <dgm:spPr>
        <a:solidFill>
          <a:srgbClr val="C00000"/>
        </a:solidFill>
        <a:ln>
          <a:solidFill>
            <a:srgbClr val="C00000"/>
          </a:solidFill>
        </a:ln>
      </dgm:spPr>
    </dgm:pt>
    <dgm:pt modelId="{384F4053-2A48-7047-B488-BAB76A7C7B4C}" type="pres">
      <dgm:prSet presAssocID="{8B7B63BD-CDF3-C444-AE37-9B306D88CCCA}" presName="ParentText" presStyleLbl="revTx" presStyleIdx="1" presStyleCnt="3">
        <dgm:presLayoutVars>
          <dgm:chMax val="0"/>
          <dgm:chPref val="0"/>
          <dgm:bulletEnabled val="1"/>
        </dgm:presLayoutVars>
      </dgm:prSet>
      <dgm:spPr/>
      <dgm:t>
        <a:bodyPr/>
        <a:lstStyle/>
        <a:p>
          <a:endParaRPr lang="zh-CN" altLang="en-US"/>
        </a:p>
      </dgm:t>
    </dgm:pt>
    <dgm:pt modelId="{D3634CF4-DEF7-714A-AA24-E8E38941394B}" type="pres">
      <dgm:prSet presAssocID="{8B7B63BD-CDF3-C444-AE37-9B306D88CCCA}" presName="Triangle" presStyleLbl="alignNode1" presStyleIdx="3" presStyleCnt="5"/>
      <dgm:spPr>
        <a:solidFill>
          <a:srgbClr val="C00000"/>
        </a:solidFill>
        <a:ln>
          <a:solidFill>
            <a:srgbClr val="C00000"/>
          </a:solidFill>
        </a:ln>
      </dgm:spPr>
    </dgm:pt>
    <dgm:pt modelId="{05BF43D1-DBAC-8040-B6B2-7FD493FFF981}" type="pres">
      <dgm:prSet presAssocID="{A81139BD-3A6C-D94C-A64E-7A2412FA8184}" presName="sibTrans" presStyleCnt="0"/>
      <dgm:spPr/>
    </dgm:pt>
    <dgm:pt modelId="{2DFBBEB9-C6ED-3941-90A2-829D82E89B6E}" type="pres">
      <dgm:prSet presAssocID="{A81139BD-3A6C-D94C-A64E-7A2412FA8184}" presName="space" presStyleCnt="0"/>
      <dgm:spPr/>
    </dgm:pt>
    <dgm:pt modelId="{F2AE9942-72B2-F346-9567-EB4F7936D210}" type="pres">
      <dgm:prSet presAssocID="{96B72B78-DE8A-F746-9DAC-58259DAEFEF3}" presName="composite" presStyleCnt="0"/>
      <dgm:spPr/>
    </dgm:pt>
    <dgm:pt modelId="{6CDFF73E-4670-A340-962B-0B7A4BE02AE2}" type="pres">
      <dgm:prSet presAssocID="{96B72B78-DE8A-F746-9DAC-58259DAEFEF3}" presName="LShape" presStyleLbl="alignNode1" presStyleIdx="4" presStyleCnt="5"/>
      <dgm:spPr>
        <a:solidFill>
          <a:srgbClr val="C00000"/>
        </a:solidFill>
        <a:ln>
          <a:solidFill>
            <a:srgbClr val="C00000"/>
          </a:solidFill>
        </a:ln>
      </dgm:spPr>
    </dgm:pt>
    <dgm:pt modelId="{E208EB3B-7B88-674F-916B-6126FD910BAC}" type="pres">
      <dgm:prSet presAssocID="{96B72B78-DE8A-F746-9DAC-58259DAEFEF3}" presName="ParentText" presStyleLbl="revTx" presStyleIdx="2" presStyleCnt="3">
        <dgm:presLayoutVars>
          <dgm:chMax val="0"/>
          <dgm:chPref val="0"/>
          <dgm:bulletEnabled val="1"/>
        </dgm:presLayoutVars>
      </dgm:prSet>
      <dgm:spPr/>
      <dgm:t>
        <a:bodyPr/>
        <a:lstStyle/>
        <a:p>
          <a:endParaRPr lang="zh-CN" altLang="en-US"/>
        </a:p>
      </dgm:t>
    </dgm:pt>
  </dgm:ptLst>
  <dgm:cxnLst>
    <dgm:cxn modelId="{67FF2C16-5771-224B-9612-B9B742E2F388}" type="presOf" srcId="{96B72B78-DE8A-F746-9DAC-58259DAEFEF3}" destId="{E208EB3B-7B88-674F-916B-6126FD910BAC}" srcOrd="0" destOrd="0" presId="urn:microsoft.com/office/officeart/2009/3/layout/StepUpProcess#1"/>
    <dgm:cxn modelId="{D1052BBF-BDDB-6043-B31C-16BE91CEF41C}" srcId="{6CD93CB1-A6AE-B149-94FE-136B323344AE}" destId="{96B72B78-DE8A-F746-9DAC-58259DAEFEF3}" srcOrd="2" destOrd="0" parTransId="{CC66E0E5-23C5-ED44-A34B-0B5F272FF12F}" sibTransId="{A1C13DED-0212-2B47-826C-5A19629A250A}"/>
    <dgm:cxn modelId="{CD22D128-E1C7-374D-BE2E-A2A566496267}" type="presOf" srcId="{8B7B63BD-CDF3-C444-AE37-9B306D88CCCA}" destId="{384F4053-2A48-7047-B488-BAB76A7C7B4C}" srcOrd="0" destOrd="0" presId="urn:microsoft.com/office/officeart/2009/3/layout/StepUpProcess#1"/>
    <dgm:cxn modelId="{24561963-8EDD-F246-A36A-718D4E4912AA}" srcId="{6CD93CB1-A6AE-B149-94FE-136B323344AE}" destId="{7D7581E9-9E46-934C-8890-11697F249790}" srcOrd="0" destOrd="0" parTransId="{18378D40-3B71-4D4C-BA26-1B495203FBBD}" sibTransId="{3EFD214F-2322-4F42-BE9C-055016D5CCE6}"/>
    <dgm:cxn modelId="{675F0DEB-D341-A948-A125-0D290C17B774}" type="presOf" srcId="{7D7581E9-9E46-934C-8890-11697F249790}" destId="{CABDFA93-7F9F-C345-81A6-2C639BC541F0}" srcOrd="0" destOrd="0" presId="urn:microsoft.com/office/officeart/2009/3/layout/StepUpProcess#1"/>
    <dgm:cxn modelId="{FE0D200C-7893-BF43-9D81-BCD8E8B91115}" srcId="{6CD93CB1-A6AE-B149-94FE-136B323344AE}" destId="{8B7B63BD-CDF3-C444-AE37-9B306D88CCCA}" srcOrd="1" destOrd="0" parTransId="{72F0C62B-4409-1843-BF96-54B88BDF26D8}" sibTransId="{A81139BD-3A6C-D94C-A64E-7A2412FA8184}"/>
    <dgm:cxn modelId="{7A22138A-BBCD-304F-A02D-DAD26B2CC463}" type="presOf" srcId="{6CD93CB1-A6AE-B149-94FE-136B323344AE}" destId="{A1FFF940-064A-0846-9CB9-E13A91681A52}" srcOrd="0" destOrd="0" presId="urn:microsoft.com/office/officeart/2009/3/layout/StepUpProcess#1"/>
    <dgm:cxn modelId="{BBECDE64-A75C-A34B-8213-DFB60186472C}" type="presParOf" srcId="{A1FFF940-064A-0846-9CB9-E13A91681A52}" destId="{1C7FB447-EEA7-A04B-8EA4-EDDB984B8DF7}" srcOrd="0" destOrd="0" presId="urn:microsoft.com/office/officeart/2009/3/layout/StepUpProcess#1"/>
    <dgm:cxn modelId="{BB6740C1-724C-1A46-B104-2FE16A1D76C4}" type="presParOf" srcId="{1C7FB447-EEA7-A04B-8EA4-EDDB984B8DF7}" destId="{8D6AE595-6E5F-6E4C-8D8D-B18BC060EA5E}" srcOrd="0" destOrd="0" presId="urn:microsoft.com/office/officeart/2009/3/layout/StepUpProcess#1"/>
    <dgm:cxn modelId="{0BB621C4-FB76-3D4F-8E97-D7936B8D2D1F}" type="presParOf" srcId="{1C7FB447-EEA7-A04B-8EA4-EDDB984B8DF7}" destId="{CABDFA93-7F9F-C345-81A6-2C639BC541F0}" srcOrd="1" destOrd="0" presId="urn:microsoft.com/office/officeart/2009/3/layout/StepUpProcess#1"/>
    <dgm:cxn modelId="{D790E30F-849D-0447-8A96-7596D4E50617}" type="presParOf" srcId="{1C7FB447-EEA7-A04B-8EA4-EDDB984B8DF7}" destId="{A6DA8B19-2CC2-6A48-88C6-7CAD3FE93398}" srcOrd="2" destOrd="0" presId="urn:microsoft.com/office/officeart/2009/3/layout/StepUpProcess#1"/>
    <dgm:cxn modelId="{035595C7-29AF-C943-89B2-3674BD52E3CF}" type="presParOf" srcId="{A1FFF940-064A-0846-9CB9-E13A91681A52}" destId="{827970D1-8B2F-2644-A986-7667D0E68850}" srcOrd="1" destOrd="0" presId="urn:microsoft.com/office/officeart/2009/3/layout/StepUpProcess#1"/>
    <dgm:cxn modelId="{D11ECC6F-915F-254E-A303-0B2AEA16AA75}" type="presParOf" srcId="{827970D1-8B2F-2644-A986-7667D0E68850}" destId="{18E70CF9-73D8-6A45-B875-0754D80FF98B}" srcOrd="0" destOrd="0" presId="urn:microsoft.com/office/officeart/2009/3/layout/StepUpProcess#1"/>
    <dgm:cxn modelId="{82A9008D-985F-8D47-ADA2-5D0B77400397}" type="presParOf" srcId="{A1FFF940-064A-0846-9CB9-E13A91681A52}" destId="{689DC84A-7B96-8943-ACD0-DC34E57029DE}" srcOrd="2" destOrd="0" presId="urn:microsoft.com/office/officeart/2009/3/layout/StepUpProcess#1"/>
    <dgm:cxn modelId="{3CE8D170-92EB-9143-A3B1-3DC179866B81}" type="presParOf" srcId="{689DC84A-7B96-8943-ACD0-DC34E57029DE}" destId="{D2DAA0A5-DCE1-9E45-A10E-C9C735F2601E}" srcOrd="0" destOrd="0" presId="urn:microsoft.com/office/officeart/2009/3/layout/StepUpProcess#1"/>
    <dgm:cxn modelId="{BC0DACDE-00EE-044A-B5F2-E18D28FEA6B5}" type="presParOf" srcId="{689DC84A-7B96-8943-ACD0-DC34E57029DE}" destId="{384F4053-2A48-7047-B488-BAB76A7C7B4C}" srcOrd="1" destOrd="0" presId="urn:microsoft.com/office/officeart/2009/3/layout/StepUpProcess#1"/>
    <dgm:cxn modelId="{A4472EA2-7ADA-2245-822E-7B4252F7E3EB}" type="presParOf" srcId="{689DC84A-7B96-8943-ACD0-DC34E57029DE}" destId="{D3634CF4-DEF7-714A-AA24-E8E38941394B}" srcOrd="2" destOrd="0" presId="urn:microsoft.com/office/officeart/2009/3/layout/StepUpProcess#1"/>
    <dgm:cxn modelId="{6612A9E9-25B6-514D-A65E-739BA99CB35E}" type="presParOf" srcId="{A1FFF940-064A-0846-9CB9-E13A91681A52}" destId="{05BF43D1-DBAC-8040-B6B2-7FD493FFF981}" srcOrd="3" destOrd="0" presId="urn:microsoft.com/office/officeart/2009/3/layout/StepUpProcess#1"/>
    <dgm:cxn modelId="{D60AC566-0FEB-6D40-9D1F-F81E6DAEDB86}" type="presParOf" srcId="{05BF43D1-DBAC-8040-B6B2-7FD493FFF981}" destId="{2DFBBEB9-C6ED-3941-90A2-829D82E89B6E}" srcOrd="0" destOrd="0" presId="urn:microsoft.com/office/officeart/2009/3/layout/StepUpProcess#1"/>
    <dgm:cxn modelId="{523A0F65-F96E-6E49-ACD6-1A2315F4AB8F}" type="presParOf" srcId="{A1FFF940-064A-0846-9CB9-E13A91681A52}" destId="{F2AE9942-72B2-F346-9567-EB4F7936D210}" srcOrd="4" destOrd="0" presId="urn:microsoft.com/office/officeart/2009/3/layout/StepUpProcess#1"/>
    <dgm:cxn modelId="{229F80A1-7794-B240-9AAF-C4E89C4FB3FF}" type="presParOf" srcId="{F2AE9942-72B2-F346-9567-EB4F7936D210}" destId="{6CDFF73E-4670-A340-962B-0B7A4BE02AE2}" srcOrd="0" destOrd="0" presId="urn:microsoft.com/office/officeart/2009/3/layout/StepUpProcess#1"/>
    <dgm:cxn modelId="{5D446485-E7A3-3844-B57B-4847208D5504}" type="presParOf" srcId="{F2AE9942-72B2-F346-9567-EB4F7936D210}" destId="{E208EB3B-7B88-674F-916B-6126FD910BAC}" srcOrd="1" destOrd="0" presId="urn:microsoft.com/office/officeart/2009/3/layout/StepUpProcess#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6AE595-6E5F-6E4C-8D8D-B18BC060EA5E}">
      <dsp:nvSpPr>
        <dsp:cNvPr id="0" name=""/>
        <dsp:cNvSpPr/>
      </dsp:nvSpPr>
      <dsp:spPr>
        <a:xfrm rot="5400000">
          <a:off x="631143" y="2402977"/>
          <a:ext cx="1875164" cy="312023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ABDFA93-7F9F-C345-81A6-2C639BC541F0}">
      <dsp:nvSpPr>
        <dsp:cNvPr id="0" name=""/>
        <dsp:cNvSpPr/>
      </dsp:nvSpPr>
      <dsp:spPr>
        <a:xfrm>
          <a:off x="318132" y="3335254"/>
          <a:ext cx="2816962" cy="2469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lvl="0" algn="l" defTabSz="1600200">
            <a:lnSpc>
              <a:spcPct val="90000"/>
            </a:lnSpc>
            <a:spcBef>
              <a:spcPct val="0"/>
            </a:spcBef>
            <a:spcAft>
              <a:spcPct val="35000"/>
            </a:spcAft>
          </a:pPr>
          <a:r>
            <a:rPr lang="zh-CN" altLang="en-US" sz="3600" kern="1200" dirty="0" smtClean="0">
              <a:latin typeface="Heiti SC Light" charset="-122"/>
              <a:ea typeface="Heiti SC Light" charset="-122"/>
              <a:cs typeface="Heiti SC Light" charset="-122"/>
            </a:rPr>
            <a:t>打击了</a:t>
          </a:r>
        </a:p>
        <a:p>
          <a:pPr lvl="0" algn="l" defTabSz="1600200">
            <a:lnSpc>
              <a:spcPct val="90000"/>
            </a:lnSpc>
            <a:spcBef>
              <a:spcPct val="0"/>
            </a:spcBef>
            <a:spcAft>
              <a:spcPct val="35000"/>
            </a:spcAft>
          </a:pPr>
          <a:r>
            <a:rPr lang="zh-CN" altLang="en-US" sz="3600" kern="1200" dirty="0" smtClean="0">
              <a:latin typeface="Heiti SC Light" charset="-122"/>
              <a:ea typeface="Heiti SC Light" charset="-122"/>
              <a:cs typeface="Heiti SC Light" charset="-122"/>
            </a:rPr>
            <a:t>封建主义</a:t>
          </a:r>
          <a:endParaRPr lang="zh-CN" altLang="en-US" sz="3600" kern="1200" dirty="0">
            <a:latin typeface="Heiti SC Light" charset="-122"/>
            <a:ea typeface="Heiti SC Light" charset="-122"/>
            <a:cs typeface="Heiti SC Light" charset="-122"/>
          </a:endParaRPr>
        </a:p>
      </dsp:txBody>
      <dsp:txXfrm>
        <a:off x="318132" y="3335254"/>
        <a:ext cx="2816962" cy="2469232"/>
      </dsp:txXfrm>
    </dsp:sp>
    <dsp:sp modelId="{A6DA8B19-2CC2-6A48-88C6-7CAD3FE93398}">
      <dsp:nvSpPr>
        <dsp:cNvPr id="0" name=""/>
        <dsp:cNvSpPr/>
      </dsp:nvSpPr>
      <dsp:spPr>
        <a:xfrm>
          <a:off x="2603592" y="2173262"/>
          <a:ext cx="531502" cy="531502"/>
        </a:xfrm>
        <a:prstGeom prst="triangle">
          <a:avLst>
            <a:gd name="adj" fmla="val 10000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2DAA0A5-DCE1-9E45-A10E-C9C735F2601E}">
      <dsp:nvSpPr>
        <dsp:cNvPr id="0" name=""/>
        <dsp:cNvSpPr/>
      </dsp:nvSpPr>
      <dsp:spPr>
        <a:xfrm rot="5400000">
          <a:off x="4079656" y="1549639"/>
          <a:ext cx="1875164" cy="312023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84F4053-2A48-7047-B488-BAB76A7C7B4C}">
      <dsp:nvSpPr>
        <dsp:cNvPr id="0" name=""/>
        <dsp:cNvSpPr/>
      </dsp:nvSpPr>
      <dsp:spPr>
        <a:xfrm>
          <a:off x="3766644" y="2481916"/>
          <a:ext cx="2816962" cy="2469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lvl="0" algn="l" defTabSz="1600200">
            <a:lnSpc>
              <a:spcPct val="90000"/>
            </a:lnSpc>
            <a:spcBef>
              <a:spcPct val="0"/>
            </a:spcBef>
            <a:spcAft>
              <a:spcPct val="35000"/>
            </a:spcAft>
          </a:pPr>
          <a:r>
            <a:rPr lang="zh-CN" altLang="en-US" sz="3600" kern="1200" dirty="0" smtClean="0">
              <a:latin typeface="Heiti SC Light" charset="-122"/>
              <a:ea typeface="Heiti SC Light" charset="-122"/>
              <a:cs typeface="Heiti SC Light" charset="-122"/>
            </a:rPr>
            <a:t>解放了</a:t>
          </a:r>
        </a:p>
        <a:p>
          <a:pPr lvl="0" algn="l" defTabSz="1600200">
            <a:lnSpc>
              <a:spcPct val="90000"/>
            </a:lnSpc>
            <a:spcBef>
              <a:spcPct val="0"/>
            </a:spcBef>
            <a:spcAft>
              <a:spcPct val="35000"/>
            </a:spcAft>
          </a:pPr>
          <a:r>
            <a:rPr lang="zh-CN" altLang="en-US" sz="3600" kern="1200" dirty="0" smtClean="0">
              <a:latin typeface="Heiti SC Light" charset="-122"/>
              <a:ea typeface="Heiti SC Light" charset="-122"/>
              <a:cs typeface="Heiti SC Light" charset="-122"/>
            </a:rPr>
            <a:t>思想</a:t>
          </a:r>
          <a:endParaRPr lang="zh-CN" altLang="en-US" sz="3600" kern="1200" dirty="0">
            <a:latin typeface="Heiti SC Light" charset="-122"/>
            <a:ea typeface="Heiti SC Light" charset="-122"/>
            <a:cs typeface="Heiti SC Light" charset="-122"/>
          </a:endParaRPr>
        </a:p>
      </dsp:txBody>
      <dsp:txXfrm>
        <a:off x="3766644" y="2481916"/>
        <a:ext cx="2816962" cy="2469232"/>
      </dsp:txXfrm>
    </dsp:sp>
    <dsp:sp modelId="{D3634CF4-DEF7-714A-AA24-E8E38941394B}">
      <dsp:nvSpPr>
        <dsp:cNvPr id="0" name=""/>
        <dsp:cNvSpPr/>
      </dsp:nvSpPr>
      <dsp:spPr>
        <a:xfrm>
          <a:off x="6052104" y="1319924"/>
          <a:ext cx="531502" cy="531502"/>
        </a:xfrm>
        <a:prstGeom prst="triangle">
          <a:avLst>
            <a:gd name="adj" fmla="val 10000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CDFF73E-4670-A340-962B-0B7A4BE02AE2}">
      <dsp:nvSpPr>
        <dsp:cNvPr id="0" name=""/>
        <dsp:cNvSpPr/>
      </dsp:nvSpPr>
      <dsp:spPr>
        <a:xfrm rot="5400000">
          <a:off x="7528168" y="696301"/>
          <a:ext cx="1875164" cy="3120231"/>
        </a:xfrm>
        <a:prstGeom prst="corner">
          <a:avLst>
            <a:gd name="adj1" fmla="val 16120"/>
            <a:gd name="adj2" fmla="val 16110"/>
          </a:avLst>
        </a:prstGeom>
        <a:solidFill>
          <a:srgbClr val="C00000"/>
        </a:solidFill>
        <a:ln w="6350" cap="flat" cmpd="sng" algn="ctr">
          <a:solidFill>
            <a:srgbClr val="C00000"/>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208EB3B-7B88-674F-916B-6126FD910BAC}">
      <dsp:nvSpPr>
        <dsp:cNvPr id="0" name=""/>
        <dsp:cNvSpPr/>
      </dsp:nvSpPr>
      <dsp:spPr>
        <a:xfrm>
          <a:off x="7215157" y="1628578"/>
          <a:ext cx="2816962" cy="24692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lvl="0" algn="l" defTabSz="1600200">
            <a:lnSpc>
              <a:spcPct val="90000"/>
            </a:lnSpc>
            <a:spcBef>
              <a:spcPct val="0"/>
            </a:spcBef>
            <a:spcAft>
              <a:spcPct val="35000"/>
            </a:spcAft>
          </a:pPr>
          <a:r>
            <a:rPr lang="zh-CN" altLang="en-US" sz="3600" kern="1200" dirty="0" smtClean="0">
              <a:latin typeface="Heiti SC Light" charset="-122"/>
              <a:ea typeface="Heiti SC Light" charset="-122"/>
              <a:cs typeface="Heiti SC Light" charset="-122"/>
            </a:rPr>
            <a:t>准备了</a:t>
          </a:r>
        </a:p>
        <a:p>
          <a:pPr lvl="0" algn="l" defTabSz="1600200">
            <a:lnSpc>
              <a:spcPct val="90000"/>
            </a:lnSpc>
            <a:spcBef>
              <a:spcPct val="0"/>
            </a:spcBef>
            <a:spcAft>
              <a:spcPct val="35000"/>
            </a:spcAft>
          </a:pPr>
          <a:r>
            <a:rPr lang="zh-CN" altLang="en-US" sz="3600" kern="1200" dirty="0" smtClean="0">
              <a:latin typeface="Heiti SC Light" charset="-122"/>
              <a:ea typeface="Heiti SC Light" charset="-122"/>
              <a:cs typeface="Heiti SC Light" charset="-122"/>
            </a:rPr>
            <a:t>马克思主义</a:t>
          </a:r>
          <a:endParaRPr lang="zh-CN" altLang="en-US" sz="3600" kern="1200" dirty="0">
            <a:latin typeface="Heiti SC Light" charset="-122"/>
            <a:ea typeface="Heiti SC Light" charset="-122"/>
            <a:cs typeface="Heiti SC Light" charset="-122"/>
          </a:endParaRPr>
        </a:p>
      </dsp:txBody>
      <dsp:txXfrm>
        <a:off x="7215157" y="1628578"/>
        <a:ext cx="2816962" cy="2469232"/>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1">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bL"/>
          <dgm:param type="flowDir" val="row"/>
        </dgm:alg>
      </dgm:if>
      <dgm:else name="Name2">
        <dgm:alg type="snake">
          <dgm:param type="bkpt" val="fixed"/>
          <dgm:param type="bkPtFixedVal" val="1"/>
          <dgm:param type="off" val="off"/>
          <dgm:param type="grDir" val="bR"/>
          <dgm:param type="flowDir" val="row"/>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D7B41C-2517-4BF8-AD08-596BD1D5E37F}" type="datetimeFigureOut">
              <a:rPr lang="zh-CN" altLang="en-US" smtClean="0"/>
              <a:t>2019/1/4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6F6675-9CA1-4822-BCBC-3C14710B21BA}" type="slidenum">
              <a:rPr lang="zh-CN" altLang="en-US" smtClean="0"/>
              <a:t>‹#›</a:t>
            </a:fld>
            <a:endParaRPr lang="zh-CN" altLang="en-US"/>
          </a:p>
        </p:txBody>
      </p:sp>
    </p:spTree>
    <p:extLst>
      <p:ext uri="{BB962C8B-B14F-4D97-AF65-F5344CB8AC3E}">
        <p14:creationId xmlns:p14="http://schemas.microsoft.com/office/powerpoint/2010/main" val="1484329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2</a:t>
            </a:fld>
            <a:endParaRPr lang="zh-CN" altLang="en-US"/>
          </a:p>
        </p:txBody>
      </p:sp>
    </p:spTree>
    <p:extLst>
      <p:ext uri="{BB962C8B-B14F-4D97-AF65-F5344CB8AC3E}">
        <p14:creationId xmlns:p14="http://schemas.microsoft.com/office/powerpoint/2010/main" val="373206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80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86</a:t>
            </a:fld>
            <a:endParaRPr lang="zh-CN" altLang="en-US"/>
          </a:p>
        </p:txBody>
      </p:sp>
    </p:spTree>
    <p:extLst>
      <p:ext uri="{BB962C8B-B14F-4D97-AF65-F5344CB8AC3E}">
        <p14:creationId xmlns:p14="http://schemas.microsoft.com/office/powerpoint/2010/main" val="1535317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90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200000"/>
              </a:lnSpc>
            </a:pPr>
            <a:r>
              <a:rPr lang="zh-CN" altLang="en-US" dirty="0" smtClean="0">
                <a:sym typeface="微软雅黑" panose="020B0503020204020204" pitchFamily="34" charset="-122"/>
              </a:rPr>
              <a:t>世界背景一战后，俄国通过十月革命建立了人类社会上的第一个社会主义国家。</a:t>
            </a:r>
            <a:endParaRPr lang="en-US" altLang="zh-CN"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中国反帝反封建的民主革命成为世界无产阶级社会主义革命的一部分。</a:t>
            </a:r>
            <a:endParaRPr lang="en-US" altLang="zh-CN" dirty="0" smtClean="0">
              <a:sym typeface="微软雅黑" panose="020B0503020204020204" pitchFamily="34" charset="-122"/>
            </a:endParaRPr>
          </a:p>
          <a:p>
            <a:pPr>
              <a:lnSpc>
                <a:spcPct val="200000"/>
              </a:lnSpc>
            </a:pPr>
            <a:endParaRPr lang="en-US" altLang="zh-CN" b="1" dirty="0" smtClean="0">
              <a:sym typeface="微软雅黑" panose="020B0503020204020204" pitchFamily="34" charset="-122"/>
            </a:endParaRPr>
          </a:p>
          <a:p>
            <a:pPr>
              <a:lnSpc>
                <a:spcPct val="200000"/>
              </a:lnSpc>
            </a:pPr>
            <a:r>
              <a:rPr lang="en-US" altLang="zh-CN" b="1" dirty="0" smtClean="0">
                <a:sym typeface="微软雅黑" panose="020B0503020204020204" pitchFamily="34" charset="-122"/>
              </a:rPr>
              <a:t>1</a:t>
            </a:r>
            <a:r>
              <a:rPr lang="zh-CN" altLang="en-US" b="1" dirty="0" smtClean="0">
                <a:sym typeface="微软雅黑" panose="020B0503020204020204" pitchFamily="34" charset="-122"/>
              </a:rPr>
              <a:t>、背景 </a:t>
            </a:r>
            <a:endParaRPr lang="en-US" altLang="zh-CN" b="1"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辛亥革命失败</a:t>
            </a:r>
            <a:r>
              <a:rPr lang="en-US" altLang="zh-CN" dirty="0" smtClean="0">
                <a:sym typeface="微软雅黑" panose="020B0503020204020204" pitchFamily="34" charset="-122"/>
              </a:rPr>
              <a:t>——</a:t>
            </a:r>
            <a:r>
              <a:rPr lang="zh-CN" altLang="en-US" dirty="0" smtClean="0">
                <a:sym typeface="微软雅黑" panose="020B0503020204020204" pitchFamily="34" charset="-122"/>
              </a:rPr>
              <a:t>北洋军阀的封建专制思想</a:t>
            </a:r>
            <a:r>
              <a:rPr lang="en-US" altLang="zh-CN" dirty="0" smtClean="0">
                <a:sym typeface="微软雅黑" panose="020B0503020204020204" pitchFamily="34" charset="-122"/>
              </a:rPr>
              <a:t>——</a:t>
            </a:r>
            <a:r>
              <a:rPr lang="zh-CN" altLang="en-US" dirty="0" smtClean="0">
                <a:sym typeface="微软雅黑" panose="020B0503020204020204" pitchFamily="34" charset="-122"/>
              </a:rPr>
              <a:t>民主主义知识分子开始反思</a:t>
            </a:r>
            <a:endParaRPr lang="en-US" altLang="zh-CN"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认为其失败的根本原因在于缺乏一个彻底的思想文化革命。</a:t>
            </a:r>
            <a:endParaRPr lang="en-US" altLang="zh-CN" dirty="0" smtClean="0">
              <a:sym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ym typeface="微软雅黑" panose="020B0503020204020204" pitchFamily="34" charset="-122"/>
              </a:rPr>
              <a:t>1917</a:t>
            </a:r>
            <a:r>
              <a:rPr lang="zh-CN" altLang="en-US" dirty="0" smtClean="0">
                <a:sym typeface="微软雅黑" panose="020B0503020204020204" pitchFamily="34" charset="-122"/>
              </a:rPr>
              <a:t>年，</a:t>
            </a:r>
            <a:r>
              <a:rPr lang="en-US" altLang="zh-CN" dirty="0" smtClean="0">
                <a:sym typeface="微软雅黑" panose="020B0503020204020204" pitchFamily="34" charset="-122"/>
              </a:rPr>
              <a:t>《</a:t>
            </a:r>
            <a:r>
              <a:rPr lang="zh-CN" altLang="en-US" dirty="0" smtClean="0">
                <a:sym typeface="微软雅黑" panose="020B0503020204020204" pitchFamily="34" charset="-122"/>
              </a:rPr>
              <a:t>新青年</a:t>
            </a:r>
            <a:r>
              <a:rPr lang="en-US" altLang="zh-CN" dirty="0" smtClean="0">
                <a:sym typeface="微软雅黑" panose="020B0503020204020204" pitchFamily="34" charset="-122"/>
              </a:rPr>
              <a:t>》</a:t>
            </a:r>
            <a:r>
              <a:rPr lang="zh-CN" altLang="en-US" dirty="0" smtClean="0">
                <a:sym typeface="微软雅黑" panose="020B0503020204020204" pitchFamily="34" charset="-122"/>
              </a:rPr>
              <a:t>编辑部迁到北京。</a:t>
            </a:r>
            <a:endParaRPr lang="en-US" altLang="zh-CN" dirty="0" smtClean="0">
              <a:sym typeface="微软雅黑" panose="020B0503020204020204" pitchFamily="34" charset="-122"/>
            </a:endParaRPr>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91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200000"/>
              </a:lnSpc>
            </a:pPr>
            <a:r>
              <a:rPr lang="zh-CN" altLang="en-US" dirty="0" smtClean="0">
                <a:sym typeface="微软雅黑" panose="020B0503020204020204" pitchFamily="34" charset="-122"/>
              </a:rPr>
              <a:t>世界背景一战后，俄国通过十月革命建立了人类社会上的第一个社会主义国家。</a:t>
            </a:r>
            <a:endParaRPr lang="en-US" altLang="zh-CN"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中国反帝反封建的民主革命成为世界无产阶级社会主义革命的一部分。</a:t>
            </a:r>
            <a:endParaRPr lang="en-US" altLang="zh-CN" dirty="0" smtClean="0">
              <a:sym typeface="微软雅黑" panose="020B0503020204020204" pitchFamily="34" charset="-122"/>
            </a:endParaRPr>
          </a:p>
          <a:p>
            <a:pPr>
              <a:lnSpc>
                <a:spcPct val="200000"/>
              </a:lnSpc>
            </a:pPr>
            <a:endParaRPr lang="en-US" altLang="zh-CN" b="1" dirty="0" smtClean="0">
              <a:sym typeface="微软雅黑" panose="020B0503020204020204" pitchFamily="34" charset="-122"/>
            </a:endParaRPr>
          </a:p>
          <a:p>
            <a:pPr>
              <a:lnSpc>
                <a:spcPct val="200000"/>
              </a:lnSpc>
            </a:pPr>
            <a:r>
              <a:rPr lang="en-US" altLang="zh-CN" b="1" dirty="0" smtClean="0">
                <a:sym typeface="微软雅黑" panose="020B0503020204020204" pitchFamily="34" charset="-122"/>
              </a:rPr>
              <a:t>1</a:t>
            </a:r>
            <a:r>
              <a:rPr lang="zh-CN" altLang="en-US" b="1" dirty="0" smtClean="0">
                <a:sym typeface="微软雅黑" panose="020B0503020204020204" pitchFamily="34" charset="-122"/>
              </a:rPr>
              <a:t>、背景 </a:t>
            </a:r>
            <a:endParaRPr lang="en-US" altLang="zh-CN" b="1"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辛亥革命失败</a:t>
            </a:r>
            <a:r>
              <a:rPr lang="en-US" altLang="zh-CN" dirty="0" smtClean="0">
                <a:sym typeface="微软雅黑" panose="020B0503020204020204" pitchFamily="34" charset="-122"/>
              </a:rPr>
              <a:t>——</a:t>
            </a:r>
            <a:r>
              <a:rPr lang="zh-CN" altLang="en-US" dirty="0" smtClean="0">
                <a:sym typeface="微软雅黑" panose="020B0503020204020204" pitchFamily="34" charset="-122"/>
              </a:rPr>
              <a:t>北洋军阀的封建专制思想</a:t>
            </a:r>
            <a:r>
              <a:rPr lang="en-US" altLang="zh-CN" dirty="0" smtClean="0">
                <a:sym typeface="微软雅黑" panose="020B0503020204020204" pitchFamily="34" charset="-122"/>
              </a:rPr>
              <a:t>——</a:t>
            </a:r>
            <a:r>
              <a:rPr lang="zh-CN" altLang="en-US" dirty="0" smtClean="0">
                <a:sym typeface="微软雅黑" panose="020B0503020204020204" pitchFamily="34" charset="-122"/>
              </a:rPr>
              <a:t>民主主义知识分子开始反思</a:t>
            </a:r>
            <a:endParaRPr lang="en-US" altLang="zh-CN"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认为其失败的根本原因在于缺乏一个彻底的思想文化革命。</a:t>
            </a:r>
            <a:endParaRPr lang="en-US" altLang="zh-CN" dirty="0" smtClean="0">
              <a:sym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ym typeface="微软雅黑" panose="020B0503020204020204" pitchFamily="34" charset="-122"/>
              </a:rPr>
              <a:t>1917</a:t>
            </a:r>
            <a:r>
              <a:rPr lang="zh-CN" altLang="en-US" dirty="0" smtClean="0">
                <a:sym typeface="微软雅黑" panose="020B0503020204020204" pitchFamily="34" charset="-122"/>
              </a:rPr>
              <a:t>年，</a:t>
            </a:r>
            <a:r>
              <a:rPr lang="en-US" altLang="zh-CN" dirty="0" smtClean="0">
                <a:sym typeface="微软雅黑" panose="020B0503020204020204" pitchFamily="34" charset="-122"/>
              </a:rPr>
              <a:t>《</a:t>
            </a:r>
            <a:r>
              <a:rPr lang="zh-CN" altLang="en-US" dirty="0" smtClean="0">
                <a:sym typeface="微软雅黑" panose="020B0503020204020204" pitchFamily="34" charset="-122"/>
              </a:rPr>
              <a:t>新青年</a:t>
            </a:r>
            <a:r>
              <a:rPr lang="en-US" altLang="zh-CN" dirty="0" smtClean="0">
                <a:sym typeface="微软雅黑" panose="020B0503020204020204" pitchFamily="34" charset="-122"/>
              </a:rPr>
              <a:t>》</a:t>
            </a:r>
            <a:r>
              <a:rPr lang="zh-CN" altLang="en-US" dirty="0" smtClean="0">
                <a:sym typeface="微软雅黑" panose="020B0503020204020204" pitchFamily="34" charset="-122"/>
              </a:rPr>
              <a:t>编辑部迁到北京。</a:t>
            </a:r>
            <a:endParaRPr lang="en-US" altLang="zh-CN" dirty="0" smtClean="0">
              <a:sym typeface="微软雅黑" panose="020B0503020204020204" pitchFamily="34" charset="-122"/>
            </a:endParaRPr>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92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200000"/>
              </a:lnSpc>
            </a:pPr>
            <a:r>
              <a:rPr lang="zh-CN" altLang="en-US" dirty="0" smtClean="0">
                <a:sym typeface="微软雅黑" panose="020B0503020204020204" pitchFamily="34" charset="-122"/>
              </a:rPr>
              <a:t>世界背景一战后，俄国通过十月革命建立了人类社会上的第一个社会主义国家。</a:t>
            </a:r>
            <a:endParaRPr lang="en-US" altLang="zh-CN"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中国反帝反封建的民主革命成为世界无产阶级社会主义革命的一部分。</a:t>
            </a:r>
            <a:endParaRPr lang="en-US" altLang="zh-CN" dirty="0" smtClean="0">
              <a:sym typeface="微软雅黑" panose="020B0503020204020204" pitchFamily="34" charset="-122"/>
            </a:endParaRPr>
          </a:p>
          <a:p>
            <a:pPr>
              <a:lnSpc>
                <a:spcPct val="200000"/>
              </a:lnSpc>
            </a:pPr>
            <a:endParaRPr lang="en-US" altLang="zh-CN" b="1" dirty="0" smtClean="0">
              <a:sym typeface="微软雅黑" panose="020B0503020204020204" pitchFamily="34" charset="-122"/>
            </a:endParaRPr>
          </a:p>
          <a:p>
            <a:pPr>
              <a:lnSpc>
                <a:spcPct val="200000"/>
              </a:lnSpc>
            </a:pPr>
            <a:r>
              <a:rPr lang="en-US" altLang="zh-CN" b="1" dirty="0" smtClean="0">
                <a:sym typeface="微软雅黑" panose="020B0503020204020204" pitchFamily="34" charset="-122"/>
              </a:rPr>
              <a:t>1</a:t>
            </a:r>
            <a:r>
              <a:rPr lang="zh-CN" altLang="en-US" b="1" dirty="0" smtClean="0">
                <a:sym typeface="微软雅黑" panose="020B0503020204020204" pitchFamily="34" charset="-122"/>
              </a:rPr>
              <a:t>、背景 </a:t>
            </a:r>
            <a:endParaRPr lang="en-US" altLang="zh-CN" b="1"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辛亥革命失败</a:t>
            </a:r>
            <a:r>
              <a:rPr lang="en-US" altLang="zh-CN" dirty="0" smtClean="0">
                <a:sym typeface="微软雅黑" panose="020B0503020204020204" pitchFamily="34" charset="-122"/>
              </a:rPr>
              <a:t>——</a:t>
            </a:r>
            <a:r>
              <a:rPr lang="zh-CN" altLang="en-US" dirty="0" smtClean="0">
                <a:sym typeface="微软雅黑" panose="020B0503020204020204" pitchFamily="34" charset="-122"/>
              </a:rPr>
              <a:t>北洋军阀的封建专制思想</a:t>
            </a:r>
            <a:r>
              <a:rPr lang="en-US" altLang="zh-CN" dirty="0" smtClean="0">
                <a:sym typeface="微软雅黑" panose="020B0503020204020204" pitchFamily="34" charset="-122"/>
              </a:rPr>
              <a:t>——</a:t>
            </a:r>
            <a:r>
              <a:rPr lang="zh-CN" altLang="en-US" dirty="0" smtClean="0">
                <a:sym typeface="微软雅黑" panose="020B0503020204020204" pitchFamily="34" charset="-122"/>
              </a:rPr>
              <a:t>民主主义知识分子开始反思</a:t>
            </a:r>
            <a:endParaRPr lang="en-US" altLang="zh-CN" dirty="0" smtClean="0">
              <a:sym typeface="微软雅黑" panose="020B0503020204020204" pitchFamily="34" charset="-122"/>
            </a:endParaRPr>
          </a:p>
          <a:p>
            <a:pPr>
              <a:lnSpc>
                <a:spcPct val="200000"/>
              </a:lnSpc>
            </a:pPr>
            <a:r>
              <a:rPr lang="zh-CN" altLang="en-US" dirty="0" smtClean="0">
                <a:sym typeface="微软雅黑" panose="020B0503020204020204" pitchFamily="34" charset="-122"/>
              </a:rPr>
              <a:t>认为其失败的根本原因在于缺乏一个彻底的思想文化革命。</a:t>
            </a:r>
            <a:endParaRPr lang="en-US" altLang="zh-CN" dirty="0" smtClean="0">
              <a:sym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smtClean="0">
                <a:sym typeface="微软雅黑" panose="020B0503020204020204" pitchFamily="34" charset="-122"/>
              </a:rPr>
              <a:t>1917</a:t>
            </a:r>
            <a:r>
              <a:rPr lang="zh-CN" altLang="en-US" dirty="0" smtClean="0">
                <a:sym typeface="微软雅黑" panose="020B0503020204020204" pitchFamily="34" charset="-122"/>
              </a:rPr>
              <a:t>年，</a:t>
            </a:r>
            <a:r>
              <a:rPr lang="en-US" altLang="zh-CN" dirty="0" smtClean="0">
                <a:sym typeface="微软雅黑" panose="020B0503020204020204" pitchFamily="34" charset="-122"/>
              </a:rPr>
              <a:t>《</a:t>
            </a:r>
            <a:r>
              <a:rPr lang="zh-CN" altLang="en-US" dirty="0" smtClean="0">
                <a:sym typeface="微软雅黑" panose="020B0503020204020204" pitchFamily="34" charset="-122"/>
              </a:rPr>
              <a:t>新青年</a:t>
            </a:r>
            <a:r>
              <a:rPr lang="en-US" altLang="zh-CN" dirty="0" smtClean="0">
                <a:sym typeface="微软雅黑" panose="020B0503020204020204" pitchFamily="34" charset="-122"/>
              </a:rPr>
              <a:t>》</a:t>
            </a:r>
            <a:r>
              <a:rPr lang="zh-CN" altLang="en-US" dirty="0" smtClean="0">
                <a:sym typeface="微软雅黑" panose="020B0503020204020204" pitchFamily="34" charset="-122"/>
              </a:rPr>
              <a:t>编辑部迁到北京。</a:t>
            </a:r>
            <a:endParaRPr lang="en-US" altLang="zh-CN" dirty="0" smtClean="0">
              <a:sym typeface="微软雅黑" panose="020B0503020204020204" pitchFamily="34" charset="-122"/>
            </a:endParaRPr>
          </a:p>
          <a:p>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93</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ym typeface="宋体" panose="02010600030101010101" pitchFamily="2" charset="-122"/>
              </a:rPr>
              <a:t> </a:t>
            </a:r>
            <a:endParaRPr lang="en-US" altLang="zh-CN" dirty="0" smtClean="0">
              <a:sym typeface="宋体" panose="02010600030101010101" pitchFamily="2" charset="-122"/>
            </a:endParaRPr>
          </a:p>
          <a:p>
            <a:r>
              <a:rPr lang="zh-CN" altLang="en-US" dirty="0" smtClean="0">
                <a:sym typeface="宋体" panose="02010600030101010101" pitchFamily="2" charset="-122"/>
              </a:rPr>
              <a:t>李大钊：</a:t>
            </a:r>
            <a:r>
              <a:rPr lang="en-US" altLang="zh-CN" dirty="0" smtClean="0">
                <a:sym typeface="宋体" panose="02010600030101010101" pitchFamily="2" charset="-122"/>
              </a:rPr>
              <a:t>《</a:t>
            </a:r>
            <a:r>
              <a:rPr lang="zh-CN" altLang="en-US" dirty="0" smtClean="0">
                <a:sym typeface="宋体" panose="02010600030101010101" pitchFamily="2" charset="-122"/>
              </a:rPr>
              <a:t>法俄革命之比较观</a:t>
            </a:r>
            <a:r>
              <a:rPr lang="en-US" altLang="zh-CN" dirty="0" smtClean="0">
                <a:sym typeface="宋体" panose="02010600030101010101" pitchFamily="2" charset="-122"/>
              </a:rPr>
              <a:t>》 </a:t>
            </a:r>
            <a:r>
              <a:rPr lang="zh-CN" altLang="en-US" dirty="0" smtClean="0">
                <a:sym typeface="宋体" panose="02010600030101010101" pitchFamily="2" charset="-122"/>
              </a:rPr>
              <a:t>、 </a:t>
            </a:r>
            <a:r>
              <a:rPr lang="en-US" altLang="zh-CN" dirty="0" smtClean="0">
                <a:sym typeface="宋体" panose="02010600030101010101" pitchFamily="2" charset="-122"/>
              </a:rPr>
              <a:t>《</a:t>
            </a:r>
            <a:r>
              <a:rPr lang="zh-CN" altLang="en-US" dirty="0" smtClean="0">
                <a:sym typeface="宋体" panose="02010600030101010101" pitchFamily="2" charset="-122"/>
              </a:rPr>
              <a:t>庶民的胜利</a:t>
            </a:r>
            <a:r>
              <a:rPr lang="en-US" altLang="zh-CN" dirty="0" smtClean="0">
                <a:sym typeface="宋体" panose="02010600030101010101" pitchFamily="2" charset="-122"/>
              </a:rPr>
              <a:t>》 </a:t>
            </a:r>
            <a:r>
              <a:rPr lang="zh-CN" altLang="en-US" dirty="0" smtClean="0">
                <a:sym typeface="宋体" panose="02010600030101010101" pitchFamily="2" charset="-122"/>
              </a:rPr>
              <a:t>、</a:t>
            </a:r>
            <a:r>
              <a:rPr lang="en-US" altLang="zh-CN" dirty="0" smtClean="0">
                <a:sym typeface="宋体" panose="02010600030101010101" pitchFamily="2" charset="-122"/>
              </a:rPr>
              <a:t>《</a:t>
            </a:r>
            <a:r>
              <a:rPr lang="zh-CN" altLang="en-US" dirty="0" smtClean="0">
                <a:sym typeface="宋体" panose="02010600030101010101" pitchFamily="2" charset="-122"/>
              </a:rPr>
              <a:t>布尔什维主义的胜利</a:t>
            </a:r>
            <a:r>
              <a:rPr lang="en-US" altLang="zh-CN" dirty="0" smtClean="0">
                <a:sym typeface="宋体" panose="02010600030101010101" pitchFamily="2" charset="-122"/>
              </a:rPr>
              <a:t>》</a:t>
            </a:r>
            <a:endParaRPr kumimoji="1" lang="zh-CN" altLang="en-US" dirty="0"/>
          </a:p>
        </p:txBody>
      </p:sp>
      <p:sp>
        <p:nvSpPr>
          <p:cNvPr id="4" name="幻灯片编号占位符 3"/>
          <p:cNvSpPr>
            <a:spLocks noGrp="1"/>
          </p:cNvSpPr>
          <p:nvPr>
            <p:ph type="sldNum" sz="quarter" idx="10"/>
          </p:nvPr>
        </p:nvSpPr>
        <p:spPr/>
        <p:txBody>
          <a:bodyPr/>
          <a:lstStyle/>
          <a:p>
            <a:fld id="{376F6675-9CA1-4822-BCBC-3C14710B21BA}" type="slidenum">
              <a:rPr lang="zh-CN" altLang="en-US" smtClean="0"/>
              <a:t>100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t>2019/1/4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t>2019/1/4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t>2019/1/4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64495" y="412152"/>
            <a:ext cx="10192076" cy="544050"/>
          </a:xfrm>
        </p:spPr>
        <p:txBody>
          <a:bodyPr>
            <a:noAutofit/>
          </a:bodyPr>
          <a:lstStyle>
            <a:lvl1pPr>
              <a:defRPr sz="3200">
                <a:solidFill>
                  <a:schemeClr val="bg1"/>
                </a:solidFill>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t>2019/1/4</a:t>
            </a:fld>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t>2019/1/4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809D8D8-7452-4451-B174-E376E5DA4DD5}" type="datetimeFigureOut">
              <a:rPr lang="zh-CN" altLang="en-US" smtClean="0"/>
              <a:t>2019/1/4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
        <p:nvSpPr>
          <p:cNvPr id="7" name="矩形 6"/>
          <p:cNvSpPr/>
          <p:nvPr userDrawn="1"/>
        </p:nvSpPr>
        <p:spPr>
          <a:xfrm>
            <a:off x="-17780" y="146050"/>
            <a:ext cx="951865" cy="1308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ctrTitle" hasCustomPrompt="1"/>
          </p:nvPr>
        </p:nvSpPr>
        <p:spPr>
          <a:xfrm>
            <a:off x="1118035" y="1575185"/>
            <a:ext cx="9976945" cy="1137361"/>
          </a:xfrm>
        </p:spPr>
        <p:txBody>
          <a:bodyPr anchor="b">
            <a:normAutofit/>
          </a:bodyPr>
          <a:lstStyle>
            <a:lvl1pPr algn="ctr">
              <a:defRPr sz="6000">
                <a:solidFill>
                  <a:srgbClr val="C00000"/>
                </a:solidFill>
                <a:latin typeface="方正清刻本悦宋简体" panose="02000000000000000000" pitchFamily="2" charset="-122"/>
                <a:ea typeface="方正清刻本悦宋简体" panose="02000000000000000000" pitchFamily="2" charset="-122"/>
              </a:defRPr>
            </a:lvl1pPr>
          </a:lstStyle>
          <a:p>
            <a:r>
              <a:rPr lang="en-US" altLang="zh-CN" smtClean="0"/>
              <a:t/>
            </a:r>
            <a:br>
              <a:rPr lang="en-US" altLang="zh-CN" smtClean="0"/>
            </a:br>
            <a:r>
              <a:rPr lang="en-US" altLang="zh-CN" smtClean="0"/>
              <a:t/>
            </a:r>
            <a:br>
              <a:rPr lang="en-US" altLang="zh-CN" smtClean="0"/>
            </a:br>
            <a:r>
              <a:rPr lang="en-US" altLang="zh-CN" smtClean="0"/>
              <a:t/>
            </a:r>
            <a:br>
              <a:rPr lang="en-US" altLang="zh-CN" smtClean="0"/>
            </a:br>
            <a:r>
              <a:rPr lang="zh-CN" altLang="en-US" smtClean="0"/>
              <a:t>单击此处编辑母版标题样式</a:t>
            </a:r>
            <a:endParaRPr lang="zh-CN" altLang="en-US"/>
          </a:p>
        </p:txBody>
      </p:sp>
      <p:sp>
        <p:nvSpPr>
          <p:cNvPr id="9" name="副标题 8"/>
          <p:cNvSpPr>
            <a:spLocks noGrp="1"/>
          </p:cNvSpPr>
          <p:nvPr>
            <p:ph type="subTitle" idx="1"/>
          </p:nvPr>
        </p:nvSpPr>
        <p:spPr>
          <a:xfrm>
            <a:off x="4685639" y="699378"/>
            <a:ext cx="2841736" cy="644142"/>
          </a:xfrm>
        </p:spPr>
        <p:txBody>
          <a:bodyPr>
            <a:noAutofit/>
          </a:bodyPr>
          <a:lstStyle>
            <a:lvl1pPr marL="0" indent="0" algn="ctr">
              <a:buNone/>
              <a:defRPr sz="3600">
                <a:solidFill>
                  <a:srgbClr val="C00000"/>
                </a:solidFill>
                <a:latin typeface="方正清刻本悦宋简体" panose="02000000000000000000" pitchFamily="2" charset="-122"/>
                <a:ea typeface="方正清刻本悦宋简体" panose="02000000000000000000" pitchFamily="2"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cxnSp>
        <p:nvCxnSpPr>
          <p:cNvPr id="10" name="直接连接符 9"/>
          <p:cNvCxnSpPr/>
          <p:nvPr userDrawn="1"/>
        </p:nvCxnSpPr>
        <p:spPr>
          <a:xfrm>
            <a:off x="378372" y="3087501"/>
            <a:ext cx="11403725" cy="10510"/>
          </a:xfrm>
          <a:prstGeom prst="line">
            <a:avLst/>
          </a:prstGeom>
          <a:ln w="19050">
            <a:solidFill>
              <a:srgbClr val="D33D12"/>
            </a:solidFill>
          </a:ln>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 name="文本框 10"/>
          <p:cNvSpPr txBox="1"/>
          <p:nvPr userDrawn="1"/>
        </p:nvSpPr>
        <p:spPr>
          <a:xfrm>
            <a:off x="4288221" y="2913345"/>
            <a:ext cx="3865179" cy="368300"/>
          </a:xfrm>
          <a:prstGeom prst="rect">
            <a:avLst/>
          </a:prstGeom>
          <a:solidFill>
            <a:schemeClr val="bg1"/>
          </a:solidFill>
        </p:spPr>
        <p:txBody>
          <a:bodyPr wrap="square" rtlCol="0">
            <a:spAutoFit/>
          </a:bodyPr>
          <a:lstStyle/>
          <a:p>
            <a:pPr algn="ctr"/>
            <a:r>
              <a:rPr lang="en-US" altLang="zh-CN" b="1" dirty="0" smtClean="0">
                <a:solidFill>
                  <a:srgbClr val="C00000"/>
                </a:solidFill>
              </a:rPr>
              <a:t>HULUO</a:t>
            </a:r>
            <a:r>
              <a:rPr lang="zh-CN" altLang="en-US" b="1" dirty="0" smtClean="0">
                <a:solidFill>
                  <a:srgbClr val="C00000"/>
                </a:solidFill>
              </a:rPr>
              <a:t>·</a:t>
            </a:r>
            <a:r>
              <a:rPr lang="en-US" altLang="zh-CN" b="1" dirty="0" smtClean="0">
                <a:solidFill>
                  <a:srgbClr val="C00000"/>
                </a:solidFill>
              </a:rPr>
              <a:t>MORE THAN ACCOUNTING</a:t>
            </a:r>
            <a:endParaRPr lang="en-US" altLang="zh-CN" b="1" baseline="0" dirty="0" smtClean="0">
              <a:solidFill>
                <a:srgbClr val="C00000"/>
              </a:solidFill>
            </a:endParaRPr>
          </a:p>
        </p:txBody>
      </p:sp>
      <p:sp>
        <p:nvSpPr>
          <p:cNvPr id="12" name="矩形 11"/>
          <p:cNvSpPr/>
          <p:nvPr userDrawn="1"/>
        </p:nvSpPr>
        <p:spPr>
          <a:xfrm>
            <a:off x="7811135" y="5892800"/>
            <a:ext cx="4368800" cy="952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方正清刻本悦宋简体" panose="02000000000000000000" pitchFamily="2" charset="-122"/>
                <a:ea typeface="方正清刻本悦宋简体" panose="02000000000000000000"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eaLnBrk="1" fontAlgn="auto" latinLnBrk="0" hangingPunct="1">
              <a:lnSpc>
                <a:spcPct val="150000"/>
              </a:lnSpc>
              <a:defRPr>
                <a:latin typeface="等线" panose="02010600030101010101" pitchFamily="2" charset="-122"/>
                <a:ea typeface="等线" panose="02010600030101010101" pitchFamily="2" charset="-122"/>
              </a:defRPr>
            </a:lvl1pPr>
            <a:lvl2pPr marL="457200" indent="0">
              <a:buNone/>
              <a:defRPr/>
            </a:lvl2pPr>
          </a:lstStyle>
          <a:p>
            <a:pPr lvl="0"/>
            <a:r>
              <a:rPr lang="zh-CN" altLang="en-US" dirty="0" smtClean="0"/>
              <a:t>单击此处编辑母版文本样式</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t>2019/1/4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t>2019/1/4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pic>
        <p:nvPicPr>
          <p:cNvPr id="7" name="图片 6"/>
          <p:cNvPicPr>
            <a:picLocks noChangeAspect="1"/>
          </p:cNvPicPr>
          <p:nvPr userDrawn="1"/>
        </p:nvPicPr>
        <p:blipFill>
          <a:blip r:embed="rId2"/>
          <a:stretch>
            <a:fillRect/>
          </a:stretch>
        </p:blipFill>
        <p:spPr>
          <a:xfrm>
            <a:off x="1435100" y="532130"/>
            <a:ext cx="8178800" cy="4600575"/>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t>2019/1/4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t>2019/1/4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t>2019/1/4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809D8D8-7452-4451-B174-E376E5DA4DD5}" type="datetimeFigureOut">
              <a:rPr lang="zh-CN" altLang="en-US" smtClean="0"/>
              <a:t>2019/1/4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t>2019/1/4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t>2019/1/4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t>2019/1/4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t>2019/1/4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t>2019/1/4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314198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04357" y="439366"/>
            <a:ext cx="9301843" cy="544050"/>
          </a:xfrm>
        </p:spPr>
        <p:txBody>
          <a:bodyPr>
            <a:noAutofit/>
          </a:bodyPr>
          <a:lstStyle>
            <a:lvl1pPr>
              <a:defRPr sz="3200">
                <a:solidFill>
                  <a:schemeClr val="bg1"/>
                </a:solidFill>
                <a:latin typeface="华文新魏" panose="02010800040101010101" charset="-122"/>
                <a:ea typeface="华文新魏" panose="02010800040101010101"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89829389"/>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85712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t>2019/1/4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62780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560680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4637779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4804248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9563746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0892698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7136819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1044033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81643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6990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t>2019/1/4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64495" y="412152"/>
            <a:ext cx="10192076" cy="544050"/>
          </a:xfrm>
        </p:spPr>
        <p:txBody>
          <a:bodyPr>
            <a:noAutofit/>
          </a:bodyPr>
          <a:lstStyle>
            <a:lvl1pPr>
              <a:defRPr sz="3200">
                <a:solidFill>
                  <a:schemeClr val="bg1"/>
                </a:solidFill>
                <a:latin typeface="华文新魏" panose="02010800040101010101" charset="-122"/>
                <a:ea typeface="华文新魏" panose="02010800040101010101"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38200" y="1266534"/>
            <a:ext cx="10515600" cy="4351338"/>
          </a:xfrm>
        </p:spPr>
        <p:txBody>
          <a:bodyPr>
            <a:normAutofit/>
          </a:bodyPr>
          <a:lstStyle>
            <a:lvl1pPr marL="0" indent="0">
              <a:lnSpc>
                <a:spcPct val="150000"/>
              </a:lnSpc>
              <a:buNone/>
              <a:defRPr sz="1800">
                <a:latin typeface="微软雅黑" panose="020B0503020204020204" pitchFamily="34" charset="-122"/>
                <a:ea typeface="微软雅黑" panose="020B0503020204020204" pitchFamily="34" charset="-122"/>
              </a:defRPr>
            </a:lvl1pPr>
            <a:lvl2pPr marL="457200" indent="0">
              <a:lnSpc>
                <a:spcPct val="150000"/>
              </a:lnSpc>
              <a:buNone/>
              <a:defRPr sz="1800">
                <a:latin typeface="微软雅黑" panose="020B0503020204020204" pitchFamily="34" charset="-122"/>
                <a:ea typeface="微软雅黑" panose="020B0503020204020204" pitchFamily="34" charset="-122"/>
              </a:defRPr>
            </a:lvl2pPr>
            <a:lvl3pPr marL="914400" indent="0">
              <a:lnSpc>
                <a:spcPct val="150000"/>
              </a:lnSpc>
              <a:buNone/>
              <a:defRPr sz="1800">
                <a:latin typeface="微软雅黑" panose="020B0503020204020204" pitchFamily="34" charset="-122"/>
                <a:ea typeface="微软雅黑" panose="020B0503020204020204" pitchFamily="34" charset="-122"/>
              </a:defRPr>
            </a:lvl3pPr>
            <a:lvl4pPr marL="1371600" indent="0">
              <a:lnSpc>
                <a:spcPct val="150000"/>
              </a:lnSpc>
              <a:buNone/>
              <a:defRPr sz="1800">
                <a:latin typeface="微软雅黑" panose="020B0503020204020204" pitchFamily="34" charset="-122"/>
                <a:ea typeface="微软雅黑" panose="020B0503020204020204" pitchFamily="34" charset="-122"/>
              </a:defRPr>
            </a:lvl4pPr>
            <a:lvl5pPr marL="1828800" indent="0">
              <a:lnSpc>
                <a:spcPct val="150000"/>
              </a:lnSpc>
              <a:buNone/>
              <a:defRPr sz="180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2019/1/4</a:t>
            </a:fld>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820150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2301478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5774877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8889690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392792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endParaRPr lang="zh-CN" altLang="en-US" dirty="0">
              <a:solidFill>
                <a:prstClr val="black">
                  <a:tint val="75000"/>
                </a:prstClr>
              </a:solidFill>
            </a:endParaRPr>
          </a:p>
        </p:txBody>
      </p:sp>
    </p:spTree>
    <p:extLst>
      <p:ext uri="{BB962C8B-B14F-4D97-AF65-F5344CB8AC3E}">
        <p14:creationId xmlns:p14="http://schemas.microsoft.com/office/powerpoint/2010/main" val="328425662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dirty="0">
              <a:solidFill>
                <a:prstClr val="black">
                  <a:tint val="75000"/>
                </a:prstClr>
              </a:solidFill>
            </a:endParaRPr>
          </a:p>
        </p:txBody>
      </p:sp>
      <p:sp>
        <p:nvSpPr>
          <p:cNvPr id="7" name="灯片编号占位符 6"/>
          <p:cNvSpPr>
            <a:spLocks noGrp="1"/>
          </p:cNvSpPr>
          <p:nvPr>
            <p:ph type="sldNum" sz="quarter" idx="12"/>
          </p:nvPr>
        </p:nvSpPr>
        <p:spPr>
          <a:xfrm>
            <a:off x="8710807" y="6492875"/>
            <a:ext cx="2743200" cy="365125"/>
          </a:xfrm>
        </p:spPr>
        <p:txBody>
          <a:bodyPr/>
          <a:lstStyle/>
          <a:p>
            <a:fld id="{2F525CE8-A4D9-4C72-B3B7-D1ED057FD700}" type="slidenum">
              <a:rPr lang="zh-CN" altLang="en-US" smtClean="0">
                <a:solidFill>
                  <a:prstClr val="black">
                    <a:tint val="75000"/>
                  </a:prstClr>
                </a:solidFill>
              </a:rPr>
              <a:pPr/>
              <a:t>‹#›</a:t>
            </a:fld>
            <a:endParaRPr lang="zh-CN" altLang="en-US" dirty="0">
              <a:solidFill>
                <a:prstClr val="black">
                  <a:tint val="75000"/>
                </a:prstClr>
              </a:solidFill>
            </a:endParaRPr>
          </a:p>
        </p:txBody>
      </p:sp>
    </p:spTree>
    <p:extLst>
      <p:ext uri="{BB962C8B-B14F-4D97-AF65-F5344CB8AC3E}">
        <p14:creationId xmlns:p14="http://schemas.microsoft.com/office/powerpoint/2010/main" val="70137836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591099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0050971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09D8D8-7452-4451-B174-E376E5DA4DD5}" type="datetimeFigureOut">
              <a:rPr lang="zh-CN" altLang="en-US" smtClean="0">
                <a:solidFill>
                  <a:prstClr val="black">
                    <a:tint val="75000"/>
                  </a:prstClr>
                </a:solidFill>
              </a:rPr>
              <a:pPr/>
              <a:t>2019/1/4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2F525CE8-A4D9-4C72-B3B7-D1ED057FD70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66986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809D8D8-7452-4451-B174-E376E5DA4DD5}" type="datetimeFigureOut">
              <a:rPr lang="zh-CN" altLang="en-US" smtClean="0"/>
              <a:t>2019/1/4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9265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t>2019/1/4</a:t>
            </a:fld>
            <a:endParaRPr lang="zh-CN" altLang="en-US"/>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a:xfrm>
            <a:off x="8710807" y="6492875"/>
            <a:ext cx="2743200" cy="365125"/>
          </a:xfrm>
        </p:spPr>
        <p:txBody>
          <a:bodyPr/>
          <a:lstStyle/>
          <a:p>
            <a:fld id="{2F525CE8-A4D9-4C72-B3B7-D1ED057FD700}" type="slidenum">
              <a:rPr lang="zh-CN" altLang="en-US" smtClean="0"/>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809D8D8-7452-4451-B174-E376E5DA4DD5}" type="datetimeFigureOut">
              <a:rPr lang="zh-CN" altLang="en-US" smtClean="0"/>
              <a:t>2019/1/4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F525CE8-A4D9-4C72-B3B7-D1ED057FD70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1.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2.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t>2019/1/4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t>‹#›</a:t>
            </a:fld>
            <a:endParaRPr lang="zh-CN" altLang="en-US"/>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2699"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圆角矩形 11"/>
          <p:cNvSpPr/>
          <p:nvPr userDrawn="1"/>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13" name="白色PNG.png" descr="白色PNG.png"/>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9073476" y="5175087"/>
            <a:ext cx="3514725"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solidFill>
                  <a:prstClr val="black">
                    <a:tint val="75000"/>
                  </a:prstClr>
                </a:solidFill>
              </a:rPr>
              <a:t>2019/1/4</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solidFill>
                  <a:prstClr val="black">
                    <a:tint val="75000"/>
                  </a:prstClr>
                </a:solidFill>
              </a:rPr>
              <a:t>‹#›</a:t>
            </a:fld>
            <a:endParaRPr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64513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189822"/>
            <a:ext cx="10515600" cy="4987141"/>
          </a:xfrm>
          <a:prstGeom prst="rect">
            <a:avLst/>
          </a:prstGeom>
        </p:spPr>
        <p:txBody>
          <a:bodyPr vert="horz" lIns="91440" tIns="45720" rIns="91440" bIns="45720" rtlCol="0">
            <a:normAutofit/>
          </a:bodyPr>
          <a:lstStyle/>
          <a:p>
            <a:pPr lvl="0"/>
            <a:r>
              <a:rPr lang="zh-CN" altLang="en-US" dirty="0" smtClean="0"/>
              <a:t>单击此处编辑母版文本样式</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9D8D8-7452-4451-B174-E376E5DA4DD5}" type="datetimeFigureOut">
              <a:rPr lang="zh-CN" altLang="en-US" smtClean="0"/>
              <a:t>2019/1/4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25CE8-A4D9-4C72-B3B7-D1ED057FD700}" type="slidenum">
              <a:rPr lang="zh-CN" altLang="en-US" smtClean="0"/>
              <a:t>‹#›</a:t>
            </a:fld>
            <a:endParaRPr lang="zh-CN" altLang="en-US"/>
          </a:p>
        </p:txBody>
      </p:sp>
      <p:pic>
        <p:nvPicPr>
          <p:cNvPr id="10" name="图片 1"/>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0025063" y="5054600"/>
            <a:ext cx="2166937" cy="1803400"/>
          </a:xfrm>
          <a:prstGeom prst="rect">
            <a:avLst/>
          </a:prstGeom>
          <a:noFill/>
          <a:ln>
            <a:noFill/>
          </a:ln>
        </p:spPr>
      </p:pic>
      <p:pic>
        <p:nvPicPr>
          <p:cNvPr id="9" name="图片 8"/>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2699"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2800" kern="1200">
          <a:solidFill>
            <a:schemeClr val="tx1"/>
          </a:solidFill>
          <a:latin typeface="方正清刻本悦宋简体" panose="02000000000000000000" pitchFamily="2" charset="-122"/>
          <a:ea typeface="方正清刻本悦宋简体" panose="02000000000000000000" pitchFamily="2" charset="-122"/>
          <a:cs typeface="+mj-cs"/>
        </a:defRPr>
      </a:lvl1pPr>
    </p:titleStyle>
    <p:bodyStyle>
      <a:lvl1pPr marL="0" indent="0" algn="l" defTabSz="914400" rtl="0" eaLnBrk="1" latinLnBrk="0" hangingPunct="1">
        <a:lnSpc>
          <a:spcPct val="150000"/>
        </a:lnSpc>
        <a:spcBef>
          <a:spcPts val="0"/>
        </a:spcBef>
        <a:buFont typeface="Arial" panose="020B0604020202020204" pitchFamily="34" charset="0"/>
        <a:buNone/>
        <a:defRPr sz="2000" kern="1200">
          <a:solidFill>
            <a:schemeClr val="tx1"/>
          </a:solidFill>
          <a:latin typeface="等线" panose="02010600030101010101" pitchFamily="2" charset="-122"/>
          <a:ea typeface="等线"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0" fontAlgn="base" hangingPunct="0">
              <a:spcBef>
                <a:spcPct val="0"/>
              </a:spcBef>
              <a:spcAft>
                <a:spcPct val="0"/>
              </a:spcAft>
            </a:pPr>
            <a:fld id="{1809D8D8-7452-4451-B174-E376E5DA4DD5}" type="datetimeFigureOut">
              <a:rPr kumimoji="1" lang="zh-CN" altLang="en-US" smtClean="0">
                <a:solidFill>
                  <a:prstClr val="black">
                    <a:tint val="75000"/>
                  </a:prstClr>
                </a:solidFill>
              </a:rPr>
              <a:pPr eaLnBrk="0" fontAlgn="base" hangingPunct="0">
                <a:spcBef>
                  <a:spcPct val="0"/>
                </a:spcBef>
                <a:spcAft>
                  <a:spcPct val="0"/>
                </a:spcAft>
              </a:pPr>
              <a:t>2019/1/4</a:t>
            </a:fld>
            <a:endParaRPr kumimoji="1"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0" fontAlgn="base" hangingPunct="0">
              <a:spcBef>
                <a:spcPct val="0"/>
              </a:spcBef>
              <a:spcAft>
                <a:spcPct val="0"/>
              </a:spcAft>
            </a:pPr>
            <a:endParaRPr kumimoji="1"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0" fontAlgn="base" hangingPunct="0">
              <a:spcBef>
                <a:spcPct val="0"/>
              </a:spcBef>
              <a:spcAft>
                <a:spcPct val="0"/>
              </a:spcAft>
            </a:pPr>
            <a:fld id="{2F525CE8-A4D9-4C72-B3B7-D1ED057FD700}" type="slidenum">
              <a:rPr kumimoji="1" lang="zh-CN" altLang="en-US" smtClean="0">
                <a:solidFill>
                  <a:prstClr val="black">
                    <a:tint val="75000"/>
                  </a:prstClr>
                </a:solidFill>
              </a:rPr>
              <a:pPr eaLnBrk="0" fontAlgn="base" hangingPunct="0">
                <a:spcBef>
                  <a:spcPct val="0"/>
                </a:spcBef>
                <a:spcAft>
                  <a:spcPct val="0"/>
                </a:spcAft>
              </a:pPr>
              <a:t>‹#›</a:t>
            </a:fld>
            <a:endParaRPr kumimoji="1"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541121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0" fontAlgn="base" hangingPunct="0">
              <a:spcBef>
                <a:spcPct val="0"/>
              </a:spcBef>
              <a:spcAft>
                <a:spcPct val="0"/>
              </a:spcAft>
            </a:pPr>
            <a:fld id="{1809D8D8-7452-4451-B174-E376E5DA4DD5}" type="datetimeFigureOut">
              <a:rPr kumimoji="1" lang="zh-CN" altLang="en-US" smtClean="0">
                <a:solidFill>
                  <a:prstClr val="black">
                    <a:tint val="75000"/>
                  </a:prstClr>
                </a:solidFill>
              </a:rPr>
              <a:pPr eaLnBrk="0" fontAlgn="base" hangingPunct="0">
                <a:spcBef>
                  <a:spcPct val="0"/>
                </a:spcBef>
                <a:spcAft>
                  <a:spcPct val="0"/>
                </a:spcAft>
              </a:pPr>
              <a:t>2019/1/4</a:t>
            </a:fld>
            <a:endParaRPr kumimoji="1"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0" fontAlgn="base" hangingPunct="0">
              <a:spcBef>
                <a:spcPct val="0"/>
              </a:spcBef>
              <a:spcAft>
                <a:spcPct val="0"/>
              </a:spcAft>
            </a:pPr>
            <a:endParaRPr kumimoji="1"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0" fontAlgn="base" hangingPunct="0">
              <a:spcBef>
                <a:spcPct val="0"/>
              </a:spcBef>
              <a:spcAft>
                <a:spcPct val="0"/>
              </a:spcAft>
            </a:pPr>
            <a:fld id="{2F525CE8-A4D9-4C72-B3B7-D1ED057FD700}" type="slidenum">
              <a:rPr kumimoji="1" lang="zh-CN" altLang="en-US" smtClean="0">
                <a:solidFill>
                  <a:prstClr val="black">
                    <a:tint val="75000"/>
                  </a:prstClr>
                </a:solidFill>
              </a:rPr>
              <a:pPr eaLnBrk="0" fontAlgn="base" hangingPunct="0">
                <a:spcBef>
                  <a:spcPct val="0"/>
                </a:spcBef>
                <a:spcAft>
                  <a:spcPct val="0"/>
                </a:spcAft>
              </a:pPr>
              <a:t>‹#›</a:t>
            </a:fld>
            <a:endParaRPr kumimoji="1" lang="zh-CN" altLang="en-US">
              <a:solidFill>
                <a:prstClr val="black">
                  <a:tint val="75000"/>
                </a:prstClr>
              </a:solidFill>
            </a:endParaRPr>
          </a:p>
        </p:txBody>
      </p:sp>
      <p:pic>
        <p:nvPicPr>
          <p:cNvPr id="8" name="图片 7"/>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2699" y="0"/>
            <a:ext cx="12191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圆角矩形 11"/>
          <p:cNvSpPr/>
          <p:nvPr userDrawn="1"/>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kumimoji="1" lang="zh-CN" altLang="en-US" sz="3200" dirty="0">
              <a:solidFill>
                <a:prstClr val="white"/>
              </a:solidFill>
              <a:latin typeface="方正粗倩简体" panose="03000509000000000000" pitchFamily="65" charset="-122"/>
              <a:ea typeface="方正粗倩简体" panose="03000509000000000000" pitchFamily="65" charset="-122"/>
            </a:endParaRPr>
          </a:p>
        </p:txBody>
      </p:sp>
      <p:pic>
        <p:nvPicPr>
          <p:cNvPr id="13" name="白色PNG.png" descr="白色PNG.png"/>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9073476" y="5175087"/>
            <a:ext cx="3514725"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extLst>
      <p:ext uri="{BB962C8B-B14F-4D97-AF65-F5344CB8AC3E}">
        <p14:creationId xmlns:p14="http://schemas.microsoft.com/office/powerpoint/2010/main" val="40860863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0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6.xml"/><Relationship Id="rId4" Type="http://schemas.openxmlformats.org/officeDocument/2006/relationships/image" Target="../media/image27.jpe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0.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50.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50.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50.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50.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50.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0.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50.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0.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50.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0.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0.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50.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50.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50.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50.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50.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0.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50.xml"/><Relationship Id="rId4"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50.xml"/><Relationship Id="rId4" Type="http://schemas.openxmlformats.org/officeDocument/2006/relationships/image" Target="../media/image13.png"/></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50.xml"/><Relationship Id="rId4" Type="http://schemas.openxmlformats.org/officeDocument/2006/relationships/image" Target="../media/image1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0.xml"/></Relationships>
</file>

<file path=ppt/slides/_rels/slide8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8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0.xml"/></Relationships>
</file>

<file path=ppt/slides/_rels/slide9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6.xml"/><Relationship Id="rId4" Type="http://schemas.openxmlformats.org/officeDocument/2006/relationships/image" Target="../media/image23.png"/></Relationships>
</file>

<file path=ppt/slides/_rels/slide9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6.xml"/><Relationship Id="rId4" Type="http://schemas.openxmlformats.org/officeDocument/2006/relationships/image" Target="../media/image23.png"/></Relationships>
</file>

<file path=ppt/slides/_rels/slide9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6.xml"/><Relationship Id="rId4" Type="http://schemas.openxmlformats.org/officeDocument/2006/relationships/image" Target="../media/image23.png"/></Relationships>
</file>

<file path=ppt/slides/_rels/slide9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6.xml"/><Relationship Id="rId4" Type="http://schemas.openxmlformats.org/officeDocument/2006/relationships/image" Target="../media/image23.png"/></Relationships>
</file>

<file path=ppt/slides/_rels/slide9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Layout" Target="../diagrams/layout1.xml"/><Relationship Id="rId7" Type="http://schemas.openxmlformats.org/officeDocument/2006/relationships/image" Target="../media/image24.png"/><Relationship Id="rId2" Type="http://schemas.openxmlformats.org/officeDocument/2006/relationships/diagramData" Target="../diagrams/data1.xml"/><Relationship Id="rId1" Type="http://schemas.openxmlformats.org/officeDocument/2006/relationships/slideLayout" Target="../slideLayouts/slideLayout2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6.xml"/></Relationships>
</file>

<file path=ppt/slides/_rels/slide9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6.xml"/></Relationships>
</file>

<file path=ppt/slides/_rels/slide9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6.xml"/></Relationships>
</file>

<file path=ppt/slides/_rels/slide9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6.xml"/></Relationships>
</file>

<file path=ppt/slides/_rels/slide9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78936" y="1597749"/>
            <a:ext cx="10046341" cy="1569660"/>
          </a:xfrm>
          <a:prstGeom prst="rect">
            <a:avLst/>
          </a:prstGeom>
        </p:spPr>
        <p:txBody>
          <a:bodyPr wrap="none">
            <a:spAutoFit/>
          </a:bodyPr>
          <a:lstStyle/>
          <a:p>
            <a:pPr algn="ctr"/>
            <a:r>
              <a:rPr lang="zh-CN" altLang="en-US" sz="9600" b="1" dirty="0">
                <a:solidFill>
                  <a:srgbClr val="E7E6E6">
                    <a:lumMod val="10000"/>
                  </a:srgbClr>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中国近现代史纲要</a:t>
            </a:r>
          </a:p>
        </p:txBody>
      </p:sp>
      <p:sp>
        <p:nvSpPr>
          <p:cNvPr id="4" name="TextBox 3"/>
          <p:cNvSpPr txBox="1">
            <a:spLocks noChangeArrowheads="1"/>
          </p:cNvSpPr>
          <p:nvPr/>
        </p:nvSpPr>
        <p:spPr bwMode="auto">
          <a:xfrm>
            <a:off x="4360875" y="3888172"/>
            <a:ext cx="4175171" cy="1200329"/>
          </a:xfrm>
          <a:prstGeom prst="rect">
            <a:avLst/>
          </a:prstGeom>
          <a:noFill/>
          <a:ln w="9525">
            <a:noFill/>
            <a:miter lim="800000"/>
          </a:ln>
        </p:spPr>
        <p:txBody>
          <a:bodyPr wrap="square">
            <a:spAutoFit/>
          </a:bodyPr>
          <a:lstStyle/>
          <a:p>
            <a:pPr>
              <a:lnSpc>
                <a:spcPct val="150000"/>
              </a:lnSpc>
            </a:pPr>
            <a:r>
              <a:rPr lang="zh-CN" altLang="en-US" sz="2400" dirty="0" smtClean="0">
                <a:solidFill>
                  <a:srgbClr val="161616"/>
                </a:solidFill>
                <a:latin typeface="黑体" panose="02010609060101010101" pitchFamily="49" charset="-122"/>
                <a:ea typeface="黑体" panose="02010609060101010101" pitchFamily="49" charset="-122"/>
              </a:rPr>
              <a:t>   尚</a:t>
            </a:r>
            <a:r>
              <a:rPr lang="zh-CN" altLang="en-US" sz="2400" dirty="0">
                <a:solidFill>
                  <a:srgbClr val="161616"/>
                </a:solidFill>
                <a:latin typeface="黑体" panose="02010609060101010101" pitchFamily="49" charset="-122"/>
                <a:ea typeface="黑体" panose="02010609060101010101" pitchFamily="49" charset="-122"/>
              </a:rPr>
              <a:t>德机构 </a:t>
            </a:r>
            <a:r>
              <a:rPr lang="zh-CN" altLang="en-US" sz="2400" dirty="0" smtClean="0">
                <a:solidFill>
                  <a:srgbClr val="161616"/>
                </a:solidFill>
                <a:latin typeface="黑体" panose="02010609060101010101" pitchFamily="49" charset="-122"/>
                <a:ea typeface="黑体" panose="02010609060101010101" pitchFamily="49" charset="-122"/>
              </a:rPr>
              <a:t> 自变量学院</a:t>
            </a:r>
            <a:endParaRPr lang="en-US" altLang="zh-CN" sz="2400" dirty="0">
              <a:solidFill>
                <a:srgbClr val="161616"/>
              </a:solidFill>
              <a:latin typeface="黑体" panose="02010609060101010101" pitchFamily="49" charset="-122"/>
              <a:ea typeface="黑体" panose="02010609060101010101" pitchFamily="49" charset="-122"/>
            </a:endParaRPr>
          </a:p>
          <a:p>
            <a:pPr>
              <a:lnSpc>
                <a:spcPct val="150000"/>
              </a:lnSpc>
            </a:pPr>
            <a:r>
              <a:rPr lang="zh-CN" altLang="en-US" sz="2400" dirty="0" smtClean="0">
                <a:solidFill>
                  <a:srgbClr val="161616"/>
                </a:solidFill>
                <a:latin typeface="黑体" panose="02010609060101010101" pitchFamily="49" charset="-122"/>
                <a:ea typeface="黑体" panose="02010609060101010101" pitchFamily="49" charset="-122"/>
              </a:rPr>
              <a:t>    主讲</a:t>
            </a:r>
            <a:r>
              <a:rPr lang="zh-CN" altLang="en-US" sz="2400" dirty="0">
                <a:solidFill>
                  <a:srgbClr val="161616"/>
                </a:solidFill>
                <a:latin typeface="黑体" panose="02010609060101010101" pitchFamily="49" charset="-122"/>
                <a:ea typeface="黑体" panose="02010609060101010101" pitchFamily="49" charset="-122"/>
              </a:rPr>
              <a:t>老师</a:t>
            </a:r>
            <a:r>
              <a:rPr lang="zh-CN" altLang="en-US" sz="2400" dirty="0" smtClean="0">
                <a:solidFill>
                  <a:srgbClr val="161616"/>
                </a:solidFill>
                <a:latin typeface="黑体" panose="02010609060101010101" pitchFamily="49" charset="-122"/>
                <a:ea typeface="黑体" panose="02010609060101010101" pitchFamily="49" charset="-122"/>
              </a:rPr>
              <a:t>：唐宏宇</a:t>
            </a:r>
            <a:endParaRPr lang="zh-CN" altLang="en-US" sz="2400" dirty="0">
              <a:solidFill>
                <a:srgbClr val="161616"/>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smtClean="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708406" y="149415"/>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59727" y="119806"/>
            <a:ext cx="183689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内忧外患</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1" name="圆角矩形 10"/>
          <p:cNvSpPr/>
          <p:nvPr/>
        </p:nvSpPr>
        <p:spPr>
          <a:xfrm>
            <a:off x="9059726" y="781878"/>
            <a:ext cx="2699461"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清末“新政”破产</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2" name="圆角矩形 11"/>
          <p:cNvSpPr/>
          <p:nvPr/>
        </p:nvSpPr>
        <p:spPr>
          <a:xfrm>
            <a:off x="9059725" y="1413411"/>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资产阶级发展</a:t>
            </a:r>
            <a:endParaRPr kumimoji="1"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3429923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81467"/>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a:t>
            </a:r>
            <a:r>
              <a:rPr lang="zh-CN" altLang="en-US" sz="2400">
                <a:latin typeface="华文新魏" panose="02010800040101010101" pitchFamily="2" charset="-122"/>
                <a:ea typeface="华文新魏" panose="02010800040101010101" pitchFamily="2" charset="-122"/>
                <a:cs typeface="华文新魏" panose="02010800040101010101" pitchFamily="2" charset="-122"/>
              </a:rPr>
              <a:t>五四运动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3" name="内容占位符 2"/>
          <p:cNvSpPr>
            <a:spLocks noGrp="1"/>
          </p:cNvSpPr>
          <p:nvPr>
            <p:ph idx="1"/>
          </p:nvPr>
        </p:nvSpPr>
        <p:spPr>
          <a:xfrm>
            <a:off x="161451" y="2432220"/>
            <a:ext cx="11842594" cy="3088568"/>
          </a:xfrm>
        </p:spPr>
        <p:txBody>
          <a:bodyPr>
            <a:normAutofit/>
          </a:bodyPr>
          <a:lstStyle/>
          <a:p>
            <a:r>
              <a:rPr lang="zh-CN"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俄国</a:t>
            </a:r>
            <a:r>
              <a:rPr lang="zh-CN"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十月革命和马克思主义在中国的</a:t>
            </a:r>
            <a:r>
              <a:rPr lang="zh-CN"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传播</a:t>
            </a:r>
            <a:endParaRPr lang="en-US" altLang="zh-CN" sz="2400" dirty="0" smtClean="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endParaRPr lang="en-US" altLang="zh-CN" sz="2400" b="1" dirty="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r>
              <a:rPr lang="zh-CN" altLang="en-US" sz="2400" b="1" dirty="0" smtClean="0">
                <a:solidFill>
                  <a:srgbClr val="C23C0D"/>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李大钊</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在中国率先</a:t>
            </a:r>
            <a:r>
              <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举起马克思主义旗帜</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endParaRPr lang="zh-CN" altLang="en-US"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7" name="图片 6"/>
          <p:cNvPicPr>
            <a:picLocks noChangeAspect="1"/>
          </p:cNvPicPr>
          <p:nvPr/>
        </p:nvPicPr>
        <p:blipFill>
          <a:blip r:embed="rId3"/>
          <a:stretch>
            <a:fillRect/>
          </a:stretch>
        </p:blipFill>
        <p:spPr>
          <a:xfrm>
            <a:off x="7327929" y="19665"/>
            <a:ext cx="4864072" cy="1438074"/>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2496" y="2001078"/>
            <a:ext cx="3187700" cy="3810000"/>
          </a:xfrm>
          <a:prstGeom prst="ellipse">
            <a:avLst/>
          </a:prstGeom>
          <a:solidFill>
            <a:srgbClr val="C00000">
              <a:alpha val="93000"/>
            </a:srgbClr>
          </a:solidFill>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1695" y="1494622"/>
            <a:ext cx="10515600" cy="3792995"/>
          </a:xfrm>
        </p:spPr>
        <p:txBody>
          <a:bodyPr>
            <a:norm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1.</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新</a:t>
            </a:r>
            <a:r>
              <a:rPr lang="zh-CN" altLang="en-US" sz="2400" dirty="0">
                <a:latin typeface="黑体" panose="02010609060101010101" pitchFamily="49" charset="-122"/>
                <a:ea typeface="黑体" panose="02010609060101010101" pitchFamily="49" charset="-122"/>
                <a:cs typeface="黑体" panose="02010609060101010101" pitchFamily="49" charset="-122"/>
              </a:rPr>
              <a:t>文化运动兴起的标志是（ </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梁</a:t>
            </a:r>
            <a:r>
              <a:rPr lang="zh-CN" altLang="en-US" sz="2400" dirty="0">
                <a:latin typeface="黑体" panose="02010609060101010101" pitchFamily="49" charset="-122"/>
                <a:ea typeface="黑体" panose="02010609060101010101" pitchFamily="49" charset="-122"/>
                <a:cs typeface="黑体" panose="02010609060101010101" pitchFamily="49" charset="-122"/>
              </a:rPr>
              <a:t>启超在上海主办</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时务报</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严</a:t>
            </a:r>
            <a:r>
              <a:rPr lang="zh-CN" altLang="en-US" sz="2400" dirty="0">
                <a:latin typeface="黑体" panose="02010609060101010101" pitchFamily="49" charset="-122"/>
                <a:ea typeface="黑体" panose="02010609060101010101" pitchFamily="49" charset="-122"/>
                <a:cs typeface="黑体" panose="02010609060101010101" pitchFamily="49" charset="-122"/>
              </a:rPr>
              <a:t>复在天津主办</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国闻报</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陈</a:t>
            </a:r>
            <a:r>
              <a:rPr lang="zh-CN" altLang="en-US" sz="2400" dirty="0">
                <a:latin typeface="黑体" panose="02010609060101010101" pitchFamily="49" charset="-122"/>
                <a:ea typeface="黑体" panose="02010609060101010101" pitchFamily="49" charset="-122"/>
                <a:cs typeface="黑体" panose="02010609060101010101" pitchFamily="49" charset="-122"/>
              </a:rPr>
              <a:t>独秀在上海创办</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青年</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杂志</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周</a:t>
            </a:r>
            <a:r>
              <a:rPr lang="zh-CN" altLang="en-US" sz="2400" dirty="0">
                <a:latin typeface="黑体" panose="02010609060101010101" pitchFamily="49" charset="-122"/>
                <a:ea typeface="黑体" panose="02010609060101010101" pitchFamily="49" charset="-122"/>
                <a:cs typeface="黑体" panose="02010609060101010101" pitchFamily="49" charset="-122"/>
              </a:rPr>
              <a:t>恩来在天津创办</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觉悟</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杂志</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1695" y="1494622"/>
            <a:ext cx="10515600" cy="3792995"/>
          </a:xfrm>
        </p:spPr>
        <p:txBody>
          <a:bodyPr>
            <a:norm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1.</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新</a:t>
            </a:r>
            <a:r>
              <a:rPr lang="zh-CN" altLang="en-US" sz="2400" dirty="0">
                <a:latin typeface="黑体" panose="02010609060101010101" pitchFamily="49" charset="-122"/>
                <a:ea typeface="黑体" panose="02010609060101010101" pitchFamily="49" charset="-122"/>
                <a:cs typeface="黑体" panose="02010609060101010101" pitchFamily="49" charset="-122"/>
              </a:rPr>
              <a:t>文化运动兴起的标志是（ </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梁</a:t>
            </a:r>
            <a:r>
              <a:rPr lang="zh-CN" altLang="en-US" sz="2400" dirty="0">
                <a:latin typeface="黑体" panose="02010609060101010101" pitchFamily="49" charset="-122"/>
                <a:ea typeface="黑体" panose="02010609060101010101" pitchFamily="49" charset="-122"/>
                <a:cs typeface="黑体" panose="02010609060101010101" pitchFamily="49" charset="-122"/>
              </a:rPr>
              <a:t>启超在上海主办</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时务报</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严</a:t>
            </a:r>
            <a:r>
              <a:rPr lang="zh-CN" altLang="en-US" sz="2400" dirty="0">
                <a:latin typeface="黑体" panose="02010609060101010101" pitchFamily="49" charset="-122"/>
                <a:ea typeface="黑体" panose="02010609060101010101" pitchFamily="49" charset="-122"/>
                <a:cs typeface="黑体" panose="02010609060101010101" pitchFamily="49" charset="-122"/>
              </a:rPr>
              <a:t>复在天津主办</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国闻报</a:t>
            </a:r>
            <a:r>
              <a:rPr lang="en-US" altLang="zh-CN" sz="2400" dirty="0">
                <a:latin typeface="黑体" panose="02010609060101010101" pitchFamily="49" charset="-122"/>
                <a:ea typeface="黑体" panose="02010609060101010101" pitchFamily="49" charset="-122"/>
                <a:cs typeface="黑体" panose="02010609060101010101" pitchFamily="49" charset="-122"/>
              </a:rPr>
              <a:t>》</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陈</a:t>
            </a:r>
            <a:r>
              <a:rPr lang="zh-CN" altLang="en-US" sz="2400" dirty="0">
                <a:latin typeface="黑体" panose="02010609060101010101" pitchFamily="49" charset="-122"/>
                <a:ea typeface="黑体" panose="02010609060101010101" pitchFamily="49" charset="-122"/>
                <a:cs typeface="黑体" panose="02010609060101010101" pitchFamily="49" charset="-122"/>
              </a:rPr>
              <a:t>独秀在上海创办</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青年</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杂志</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周</a:t>
            </a:r>
            <a:r>
              <a:rPr lang="zh-CN" altLang="en-US" sz="2400" dirty="0">
                <a:latin typeface="黑体" panose="02010609060101010101" pitchFamily="49" charset="-122"/>
                <a:ea typeface="黑体" panose="02010609060101010101" pitchFamily="49" charset="-122"/>
                <a:cs typeface="黑体" panose="02010609060101010101" pitchFamily="49" charset="-122"/>
              </a:rPr>
              <a:t>恩来在天津创办</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觉悟</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杂志</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547631"/>
            <a:ext cx="10515600" cy="3792995"/>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新文化运动的基本口号是（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zh-CN" sz="2400" dirty="0">
                <a:latin typeface="黑体" panose="02010609060101010101" pitchFamily="49" charset="-122"/>
                <a:ea typeface="黑体" panose="02010609060101010101" pitchFamily="49" charset="-122"/>
                <a:cs typeface="黑体" panose="02010609060101010101" pitchFamily="49" charset="-122"/>
              </a:rPr>
              <a:t>）</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科学</a:t>
            </a:r>
            <a:r>
              <a:rPr lang="zh-CN" altLang="zh-CN" sz="2400" dirty="0">
                <a:latin typeface="黑体" panose="02010609060101010101" pitchFamily="49" charset="-122"/>
                <a:ea typeface="黑体" panose="02010609060101010101" pitchFamily="49" charset="-122"/>
                <a:cs typeface="黑体" panose="02010609060101010101" pitchFamily="49" charset="-122"/>
              </a:rPr>
              <a:t>、进步</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独立</a:t>
            </a:r>
            <a:r>
              <a:rPr lang="zh-CN" altLang="zh-CN" sz="2400" dirty="0">
                <a:latin typeface="黑体" panose="02010609060101010101" pitchFamily="49" charset="-122"/>
                <a:ea typeface="黑体" panose="02010609060101010101" pitchFamily="49" charset="-122"/>
                <a:cs typeface="黑体" panose="02010609060101010101" pitchFamily="49" charset="-122"/>
              </a:rPr>
              <a:t>、富强</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民主</a:t>
            </a:r>
            <a:r>
              <a:rPr lang="zh-CN" altLang="zh-CN" sz="2400" dirty="0">
                <a:latin typeface="黑体" panose="02010609060101010101" pitchFamily="49" charset="-122"/>
                <a:ea typeface="黑体" panose="02010609060101010101" pitchFamily="49" charset="-122"/>
                <a:cs typeface="黑体" panose="02010609060101010101" pitchFamily="49" charset="-122"/>
              </a:rPr>
              <a:t>、科学</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自由</a:t>
            </a:r>
            <a:r>
              <a:rPr lang="zh-CN" altLang="zh-CN" sz="2400" dirty="0">
                <a:latin typeface="黑体" panose="02010609060101010101" pitchFamily="49" charset="-122"/>
                <a:ea typeface="黑体" panose="02010609060101010101" pitchFamily="49" charset="-122"/>
                <a:cs typeface="黑体" panose="02010609060101010101" pitchFamily="49" charset="-122"/>
              </a:rPr>
              <a:t>、民主</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547631"/>
            <a:ext cx="10515600" cy="3792995"/>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2</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新文化运动的基本口号是（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 </a:t>
            </a:r>
            <a:r>
              <a:rPr lang="zh-CN" altLang="zh-CN" sz="2400" dirty="0">
                <a:latin typeface="黑体" panose="02010609060101010101" pitchFamily="49" charset="-122"/>
                <a:ea typeface="黑体" panose="02010609060101010101" pitchFamily="49" charset="-122"/>
                <a:cs typeface="黑体" panose="02010609060101010101" pitchFamily="49" charset="-122"/>
              </a:rPr>
              <a:t>）</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科学</a:t>
            </a:r>
            <a:r>
              <a:rPr lang="zh-CN" altLang="zh-CN" sz="2400" dirty="0">
                <a:latin typeface="黑体" panose="02010609060101010101" pitchFamily="49" charset="-122"/>
                <a:ea typeface="黑体" panose="02010609060101010101" pitchFamily="49" charset="-122"/>
                <a:cs typeface="黑体" panose="02010609060101010101" pitchFamily="49" charset="-122"/>
              </a:rPr>
              <a:t>、进步</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独立</a:t>
            </a:r>
            <a:r>
              <a:rPr lang="zh-CN" altLang="zh-CN" sz="2400" dirty="0">
                <a:latin typeface="黑体" panose="02010609060101010101" pitchFamily="49" charset="-122"/>
                <a:ea typeface="黑体" panose="02010609060101010101" pitchFamily="49" charset="-122"/>
                <a:cs typeface="黑体" panose="02010609060101010101" pitchFamily="49" charset="-122"/>
              </a:rPr>
              <a:t>、富强</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民主</a:t>
            </a:r>
            <a:r>
              <a:rPr lang="zh-CN" altLang="zh-CN" sz="2400" dirty="0">
                <a:latin typeface="黑体" panose="02010609060101010101" pitchFamily="49" charset="-122"/>
                <a:ea typeface="黑体" panose="02010609060101010101" pitchFamily="49" charset="-122"/>
                <a:cs typeface="黑体" panose="02010609060101010101" pitchFamily="49" charset="-122"/>
              </a:rPr>
              <a:t>、科学</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自由</a:t>
            </a:r>
            <a:r>
              <a:rPr lang="zh-CN" altLang="zh-CN" sz="2400" dirty="0">
                <a:latin typeface="黑体" panose="02010609060101010101" pitchFamily="49" charset="-122"/>
                <a:ea typeface="黑体" panose="02010609060101010101" pitchFamily="49" charset="-122"/>
                <a:cs typeface="黑体" panose="02010609060101010101" pitchFamily="49" charset="-122"/>
              </a:rPr>
              <a:t>、民主</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627144"/>
            <a:ext cx="10515600" cy="3792995"/>
          </a:xfrm>
        </p:spPr>
        <p:txBody>
          <a:bodyPr>
            <a:norm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3.</a:t>
            </a:r>
            <a:r>
              <a:rPr lang="en-US" altLang="zh-CN" sz="2400" dirty="0">
                <a:latin typeface="黑体" panose="02010609060101010101" pitchFamily="49" charset="-122"/>
                <a:ea typeface="黑体" panose="02010609060101010101" pitchFamily="49" charset="-122"/>
                <a:cs typeface="黑体" panose="02010609060101010101" pitchFamily="49" charset="-122"/>
              </a:rPr>
              <a:t> 1918</a:t>
            </a:r>
            <a:r>
              <a:rPr lang="zh-CN" altLang="zh-CN"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5</a:t>
            </a:r>
            <a:r>
              <a:rPr lang="zh-CN" altLang="zh-CN" sz="2400" dirty="0">
                <a:latin typeface="黑体" panose="02010609060101010101" pitchFamily="49" charset="-122"/>
                <a:ea typeface="黑体" panose="02010609060101010101" pitchFamily="49" charset="-122"/>
                <a:cs typeface="黑体" panose="02010609060101010101" pitchFamily="49" charset="-122"/>
              </a:rPr>
              <a:t>月，鲁迅发表的第一篇白话文小说是（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zh-CN" sz="2400" dirty="0">
                <a:latin typeface="黑体" panose="02010609060101010101" pitchFamily="49" charset="-122"/>
                <a:ea typeface="黑体" panose="02010609060101010101" pitchFamily="49" charset="-122"/>
                <a:cs typeface="黑体" panose="02010609060101010101" pitchFamily="49" charset="-122"/>
              </a:rPr>
              <a:t>　）</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阿</a:t>
            </a:r>
            <a:r>
              <a:rPr lang="en-US" altLang="zh-CN" sz="2400" dirty="0">
                <a:latin typeface="黑体" panose="02010609060101010101" pitchFamily="49" charset="-122"/>
                <a:ea typeface="黑体" panose="02010609060101010101" pitchFamily="49" charset="-122"/>
                <a:cs typeface="黑体" panose="02010609060101010101" pitchFamily="49" charset="-122"/>
              </a:rPr>
              <a:t>Q</a:t>
            </a:r>
            <a:r>
              <a:rPr lang="zh-CN" altLang="zh-CN" sz="2400" dirty="0">
                <a:latin typeface="黑体" panose="02010609060101010101" pitchFamily="49" charset="-122"/>
                <a:ea typeface="黑体" panose="02010609060101010101" pitchFamily="49" charset="-122"/>
                <a:cs typeface="黑体" panose="02010609060101010101" pitchFamily="49" charset="-122"/>
              </a:rPr>
              <a:t>正传》</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狂人日记》</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祝福》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627144"/>
            <a:ext cx="10515600" cy="3792995"/>
          </a:xfrm>
        </p:spPr>
        <p:txBody>
          <a:bodyPr>
            <a:norm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3.</a:t>
            </a:r>
            <a:r>
              <a:rPr lang="en-US" altLang="zh-CN" sz="2400" dirty="0">
                <a:latin typeface="黑体" panose="02010609060101010101" pitchFamily="49" charset="-122"/>
                <a:ea typeface="黑体" panose="02010609060101010101" pitchFamily="49" charset="-122"/>
                <a:cs typeface="黑体" panose="02010609060101010101" pitchFamily="49" charset="-122"/>
              </a:rPr>
              <a:t> 1918</a:t>
            </a:r>
            <a:r>
              <a:rPr lang="zh-CN" altLang="zh-CN"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5</a:t>
            </a:r>
            <a:r>
              <a:rPr lang="zh-CN" altLang="zh-CN" sz="2400" dirty="0">
                <a:latin typeface="黑体" panose="02010609060101010101" pitchFamily="49" charset="-122"/>
                <a:ea typeface="黑体" panose="02010609060101010101" pitchFamily="49" charset="-122"/>
                <a:cs typeface="黑体" panose="02010609060101010101" pitchFamily="49" charset="-122"/>
              </a:rPr>
              <a:t>月，鲁迅发表的第一篇白话文小说是（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B</a:t>
            </a:r>
            <a:r>
              <a:rPr lang="zh-CN" altLang="zh-CN" sz="2400" dirty="0">
                <a:latin typeface="黑体" panose="02010609060101010101" pitchFamily="49" charset="-122"/>
                <a:ea typeface="黑体" panose="02010609060101010101" pitchFamily="49" charset="-122"/>
                <a:cs typeface="黑体" panose="02010609060101010101" pitchFamily="49" charset="-122"/>
              </a:rPr>
              <a:t>　）</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阿</a:t>
            </a:r>
            <a:r>
              <a:rPr lang="en-US" altLang="zh-CN" sz="2400" dirty="0">
                <a:latin typeface="黑体" panose="02010609060101010101" pitchFamily="49" charset="-122"/>
                <a:ea typeface="黑体" panose="02010609060101010101" pitchFamily="49" charset="-122"/>
                <a:cs typeface="黑体" panose="02010609060101010101" pitchFamily="49" charset="-122"/>
              </a:rPr>
              <a:t>Q</a:t>
            </a:r>
            <a:r>
              <a:rPr lang="zh-CN" altLang="zh-CN" sz="2400" dirty="0">
                <a:latin typeface="黑体" panose="02010609060101010101" pitchFamily="49" charset="-122"/>
                <a:ea typeface="黑体" panose="02010609060101010101" pitchFamily="49" charset="-122"/>
                <a:cs typeface="黑体" panose="02010609060101010101" pitchFamily="49" charset="-122"/>
              </a:rPr>
              <a:t>正传》</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狂人日记》</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药》</a:t>
            </a:r>
            <a:r>
              <a:rPr lang="en-US" altLang="zh-CN" sz="2400" dirty="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zh-CN" sz="2400" dirty="0">
                <a:latin typeface="黑体" panose="02010609060101010101" pitchFamily="49" charset="-122"/>
                <a:ea typeface="黑体" panose="02010609060101010101" pitchFamily="49" charset="-122"/>
                <a:cs typeface="黑体" panose="02010609060101010101" pitchFamily="49" charset="-122"/>
              </a:rPr>
              <a:t>祝福》 </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627144"/>
            <a:ext cx="10515600" cy="3792995"/>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4</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新文化运动在思想方法上存在的偏向是（  </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左</a:t>
            </a:r>
            <a:r>
              <a:rPr lang="zh-CN" altLang="en-US" sz="2400" dirty="0">
                <a:latin typeface="黑体" panose="02010609060101010101" pitchFamily="49" charset="-122"/>
                <a:ea typeface="黑体" panose="02010609060101010101" pitchFamily="49" charset="-122"/>
                <a:cs typeface="黑体" panose="02010609060101010101" pitchFamily="49" charset="-122"/>
              </a:rPr>
              <a:t>倾主义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右倾</a:t>
            </a:r>
            <a:r>
              <a:rPr lang="zh-CN" altLang="en-US" sz="2400" dirty="0">
                <a:latin typeface="黑体" panose="02010609060101010101" pitchFamily="49" charset="-122"/>
                <a:ea typeface="黑体" panose="02010609060101010101" pitchFamily="49" charset="-122"/>
                <a:cs typeface="黑体" panose="02010609060101010101" pitchFamily="49" charset="-122"/>
              </a:rPr>
              <a:t>主义</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形式</a:t>
            </a:r>
            <a:r>
              <a:rPr lang="zh-CN" altLang="en-US" sz="2400" dirty="0">
                <a:latin typeface="黑体" panose="02010609060101010101" pitchFamily="49" charset="-122"/>
                <a:ea typeface="黑体" panose="02010609060101010101" pitchFamily="49" charset="-122"/>
                <a:cs typeface="黑体" panose="02010609060101010101" pitchFamily="49" charset="-122"/>
              </a:rPr>
              <a:t>主义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主观主义</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627144"/>
            <a:ext cx="10515600" cy="3792995"/>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4</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新文化运动在思想方法上存在的偏向是（  </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en-US" altLang="zh-CN"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左</a:t>
            </a:r>
            <a:r>
              <a:rPr lang="zh-CN" altLang="en-US" sz="2400" dirty="0">
                <a:latin typeface="黑体" panose="02010609060101010101" pitchFamily="49" charset="-122"/>
                <a:ea typeface="黑体" panose="02010609060101010101" pitchFamily="49" charset="-122"/>
                <a:cs typeface="黑体" panose="02010609060101010101" pitchFamily="49" charset="-122"/>
              </a:rPr>
              <a:t>倾主义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右倾</a:t>
            </a:r>
            <a:r>
              <a:rPr lang="zh-CN" altLang="en-US" sz="2400" dirty="0">
                <a:latin typeface="黑体" panose="02010609060101010101" pitchFamily="49" charset="-122"/>
                <a:ea typeface="黑体" panose="02010609060101010101" pitchFamily="49" charset="-122"/>
                <a:cs typeface="黑体" panose="02010609060101010101" pitchFamily="49" charset="-122"/>
              </a:rPr>
              <a:t>主义</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形式</a:t>
            </a:r>
            <a:r>
              <a:rPr lang="zh-CN" altLang="en-US" sz="2400" dirty="0">
                <a:latin typeface="黑体" panose="02010609060101010101" pitchFamily="49" charset="-122"/>
                <a:ea typeface="黑体" panose="02010609060101010101" pitchFamily="49" charset="-122"/>
                <a:cs typeface="黑体" panose="02010609060101010101" pitchFamily="49" charset="-122"/>
              </a:rPr>
              <a:t>主义              </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主观主义</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627144"/>
            <a:ext cx="10515600" cy="3792995"/>
          </a:xfrm>
        </p:spPr>
        <p:txBody>
          <a:bodyPr>
            <a:norm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5.</a:t>
            </a:r>
            <a:r>
              <a:rPr lang="zh-CN" altLang="en-US" sz="2400" dirty="0">
                <a:latin typeface="黑体" panose="02010609060101010101" pitchFamily="49" charset="-122"/>
                <a:ea typeface="黑体" panose="02010609060101010101" pitchFamily="49" charset="-122"/>
                <a:cs typeface="黑体" panose="02010609060101010101" pitchFamily="49" charset="-122"/>
              </a:rPr>
              <a:t>在俄国十月革命影响下，率先在中国举起马克思主义旗帜的是（       ）</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陈</a:t>
            </a:r>
            <a:r>
              <a:rPr lang="zh-CN" altLang="en-US" sz="2400" dirty="0">
                <a:latin typeface="黑体" panose="02010609060101010101" pitchFamily="49" charset="-122"/>
                <a:ea typeface="黑体" panose="02010609060101010101" pitchFamily="49" charset="-122"/>
                <a:cs typeface="黑体" panose="02010609060101010101" pitchFamily="49" charset="-122"/>
              </a:rPr>
              <a:t>独秀</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李</a:t>
            </a:r>
            <a:r>
              <a:rPr lang="zh-CN" altLang="en-US" sz="2400" dirty="0">
                <a:latin typeface="黑体" panose="02010609060101010101" pitchFamily="49" charset="-122"/>
                <a:ea typeface="黑体" panose="02010609060101010101" pitchFamily="49" charset="-122"/>
                <a:cs typeface="黑体" panose="02010609060101010101" pitchFamily="49" charset="-122"/>
              </a:rPr>
              <a:t>大钊</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李</a:t>
            </a:r>
            <a:r>
              <a:rPr lang="zh-CN" altLang="en-US" sz="2400" dirty="0">
                <a:latin typeface="黑体" panose="02010609060101010101" pitchFamily="49" charset="-122"/>
                <a:ea typeface="黑体" panose="02010609060101010101" pitchFamily="49" charset="-122"/>
                <a:cs typeface="黑体" panose="02010609060101010101" pitchFamily="49" charset="-122"/>
              </a:rPr>
              <a:t>达</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毛</a:t>
            </a:r>
            <a:r>
              <a:rPr lang="zh-CN" altLang="en-US" sz="2400" dirty="0">
                <a:latin typeface="黑体" panose="02010609060101010101" pitchFamily="49" charset="-122"/>
                <a:ea typeface="黑体" panose="02010609060101010101" pitchFamily="49" charset="-122"/>
                <a:cs typeface="黑体" panose="02010609060101010101" pitchFamily="49" charset="-122"/>
              </a:rPr>
              <a:t>泽东</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85421" y="1245821"/>
            <a:ext cx="11004380" cy="5285268"/>
          </a:xfrm>
        </p:spPr>
        <p:txBody>
          <a:bodyPr>
            <a:normAutofit/>
          </a:bodyPr>
          <a:lstStyle/>
          <a:p>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清末</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“新政</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”破产</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开始：</a:t>
            </a:r>
            <a:r>
              <a:rPr lang="en-US" altLang="zh-CN" sz="2400" dirty="0" smtClean="0">
                <a:latin typeface="黑体" panose="02010609060101010101" pitchFamily="49" charset="-122"/>
                <a:ea typeface="黑体" panose="02010609060101010101" pitchFamily="49" charset="-122"/>
                <a:sym typeface="微软雅黑" panose="020B0503020204020204" pitchFamily="34" charset="-122"/>
              </a:rPr>
              <a:t>1901</a:t>
            </a: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年</a:t>
            </a:r>
            <a:r>
              <a:rPr lang="en-US" altLang="zh-CN" sz="2400" dirty="0" smtClean="0">
                <a:latin typeface="黑体" panose="02010609060101010101" pitchFamily="49" charset="-122"/>
                <a:ea typeface="黑体" panose="02010609060101010101" pitchFamily="49" charset="-122"/>
                <a:sym typeface="微软雅黑" panose="020B0503020204020204" pitchFamily="34" charset="-122"/>
              </a:rPr>
              <a:t>4</a:t>
            </a: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月成立督办政务处，宣布实行“</a:t>
            </a:r>
            <a:r>
              <a:rPr lang="zh-CN" altLang="en-US" sz="2400" dirty="0">
                <a:latin typeface="黑体" panose="02010609060101010101" pitchFamily="49" charset="-122"/>
                <a:ea typeface="黑体" panose="02010609060101010101" pitchFamily="49" charset="-122"/>
                <a:sym typeface="微软雅黑" panose="020B0503020204020204" pitchFamily="34" charset="-122"/>
              </a:rPr>
              <a:t>新政</a:t>
            </a: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a:t>
            </a:r>
          </a:p>
          <a:p>
            <a:r>
              <a:rPr lang="en-US" altLang="zh-CN" sz="2400" dirty="0" smtClean="0">
                <a:latin typeface="黑体" panose="02010609060101010101" pitchFamily="49" charset="-122"/>
                <a:ea typeface="黑体" panose="02010609060101010101" pitchFamily="49" charset="-122"/>
              </a:rPr>
              <a:t>      1906</a:t>
            </a:r>
            <a:r>
              <a:rPr lang="zh-CN" altLang="en-US" sz="2400" dirty="0" smtClean="0">
                <a:latin typeface="黑体" panose="02010609060101010101" pitchFamily="49" charset="-122"/>
                <a:ea typeface="黑体" panose="02010609060101010101" pitchFamily="49" charset="-122"/>
              </a:rPr>
              <a:t>年，清政府宣布“</a:t>
            </a:r>
            <a:r>
              <a:rPr lang="zh-CN" altLang="en-US" sz="2400" dirty="0">
                <a:latin typeface="黑体" panose="02010609060101010101" pitchFamily="49" charset="-122"/>
                <a:ea typeface="黑体" panose="02010609060101010101" pitchFamily="49" charset="-122"/>
              </a:rPr>
              <a:t>预备立宪</a:t>
            </a:r>
            <a:r>
              <a:rPr lang="zh-CN" altLang="en-US" sz="2400" dirty="0" smtClean="0">
                <a:latin typeface="黑体" panose="02010609060101010101" pitchFamily="49" charset="-122"/>
                <a:ea typeface="黑体" panose="02010609060101010101" pitchFamily="49" charset="-122"/>
              </a:rPr>
              <a:t>”，两年后又颁布</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钦定宪法大纲</a:t>
            </a:r>
            <a:r>
              <a:rPr lang="en-US" altLang="zh-CN" sz="2400" dirty="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      1911</a:t>
            </a:r>
            <a:r>
              <a:rPr lang="zh-CN" altLang="en-US" sz="2400" dirty="0" smtClean="0">
                <a:latin typeface="黑体" panose="02010609060101010101" pitchFamily="49" charset="-122"/>
                <a:ea typeface="黑体" panose="02010609060101010101" pitchFamily="49" charset="-122"/>
              </a:rPr>
              <a:t>年</a:t>
            </a:r>
            <a:r>
              <a:rPr lang="en-US" altLang="zh-CN" sz="2400" dirty="0" smtClean="0">
                <a:latin typeface="黑体" panose="02010609060101010101" pitchFamily="49" charset="-122"/>
                <a:ea typeface="黑体" panose="02010609060101010101" pitchFamily="49" charset="-122"/>
              </a:rPr>
              <a:t>5</a:t>
            </a:r>
            <a:r>
              <a:rPr lang="zh-CN" altLang="en-US" sz="2400" dirty="0" smtClean="0">
                <a:latin typeface="黑体" panose="02010609060101010101" pitchFamily="49" charset="-122"/>
                <a:ea typeface="黑体" panose="02010609060101010101" pitchFamily="49" charset="-122"/>
              </a:rPr>
              <a:t>月，责任内阁成立，国务大臣</a:t>
            </a:r>
            <a:r>
              <a:rPr lang="en-US" altLang="zh-CN" sz="2400" dirty="0" smtClean="0">
                <a:latin typeface="黑体" panose="02010609060101010101" pitchFamily="49" charset="-122"/>
                <a:ea typeface="黑体" panose="02010609060101010101" pitchFamily="49" charset="-122"/>
              </a:rPr>
              <a:t>13</a:t>
            </a:r>
            <a:r>
              <a:rPr lang="zh-CN" altLang="en-US" sz="2400" dirty="0" smtClean="0">
                <a:latin typeface="黑体" panose="02010609060101010101" pitchFamily="49" charset="-122"/>
                <a:ea typeface="黑体" panose="02010609060101010101" pitchFamily="49" charset="-122"/>
              </a:rPr>
              <a:t>人，有皇族</a:t>
            </a:r>
            <a:r>
              <a:rPr lang="en-US" altLang="zh-CN" sz="2400" dirty="0" smtClean="0">
                <a:latin typeface="黑体" panose="02010609060101010101" pitchFamily="49" charset="-122"/>
                <a:ea typeface="黑体" panose="02010609060101010101" pitchFamily="49" charset="-122"/>
              </a:rPr>
              <a:t>7</a:t>
            </a:r>
            <a:r>
              <a:rPr lang="zh-CN" altLang="en-US" sz="2400" dirty="0" smtClean="0">
                <a:latin typeface="黑体" panose="02010609060101010101" pitchFamily="49" charset="-122"/>
                <a:ea typeface="黑体" panose="02010609060101010101" pitchFamily="49" charset="-122"/>
              </a:rPr>
              <a:t>人。</a:t>
            </a:r>
            <a:endParaRPr lang="en-US" altLang="zh-CN" sz="2400"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结果：“预备立宪”</a:t>
            </a:r>
            <a:r>
              <a:rPr lang="zh-CN" altLang="en-US" sz="2400" dirty="0">
                <a:latin typeface="黑体" panose="02010609060101010101" pitchFamily="49" charset="-122"/>
                <a:ea typeface="黑体" panose="02010609060101010101" pitchFamily="49" charset="-122"/>
              </a:rPr>
              <a:t>并没能挽救清王朝，反而激化了危机</a:t>
            </a:r>
            <a:r>
              <a:rPr lang="zh-CN" altLang="en-US"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1351844" y="433417"/>
            <a:ext cx="10192076" cy="544050"/>
          </a:xfrm>
        </p:spPr>
        <p:txBody>
          <a:bodyPr/>
          <a:lstStyle/>
          <a:p>
            <a:r>
              <a:rPr lang="zh-CN" altLang="en-US" sz="2400" dirty="0">
                <a:solidFill>
                  <a:schemeClr val="tx1"/>
                </a:solidFill>
              </a:rPr>
              <a:t>第一节  举起近代民族民主革命的旗帜 </a:t>
            </a:r>
          </a:p>
        </p:txBody>
      </p:sp>
      <p:pic>
        <p:nvPicPr>
          <p:cNvPr id="4" name="图片 3"/>
          <p:cNvPicPr>
            <a:picLocks noChangeAspect="1"/>
          </p:cNvPicPr>
          <p:nvPr/>
        </p:nvPicPr>
        <p:blipFill>
          <a:blip r:embed="rId2"/>
          <a:stretch>
            <a:fillRect/>
          </a:stretch>
        </p:blipFill>
        <p:spPr>
          <a:xfrm>
            <a:off x="3457729" y="1245821"/>
            <a:ext cx="1688626" cy="538336"/>
          </a:xfrm>
          <a:prstGeom prst="rect">
            <a:avLst/>
          </a:prstGeom>
        </p:spPr>
      </p:pic>
      <p:sp>
        <p:nvSpPr>
          <p:cNvPr id="5" name="下箭头 4"/>
          <p:cNvSpPr/>
          <p:nvPr/>
        </p:nvSpPr>
        <p:spPr>
          <a:xfrm>
            <a:off x="4713211" y="4695386"/>
            <a:ext cx="923314" cy="702365"/>
          </a:xfrm>
          <a:prstGeom prst="downArrow">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kumimoji="1" lang="zh-CN" altLang="en-US">
              <a:solidFill>
                <a:prstClr val="white"/>
              </a:solidFill>
            </a:endParaRPr>
          </a:p>
        </p:txBody>
      </p:sp>
      <p:pic>
        <p:nvPicPr>
          <p:cNvPr id="6" name="图片 5"/>
          <p:cNvPicPr>
            <a:picLocks noChangeAspect="1"/>
          </p:cNvPicPr>
          <p:nvPr/>
        </p:nvPicPr>
        <p:blipFill>
          <a:blip r:embed="rId3"/>
          <a:stretch>
            <a:fillRect/>
          </a:stretch>
        </p:blipFill>
        <p:spPr>
          <a:xfrm>
            <a:off x="7252240" y="177402"/>
            <a:ext cx="4767052" cy="1600129"/>
          </a:xfrm>
          <a:prstGeom prst="rect">
            <a:avLst/>
          </a:prstGeom>
        </p:spPr>
      </p:pic>
    </p:spTree>
    <p:extLst>
      <p:ext uri="{BB962C8B-B14F-4D97-AF65-F5344CB8AC3E}">
        <p14:creationId xmlns:p14="http://schemas.microsoft.com/office/powerpoint/2010/main" val="61383042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627144"/>
            <a:ext cx="10515600" cy="3792995"/>
          </a:xfrm>
        </p:spPr>
        <p:txBody>
          <a:bodyPr>
            <a:norm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5.</a:t>
            </a:r>
            <a:r>
              <a:rPr lang="zh-CN" altLang="en-US" sz="2400" dirty="0">
                <a:latin typeface="黑体" panose="02010609060101010101" pitchFamily="49" charset="-122"/>
                <a:ea typeface="黑体" panose="02010609060101010101" pitchFamily="49" charset="-122"/>
                <a:cs typeface="黑体" panose="02010609060101010101" pitchFamily="49" charset="-122"/>
              </a:rPr>
              <a:t>在俄国十月革命影响下，率先在中国举起马克思主义旗帜的是（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陈</a:t>
            </a:r>
            <a:r>
              <a:rPr lang="zh-CN" altLang="en-US" sz="2400" dirty="0">
                <a:latin typeface="黑体" panose="02010609060101010101" pitchFamily="49" charset="-122"/>
                <a:ea typeface="黑体" panose="02010609060101010101" pitchFamily="49" charset="-122"/>
                <a:cs typeface="黑体" panose="02010609060101010101" pitchFamily="49" charset="-122"/>
              </a:rPr>
              <a:t>独秀</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李</a:t>
            </a:r>
            <a:r>
              <a:rPr lang="zh-CN" altLang="en-US" sz="2400" dirty="0">
                <a:latin typeface="黑体" panose="02010609060101010101" pitchFamily="49" charset="-122"/>
                <a:ea typeface="黑体" panose="02010609060101010101" pitchFamily="49" charset="-122"/>
                <a:cs typeface="黑体" panose="02010609060101010101" pitchFamily="49" charset="-122"/>
              </a:rPr>
              <a:t>大钊</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李</a:t>
            </a:r>
            <a:r>
              <a:rPr lang="zh-CN" altLang="en-US" sz="2400" dirty="0">
                <a:latin typeface="黑体" panose="02010609060101010101" pitchFamily="49" charset="-122"/>
                <a:ea typeface="黑体" panose="02010609060101010101" pitchFamily="49" charset="-122"/>
                <a:cs typeface="黑体" panose="02010609060101010101" pitchFamily="49" charset="-122"/>
              </a:rPr>
              <a:t>达</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毛</a:t>
            </a:r>
            <a:r>
              <a:rPr lang="zh-CN" altLang="en-US" sz="2400" dirty="0">
                <a:latin typeface="黑体" panose="02010609060101010101" pitchFamily="49" charset="-122"/>
                <a:ea typeface="黑体" panose="02010609060101010101" pitchFamily="49" charset="-122"/>
                <a:cs typeface="黑体" panose="02010609060101010101" pitchFamily="49" charset="-122"/>
              </a:rPr>
              <a:t>泽东</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627144"/>
            <a:ext cx="10515600" cy="3792995"/>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6</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推动中国的先进分子从资产阶级民主主义转向社会主义的是（       ）</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洋务</a:t>
            </a:r>
            <a:r>
              <a:rPr lang="zh-CN" altLang="en-US" sz="2400" dirty="0">
                <a:latin typeface="黑体" panose="02010609060101010101" pitchFamily="49" charset="-122"/>
                <a:ea typeface="黑体" panose="02010609060101010101" pitchFamily="49" charset="-122"/>
                <a:cs typeface="黑体" panose="02010609060101010101" pitchFamily="49" charset="-122"/>
              </a:rPr>
              <a:t>运动</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戊戌</a:t>
            </a:r>
            <a:r>
              <a:rPr lang="zh-CN" altLang="en-US" sz="2400" dirty="0">
                <a:latin typeface="黑体" panose="02010609060101010101" pitchFamily="49" charset="-122"/>
                <a:ea typeface="黑体" panose="02010609060101010101" pitchFamily="49" charset="-122"/>
                <a:cs typeface="黑体" panose="02010609060101010101" pitchFamily="49" charset="-122"/>
              </a:rPr>
              <a:t>维新变法</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辛亥革命</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俄国</a:t>
            </a:r>
            <a:r>
              <a:rPr lang="zh-CN" altLang="en-US" sz="2400" dirty="0">
                <a:latin typeface="黑体" panose="02010609060101010101" pitchFamily="49" charset="-122"/>
                <a:ea typeface="黑体" panose="02010609060101010101" pitchFamily="49" charset="-122"/>
                <a:cs typeface="黑体" panose="02010609060101010101" pitchFamily="49" charset="-122"/>
              </a:rPr>
              <a:t>十月革命</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443" y="1627144"/>
            <a:ext cx="10515600" cy="3792995"/>
          </a:xfrm>
        </p:spPr>
        <p:txBody>
          <a:bodyPr>
            <a:normAutofit/>
          </a:bodyPr>
          <a:lstStyle/>
          <a:p>
            <a:r>
              <a:rPr lang="en-US" altLang="zh-CN" sz="2400" dirty="0">
                <a:latin typeface="黑体" panose="02010609060101010101" pitchFamily="49" charset="-122"/>
                <a:ea typeface="黑体" panose="02010609060101010101" pitchFamily="49" charset="-122"/>
                <a:cs typeface="黑体" panose="02010609060101010101" pitchFamily="49" charset="-122"/>
              </a:rPr>
              <a:t>6</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推动中国的先进分子从资产阶级民主主义转向社会主义的是（  </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洋务</a:t>
            </a:r>
            <a:r>
              <a:rPr lang="zh-CN" altLang="en-US" sz="2400" dirty="0">
                <a:latin typeface="黑体" panose="02010609060101010101" pitchFamily="49" charset="-122"/>
                <a:ea typeface="黑体" panose="02010609060101010101" pitchFamily="49" charset="-122"/>
                <a:cs typeface="黑体" panose="02010609060101010101" pitchFamily="49" charset="-122"/>
              </a:rPr>
              <a:t>运动</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戊戌</a:t>
            </a:r>
            <a:r>
              <a:rPr lang="zh-CN" altLang="en-US" sz="2400" dirty="0">
                <a:latin typeface="黑体" panose="02010609060101010101" pitchFamily="49" charset="-122"/>
                <a:ea typeface="黑体" panose="02010609060101010101" pitchFamily="49" charset="-122"/>
                <a:cs typeface="黑体" panose="02010609060101010101" pitchFamily="49" charset="-122"/>
              </a:rPr>
              <a:t>维新变法</a:t>
            </a: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辛亥革命</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俄国</a:t>
            </a:r>
            <a:r>
              <a:rPr lang="zh-CN" altLang="en-US" sz="2400" dirty="0">
                <a:latin typeface="黑体" panose="02010609060101010101" pitchFamily="49" charset="-122"/>
                <a:ea typeface="黑体" panose="02010609060101010101" pitchFamily="49" charset="-122"/>
                <a:cs typeface="黑体" panose="02010609060101010101" pitchFamily="49" charset="-122"/>
              </a:rPr>
              <a:t>十月革命</a:t>
            </a: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a:p>
            <a:endParaRPr kumimoji="1"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4" name="圆角矩形 3"/>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sp>
        <p:nvSpPr>
          <p:cNvPr id="5" name="标题 1"/>
          <p:cNvSpPr>
            <a:spLocks noGrp="1"/>
          </p:cNvSpPr>
          <p:nvPr>
            <p:ph type="title"/>
          </p:nvPr>
        </p:nvSpPr>
        <p:spPr>
          <a:xfrm>
            <a:off x="1003806" y="381467"/>
            <a:ext cx="10515600" cy="645130"/>
          </a:xfrm>
        </p:spPr>
        <p:txBody>
          <a:bodyPr>
            <a:normAutofit/>
          </a:bodyPr>
          <a:lstStyle/>
          <a:p>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练一练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smtClean="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grpSp>
        <p:nvGrpSpPr>
          <p:cNvPr id="5" name="组 4"/>
          <p:cNvGrpSpPr/>
          <p:nvPr/>
        </p:nvGrpSpPr>
        <p:grpSpPr>
          <a:xfrm>
            <a:off x="6349503" y="119806"/>
            <a:ext cx="5409683" cy="1790810"/>
            <a:chOff x="6349503" y="119806"/>
            <a:chExt cx="5409683" cy="1790810"/>
          </a:xfrm>
        </p:grpSpPr>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708406" y="149415"/>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59727" y="119806"/>
              <a:ext cx="183689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内忧外患</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2" name="圆角矩形 11"/>
            <p:cNvSpPr/>
            <p:nvPr/>
          </p:nvSpPr>
          <p:spPr>
            <a:xfrm>
              <a:off x="9059725" y="1413411"/>
              <a:ext cx="2699461"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资产阶级发展</a:t>
              </a:r>
              <a:endParaRPr kumimoji="1" lang="zh-CN" altLang="en-US" sz="2400" dirty="0">
                <a:solidFill>
                  <a:prstClr val="black"/>
                </a:solidFill>
                <a:latin typeface="黑体" panose="02010609060101010101" pitchFamily="49" charset="-122"/>
                <a:ea typeface="黑体" panose="02010609060101010101" pitchFamily="49" charset="-122"/>
              </a:endParaRPr>
            </a:p>
          </p:txBody>
        </p:sp>
      </p:grpSp>
      <p:sp>
        <p:nvSpPr>
          <p:cNvPr id="13" name="圆角矩形 12"/>
          <p:cNvSpPr/>
          <p:nvPr/>
        </p:nvSpPr>
        <p:spPr>
          <a:xfrm>
            <a:off x="9059726" y="781878"/>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清末“新政”破产</a:t>
            </a:r>
            <a:endParaRPr kumimoji="1"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876895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3335" y="359531"/>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29811" y="1669205"/>
            <a:ext cx="10515600" cy="3490024"/>
          </a:xfrm>
        </p:spPr>
        <p:txBody>
          <a:bodyPr>
            <a:noAutofit/>
          </a:bodyPr>
          <a:lstStyle/>
          <a:p>
            <a:r>
              <a:rPr lang="zh-CN" altLang="zh-CN" sz="2000" dirty="0" smtClean="0">
                <a:latin typeface="黑体" panose="02010609060101010101" pitchFamily="49" charset="-122"/>
                <a:ea typeface="黑体" panose="02010609060101010101" pitchFamily="49" charset="-122"/>
              </a:rPr>
              <a:t>资产阶级</a:t>
            </a:r>
            <a:r>
              <a:rPr lang="zh-CN" altLang="en-US" sz="2000" dirty="0" smtClean="0">
                <a:latin typeface="黑体" panose="02010609060101010101" pitchFamily="49" charset="-122"/>
                <a:ea typeface="黑体" panose="02010609060101010101" pitchFamily="49" charset="-122"/>
              </a:rPr>
              <a:t>发展</a:t>
            </a:r>
            <a:endParaRPr lang="en-US" altLang="zh-CN" sz="2000" dirty="0" smtClean="0">
              <a:latin typeface="黑体" panose="02010609060101010101" pitchFamily="49" charset="-122"/>
              <a:ea typeface="黑体" panose="02010609060101010101" pitchFamily="49" charset="-122"/>
            </a:endParaRPr>
          </a:p>
          <a:p>
            <a:pPr>
              <a:lnSpc>
                <a:spcPct val="200000"/>
              </a:lnSpc>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）阶级基础</a:t>
            </a:r>
            <a:br>
              <a:rPr lang="zh-CN" altLang="en-US" sz="2000" dirty="0">
                <a:latin typeface="黑体" panose="02010609060101010101" pitchFamily="49" charset="-122"/>
                <a:ea typeface="黑体" panose="02010609060101010101" pitchFamily="49" charset="-122"/>
                <a:sym typeface="微软雅黑" panose="020B0503020204020204" pitchFamily="34" charset="-122"/>
              </a:rPr>
            </a:br>
            <a:r>
              <a:rPr lang="zh-CN" altLang="en-US" sz="2000" dirty="0">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  由</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孙</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中山</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为首的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资产阶级</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革命派</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，其阶级</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基础是</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中国民族资产阶级</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br>
              <a:rPr lang="zh-CN" altLang="en-US" sz="2000" dirty="0">
                <a:latin typeface="黑体" panose="02010609060101010101" pitchFamily="49" charset="-122"/>
                <a:ea typeface="黑体" panose="02010609060101010101" pitchFamily="49" charset="-122"/>
                <a:sym typeface="微软雅黑" panose="020B0503020204020204" pitchFamily="34" charset="-122"/>
              </a:rPr>
            </a:b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）骨干力量</a:t>
            </a:r>
          </a:p>
          <a:p>
            <a:r>
              <a:rPr lang="zh-CN" altLang="en-US" sz="2000" dirty="0">
                <a:latin typeface="黑体" panose="02010609060101010101" pitchFamily="49" charset="-122"/>
                <a:ea typeface="黑体" panose="02010609060101010101" pitchFamily="49" charset="-122"/>
                <a:sym typeface="微软雅黑" panose="020B0503020204020204" pitchFamily="34" charset="-122"/>
              </a:rPr>
              <a:t>       是资产阶级和小资产阶级</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知识分子</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，受西方资本主义思想的影响。</a:t>
            </a:r>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sz="20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stretch>
            <a:fillRect/>
          </a:stretch>
        </p:blipFill>
        <p:spPr>
          <a:xfrm>
            <a:off x="2588187" y="1779873"/>
            <a:ext cx="1688626" cy="538336"/>
          </a:xfrm>
          <a:prstGeom prst="rect">
            <a:avLst/>
          </a:prstGeom>
        </p:spPr>
      </p:pic>
      <p:grpSp>
        <p:nvGrpSpPr>
          <p:cNvPr id="5" name="组 4"/>
          <p:cNvGrpSpPr/>
          <p:nvPr/>
        </p:nvGrpSpPr>
        <p:grpSpPr>
          <a:xfrm>
            <a:off x="6986066" y="27757"/>
            <a:ext cx="5085680" cy="1910616"/>
            <a:chOff x="7272669" y="27757"/>
            <a:chExt cx="5085680" cy="1910616"/>
          </a:xfrm>
        </p:grpSpPr>
        <p:grpSp>
          <p:nvGrpSpPr>
            <p:cNvPr id="6" name="组 5"/>
            <p:cNvGrpSpPr/>
            <p:nvPr/>
          </p:nvGrpSpPr>
          <p:grpSpPr>
            <a:xfrm>
              <a:off x="7272669" y="27757"/>
              <a:ext cx="4762963" cy="1910616"/>
              <a:chOff x="6349503" y="119806"/>
              <a:chExt cx="5409683" cy="1790810"/>
            </a:xfrm>
          </p:grpSpPr>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8" name="左大括号 7"/>
              <p:cNvSpPr/>
              <p:nvPr/>
            </p:nvSpPr>
            <p:spPr>
              <a:xfrm>
                <a:off x="8708406" y="149415"/>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9" name="圆角矩形 8"/>
              <p:cNvSpPr/>
              <p:nvPr/>
            </p:nvSpPr>
            <p:spPr>
              <a:xfrm>
                <a:off x="9059727" y="119806"/>
                <a:ext cx="183689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内忧外患</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0" name="圆角矩形 9"/>
              <p:cNvSpPr/>
              <p:nvPr/>
            </p:nvSpPr>
            <p:spPr>
              <a:xfrm>
                <a:off x="9059725" y="1413411"/>
                <a:ext cx="2699461"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资产阶级发展</a:t>
                </a:r>
                <a:endParaRPr kumimoji="1" lang="zh-CN" altLang="en-US" sz="2400" dirty="0">
                  <a:solidFill>
                    <a:prstClr val="black"/>
                  </a:solidFill>
                  <a:latin typeface="黑体" panose="02010609060101010101" pitchFamily="49" charset="-122"/>
                  <a:ea typeface="黑体" panose="02010609060101010101" pitchFamily="49" charset="-122"/>
                </a:endParaRPr>
              </a:p>
            </p:txBody>
          </p:sp>
        </p:grpSp>
        <p:sp>
          <p:nvSpPr>
            <p:cNvPr id="11" name="圆角矩形 10"/>
            <p:cNvSpPr/>
            <p:nvPr/>
          </p:nvSpPr>
          <p:spPr>
            <a:xfrm>
              <a:off x="9658888" y="738150"/>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清末“新政”破产</a:t>
              </a:r>
              <a:endParaRPr kumimoji="1" lang="zh-CN" altLang="en-US" sz="24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9970825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smtClean="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811146" y="1662014"/>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72201" y="167237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革命</a:t>
            </a:r>
            <a:r>
              <a:rPr kumimoji="1" lang="zh-CN" altLang="en-US" sz="2400" smtClean="0">
                <a:solidFill>
                  <a:prstClr val="black"/>
                </a:solidFill>
                <a:latin typeface="黑体" panose="02010609060101010101" pitchFamily="49" charset="-122"/>
                <a:ea typeface="黑体" panose="02010609060101010101" pitchFamily="49" charset="-122"/>
              </a:rPr>
              <a:t>组织、政党</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9072201" y="222435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著书立说</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9097156" y="2804229"/>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辩论</a:t>
            </a:r>
            <a:endParaRPr kumimoji="1"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973598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smtClean="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811146" y="1662014"/>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72201" y="1672378"/>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革命</a:t>
            </a:r>
            <a:r>
              <a:rPr kumimoji="1" lang="zh-CN" altLang="en-US" sz="2400" smtClean="0">
                <a:solidFill>
                  <a:prstClr val="black"/>
                </a:solidFill>
                <a:latin typeface="黑体" panose="02010609060101010101" pitchFamily="49" charset="-122"/>
                <a:ea typeface="黑体" panose="02010609060101010101" pitchFamily="49" charset="-122"/>
              </a:rPr>
              <a:t>组织、政党</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9072201" y="222435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著书立说</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9097156" y="2804229"/>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辩论</a:t>
            </a:r>
            <a:endParaRPr kumimoji="1"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181155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724" y="447368"/>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38200" y="991418"/>
            <a:ext cx="10515600" cy="5454026"/>
          </a:xfrm>
        </p:spPr>
        <p:txBody>
          <a:bodyPr>
            <a:normAutofit/>
          </a:bodyPr>
          <a:lstStyle/>
          <a:p>
            <a:r>
              <a:rPr lang="zh-CN" altLang="en-US" sz="2000" b="1" dirty="0" smtClean="0">
                <a:latin typeface="黑体" panose="02010609060101010101" pitchFamily="49" charset="-122"/>
                <a:ea typeface="黑体" panose="02010609060101010101" pitchFamily="49" charset="-122"/>
              </a:rPr>
              <a:t>革命活动宣传</a:t>
            </a:r>
            <a:endParaRPr lang="en-US" altLang="zh-CN" sz="2000" dirty="0" smtClean="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革命组织、政党</a:t>
            </a:r>
            <a:endParaRPr lang="en-US" altLang="zh-CN" sz="2000" dirty="0" smtClean="0">
              <a:latin typeface="黑体" panose="02010609060101010101" pitchFamily="49" charset="-122"/>
              <a:ea typeface="黑体" panose="02010609060101010101" pitchFamily="49" charset="-122"/>
            </a:endParaRPr>
          </a:p>
          <a:p>
            <a:endParaRPr lang="zh-CN" altLang="zh-CN" sz="2000" dirty="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兴中会</a:t>
            </a:r>
            <a:r>
              <a:rPr lang="en-US" altLang="zh-CN"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第一个资产阶级</a:t>
            </a:r>
            <a:r>
              <a:rPr lang="zh-CN" altLang="en-US" sz="2000" dirty="0" smtClean="0">
                <a:latin typeface="黑体" panose="02010609060101010101" pitchFamily="49" charset="-122"/>
                <a:ea typeface="黑体" panose="02010609060101010101" pitchFamily="49" charset="-122"/>
              </a:rPr>
              <a:t>革命</a:t>
            </a:r>
            <a:r>
              <a:rPr lang="zh-CN" altLang="en-US" sz="2000" dirty="0" smtClean="0">
                <a:solidFill>
                  <a:srgbClr val="C00000"/>
                </a:solidFill>
                <a:latin typeface="黑体" panose="02010609060101010101" pitchFamily="49" charset="-122"/>
                <a:ea typeface="黑体" panose="02010609060101010101" pitchFamily="49" charset="-122"/>
              </a:rPr>
              <a:t>组织</a:t>
            </a:r>
            <a:endParaRPr lang="en-US" altLang="zh-CN" sz="2000" dirty="0">
              <a:solidFill>
                <a:srgbClr val="C00000"/>
              </a:solidFill>
              <a:latin typeface="黑体" panose="02010609060101010101" pitchFamily="49" charset="-122"/>
              <a:ea typeface="黑体" panose="02010609060101010101" pitchFamily="49"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中山</a:t>
            </a:r>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1894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p>
          <a:p>
            <a:r>
              <a:rPr lang="zh-CN" altLang="en-US"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美国檀香山</a:t>
            </a:r>
          </a:p>
          <a:p>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p>
        </p:txBody>
      </p:sp>
      <p:pic>
        <p:nvPicPr>
          <p:cNvPr id="5" name="图片 4"/>
          <p:cNvPicPr>
            <a:picLocks noChangeAspect="1"/>
          </p:cNvPicPr>
          <p:nvPr/>
        </p:nvPicPr>
        <p:blipFill>
          <a:blip r:embed="rId2"/>
          <a:stretch>
            <a:fillRect/>
          </a:stretch>
        </p:blipFill>
        <p:spPr>
          <a:xfrm>
            <a:off x="3662135" y="1642142"/>
            <a:ext cx="1688626" cy="538336"/>
          </a:xfrm>
          <a:prstGeom prst="rect">
            <a:avLst/>
          </a:prstGeom>
        </p:spPr>
      </p:pic>
      <p:pic>
        <p:nvPicPr>
          <p:cNvPr id="6" name="图片 5"/>
          <p:cNvPicPr>
            <a:picLocks noChangeAspect="1"/>
          </p:cNvPicPr>
          <p:nvPr/>
        </p:nvPicPr>
        <p:blipFill>
          <a:blip r:embed="rId3"/>
          <a:stretch>
            <a:fillRect/>
          </a:stretch>
        </p:blipFill>
        <p:spPr>
          <a:xfrm>
            <a:off x="6988462" y="144963"/>
            <a:ext cx="5064991" cy="1618835"/>
          </a:xfrm>
          <a:prstGeom prst="rect">
            <a:avLst/>
          </a:prstGeom>
        </p:spPr>
      </p:pic>
    </p:spTree>
    <p:extLst>
      <p:ext uri="{BB962C8B-B14F-4D97-AF65-F5344CB8AC3E}">
        <p14:creationId xmlns:p14="http://schemas.microsoft.com/office/powerpoint/2010/main" val="39189326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724" y="447368"/>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38200" y="991419"/>
            <a:ext cx="6150262" cy="4914082"/>
          </a:xfrm>
        </p:spPr>
        <p:txBody>
          <a:bodyPr>
            <a:normAutofit/>
          </a:bodyPr>
          <a:lstStyle/>
          <a:p>
            <a:r>
              <a:rPr lang="zh-CN" altLang="en-US" sz="2000" b="1" dirty="0" smtClean="0">
                <a:latin typeface="黑体" panose="02010609060101010101" pitchFamily="49" charset="-122"/>
                <a:ea typeface="黑体" panose="02010609060101010101" pitchFamily="49" charset="-122"/>
              </a:rPr>
              <a:t>革命活动宣传</a:t>
            </a:r>
            <a:endParaRPr lang="en-US" altLang="zh-CN" sz="2000" dirty="0" smtClean="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革命组织、政党</a:t>
            </a:r>
            <a:endParaRPr lang="en-US" altLang="zh-CN" sz="2000" dirty="0" smtClean="0">
              <a:latin typeface="黑体" panose="02010609060101010101" pitchFamily="49" charset="-122"/>
              <a:ea typeface="黑体" panose="02010609060101010101" pitchFamily="49" charset="-122"/>
            </a:endParaRPr>
          </a:p>
          <a:p>
            <a:endParaRPr lang="zh-CN" altLang="zh-CN" sz="2000" dirty="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兴中会</a:t>
            </a:r>
            <a:r>
              <a:rPr lang="en-US" altLang="zh-CN"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第一个资产阶级</a:t>
            </a:r>
            <a:r>
              <a:rPr lang="zh-CN" altLang="en-US" sz="2000" dirty="0" smtClean="0">
                <a:latin typeface="黑体" panose="02010609060101010101" pitchFamily="49" charset="-122"/>
                <a:ea typeface="黑体" panose="02010609060101010101" pitchFamily="49" charset="-122"/>
              </a:rPr>
              <a:t>革命</a:t>
            </a:r>
            <a:r>
              <a:rPr lang="zh-CN" altLang="en-US" sz="2000" dirty="0" smtClean="0">
                <a:solidFill>
                  <a:srgbClr val="C00000"/>
                </a:solidFill>
                <a:latin typeface="黑体" panose="02010609060101010101" pitchFamily="49" charset="-122"/>
                <a:ea typeface="黑体" panose="02010609060101010101" pitchFamily="49" charset="-122"/>
              </a:rPr>
              <a:t>组织</a:t>
            </a:r>
            <a:endParaRPr lang="en-US" altLang="zh-CN" sz="2000" dirty="0">
              <a:solidFill>
                <a:srgbClr val="C00000"/>
              </a:solidFill>
              <a:latin typeface="黑体" panose="02010609060101010101" pitchFamily="49" charset="-122"/>
              <a:ea typeface="黑体" panose="02010609060101010101" pitchFamily="49"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中山</a:t>
            </a:r>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1894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p>
          <a:p>
            <a:r>
              <a:rPr lang="zh-CN" altLang="en-US"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美国</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檀香山</a:t>
            </a:r>
            <a:endPar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3662135" y="1642142"/>
            <a:ext cx="1688626" cy="538336"/>
          </a:xfrm>
          <a:prstGeom prst="rect">
            <a:avLst/>
          </a:prstGeom>
        </p:spPr>
      </p:pic>
      <p:sp>
        <p:nvSpPr>
          <p:cNvPr id="10" name="矩形 9"/>
          <p:cNvSpPr/>
          <p:nvPr/>
        </p:nvSpPr>
        <p:spPr>
          <a:xfrm>
            <a:off x="5829300" y="2323201"/>
            <a:ext cx="6028660" cy="4093428"/>
          </a:xfrm>
          <a:prstGeom prst="rect">
            <a:avLst/>
          </a:prstGeom>
        </p:spPr>
        <p:txBody>
          <a:bodyPr wrap="square">
            <a:spAutoFit/>
          </a:bodyPr>
          <a:lstStyle/>
          <a:p>
            <a:pP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rPr>
              <a:t>中国同盟会</a:t>
            </a:r>
            <a:r>
              <a:rPr kumimoji="1" lang="en-US" altLang="zh-CN" sz="2000" dirty="0" smtClean="0">
                <a:solidFill>
                  <a:prstClr val="black"/>
                </a:solidFill>
                <a:latin typeface="黑体" panose="02010609060101010101" pitchFamily="49" charset="-122"/>
                <a:ea typeface="黑体" panose="02010609060101010101" pitchFamily="49" charset="-122"/>
              </a:rPr>
              <a:t>——</a:t>
            </a:r>
            <a:r>
              <a:rPr kumimoji="1" lang="zh-CN" altLang="en-US" sz="2000" dirty="0" smtClean="0">
                <a:solidFill>
                  <a:prstClr val="black"/>
                </a:solidFill>
                <a:latin typeface="黑体" panose="02010609060101010101" pitchFamily="49" charset="-122"/>
                <a:ea typeface="黑体" panose="02010609060101010101" pitchFamily="49" charset="-122"/>
              </a:rPr>
              <a:t>第一</a:t>
            </a:r>
            <a:r>
              <a:rPr kumimoji="1" lang="zh-CN" altLang="en-US" sz="2000" dirty="0">
                <a:solidFill>
                  <a:prstClr val="black"/>
                </a:solidFill>
                <a:latin typeface="黑体" panose="02010609060101010101" pitchFamily="49" charset="-122"/>
                <a:ea typeface="黑体" panose="02010609060101010101" pitchFamily="49" charset="-122"/>
              </a:rPr>
              <a:t>个全国性的</a:t>
            </a:r>
            <a:r>
              <a:rPr kumimoji="1" lang="zh-CN" altLang="en-US" sz="2000" dirty="0" smtClean="0">
                <a:solidFill>
                  <a:prstClr val="black"/>
                </a:solidFill>
                <a:latin typeface="黑体" panose="02010609060101010101" pitchFamily="49" charset="-122"/>
                <a:ea typeface="黑体" panose="02010609060101010101" pitchFamily="49" charset="-122"/>
              </a:rPr>
              <a:t>资产阶级</a:t>
            </a:r>
            <a:r>
              <a:rPr kumimoji="1" lang="zh-CN" altLang="en-US" sz="2000" dirty="0" smtClean="0">
                <a:solidFill>
                  <a:srgbClr val="C00000"/>
                </a:solidFill>
                <a:latin typeface="黑体" panose="02010609060101010101" pitchFamily="49" charset="-122"/>
                <a:ea typeface="黑体" panose="02010609060101010101" pitchFamily="49" charset="-122"/>
              </a:rPr>
              <a:t>政党</a:t>
            </a:r>
            <a:endParaRPr kumimoji="1" lang="en-US" altLang="zh-CN" sz="2000" dirty="0" smtClean="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孙中山、黄兴</a:t>
            </a:r>
            <a:r>
              <a:rPr kumimoji="1"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等</a:t>
            </a:r>
            <a:endParaRPr kumimoji="1" lang="en-US" altLang="zh-CN"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kumimoji="1"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1905</a:t>
            </a:r>
            <a:r>
              <a:rPr kumimoji="1"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年</a:t>
            </a:r>
            <a:endParaRPr kumimoji="1" lang="en-US" altLang="zh-CN"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东京</a:t>
            </a:r>
            <a:endParaRPr kumimoji="1"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机关报</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a:t>
            </a:r>
            <a:r>
              <a:rPr kumimoji="1"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报</a:t>
            </a:r>
            <a:endParaRPr kumimoji="1" lang="en-US" altLang="zh-CN"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en-US" altLang="zh-CN"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纲领</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zh-CN" altLang="en-US"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驱除</a:t>
            </a: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鞑虏，恢复中华，创立民国，平均地权</a:t>
            </a:r>
          </a:p>
          <a:p>
            <a:pPr eaLnBrk="0" fontAlgn="base" hangingPunct="0">
              <a:spcBef>
                <a:spcPct val="0"/>
              </a:spcBef>
              <a:spcAft>
                <a:spcPct val="0"/>
              </a:spcAft>
            </a:pPr>
            <a:endParaRPr kumimoji="1"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标志着</a:t>
            </a:r>
            <a:r>
              <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中国民族资产阶级革命进入新的阶段</a:t>
            </a:r>
          </a:p>
        </p:txBody>
      </p:sp>
      <p:pic>
        <p:nvPicPr>
          <p:cNvPr id="6" name="图片 5"/>
          <p:cNvPicPr>
            <a:picLocks noChangeAspect="1"/>
          </p:cNvPicPr>
          <p:nvPr/>
        </p:nvPicPr>
        <p:blipFill>
          <a:blip r:embed="rId3"/>
          <a:stretch>
            <a:fillRect/>
          </a:stretch>
        </p:blipFill>
        <p:spPr>
          <a:xfrm>
            <a:off x="6988462" y="144963"/>
            <a:ext cx="5064991" cy="1618835"/>
          </a:xfrm>
          <a:prstGeom prst="rect">
            <a:avLst/>
          </a:prstGeom>
        </p:spPr>
      </p:pic>
      <p:sp>
        <p:nvSpPr>
          <p:cNvPr id="8" name="右箭头 7"/>
          <p:cNvSpPr/>
          <p:nvPr/>
        </p:nvSpPr>
        <p:spPr>
          <a:xfrm>
            <a:off x="4656175" y="3997775"/>
            <a:ext cx="935665" cy="74428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kumimoji="1" lang="zh-CN" altLang="en-US">
              <a:solidFill>
                <a:srgbClr val="C00000"/>
              </a:solidFill>
            </a:endParaRPr>
          </a:p>
        </p:txBody>
      </p:sp>
    </p:spTree>
    <p:extLst>
      <p:ext uri="{BB962C8B-B14F-4D97-AF65-F5344CB8AC3E}">
        <p14:creationId xmlns:p14="http://schemas.microsoft.com/office/powerpoint/2010/main" val="21406846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724" y="447368"/>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38200" y="991418"/>
            <a:ext cx="10515600" cy="5454026"/>
          </a:xfrm>
        </p:spPr>
        <p:txBody>
          <a:bodyPr>
            <a:normAutofit/>
          </a:bodyPr>
          <a:lstStyle/>
          <a:p>
            <a:r>
              <a:rPr lang="zh-CN" altLang="en-US" sz="2000" b="1" dirty="0" smtClean="0">
                <a:latin typeface="黑体" panose="02010609060101010101" pitchFamily="49" charset="-122"/>
                <a:ea typeface="黑体" panose="02010609060101010101" pitchFamily="49" charset="-122"/>
              </a:rPr>
              <a:t>革命活动宣传</a:t>
            </a:r>
            <a:endParaRPr lang="en-US" altLang="zh-CN" sz="2000" dirty="0" smtClean="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革命组织、政党</a:t>
            </a:r>
            <a:endParaRPr lang="en-US" altLang="zh-CN" sz="2000" dirty="0" smtClean="0">
              <a:latin typeface="黑体" panose="02010609060101010101" pitchFamily="49" charset="-122"/>
              <a:ea typeface="黑体" panose="02010609060101010101" pitchFamily="49" charset="-122"/>
            </a:endParaRPr>
          </a:p>
          <a:p>
            <a:endParaRPr lang="zh-CN" altLang="zh-CN" sz="2000" dirty="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兴中会</a:t>
            </a:r>
            <a:r>
              <a:rPr lang="en-US" altLang="zh-CN"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第一个资产阶级</a:t>
            </a:r>
            <a:r>
              <a:rPr lang="zh-CN" altLang="en-US" sz="2000" dirty="0" smtClean="0">
                <a:latin typeface="黑体" panose="02010609060101010101" pitchFamily="49" charset="-122"/>
                <a:ea typeface="黑体" panose="02010609060101010101" pitchFamily="49" charset="-122"/>
              </a:rPr>
              <a:t>革命</a:t>
            </a:r>
            <a:r>
              <a:rPr lang="zh-CN" altLang="en-US" sz="2000" dirty="0" smtClean="0">
                <a:solidFill>
                  <a:srgbClr val="C00000"/>
                </a:solidFill>
                <a:latin typeface="黑体" panose="02010609060101010101" pitchFamily="49" charset="-122"/>
                <a:ea typeface="黑体" panose="02010609060101010101" pitchFamily="49" charset="-122"/>
              </a:rPr>
              <a:t>组织</a:t>
            </a:r>
            <a:endParaRPr lang="en-US" altLang="zh-CN" sz="2000" dirty="0">
              <a:solidFill>
                <a:srgbClr val="C00000"/>
              </a:solidFill>
              <a:latin typeface="黑体" panose="02010609060101010101" pitchFamily="49" charset="-122"/>
              <a:ea typeface="黑体" panose="02010609060101010101" pitchFamily="49"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1894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p>
          <a:p>
            <a:r>
              <a:rPr lang="zh-CN" altLang="en-US"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p>
        </p:txBody>
      </p:sp>
      <p:pic>
        <p:nvPicPr>
          <p:cNvPr id="5" name="图片 4"/>
          <p:cNvPicPr>
            <a:picLocks noChangeAspect="1"/>
          </p:cNvPicPr>
          <p:nvPr/>
        </p:nvPicPr>
        <p:blipFill>
          <a:blip r:embed="rId2"/>
          <a:stretch>
            <a:fillRect/>
          </a:stretch>
        </p:blipFill>
        <p:spPr>
          <a:xfrm>
            <a:off x="3662135" y="1642142"/>
            <a:ext cx="1688626" cy="538336"/>
          </a:xfrm>
          <a:prstGeom prst="rect">
            <a:avLst/>
          </a:prstGeom>
        </p:spPr>
      </p:pic>
      <p:sp>
        <p:nvSpPr>
          <p:cNvPr id="10" name="矩形 9"/>
          <p:cNvSpPr/>
          <p:nvPr/>
        </p:nvSpPr>
        <p:spPr>
          <a:xfrm>
            <a:off x="6096000" y="2854295"/>
            <a:ext cx="5761960" cy="3477875"/>
          </a:xfrm>
          <a:prstGeom prst="rect">
            <a:avLst/>
          </a:prstGeom>
        </p:spPr>
        <p:txBody>
          <a:bodyPr wrap="square">
            <a:spAutoFit/>
          </a:bodyPr>
          <a:lstStyle/>
          <a:p>
            <a:pP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rPr>
              <a:t>中国同盟会</a:t>
            </a:r>
            <a:r>
              <a:rPr kumimoji="1" lang="en-US" altLang="zh-CN" sz="2000" dirty="0" smtClean="0">
                <a:solidFill>
                  <a:prstClr val="black"/>
                </a:solidFill>
                <a:latin typeface="黑体" panose="02010609060101010101" pitchFamily="49" charset="-122"/>
                <a:ea typeface="黑体" panose="02010609060101010101" pitchFamily="49" charset="-122"/>
              </a:rPr>
              <a:t>——</a:t>
            </a:r>
            <a:r>
              <a:rPr kumimoji="1" lang="zh-CN" altLang="en-US" sz="2000" dirty="0" smtClean="0">
                <a:solidFill>
                  <a:prstClr val="black"/>
                </a:solidFill>
                <a:latin typeface="黑体" panose="02010609060101010101" pitchFamily="49" charset="-122"/>
                <a:ea typeface="黑体" panose="02010609060101010101" pitchFamily="49" charset="-122"/>
              </a:rPr>
              <a:t>第一</a:t>
            </a:r>
            <a:r>
              <a:rPr kumimoji="1" lang="zh-CN" altLang="en-US" sz="2000" dirty="0">
                <a:solidFill>
                  <a:prstClr val="black"/>
                </a:solidFill>
                <a:latin typeface="黑体" panose="02010609060101010101" pitchFamily="49" charset="-122"/>
                <a:ea typeface="黑体" panose="02010609060101010101" pitchFamily="49" charset="-122"/>
              </a:rPr>
              <a:t>个全国性的</a:t>
            </a:r>
            <a:r>
              <a:rPr kumimoji="1" lang="zh-CN" altLang="en-US" sz="2000" dirty="0" smtClean="0">
                <a:solidFill>
                  <a:prstClr val="black"/>
                </a:solidFill>
                <a:latin typeface="黑体" panose="02010609060101010101" pitchFamily="49" charset="-122"/>
                <a:ea typeface="黑体" panose="02010609060101010101" pitchFamily="49" charset="-122"/>
              </a:rPr>
              <a:t>资产阶级</a:t>
            </a:r>
            <a:r>
              <a:rPr kumimoji="1" lang="zh-CN" altLang="en-US" sz="2000" dirty="0" smtClean="0">
                <a:solidFill>
                  <a:srgbClr val="C00000"/>
                </a:solidFill>
                <a:latin typeface="黑体" panose="02010609060101010101" pitchFamily="49" charset="-122"/>
                <a:ea typeface="黑体" panose="02010609060101010101" pitchFamily="49" charset="-122"/>
              </a:rPr>
              <a:t>政党</a:t>
            </a:r>
            <a:endParaRPr kumimoji="1" lang="en-US" altLang="zh-CN" sz="2000" dirty="0" smtClean="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kumimoji="1" lang="en-US" altLang="zh-CN"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kumimoji="1"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1905</a:t>
            </a:r>
            <a:r>
              <a:rPr kumimoji="1"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年</a:t>
            </a:r>
            <a:endParaRPr kumimoji="1" lang="en-US" altLang="zh-CN"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kumimoji="1" lang="en-US" altLang="zh-CN"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机关报</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kumimoji="1"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标志着中国民族资产阶级革命进入新的阶段</a:t>
            </a:r>
          </a:p>
        </p:txBody>
      </p:sp>
      <p:pic>
        <p:nvPicPr>
          <p:cNvPr id="6" name="图片 5"/>
          <p:cNvPicPr>
            <a:picLocks noChangeAspect="1"/>
          </p:cNvPicPr>
          <p:nvPr/>
        </p:nvPicPr>
        <p:blipFill>
          <a:blip r:embed="rId3"/>
          <a:stretch>
            <a:fillRect/>
          </a:stretch>
        </p:blipFill>
        <p:spPr>
          <a:xfrm>
            <a:off x="6988462" y="144963"/>
            <a:ext cx="5064991" cy="1618835"/>
          </a:xfrm>
          <a:prstGeom prst="rect">
            <a:avLst/>
          </a:prstGeom>
        </p:spPr>
      </p:pic>
      <p:sp>
        <p:nvSpPr>
          <p:cNvPr id="4" name="右箭头 3"/>
          <p:cNvSpPr/>
          <p:nvPr/>
        </p:nvSpPr>
        <p:spPr>
          <a:xfrm>
            <a:off x="4656175" y="3997775"/>
            <a:ext cx="935665" cy="74428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kumimoji="1" lang="zh-CN" altLang="en-US">
              <a:solidFill>
                <a:srgbClr val="C00000"/>
              </a:solidFill>
            </a:endParaRPr>
          </a:p>
        </p:txBody>
      </p:sp>
    </p:spTree>
    <p:extLst>
      <p:ext uri="{BB962C8B-B14F-4D97-AF65-F5344CB8AC3E}">
        <p14:creationId xmlns:p14="http://schemas.microsoft.com/office/powerpoint/2010/main" val="42590397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724" y="447368"/>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38200" y="991418"/>
            <a:ext cx="10515600" cy="5454026"/>
          </a:xfrm>
        </p:spPr>
        <p:txBody>
          <a:bodyPr>
            <a:normAutofit/>
          </a:bodyPr>
          <a:lstStyle/>
          <a:p>
            <a:r>
              <a:rPr lang="zh-CN" altLang="en-US" sz="2000" b="1" dirty="0" smtClean="0">
                <a:latin typeface="黑体" panose="02010609060101010101" pitchFamily="49" charset="-122"/>
                <a:ea typeface="黑体" panose="02010609060101010101" pitchFamily="49" charset="-122"/>
              </a:rPr>
              <a:t>革命活动宣传</a:t>
            </a:r>
            <a:endParaRPr lang="en-US" altLang="zh-CN" sz="2000" dirty="0" smtClean="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革命组织、政党</a:t>
            </a:r>
            <a:endParaRPr lang="en-US" altLang="zh-CN" sz="2000" dirty="0" smtClean="0">
              <a:latin typeface="黑体" panose="02010609060101010101" pitchFamily="49" charset="-122"/>
              <a:ea typeface="黑体" panose="02010609060101010101" pitchFamily="49" charset="-122"/>
            </a:endParaRPr>
          </a:p>
          <a:p>
            <a:endParaRPr lang="zh-CN" altLang="zh-CN" sz="2000" dirty="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兴中会</a:t>
            </a:r>
            <a:r>
              <a:rPr lang="en-US" altLang="zh-CN"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第一个资产阶级</a:t>
            </a:r>
            <a:r>
              <a:rPr lang="zh-CN" altLang="en-US" sz="2000" dirty="0" smtClean="0">
                <a:latin typeface="黑体" panose="02010609060101010101" pitchFamily="49" charset="-122"/>
                <a:ea typeface="黑体" panose="02010609060101010101" pitchFamily="49" charset="-122"/>
              </a:rPr>
              <a:t>革命</a:t>
            </a:r>
            <a:r>
              <a:rPr lang="zh-CN" altLang="en-US" sz="2000" dirty="0" smtClean="0">
                <a:solidFill>
                  <a:srgbClr val="C00000"/>
                </a:solidFill>
                <a:latin typeface="黑体" panose="02010609060101010101" pitchFamily="49" charset="-122"/>
                <a:ea typeface="黑体" panose="02010609060101010101" pitchFamily="49" charset="-122"/>
              </a:rPr>
              <a:t>组织</a:t>
            </a:r>
            <a:endParaRPr lang="en-US" altLang="zh-CN" sz="2000" dirty="0">
              <a:solidFill>
                <a:srgbClr val="C00000"/>
              </a:solidFill>
              <a:latin typeface="黑体" panose="02010609060101010101" pitchFamily="49" charset="-122"/>
              <a:ea typeface="黑体" panose="02010609060101010101" pitchFamily="49"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中山</a:t>
            </a:r>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1894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p>
          <a:p>
            <a:r>
              <a:rPr lang="zh-CN" altLang="en-US"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p>
        </p:txBody>
      </p:sp>
      <p:pic>
        <p:nvPicPr>
          <p:cNvPr id="5" name="图片 4"/>
          <p:cNvPicPr>
            <a:picLocks noChangeAspect="1"/>
          </p:cNvPicPr>
          <p:nvPr/>
        </p:nvPicPr>
        <p:blipFill>
          <a:blip r:embed="rId2"/>
          <a:stretch>
            <a:fillRect/>
          </a:stretch>
        </p:blipFill>
        <p:spPr>
          <a:xfrm>
            <a:off x="3662135" y="1642142"/>
            <a:ext cx="1688626" cy="538336"/>
          </a:xfrm>
          <a:prstGeom prst="rect">
            <a:avLst/>
          </a:prstGeom>
        </p:spPr>
      </p:pic>
      <p:sp>
        <p:nvSpPr>
          <p:cNvPr id="10" name="矩形 9"/>
          <p:cNvSpPr/>
          <p:nvPr/>
        </p:nvSpPr>
        <p:spPr>
          <a:xfrm>
            <a:off x="6096000" y="2854295"/>
            <a:ext cx="5761960" cy="3477875"/>
          </a:xfrm>
          <a:prstGeom prst="rect">
            <a:avLst/>
          </a:prstGeom>
        </p:spPr>
        <p:txBody>
          <a:bodyPr wrap="square">
            <a:spAutoFit/>
          </a:bodyPr>
          <a:lstStyle/>
          <a:p>
            <a:pP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rPr>
              <a:t>中国同盟会</a:t>
            </a:r>
            <a:r>
              <a:rPr kumimoji="1" lang="en-US" altLang="zh-CN" sz="2000" dirty="0" smtClean="0">
                <a:solidFill>
                  <a:prstClr val="black"/>
                </a:solidFill>
                <a:latin typeface="黑体" panose="02010609060101010101" pitchFamily="49" charset="-122"/>
                <a:ea typeface="黑体" panose="02010609060101010101" pitchFamily="49" charset="-122"/>
              </a:rPr>
              <a:t>——</a:t>
            </a:r>
            <a:r>
              <a:rPr kumimoji="1" lang="zh-CN" altLang="en-US" sz="2000" dirty="0" smtClean="0">
                <a:solidFill>
                  <a:prstClr val="black"/>
                </a:solidFill>
                <a:latin typeface="黑体" panose="02010609060101010101" pitchFamily="49" charset="-122"/>
                <a:ea typeface="黑体" panose="02010609060101010101" pitchFamily="49" charset="-122"/>
              </a:rPr>
              <a:t>第一</a:t>
            </a:r>
            <a:r>
              <a:rPr kumimoji="1" lang="zh-CN" altLang="en-US" sz="2000" dirty="0">
                <a:solidFill>
                  <a:prstClr val="black"/>
                </a:solidFill>
                <a:latin typeface="黑体" panose="02010609060101010101" pitchFamily="49" charset="-122"/>
                <a:ea typeface="黑体" panose="02010609060101010101" pitchFamily="49" charset="-122"/>
              </a:rPr>
              <a:t>个全国性的</a:t>
            </a:r>
            <a:r>
              <a:rPr kumimoji="1" lang="zh-CN" altLang="en-US" sz="2000" dirty="0" smtClean="0">
                <a:solidFill>
                  <a:prstClr val="black"/>
                </a:solidFill>
                <a:latin typeface="黑体" panose="02010609060101010101" pitchFamily="49" charset="-122"/>
                <a:ea typeface="黑体" panose="02010609060101010101" pitchFamily="49" charset="-122"/>
              </a:rPr>
              <a:t>资产阶级</a:t>
            </a:r>
            <a:r>
              <a:rPr kumimoji="1" lang="zh-CN" altLang="en-US" sz="2000" dirty="0" smtClean="0">
                <a:solidFill>
                  <a:srgbClr val="C00000"/>
                </a:solidFill>
                <a:latin typeface="黑体" panose="02010609060101010101" pitchFamily="49" charset="-122"/>
                <a:ea typeface="黑体" panose="02010609060101010101" pitchFamily="49" charset="-122"/>
              </a:rPr>
              <a:t>政党</a:t>
            </a:r>
            <a:endParaRPr kumimoji="1" lang="en-US" altLang="zh-CN" sz="2000" dirty="0" smtClean="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孙中山、黄兴</a:t>
            </a:r>
            <a:r>
              <a:rPr kumimoji="1"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等</a:t>
            </a:r>
            <a:endParaRPr kumimoji="1" lang="en-US" altLang="zh-CN"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kumimoji="1"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1905</a:t>
            </a:r>
            <a:r>
              <a:rPr kumimoji="1"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年</a:t>
            </a:r>
            <a:endParaRPr kumimoji="1" lang="en-US" altLang="zh-CN"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kumimoji="1" lang="en-US" altLang="zh-CN"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机关报</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kumimoji="1"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标志着中国民族资产阶级革命进入新的阶段</a:t>
            </a:r>
          </a:p>
        </p:txBody>
      </p:sp>
      <p:pic>
        <p:nvPicPr>
          <p:cNvPr id="6" name="图片 5"/>
          <p:cNvPicPr>
            <a:picLocks noChangeAspect="1"/>
          </p:cNvPicPr>
          <p:nvPr/>
        </p:nvPicPr>
        <p:blipFill>
          <a:blip r:embed="rId3"/>
          <a:stretch>
            <a:fillRect/>
          </a:stretch>
        </p:blipFill>
        <p:spPr>
          <a:xfrm>
            <a:off x="6988462" y="144963"/>
            <a:ext cx="5064991" cy="1618835"/>
          </a:xfrm>
          <a:prstGeom prst="rect">
            <a:avLst/>
          </a:prstGeom>
        </p:spPr>
      </p:pic>
      <p:sp>
        <p:nvSpPr>
          <p:cNvPr id="8" name="右箭头 7"/>
          <p:cNvSpPr/>
          <p:nvPr/>
        </p:nvSpPr>
        <p:spPr>
          <a:xfrm>
            <a:off x="4656175" y="3997775"/>
            <a:ext cx="935665" cy="74428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kumimoji="1" lang="zh-CN" altLang="en-US">
              <a:solidFill>
                <a:srgbClr val="C00000"/>
              </a:solidFill>
            </a:endParaRPr>
          </a:p>
        </p:txBody>
      </p:sp>
    </p:spTree>
    <p:extLst>
      <p:ext uri="{BB962C8B-B14F-4D97-AF65-F5344CB8AC3E}">
        <p14:creationId xmlns:p14="http://schemas.microsoft.com/office/powerpoint/2010/main" val="26176940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中国近现代史纲要</a:t>
            </a:r>
          </a:p>
        </p:txBody>
      </p:sp>
      <p:sp>
        <p:nvSpPr>
          <p:cNvPr id="3" name="左大括号 2"/>
          <p:cNvSpPr/>
          <p:nvPr/>
        </p:nvSpPr>
        <p:spPr>
          <a:xfrm>
            <a:off x="2220385" y="539747"/>
            <a:ext cx="250223" cy="596227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141832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mtClean="0">
                <a:solidFill>
                  <a:schemeClr val="tx1"/>
                </a:solidFill>
                <a:latin typeface="黑体" panose="02010609060101010101" pitchFamily="49" charset="-122"/>
                <a:ea typeface="黑体" panose="02010609060101010101" pitchFamily="49" charset="-122"/>
                <a:sym typeface="+mn-ea"/>
              </a:rPr>
              <a:t>打天下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2" name="圆角矩形 21"/>
          <p:cNvSpPr/>
          <p:nvPr/>
        </p:nvSpPr>
        <p:spPr>
          <a:xfrm>
            <a:off x="2470608" y="492717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solidFill>
                <a:latin typeface="黑体" panose="02010609060101010101" pitchFamily="49" charset="-122"/>
                <a:ea typeface="黑体" panose="02010609060101010101" pitchFamily="49" charset="-122"/>
                <a:sym typeface="+mn-ea"/>
              </a:rPr>
              <a:t>守天下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4668657" y="616893"/>
            <a:ext cx="167532" cy="261800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左大括号 6"/>
          <p:cNvSpPr/>
          <p:nvPr/>
        </p:nvSpPr>
        <p:spPr>
          <a:xfrm>
            <a:off x="4627311" y="4178203"/>
            <a:ext cx="250223" cy="267979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4836189" y="738769"/>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诞生背景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圆角矩形 8"/>
          <p:cNvSpPr/>
          <p:nvPr/>
        </p:nvSpPr>
        <p:spPr>
          <a:xfrm>
            <a:off x="4836189" y="2647937"/>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我党诞生</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0" name="圆角矩形 9"/>
          <p:cNvSpPr/>
          <p:nvPr/>
        </p:nvSpPr>
        <p:spPr>
          <a:xfrm>
            <a:off x="4836189" y="4335293"/>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谋出路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1" name="圆角矩形 10"/>
          <p:cNvSpPr/>
          <p:nvPr/>
        </p:nvSpPr>
        <p:spPr>
          <a:xfrm>
            <a:off x="4836189" y="4983081"/>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走弯路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2" name="圆角矩形 11"/>
          <p:cNvSpPr/>
          <p:nvPr/>
        </p:nvSpPr>
        <p:spPr>
          <a:xfrm>
            <a:off x="4845549" y="5636598"/>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富强路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4856862" y="6310156"/>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新时代</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4" name="左大括号 13"/>
          <p:cNvSpPr/>
          <p:nvPr/>
        </p:nvSpPr>
        <p:spPr>
          <a:xfrm>
            <a:off x="6784014" y="166255"/>
            <a:ext cx="250223" cy="168024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5" name="左大括号 14"/>
          <p:cNvSpPr/>
          <p:nvPr/>
        </p:nvSpPr>
        <p:spPr>
          <a:xfrm>
            <a:off x="6784014" y="1925896"/>
            <a:ext cx="201508" cy="209782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7034237" y="166255"/>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第一章：反对外国侵略的斗争</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7061239" y="750726"/>
            <a:ext cx="347052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第二章：对国家出路的早期探索</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8" name="圆角矩形 17"/>
          <p:cNvSpPr/>
          <p:nvPr/>
        </p:nvSpPr>
        <p:spPr>
          <a:xfrm>
            <a:off x="7050233" y="1380840"/>
            <a:ext cx="3481530"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bg1"/>
                </a:solidFill>
                <a:latin typeface="黑体" panose="02010609060101010101" pitchFamily="49" charset="-122"/>
                <a:ea typeface="黑体" panose="02010609060101010101" pitchFamily="49" charset="-122"/>
              </a:rPr>
              <a:t>第三章：辛亥革命</a:t>
            </a:r>
            <a:endParaRPr lang="zh-CN" altLang="en-US" dirty="0">
              <a:solidFill>
                <a:schemeClr val="bg1"/>
              </a:solidFill>
              <a:latin typeface="黑体" panose="02010609060101010101" pitchFamily="49" charset="-122"/>
              <a:ea typeface="黑体" panose="02010609060101010101" pitchFamily="49" charset="-122"/>
            </a:endParaRPr>
          </a:p>
        </p:txBody>
      </p:sp>
      <p:sp>
        <p:nvSpPr>
          <p:cNvPr id="19" name="圆角矩形 18"/>
          <p:cNvSpPr/>
          <p:nvPr/>
        </p:nvSpPr>
        <p:spPr>
          <a:xfrm>
            <a:off x="7034237" y="1936573"/>
            <a:ext cx="3497526"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第四章：开天辟地的大事变</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0" name="圆角矩形 19"/>
          <p:cNvSpPr/>
          <p:nvPr/>
        </p:nvSpPr>
        <p:spPr>
          <a:xfrm>
            <a:off x="7034237" y="2542333"/>
            <a:ext cx="3497526"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第五章：中国革命的新道路</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1" name="圆角矩形 20"/>
          <p:cNvSpPr/>
          <p:nvPr/>
        </p:nvSpPr>
        <p:spPr>
          <a:xfrm>
            <a:off x="7034237" y="3119367"/>
            <a:ext cx="3497526"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第六章：中华民族的抗日战争</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3" name="圆角矩形 22"/>
          <p:cNvSpPr/>
          <p:nvPr/>
        </p:nvSpPr>
        <p:spPr>
          <a:xfrm>
            <a:off x="7034237" y="3680998"/>
            <a:ext cx="3497526"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第七章：为创建新中国而奋斗</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4" name="圆角矩形 23"/>
          <p:cNvSpPr/>
          <p:nvPr/>
        </p:nvSpPr>
        <p:spPr>
          <a:xfrm>
            <a:off x="7034235" y="4330345"/>
            <a:ext cx="4397703"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第八章：</a:t>
            </a:r>
            <a:r>
              <a:rPr lang="zh-CN" altLang="en-US" dirty="0">
                <a:solidFill>
                  <a:schemeClr val="tx1"/>
                </a:solidFill>
                <a:latin typeface="黑体" panose="02010609060101010101" pitchFamily="49" charset="-122"/>
                <a:ea typeface="黑体" panose="02010609060101010101" pitchFamily="49" charset="-122"/>
                <a:sym typeface="Arial" panose="020B0604020202020204" pitchFamily="34" charset="0"/>
              </a:rPr>
              <a:t>社会主义基本制度的全面确立 </a:t>
            </a:r>
          </a:p>
        </p:txBody>
      </p:sp>
      <p:sp>
        <p:nvSpPr>
          <p:cNvPr id="25" name="圆角矩形 24"/>
          <p:cNvSpPr/>
          <p:nvPr/>
        </p:nvSpPr>
        <p:spPr>
          <a:xfrm>
            <a:off x="7036493" y="5011463"/>
            <a:ext cx="4411442"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pPr>
            <a:r>
              <a:rPr lang="zh-CN" altLang="en-US" dirty="0" smtClean="0">
                <a:solidFill>
                  <a:schemeClr val="tx1"/>
                </a:solidFill>
                <a:latin typeface="黑体" panose="02010609060101010101" pitchFamily="49" charset="-122"/>
                <a:ea typeface="黑体" panose="02010609060101010101" pitchFamily="49" charset="-122"/>
              </a:rPr>
              <a:t>第九章：</a:t>
            </a:r>
            <a:r>
              <a:rPr lang="zh-CN" altLang="en-US" dirty="0">
                <a:solidFill>
                  <a:schemeClr val="tx1"/>
                </a:solidFill>
                <a:latin typeface="黑体" panose="02010609060101010101" pitchFamily="49" charset="-122"/>
                <a:ea typeface="黑体" panose="02010609060101010101" pitchFamily="49" charset="-122"/>
                <a:sym typeface="Arial" panose="020B0604020202020204" pitchFamily="34" charset="0"/>
              </a:rPr>
              <a:t>社会主义建设在探索中曲折发展 </a:t>
            </a:r>
          </a:p>
        </p:txBody>
      </p:sp>
      <p:sp>
        <p:nvSpPr>
          <p:cNvPr id="26" name="圆角矩形 25"/>
          <p:cNvSpPr/>
          <p:nvPr/>
        </p:nvSpPr>
        <p:spPr>
          <a:xfrm>
            <a:off x="7034237" y="5626613"/>
            <a:ext cx="4380777"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第十章：改革开放与</a:t>
            </a:r>
            <a:r>
              <a:rPr lang="zh-CN" altLang="en-US" smtClean="0">
                <a:solidFill>
                  <a:schemeClr val="tx1"/>
                </a:solidFill>
                <a:latin typeface="黑体" panose="02010609060101010101" pitchFamily="49" charset="-122"/>
                <a:ea typeface="黑体" panose="02010609060101010101" pitchFamily="49" charset="-122"/>
              </a:rPr>
              <a:t>现代化建设新时期</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7" name="圆角矩形 26"/>
          <p:cNvSpPr/>
          <p:nvPr/>
        </p:nvSpPr>
        <p:spPr>
          <a:xfrm>
            <a:off x="7034235" y="6310157"/>
            <a:ext cx="43807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第十一章：中国特色</a:t>
            </a:r>
            <a:r>
              <a:rPr lang="zh-CN" altLang="en-US" smtClean="0">
                <a:solidFill>
                  <a:schemeClr val="tx1"/>
                </a:solidFill>
                <a:latin typeface="黑体" panose="02010609060101010101" pitchFamily="49" charset="-122"/>
                <a:ea typeface="黑体" panose="02010609060101010101" pitchFamily="49" charset="-122"/>
              </a:rPr>
              <a:t>社会主义进入新时代</a:t>
            </a:r>
            <a:endParaRPr lang="zh-CN" altLang="en-US" dirty="0">
              <a:solidFill>
                <a:schemeClr val="tx1"/>
              </a:solidFill>
              <a:latin typeface="黑体" panose="02010609060101010101" pitchFamily="49" charset="-122"/>
              <a:ea typeface="黑体" panose="02010609060101010101" pitchFamily="49" charset="-122"/>
            </a:endParaRPr>
          </a:p>
        </p:txBody>
      </p:sp>
      <p:cxnSp>
        <p:nvCxnSpPr>
          <p:cNvPr id="28" name="直线连接符 27"/>
          <p:cNvCxnSpPr>
            <a:stCxn id="24" idx="1"/>
            <a:endCxn id="10" idx="3"/>
          </p:cNvCxnSpPr>
          <p:nvPr/>
        </p:nvCxnSpPr>
        <p:spPr>
          <a:xfrm flipH="1">
            <a:off x="6733309" y="4578948"/>
            <a:ext cx="300926" cy="4948"/>
          </a:xfrm>
          <a:prstGeom prst="line">
            <a:avLst/>
          </a:prstGeom>
        </p:spPr>
        <p:style>
          <a:lnRef idx="2">
            <a:schemeClr val="dk1"/>
          </a:lnRef>
          <a:fillRef idx="0">
            <a:schemeClr val="dk1"/>
          </a:fillRef>
          <a:effectRef idx="1">
            <a:schemeClr val="dk1"/>
          </a:effectRef>
          <a:fontRef idx="minor">
            <a:schemeClr val="tx1"/>
          </a:fontRef>
        </p:style>
      </p:cxnSp>
      <p:cxnSp>
        <p:nvCxnSpPr>
          <p:cNvPr id="41" name="直线连接符 40"/>
          <p:cNvCxnSpPr>
            <a:stCxn id="25" idx="1"/>
          </p:cNvCxnSpPr>
          <p:nvPr/>
        </p:nvCxnSpPr>
        <p:spPr>
          <a:xfrm flipH="1">
            <a:off x="6738091" y="5260066"/>
            <a:ext cx="298402" cy="0"/>
          </a:xfrm>
          <a:prstGeom prst="line">
            <a:avLst/>
          </a:prstGeom>
        </p:spPr>
        <p:style>
          <a:lnRef idx="2">
            <a:schemeClr val="dk1"/>
          </a:lnRef>
          <a:fillRef idx="0">
            <a:schemeClr val="dk1"/>
          </a:fillRef>
          <a:effectRef idx="1">
            <a:schemeClr val="dk1"/>
          </a:effectRef>
          <a:fontRef idx="minor">
            <a:schemeClr val="tx1"/>
          </a:fontRef>
        </p:style>
      </p:cxnSp>
      <p:cxnSp>
        <p:nvCxnSpPr>
          <p:cNvPr id="42" name="直线连接符 41"/>
          <p:cNvCxnSpPr>
            <a:stCxn id="26" idx="1"/>
          </p:cNvCxnSpPr>
          <p:nvPr/>
        </p:nvCxnSpPr>
        <p:spPr>
          <a:xfrm flipH="1" flipV="1">
            <a:off x="6738091" y="5866597"/>
            <a:ext cx="296146" cy="8619"/>
          </a:xfrm>
          <a:prstGeom prst="line">
            <a:avLst/>
          </a:prstGeom>
        </p:spPr>
        <p:style>
          <a:lnRef idx="2">
            <a:schemeClr val="dk1"/>
          </a:lnRef>
          <a:fillRef idx="0">
            <a:schemeClr val="dk1"/>
          </a:fillRef>
          <a:effectRef idx="1">
            <a:schemeClr val="dk1"/>
          </a:effectRef>
          <a:fontRef idx="minor">
            <a:schemeClr val="tx1"/>
          </a:fontRef>
        </p:style>
      </p:cxnSp>
      <p:cxnSp>
        <p:nvCxnSpPr>
          <p:cNvPr id="43" name="直线连接符 42"/>
          <p:cNvCxnSpPr/>
          <p:nvPr/>
        </p:nvCxnSpPr>
        <p:spPr>
          <a:xfrm flipH="1" flipV="1">
            <a:off x="6753982" y="6558758"/>
            <a:ext cx="280253" cy="2957"/>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695764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724" y="447368"/>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38200" y="991418"/>
            <a:ext cx="10515600" cy="5454026"/>
          </a:xfrm>
        </p:spPr>
        <p:txBody>
          <a:bodyPr>
            <a:normAutofit/>
          </a:bodyPr>
          <a:lstStyle/>
          <a:p>
            <a:r>
              <a:rPr lang="zh-CN" altLang="en-US" sz="2000" b="1" dirty="0" smtClean="0">
                <a:latin typeface="黑体" panose="02010609060101010101" pitchFamily="49" charset="-122"/>
                <a:ea typeface="黑体" panose="02010609060101010101" pitchFamily="49" charset="-122"/>
              </a:rPr>
              <a:t>革命活动宣传</a:t>
            </a:r>
            <a:endParaRPr lang="en-US" altLang="zh-CN" sz="2000" dirty="0" smtClean="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革命组织、政党</a:t>
            </a:r>
            <a:endParaRPr lang="en-US" altLang="zh-CN" sz="2000" dirty="0" smtClean="0">
              <a:latin typeface="黑体" panose="02010609060101010101" pitchFamily="49" charset="-122"/>
              <a:ea typeface="黑体" panose="02010609060101010101" pitchFamily="49" charset="-122"/>
            </a:endParaRPr>
          </a:p>
          <a:p>
            <a:endParaRPr lang="zh-CN" altLang="zh-CN" sz="2000" dirty="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兴中会</a:t>
            </a:r>
            <a:r>
              <a:rPr lang="en-US" altLang="zh-CN"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第一个资产阶级</a:t>
            </a:r>
            <a:r>
              <a:rPr lang="zh-CN" altLang="en-US" sz="2000" dirty="0" smtClean="0">
                <a:latin typeface="黑体" panose="02010609060101010101" pitchFamily="49" charset="-122"/>
                <a:ea typeface="黑体" panose="02010609060101010101" pitchFamily="49" charset="-122"/>
              </a:rPr>
              <a:t>革命</a:t>
            </a:r>
            <a:r>
              <a:rPr lang="zh-CN" altLang="en-US" sz="2000" dirty="0" smtClean="0">
                <a:solidFill>
                  <a:srgbClr val="C00000"/>
                </a:solidFill>
                <a:latin typeface="黑体" panose="02010609060101010101" pitchFamily="49" charset="-122"/>
                <a:ea typeface="黑体" panose="02010609060101010101" pitchFamily="49" charset="-122"/>
              </a:rPr>
              <a:t>组织</a:t>
            </a:r>
            <a:endParaRPr lang="en-US" altLang="zh-CN" sz="2000" dirty="0">
              <a:solidFill>
                <a:srgbClr val="C00000"/>
              </a:solidFill>
              <a:latin typeface="黑体" panose="02010609060101010101" pitchFamily="49" charset="-122"/>
              <a:ea typeface="黑体" panose="02010609060101010101" pitchFamily="49"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中山</a:t>
            </a:r>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1894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p>
          <a:p>
            <a:r>
              <a:rPr lang="zh-CN" altLang="en-US"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美国檀香山</a:t>
            </a:r>
          </a:p>
          <a:p>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p>
        </p:txBody>
      </p:sp>
      <p:pic>
        <p:nvPicPr>
          <p:cNvPr id="5" name="图片 4"/>
          <p:cNvPicPr>
            <a:picLocks noChangeAspect="1"/>
          </p:cNvPicPr>
          <p:nvPr/>
        </p:nvPicPr>
        <p:blipFill>
          <a:blip r:embed="rId2"/>
          <a:stretch>
            <a:fillRect/>
          </a:stretch>
        </p:blipFill>
        <p:spPr>
          <a:xfrm>
            <a:off x="3662135" y="1642142"/>
            <a:ext cx="1688626" cy="538336"/>
          </a:xfrm>
          <a:prstGeom prst="rect">
            <a:avLst/>
          </a:prstGeom>
        </p:spPr>
      </p:pic>
      <p:sp>
        <p:nvSpPr>
          <p:cNvPr id="10" name="矩形 9"/>
          <p:cNvSpPr/>
          <p:nvPr/>
        </p:nvSpPr>
        <p:spPr>
          <a:xfrm>
            <a:off x="6096000" y="2854295"/>
            <a:ext cx="5761960" cy="3477875"/>
          </a:xfrm>
          <a:prstGeom prst="rect">
            <a:avLst/>
          </a:prstGeom>
        </p:spPr>
        <p:txBody>
          <a:bodyPr wrap="square">
            <a:spAutoFit/>
          </a:bodyPr>
          <a:lstStyle/>
          <a:p>
            <a:pP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rPr>
              <a:t>中国同盟会</a:t>
            </a:r>
            <a:r>
              <a:rPr kumimoji="1" lang="en-US" altLang="zh-CN" sz="2000" dirty="0" smtClean="0">
                <a:solidFill>
                  <a:prstClr val="black"/>
                </a:solidFill>
                <a:latin typeface="黑体" panose="02010609060101010101" pitchFamily="49" charset="-122"/>
                <a:ea typeface="黑体" panose="02010609060101010101" pitchFamily="49" charset="-122"/>
              </a:rPr>
              <a:t>——</a:t>
            </a:r>
            <a:r>
              <a:rPr kumimoji="1" lang="zh-CN" altLang="en-US" sz="2000" dirty="0" smtClean="0">
                <a:solidFill>
                  <a:prstClr val="black"/>
                </a:solidFill>
                <a:latin typeface="黑体" panose="02010609060101010101" pitchFamily="49" charset="-122"/>
                <a:ea typeface="黑体" panose="02010609060101010101" pitchFamily="49" charset="-122"/>
              </a:rPr>
              <a:t>第一</a:t>
            </a:r>
            <a:r>
              <a:rPr kumimoji="1" lang="zh-CN" altLang="en-US" sz="2000" dirty="0">
                <a:solidFill>
                  <a:prstClr val="black"/>
                </a:solidFill>
                <a:latin typeface="黑体" panose="02010609060101010101" pitchFamily="49" charset="-122"/>
                <a:ea typeface="黑体" panose="02010609060101010101" pitchFamily="49" charset="-122"/>
              </a:rPr>
              <a:t>个全国性的</a:t>
            </a:r>
            <a:r>
              <a:rPr kumimoji="1" lang="zh-CN" altLang="en-US" sz="2000" dirty="0" smtClean="0">
                <a:solidFill>
                  <a:prstClr val="black"/>
                </a:solidFill>
                <a:latin typeface="黑体" panose="02010609060101010101" pitchFamily="49" charset="-122"/>
                <a:ea typeface="黑体" panose="02010609060101010101" pitchFamily="49" charset="-122"/>
              </a:rPr>
              <a:t>资产阶级</a:t>
            </a:r>
            <a:r>
              <a:rPr kumimoji="1" lang="zh-CN" altLang="en-US" sz="2000" dirty="0" smtClean="0">
                <a:solidFill>
                  <a:srgbClr val="C00000"/>
                </a:solidFill>
                <a:latin typeface="黑体" panose="02010609060101010101" pitchFamily="49" charset="-122"/>
                <a:ea typeface="黑体" panose="02010609060101010101" pitchFamily="49" charset="-122"/>
              </a:rPr>
              <a:t>政党</a:t>
            </a:r>
            <a:endParaRPr kumimoji="1" lang="en-US" altLang="zh-CN" sz="2000" dirty="0" smtClean="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孙中山、黄兴</a:t>
            </a:r>
            <a:r>
              <a:rPr kumimoji="1"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等</a:t>
            </a:r>
            <a:endParaRPr kumimoji="1" lang="en-US" altLang="zh-CN"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kumimoji="1"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1905</a:t>
            </a:r>
            <a:r>
              <a:rPr kumimoji="1"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年</a:t>
            </a:r>
            <a:endParaRPr kumimoji="1" lang="en-US" altLang="zh-CN"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东京</a:t>
            </a:r>
            <a:endParaRPr kumimoji="1"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机关报</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endParaRPr kumimoji="1"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标志着中国民族资产阶级革命进入新的阶段</a:t>
            </a:r>
          </a:p>
        </p:txBody>
      </p:sp>
      <p:pic>
        <p:nvPicPr>
          <p:cNvPr id="6" name="图片 5"/>
          <p:cNvPicPr>
            <a:picLocks noChangeAspect="1"/>
          </p:cNvPicPr>
          <p:nvPr/>
        </p:nvPicPr>
        <p:blipFill>
          <a:blip r:embed="rId3"/>
          <a:stretch>
            <a:fillRect/>
          </a:stretch>
        </p:blipFill>
        <p:spPr>
          <a:xfrm>
            <a:off x="6988462" y="144963"/>
            <a:ext cx="5064991" cy="1618835"/>
          </a:xfrm>
          <a:prstGeom prst="rect">
            <a:avLst/>
          </a:prstGeom>
        </p:spPr>
      </p:pic>
      <p:sp>
        <p:nvSpPr>
          <p:cNvPr id="8" name="右箭头 7"/>
          <p:cNvSpPr/>
          <p:nvPr/>
        </p:nvSpPr>
        <p:spPr>
          <a:xfrm>
            <a:off x="4656175" y="3997775"/>
            <a:ext cx="935665" cy="74428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kumimoji="1" lang="zh-CN" altLang="en-US">
              <a:solidFill>
                <a:srgbClr val="C00000"/>
              </a:solidFill>
            </a:endParaRPr>
          </a:p>
        </p:txBody>
      </p:sp>
    </p:spTree>
    <p:extLst>
      <p:ext uri="{BB962C8B-B14F-4D97-AF65-F5344CB8AC3E}">
        <p14:creationId xmlns:p14="http://schemas.microsoft.com/office/powerpoint/2010/main" val="1608250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724" y="447368"/>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38200" y="991418"/>
            <a:ext cx="10515600" cy="5454026"/>
          </a:xfrm>
        </p:spPr>
        <p:txBody>
          <a:bodyPr>
            <a:normAutofit/>
          </a:bodyPr>
          <a:lstStyle/>
          <a:p>
            <a:r>
              <a:rPr lang="zh-CN" altLang="en-US" sz="2000" b="1" dirty="0" smtClean="0">
                <a:latin typeface="黑体" panose="02010609060101010101" pitchFamily="49" charset="-122"/>
                <a:ea typeface="黑体" panose="02010609060101010101" pitchFamily="49" charset="-122"/>
              </a:rPr>
              <a:t>革命活动宣传</a:t>
            </a:r>
            <a:endParaRPr lang="en-US" altLang="zh-CN" sz="2000" dirty="0" smtClean="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革命组织、政党</a:t>
            </a:r>
            <a:endParaRPr lang="en-US" altLang="zh-CN" sz="2000" dirty="0" smtClean="0">
              <a:latin typeface="黑体" panose="02010609060101010101" pitchFamily="49" charset="-122"/>
              <a:ea typeface="黑体" panose="02010609060101010101" pitchFamily="49" charset="-122"/>
            </a:endParaRPr>
          </a:p>
          <a:p>
            <a:endParaRPr lang="zh-CN" altLang="zh-CN" sz="2000" dirty="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兴中会</a:t>
            </a:r>
            <a:r>
              <a:rPr lang="en-US" altLang="zh-CN"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第一个资产阶级</a:t>
            </a:r>
            <a:r>
              <a:rPr lang="zh-CN" altLang="en-US" sz="2000" dirty="0" smtClean="0">
                <a:latin typeface="黑体" panose="02010609060101010101" pitchFamily="49" charset="-122"/>
                <a:ea typeface="黑体" panose="02010609060101010101" pitchFamily="49" charset="-122"/>
              </a:rPr>
              <a:t>革命</a:t>
            </a:r>
            <a:r>
              <a:rPr lang="zh-CN" altLang="en-US" sz="2000" dirty="0" smtClean="0">
                <a:solidFill>
                  <a:srgbClr val="C00000"/>
                </a:solidFill>
                <a:latin typeface="黑体" panose="02010609060101010101" pitchFamily="49" charset="-122"/>
                <a:ea typeface="黑体" panose="02010609060101010101" pitchFamily="49" charset="-122"/>
              </a:rPr>
              <a:t>组织</a:t>
            </a:r>
            <a:endParaRPr lang="en-US" altLang="zh-CN" sz="2000" dirty="0">
              <a:solidFill>
                <a:srgbClr val="C00000"/>
              </a:solidFill>
              <a:latin typeface="黑体" panose="02010609060101010101" pitchFamily="49" charset="-122"/>
              <a:ea typeface="黑体" panose="02010609060101010101" pitchFamily="49"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中山</a:t>
            </a:r>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1894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p>
          <a:p>
            <a:r>
              <a:rPr lang="zh-CN" altLang="en-US"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美国檀香山</a:t>
            </a:r>
          </a:p>
          <a:p>
            <a:endPar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p>
        </p:txBody>
      </p:sp>
      <p:pic>
        <p:nvPicPr>
          <p:cNvPr id="5" name="图片 4"/>
          <p:cNvPicPr>
            <a:picLocks noChangeAspect="1"/>
          </p:cNvPicPr>
          <p:nvPr/>
        </p:nvPicPr>
        <p:blipFill>
          <a:blip r:embed="rId2"/>
          <a:stretch>
            <a:fillRect/>
          </a:stretch>
        </p:blipFill>
        <p:spPr>
          <a:xfrm>
            <a:off x="3662135" y="1642142"/>
            <a:ext cx="1688626" cy="538336"/>
          </a:xfrm>
          <a:prstGeom prst="rect">
            <a:avLst/>
          </a:prstGeom>
        </p:spPr>
      </p:pic>
      <p:sp>
        <p:nvSpPr>
          <p:cNvPr id="10" name="矩形 9"/>
          <p:cNvSpPr/>
          <p:nvPr/>
        </p:nvSpPr>
        <p:spPr>
          <a:xfrm>
            <a:off x="6096000" y="2854295"/>
            <a:ext cx="5761960" cy="3477875"/>
          </a:xfrm>
          <a:prstGeom prst="rect">
            <a:avLst/>
          </a:prstGeom>
        </p:spPr>
        <p:txBody>
          <a:bodyPr wrap="square">
            <a:spAutoFit/>
          </a:bodyPr>
          <a:lstStyle/>
          <a:p>
            <a:pP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rPr>
              <a:t>中国同盟会</a:t>
            </a:r>
            <a:r>
              <a:rPr kumimoji="1" lang="en-US" altLang="zh-CN" sz="2000" dirty="0" smtClean="0">
                <a:solidFill>
                  <a:prstClr val="black"/>
                </a:solidFill>
                <a:latin typeface="黑体" panose="02010609060101010101" pitchFamily="49" charset="-122"/>
                <a:ea typeface="黑体" panose="02010609060101010101" pitchFamily="49" charset="-122"/>
              </a:rPr>
              <a:t>——</a:t>
            </a:r>
            <a:r>
              <a:rPr kumimoji="1" lang="zh-CN" altLang="en-US" sz="2000" dirty="0" smtClean="0">
                <a:solidFill>
                  <a:prstClr val="black"/>
                </a:solidFill>
                <a:latin typeface="黑体" panose="02010609060101010101" pitchFamily="49" charset="-122"/>
                <a:ea typeface="黑体" panose="02010609060101010101" pitchFamily="49" charset="-122"/>
              </a:rPr>
              <a:t>第一</a:t>
            </a:r>
            <a:r>
              <a:rPr kumimoji="1" lang="zh-CN" altLang="en-US" sz="2000" dirty="0">
                <a:solidFill>
                  <a:prstClr val="black"/>
                </a:solidFill>
                <a:latin typeface="黑体" panose="02010609060101010101" pitchFamily="49" charset="-122"/>
                <a:ea typeface="黑体" panose="02010609060101010101" pitchFamily="49" charset="-122"/>
              </a:rPr>
              <a:t>个全国性的</a:t>
            </a:r>
            <a:r>
              <a:rPr kumimoji="1" lang="zh-CN" altLang="en-US" sz="2000" dirty="0" smtClean="0">
                <a:solidFill>
                  <a:prstClr val="black"/>
                </a:solidFill>
                <a:latin typeface="黑体" panose="02010609060101010101" pitchFamily="49" charset="-122"/>
                <a:ea typeface="黑体" panose="02010609060101010101" pitchFamily="49" charset="-122"/>
              </a:rPr>
              <a:t>资产阶级</a:t>
            </a:r>
            <a:r>
              <a:rPr kumimoji="1" lang="zh-CN" altLang="en-US" sz="2000" dirty="0" smtClean="0">
                <a:solidFill>
                  <a:srgbClr val="C00000"/>
                </a:solidFill>
                <a:latin typeface="黑体" panose="02010609060101010101" pitchFamily="49" charset="-122"/>
                <a:ea typeface="黑体" panose="02010609060101010101" pitchFamily="49" charset="-122"/>
              </a:rPr>
              <a:t>政党</a:t>
            </a:r>
            <a:endParaRPr kumimoji="1" lang="en-US" altLang="zh-CN" sz="2000" dirty="0" smtClean="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创始人</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孙中山、黄兴</a:t>
            </a:r>
            <a:r>
              <a:rPr kumimoji="1"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等</a:t>
            </a:r>
            <a:endParaRPr kumimoji="1" lang="en-US" altLang="zh-CN"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kumimoji="1" lang="en-US" altLang="zh-CN"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en-US" altLang="zh-CN"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1905</a:t>
            </a:r>
            <a:r>
              <a:rPr kumimoji="1" lang="zh-CN" altLang="en-US"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rPr>
              <a:t>年</a:t>
            </a:r>
            <a:endParaRPr kumimoji="1" lang="en-US" altLang="zh-CN" sz="2000" dirty="0" smtClean="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地点</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东京</a:t>
            </a:r>
            <a:endParaRPr kumimoji="1"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机关报</a:t>
            </a:r>
            <a:r>
              <a:rPr kumimoji="1" lang="en-US" altLang="zh-CN" sz="20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a:t>
            </a:r>
            <a:r>
              <a:rPr kumimoji="1"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民报</a:t>
            </a:r>
            <a:endParaRPr kumimoji="1"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endParaRPr kumimoji="1"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eaLnBrk="0" fontAlgn="base" hangingPunct="0">
              <a:spcBef>
                <a:spcPct val="0"/>
              </a:spcBef>
              <a:spcAft>
                <a:spcPct val="0"/>
              </a:spcAft>
            </a:pPr>
            <a:r>
              <a:rPr kumimoji="1" lang="zh-CN" altLang="en-US" sz="2000" dirty="0">
                <a:solidFill>
                  <a:prstClr val="black"/>
                </a:solidFill>
                <a:latin typeface="黑体" panose="02010609060101010101" pitchFamily="49" charset="-122"/>
                <a:ea typeface="黑体" panose="02010609060101010101" pitchFamily="49" charset="-122"/>
                <a:sym typeface="微软雅黑" panose="020B0503020204020204" pitchFamily="34" charset="-122"/>
              </a:rPr>
              <a:t>标志着中国民族资产阶级革命进入新的阶段</a:t>
            </a:r>
          </a:p>
        </p:txBody>
      </p:sp>
      <p:pic>
        <p:nvPicPr>
          <p:cNvPr id="6" name="图片 5"/>
          <p:cNvPicPr>
            <a:picLocks noChangeAspect="1"/>
          </p:cNvPicPr>
          <p:nvPr/>
        </p:nvPicPr>
        <p:blipFill>
          <a:blip r:embed="rId3"/>
          <a:stretch>
            <a:fillRect/>
          </a:stretch>
        </p:blipFill>
        <p:spPr>
          <a:xfrm>
            <a:off x="6988462" y="144963"/>
            <a:ext cx="5064991" cy="1618835"/>
          </a:xfrm>
          <a:prstGeom prst="rect">
            <a:avLst/>
          </a:prstGeom>
        </p:spPr>
      </p:pic>
      <p:sp>
        <p:nvSpPr>
          <p:cNvPr id="8" name="右箭头 7"/>
          <p:cNvSpPr/>
          <p:nvPr/>
        </p:nvSpPr>
        <p:spPr>
          <a:xfrm>
            <a:off x="4656175" y="3997775"/>
            <a:ext cx="935665" cy="74428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kumimoji="1" lang="zh-CN" altLang="en-US">
              <a:solidFill>
                <a:srgbClr val="C00000"/>
              </a:solidFill>
            </a:endParaRPr>
          </a:p>
        </p:txBody>
      </p:sp>
    </p:spTree>
    <p:extLst>
      <p:ext uri="{BB962C8B-B14F-4D97-AF65-F5344CB8AC3E}">
        <p14:creationId xmlns:p14="http://schemas.microsoft.com/office/powerpoint/2010/main" val="10185195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3190" y="422784"/>
            <a:ext cx="10192076" cy="544050"/>
          </a:xfrm>
        </p:spPr>
        <p:txBody>
          <a:bodyPr/>
          <a:lstStyle/>
          <a:p>
            <a:r>
              <a:rPr lang="zh-CN" altLang="en-US" sz="2400" dirty="0">
                <a:solidFill>
                  <a:schemeClr val="tx1"/>
                </a:solidFill>
              </a:rPr>
              <a:t>第一节  举起近代民族民主革命的旗帜 </a:t>
            </a:r>
          </a:p>
        </p:txBody>
      </p:sp>
      <p:sp>
        <p:nvSpPr>
          <p:cNvPr id="7" name="文本框 6"/>
          <p:cNvSpPr txBox="1"/>
          <p:nvPr/>
        </p:nvSpPr>
        <p:spPr>
          <a:xfrm>
            <a:off x="1213190" y="2150309"/>
            <a:ext cx="4770783" cy="3416320"/>
          </a:xfrm>
          <a:prstGeom prst="rect">
            <a:avLst/>
          </a:prstGeom>
          <a:noFill/>
        </p:spPr>
        <p:txBody>
          <a:bodyPr wrap="square" rtlCol="0">
            <a:spAutoFit/>
          </a:bodyPr>
          <a:lstStyle/>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第一个全国性资产阶级</a:t>
            </a:r>
            <a:r>
              <a:rPr kumimoji="1" lang="zh-CN" altLang="en-US" sz="2400" smtClean="0">
                <a:solidFill>
                  <a:prstClr val="black"/>
                </a:solidFill>
                <a:latin typeface="黑体" panose="02010609060101010101" pitchFamily="49" charset="-122"/>
                <a:ea typeface="黑体" panose="02010609060101010101" pitchFamily="49" charset="-122"/>
                <a:cs typeface="黑体" panose="02010609060101010101" pitchFamily="49" charset="-122"/>
              </a:rPr>
              <a:t>革命</a:t>
            </a:r>
            <a:r>
              <a:rPr kumimoji="1" lang="zh-CN" altLang="en-US" sz="2400" smtClean="0">
                <a:solidFill>
                  <a:srgbClr val="C00000"/>
                </a:solidFill>
                <a:latin typeface="黑体" panose="02010609060101010101" pitchFamily="49" charset="-122"/>
                <a:ea typeface="黑体" panose="02010609060101010101" pitchFamily="49" charset="-122"/>
                <a:cs typeface="黑体" panose="02010609060101010101" pitchFamily="49" charset="-122"/>
              </a:rPr>
              <a:t>政党</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第一个资产阶级革命</a:t>
            </a:r>
            <a:r>
              <a:rPr kumimoji="1" lang="zh-CN" altLang="en-US"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组织</a:t>
            </a:r>
            <a:endParaRPr kumimoji="1"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美国檀香山</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东京</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机关报</a:t>
            </a: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民报</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8" name="文本框 7"/>
          <p:cNvSpPr txBox="1"/>
          <p:nvPr/>
        </p:nvSpPr>
        <p:spPr>
          <a:xfrm>
            <a:off x="7628395" y="2729947"/>
            <a:ext cx="2337239" cy="1938992"/>
          </a:xfrm>
          <a:prstGeom prst="rect">
            <a:avLst/>
          </a:prstGeom>
          <a:noFill/>
        </p:spPr>
        <p:txBody>
          <a:bodyPr wrap="square" rtlCol="0">
            <a:spAutoFit/>
          </a:bodyPr>
          <a:lstStyle/>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兴中会</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同盟会 </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9" name="文本框 8"/>
          <p:cNvSpPr txBox="1"/>
          <p:nvPr/>
        </p:nvSpPr>
        <p:spPr>
          <a:xfrm>
            <a:off x="1213190" y="1179443"/>
            <a:ext cx="2325140" cy="523220"/>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连一连：</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pic>
        <p:nvPicPr>
          <p:cNvPr id="6" name="图片 5"/>
          <p:cNvPicPr>
            <a:picLocks noChangeAspect="1"/>
          </p:cNvPicPr>
          <p:nvPr/>
        </p:nvPicPr>
        <p:blipFill>
          <a:blip r:embed="rId2"/>
          <a:stretch>
            <a:fillRect/>
          </a:stretch>
        </p:blipFill>
        <p:spPr>
          <a:xfrm>
            <a:off x="7016172" y="144963"/>
            <a:ext cx="5064991" cy="1618835"/>
          </a:xfrm>
          <a:prstGeom prst="rect">
            <a:avLst/>
          </a:prstGeom>
        </p:spPr>
      </p:pic>
    </p:spTree>
    <p:extLst>
      <p:ext uri="{BB962C8B-B14F-4D97-AF65-F5344CB8AC3E}">
        <p14:creationId xmlns:p14="http://schemas.microsoft.com/office/powerpoint/2010/main" val="39970983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3190" y="422784"/>
            <a:ext cx="10192076" cy="544050"/>
          </a:xfrm>
        </p:spPr>
        <p:txBody>
          <a:bodyPr/>
          <a:lstStyle/>
          <a:p>
            <a:r>
              <a:rPr lang="zh-CN" altLang="en-US" sz="2400" dirty="0">
                <a:solidFill>
                  <a:schemeClr val="tx1"/>
                </a:solidFill>
              </a:rPr>
              <a:t>第一节  举起近代民族民主革命的旗帜 </a:t>
            </a:r>
          </a:p>
        </p:txBody>
      </p:sp>
      <p:sp>
        <p:nvSpPr>
          <p:cNvPr id="7" name="文本框 6"/>
          <p:cNvSpPr txBox="1"/>
          <p:nvPr/>
        </p:nvSpPr>
        <p:spPr>
          <a:xfrm>
            <a:off x="1213190" y="2150309"/>
            <a:ext cx="4770783" cy="3416320"/>
          </a:xfrm>
          <a:prstGeom prst="rect">
            <a:avLst/>
          </a:prstGeom>
          <a:noFill/>
        </p:spPr>
        <p:txBody>
          <a:bodyPr wrap="square" rtlCol="0">
            <a:spAutoFit/>
          </a:bodyPr>
          <a:lstStyle/>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第一个全国性资产阶级革命</a:t>
            </a:r>
            <a:r>
              <a:rPr kumimoji="1" lang="zh-CN" altLang="en-US"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政党</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第一个资产阶级革命</a:t>
            </a:r>
            <a:r>
              <a:rPr kumimoji="1" lang="zh-CN" altLang="en-US"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组织</a:t>
            </a:r>
            <a:endParaRPr kumimoji="1"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美国檀香山</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东京</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机关报</a:t>
            </a: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民报</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8" name="文本框 7"/>
          <p:cNvSpPr txBox="1"/>
          <p:nvPr/>
        </p:nvSpPr>
        <p:spPr>
          <a:xfrm>
            <a:off x="7628395" y="2729947"/>
            <a:ext cx="2337239" cy="1938992"/>
          </a:xfrm>
          <a:prstGeom prst="rect">
            <a:avLst/>
          </a:prstGeom>
          <a:noFill/>
        </p:spPr>
        <p:txBody>
          <a:bodyPr wrap="square" rtlCol="0">
            <a:spAutoFit/>
          </a:bodyPr>
          <a:lstStyle/>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兴中会</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同盟会 </a:t>
            </a: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cxnSp>
        <p:nvCxnSpPr>
          <p:cNvPr id="4" name="直线连接符 3"/>
          <p:cNvCxnSpPr/>
          <p:nvPr/>
        </p:nvCxnSpPr>
        <p:spPr>
          <a:xfrm>
            <a:off x="5543373" y="2412749"/>
            <a:ext cx="2150096" cy="207206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线连接符 9"/>
          <p:cNvCxnSpPr/>
          <p:nvPr/>
        </p:nvCxnSpPr>
        <p:spPr>
          <a:xfrm flipV="1">
            <a:off x="4658139" y="3050960"/>
            <a:ext cx="2970256" cy="16269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p:nvCxnSpPr>
        <p:spPr>
          <a:xfrm flipV="1">
            <a:off x="2752268" y="3050960"/>
            <a:ext cx="4876127" cy="88231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flipV="1">
            <a:off x="2047460" y="4484818"/>
            <a:ext cx="5738795" cy="9906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flipV="1">
            <a:off x="3412434" y="4484818"/>
            <a:ext cx="4373821" cy="86210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213190" y="1179443"/>
            <a:ext cx="2325140" cy="523220"/>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连一连：</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pic>
        <p:nvPicPr>
          <p:cNvPr id="13" name="图片 12"/>
          <p:cNvPicPr>
            <a:picLocks noChangeAspect="1"/>
          </p:cNvPicPr>
          <p:nvPr/>
        </p:nvPicPr>
        <p:blipFill>
          <a:blip r:embed="rId2"/>
          <a:stretch>
            <a:fillRect/>
          </a:stretch>
        </p:blipFill>
        <p:spPr>
          <a:xfrm>
            <a:off x="7016172" y="144963"/>
            <a:ext cx="5064991" cy="1618835"/>
          </a:xfrm>
          <a:prstGeom prst="rect">
            <a:avLst/>
          </a:prstGeom>
        </p:spPr>
      </p:pic>
    </p:spTree>
    <p:extLst>
      <p:ext uri="{BB962C8B-B14F-4D97-AF65-F5344CB8AC3E}">
        <p14:creationId xmlns:p14="http://schemas.microsoft.com/office/powerpoint/2010/main" val="9463735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556592" y="2202350"/>
            <a:ext cx="10614991" cy="2677656"/>
          </a:xfrm>
          <a:prstGeom prst="rect">
            <a:avLst/>
          </a:prstGeom>
        </p:spPr>
        <p:txBody>
          <a:bodyPr wrap="square">
            <a:spAutoFit/>
          </a:bodyPr>
          <a:lstStyle/>
          <a:p>
            <a:pPr eaLnBrk="0" fontAlgn="base" hangingPunct="0">
              <a:spcBef>
                <a:spcPct val="0"/>
              </a:spcBef>
              <a:spcAft>
                <a:spcPct val="0"/>
              </a:spcAft>
            </a:pPr>
            <a:r>
              <a:rPr kumimoji="1" lang="en-US" altLang="zh-CN" sz="2400" dirty="0">
                <a:solidFill>
                  <a:prstClr val="black"/>
                </a:solidFill>
                <a:latin typeface="黑体" panose="02010609060101010101" pitchFamily="49" charset="-122"/>
                <a:ea typeface="黑体" panose="02010609060101010101" pitchFamily="49" charset="-122"/>
              </a:rPr>
              <a:t>1</a:t>
            </a:r>
            <a:r>
              <a:rPr kumimoji="1" lang="en-US" altLang="zh-CN" sz="2400" dirty="0" smtClean="0">
                <a:solidFill>
                  <a:prstClr val="black"/>
                </a:solidFill>
                <a:latin typeface="黑体" panose="02010609060101010101" pitchFamily="49" charset="-122"/>
                <a:ea typeface="黑体" panose="02010609060101010101" pitchFamily="49" charset="-122"/>
              </a:rPr>
              <a:t>.</a:t>
            </a:r>
            <a:r>
              <a:rPr kumimoji="1" lang="zh-CN" altLang="zh-CN" sz="2400" dirty="0" smtClean="0">
                <a:solidFill>
                  <a:prstClr val="black"/>
                </a:solidFill>
                <a:latin typeface="黑体" panose="02010609060101010101" pitchFamily="49" charset="-122"/>
                <a:ea typeface="黑体" panose="02010609060101010101" pitchFamily="49" charset="-122"/>
              </a:rPr>
              <a:t>中国</a:t>
            </a:r>
            <a:r>
              <a:rPr kumimoji="1" lang="zh-CN" altLang="zh-CN" sz="2400" dirty="0">
                <a:solidFill>
                  <a:prstClr val="black"/>
                </a:solidFill>
                <a:latin typeface="黑体" panose="02010609060101010101" pitchFamily="49" charset="-122"/>
                <a:ea typeface="黑体" panose="02010609060101010101" pitchFamily="49" charset="-122"/>
              </a:rPr>
              <a:t>同盟会的机关报</a:t>
            </a:r>
            <a:r>
              <a:rPr kumimoji="1" lang="zh-CN" altLang="zh-CN" sz="2400" dirty="0" smtClean="0">
                <a:solidFill>
                  <a:prstClr val="black"/>
                </a:solidFill>
                <a:latin typeface="黑体" panose="02010609060101010101" pitchFamily="49" charset="-122"/>
                <a:ea typeface="黑体" panose="02010609060101010101" pitchFamily="49" charset="-122"/>
              </a:rPr>
              <a:t>是</a:t>
            </a:r>
            <a:r>
              <a:rPr kumimoji="1" lang="zh-CN" altLang="en-US" sz="2400" dirty="0" smtClean="0">
                <a:solidFill>
                  <a:prstClr val="black"/>
                </a:solidFill>
                <a:latin typeface="黑体" panose="02010609060101010101" pitchFamily="49" charset="-122"/>
                <a:ea typeface="黑体" panose="02010609060101010101" pitchFamily="49" charset="-122"/>
              </a:rPr>
              <a:t>（     ）</a:t>
            </a: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rPr>
              <a:t>A</a:t>
            </a:r>
            <a:r>
              <a:rPr kumimoji="1" lang="zh-CN" altLang="zh-CN" sz="2400" dirty="0">
                <a:solidFill>
                  <a:prstClr val="black"/>
                </a:solidFill>
                <a:latin typeface="黑体" panose="02010609060101010101" pitchFamily="49" charset="-122"/>
                <a:ea typeface="黑体" panose="02010609060101010101" pitchFamily="49" charset="-122"/>
              </a:rPr>
              <a:t>．《民报》</a:t>
            </a:r>
            <a:r>
              <a:rPr kumimoji="1" lang="en-US" altLang="zh-CN" sz="2400" dirty="0">
                <a:solidFill>
                  <a:prstClr val="black"/>
                </a:solidFill>
                <a:latin typeface="黑体" panose="02010609060101010101" pitchFamily="49" charset="-122"/>
                <a:ea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rPr>
              <a:t> B</a:t>
            </a:r>
            <a:r>
              <a:rPr kumimoji="1" lang="zh-CN" altLang="zh-CN" sz="2400" dirty="0">
                <a:solidFill>
                  <a:prstClr val="black"/>
                </a:solidFill>
                <a:latin typeface="黑体" panose="02010609060101010101" pitchFamily="49" charset="-122"/>
                <a:ea typeface="黑体" panose="02010609060101010101" pitchFamily="49" charset="-122"/>
              </a:rPr>
              <a:t>．《苏报》</a:t>
            </a: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rPr>
              <a:t>C</a:t>
            </a:r>
            <a:r>
              <a:rPr kumimoji="1" lang="zh-CN" altLang="zh-CN" sz="2400" dirty="0">
                <a:solidFill>
                  <a:prstClr val="black"/>
                </a:solidFill>
                <a:latin typeface="黑体" panose="02010609060101010101" pitchFamily="49" charset="-122"/>
                <a:ea typeface="黑体" panose="02010609060101010101" pitchFamily="49" charset="-122"/>
              </a:rPr>
              <a:t>．《民国日报》</a:t>
            </a:r>
            <a:r>
              <a:rPr kumimoji="1" lang="en-US" altLang="zh-CN" sz="2400" dirty="0">
                <a:solidFill>
                  <a:prstClr val="black"/>
                </a:solidFill>
                <a:latin typeface="黑体" panose="02010609060101010101" pitchFamily="49" charset="-122"/>
                <a:ea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rPr>
              <a:t>D</a:t>
            </a:r>
            <a:r>
              <a:rPr kumimoji="1" lang="zh-CN" altLang="zh-CN" sz="2400" dirty="0">
                <a:solidFill>
                  <a:prstClr val="black"/>
                </a:solidFill>
                <a:latin typeface="黑体" panose="02010609060101010101" pitchFamily="49" charset="-122"/>
                <a:ea typeface="黑体" panose="02010609060101010101" pitchFamily="49" charset="-122"/>
              </a:rPr>
              <a:t>．《新民丛报》</a:t>
            </a:r>
          </a:p>
        </p:txBody>
      </p:sp>
    </p:spTree>
    <p:extLst>
      <p:ext uri="{BB962C8B-B14F-4D97-AF65-F5344CB8AC3E}">
        <p14:creationId xmlns:p14="http://schemas.microsoft.com/office/powerpoint/2010/main" val="2432205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841" y="439861"/>
            <a:ext cx="10192076" cy="544050"/>
          </a:xfrm>
        </p:spPr>
        <p:txBody>
          <a:bodyPr/>
          <a:lstStyle/>
          <a:p>
            <a:r>
              <a:rPr lang="zh-CN" altLang="en-US" dirty="0">
                <a:solidFill>
                  <a:schemeClr val="tx1"/>
                </a:solidFill>
              </a:rPr>
              <a:t>练一练</a:t>
            </a:r>
            <a:endParaRPr lang="zh-CN" altLang="en-US" dirty="0"/>
          </a:p>
        </p:txBody>
      </p:sp>
      <p:sp>
        <p:nvSpPr>
          <p:cNvPr id="4" name="矩形 3"/>
          <p:cNvSpPr/>
          <p:nvPr/>
        </p:nvSpPr>
        <p:spPr>
          <a:xfrm>
            <a:off x="556592" y="2202350"/>
            <a:ext cx="10614991" cy="2677656"/>
          </a:xfrm>
          <a:prstGeom prst="rect">
            <a:avLst/>
          </a:prstGeom>
        </p:spPr>
        <p:txBody>
          <a:bodyPr wrap="square">
            <a:spAutoFit/>
          </a:bodyPr>
          <a:lstStyle/>
          <a:p>
            <a:pPr eaLnBrk="0" fontAlgn="base" hangingPunct="0">
              <a:spcBef>
                <a:spcPct val="0"/>
              </a:spcBef>
              <a:spcAft>
                <a:spcPct val="0"/>
              </a:spcAft>
            </a:pPr>
            <a:r>
              <a:rPr kumimoji="1" lang="en-US" altLang="zh-CN" sz="2400" dirty="0">
                <a:solidFill>
                  <a:prstClr val="black"/>
                </a:solidFill>
                <a:latin typeface="黑体" panose="02010609060101010101" pitchFamily="49" charset="-122"/>
                <a:ea typeface="黑体" panose="02010609060101010101" pitchFamily="49" charset="-122"/>
              </a:rPr>
              <a:t>1</a:t>
            </a:r>
            <a:r>
              <a:rPr kumimoji="1" lang="en-US" altLang="zh-CN" sz="2400" dirty="0" smtClean="0">
                <a:solidFill>
                  <a:prstClr val="black"/>
                </a:solidFill>
                <a:latin typeface="黑体" panose="02010609060101010101" pitchFamily="49" charset="-122"/>
                <a:ea typeface="黑体" panose="02010609060101010101" pitchFamily="49" charset="-122"/>
              </a:rPr>
              <a:t>.</a:t>
            </a:r>
            <a:r>
              <a:rPr kumimoji="1" lang="zh-CN" altLang="zh-CN" sz="2400" dirty="0" smtClean="0">
                <a:solidFill>
                  <a:prstClr val="black"/>
                </a:solidFill>
                <a:latin typeface="黑体" panose="02010609060101010101" pitchFamily="49" charset="-122"/>
                <a:ea typeface="黑体" panose="02010609060101010101" pitchFamily="49" charset="-122"/>
              </a:rPr>
              <a:t>中国</a:t>
            </a:r>
            <a:r>
              <a:rPr kumimoji="1" lang="zh-CN" altLang="zh-CN" sz="2400" dirty="0">
                <a:solidFill>
                  <a:prstClr val="black"/>
                </a:solidFill>
                <a:latin typeface="黑体" panose="02010609060101010101" pitchFamily="49" charset="-122"/>
                <a:ea typeface="黑体" panose="02010609060101010101" pitchFamily="49" charset="-122"/>
              </a:rPr>
              <a:t>同盟会的机关报</a:t>
            </a:r>
            <a:r>
              <a:rPr kumimoji="1" lang="zh-CN" altLang="zh-CN" sz="2400" dirty="0" smtClean="0">
                <a:solidFill>
                  <a:prstClr val="black"/>
                </a:solidFill>
                <a:latin typeface="黑体" panose="02010609060101010101" pitchFamily="49" charset="-122"/>
                <a:ea typeface="黑体" panose="02010609060101010101" pitchFamily="49" charset="-122"/>
              </a:rPr>
              <a:t>是</a:t>
            </a:r>
            <a:r>
              <a:rPr kumimoji="1" lang="zh-CN" altLang="en-US" sz="2400" dirty="0" smtClean="0">
                <a:solidFill>
                  <a:prstClr val="black"/>
                </a:solidFill>
                <a:latin typeface="黑体" panose="02010609060101010101" pitchFamily="49" charset="-122"/>
                <a:ea typeface="黑体" panose="02010609060101010101" pitchFamily="49" charset="-122"/>
              </a:rPr>
              <a:t>（  </a:t>
            </a:r>
            <a:r>
              <a:rPr kumimoji="1" lang="en-US" altLang="zh-CN" sz="2400" dirty="0" smtClean="0">
                <a:solidFill>
                  <a:srgbClr val="C00000"/>
                </a:solidFill>
                <a:latin typeface="黑体" panose="02010609060101010101" pitchFamily="49" charset="-122"/>
                <a:ea typeface="黑体" panose="02010609060101010101" pitchFamily="49" charset="-122"/>
              </a:rPr>
              <a:t>A</a:t>
            </a:r>
            <a:r>
              <a:rPr kumimoji="1" lang="zh-CN" altLang="en-US" sz="2400" dirty="0" smtClean="0">
                <a:solidFill>
                  <a:prstClr val="black"/>
                </a:solidFill>
                <a:latin typeface="黑体" panose="02010609060101010101" pitchFamily="49" charset="-122"/>
                <a:ea typeface="黑体" panose="02010609060101010101" pitchFamily="49" charset="-122"/>
              </a:rPr>
              <a:t>   ）</a:t>
            </a: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rPr>
              <a:t>A</a:t>
            </a:r>
            <a:r>
              <a:rPr kumimoji="1" lang="zh-CN" altLang="zh-CN" sz="2400" dirty="0">
                <a:solidFill>
                  <a:prstClr val="black"/>
                </a:solidFill>
                <a:latin typeface="黑体" panose="02010609060101010101" pitchFamily="49" charset="-122"/>
                <a:ea typeface="黑体" panose="02010609060101010101" pitchFamily="49" charset="-122"/>
              </a:rPr>
              <a:t>．《民报》</a:t>
            </a:r>
            <a:r>
              <a:rPr kumimoji="1" lang="en-US" altLang="zh-CN" sz="2400" dirty="0">
                <a:solidFill>
                  <a:prstClr val="black"/>
                </a:solidFill>
                <a:latin typeface="黑体" panose="02010609060101010101" pitchFamily="49" charset="-122"/>
                <a:ea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rPr>
              <a:t> B</a:t>
            </a:r>
            <a:r>
              <a:rPr kumimoji="1" lang="zh-CN" altLang="zh-CN" sz="2400" dirty="0">
                <a:solidFill>
                  <a:prstClr val="black"/>
                </a:solidFill>
                <a:latin typeface="黑体" panose="02010609060101010101" pitchFamily="49" charset="-122"/>
                <a:ea typeface="黑体" panose="02010609060101010101" pitchFamily="49" charset="-122"/>
              </a:rPr>
              <a:t>．《苏报》</a:t>
            </a: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rPr>
              <a:t>C</a:t>
            </a:r>
            <a:r>
              <a:rPr kumimoji="1" lang="zh-CN" altLang="zh-CN" sz="2400" dirty="0">
                <a:solidFill>
                  <a:prstClr val="black"/>
                </a:solidFill>
                <a:latin typeface="黑体" panose="02010609060101010101" pitchFamily="49" charset="-122"/>
                <a:ea typeface="黑体" panose="02010609060101010101" pitchFamily="49" charset="-122"/>
              </a:rPr>
              <a:t>．《民国日报》</a:t>
            </a:r>
            <a:r>
              <a:rPr kumimoji="1" lang="en-US" altLang="zh-CN" sz="2400" dirty="0">
                <a:solidFill>
                  <a:prstClr val="black"/>
                </a:solidFill>
                <a:latin typeface="黑体" panose="02010609060101010101" pitchFamily="49" charset="-122"/>
                <a:ea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rPr>
              <a:t>D</a:t>
            </a:r>
            <a:r>
              <a:rPr kumimoji="1" lang="zh-CN" altLang="zh-CN" sz="2400" dirty="0">
                <a:solidFill>
                  <a:prstClr val="black"/>
                </a:solidFill>
                <a:latin typeface="黑体" panose="02010609060101010101" pitchFamily="49" charset="-122"/>
                <a:ea typeface="黑体" panose="02010609060101010101" pitchFamily="49" charset="-122"/>
              </a:rPr>
              <a:t>．《新民丛报》</a:t>
            </a:r>
          </a:p>
        </p:txBody>
      </p:sp>
    </p:spTree>
    <p:extLst>
      <p:ext uri="{BB962C8B-B14F-4D97-AF65-F5344CB8AC3E}">
        <p14:creationId xmlns:p14="http://schemas.microsoft.com/office/powerpoint/2010/main" val="21447011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smtClean="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811146" y="1662014"/>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72201" y="167237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革命</a:t>
            </a:r>
            <a:r>
              <a:rPr kumimoji="1" lang="zh-CN" altLang="en-US" sz="2400" smtClean="0">
                <a:solidFill>
                  <a:prstClr val="black"/>
                </a:solidFill>
                <a:latin typeface="黑体" panose="02010609060101010101" pitchFamily="49" charset="-122"/>
                <a:ea typeface="黑体" panose="02010609060101010101" pitchFamily="49" charset="-122"/>
              </a:rPr>
              <a:t>组织、政党</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9072201" y="2224358"/>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著书立说</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9097156" y="2804229"/>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辩论</a:t>
            </a:r>
            <a:endParaRPr kumimoji="1"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038527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724" y="442180"/>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38200" y="1266534"/>
            <a:ext cx="10515600" cy="818640"/>
          </a:xfrm>
        </p:spPr>
        <p:txBody>
          <a:bodyPr>
            <a:normAutofit/>
          </a:bodyPr>
          <a:lstStyle/>
          <a:p>
            <a:r>
              <a:rPr lang="zh-CN" altLang="en-US" sz="2400" dirty="0" smtClean="0">
                <a:latin typeface="黑体" panose="02010609060101010101" pitchFamily="49" charset="-122"/>
                <a:ea typeface="黑体" panose="02010609060101010101" pitchFamily="49" charset="-122"/>
              </a:rPr>
              <a:t>著书立说</a:t>
            </a:r>
            <a:endParaRPr lang="en-US" altLang="zh-CN" sz="2400" dirty="0" smtClean="0">
              <a:latin typeface="黑体" panose="02010609060101010101" pitchFamily="49" charset="-122"/>
              <a:ea typeface="黑体" panose="02010609060101010101" pitchFamily="49" charset="-122"/>
            </a:endParaRPr>
          </a:p>
        </p:txBody>
      </p:sp>
      <p:graphicFrame>
        <p:nvGraphicFramePr>
          <p:cNvPr id="5" name="表格 4"/>
          <p:cNvGraphicFramePr>
            <a:graphicFrameLocks noGrp="1"/>
          </p:cNvGraphicFramePr>
          <p:nvPr/>
        </p:nvGraphicFramePr>
        <p:xfrm>
          <a:off x="281372" y="2876994"/>
          <a:ext cx="11629255" cy="2370866"/>
        </p:xfrm>
        <a:graphic>
          <a:graphicData uri="http://schemas.openxmlformats.org/drawingml/2006/table">
            <a:tbl>
              <a:tblPr firstRow="1" bandRow="1">
                <a:tableStyleId>{5940675A-B579-460E-94D1-54222C63F5DA}</a:tableStyleId>
              </a:tblPr>
              <a:tblGrid>
                <a:gridCol w="986723"/>
                <a:gridCol w="1568188"/>
                <a:gridCol w="3435916"/>
                <a:gridCol w="5638428"/>
              </a:tblGrid>
              <a:tr h="522985">
                <a:tc rowSpan="4">
                  <a:txBody>
                    <a:bodyPr/>
                    <a:lstStyle/>
                    <a:p>
                      <a:pPr algn="ctr"/>
                      <a:r>
                        <a:rPr lang="zh-CN" altLang="en-US" sz="2400" dirty="0" smtClean="0">
                          <a:latin typeface="黑体" panose="02010609060101010101" pitchFamily="49" charset="-122"/>
                          <a:ea typeface="黑体" panose="02010609060101010101" pitchFamily="49" charset="-122"/>
                        </a:rPr>
                        <a:t>著书立说</a:t>
                      </a:r>
                      <a:endParaRPr lang="zh-CN" altLang="en-US" sz="2400" dirty="0">
                        <a:solidFill>
                          <a:srgbClr val="FF0000"/>
                        </a:solidFill>
                        <a:latin typeface="黑体" panose="02010609060101010101" pitchFamily="49" charset="-122"/>
                        <a:ea typeface="黑体" panose="02010609060101010101" pitchFamily="49" charset="-122"/>
                      </a:endParaRPr>
                    </a:p>
                  </a:txBody>
                  <a:tcPr vert="eaVert" anchor="ctr"/>
                </a:tc>
                <a:tc>
                  <a:txBody>
                    <a:bodyPr/>
                    <a:lstStyle/>
                    <a:p>
                      <a:pPr algn="ctr"/>
                      <a:r>
                        <a:rPr lang="zh-CN" altLang="en-US" sz="2400" kern="1200" dirty="0" smtClean="0">
                          <a:solidFill>
                            <a:schemeClr val="tx1"/>
                          </a:solidFill>
                          <a:latin typeface="黑体" panose="02010609060101010101" pitchFamily="49" charset="-122"/>
                          <a:ea typeface="黑体" panose="02010609060101010101" pitchFamily="49" charset="-122"/>
                          <a:cs typeface="+mn-cs"/>
                        </a:rPr>
                        <a:t>人物</a:t>
                      </a:r>
                      <a:endParaRPr lang="zh-CN" altLang="en-US" sz="240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algn="ctr"/>
                      <a:r>
                        <a:rPr lang="zh-CN" altLang="en-US" sz="2400" kern="1200" dirty="0" smtClean="0">
                          <a:solidFill>
                            <a:schemeClr val="tx1"/>
                          </a:solidFill>
                          <a:latin typeface="黑体" panose="02010609060101010101" pitchFamily="49" charset="-122"/>
                          <a:ea typeface="黑体" panose="02010609060101010101" pitchFamily="49" charset="-122"/>
                          <a:cs typeface="+mn-cs"/>
                        </a:rPr>
                        <a:t>著作</a:t>
                      </a:r>
                      <a:endParaRPr lang="zh-CN" altLang="en-US" sz="240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algn="ctr"/>
                      <a:r>
                        <a:rPr lang="zh-CN" altLang="en-US" sz="2400" kern="1200" dirty="0" smtClean="0">
                          <a:solidFill>
                            <a:schemeClr val="tx1"/>
                          </a:solidFill>
                          <a:latin typeface="黑体" panose="02010609060101010101" pitchFamily="49" charset="-122"/>
                          <a:ea typeface="黑体" panose="02010609060101010101" pitchFamily="49" charset="-122"/>
                          <a:cs typeface="+mn-cs"/>
                        </a:rPr>
                        <a:t>内容</a:t>
                      </a:r>
                      <a:endParaRPr lang="zh-CN" altLang="en-US" sz="2400" kern="1200" dirty="0">
                        <a:solidFill>
                          <a:schemeClr val="tx1"/>
                        </a:solidFill>
                        <a:latin typeface="黑体" panose="02010609060101010101" pitchFamily="49" charset="-122"/>
                        <a:ea typeface="黑体" panose="02010609060101010101" pitchFamily="49" charset="-122"/>
                        <a:cs typeface="+mn-cs"/>
                      </a:endParaRPr>
                    </a:p>
                  </a:txBody>
                  <a:tcPr anchor="ctr"/>
                </a:tc>
              </a:tr>
              <a:tr h="801911">
                <a:tc vMerge="1">
                  <a:txBody>
                    <a:bodyPr/>
                    <a:lstStyle/>
                    <a:p>
                      <a:endParaRPr lang="zh-CN"/>
                    </a:p>
                  </a:txBody>
                  <a:tcPr/>
                </a:tc>
                <a:tc>
                  <a:txBody>
                    <a:bodyPr/>
                    <a:lstStyle/>
                    <a:p>
                      <a:pPr algn="ctr"/>
                      <a:r>
                        <a:rPr lang="zh-CN" altLang="en-US" sz="2400" kern="1200" dirty="0" smtClean="0">
                          <a:solidFill>
                            <a:srgbClr val="C00000"/>
                          </a:solidFill>
                          <a:latin typeface="黑体" panose="02010609060101010101" pitchFamily="49" charset="-122"/>
                          <a:ea typeface="黑体" panose="02010609060101010101" pitchFamily="49" charset="-122"/>
                          <a:cs typeface="+mn-cs"/>
                        </a:rPr>
                        <a:t>章炳麟</a:t>
                      </a:r>
                      <a:endParaRPr lang="zh-CN" altLang="en-US" sz="240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algn="ctr"/>
                      <a:r>
                        <a:rPr lang="en-US" altLang="zh-CN" sz="2400" kern="1200" dirty="0" smtClean="0">
                          <a:solidFill>
                            <a:schemeClr val="tx1"/>
                          </a:solidFill>
                          <a:latin typeface="黑体" panose="02010609060101010101" pitchFamily="49" charset="-122"/>
                          <a:ea typeface="黑体" panose="02010609060101010101" pitchFamily="49" charset="-122"/>
                          <a:cs typeface="+mn-cs"/>
                        </a:rPr>
                        <a:t>《</a:t>
                      </a:r>
                      <a:r>
                        <a:rPr lang="zh-CN" altLang="en-US" sz="2400" kern="1200" dirty="0" smtClean="0">
                          <a:solidFill>
                            <a:schemeClr val="tx1"/>
                          </a:solidFill>
                          <a:latin typeface="黑体" panose="02010609060101010101" pitchFamily="49" charset="-122"/>
                          <a:ea typeface="黑体" panose="02010609060101010101" pitchFamily="49" charset="-122"/>
                          <a:cs typeface="+mn-cs"/>
                        </a:rPr>
                        <a:t>驳康有为论革命书</a:t>
                      </a:r>
                      <a:r>
                        <a:rPr lang="en-US" altLang="zh-CN" sz="2400" kern="1200" dirty="0" smtClean="0">
                          <a:solidFill>
                            <a:schemeClr val="tx1"/>
                          </a:solidFill>
                          <a:latin typeface="黑体" panose="02010609060101010101" pitchFamily="49" charset="-122"/>
                          <a:ea typeface="黑体" panose="02010609060101010101" pitchFamily="49" charset="-122"/>
                          <a:cs typeface="+mn-cs"/>
                        </a:rPr>
                        <a:t>》</a:t>
                      </a:r>
                      <a:endParaRPr lang="zh-CN" altLang="en-US" sz="240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algn="l"/>
                      <a:r>
                        <a:rPr lang="zh-CN" altLang="en-US" sz="2000" kern="1200" dirty="0" smtClean="0">
                          <a:solidFill>
                            <a:schemeClr val="tx1"/>
                          </a:solidFill>
                          <a:latin typeface="黑体" panose="02010609060101010101" pitchFamily="49" charset="-122"/>
                          <a:ea typeface="黑体" panose="02010609060101010101" pitchFamily="49" charset="-122"/>
                          <a:cs typeface="+mn-cs"/>
                        </a:rPr>
                        <a:t>歌颂革命，认为中国人有能力建立民主共和制度</a:t>
                      </a:r>
                      <a:endParaRPr lang="zh-CN" altLang="en-US" sz="2000" kern="1200" dirty="0">
                        <a:solidFill>
                          <a:schemeClr val="tx1"/>
                        </a:solidFill>
                        <a:latin typeface="黑体" panose="02010609060101010101" pitchFamily="49" charset="-122"/>
                        <a:ea typeface="黑体" panose="02010609060101010101" pitchFamily="49" charset="-122"/>
                        <a:cs typeface="+mn-cs"/>
                      </a:endParaRPr>
                    </a:p>
                  </a:txBody>
                  <a:tcPr anchor="ctr"/>
                </a:tc>
              </a:tr>
              <a:tr h="522985">
                <a:tc vMerge="1">
                  <a:txBody>
                    <a:bodyPr/>
                    <a:lstStyle/>
                    <a:p>
                      <a:endParaRPr lang="zh-CN"/>
                    </a:p>
                  </a:txBody>
                  <a:tcPr/>
                </a:tc>
                <a:tc>
                  <a:txBody>
                    <a:bodyPr/>
                    <a:lstStyle/>
                    <a:p>
                      <a:pPr algn="ctr"/>
                      <a:r>
                        <a:rPr lang="zh-CN" altLang="en-US" sz="2400" dirty="0" smtClean="0">
                          <a:solidFill>
                            <a:srgbClr val="C00000"/>
                          </a:solidFill>
                          <a:latin typeface="黑体" panose="02010609060101010101" pitchFamily="49" charset="-122"/>
                          <a:ea typeface="黑体" panose="02010609060101010101" pitchFamily="49" charset="-122"/>
                        </a:rPr>
                        <a:t>邹容</a:t>
                      </a:r>
                      <a:endParaRPr lang="zh-CN" altLang="en-US" sz="2400" dirty="0">
                        <a:solidFill>
                          <a:srgbClr val="C00000"/>
                        </a:solidFill>
                        <a:latin typeface="黑体" panose="02010609060101010101" pitchFamily="49" charset="-122"/>
                        <a:ea typeface="黑体" panose="02010609060101010101" pitchFamily="49" charset="-122"/>
                      </a:endParaRPr>
                    </a:p>
                  </a:txBody>
                  <a:tcPr anchor="ctr"/>
                </a:tc>
                <a:tc>
                  <a:txBody>
                    <a:bodyPr/>
                    <a:lstStyle/>
                    <a:p>
                      <a:pPr algn="ct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革命军</a:t>
                      </a:r>
                      <a:r>
                        <a:rPr lang="en-US" altLang="zh-CN" sz="2400" dirty="0" smtClean="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a:txBody>
                  <a:tcPr anchor="ctr"/>
                </a:tc>
                <a:tc>
                  <a:txBody>
                    <a:bodyPr/>
                    <a:lstStyle/>
                    <a:p>
                      <a:pPr algn="l"/>
                      <a:r>
                        <a:rPr lang="zh-CN" altLang="en-US" sz="2000" dirty="0" smtClean="0">
                          <a:latin typeface="黑体" panose="02010609060101010101" pitchFamily="49" charset="-122"/>
                          <a:ea typeface="黑体" panose="02010609060101010101" pitchFamily="49" charset="-122"/>
                        </a:rPr>
                        <a:t>民主革命的正义性和必要性</a:t>
                      </a:r>
                      <a:endParaRPr lang="zh-CN" altLang="en-US" sz="2000" dirty="0">
                        <a:latin typeface="黑体" panose="02010609060101010101" pitchFamily="49" charset="-122"/>
                        <a:ea typeface="黑体" panose="02010609060101010101" pitchFamily="49" charset="-122"/>
                      </a:endParaRPr>
                    </a:p>
                  </a:txBody>
                  <a:tcPr anchor="ctr"/>
                </a:tc>
              </a:tr>
              <a:tr h="522985">
                <a:tc vMerge="1">
                  <a:txBody>
                    <a:bodyPr/>
                    <a:lstStyle/>
                    <a:p>
                      <a:endParaRPr lang="zh-CN"/>
                    </a:p>
                  </a:txBody>
                  <a:tcPr/>
                </a:tc>
                <a:tc>
                  <a:txBody>
                    <a:bodyPr/>
                    <a:lstStyle/>
                    <a:p>
                      <a:pPr algn="ctr"/>
                      <a:r>
                        <a:rPr lang="zh-CN" altLang="en-US" sz="2400" dirty="0" smtClean="0">
                          <a:solidFill>
                            <a:srgbClr val="C00000"/>
                          </a:solidFill>
                          <a:latin typeface="黑体" panose="02010609060101010101" pitchFamily="49" charset="-122"/>
                          <a:ea typeface="黑体" panose="02010609060101010101" pitchFamily="49" charset="-122"/>
                        </a:rPr>
                        <a:t>陈天华</a:t>
                      </a:r>
                      <a:endParaRPr lang="zh-CN" altLang="en-US" sz="2400" dirty="0">
                        <a:solidFill>
                          <a:srgbClr val="C00000"/>
                        </a:solidFill>
                        <a:latin typeface="黑体" panose="02010609060101010101" pitchFamily="49" charset="-122"/>
                        <a:ea typeface="黑体" panose="02010609060101010101" pitchFamily="49" charset="-122"/>
                      </a:endParaRPr>
                    </a:p>
                  </a:txBody>
                  <a:tcPr anchor="ctr"/>
                </a:tc>
                <a:tc>
                  <a:txBody>
                    <a:bodyPr/>
                    <a:lstStyle/>
                    <a:p>
                      <a:pPr algn="ct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警世钟</a:t>
                      </a: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猛回头</a:t>
                      </a:r>
                      <a:r>
                        <a:rPr lang="en-US" altLang="zh-CN" sz="2400" dirty="0" smtClean="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a:txBody>
                  <a:tcPr anchor="ctr"/>
                </a:tc>
                <a:tc>
                  <a:txBody>
                    <a:bodyPr/>
                    <a:lstStyle/>
                    <a:p>
                      <a:pPr algn="l"/>
                      <a:r>
                        <a:rPr lang="zh-CN" altLang="en-US" sz="2000" dirty="0" smtClean="0">
                          <a:latin typeface="黑体" panose="02010609060101010101" pitchFamily="49" charset="-122"/>
                          <a:ea typeface="黑体" panose="02010609060101010101" pitchFamily="49" charset="-122"/>
                        </a:rPr>
                        <a:t>抨击列强，揭露清廷的卖国行为</a:t>
                      </a:r>
                      <a:endParaRPr lang="zh-CN" altLang="en-US" sz="2000" dirty="0">
                        <a:latin typeface="黑体" panose="02010609060101010101" pitchFamily="49" charset="-122"/>
                        <a:ea typeface="黑体" panose="02010609060101010101" pitchFamily="49" charset="-122"/>
                      </a:endParaRPr>
                    </a:p>
                  </a:txBody>
                  <a:tcPr anchor="ctr"/>
                </a:tc>
              </a:tr>
            </a:tbl>
          </a:graphicData>
        </a:graphic>
      </p:graphicFrame>
      <p:pic>
        <p:nvPicPr>
          <p:cNvPr id="7" name="图片 6"/>
          <p:cNvPicPr>
            <a:picLocks noChangeAspect="1"/>
          </p:cNvPicPr>
          <p:nvPr/>
        </p:nvPicPr>
        <p:blipFill>
          <a:blip r:embed="rId2"/>
          <a:stretch>
            <a:fillRect/>
          </a:stretch>
        </p:blipFill>
        <p:spPr>
          <a:xfrm>
            <a:off x="3505585" y="1406686"/>
            <a:ext cx="1688626" cy="538336"/>
          </a:xfrm>
          <a:prstGeom prst="rect">
            <a:avLst/>
          </a:prstGeom>
        </p:spPr>
      </p:pic>
      <p:pic>
        <p:nvPicPr>
          <p:cNvPr id="4" name="图片 3"/>
          <p:cNvPicPr>
            <a:picLocks noChangeAspect="1"/>
          </p:cNvPicPr>
          <p:nvPr/>
        </p:nvPicPr>
        <p:blipFill>
          <a:blip r:embed="rId3"/>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9066939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724" y="442180"/>
            <a:ext cx="10192076" cy="544050"/>
          </a:xfrm>
        </p:spPr>
        <p:txBody>
          <a:bodyPr/>
          <a:lstStyle/>
          <a:p>
            <a:r>
              <a:rPr lang="zh-CN" altLang="en-US" sz="2400" dirty="0">
                <a:solidFill>
                  <a:schemeClr val="tx1"/>
                </a:solidFill>
              </a:rPr>
              <a:t>第一节  举起近代民族民主革命的旗帜 </a:t>
            </a:r>
          </a:p>
        </p:txBody>
      </p:sp>
      <p:sp>
        <p:nvSpPr>
          <p:cNvPr id="4" name="文本框 3"/>
          <p:cNvSpPr txBox="1"/>
          <p:nvPr/>
        </p:nvSpPr>
        <p:spPr>
          <a:xfrm>
            <a:off x="7434469" y="2743199"/>
            <a:ext cx="1484244" cy="2246769"/>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陈</a:t>
            </a: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天华</a:t>
            </a: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邹容</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章炳麟</a:t>
            </a:r>
          </a:p>
        </p:txBody>
      </p:sp>
      <p:sp>
        <p:nvSpPr>
          <p:cNvPr id="8" name="文本框 7"/>
          <p:cNvSpPr txBox="1"/>
          <p:nvPr/>
        </p:nvSpPr>
        <p:spPr>
          <a:xfrm>
            <a:off x="1424607" y="2743200"/>
            <a:ext cx="3717235" cy="2246769"/>
          </a:xfrm>
          <a:prstGeom prst="rect">
            <a:avLst/>
          </a:prstGeom>
          <a:noFill/>
        </p:spPr>
        <p:txBody>
          <a:bodyPr wrap="square" rtlCol="0">
            <a:spAutoFit/>
          </a:bodyPr>
          <a:lstStyle/>
          <a:p>
            <a:pPr algn="ctr" eaLnBrk="0" fontAlgn="base" hangingPunct="0">
              <a:spcBef>
                <a:spcPct val="0"/>
              </a:spcBef>
              <a:spcAft>
                <a:spcPct val="0"/>
              </a:spcAft>
            </a:pPr>
            <a:r>
              <a:rPr kumimoji="1" lang="en-US" altLang="zh-CN" sz="2800" dirty="0">
                <a:solidFill>
                  <a:prstClr val="black"/>
                </a:solidFill>
                <a:latin typeface="黑体" panose="02010609060101010101" pitchFamily="49" charset="-122"/>
                <a:ea typeface="黑体" panose="02010609060101010101" pitchFamily="49" charset="-122"/>
              </a:rPr>
              <a:t>《</a:t>
            </a:r>
            <a:r>
              <a:rPr kumimoji="1" lang="zh-CN" altLang="en-US" sz="2800" dirty="0">
                <a:solidFill>
                  <a:prstClr val="black"/>
                </a:solidFill>
                <a:latin typeface="黑体" panose="02010609060101010101" pitchFamily="49" charset="-122"/>
                <a:ea typeface="黑体" panose="02010609060101010101" pitchFamily="49" charset="-122"/>
              </a:rPr>
              <a:t>驳康有为论</a:t>
            </a:r>
            <a:r>
              <a:rPr kumimoji="1" lang="zh-CN" altLang="en-US" sz="2800" dirty="0" smtClean="0">
                <a:solidFill>
                  <a:prstClr val="black"/>
                </a:solidFill>
                <a:latin typeface="黑体" panose="02010609060101010101" pitchFamily="49" charset="-122"/>
                <a:ea typeface="黑体" panose="02010609060101010101" pitchFamily="49" charset="-122"/>
              </a:rPr>
              <a:t>革命</a:t>
            </a:r>
            <a:r>
              <a:rPr kumimoji="1" lang="en-US" altLang="zh-CN" sz="2800" dirty="0" smtClean="0">
                <a:solidFill>
                  <a:prstClr val="black"/>
                </a:solidFill>
                <a:latin typeface="黑体" panose="02010609060101010101" pitchFamily="49" charset="-122"/>
                <a:ea typeface="黑体" panose="02010609060101010101" pitchFamily="49" charset="-122"/>
              </a:rPr>
              <a:t>》</a:t>
            </a:r>
            <a:endParaRPr kumimoji="1" lang="zh-CN" altLang="en-US" sz="28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ctr" eaLnBrk="0" fontAlgn="base" hangingPunct="0">
              <a:spcBef>
                <a:spcPct val="0"/>
              </a:spcBef>
              <a:spcAft>
                <a:spcPct val="0"/>
              </a:spcAft>
            </a:pPr>
            <a:r>
              <a:rPr kumimoji="1" lang="en-US" altLang="zh-CN" sz="2800" dirty="0">
                <a:solidFill>
                  <a:prstClr val="black"/>
                </a:solidFill>
                <a:latin typeface="黑体" panose="02010609060101010101" pitchFamily="49" charset="-122"/>
                <a:ea typeface="黑体" panose="02010609060101010101" pitchFamily="49" charset="-122"/>
              </a:rPr>
              <a:t>《</a:t>
            </a:r>
            <a:r>
              <a:rPr kumimoji="1" lang="zh-CN" altLang="en-US" sz="2800" dirty="0">
                <a:solidFill>
                  <a:prstClr val="black"/>
                </a:solidFill>
                <a:latin typeface="黑体" panose="02010609060101010101" pitchFamily="49" charset="-122"/>
                <a:ea typeface="黑体" panose="02010609060101010101" pitchFamily="49" charset="-122"/>
              </a:rPr>
              <a:t>革命军</a:t>
            </a:r>
            <a:r>
              <a:rPr kumimoji="1" lang="en-US" altLang="zh-CN" sz="2800" dirty="0">
                <a:solidFill>
                  <a:prstClr val="black"/>
                </a:solidFill>
                <a:latin typeface="黑体" panose="02010609060101010101" pitchFamily="49" charset="-122"/>
                <a:ea typeface="黑体" panose="02010609060101010101" pitchFamily="49" charset="-122"/>
              </a:rPr>
              <a:t>》</a:t>
            </a:r>
            <a:endParaRPr kumimoji="1" lang="zh-CN" altLang="en-US" sz="28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ctr" eaLnBrk="0" fontAlgn="base" hangingPunct="0">
              <a:spcBef>
                <a:spcPct val="0"/>
              </a:spcBef>
              <a:spcAft>
                <a:spcPct val="0"/>
              </a:spcAft>
            </a:pPr>
            <a:r>
              <a:rPr kumimoji="1" lang="en-US" altLang="zh-CN" sz="2800" dirty="0">
                <a:solidFill>
                  <a:prstClr val="black"/>
                </a:solidFill>
                <a:latin typeface="黑体" panose="02010609060101010101" pitchFamily="49" charset="-122"/>
                <a:ea typeface="黑体" panose="02010609060101010101" pitchFamily="49" charset="-122"/>
              </a:rPr>
              <a:t>《</a:t>
            </a:r>
            <a:r>
              <a:rPr kumimoji="1" lang="zh-CN" altLang="en-US" sz="2800" dirty="0">
                <a:solidFill>
                  <a:prstClr val="black"/>
                </a:solidFill>
                <a:latin typeface="黑体" panose="02010609060101010101" pitchFamily="49" charset="-122"/>
                <a:ea typeface="黑体" panose="02010609060101010101" pitchFamily="49" charset="-122"/>
              </a:rPr>
              <a:t>警世钟</a:t>
            </a:r>
            <a:r>
              <a:rPr kumimoji="1" lang="en-US" altLang="zh-CN" sz="2800" dirty="0">
                <a:solidFill>
                  <a:prstClr val="black"/>
                </a:solidFill>
                <a:latin typeface="黑体" panose="02010609060101010101" pitchFamily="49" charset="-122"/>
                <a:ea typeface="黑体" panose="02010609060101010101" pitchFamily="49" charset="-122"/>
              </a:rPr>
              <a:t>》《</a:t>
            </a:r>
            <a:r>
              <a:rPr kumimoji="1" lang="zh-CN" altLang="en-US" sz="2800" dirty="0">
                <a:solidFill>
                  <a:prstClr val="black"/>
                </a:solidFill>
                <a:latin typeface="黑体" panose="02010609060101010101" pitchFamily="49" charset="-122"/>
                <a:ea typeface="黑体" panose="02010609060101010101" pitchFamily="49" charset="-122"/>
              </a:rPr>
              <a:t>猛</a:t>
            </a:r>
            <a:r>
              <a:rPr kumimoji="1" lang="zh-CN" altLang="en-US" sz="2800" dirty="0" smtClean="0">
                <a:solidFill>
                  <a:prstClr val="black"/>
                </a:solidFill>
                <a:latin typeface="黑体" panose="02010609060101010101" pitchFamily="49" charset="-122"/>
                <a:ea typeface="黑体" panose="02010609060101010101" pitchFamily="49" charset="-122"/>
              </a:rPr>
              <a:t>回</a:t>
            </a:r>
            <a:r>
              <a:rPr kumimoji="1" lang="en-US" altLang="zh-CN" sz="2800" dirty="0" smtClean="0">
                <a:solidFill>
                  <a:prstClr val="black"/>
                </a:solidFill>
                <a:latin typeface="黑体" panose="02010609060101010101" pitchFamily="49" charset="-122"/>
                <a:ea typeface="黑体" panose="02010609060101010101" pitchFamily="49" charset="-122"/>
              </a:rPr>
              <a:t>》</a:t>
            </a:r>
            <a:endParaRPr kumimoji="1" lang="zh-CN" altLang="en-US" sz="2800" dirty="0">
              <a:solidFill>
                <a:prstClr val="black"/>
              </a:solidFill>
              <a:latin typeface="黑体" panose="02010609060101010101" pitchFamily="49" charset="-122"/>
              <a:ea typeface="黑体" panose="02010609060101010101" pitchFamily="49" charset="-122"/>
            </a:endParaRPr>
          </a:p>
        </p:txBody>
      </p:sp>
      <p:sp>
        <p:nvSpPr>
          <p:cNvPr id="9" name="文本框 8"/>
          <p:cNvSpPr txBox="1"/>
          <p:nvPr/>
        </p:nvSpPr>
        <p:spPr>
          <a:xfrm>
            <a:off x="1161724" y="1341494"/>
            <a:ext cx="2325140" cy="523220"/>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连一连：</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pic>
        <p:nvPicPr>
          <p:cNvPr id="6" name="图片 5"/>
          <p:cNvPicPr>
            <a:picLocks noChangeAspect="1"/>
          </p:cNvPicPr>
          <p:nvPr/>
        </p:nvPicPr>
        <p:blipFill>
          <a:blip r:embed="rId2"/>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23711251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1724" y="442180"/>
            <a:ext cx="10192076" cy="544050"/>
          </a:xfrm>
        </p:spPr>
        <p:txBody>
          <a:bodyPr/>
          <a:lstStyle/>
          <a:p>
            <a:r>
              <a:rPr lang="zh-CN" altLang="en-US" sz="2400" dirty="0">
                <a:solidFill>
                  <a:schemeClr val="tx1"/>
                </a:solidFill>
              </a:rPr>
              <a:t>第一节  举起近代民族民主革命的旗帜 </a:t>
            </a:r>
          </a:p>
        </p:txBody>
      </p:sp>
      <p:sp>
        <p:nvSpPr>
          <p:cNvPr id="4" name="文本框 3"/>
          <p:cNvSpPr txBox="1"/>
          <p:nvPr/>
        </p:nvSpPr>
        <p:spPr>
          <a:xfrm>
            <a:off x="7434469" y="2743199"/>
            <a:ext cx="1484244" cy="2246769"/>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陈</a:t>
            </a: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天华</a:t>
            </a: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邹容</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rPr>
              <a:t>章炳麟</a:t>
            </a:r>
          </a:p>
        </p:txBody>
      </p:sp>
      <p:sp>
        <p:nvSpPr>
          <p:cNvPr id="8" name="文本框 7"/>
          <p:cNvSpPr txBox="1"/>
          <p:nvPr/>
        </p:nvSpPr>
        <p:spPr>
          <a:xfrm>
            <a:off x="1424607" y="2743200"/>
            <a:ext cx="3717235" cy="2246769"/>
          </a:xfrm>
          <a:prstGeom prst="rect">
            <a:avLst/>
          </a:prstGeom>
          <a:noFill/>
        </p:spPr>
        <p:txBody>
          <a:bodyPr wrap="square" rtlCol="0">
            <a:spAutoFit/>
          </a:bodyPr>
          <a:lstStyle/>
          <a:p>
            <a:pPr algn="ctr" eaLnBrk="0" fontAlgn="base" hangingPunct="0">
              <a:spcBef>
                <a:spcPct val="0"/>
              </a:spcBef>
              <a:spcAft>
                <a:spcPct val="0"/>
              </a:spcAft>
            </a:pPr>
            <a:r>
              <a:rPr kumimoji="1" lang="en-US" altLang="zh-CN" sz="2800" dirty="0">
                <a:solidFill>
                  <a:prstClr val="black"/>
                </a:solidFill>
                <a:latin typeface="黑体" panose="02010609060101010101" pitchFamily="49" charset="-122"/>
                <a:ea typeface="黑体" panose="02010609060101010101" pitchFamily="49" charset="-122"/>
              </a:rPr>
              <a:t>《</a:t>
            </a:r>
            <a:r>
              <a:rPr kumimoji="1" lang="zh-CN" altLang="en-US" sz="2800" dirty="0">
                <a:solidFill>
                  <a:prstClr val="black"/>
                </a:solidFill>
                <a:latin typeface="黑体" panose="02010609060101010101" pitchFamily="49" charset="-122"/>
                <a:ea typeface="黑体" panose="02010609060101010101" pitchFamily="49" charset="-122"/>
              </a:rPr>
              <a:t>驳康有为论</a:t>
            </a:r>
            <a:r>
              <a:rPr kumimoji="1" lang="zh-CN" altLang="en-US" sz="2800" dirty="0" smtClean="0">
                <a:solidFill>
                  <a:prstClr val="black"/>
                </a:solidFill>
                <a:latin typeface="黑体" panose="02010609060101010101" pitchFamily="49" charset="-122"/>
                <a:ea typeface="黑体" panose="02010609060101010101" pitchFamily="49" charset="-122"/>
              </a:rPr>
              <a:t>革命</a:t>
            </a:r>
            <a:r>
              <a:rPr kumimoji="1" lang="en-US" altLang="zh-CN" sz="2800" dirty="0" smtClean="0">
                <a:solidFill>
                  <a:prstClr val="black"/>
                </a:solidFill>
                <a:latin typeface="黑体" panose="02010609060101010101" pitchFamily="49" charset="-122"/>
                <a:ea typeface="黑体" panose="02010609060101010101" pitchFamily="49" charset="-122"/>
              </a:rPr>
              <a:t>》</a:t>
            </a:r>
            <a:endParaRPr kumimoji="1" lang="zh-CN" altLang="en-US" sz="28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ctr" eaLnBrk="0" fontAlgn="base" hangingPunct="0">
              <a:spcBef>
                <a:spcPct val="0"/>
              </a:spcBef>
              <a:spcAft>
                <a:spcPct val="0"/>
              </a:spcAft>
            </a:pPr>
            <a:r>
              <a:rPr kumimoji="1" lang="en-US" altLang="zh-CN" sz="2800" dirty="0">
                <a:solidFill>
                  <a:prstClr val="black"/>
                </a:solidFill>
                <a:latin typeface="黑体" panose="02010609060101010101" pitchFamily="49" charset="-122"/>
                <a:ea typeface="黑体" panose="02010609060101010101" pitchFamily="49" charset="-122"/>
              </a:rPr>
              <a:t>《</a:t>
            </a:r>
            <a:r>
              <a:rPr kumimoji="1" lang="zh-CN" altLang="en-US" sz="2800" dirty="0">
                <a:solidFill>
                  <a:prstClr val="black"/>
                </a:solidFill>
                <a:latin typeface="黑体" panose="02010609060101010101" pitchFamily="49" charset="-122"/>
                <a:ea typeface="黑体" panose="02010609060101010101" pitchFamily="49" charset="-122"/>
              </a:rPr>
              <a:t>革命军</a:t>
            </a:r>
            <a:r>
              <a:rPr kumimoji="1" lang="en-US" altLang="zh-CN" sz="2800" dirty="0">
                <a:solidFill>
                  <a:prstClr val="black"/>
                </a:solidFill>
                <a:latin typeface="黑体" panose="02010609060101010101" pitchFamily="49" charset="-122"/>
                <a:ea typeface="黑体" panose="02010609060101010101" pitchFamily="49" charset="-122"/>
              </a:rPr>
              <a:t>》</a:t>
            </a:r>
            <a:endParaRPr kumimoji="1" lang="zh-CN" altLang="en-US" sz="28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algn="ctr" eaLnBrk="0" fontAlgn="base" hangingPunct="0">
              <a:spcBef>
                <a:spcPct val="0"/>
              </a:spcBef>
              <a:spcAft>
                <a:spcPct val="0"/>
              </a:spcAft>
            </a:pPr>
            <a:r>
              <a:rPr kumimoji="1" lang="en-US" altLang="zh-CN" sz="2800" dirty="0">
                <a:solidFill>
                  <a:prstClr val="black"/>
                </a:solidFill>
                <a:latin typeface="黑体" panose="02010609060101010101" pitchFamily="49" charset="-122"/>
                <a:ea typeface="黑体" panose="02010609060101010101" pitchFamily="49" charset="-122"/>
              </a:rPr>
              <a:t>《</a:t>
            </a:r>
            <a:r>
              <a:rPr kumimoji="1" lang="zh-CN" altLang="en-US" sz="2800" dirty="0">
                <a:solidFill>
                  <a:prstClr val="black"/>
                </a:solidFill>
                <a:latin typeface="黑体" panose="02010609060101010101" pitchFamily="49" charset="-122"/>
                <a:ea typeface="黑体" panose="02010609060101010101" pitchFamily="49" charset="-122"/>
              </a:rPr>
              <a:t>警世钟</a:t>
            </a:r>
            <a:r>
              <a:rPr kumimoji="1" lang="en-US" altLang="zh-CN" sz="2800" dirty="0">
                <a:solidFill>
                  <a:prstClr val="black"/>
                </a:solidFill>
                <a:latin typeface="黑体" panose="02010609060101010101" pitchFamily="49" charset="-122"/>
                <a:ea typeface="黑体" panose="02010609060101010101" pitchFamily="49" charset="-122"/>
              </a:rPr>
              <a:t>》《</a:t>
            </a:r>
            <a:r>
              <a:rPr kumimoji="1" lang="zh-CN" altLang="en-US" sz="2800" dirty="0">
                <a:solidFill>
                  <a:prstClr val="black"/>
                </a:solidFill>
                <a:latin typeface="黑体" panose="02010609060101010101" pitchFamily="49" charset="-122"/>
                <a:ea typeface="黑体" panose="02010609060101010101" pitchFamily="49" charset="-122"/>
              </a:rPr>
              <a:t>猛</a:t>
            </a:r>
            <a:r>
              <a:rPr kumimoji="1" lang="zh-CN" altLang="en-US" sz="2800" dirty="0" smtClean="0">
                <a:solidFill>
                  <a:prstClr val="black"/>
                </a:solidFill>
                <a:latin typeface="黑体" panose="02010609060101010101" pitchFamily="49" charset="-122"/>
                <a:ea typeface="黑体" panose="02010609060101010101" pitchFamily="49" charset="-122"/>
              </a:rPr>
              <a:t>回</a:t>
            </a:r>
            <a:r>
              <a:rPr kumimoji="1" lang="en-US" altLang="zh-CN" sz="2800" dirty="0" smtClean="0">
                <a:solidFill>
                  <a:prstClr val="black"/>
                </a:solidFill>
                <a:latin typeface="黑体" panose="02010609060101010101" pitchFamily="49" charset="-122"/>
                <a:ea typeface="黑体" panose="02010609060101010101" pitchFamily="49" charset="-122"/>
              </a:rPr>
              <a:t>》</a:t>
            </a:r>
            <a:endParaRPr kumimoji="1" lang="zh-CN" altLang="en-US" sz="2800" dirty="0">
              <a:solidFill>
                <a:prstClr val="black"/>
              </a:solidFill>
              <a:latin typeface="黑体" panose="02010609060101010101" pitchFamily="49" charset="-122"/>
              <a:ea typeface="黑体" panose="02010609060101010101" pitchFamily="49" charset="-122"/>
            </a:endParaRPr>
          </a:p>
        </p:txBody>
      </p:sp>
      <p:sp>
        <p:nvSpPr>
          <p:cNvPr id="9" name="文本框 8"/>
          <p:cNvSpPr txBox="1"/>
          <p:nvPr/>
        </p:nvSpPr>
        <p:spPr>
          <a:xfrm>
            <a:off x="1161724" y="1341494"/>
            <a:ext cx="2325140" cy="523220"/>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连一连：</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pic>
        <p:nvPicPr>
          <p:cNvPr id="6" name="图片 5"/>
          <p:cNvPicPr>
            <a:picLocks noChangeAspect="1"/>
          </p:cNvPicPr>
          <p:nvPr/>
        </p:nvPicPr>
        <p:blipFill>
          <a:blip r:embed="rId2"/>
          <a:stretch>
            <a:fillRect/>
          </a:stretch>
        </p:blipFill>
        <p:spPr>
          <a:xfrm>
            <a:off x="7071350" y="105029"/>
            <a:ext cx="4839277" cy="1546694"/>
          </a:xfrm>
          <a:prstGeom prst="rect">
            <a:avLst/>
          </a:prstGeom>
        </p:spPr>
      </p:pic>
      <p:cxnSp>
        <p:nvCxnSpPr>
          <p:cNvPr id="5" name="直线连接符 4"/>
          <p:cNvCxnSpPr/>
          <p:nvPr/>
        </p:nvCxnSpPr>
        <p:spPr>
          <a:xfrm>
            <a:off x="4890655" y="3006436"/>
            <a:ext cx="2660072" cy="171796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a:endCxn id="4" idx="1"/>
          </p:cNvCxnSpPr>
          <p:nvPr/>
        </p:nvCxnSpPr>
        <p:spPr>
          <a:xfrm flipV="1">
            <a:off x="3990109" y="3866584"/>
            <a:ext cx="3444360" cy="1833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flipV="1">
            <a:off x="4890655" y="3027106"/>
            <a:ext cx="2660072" cy="173150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47769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33404" y="2986219"/>
            <a:ext cx="8109108" cy="830997"/>
          </a:xfrm>
          <a:prstGeom prst="rect">
            <a:avLst/>
          </a:prstGeom>
        </p:spPr>
        <p:txBody>
          <a:bodyPr wrap="square">
            <a:spAutoFit/>
          </a:bodyPr>
          <a:lstStyle/>
          <a:p>
            <a:pPr algn="ctr" eaLnBrk="0" fontAlgn="base" hangingPunct="0">
              <a:spcBef>
                <a:spcPct val="20000"/>
              </a:spcBef>
              <a:spcAft>
                <a:spcPct val="0"/>
              </a:spcAft>
            </a:pPr>
            <a:r>
              <a:rPr kumimoji="1" lang="zh-CN" altLang="en-US" sz="4800" dirty="0" smtClean="0">
                <a:solidFill>
                  <a:prstClr val="black"/>
                </a:solidFill>
                <a:latin typeface="华文新魏" panose="02010800040101010101" charset="-122"/>
                <a:ea typeface="华文新魏" panose="02010800040101010101" charset="-122"/>
                <a:sym typeface="Palatino Linotype" panose="02040502050505030304" charset="0"/>
              </a:rPr>
              <a:t>第三章   辛亥革命</a:t>
            </a:r>
            <a:endParaRPr kumimoji="1" lang="zh-CN" altLang="en-US" sz="4800" dirty="0">
              <a:solidFill>
                <a:srgbClr val="CC3300"/>
              </a:solidFill>
              <a:latin typeface="华文新魏" panose="02010800040101010101" charset="-122"/>
              <a:ea typeface="华文新魏" panose="02010800040101010101" charset="-122"/>
              <a:sym typeface="Palatino Linotype" panose="02040502050505030304" charset="0"/>
            </a:endParaRPr>
          </a:p>
        </p:txBody>
      </p:sp>
    </p:spTree>
    <p:extLst>
      <p:ext uri="{BB962C8B-B14F-4D97-AF65-F5344CB8AC3E}">
        <p14:creationId xmlns:p14="http://schemas.microsoft.com/office/powerpoint/2010/main" val="20943498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5775" y="2233124"/>
            <a:ext cx="12655826" cy="2677656"/>
          </a:xfrm>
          <a:prstGeom prst="rect">
            <a:avLst/>
          </a:prstGeom>
        </p:spPr>
        <p:txBody>
          <a:bodyPr wrap="square">
            <a:spAutoFit/>
          </a:bodyPr>
          <a:lstStyle/>
          <a:p>
            <a:pPr eaLnBrk="0" fontAlgn="base" hangingPunct="0">
              <a:spcBef>
                <a:spcPct val="0"/>
              </a:spcBef>
              <a:spcAft>
                <a:spcPct val="0"/>
              </a:spcAft>
            </a:pPr>
            <a:r>
              <a:rPr kumimoji="1" lang="en-US" altLang="zh-CN" sz="2400" dirty="0">
                <a:solidFill>
                  <a:prstClr val="black"/>
                </a:solidFill>
                <a:latin typeface="黑体" panose="02010609060101010101" pitchFamily="49" charset="-122"/>
                <a:ea typeface="黑体" panose="02010609060101010101" pitchFamily="49" charset="-122"/>
              </a:rPr>
              <a:t>1</a:t>
            </a:r>
            <a:r>
              <a:rPr kumimoji="1" lang="en-US" altLang="zh-CN" sz="2400" dirty="0" smtClean="0">
                <a:solidFill>
                  <a:prstClr val="black"/>
                </a:solidFill>
                <a:latin typeface="黑体" panose="02010609060101010101" pitchFamily="49" charset="-122"/>
                <a:ea typeface="黑体" panose="02010609060101010101" pitchFamily="49" charset="-122"/>
              </a:rPr>
              <a:t>.20</a:t>
            </a:r>
            <a:r>
              <a:rPr kumimoji="1" lang="zh-CN" altLang="zh-CN" sz="2400" dirty="0">
                <a:solidFill>
                  <a:prstClr val="black"/>
                </a:solidFill>
                <a:latin typeface="黑体" panose="02010609060101010101" pitchFamily="49" charset="-122"/>
                <a:ea typeface="黑体" panose="02010609060101010101" pitchFamily="49" charset="-122"/>
              </a:rPr>
              <a:t>世纪初，邹容发表的号召人民推翻清朝统治、建立</a:t>
            </a:r>
            <a:r>
              <a:rPr kumimoji="1" lang="en-US" altLang="zh-CN" sz="2400" dirty="0">
                <a:solidFill>
                  <a:prstClr val="black"/>
                </a:solidFill>
                <a:latin typeface="黑体" panose="02010609060101010101" pitchFamily="49" charset="-122"/>
                <a:ea typeface="黑体" panose="02010609060101010101" pitchFamily="49" charset="-122"/>
              </a:rPr>
              <a:t>“</a:t>
            </a:r>
            <a:r>
              <a:rPr kumimoji="1" lang="zh-CN" altLang="zh-CN" sz="2400" dirty="0">
                <a:solidFill>
                  <a:prstClr val="black"/>
                </a:solidFill>
                <a:latin typeface="黑体" panose="02010609060101010101" pitchFamily="49" charset="-122"/>
                <a:ea typeface="黑体" panose="02010609060101010101" pitchFamily="49" charset="-122"/>
              </a:rPr>
              <a:t>中华共和国</a:t>
            </a:r>
            <a:r>
              <a:rPr kumimoji="1" lang="en-US" altLang="zh-CN" sz="2400" dirty="0">
                <a:solidFill>
                  <a:prstClr val="black"/>
                </a:solidFill>
                <a:latin typeface="黑体" panose="02010609060101010101" pitchFamily="49" charset="-122"/>
                <a:ea typeface="黑体" panose="02010609060101010101" pitchFamily="49" charset="-122"/>
              </a:rPr>
              <a:t>”</a:t>
            </a:r>
            <a:r>
              <a:rPr kumimoji="1" lang="zh-CN" altLang="zh-CN" sz="2400" dirty="0">
                <a:solidFill>
                  <a:prstClr val="black"/>
                </a:solidFill>
                <a:latin typeface="黑体" panose="02010609060101010101" pitchFamily="49" charset="-122"/>
                <a:ea typeface="黑体" panose="02010609060101010101" pitchFamily="49" charset="-122"/>
              </a:rPr>
              <a:t>的著作</a:t>
            </a:r>
            <a:r>
              <a:rPr kumimoji="1" lang="zh-CN" altLang="zh-CN" sz="2400" dirty="0" smtClean="0">
                <a:solidFill>
                  <a:prstClr val="black"/>
                </a:solidFill>
                <a:latin typeface="黑体" panose="02010609060101010101" pitchFamily="49" charset="-122"/>
                <a:ea typeface="黑体" panose="02010609060101010101" pitchFamily="49" charset="-122"/>
              </a:rPr>
              <a:t>是</a:t>
            </a:r>
            <a:r>
              <a:rPr kumimoji="1" lang="zh-CN" altLang="en-US" sz="2400" dirty="0" smtClean="0">
                <a:solidFill>
                  <a:prstClr val="black"/>
                </a:solidFill>
                <a:latin typeface="黑体" panose="02010609060101010101" pitchFamily="49" charset="-122"/>
                <a:ea typeface="黑体" panose="02010609060101010101" pitchFamily="49" charset="-122"/>
              </a:rPr>
              <a:t>（    ）</a:t>
            </a: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rPr>
              <a:t>A</a:t>
            </a:r>
            <a:r>
              <a:rPr kumimoji="1" lang="en-US" altLang="zh-CN" sz="2400" dirty="0">
                <a:solidFill>
                  <a:prstClr val="black"/>
                </a:solidFill>
                <a:latin typeface="黑体" panose="02010609060101010101" pitchFamily="49" charset="-122"/>
                <a:ea typeface="黑体" panose="02010609060101010101" pitchFamily="49" charset="-122"/>
              </a:rPr>
              <a:t>.</a:t>
            </a:r>
            <a:r>
              <a:rPr kumimoji="1" lang="zh-CN" altLang="zh-CN" sz="2400" dirty="0">
                <a:solidFill>
                  <a:prstClr val="black"/>
                </a:solidFill>
                <a:latin typeface="黑体" panose="02010609060101010101" pitchFamily="49" charset="-122"/>
                <a:ea typeface="黑体" panose="02010609060101010101" pitchFamily="49" charset="-122"/>
              </a:rPr>
              <a:t>《驳康有为论革命书》</a:t>
            </a:r>
            <a:r>
              <a:rPr kumimoji="1" lang="en-US" altLang="zh-CN" sz="2400" dirty="0">
                <a:solidFill>
                  <a:prstClr val="black"/>
                </a:solidFill>
                <a:latin typeface="黑体" panose="02010609060101010101" pitchFamily="49" charset="-122"/>
                <a:ea typeface="黑体" panose="02010609060101010101" pitchFamily="49" charset="-122"/>
              </a:rPr>
              <a:t>             B</a:t>
            </a:r>
            <a:r>
              <a:rPr kumimoji="1" lang="zh-CN" altLang="zh-CN" sz="2400" dirty="0">
                <a:solidFill>
                  <a:prstClr val="black"/>
                </a:solidFill>
                <a:latin typeface="黑体" panose="02010609060101010101" pitchFamily="49" charset="-122"/>
                <a:ea typeface="黑体" panose="02010609060101010101" pitchFamily="49" charset="-122"/>
              </a:rPr>
              <a:t>．《革命军》</a:t>
            </a: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rPr>
              <a:t>C</a:t>
            </a:r>
            <a:r>
              <a:rPr kumimoji="1" lang="zh-CN" altLang="zh-CN" sz="2400" dirty="0">
                <a:solidFill>
                  <a:prstClr val="black"/>
                </a:solidFill>
                <a:latin typeface="黑体" panose="02010609060101010101" pitchFamily="49" charset="-122"/>
                <a:ea typeface="黑体" panose="02010609060101010101" pitchFamily="49" charset="-122"/>
              </a:rPr>
              <a:t>．《警世钟》</a:t>
            </a:r>
            <a:r>
              <a:rPr kumimoji="1" lang="en-US" altLang="zh-CN" sz="2400" dirty="0">
                <a:solidFill>
                  <a:prstClr val="black"/>
                </a:solidFill>
                <a:latin typeface="黑体" panose="02010609060101010101" pitchFamily="49" charset="-122"/>
                <a:ea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rPr>
              <a:t> </a:t>
            </a:r>
            <a:r>
              <a:rPr kumimoji="1" lang="en-US" altLang="zh-CN" sz="2400" dirty="0">
                <a:solidFill>
                  <a:prstClr val="black"/>
                </a:solidFill>
                <a:latin typeface="黑体" panose="02010609060101010101" pitchFamily="49" charset="-122"/>
                <a:ea typeface="黑体" panose="02010609060101010101" pitchFamily="49" charset="-122"/>
              </a:rPr>
              <a:t>D</a:t>
            </a:r>
            <a:r>
              <a:rPr kumimoji="1" lang="zh-CN" altLang="zh-CN" sz="2400" dirty="0">
                <a:solidFill>
                  <a:prstClr val="black"/>
                </a:solidFill>
                <a:latin typeface="黑体" panose="02010609060101010101" pitchFamily="49" charset="-122"/>
                <a:ea typeface="黑体" panose="02010609060101010101" pitchFamily="49" charset="-122"/>
              </a:rPr>
              <a:t>．《猛回头》</a:t>
            </a:r>
          </a:p>
        </p:txBody>
      </p:sp>
      <p:sp>
        <p:nvSpPr>
          <p:cNvPr id="5" name="标题 1"/>
          <p:cNvSpPr>
            <a:spLocks noGrp="1"/>
          </p:cNvSpPr>
          <p:nvPr>
            <p:ph type="title"/>
          </p:nvPr>
        </p:nvSpPr>
        <p:spPr>
          <a:xfrm>
            <a:off x="1377650" y="439861"/>
            <a:ext cx="10192076" cy="544050"/>
          </a:xfrm>
        </p:spPr>
        <p:txBody>
          <a:bodyPr/>
          <a:lstStyle/>
          <a:p>
            <a:r>
              <a:rPr lang="zh-CN" altLang="en-US" dirty="0">
                <a:solidFill>
                  <a:schemeClr val="tx1"/>
                </a:solidFill>
              </a:rPr>
              <a:t>练一练</a:t>
            </a:r>
            <a:endParaRPr lang="zh-CN" altLang="en-US" dirty="0"/>
          </a:p>
        </p:txBody>
      </p:sp>
    </p:spTree>
    <p:extLst>
      <p:ext uri="{BB962C8B-B14F-4D97-AF65-F5344CB8AC3E}">
        <p14:creationId xmlns:p14="http://schemas.microsoft.com/office/powerpoint/2010/main" val="41373141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5775" y="2233124"/>
            <a:ext cx="12655826" cy="2677656"/>
          </a:xfrm>
          <a:prstGeom prst="rect">
            <a:avLst/>
          </a:prstGeom>
        </p:spPr>
        <p:txBody>
          <a:bodyPr wrap="square">
            <a:spAutoFit/>
          </a:bodyPr>
          <a:lstStyle/>
          <a:p>
            <a:pPr eaLnBrk="0" fontAlgn="base" hangingPunct="0">
              <a:spcBef>
                <a:spcPct val="0"/>
              </a:spcBef>
              <a:spcAft>
                <a:spcPct val="0"/>
              </a:spcAft>
            </a:pPr>
            <a:r>
              <a:rPr kumimoji="1" lang="en-US" altLang="zh-CN" sz="2400" dirty="0">
                <a:solidFill>
                  <a:prstClr val="black"/>
                </a:solidFill>
                <a:latin typeface="黑体" panose="02010609060101010101" pitchFamily="49" charset="-122"/>
                <a:ea typeface="黑体" panose="02010609060101010101" pitchFamily="49" charset="-122"/>
              </a:rPr>
              <a:t>1</a:t>
            </a:r>
            <a:r>
              <a:rPr kumimoji="1" lang="en-US" altLang="zh-CN" sz="2400" dirty="0" smtClean="0">
                <a:solidFill>
                  <a:prstClr val="black"/>
                </a:solidFill>
                <a:latin typeface="黑体" panose="02010609060101010101" pitchFamily="49" charset="-122"/>
                <a:ea typeface="黑体" panose="02010609060101010101" pitchFamily="49" charset="-122"/>
              </a:rPr>
              <a:t>.20</a:t>
            </a:r>
            <a:r>
              <a:rPr kumimoji="1" lang="zh-CN" altLang="zh-CN" sz="2400" dirty="0">
                <a:solidFill>
                  <a:prstClr val="black"/>
                </a:solidFill>
                <a:latin typeface="黑体" panose="02010609060101010101" pitchFamily="49" charset="-122"/>
                <a:ea typeface="黑体" panose="02010609060101010101" pitchFamily="49" charset="-122"/>
              </a:rPr>
              <a:t>世纪初，邹容发表的号召人民推翻清朝统治、建立</a:t>
            </a:r>
            <a:r>
              <a:rPr kumimoji="1" lang="en-US" altLang="zh-CN" sz="2400" dirty="0">
                <a:solidFill>
                  <a:prstClr val="black"/>
                </a:solidFill>
                <a:latin typeface="黑体" panose="02010609060101010101" pitchFamily="49" charset="-122"/>
                <a:ea typeface="黑体" panose="02010609060101010101" pitchFamily="49" charset="-122"/>
              </a:rPr>
              <a:t>“</a:t>
            </a:r>
            <a:r>
              <a:rPr kumimoji="1" lang="zh-CN" altLang="zh-CN" sz="2400" dirty="0">
                <a:solidFill>
                  <a:prstClr val="black"/>
                </a:solidFill>
                <a:latin typeface="黑体" panose="02010609060101010101" pitchFamily="49" charset="-122"/>
                <a:ea typeface="黑体" panose="02010609060101010101" pitchFamily="49" charset="-122"/>
              </a:rPr>
              <a:t>中华共和国</a:t>
            </a:r>
            <a:r>
              <a:rPr kumimoji="1" lang="en-US" altLang="zh-CN" sz="2400" dirty="0">
                <a:solidFill>
                  <a:prstClr val="black"/>
                </a:solidFill>
                <a:latin typeface="黑体" panose="02010609060101010101" pitchFamily="49" charset="-122"/>
                <a:ea typeface="黑体" panose="02010609060101010101" pitchFamily="49" charset="-122"/>
              </a:rPr>
              <a:t>”</a:t>
            </a:r>
            <a:r>
              <a:rPr kumimoji="1" lang="zh-CN" altLang="zh-CN" sz="2400" dirty="0">
                <a:solidFill>
                  <a:prstClr val="black"/>
                </a:solidFill>
                <a:latin typeface="黑体" panose="02010609060101010101" pitchFamily="49" charset="-122"/>
                <a:ea typeface="黑体" panose="02010609060101010101" pitchFamily="49" charset="-122"/>
              </a:rPr>
              <a:t>的著作</a:t>
            </a:r>
            <a:r>
              <a:rPr kumimoji="1" lang="zh-CN" altLang="zh-CN" sz="2400" dirty="0" smtClean="0">
                <a:solidFill>
                  <a:prstClr val="black"/>
                </a:solidFill>
                <a:latin typeface="黑体" panose="02010609060101010101" pitchFamily="49" charset="-122"/>
                <a:ea typeface="黑体" panose="02010609060101010101" pitchFamily="49" charset="-122"/>
              </a:rPr>
              <a:t>是</a:t>
            </a:r>
            <a:r>
              <a:rPr kumimoji="1" lang="zh-CN" altLang="en-US" sz="2400" dirty="0" smtClean="0">
                <a:solidFill>
                  <a:prstClr val="black"/>
                </a:solidFill>
                <a:latin typeface="黑体" panose="02010609060101010101" pitchFamily="49" charset="-122"/>
                <a:ea typeface="黑体" panose="02010609060101010101" pitchFamily="49" charset="-122"/>
              </a:rPr>
              <a:t>（  </a:t>
            </a:r>
            <a:r>
              <a:rPr kumimoji="1" lang="en-US" altLang="zh-CN" sz="2400" dirty="0" smtClean="0">
                <a:solidFill>
                  <a:srgbClr val="C00000"/>
                </a:solidFill>
                <a:latin typeface="黑体" panose="02010609060101010101" pitchFamily="49" charset="-122"/>
                <a:ea typeface="黑体" panose="02010609060101010101" pitchFamily="49" charset="-122"/>
              </a:rPr>
              <a:t>B</a:t>
            </a:r>
            <a:r>
              <a:rPr kumimoji="1" lang="zh-CN" altLang="en-US" sz="2400" dirty="0" smtClean="0">
                <a:solidFill>
                  <a:prstClr val="black"/>
                </a:solidFill>
                <a:latin typeface="黑体" panose="02010609060101010101" pitchFamily="49" charset="-122"/>
                <a:ea typeface="黑体" panose="02010609060101010101" pitchFamily="49" charset="-122"/>
              </a:rPr>
              <a:t> ）</a:t>
            </a: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rPr>
              <a:t>A</a:t>
            </a:r>
            <a:r>
              <a:rPr kumimoji="1" lang="en-US" altLang="zh-CN" sz="2400" dirty="0">
                <a:solidFill>
                  <a:prstClr val="black"/>
                </a:solidFill>
                <a:latin typeface="黑体" panose="02010609060101010101" pitchFamily="49" charset="-122"/>
                <a:ea typeface="黑体" panose="02010609060101010101" pitchFamily="49" charset="-122"/>
              </a:rPr>
              <a:t>.</a:t>
            </a:r>
            <a:r>
              <a:rPr kumimoji="1" lang="zh-CN" altLang="zh-CN" sz="2400" dirty="0">
                <a:solidFill>
                  <a:prstClr val="black"/>
                </a:solidFill>
                <a:latin typeface="黑体" panose="02010609060101010101" pitchFamily="49" charset="-122"/>
                <a:ea typeface="黑体" panose="02010609060101010101" pitchFamily="49" charset="-122"/>
              </a:rPr>
              <a:t>《驳康有为论革命书》</a:t>
            </a:r>
            <a:r>
              <a:rPr kumimoji="1" lang="en-US" altLang="zh-CN" sz="2400" dirty="0">
                <a:solidFill>
                  <a:prstClr val="black"/>
                </a:solidFill>
                <a:latin typeface="黑体" panose="02010609060101010101" pitchFamily="49" charset="-122"/>
                <a:ea typeface="黑体" panose="02010609060101010101" pitchFamily="49" charset="-122"/>
              </a:rPr>
              <a:t>             B</a:t>
            </a:r>
            <a:r>
              <a:rPr kumimoji="1" lang="zh-CN" altLang="zh-CN" sz="2400" dirty="0">
                <a:solidFill>
                  <a:prstClr val="black"/>
                </a:solidFill>
                <a:latin typeface="黑体" panose="02010609060101010101" pitchFamily="49" charset="-122"/>
                <a:ea typeface="黑体" panose="02010609060101010101" pitchFamily="49" charset="-122"/>
              </a:rPr>
              <a:t>．《革命军》</a:t>
            </a: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rPr>
              <a:t>C</a:t>
            </a:r>
            <a:r>
              <a:rPr kumimoji="1" lang="zh-CN" altLang="zh-CN" sz="2400" dirty="0">
                <a:solidFill>
                  <a:prstClr val="black"/>
                </a:solidFill>
                <a:latin typeface="黑体" panose="02010609060101010101" pitchFamily="49" charset="-122"/>
                <a:ea typeface="黑体" panose="02010609060101010101" pitchFamily="49" charset="-122"/>
              </a:rPr>
              <a:t>．《警世钟》</a:t>
            </a:r>
            <a:r>
              <a:rPr kumimoji="1" lang="en-US" altLang="zh-CN" sz="2400" dirty="0">
                <a:solidFill>
                  <a:prstClr val="black"/>
                </a:solidFill>
                <a:latin typeface="黑体" panose="02010609060101010101" pitchFamily="49" charset="-122"/>
                <a:ea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rPr>
              <a:t> </a:t>
            </a:r>
            <a:r>
              <a:rPr kumimoji="1" lang="en-US" altLang="zh-CN" sz="2400" dirty="0">
                <a:solidFill>
                  <a:prstClr val="black"/>
                </a:solidFill>
                <a:latin typeface="黑体" panose="02010609060101010101" pitchFamily="49" charset="-122"/>
                <a:ea typeface="黑体" panose="02010609060101010101" pitchFamily="49" charset="-122"/>
              </a:rPr>
              <a:t>D</a:t>
            </a:r>
            <a:r>
              <a:rPr kumimoji="1" lang="zh-CN" altLang="zh-CN" sz="2400" dirty="0">
                <a:solidFill>
                  <a:prstClr val="black"/>
                </a:solidFill>
                <a:latin typeface="黑体" panose="02010609060101010101" pitchFamily="49" charset="-122"/>
                <a:ea typeface="黑体" panose="02010609060101010101" pitchFamily="49" charset="-122"/>
              </a:rPr>
              <a:t>．《猛回头》</a:t>
            </a:r>
          </a:p>
        </p:txBody>
      </p:sp>
      <p:sp>
        <p:nvSpPr>
          <p:cNvPr id="5" name="标题 1"/>
          <p:cNvSpPr>
            <a:spLocks noGrp="1"/>
          </p:cNvSpPr>
          <p:nvPr>
            <p:ph type="title"/>
          </p:nvPr>
        </p:nvSpPr>
        <p:spPr>
          <a:xfrm>
            <a:off x="1377650" y="439861"/>
            <a:ext cx="10192076" cy="544050"/>
          </a:xfrm>
        </p:spPr>
        <p:txBody>
          <a:bodyPr/>
          <a:lstStyle/>
          <a:p>
            <a:r>
              <a:rPr lang="zh-CN" altLang="en-US" dirty="0">
                <a:solidFill>
                  <a:schemeClr val="tx1"/>
                </a:solidFill>
              </a:rPr>
              <a:t>练一练</a:t>
            </a:r>
            <a:endParaRPr lang="zh-CN" altLang="en-US" dirty="0"/>
          </a:p>
        </p:txBody>
      </p:sp>
    </p:spTree>
    <p:extLst>
      <p:ext uri="{BB962C8B-B14F-4D97-AF65-F5344CB8AC3E}">
        <p14:creationId xmlns:p14="http://schemas.microsoft.com/office/powerpoint/2010/main" val="5212292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21422" y="1107144"/>
            <a:ext cx="10515600" cy="5280121"/>
          </a:xfrm>
        </p:spPr>
        <p:txBody>
          <a:bodyPr>
            <a:normAutofit/>
          </a:bodyPr>
          <a:lstStyle/>
          <a:p>
            <a:pPr>
              <a:spcBef>
                <a:spcPts val="0"/>
              </a:spcBef>
            </a:pP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著书立</a:t>
            </a: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说</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  </a:t>
            </a:r>
            <a:r>
              <a:rPr lang="en-US" altLang="zh-CN" dirty="0" smtClean="0">
                <a:latin typeface="黑体" panose="02010609060101010101" pitchFamily="49" charset="-122"/>
                <a:ea typeface="黑体" panose="02010609060101010101" pitchFamily="49" charset="-122"/>
                <a:sym typeface="微软雅黑" panose="020B0503020204020204" pitchFamily="34" charset="-122"/>
              </a:rPr>
              <a:t>1905</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11</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a:t>
            </a:r>
            <a:r>
              <a:rPr lang="zh-CN" altLang="en-US" dirty="0">
                <a:latin typeface="黑体" panose="02010609060101010101" pitchFamily="49" charset="-122"/>
                <a:ea typeface="黑体" panose="02010609060101010101" pitchFamily="49" charset="-122"/>
                <a:sym typeface="微软雅黑" panose="020B0503020204020204" pitchFamily="34" charset="-122"/>
              </a:rPr>
              <a:t>在</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民报</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的发刊词</a:t>
            </a:r>
            <a:r>
              <a:rPr lang="zh-CN" altLang="en-US" dirty="0">
                <a:latin typeface="黑体" panose="02010609060101010101" pitchFamily="49" charset="-122"/>
                <a:ea typeface="黑体" panose="02010609060101010101" pitchFamily="49" charset="-122"/>
                <a:sym typeface="微软雅黑" panose="020B0503020204020204" pitchFamily="34" charset="-122"/>
              </a:rPr>
              <a:t>中，将同盟会的</a:t>
            </a:r>
            <a:r>
              <a:rPr lang="en-US" altLang="zh-CN" dirty="0">
                <a:latin typeface="黑体" panose="02010609060101010101" pitchFamily="49" charset="-122"/>
                <a:ea typeface="黑体" panose="02010609060101010101" pitchFamily="49" charset="-122"/>
                <a:sym typeface="微软雅黑" panose="020B0503020204020204" pitchFamily="34" charset="-122"/>
              </a:rPr>
              <a:t>16</a:t>
            </a:r>
            <a:r>
              <a:rPr lang="zh-CN" altLang="en-US" dirty="0">
                <a:latin typeface="黑体" panose="02010609060101010101" pitchFamily="49" charset="-122"/>
                <a:ea typeface="黑体" panose="02010609060101010101" pitchFamily="49" charset="-122"/>
                <a:sym typeface="微软雅黑" panose="020B0503020204020204" pitchFamily="34" charset="-122"/>
              </a:rPr>
              <a:t>字政治纲领归结为</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民族、民权、民生</a:t>
            </a:r>
            <a:r>
              <a:rPr lang="zh-CN" altLang="en-US" dirty="0">
                <a:latin typeface="黑体" panose="02010609060101010101" pitchFamily="49" charset="-122"/>
                <a:ea typeface="黑体" panose="02010609060101010101" pitchFamily="49" charset="-122"/>
                <a:sym typeface="微软雅黑" panose="020B0503020204020204" pitchFamily="34" charset="-122"/>
              </a:rPr>
              <a:t>三大主义，简称</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三民主义</a:t>
            </a:r>
            <a:r>
              <a:rPr lang="zh-CN" altLang="en-US" dirty="0">
                <a:latin typeface="黑体" panose="02010609060101010101" pitchFamily="49" charset="-122"/>
                <a:ea typeface="黑体" panose="02010609060101010101" pitchFamily="49" charset="-122"/>
                <a:sym typeface="微软雅黑" panose="020B0503020204020204" pitchFamily="34" charset="-122"/>
              </a:rPr>
              <a:t>。这是孙中山民主革命思想的集中概括</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1183212" y="3237697"/>
          <a:ext cx="9764055" cy="2754028"/>
        </p:xfrm>
        <a:graphic>
          <a:graphicData uri="http://schemas.openxmlformats.org/drawingml/2006/table">
            <a:tbl>
              <a:tblPr firstRow="1" bandRow="1">
                <a:tableStyleId>{5940675A-B579-460E-94D1-54222C63F5DA}</a:tableStyleId>
              </a:tblPr>
              <a:tblGrid>
                <a:gridCol w="766388"/>
                <a:gridCol w="1368399"/>
                <a:gridCol w="3662707"/>
                <a:gridCol w="3966561"/>
              </a:tblGrid>
              <a:tr h="445774">
                <a:tc>
                  <a:txBody>
                    <a:bodyPr/>
                    <a:lstStyle/>
                    <a:p>
                      <a:pPr algn="ctr"/>
                      <a:r>
                        <a:rPr lang="zh-CN" altLang="en-US" dirty="0" smtClean="0">
                          <a:latin typeface="黑体" panose="02010609060101010101" pitchFamily="49" charset="-122"/>
                          <a:ea typeface="黑体" panose="02010609060101010101" pitchFamily="49" charset="-122"/>
                        </a:rPr>
                        <a:t>概括</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内容</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措施</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缺陷</a:t>
                      </a:r>
                      <a:endParaRPr lang="zh-CN" altLang="en-US" dirty="0">
                        <a:latin typeface="黑体" panose="02010609060101010101" pitchFamily="49" charset="-122"/>
                        <a:ea typeface="黑体" panose="02010609060101010101" pitchFamily="49" charset="-122"/>
                      </a:endParaRPr>
                    </a:p>
                  </a:txBody>
                  <a:tcPr anchor="ctr"/>
                </a:tc>
              </a:tr>
              <a:tr h="769418">
                <a:tc>
                  <a:txBody>
                    <a:bodyPr/>
                    <a:lstStyle/>
                    <a:p>
                      <a:pPr algn="ctr"/>
                      <a:r>
                        <a:rPr lang="zh-CN" altLang="en-US" dirty="0" smtClean="0">
                          <a:latin typeface="黑体" panose="02010609060101010101" pitchFamily="49" charset="-122"/>
                          <a:ea typeface="黑体" panose="02010609060101010101" pitchFamily="49" charset="-122"/>
                        </a:rPr>
                        <a:t>民族主义</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solidFill>
                            <a:srgbClr val="C00000"/>
                          </a:solidFill>
                          <a:latin typeface="黑体" panose="02010609060101010101" pitchFamily="49" charset="-122"/>
                          <a:ea typeface="黑体" panose="02010609060101010101" pitchFamily="49" charset="-122"/>
                        </a:rPr>
                        <a:t>驱除鞑虏 恢复中华</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zh-CN" altLang="en-US" sz="1600" dirty="0" smtClean="0">
                        <a:latin typeface="黑体" panose="02010609060101010101" pitchFamily="49" charset="-122"/>
                        <a:ea typeface="黑体" panose="02010609060101010101" pitchFamily="49" charset="-122"/>
                      </a:endParaRPr>
                    </a:p>
                  </a:txBody>
                  <a:tcPr anchor="ctr"/>
                </a:tc>
                <a:tc>
                  <a:txBody>
                    <a:bodyPr/>
                    <a:lstStyle/>
                    <a:p>
                      <a:pPr marL="285750" indent="-285750" algn="l">
                        <a:buFont typeface="Arial" panose="020B0604020202020204" pitchFamily="34" charset="0"/>
                        <a:buChar char="•"/>
                      </a:pPr>
                      <a:endParaRPr lang="zh-CN" altLang="en-US" dirty="0">
                        <a:latin typeface="黑体" panose="02010609060101010101" pitchFamily="49" charset="-122"/>
                        <a:ea typeface="黑体" panose="02010609060101010101" pitchFamily="49" charset="-122"/>
                      </a:endParaRPr>
                    </a:p>
                  </a:txBody>
                  <a:tcPr anchor="ctr"/>
                </a:tc>
              </a:tr>
              <a:tr h="769418">
                <a:tc>
                  <a:txBody>
                    <a:bodyPr/>
                    <a:lstStyle/>
                    <a:p>
                      <a:pPr algn="ctr"/>
                      <a:r>
                        <a:rPr lang="zh-CN" altLang="en-US" dirty="0" smtClean="0">
                          <a:latin typeface="黑体" panose="02010609060101010101" pitchFamily="49" charset="-122"/>
                          <a:ea typeface="黑体" panose="02010609060101010101" pitchFamily="49" charset="-122"/>
                        </a:rPr>
                        <a:t>民权主义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创立民国</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algn="l"/>
                      <a:endParaRPr lang="zh-CN" altLang="en-US" dirty="0">
                        <a:latin typeface="黑体" panose="02010609060101010101" pitchFamily="49" charset="-122"/>
                        <a:ea typeface="黑体" panose="02010609060101010101" pitchFamily="49" charset="-122"/>
                      </a:endParaRPr>
                    </a:p>
                  </a:txBody>
                  <a:tcPr anchor="ctr"/>
                </a:tc>
                <a:tc>
                  <a:txBody>
                    <a:bodyPr/>
                    <a:lstStyle/>
                    <a:p>
                      <a:pPr marL="285750" indent="-285750" algn="l">
                        <a:buFont typeface="Arial" panose="020B0604020202020204" pitchFamily="34" charset="0"/>
                        <a:buChar char="•"/>
                      </a:pPr>
                      <a:endParaRPr lang="zh-CN" altLang="en-US" dirty="0">
                        <a:latin typeface="黑体" panose="02010609060101010101" pitchFamily="49" charset="-122"/>
                        <a:ea typeface="黑体" panose="02010609060101010101" pitchFamily="49" charset="-122"/>
                      </a:endParaRPr>
                    </a:p>
                  </a:txBody>
                  <a:tcPr anchor="ctr"/>
                </a:tc>
              </a:tr>
              <a:tr h="769418">
                <a:tc>
                  <a:txBody>
                    <a:bodyPr/>
                    <a:lstStyle/>
                    <a:p>
                      <a:pPr algn="ctr"/>
                      <a:r>
                        <a:rPr lang="zh-CN" altLang="en-US" dirty="0" smtClean="0">
                          <a:latin typeface="黑体" panose="02010609060101010101" pitchFamily="49" charset="-122"/>
                          <a:ea typeface="黑体" panose="02010609060101010101" pitchFamily="49" charset="-122"/>
                        </a:rPr>
                        <a:t>民生主义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平均地权</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algn="l" eaLnBrk="1" hangingPunct="1"/>
                      <a:endParaRPr lang="zh-CN" altLang="en-US" sz="18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endParaRPr>
                    </a:p>
                  </a:txBody>
                  <a:tcPr anchor="ctr"/>
                </a:tc>
                <a:tc>
                  <a:txBody>
                    <a:bodyPr/>
                    <a:lstStyle/>
                    <a:p>
                      <a:pPr algn="ctr"/>
                      <a:endParaRPr lang="zh-CN" altLang="en-US" dirty="0">
                        <a:solidFill>
                          <a:srgbClr val="C00000"/>
                        </a:solidFill>
                        <a:latin typeface="黑体" panose="02010609060101010101" pitchFamily="49" charset="-122"/>
                        <a:ea typeface="黑体" panose="02010609060101010101" pitchFamily="49" charset="-122"/>
                      </a:endParaRPr>
                    </a:p>
                  </a:txBody>
                  <a:tcPr anchor="ctr"/>
                </a:tc>
              </a:tr>
            </a:tbl>
          </a:graphicData>
        </a:graphic>
      </p:graphicFrame>
      <p:pic>
        <p:nvPicPr>
          <p:cNvPr id="5" name="图片 4"/>
          <p:cNvPicPr>
            <a:picLocks noChangeAspect="1"/>
          </p:cNvPicPr>
          <p:nvPr/>
        </p:nvPicPr>
        <p:blipFill>
          <a:blip r:embed="rId2"/>
          <a:stretch>
            <a:fillRect/>
          </a:stretch>
        </p:blipFill>
        <p:spPr>
          <a:xfrm>
            <a:off x="3212240" y="1217177"/>
            <a:ext cx="1881756" cy="568662"/>
          </a:xfrm>
          <a:prstGeom prst="rect">
            <a:avLst/>
          </a:prstGeom>
        </p:spPr>
      </p:pic>
      <p:pic>
        <p:nvPicPr>
          <p:cNvPr id="7" name="图片 6"/>
          <p:cNvPicPr>
            <a:picLocks noChangeAspect="1"/>
          </p:cNvPicPr>
          <p:nvPr/>
        </p:nvPicPr>
        <p:blipFill>
          <a:blip r:embed="rId3"/>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18509009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6" name="文本框 5"/>
          <p:cNvSpPr txBox="1"/>
          <p:nvPr/>
        </p:nvSpPr>
        <p:spPr>
          <a:xfrm>
            <a:off x="1981200" y="2623819"/>
            <a:ext cx="2398645" cy="2246769"/>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民生主义</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民权主义</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民族主义</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7" name="文本框 6"/>
          <p:cNvSpPr txBox="1"/>
          <p:nvPr/>
        </p:nvSpPr>
        <p:spPr>
          <a:xfrm>
            <a:off x="7332668" y="2629129"/>
            <a:ext cx="3571462" cy="2246769"/>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rPr>
              <a:t>驱除鞑虏 恢复中华</a:t>
            </a: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创立民国</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平均地权</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8" name="文本框 7"/>
          <p:cNvSpPr txBox="1"/>
          <p:nvPr/>
        </p:nvSpPr>
        <p:spPr>
          <a:xfrm>
            <a:off x="1213190" y="1179443"/>
            <a:ext cx="2325140" cy="523220"/>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连一连：</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pic>
        <p:nvPicPr>
          <p:cNvPr id="9" name="图片 8"/>
          <p:cNvPicPr>
            <a:picLocks noChangeAspect="1"/>
          </p:cNvPicPr>
          <p:nvPr/>
        </p:nvPicPr>
        <p:blipFill>
          <a:blip r:embed="rId2"/>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42427222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6" name="文本框 5"/>
          <p:cNvSpPr txBox="1"/>
          <p:nvPr/>
        </p:nvSpPr>
        <p:spPr>
          <a:xfrm>
            <a:off x="1981200" y="2623819"/>
            <a:ext cx="2398645" cy="2246769"/>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民生主义</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民权主义</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民族主义</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7" name="文本框 6"/>
          <p:cNvSpPr txBox="1"/>
          <p:nvPr/>
        </p:nvSpPr>
        <p:spPr>
          <a:xfrm>
            <a:off x="7332668" y="2629129"/>
            <a:ext cx="3571462" cy="2246769"/>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a:solidFill>
                  <a:prstClr val="black"/>
                </a:solidFill>
                <a:latin typeface="黑体" panose="02010609060101010101" pitchFamily="49" charset="-122"/>
                <a:ea typeface="黑体" panose="02010609060101010101" pitchFamily="49" charset="-122"/>
              </a:rPr>
              <a:t>驱除鞑虏 恢复中华</a:t>
            </a: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创立民国</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平均地权</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8" name="文本框 7"/>
          <p:cNvSpPr txBox="1"/>
          <p:nvPr/>
        </p:nvSpPr>
        <p:spPr>
          <a:xfrm>
            <a:off x="1213190" y="1179443"/>
            <a:ext cx="2325140" cy="523220"/>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连一连：</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pic>
        <p:nvPicPr>
          <p:cNvPr id="9" name="图片 8"/>
          <p:cNvPicPr>
            <a:picLocks noChangeAspect="1"/>
          </p:cNvPicPr>
          <p:nvPr/>
        </p:nvPicPr>
        <p:blipFill>
          <a:blip r:embed="rId2"/>
          <a:stretch>
            <a:fillRect/>
          </a:stretch>
        </p:blipFill>
        <p:spPr>
          <a:xfrm>
            <a:off x="7071350" y="105029"/>
            <a:ext cx="4839277" cy="1546694"/>
          </a:xfrm>
          <a:prstGeom prst="rect">
            <a:avLst/>
          </a:prstGeom>
        </p:spPr>
      </p:pic>
      <p:cxnSp>
        <p:nvCxnSpPr>
          <p:cNvPr id="10" name="直线连接符 9"/>
          <p:cNvCxnSpPr/>
          <p:nvPr/>
        </p:nvCxnSpPr>
        <p:spPr>
          <a:xfrm>
            <a:off x="3538330" y="2904900"/>
            <a:ext cx="3943125" cy="168460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a:endCxn id="7" idx="1"/>
          </p:cNvCxnSpPr>
          <p:nvPr/>
        </p:nvCxnSpPr>
        <p:spPr>
          <a:xfrm flipV="1">
            <a:off x="3538329" y="3752514"/>
            <a:ext cx="3794339" cy="4671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flipV="1">
            <a:off x="3463935" y="2955840"/>
            <a:ext cx="4017520" cy="169100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6592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21422" y="1107144"/>
            <a:ext cx="10515600" cy="5280121"/>
          </a:xfrm>
        </p:spPr>
        <p:txBody>
          <a:bodyPr>
            <a:normAutofit/>
          </a:bodyPr>
          <a:lstStyle/>
          <a:p>
            <a:pPr>
              <a:spcBef>
                <a:spcPts val="0"/>
              </a:spcBef>
            </a:pP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著书立</a:t>
            </a: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说</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  </a:t>
            </a:r>
            <a:r>
              <a:rPr lang="en-US" altLang="zh-CN" dirty="0" smtClean="0">
                <a:latin typeface="黑体" panose="02010609060101010101" pitchFamily="49" charset="-122"/>
                <a:ea typeface="黑体" panose="02010609060101010101" pitchFamily="49" charset="-122"/>
                <a:sym typeface="微软雅黑" panose="020B0503020204020204" pitchFamily="34" charset="-122"/>
              </a:rPr>
              <a:t>1905</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11</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a:t>
            </a:r>
            <a:r>
              <a:rPr lang="zh-CN" altLang="en-US" dirty="0">
                <a:latin typeface="黑体" panose="02010609060101010101" pitchFamily="49" charset="-122"/>
                <a:ea typeface="黑体" panose="02010609060101010101" pitchFamily="49" charset="-122"/>
                <a:sym typeface="微软雅黑" panose="020B0503020204020204" pitchFamily="34" charset="-122"/>
              </a:rPr>
              <a:t>在</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民报</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的发刊词</a:t>
            </a:r>
            <a:r>
              <a:rPr lang="zh-CN" altLang="en-US" dirty="0">
                <a:latin typeface="黑体" panose="02010609060101010101" pitchFamily="49" charset="-122"/>
                <a:ea typeface="黑体" panose="02010609060101010101" pitchFamily="49" charset="-122"/>
                <a:sym typeface="微软雅黑" panose="020B0503020204020204" pitchFamily="34" charset="-122"/>
              </a:rPr>
              <a:t>中，将同盟会的</a:t>
            </a:r>
            <a:r>
              <a:rPr lang="en-US" altLang="zh-CN" dirty="0">
                <a:latin typeface="黑体" panose="02010609060101010101" pitchFamily="49" charset="-122"/>
                <a:ea typeface="黑体" panose="02010609060101010101" pitchFamily="49" charset="-122"/>
                <a:sym typeface="微软雅黑" panose="020B0503020204020204" pitchFamily="34" charset="-122"/>
              </a:rPr>
              <a:t>16</a:t>
            </a:r>
            <a:r>
              <a:rPr lang="zh-CN" altLang="en-US" dirty="0">
                <a:latin typeface="黑体" panose="02010609060101010101" pitchFamily="49" charset="-122"/>
                <a:ea typeface="黑体" panose="02010609060101010101" pitchFamily="49" charset="-122"/>
                <a:sym typeface="微软雅黑" panose="020B0503020204020204" pitchFamily="34" charset="-122"/>
              </a:rPr>
              <a:t>字政治纲领归结为</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民族、民权、民生</a:t>
            </a:r>
            <a:r>
              <a:rPr lang="zh-CN" altLang="en-US" dirty="0">
                <a:latin typeface="黑体" panose="02010609060101010101" pitchFamily="49" charset="-122"/>
                <a:ea typeface="黑体" panose="02010609060101010101" pitchFamily="49" charset="-122"/>
                <a:sym typeface="微软雅黑" panose="020B0503020204020204" pitchFamily="34" charset="-122"/>
              </a:rPr>
              <a:t>三大主义，简称</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三民主义</a:t>
            </a:r>
            <a:r>
              <a:rPr lang="zh-CN" altLang="en-US" dirty="0">
                <a:latin typeface="黑体" panose="02010609060101010101" pitchFamily="49" charset="-122"/>
                <a:ea typeface="黑体" panose="02010609060101010101" pitchFamily="49" charset="-122"/>
                <a:sym typeface="微软雅黑" panose="020B0503020204020204" pitchFamily="34" charset="-122"/>
              </a:rPr>
              <a:t>。这是孙中山民主革命思想的集中概括</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809889" y="3223845"/>
          <a:ext cx="11042067" cy="3024556"/>
        </p:xfrm>
        <a:graphic>
          <a:graphicData uri="http://schemas.openxmlformats.org/drawingml/2006/table">
            <a:tbl>
              <a:tblPr firstRow="1" bandRow="1">
                <a:tableStyleId>{5940675A-B579-460E-94D1-54222C63F5DA}</a:tableStyleId>
              </a:tblPr>
              <a:tblGrid>
                <a:gridCol w="866700"/>
                <a:gridCol w="1547508"/>
                <a:gridCol w="3727631"/>
                <a:gridCol w="4900228"/>
              </a:tblGrid>
              <a:tr h="489562">
                <a:tc>
                  <a:txBody>
                    <a:bodyPr/>
                    <a:lstStyle/>
                    <a:p>
                      <a:pPr algn="ctr"/>
                      <a:r>
                        <a:rPr lang="zh-CN" altLang="en-US" dirty="0" smtClean="0">
                          <a:latin typeface="黑体" panose="02010609060101010101" pitchFamily="49" charset="-122"/>
                          <a:ea typeface="黑体" panose="02010609060101010101" pitchFamily="49" charset="-122"/>
                        </a:rPr>
                        <a:t>概括</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内容</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措施</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缺陷</a:t>
                      </a:r>
                      <a:endParaRPr lang="zh-CN" altLang="en-US" dirty="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民族主义</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solidFill>
                            <a:srgbClr val="C00000"/>
                          </a:solidFill>
                          <a:latin typeface="黑体" panose="02010609060101010101" pitchFamily="49" charset="-122"/>
                          <a:ea typeface="黑体" panose="02010609060101010101" pitchFamily="49" charset="-122"/>
                        </a:rPr>
                        <a:t>驱除鞑虏 </a:t>
                      </a:r>
                      <a:endParaRPr lang="en-US" altLang="zh-CN" dirty="0" smtClean="0">
                        <a:solidFill>
                          <a:srgbClr val="C00000"/>
                        </a:solidFill>
                        <a:latin typeface="黑体" panose="02010609060101010101" pitchFamily="49" charset="-122"/>
                        <a:ea typeface="黑体" panose="02010609060101010101" pitchFamily="49" charset="-122"/>
                      </a:endParaRPr>
                    </a:p>
                    <a:p>
                      <a:pPr algn="ctr"/>
                      <a:r>
                        <a:rPr lang="zh-CN" altLang="en-US" dirty="0" smtClean="0">
                          <a:solidFill>
                            <a:srgbClr val="C00000"/>
                          </a:solidFill>
                          <a:latin typeface="黑体" panose="02010609060101010101" pitchFamily="49" charset="-122"/>
                          <a:ea typeface="黑体" panose="02010609060101010101" pitchFamily="49" charset="-122"/>
                        </a:rPr>
                        <a:t>恢复中华</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dirty="0" smtClean="0">
                          <a:latin typeface="黑体" panose="02010609060101010101" pitchFamily="49" charset="-122"/>
                          <a:ea typeface="黑体" panose="02010609060101010101" pitchFamily="49" charset="-122"/>
                          <a:sym typeface="微软雅黑" panose="020B0503020204020204" pitchFamily="34" charset="-122"/>
                        </a:rPr>
                        <a:t>以革命手段推翻清王朝</a:t>
                      </a:r>
                      <a:endParaRPr lang="en-US" altLang="zh-CN" sz="1800" dirty="0" smtClean="0">
                        <a:latin typeface="黑体" panose="02010609060101010101" pitchFamily="49" charset="-122"/>
                        <a:ea typeface="黑体" panose="02010609060101010101" pitchFamily="49" charset="-122"/>
                        <a:sym typeface="微软雅黑" panose="020B0503020204020204" pitchFamily="34" charset="-122"/>
                      </a:endParaRPr>
                    </a:p>
                  </a:txBody>
                  <a:tcPr anchor="ctr"/>
                </a:tc>
                <a:tc>
                  <a:txBody>
                    <a:bodyPr/>
                    <a:lstStyle/>
                    <a:p>
                      <a:pPr marL="285750" indent="-285750" algn="l">
                        <a:buFont typeface="Arial" panose="020B0604020202020204" pitchFamily="34" charset="0"/>
                        <a:buChar char="•"/>
                      </a:pPr>
                      <a:endParaRPr lang="zh-CN" altLang="en-US"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民权主义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创立民国</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285750" indent="-285750" algn="l">
                        <a:buFont typeface="Arial" panose="020B0604020202020204" pitchFamily="34" charset="0"/>
                        <a:buChar char="•"/>
                      </a:pPr>
                      <a:endParaRPr lang="en-US" altLang="zh-CN"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民生主义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平均地权</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r>
            </a:tbl>
          </a:graphicData>
        </a:graphic>
      </p:graphicFrame>
      <p:pic>
        <p:nvPicPr>
          <p:cNvPr id="5" name="图片 4"/>
          <p:cNvPicPr>
            <a:picLocks noChangeAspect="1"/>
          </p:cNvPicPr>
          <p:nvPr/>
        </p:nvPicPr>
        <p:blipFill>
          <a:blip r:embed="rId2"/>
          <a:stretch>
            <a:fillRect/>
          </a:stretch>
        </p:blipFill>
        <p:spPr>
          <a:xfrm>
            <a:off x="3732857" y="1217177"/>
            <a:ext cx="1881756" cy="568662"/>
          </a:xfrm>
          <a:prstGeom prst="rect">
            <a:avLst/>
          </a:prstGeom>
        </p:spPr>
      </p:pic>
      <p:pic>
        <p:nvPicPr>
          <p:cNvPr id="6" name="图片 5"/>
          <p:cNvPicPr>
            <a:picLocks noChangeAspect="1"/>
          </p:cNvPicPr>
          <p:nvPr/>
        </p:nvPicPr>
        <p:blipFill>
          <a:blip r:embed="rId3"/>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22331112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21422" y="1107144"/>
            <a:ext cx="10515600" cy="5280121"/>
          </a:xfrm>
        </p:spPr>
        <p:txBody>
          <a:bodyPr>
            <a:normAutofit/>
          </a:bodyPr>
          <a:lstStyle/>
          <a:p>
            <a:pPr>
              <a:spcBef>
                <a:spcPts val="0"/>
              </a:spcBef>
            </a:pP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著书立</a:t>
            </a: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说</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  </a:t>
            </a:r>
            <a:r>
              <a:rPr lang="en-US" altLang="zh-CN" dirty="0" smtClean="0">
                <a:latin typeface="黑体" panose="02010609060101010101" pitchFamily="49" charset="-122"/>
                <a:ea typeface="黑体" panose="02010609060101010101" pitchFamily="49" charset="-122"/>
                <a:sym typeface="微软雅黑" panose="020B0503020204020204" pitchFamily="34" charset="-122"/>
              </a:rPr>
              <a:t>1905</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11</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a:t>
            </a:r>
            <a:r>
              <a:rPr lang="zh-CN" altLang="en-US" dirty="0">
                <a:latin typeface="黑体" panose="02010609060101010101" pitchFamily="49" charset="-122"/>
                <a:ea typeface="黑体" panose="02010609060101010101" pitchFamily="49" charset="-122"/>
                <a:sym typeface="微软雅黑" panose="020B0503020204020204" pitchFamily="34" charset="-122"/>
              </a:rPr>
              <a:t>在</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民报</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的发刊词</a:t>
            </a:r>
            <a:r>
              <a:rPr lang="zh-CN" altLang="en-US" dirty="0">
                <a:latin typeface="黑体" panose="02010609060101010101" pitchFamily="49" charset="-122"/>
                <a:ea typeface="黑体" panose="02010609060101010101" pitchFamily="49" charset="-122"/>
                <a:sym typeface="微软雅黑" panose="020B0503020204020204" pitchFamily="34" charset="-122"/>
              </a:rPr>
              <a:t>中，将同盟会的</a:t>
            </a:r>
            <a:r>
              <a:rPr lang="en-US" altLang="zh-CN" dirty="0">
                <a:latin typeface="黑体" panose="02010609060101010101" pitchFamily="49" charset="-122"/>
                <a:ea typeface="黑体" panose="02010609060101010101" pitchFamily="49" charset="-122"/>
                <a:sym typeface="微软雅黑" panose="020B0503020204020204" pitchFamily="34" charset="-122"/>
              </a:rPr>
              <a:t>16</a:t>
            </a:r>
            <a:r>
              <a:rPr lang="zh-CN" altLang="en-US" dirty="0">
                <a:latin typeface="黑体" panose="02010609060101010101" pitchFamily="49" charset="-122"/>
                <a:ea typeface="黑体" panose="02010609060101010101" pitchFamily="49" charset="-122"/>
                <a:sym typeface="微软雅黑" panose="020B0503020204020204" pitchFamily="34" charset="-122"/>
              </a:rPr>
              <a:t>字政治纲领归结为</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民族、民权、民生</a:t>
            </a:r>
            <a:r>
              <a:rPr lang="zh-CN" altLang="en-US" dirty="0">
                <a:latin typeface="黑体" panose="02010609060101010101" pitchFamily="49" charset="-122"/>
                <a:ea typeface="黑体" panose="02010609060101010101" pitchFamily="49" charset="-122"/>
                <a:sym typeface="微软雅黑" panose="020B0503020204020204" pitchFamily="34" charset="-122"/>
              </a:rPr>
              <a:t>三大主义，简称</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三民主义</a:t>
            </a:r>
            <a:r>
              <a:rPr lang="zh-CN" altLang="en-US" dirty="0">
                <a:latin typeface="黑体" panose="02010609060101010101" pitchFamily="49" charset="-122"/>
                <a:ea typeface="黑体" panose="02010609060101010101" pitchFamily="49" charset="-122"/>
                <a:sym typeface="微软雅黑" panose="020B0503020204020204" pitchFamily="34" charset="-122"/>
              </a:rPr>
              <a:t>。这是孙中山民主革命思想的集中概括</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809889" y="3223845"/>
          <a:ext cx="11042067" cy="3024556"/>
        </p:xfrm>
        <a:graphic>
          <a:graphicData uri="http://schemas.openxmlformats.org/drawingml/2006/table">
            <a:tbl>
              <a:tblPr firstRow="1" bandRow="1">
                <a:tableStyleId>{5940675A-B579-460E-94D1-54222C63F5DA}</a:tableStyleId>
              </a:tblPr>
              <a:tblGrid>
                <a:gridCol w="866700"/>
                <a:gridCol w="1547508"/>
                <a:gridCol w="3727631"/>
                <a:gridCol w="4900228"/>
              </a:tblGrid>
              <a:tr h="489562">
                <a:tc>
                  <a:txBody>
                    <a:bodyPr/>
                    <a:lstStyle/>
                    <a:p>
                      <a:pPr algn="ctr"/>
                      <a:r>
                        <a:rPr lang="zh-CN" altLang="en-US" dirty="0" smtClean="0">
                          <a:latin typeface="黑体" panose="02010609060101010101" pitchFamily="49" charset="-122"/>
                          <a:ea typeface="黑体" panose="02010609060101010101" pitchFamily="49" charset="-122"/>
                        </a:rPr>
                        <a:t>概括</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内容</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措施</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缺陷</a:t>
                      </a:r>
                      <a:endParaRPr lang="zh-CN" altLang="en-US" dirty="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民族主义</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solidFill>
                            <a:srgbClr val="C00000"/>
                          </a:solidFill>
                          <a:latin typeface="黑体" panose="02010609060101010101" pitchFamily="49" charset="-122"/>
                          <a:ea typeface="黑体" panose="02010609060101010101" pitchFamily="49" charset="-122"/>
                        </a:rPr>
                        <a:t>驱除鞑虏 </a:t>
                      </a:r>
                      <a:endParaRPr lang="en-US" altLang="zh-CN" dirty="0" smtClean="0">
                        <a:solidFill>
                          <a:srgbClr val="C00000"/>
                        </a:solidFill>
                        <a:latin typeface="黑体" panose="02010609060101010101" pitchFamily="49" charset="-122"/>
                        <a:ea typeface="黑体" panose="02010609060101010101" pitchFamily="49" charset="-122"/>
                      </a:endParaRPr>
                    </a:p>
                    <a:p>
                      <a:pPr algn="ctr"/>
                      <a:r>
                        <a:rPr lang="zh-CN" altLang="en-US" dirty="0" smtClean="0">
                          <a:solidFill>
                            <a:srgbClr val="C00000"/>
                          </a:solidFill>
                          <a:latin typeface="黑体" panose="02010609060101010101" pitchFamily="49" charset="-122"/>
                          <a:ea typeface="黑体" panose="02010609060101010101" pitchFamily="49" charset="-122"/>
                        </a:rPr>
                        <a:t>恢复中华</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dirty="0" smtClean="0">
                          <a:latin typeface="黑体" panose="02010609060101010101" pitchFamily="49" charset="-122"/>
                          <a:ea typeface="黑体" panose="02010609060101010101" pitchFamily="49" charset="-122"/>
                          <a:sym typeface="微软雅黑" panose="020B0503020204020204" pitchFamily="34" charset="-122"/>
                        </a:rPr>
                        <a:t>以革命手段推翻清王朝</a:t>
                      </a:r>
                      <a:endParaRPr lang="en-US" altLang="zh-CN" sz="1800" dirty="0" smtClean="0">
                        <a:latin typeface="黑体" panose="02010609060101010101" pitchFamily="49" charset="-122"/>
                        <a:ea typeface="黑体" panose="02010609060101010101" pitchFamily="49" charset="-122"/>
                        <a:sym typeface="微软雅黑" panose="020B0503020204020204" pitchFamily="34" charset="-122"/>
                      </a:endParaRPr>
                    </a:p>
                  </a:txBody>
                  <a:tcPr anchor="ctr"/>
                </a:tc>
                <a:tc>
                  <a:txBody>
                    <a:bodyPr/>
                    <a:lstStyle/>
                    <a:p>
                      <a:pPr marL="285750" indent="-285750" algn="l">
                        <a:buFont typeface="Arial" panose="020B0604020202020204" pitchFamily="34" charset="0"/>
                        <a:buChar char="•"/>
                      </a:pPr>
                      <a:r>
                        <a:rPr lang="zh-CN" altLang="en-US" dirty="0" smtClean="0">
                          <a:solidFill>
                            <a:srgbClr val="C00000"/>
                          </a:solidFill>
                          <a:latin typeface="黑体" panose="02010609060101010101" pitchFamily="49" charset="-122"/>
                          <a:ea typeface="黑体" panose="02010609060101010101" pitchFamily="49" charset="-122"/>
                        </a:rPr>
                        <a:t>反对阻碍革命的满族人</a:t>
                      </a:r>
                      <a:r>
                        <a:rPr lang="zh-CN" altLang="en-US" dirty="0" smtClean="0">
                          <a:latin typeface="黑体" panose="02010609060101010101" pitchFamily="49" charset="-122"/>
                          <a:ea typeface="黑体" panose="02010609060101010101" pitchFamily="49" charset="-122"/>
                        </a:rPr>
                        <a:t>但并</a:t>
                      </a:r>
                      <a:r>
                        <a:rPr lang="zh-CN" altLang="en-US" dirty="0" smtClean="0">
                          <a:solidFill>
                            <a:srgbClr val="C00000"/>
                          </a:solidFill>
                          <a:latin typeface="黑体" panose="02010609060101010101" pitchFamily="49" charset="-122"/>
                          <a:ea typeface="黑体" panose="02010609060101010101" pitchFamily="49" charset="-122"/>
                        </a:rPr>
                        <a:t>没有明确反帝</a:t>
                      </a:r>
                      <a:endParaRPr lang="zh-CN" altLang="en-US"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民权主义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创立民国</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285750" indent="-285750" algn="l">
                        <a:buFont typeface="Arial" panose="020B0604020202020204" pitchFamily="34" charset="0"/>
                        <a:buChar char="•"/>
                      </a:pPr>
                      <a:endParaRPr lang="en-US" altLang="zh-CN"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民生主义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平均地权</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r>
            </a:tbl>
          </a:graphicData>
        </a:graphic>
      </p:graphicFrame>
      <p:pic>
        <p:nvPicPr>
          <p:cNvPr id="5" name="图片 4"/>
          <p:cNvPicPr>
            <a:picLocks noChangeAspect="1"/>
          </p:cNvPicPr>
          <p:nvPr/>
        </p:nvPicPr>
        <p:blipFill>
          <a:blip r:embed="rId2"/>
          <a:stretch>
            <a:fillRect/>
          </a:stretch>
        </p:blipFill>
        <p:spPr>
          <a:xfrm>
            <a:off x="3732857" y="1217177"/>
            <a:ext cx="1881756" cy="568662"/>
          </a:xfrm>
          <a:prstGeom prst="rect">
            <a:avLst/>
          </a:prstGeom>
        </p:spPr>
      </p:pic>
      <p:pic>
        <p:nvPicPr>
          <p:cNvPr id="6" name="图片 5"/>
          <p:cNvPicPr>
            <a:picLocks noChangeAspect="1"/>
          </p:cNvPicPr>
          <p:nvPr/>
        </p:nvPicPr>
        <p:blipFill>
          <a:blip r:embed="rId3"/>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28186400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21422" y="1107144"/>
            <a:ext cx="10515600" cy="5280121"/>
          </a:xfrm>
        </p:spPr>
        <p:txBody>
          <a:bodyPr>
            <a:normAutofit/>
          </a:bodyPr>
          <a:lstStyle/>
          <a:p>
            <a:pPr>
              <a:spcBef>
                <a:spcPts val="0"/>
              </a:spcBef>
            </a:pP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著书立</a:t>
            </a: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说</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  </a:t>
            </a:r>
            <a:r>
              <a:rPr lang="en-US" altLang="zh-CN" dirty="0" smtClean="0">
                <a:latin typeface="黑体" panose="02010609060101010101" pitchFamily="49" charset="-122"/>
                <a:ea typeface="黑体" panose="02010609060101010101" pitchFamily="49" charset="-122"/>
                <a:sym typeface="微软雅黑" panose="020B0503020204020204" pitchFamily="34" charset="-122"/>
              </a:rPr>
              <a:t>1905</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11</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a:t>
            </a:r>
            <a:r>
              <a:rPr lang="zh-CN" altLang="en-US" dirty="0">
                <a:latin typeface="黑体" panose="02010609060101010101" pitchFamily="49" charset="-122"/>
                <a:ea typeface="黑体" panose="02010609060101010101" pitchFamily="49" charset="-122"/>
                <a:sym typeface="微软雅黑" panose="020B0503020204020204" pitchFamily="34" charset="-122"/>
              </a:rPr>
              <a:t>在</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民报</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的发刊词</a:t>
            </a:r>
            <a:r>
              <a:rPr lang="zh-CN" altLang="en-US" dirty="0">
                <a:latin typeface="黑体" panose="02010609060101010101" pitchFamily="49" charset="-122"/>
                <a:ea typeface="黑体" panose="02010609060101010101" pitchFamily="49" charset="-122"/>
                <a:sym typeface="微软雅黑" panose="020B0503020204020204" pitchFamily="34" charset="-122"/>
              </a:rPr>
              <a:t>中，将同盟会的</a:t>
            </a:r>
            <a:r>
              <a:rPr lang="en-US" altLang="zh-CN" dirty="0">
                <a:latin typeface="黑体" panose="02010609060101010101" pitchFamily="49" charset="-122"/>
                <a:ea typeface="黑体" panose="02010609060101010101" pitchFamily="49" charset="-122"/>
                <a:sym typeface="微软雅黑" panose="020B0503020204020204" pitchFamily="34" charset="-122"/>
              </a:rPr>
              <a:t>16</a:t>
            </a:r>
            <a:r>
              <a:rPr lang="zh-CN" altLang="en-US" dirty="0">
                <a:latin typeface="黑体" panose="02010609060101010101" pitchFamily="49" charset="-122"/>
                <a:ea typeface="黑体" panose="02010609060101010101" pitchFamily="49" charset="-122"/>
                <a:sym typeface="微软雅黑" panose="020B0503020204020204" pitchFamily="34" charset="-122"/>
              </a:rPr>
              <a:t>字政治纲领归结为</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民族、民权、民生</a:t>
            </a:r>
            <a:r>
              <a:rPr lang="zh-CN" altLang="en-US" dirty="0">
                <a:latin typeface="黑体" panose="02010609060101010101" pitchFamily="49" charset="-122"/>
                <a:ea typeface="黑体" panose="02010609060101010101" pitchFamily="49" charset="-122"/>
                <a:sym typeface="微软雅黑" panose="020B0503020204020204" pitchFamily="34" charset="-122"/>
              </a:rPr>
              <a:t>三大主义，简称</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三民主义</a:t>
            </a:r>
            <a:r>
              <a:rPr lang="zh-CN" altLang="en-US" dirty="0">
                <a:latin typeface="黑体" panose="02010609060101010101" pitchFamily="49" charset="-122"/>
                <a:ea typeface="黑体" panose="02010609060101010101" pitchFamily="49" charset="-122"/>
                <a:sym typeface="微软雅黑" panose="020B0503020204020204" pitchFamily="34" charset="-122"/>
              </a:rPr>
              <a:t>。这是孙中山民主革命思想的集中概括</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809889" y="3223845"/>
          <a:ext cx="11042067" cy="3024556"/>
        </p:xfrm>
        <a:graphic>
          <a:graphicData uri="http://schemas.openxmlformats.org/drawingml/2006/table">
            <a:tbl>
              <a:tblPr firstRow="1" bandRow="1">
                <a:tableStyleId>{5940675A-B579-460E-94D1-54222C63F5DA}</a:tableStyleId>
              </a:tblPr>
              <a:tblGrid>
                <a:gridCol w="866700"/>
                <a:gridCol w="1547508"/>
                <a:gridCol w="3727631"/>
                <a:gridCol w="4900228"/>
              </a:tblGrid>
              <a:tr h="489562">
                <a:tc>
                  <a:txBody>
                    <a:bodyPr/>
                    <a:lstStyle/>
                    <a:p>
                      <a:pPr algn="ctr"/>
                      <a:r>
                        <a:rPr lang="zh-CN" altLang="en-US" dirty="0" smtClean="0">
                          <a:latin typeface="黑体" panose="02010609060101010101" pitchFamily="49" charset="-122"/>
                          <a:ea typeface="黑体" panose="02010609060101010101" pitchFamily="49" charset="-122"/>
                        </a:rPr>
                        <a:t>概括</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内容</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措施</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缺陷</a:t>
                      </a:r>
                      <a:endParaRPr lang="zh-CN" altLang="en-US" dirty="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民族主义</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solidFill>
                            <a:srgbClr val="C00000"/>
                          </a:solidFill>
                          <a:latin typeface="黑体" panose="02010609060101010101" pitchFamily="49" charset="-122"/>
                          <a:ea typeface="黑体" panose="02010609060101010101" pitchFamily="49" charset="-122"/>
                        </a:rPr>
                        <a:t>驱除鞑虏 </a:t>
                      </a:r>
                      <a:endParaRPr lang="en-US" altLang="zh-CN" dirty="0" smtClean="0">
                        <a:solidFill>
                          <a:srgbClr val="C00000"/>
                        </a:solidFill>
                        <a:latin typeface="黑体" panose="02010609060101010101" pitchFamily="49" charset="-122"/>
                        <a:ea typeface="黑体" panose="02010609060101010101" pitchFamily="49" charset="-122"/>
                      </a:endParaRPr>
                    </a:p>
                    <a:p>
                      <a:pPr algn="ctr"/>
                      <a:r>
                        <a:rPr lang="zh-CN" altLang="en-US" dirty="0" smtClean="0">
                          <a:solidFill>
                            <a:srgbClr val="C00000"/>
                          </a:solidFill>
                          <a:latin typeface="黑体" panose="02010609060101010101" pitchFamily="49" charset="-122"/>
                          <a:ea typeface="黑体" panose="02010609060101010101" pitchFamily="49" charset="-122"/>
                        </a:rPr>
                        <a:t>恢复中华</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dirty="0" smtClean="0">
                          <a:latin typeface="黑体" panose="02010609060101010101" pitchFamily="49" charset="-122"/>
                          <a:ea typeface="黑体" panose="02010609060101010101" pitchFamily="49" charset="-122"/>
                          <a:sym typeface="微软雅黑" panose="020B0503020204020204" pitchFamily="34" charset="-122"/>
                        </a:rPr>
                        <a:t>以革命手段推翻清王朝</a:t>
                      </a:r>
                      <a:endParaRPr lang="en-US" altLang="zh-CN" sz="1800" dirty="0" smtClean="0">
                        <a:latin typeface="黑体" panose="02010609060101010101" pitchFamily="49" charset="-122"/>
                        <a:ea typeface="黑体" panose="02010609060101010101" pitchFamily="49" charset="-122"/>
                        <a:sym typeface="微软雅黑" panose="020B0503020204020204" pitchFamily="34" charset="-122"/>
                      </a:endParaRPr>
                    </a:p>
                  </a:txBody>
                  <a:tcPr anchor="ctr"/>
                </a:tc>
                <a:tc>
                  <a:txBody>
                    <a:bodyPr/>
                    <a:lstStyle/>
                    <a:p>
                      <a:pPr marL="285750" indent="-285750" algn="l">
                        <a:buFont typeface="Arial" panose="020B0604020202020204" pitchFamily="34" charset="0"/>
                        <a:buChar char="•"/>
                      </a:pPr>
                      <a:r>
                        <a:rPr lang="zh-CN" altLang="en-US" dirty="0" smtClean="0">
                          <a:solidFill>
                            <a:srgbClr val="C00000"/>
                          </a:solidFill>
                          <a:latin typeface="黑体" panose="02010609060101010101" pitchFamily="49" charset="-122"/>
                          <a:ea typeface="黑体" panose="02010609060101010101" pitchFamily="49" charset="-122"/>
                        </a:rPr>
                        <a:t>反对阻碍革命的满族人</a:t>
                      </a:r>
                      <a:r>
                        <a:rPr lang="zh-CN" altLang="en-US" dirty="0" smtClean="0">
                          <a:latin typeface="黑体" panose="02010609060101010101" pitchFamily="49" charset="-122"/>
                          <a:ea typeface="黑体" panose="02010609060101010101" pitchFamily="49" charset="-122"/>
                        </a:rPr>
                        <a:t>但并</a:t>
                      </a:r>
                      <a:r>
                        <a:rPr lang="zh-CN" altLang="en-US" dirty="0" smtClean="0">
                          <a:solidFill>
                            <a:srgbClr val="C00000"/>
                          </a:solidFill>
                          <a:latin typeface="黑体" panose="02010609060101010101" pitchFamily="49" charset="-122"/>
                          <a:ea typeface="黑体" panose="02010609060101010101" pitchFamily="49" charset="-122"/>
                        </a:rPr>
                        <a:t>没有明确反帝</a:t>
                      </a:r>
                      <a:endParaRPr lang="zh-CN" altLang="en-US"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民权主义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创立民国</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r>
                        <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rPr>
                        <a:t>建立资产阶级民主共和国</a:t>
                      </a: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285750" indent="-285750" algn="l">
                        <a:buFont typeface="Arial" panose="020B0604020202020204" pitchFamily="34" charset="0"/>
                        <a:buChar char="•"/>
                      </a:pPr>
                      <a:endParaRPr lang="en-US" altLang="zh-CN"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民生主义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平均地权</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r>
            </a:tbl>
          </a:graphicData>
        </a:graphic>
      </p:graphicFrame>
      <p:pic>
        <p:nvPicPr>
          <p:cNvPr id="5" name="图片 4"/>
          <p:cNvPicPr>
            <a:picLocks noChangeAspect="1"/>
          </p:cNvPicPr>
          <p:nvPr/>
        </p:nvPicPr>
        <p:blipFill>
          <a:blip r:embed="rId2"/>
          <a:stretch>
            <a:fillRect/>
          </a:stretch>
        </p:blipFill>
        <p:spPr>
          <a:xfrm>
            <a:off x="3732857" y="1217177"/>
            <a:ext cx="1881756" cy="568662"/>
          </a:xfrm>
          <a:prstGeom prst="rect">
            <a:avLst/>
          </a:prstGeom>
        </p:spPr>
      </p:pic>
      <p:pic>
        <p:nvPicPr>
          <p:cNvPr id="6" name="图片 5"/>
          <p:cNvPicPr>
            <a:picLocks noChangeAspect="1"/>
          </p:cNvPicPr>
          <p:nvPr/>
        </p:nvPicPr>
        <p:blipFill>
          <a:blip r:embed="rId3"/>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17168688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21422" y="1107144"/>
            <a:ext cx="10515600" cy="5280121"/>
          </a:xfrm>
        </p:spPr>
        <p:txBody>
          <a:bodyPr>
            <a:normAutofit/>
          </a:bodyPr>
          <a:lstStyle/>
          <a:p>
            <a:pPr>
              <a:spcBef>
                <a:spcPts val="0"/>
              </a:spcBef>
            </a:pP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著书立</a:t>
            </a: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说</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  </a:t>
            </a:r>
            <a:r>
              <a:rPr lang="en-US" altLang="zh-CN" dirty="0" smtClean="0">
                <a:latin typeface="黑体" panose="02010609060101010101" pitchFamily="49" charset="-122"/>
                <a:ea typeface="黑体" panose="02010609060101010101" pitchFamily="49" charset="-122"/>
                <a:sym typeface="微软雅黑" panose="020B0503020204020204" pitchFamily="34" charset="-122"/>
              </a:rPr>
              <a:t>1905</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11</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a:t>
            </a:r>
            <a:r>
              <a:rPr lang="zh-CN" altLang="en-US" dirty="0">
                <a:latin typeface="黑体" panose="02010609060101010101" pitchFamily="49" charset="-122"/>
                <a:ea typeface="黑体" panose="02010609060101010101" pitchFamily="49" charset="-122"/>
                <a:sym typeface="微软雅黑" panose="020B0503020204020204" pitchFamily="34" charset="-122"/>
              </a:rPr>
              <a:t>在</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民报</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的发刊词</a:t>
            </a:r>
            <a:r>
              <a:rPr lang="zh-CN" altLang="en-US" dirty="0">
                <a:latin typeface="黑体" panose="02010609060101010101" pitchFamily="49" charset="-122"/>
                <a:ea typeface="黑体" panose="02010609060101010101" pitchFamily="49" charset="-122"/>
                <a:sym typeface="微软雅黑" panose="020B0503020204020204" pitchFamily="34" charset="-122"/>
              </a:rPr>
              <a:t>中，将同盟会的</a:t>
            </a:r>
            <a:r>
              <a:rPr lang="en-US" altLang="zh-CN" dirty="0">
                <a:latin typeface="黑体" panose="02010609060101010101" pitchFamily="49" charset="-122"/>
                <a:ea typeface="黑体" panose="02010609060101010101" pitchFamily="49" charset="-122"/>
                <a:sym typeface="微软雅黑" panose="020B0503020204020204" pitchFamily="34" charset="-122"/>
              </a:rPr>
              <a:t>16</a:t>
            </a:r>
            <a:r>
              <a:rPr lang="zh-CN" altLang="en-US" dirty="0">
                <a:latin typeface="黑体" panose="02010609060101010101" pitchFamily="49" charset="-122"/>
                <a:ea typeface="黑体" panose="02010609060101010101" pitchFamily="49" charset="-122"/>
                <a:sym typeface="微软雅黑" panose="020B0503020204020204" pitchFamily="34" charset="-122"/>
              </a:rPr>
              <a:t>字政治纲领归结为</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民族、民权、民生</a:t>
            </a:r>
            <a:r>
              <a:rPr lang="zh-CN" altLang="en-US" dirty="0">
                <a:latin typeface="黑体" panose="02010609060101010101" pitchFamily="49" charset="-122"/>
                <a:ea typeface="黑体" panose="02010609060101010101" pitchFamily="49" charset="-122"/>
                <a:sym typeface="微软雅黑" panose="020B0503020204020204" pitchFamily="34" charset="-122"/>
              </a:rPr>
              <a:t>三大主义，简称</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三民主义</a:t>
            </a:r>
            <a:r>
              <a:rPr lang="zh-CN" altLang="en-US" dirty="0">
                <a:latin typeface="黑体" panose="02010609060101010101" pitchFamily="49" charset="-122"/>
                <a:ea typeface="黑体" panose="02010609060101010101" pitchFamily="49" charset="-122"/>
                <a:sym typeface="微软雅黑" panose="020B0503020204020204" pitchFamily="34" charset="-122"/>
              </a:rPr>
              <a:t>。这是孙中山民主革命思想的集中概括</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809889" y="3223845"/>
          <a:ext cx="11042067" cy="3024556"/>
        </p:xfrm>
        <a:graphic>
          <a:graphicData uri="http://schemas.openxmlformats.org/drawingml/2006/table">
            <a:tbl>
              <a:tblPr firstRow="1" bandRow="1">
                <a:tableStyleId>{5940675A-B579-460E-94D1-54222C63F5DA}</a:tableStyleId>
              </a:tblPr>
              <a:tblGrid>
                <a:gridCol w="866700"/>
                <a:gridCol w="1547508"/>
                <a:gridCol w="3727631"/>
                <a:gridCol w="4900228"/>
              </a:tblGrid>
              <a:tr h="489562">
                <a:tc>
                  <a:txBody>
                    <a:bodyPr/>
                    <a:lstStyle/>
                    <a:p>
                      <a:pPr algn="ctr"/>
                      <a:r>
                        <a:rPr lang="zh-CN" altLang="en-US" dirty="0" smtClean="0">
                          <a:latin typeface="黑体" panose="02010609060101010101" pitchFamily="49" charset="-122"/>
                          <a:ea typeface="黑体" panose="02010609060101010101" pitchFamily="49" charset="-122"/>
                        </a:rPr>
                        <a:t>概括</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内容</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措施</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缺陷</a:t>
                      </a:r>
                      <a:endParaRPr lang="zh-CN" altLang="en-US" dirty="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民族主义</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solidFill>
                            <a:srgbClr val="C00000"/>
                          </a:solidFill>
                          <a:latin typeface="黑体" panose="02010609060101010101" pitchFamily="49" charset="-122"/>
                          <a:ea typeface="黑体" panose="02010609060101010101" pitchFamily="49" charset="-122"/>
                        </a:rPr>
                        <a:t>驱除鞑虏 </a:t>
                      </a:r>
                      <a:endParaRPr lang="en-US" altLang="zh-CN" dirty="0" smtClean="0">
                        <a:solidFill>
                          <a:srgbClr val="C00000"/>
                        </a:solidFill>
                        <a:latin typeface="黑体" panose="02010609060101010101" pitchFamily="49" charset="-122"/>
                        <a:ea typeface="黑体" panose="02010609060101010101" pitchFamily="49" charset="-122"/>
                      </a:endParaRPr>
                    </a:p>
                    <a:p>
                      <a:pPr algn="ctr"/>
                      <a:r>
                        <a:rPr lang="zh-CN" altLang="en-US" dirty="0" smtClean="0">
                          <a:solidFill>
                            <a:srgbClr val="C00000"/>
                          </a:solidFill>
                          <a:latin typeface="黑体" panose="02010609060101010101" pitchFamily="49" charset="-122"/>
                          <a:ea typeface="黑体" panose="02010609060101010101" pitchFamily="49" charset="-122"/>
                        </a:rPr>
                        <a:t>恢复中华</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dirty="0" smtClean="0">
                          <a:latin typeface="黑体" panose="02010609060101010101" pitchFamily="49" charset="-122"/>
                          <a:ea typeface="黑体" panose="02010609060101010101" pitchFamily="49" charset="-122"/>
                          <a:sym typeface="微软雅黑" panose="020B0503020204020204" pitchFamily="34" charset="-122"/>
                        </a:rPr>
                        <a:t>以革命手段推翻清王朝</a:t>
                      </a:r>
                      <a:endParaRPr lang="en-US" altLang="zh-CN" sz="1800" dirty="0" smtClean="0">
                        <a:latin typeface="黑体" panose="02010609060101010101" pitchFamily="49" charset="-122"/>
                        <a:ea typeface="黑体" panose="02010609060101010101" pitchFamily="49" charset="-122"/>
                        <a:sym typeface="微软雅黑" panose="020B0503020204020204" pitchFamily="34" charset="-122"/>
                      </a:endParaRPr>
                    </a:p>
                  </a:txBody>
                  <a:tcPr anchor="ctr"/>
                </a:tc>
                <a:tc>
                  <a:txBody>
                    <a:bodyPr/>
                    <a:lstStyle/>
                    <a:p>
                      <a:pPr marL="285750" indent="-285750" algn="l">
                        <a:buFont typeface="Arial" panose="020B0604020202020204" pitchFamily="34" charset="0"/>
                        <a:buChar char="•"/>
                      </a:pPr>
                      <a:r>
                        <a:rPr lang="zh-CN" altLang="en-US" dirty="0" smtClean="0">
                          <a:solidFill>
                            <a:srgbClr val="C00000"/>
                          </a:solidFill>
                          <a:latin typeface="黑体" panose="02010609060101010101" pitchFamily="49" charset="-122"/>
                          <a:ea typeface="黑体" panose="02010609060101010101" pitchFamily="49" charset="-122"/>
                        </a:rPr>
                        <a:t>反对阻碍革命的满族人</a:t>
                      </a:r>
                      <a:r>
                        <a:rPr lang="zh-CN" altLang="en-US" dirty="0" smtClean="0">
                          <a:latin typeface="黑体" panose="02010609060101010101" pitchFamily="49" charset="-122"/>
                          <a:ea typeface="黑体" panose="02010609060101010101" pitchFamily="49" charset="-122"/>
                        </a:rPr>
                        <a:t>但并</a:t>
                      </a:r>
                      <a:r>
                        <a:rPr lang="zh-CN" altLang="en-US" dirty="0" smtClean="0">
                          <a:solidFill>
                            <a:srgbClr val="C00000"/>
                          </a:solidFill>
                          <a:latin typeface="黑体" panose="02010609060101010101" pitchFamily="49" charset="-122"/>
                          <a:ea typeface="黑体" panose="02010609060101010101" pitchFamily="49" charset="-122"/>
                        </a:rPr>
                        <a:t>没有明确反帝</a:t>
                      </a:r>
                      <a:endParaRPr lang="zh-CN" altLang="en-US"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民权主义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创立民国</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r>
                        <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rPr>
                        <a:t>建立资产阶级民主共和国</a:t>
                      </a: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285750" indent="-285750" algn="l">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没有明确</a:t>
                      </a:r>
                      <a:r>
                        <a:rPr lang="zh-CN" altLang="en-US" dirty="0" smtClean="0">
                          <a:solidFill>
                            <a:srgbClr val="C00000"/>
                          </a:solidFill>
                          <a:latin typeface="黑体" panose="02010609060101010101" pitchFamily="49" charset="-122"/>
                          <a:ea typeface="黑体" panose="02010609060101010101" pitchFamily="49" charset="-122"/>
                        </a:rPr>
                        <a:t>劳动人民</a:t>
                      </a:r>
                      <a:r>
                        <a:rPr lang="zh-CN" altLang="en-US" dirty="0" smtClean="0">
                          <a:latin typeface="黑体" panose="02010609060101010101" pitchFamily="49" charset="-122"/>
                          <a:ea typeface="黑体" panose="02010609060101010101" pitchFamily="49" charset="-122"/>
                        </a:rPr>
                        <a:t>的地位。</a:t>
                      </a:r>
                      <a:endParaRPr lang="en-US" altLang="zh-CN"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民生主义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平均地权</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r>
            </a:tbl>
          </a:graphicData>
        </a:graphic>
      </p:graphicFrame>
      <p:pic>
        <p:nvPicPr>
          <p:cNvPr id="5" name="图片 4"/>
          <p:cNvPicPr>
            <a:picLocks noChangeAspect="1"/>
          </p:cNvPicPr>
          <p:nvPr/>
        </p:nvPicPr>
        <p:blipFill>
          <a:blip r:embed="rId2"/>
          <a:stretch>
            <a:fillRect/>
          </a:stretch>
        </p:blipFill>
        <p:spPr>
          <a:xfrm>
            <a:off x="3732857" y="1217177"/>
            <a:ext cx="1881756" cy="568662"/>
          </a:xfrm>
          <a:prstGeom prst="rect">
            <a:avLst/>
          </a:prstGeom>
        </p:spPr>
      </p:pic>
      <p:pic>
        <p:nvPicPr>
          <p:cNvPr id="6" name="图片 5"/>
          <p:cNvPicPr>
            <a:picLocks noChangeAspect="1"/>
          </p:cNvPicPr>
          <p:nvPr/>
        </p:nvPicPr>
        <p:blipFill>
          <a:blip r:embed="rId3"/>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29838136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21422" y="1107144"/>
            <a:ext cx="10515600" cy="5280121"/>
          </a:xfrm>
        </p:spPr>
        <p:txBody>
          <a:bodyPr>
            <a:normAutofit/>
          </a:bodyPr>
          <a:lstStyle/>
          <a:p>
            <a:pPr>
              <a:spcBef>
                <a:spcPts val="0"/>
              </a:spcBef>
            </a:pP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著书立</a:t>
            </a: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说</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  </a:t>
            </a:r>
            <a:r>
              <a:rPr lang="en-US" altLang="zh-CN" dirty="0" smtClean="0">
                <a:latin typeface="黑体" panose="02010609060101010101" pitchFamily="49" charset="-122"/>
                <a:ea typeface="黑体" panose="02010609060101010101" pitchFamily="49" charset="-122"/>
                <a:sym typeface="微软雅黑" panose="020B0503020204020204" pitchFamily="34" charset="-122"/>
              </a:rPr>
              <a:t>1905</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11</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a:t>
            </a:r>
            <a:r>
              <a:rPr lang="zh-CN" altLang="en-US" dirty="0">
                <a:latin typeface="黑体" panose="02010609060101010101" pitchFamily="49" charset="-122"/>
                <a:ea typeface="黑体" panose="02010609060101010101" pitchFamily="49" charset="-122"/>
                <a:sym typeface="微软雅黑" panose="020B0503020204020204" pitchFamily="34" charset="-122"/>
              </a:rPr>
              <a:t>在</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民报</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的发刊词</a:t>
            </a:r>
            <a:r>
              <a:rPr lang="zh-CN" altLang="en-US" dirty="0">
                <a:latin typeface="黑体" panose="02010609060101010101" pitchFamily="49" charset="-122"/>
                <a:ea typeface="黑体" panose="02010609060101010101" pitchFamily="49" charset="-122"/>
                <a:sym typeface="微软雅黑" panose="020B0503020204020204" pitchFamily="34" charset="-122"/>
              </a:rPr>
              <a:t>中，将同盟会的</a:t>
            </a:r>
            <a:r>
              <a:rPr lang="en-US" altLang="zh-CN" dirty="0">
                <a:latin typeface="黑体" panose="02010609060101010101" pitchFamily="49" charset="-122"/>
                <a:ea typeface="黑体" panose="02010609060101010101" pitchFamily="49" charset="-122"/>
                <a:sym typeface="微软雅黑" panose="020B0503020204020204" pitchFamily="34" charset="-122"/>
              </a:rPr>
              <a:t>16</a:t>
            </a:r>
            <a:r>
              <a:rPr lang="zh-CN" altLang="en-US" dirty="0">
                <a:latin typeface="黑体" panose="02010609060101010101" pitchFamily="49" charset="-122"/>
                <a:ea typeface="黑体" panose="02010609060101010101" pitchFamily="49" charset="-122"/>
                <a:sym typeface="微软雅黑" panose="020B0503020204020204" pitchFamily="34" charset="-122"/>
              </a:rPr>
              <a:t>字政治纲领归结为</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民族、民权、民生</a:t>
            </a:r>
            <a:r>
              <a:rPr lang="zh-CN" altLang="en-US" dirty="0">
                <a:latin typeface="黑体" panose="02010609060101010101" pitchFamily="49" charset="-122"/>
                <a:ea typeface="黑体" panose="02010609060101010101" pitchFamily="49" charset="-122"/>
                <a:sym typeface="微软雅黑" panose="020B0503020204020204" pitchFamily="34" charset="-122"/>
              </a:rPr>
              <a:t>三大主义，简称</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三民主义</a:t>
            </a:r>
            <a:r>
              <a:rPr lang="zh-CN" altLang="en-US" dirty="0">
                <a:latin typeface="黑体" panose="02010609060101010101" pitchFamily="49" charset="-122"/>
                <a:ea typeface="黑体" panose="02010609060101010101" pitchFamily="49" charset="-122"/>
                <a:sym typeface="微软雅黑" panose="020B0503020204020204" pitchFamily="34" charset="-122"/>
              </a:rPr>
              <a:t>。这是孙中山民主革命思想的集中概括</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809889" y="3223845"/>
          <a:ext cx="11042067" cy="3024556"/>
        </p:xfrm>
        <a:graphic>
          <a:graphicData uri="http://schemas.openxmlformats.org/drawingml/2006/table">
            <a:tbl>
              <a:tblPr firstRow="1" bandRow="1">
                <a:tableStyleId>{5940675A-B579-460E-94D1-54222C63F5DA}</a:tableStyleId>
              </a:tblPr>
              <a:tblGrid>
                <a:gridCol w="866700"/>
                <a:gridCol w="1547508"/>
                <a:gridCol w="3727631"/>
                <a:gridCol w="4900228"/>
              </a:tblGrid>
              <a:tr h="489562">
                <a:tc>
                  <a:txBody>
                    <a:bodyPr/>
                    <a:lstStyle/>
                    <a:p>
                      <a:pPr algn="ctr"/>
                      <a:r>
                        <a:rPr lang="zh-CN" altLang="en-US" dirty="0" smtClean="0">
                          <a:latin typeface="黑体" panose="02010609060101010101" pitchFamily="49" charset="-122"/>
                          <a:ea typeface="黑体" panose="02010609060101010101" pitchFamily="49" charset="-122"/>
                        </a:rPr>
                        <a:t>概括</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内容</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措施</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缺陷</a:t>
                      </a:r>
                      <a:endParaRPr lang="zh-CN" altLang="en-US" dirty="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民族主义</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solidFill>
                            <a:srgbClr val="C00000"/>
                          </a:solidFill>
                          <a:latin typeface="黑体" panose="02010609060101010101" pitchFamily="49" charset="-122"/>
                          <a:ea typeface="黑体" panose="02010609060101010101" pitchFamily="49" charset="-122"/>
                        </a:rPr>
                        <a:t>驱除鞑虏 </a:t>
                      </a:r>
                      <a:endParaRPr lang="en-US" altLang="zh-CN" dirty="0" smtClean="0">
                        <a:solidFill>
                          <a:srgbClr val="C00000"/>
                        </a:solidFill>
                        <a:latin typeface="黑体" panose="02010609060101010101" pitchFamily="49" charset="-122"/>
                        <a:ea typeface="黑体" panose="02010609060101010101" pitchFamily="49" charset="-122"/>
                      </a:endParaRPr>
                    </a:p>
                    <a:p>
                      <a:pPr algn="ctr"/>
                      <a:r>
                        <a:rPr lang="zh-CN" altLang="en-US" dirty="0" smtClean="0">
                          <a:solidFill>
                            <a:srgbClr val="C00000"/>
                          </a:solidFill>
                          <a:latin typeface="黑体" panose="02010609060101010101" pitchFamily="49" charset="-122"/>
                          <a:ea typeface="黑体" panose="02010609060101010101" pitchFamily="49" charset="-122"/>
                        </a:rPr>
                        <a:t>恢复中华</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dirty="0" smtClean="0">
                          <a:latin typeface="黑体" panose="02010609060101010101" pitchFamily="49" charset="-122"/>
                          <a:ea typeface="黑体" panose="02010609060101010101" pitchFamily="49" charset="-122"/>
                          <a:sym typeface="微软雅黑" panose="020B0503020204020204" pitchFamily="34" charset="-122"/>
                        </a:rPr>
                        <a:t>以革命手段推翻清王朝</a:t>
                      </a:r>
                      <a:endParaRPr lang="en-US" altLang="zh-CN" sz="1800" dirty="0" smtClean="0">
                        <a:latin typeface="黑体" panose="02010609060101010101" pitchFamily="49" charset="-122"/>
                        <a:ea typeface="黑体" panose="02010609060101010101" pitchFamily="49" charset="-122"/>
                        <a:sym typeface="微软雅黑" panose="020B0503020204020204" pitchFamily="34" charset="-122"/>
                      </a:endParaRPr>
                    </a:p>
                  </a:txBody>
                  <a:tcPr anchor="ctr"/>
                </a:tc>
                <a:tc>
                  <a:txBody>
                    <a:bodyPr/>
                    <a:lstStyle/>
                    <a:p>
                      <a:pPr marL="285750" indent="-285750" algn="l">
                        <a:buFont typeface="Arial" panose="020B0604020202020204" pitchFamily="34" charset="0"/>
                        <a:buChar char="•"/>
                      </a:pPr>
                      <a:r>
                        <a:rPr lang="zh-CN" altLang="en-US" dirty="0" smtClean="0">
                          <a:solidFill>
                            <a:srgbClr val="C00000"/>
                          </a:solidFill>
                          <a:latin typeface="黑体" panose="02010609060101010101" pitchFamily="49" charset="-122"/>
                          <a:ea typeface="黑体" panose="02010609060101010101" pitchFamily="49" charset="-122"/>
                        </a:rPr>
                        <a:t>反对阻碍革命的满族人</a:t>
                      </a:r>
                      <a:r>
                        <a:rPr lang="zh-CN" altLang="en-US" dirty="0" smtClean="0">
                          <a:latin typeface="黑体" panose="02010609060101010101" pitchFamily="49" charset="-122"/>
                          <a:ea typeface="黑体" panose="02010609060101010101" pitchFamily="49" charset="-122"/>
                        </a:rPr>
                        <a:t>但并</a:t>
                      </a:r>
                      <a:r>
                        <a:rPr lang="zh-CN" altLang="en-US" dirty="0" smtClean="0">
                          <a:solidFill>
                            <a:srgbClr val="C00000"/>
                          </a:solidFill>
                          <a:latin typeface="黑体" panose="02010609060101010101" pitchFamily="49" charset="-122"/>
                          <a:ea typeface="黑体" panose="02010609060101010101" pitchFamily="49" charset="-122"/>
                        </a:rPr>
                        <a:t>没有明确反帝</a:t>
                      </a:r>
                      <a:endParaRPr lang="zh-CN" altLang="en-US"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民权主义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创立民国</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r>
                        <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rPr>
                        <a:t>建立资产阶级民主共和国</a:t>
                      </a: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285750" indent="-285750" algn="l">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没有明确</a:t>
                      </a:r>
                      <a:r>
                        <a:rPr lang="zh-CN" altLang="en-US" dirty="0" smtClean="0">
                          <a:solidFill>
                            <a:srgbClr val="C00000"/>
                          </a:solidFill>
                          <a:latin typeface="黑体" panose="02010609060101010101" pitchFamily="49" charset="-122"/>
                          <a:ea typeface="黑体" panose="02010609060101010101" pitchFamily="49" charset="-122"/>
                        </a:rPr>
                        <a:t>劳动人民</a:t>
                      </a:r>
                      <a:r>
                        <a:rPr lang="zh-CN" altLang="en-US" dirty="0" smtClean="0">
                          <a:latin typeface="黑体" panose="02010609060101010101" pitchFamily="49" charset="-122"/>
                          <a:ea typeface="黑体" panose="02010609060101010101" pitchFamily="49" charset="-122"/>
                        </a:rPr>
                        <a:t>的地位。</a:t>
                      </a:r>
                      <a:endParaRPr lang="en-US" altLang="zh-CN"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民生主义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平均地权</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rPr>
                        <a:t>核定地价，按价征税</a:t>
                      </a:r>
                      <a:r>
                        <a:rPr lang="zh-CN" altLang="en-US" sz="1800" kern="1200" dirty="0" smtClean="0">
                          <a:solidFill>
                            <a:schemeClr val="tx1"/>
                          </a:solidFill>
                          <a:latin typeface="黑体" panose="02010609060101010101" pitchFamily="49" charset="-122"/>
                          <a:ea typeface="黑体" panose="02010609060101010101" pitchFamily="49" charset="-122"/>
                          <a:cs typeface="+mn-cs"/>
                          <a:sym typeface="Franklin Gothic Medium" panose="020B0603020102020204" pitchFamily="34" charset="0"/>
                        </a:rPr>
                        <a:t>，</a:t>
                      </a:r>
                      <a:r>
                        <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rPr>
                        <a:t>涨价归公</a:t>
                      </a:r>
                    </a:p>
                    <a:p>
                      <a:pPr marL="285750" indent="-285750" algn="l" defTabSz="914400" rtl="0" eaLnBrk="1" latinLnBrk="0" hangingPunct="1">
                        <a:buFont typeface="Arial" panose="020B0604020202020204" pitchFamily="34" charset="0"/>
                        <a:buChar char="•"/>
                      </a:pPr>
                      <a:endPar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endParaRPr>
                    </a:p>
                  </a:txBody>
                  <a:tcPr anchor="ctr"/>
                </a:tc>
                <a:tc>
                  <a:txBody>
                    <a:bodyPr/>
                    <a:lstStyle/>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r>
            </a:tbl>
          </a:graphicData>
        </a:graphic>
      </p:graphicFrame>
      <p:pic>
        <p:nvPicPr>
          <p:cNvPr id="5" name="图片 4"/>
          <p:cNvPicPr>
            <a:picLocks noChangeAspect="1"/>
          </p:cNvPicPr>
          <p:nvPr/>
        </p:nvPicPr>
        <p:blipFill>
          <a:blip r:embed="rId2"/>
          <a:stretch>
            <a:fillRect/>
          </a:stretch>
        </p:blipFill>
        <p:spPr>
          <a:xfrm>
            <a:off x="3732857" y="1217177"/>
            <a:ext cx="1881756" cy="568662"/>
          </a:xfrm>
          <a:prstGeom prst="rect">
            <a:avLst/>
          </a:prstGeom>
        </p:spPr>
      </p:pic>
      <p:pic>
        <p:nvPicPr>
          <p:cNvPr id="6" name="图片 5"/>
          <p:cNvPicPr>
            <a:picLocks noChangeAspect="1"/>
          </p:cNvPicPr>
          <p:nvPr/>
        </p:nvPicPr>
        <p:blipFill>
          <a:blip r:embed="rId3"/>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16590179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405288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821422" y="1107144"/>
            <a:ext cx="10515600" cy="5280121"/>
          </a:xfrm>
        </p:spPr>
        <p:txBody>
          <a:bodyPr>
            <a:normAutofit/>
          </a:bodyPr>
          <a:lstStyle/>
          <a:p>
            <a:pPr>
              <a:spcBef>
                <a:spcPts val="0"/>
              </a:spcBef>
            </a:pP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著书立</a:t>
            </a: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说</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dirty="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  </a:t>
            </a:r>
            <a:r>
              <a:rPr lang="en-US" altLang="zh-CN" dirty="0" smtClean="0">
                <a:latin typeface="黑体" panose="02010609060101010101" pitchFamily="49" charset="-122"/>
                <a:ea typeface="黑体" panose="02010609060101010101" pitchFamily="49" charset="-122"/>
                <a:sym typeface="微软雅黑" panose="020B0503020204020204" pitchFamily="34" charset="-122"/>
              </a:rPr>
              <a:t>1905</a:t>
            </a:r>
            <a:r>
              <a:rPr lang="zh-CN" altLang="en-US" dirty="0">
                <a:latin typeface="黑体" panose="02010609060101010101" pitchFamily="49" charset="-122"/>
                <a:ea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sym typeface="微软雅黑" panose="020B0503020204020204" pitchFamily="34" charset="-122"/>
              </a:rPr>
              <a:t>11</a:t>
            </a:r>
            <a:r>
              <a:rPr lang="zh-CN" altLang="en-US" dirty="0">
                <a:latin typeface="黑体" panose="02010609060101010101" pitchFamily="49" charset="-122"/>
                <a:ea typeface="黑体" panose="02010609060101010101" pitchFamily="49" charset="-122"/>
                <a:sym typeface="微软雅黑" panose="020B0503020204020204" pitchFamily="34" charset="-122"/>
              </a:rPr>
              <a:t>月，</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孙中山</a:t>
            </a:r>
            <a:r>
              <a:rPr lang="zh-CN" altLang="en-US" dirty="0">
                <a:latin typeface="黑体" panose="02010609060101010101" pitchFamily="49" charset="-122"/>
                <a:ea typeface="黑体" panose="02010609060101010101" pitchFamily="49" charset="-122"/>
                <a:sym typeface="微软雅黑" panose="020B0503020204020204" pitchFamily="34" charset="-122"/>
              </a:rPr>
              <a:t>在</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民报</a:t>
            </a:r>
            <a:r>
              <a:rPr lang="en-US" altLang="zh-CN"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的发刊词</a:t>
            </a:r>
            <a:r>
              <a:rPr lang="zh-CN" altLang="en-US" dirty="0">
                <a:latin typeface="黑体" panose="02010609060101010101" pitchFamily="49" charset="-122"/>
                <a:ea typeface="黑体" panose="02010609060101010101" pitchFamily="49" charset="-122"/>
                <a:sym typeface="微软雅黑" panose="020B0503020204020204" pitchFamily="34" charset="-122"/>
              </a:rPr>
              <a:t>中，将同盟会的</a:t>
            </a:r>
            <a:r>
              <a:rPr lang="en-US" altLang="zh-CN" dirty="0">
                <a:latin typeface="黑体" panose="02010609060101010101" pitchFamily="49" charset="-122"/>
                <a:ea typeface="黑体" panose="02010609060101010101" pitchFamily="49" charset="-122"/>
                <a:sym typeface="微软雅黑" panose="020B0503020204020204" pitchFamily="34" charset="-122"/>
              </a:rPr>
              <a:t>16</a:t>
            </a:r>
            <a:r>
              <a:rPr lang="zh-CN" altLang="en-US" dirty="0">
                <a:latin typeface="黑体" panose="02010609060101010101" pitchFamily="49" charset="-122"/>
                <a:ea typeface="黑体" panose="02010609060101010101" pitchFamily="49" charset="-122"/>
                <a:sym typeface="微软雅黑" panose="020B0503020204020204" pitchFamily="34" charset="-122"/>
              </a:rPr>
              <a:t>字政治纲领归结为</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民族、民权、民生</a:t>
            </a:r>
            <a:r>
              <a:rPr lang="zh-CN" altLang="en-US" dirty="0">
                <a:latin typeface="黑体" panose="02010609060101010101" pitchFamily="49" charset="-122"/>
                <a:ea typeface="黑体" panose="02010609060101010101" pitchFamily="49" charset="-122"/>
                <a:sym typeface="微软雅黑" panose="020B0503020204020204" pitchFamily="34" charset="-122"/>
              </a:rPr>
              <a:t>三大主义，简称</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三民主义</a:t>
            </a:r>
            <a:r>
              <a:rPr lang="zh-CN" altLang="en-US" dirty="0">
                <a:latin typeface="黑体" panose="02010609060101010101" pitchFamily="49" charset="-122"/>
                <a:ea typeface="黑体" panose="02010609060101010101" pitchFamily="49" charset="-122"/>
                <a:sym typeface="微软雅黑" panose="020B0503020204020204" pitchFamily="34" charset="-122"/>
              </a:rPr>
              <a:t>。这是孙中山民主革命思想的集中概括</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nvGraphicFramePr>
        <p:xfrm>
          <a:off x="809889" y="3223845"/>
          <a:ext cx="11042067" cy="3024556"/>
        </p:xfrm>
        <a:graphic>
          <a:graphicData uri="http://schemas.openxmlformats.org/drawingml/2006/table">
            <a:tbl>
              <a:tblPr firstRow="1" bandRow="1">
                <a:tableStyleId>{5940675A-B579-460E-94D1-54222C63F5DA}</a:tableStyleId>
              </a:tblPr>
              <a:tblGrid>
                <a:gridCol w="866700"/>
                <a:gridCol w="1547508"/>
                <a:gridCol w="3727631"/>
                <a:gridCol w="4900228"/>
              </a:tblGrid>
              <a:tr h="489562">
                <a:tc>
                  <a:txBody>
                    <a:bodyPr/>
                    <a:lstStyle/>
                    <a:p>
                      <a:pPr algn="ctr"/>
                      <a:r>
                        <a:rPr lang="zh-CN" altLang="en-US" dirty="0" smtClean="0">
                          <a:latin typeface="黑体" panose="02010609060101010101" pitchFamily="49" charset="-122"/>
                          <a:ea typeface="黑体" panose="02010609060101010101" pitchFamily="49" charset="-122"/>
                        </a:rPr>
                        <a:t>概括</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内容</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措施</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缺陷</a:t>
                      </a:r>
                      <a:endParaRPr lang="zh-CN" altLang="en-US" dirty="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民族主义</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solidFill>
                            <a:srgbClr val="C00000"/>
                          </a:solidFill>
                          <a:latin typeface="黑体" panose="02010609060101010101" pitchFamily="49" charset="-122"/>
                          <a:ea typeface="黑体" panose="02010609060101010101" pitchFamily="49" charset="-122"/>
                        </a:rPr>
                        <a:t>驱除鞑虏 </a:t>
                      </a:r>
                      <a:endParaRPr lang="en-US" altLang="zh-CN" dirty="0" smtClean="0">
                        <a:solidFill>
                          <a:srgbClr val="C00000"/>
                        </a:solidFill>
                        <a:latin typeface="黑体" panose="02010609060101010101" pitchFamily="49" charset="-122"/>
                        <a:ea typeface="黑体" panose="02010609060101010101" pitchFamily="49" charset="-122"/>
                      </a:endParaRPr>
                    </a:p>
                    <a:p>
                      <a:pPr algn="ctr"/>
                      <a:r>
                        <a:rPr lang="zh-CN" altLang="en-US" dirty="0" smtClean="0">
                          <a:solidFill>
                            <a:srgbClr val="C00000"/>
                          </a:solidFill>
                          <a:latin typeface="黑体" panose="02010609060101010101" pitchFamily="49" charset="-122"/>
                          <a:ea typeface="黑体" panose="02010609060101010101" pitchFamily="49" charset="-122"/>
                        </a:rPr>
                        <a:t>恢复中华</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dirty="0" smtClean="0">
                          <a:latin typeface="黑体" panose="02010609060101010101" pitchFamily="49" charset="-122"/>
                          <a:ea typeface="黑体" panose="02010609060101010101" pitchFamily="49" charset="-122"/>
                          <a:sym typeface="微软雅黑" panose="020B0503020204020204" pitchFamily="34" charset="-122"/>
                        </a:rPr>
                        <a:t>以革命手段推翻清王朝</a:t>
                      </a:r>
                      <a:endParaRPr lang="en-US" altLang="zh-CN" sz="1800" dirty="0" smtClean="0">
                        <a:latin typeface="黑体" panose="02010609060101010101" pitchFamily="49" charset="-122"/>
                        <a:ea typeface="黑体" panose="02010609060101010101" pitchFamily="49" charset="-122"/>
                        <a:sym typeface="微软雅黑" panose="020B0503020204020204" pitchFamily="34" charset="-122"/>
                      </a:endParaRPr>
                    </a:p>
                  </a:txBody>
                  <a:tcPr anchor="ctr"/>
                </a:tc>
                <a:tc>
                  <a:txBody>
                    <a:bodyPr/>
                    <a:lstStyle/>
                    <a:p>
                      <a:pPr marL="285750" indent="-285750" algn="l">
                        <a:buFont typeface="Arial" panose="020B0604020202020204" pitchFamily="34" charset="0"/>
                        <a:buChar char="•"/>
                      </a:pPr>
                      <a:r>
                        <a:rPr lang="zh-CN" altLang="en-US" dirty="0" smtClean="0">
                          <a:solidFill>
                            <a:srgbClr val="C00000"/>
                          </a:solidFill>
                          <a:latin typeface="黑体" panose="02010609060101010101" pitchFamily="49" charset="-122"/>
                          <a:ea typeface="黑体" panose="02010609060101010101" pitchFamily="49" charset="-122"/>
                        </a:rPr>
                        <a:t>反对阻碍革命的满族人</a:t>
                      </a:r>
                      <a:r>
                        <a:rPr lang="zh-CN" altLang="en-US" dirty="0" smtClean="0">
                          <a:latin typeface="黑体" panose="02010609060101010101" pitchFamily="49" charset="-122"/>
                          <a:ea typeface="黑体" panose="02010609060101010101" pitchFamily="49" charset="-122"/>
                        </a:rPr>
                        <a:t>但并</a:t>
                      </a:r>
                      <a:r>
                        <a:rPr lang="zh-CN" altLang="en-US" dirty="0" smtClean="0">
                          <a:solidFill>
                            <a:srgbClr val="C00000"/>
                          </a:solidFill>
                          <a:latin typeface="黑体" panose="02010609060101010101" pitchFamily="49" charset="-122"/>
                          <a:ea typeface="黑体" panose="02010609060101010101" pitchFamily="49" charset="-122"/>
                        </a:rPr>
                        <a:t>没有明确反帝</a:t>
                      </a:r>
                      <a:endParaRPr lang="zh-CN" altLang="en-US"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民权主义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创立民国</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indent="-285750" algn="l" defTabSz="914400" rtl="0" eaLnBrk="1" latinLnBrk="0" hangingPunct="1">
                        <a:buFont typeface="Arial" panose="020B0604020202020204" pitchFamily="34" charset="0"/>
                        <a:buChar char="•"/>
                      </a:pPr>
                      <a:r>
                        <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rPr>
                        <a:t>建立资产阶级民主共和国</a:t>
                      </a: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285750" indent="-285750" algn="l">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没有明确</a:t>
                      </a:r>
                      <a:r>
                        <a:rPr lang="zh-CN" altLang="en-US" dirty="0" smtClean="0">
                          <a:solidFill>
                            <a:srgbClr val="C00000"/>
                          </a:solidFill>
                          <a:latin typeface="黑体" panose="02010609060101010101" pitchFamily="49" charset="-122"/>
                          <a:ea typeface="黑体" panose="02010609060101010101" pitchFamily="49" charset="-122"/>
                        </a:rPr>
                        <a:t>劳动人民</a:t>
                      </a:r>
                      <a:r>
                        <a:rPr lang="zh-CN" altLang="en-US" dirty="0" smtClean="0">
                          <a:latin typeface="黑体" panose="02010609060101010101" pitchFamily="49" charset="-122"/>
                          <a:ea typeface="黑体" panose="02010609060101010101" pitchFamily="49" charset="-122"/>
                        </a:rPr>
                        <a:t>的地位。</a:t>
                      </a:r>
                      <a:endParaRPr lang="en-US" altLang="zh-CN" dirty="0" smtClean="0">
                        <a:latin typeface="黑体" panose="02010609060101010101" pitchFamily="49" charset="-122"/>
                        <a:ea typeface="黑体" panose="02010609060101010101" pitchFamily="49" charset="-122"/>
                      </a:endParaRPr>
                    </a:p>
                  </a:txBody>
                  <a:tcPr anchor="ctr"/>
                </a:tc>
              </a:tr>
              <a:tr h="844998">
                <a:tc>
                  <a:txBody>
                    <a:bodyPr/>
                    <a:lstStyle/>
                    <a:p>
                      <a:pPr algn="ctr"/>
                      <a:r>
                        <a:rPr lang="zh-CN" altLang="en-US" dirty="0" smtClean="0">
                          <a:latin typeface="黑体" panose="02010609060101010101" pitchFamily="49" charset="-122"/>
                          <a:ea typeface="黑体" panose="02010609060101010101" pitchFamily="49" charset="-122"/>
                        </a:rPr>
                        <a:t>民生主义</a:t>
                      </a:r>
                      <a:endParaRPr lang="zh-CN" altLang="en-US" dirty="0">
                        <a:latin typeface="黑体" panose="02010609060101010101" pitchFamily="49" charset="-122"/>
                        <a:ea typeface="黑体" panose="02010609060101010101" pitchFamily="49" charset="-122"/>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平均地权</a:t>
                      </a:r>
                      <a:endParaRPr lang="zh-CN" altLang="en-US" sz="1400" dirty="0" smtClean="0">
                        <a:solidFill>
                          <a:srgbClr val="C00000"/>
                        </a:solidFill>
                        <a:latin typeface="黑体" panose="02010609060101010101" pitchFamily="49" charset="-122"/>
                        <a:ea typeface="黑体" panose="02010609060101010101" pitchFamily="49" charset="-122"/>
                      </a:endParaRP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rPr>
                        <a:t>核定地价，按价征税</a:t>
                      </a:r>
                      <a:r>
                        <a:rPr lang="zh-CN" altLang="en-US" sz="1800" kern="1200" dirty="0" smtClean="0">
                          <a:solidFill>
                            <a:schemeClr val="tx1"/>
                          </a:solidFill>
                          <a:latin typeface="黑体" panose="02010609060101010101" pitchFamily="49" charset="-122"/>
                          <a:ea typeface="黑体" panose="02010609060101010101" pitchFamily="49" charset="-122"/>
                          <a:cs typeface="+mn-cs"/>
                          <a:sym typeface="Franklin Gothic Medium" panose="020B0603020102020204" pitchFamily="34" charset="0"/>
                        </a:rPr>
                        <a:t>，</a:t>
                      </a:r>
                      <a:r>
                        <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rPr>
                        <a:t>涨价归公</a:t>
                      </a:r>
                    </a:p>
                    <a:p>
                      <a:pPr marL="285750" indent="-285750" algn="l" defTabSz="914400" rtl="0" eaLnBrk="1" latinLnBrk="0" hangingPunct="1">
                        <a:buFont typeface="Arial" panose="020B0604020202020204" pitchFamily="34" charset="0"/>
                        <a:buChar char="•"/>
                      </a:pPr>
                      <a:endParaRPr lang="zh-CN" altLang="en-US" sz="1800" kern="1200" dirty="0" smtClean="0">
                        <a:solidFill>
                          <a:schemeClr val="tx1"/>
                        </a:solidFill>
                        <a:latin typeface="黑体" panose="02010609060101010101" pitchFamily="49" charset="-122"/>
                        <a:ea typeface="黑体" panose="02010609060101010101" pitchFamily="49" charset="-122"/>
                        <a:cs typeface="+mn-cs"/>
                        <a:sym typeface="微软雅黑" panose="020B0503020204020204" pitchFamily="34" charset="-122"/>
                      </a:endParaRP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800" kern="1200" dirty="0" smtClean="0">
                          <a:solidFill>
                            <a:schemeClr val="tx1"/>
                          </a:solidFill>
                          <a:latin typeface="黑体" panose="02010609060101010101" pitchFamily="49" charset="-122"/>
                          <a:ea typeface="黑体" panose="02010609060101010101" pitchFamily="49" charset="-122"/>
                          <a:cs typeface="+mn-cs"/>
                        </a:rPr>
                        <a:t>并没有触及</a:t>
                      </a:r>
                      <a:r>
                        <a:rPr lang="zh-CN" altLang="en-US" sz="1800" kern="1200" dirty="0" smtClean="0">
                          <a:solidFill>
                            <a:srgbClr val="C00000"/>
                          </a:solidFill>
                          <a:latin typeface="黑体" panose="02010609060101010101" pitchFamily="49" charset="-122"/>
                          <a:ea typeface="黑体" panose="02010609060101010101" pitchFamily="49" charset="-122"/>
                          <a:cs typeface="+mn-cs"/>
                        </a:rPr>
                        <a:t>封建土地所有制</a:t>
                      </a:r>
                    </a:p>
                    <a:p>
                      <a:pPr marL="285750" indent="-285750" algn="l" defTabSz="914400" rtl="0" eaLnBrk="1" latinLnBrk="0" hangingPunct="1">
                        <a:buFont typeface="Arial" panose="020B0604020202020204" pitchFamily="34" charset="0"/>
                        <a:buChar char="•"/>
                      </a:pPr>
                      <a:endParaRPr lang="zh-CN" altLang="en-US" sz="1800" kern="1200" dirty="0">
                        <a:solidFill>
                          <a:schemeClr val="tx1"/>
                        </a:solidFill>
                        <a:latin typeface="黑体" panose="02010609060101010101" pitchFamily="49" charset="-122"/>
                        <a:ea typeface="黑体" panose="02010609060101010101" pitchFamily="49" charset="-122"/>
                        <a:cs typeface="+mn-cs"/>
                      </a:endParaRPr>
                    </a:p>
                  </a:txBody>
                  <a:tcPr anchor="ctr"/>
                </a:tc>
              </a:tr>
            </a:tbl>
          </a:graphicData>
        </a:graphic>
      </p:graphicFrame>
      <p:pic>
        <p:nvPicPr>
          <p:cNvPr id="5" name="图片 4"/>
          <p:cNvPicPr>
            <a:picLocks noChangeAspect="1"/>
          </p:cNvPicPr>
          <p:nvPr/>
        </p:nvPicPr>
        <p:blipFill>
          <a:blip r:embed="rId2"/>
          <a:stretch>
            <a:fillRect/>
          </a:stretch>
        </p:blipFill>
        <p:spPr>
          <a:xfrm>
            <a:off x="3732857" y="1217177"/>
            <a:ext cx="1881756" cy="568662"/>
          </a:xfrm>
          <a:prstGeom prst="rect">
            <a:avLst/>
          </a:prstGeom>
        </p:spPr>
      </p:pic>
      <p:pic>
        <p:nvPicPr>
          <p:cNvPr id="6" name="图片 5"/>
          <p:cNvPicPr>
            <a:picLocks noChangeAspect="1"/>
          </p:cNvPicPr>
          <p:nvPr/>
        </p:nvPicPr>
        <p:blipFill>
          <a:blip r:embed="rId3"/>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36589003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7" name="文本框 6"/>
          <p:cNvSpPr txBox="1"/>
          <p:nvPr/>
        </p:nvSpPr>
        <p:spPr>
          <a:xfrm>
            <a:off x="2375760" y="1856483"/>
            <a:ext cx="6818244" cy="4401205"/>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rPr>
              <a:t>民族主义反对所有的满族人。</a:t>
            </a:r>
            <a:endParaRPr kumimoji="1" lang="en-US" altLang="zh-CN" sz="28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zh-CN" altLang="en-US" sz="28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民族主义没有明确提出反帝。</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民权主义没有明确劳动人民的地位。</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平均地权触及了封建土地所有制。</a:t>
            </a: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7" name="文本框 16"/>
          <p:cNvSpPr txBox="1"/>
          <p:nvPr/>
        </p:nvSpPr>
        <p:spPr>
          <a:xfrm>
            <a:off x="1213190" y="1179443"/>
            <a:ext cx="2325140" cy="523220"/>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判断：</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pic>
        <p:nvPicPr>
          <p:cNvPr id="5" name="图片 4"/>
          <p:cNvPicPr>
            <a:picLocks noChangeAspect="1"/>
          </p:cNvPicPr>
          <p:nvPr/>
        </p:nvPicPr>
        <p:blipFill>
          <a:blip r:embed="rId2"/>
          <a:stretch>
            <a:fillRect/>
          </a:stretch>
        </p:blipFill>
        <p:spPr>
          <a:xfrm>
            <a:off x="7071350" y="105029"/>
            <a:ext cx="4839277" cy="1546694"/>
          </a:xfrm>
          <a:prstGeom prst="rect">
            <a:avLst/>
          </a:prstGeom>
        </p:spPr>
      </p:pic>
    </p:spTree>
    <p:extLst>
      <p:ext uri="{BB962C8B-B14F-4D97-AF65-F5344CB8AC3E}">
        <p14:creationId xmlns:p14="http://schemas.microsoft.com/office/powerpoint/2010/main" val="21205674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885" y="481573"/>
            <a:ext cx="10192076" cy="544050"/>
          </a:xfrm>
        </p:spPr>
        <p:txBody>
          <a:bodyPr/>
          <a:lstStyle/>
          <a:p>
            <a:r>
              <a:rPr lang="zh-CN" altLang="en-US" sz="2400" dirty="0">
                <a:solidFill>
                  <a:schemeClr val="tx1"/>
                </a:solidFill>
              </a:rPr>
              <a:t>第一节  举起近代民族民主革命的旗帜 </a:t>
            </a:r>
          </a:p>
        </p:txBody>
      </p:sp>
      <p:sp>
        <p:nvSpPr>
          <p:cNvPr id="7" name="文本框 6"/>
          <p:cNvSpPr txBox="1"/>
          <p:nvPr/>
        </p:nvSpPr>
        <p:spPr>
          <a:xfrm>
            <a:off x="2375760" y="1856483"/>
            <a:ext cx="6818244" cy="4401205"/>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rPr>
              <a:t>民族主义反对所有的满族人。</a:t>
            </a:r>
            <a:endParaRPr kumimoji="1" lang="en-US" altLang="zh-CN" sz="2800" dirty="0" smtClean="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zh-CN" altLang="en-US" sz="2800" dirty="0">
              <a:solidFill>
                <a:prstClr val="black"/>
              </a:solidFill>
              <a:latin typeface="黑体" panose="02010609060101010101" pitchFamily="49" charset="-122"/>
              <a:ea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民族主义没有明确提出反帝。</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民权主义没有明确劳动人民的地位。</a:t>
            </a: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平均地权触及了封建土地所有制。</a:t>
            </a:r>
            <a:endParaRPr kumimoji="1" lang="en-US" altLang="zh-CN"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17" name="文本框 16"/>
          <p:cNvSpPr txBox="1"/>
          <p:nvPr/>
        </p:nvSpPr>
        <p:spPr>
          <a:xfrm>
            <a:off x="1213190" y="1179443"/>
            <a:ext cx="2325140" cy="523220"/>
          </a:xfrm>
          <a:prstGeom prst="rect">
            <a:avLst/>
          </a:prstGeom>
          <a:noFill/>
        </p:spPr>
        <p:txBody>
          <a:bodyPr wrap="square" rtlCol="0">
            <a:spAutoFit/>
          </a:bodyPr>
          <a:lstStyle/>
          <a:p>
            <a:pPr eaLnBrk="0" fontAlgn="base" hangingPunct="0">
              <a:spcBef>
                <a:spcPct val="0"/>
              </a:spcBef>
              <a:spcAft>
                <a:spcPct val="0"/>
              </a:spcAft>
            </a:pPr>
            <a:r>
              <a:rPr kumimoji="1" lang="zh-CN" altLang="en-US" sz="28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判断：</a:t>
            </a:r>
            <a:endParaRPr kumimoji="1" lang="zh-CN" altLang="en-US" sz="28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pic>
        <p:nvPicPr>
          <p:cNvPr id="5" name="图片 4"/>
          <p:cNvPicPr>
            <a:picLocks noChangeAspect="1"/>
          </p:cNvPicPr>
          <p:nvPr/>
        </p:nvPicPr>
        <p:blipFill>
          <a:blip r:embed="rId2"/>
          <a:stretch>
            <a:fillRect/>
          </a:stretch>
        </p:blipFill>
        <p:spPr>
          <a:xfrm>
            <a:off x="7071350" y="105029"/>
            <a:ext cx="4839277" cy="1546694"/>
          </a:xfrm>
          <a:prstGeom prst="rect">
            <a:avLst/>
          </a:prstGeom>
        </p:spPr>
      </p:pic>
      <p:pic>
        <p:nvPicPr>
          <p:cNvPr id="3" name="图片 2"/>
          <p:cNvPicPr>
            <a:picLocks noChangeAspect="1"/>
          </p:cNvPicPr>
          <p:nvPr/>
        </p:nvPicPr>
        <p:blipFill>
          <a:blip r:embed="rId3"/>
          <a:stretch>
            <a:fillRect/>
          </a:stretch>
        </p:blipFill>
        <p:spPr>
          <a:xfrm>
            <a:off x="7049750" y="1620696"/>
            <a:ext cx="811886" cy="950079"/>
          </a:xfrm>
          <a:prstGeom prst="rect">
            <a:avLst/>
          </a:prstGeom>
        </p:spPr>
      </p:pic>
      <p:pic>
        <p:nvPicPr>
          <p:cNvPr id="4" name="图片 3"/>
          <p:cNvPicPr>
            <a:picLocks noChangeAspect="1"/>
          </p:cNvPicPr>
          <p:nvPr/>
        </p:nvPicPr>
        <p:blipFill>
          <a:blip r:embed="rId4"/>
          <a:stretch>
            <a:fillRect/>
          </a:stretch>
        </p:blipFill>
        <p:spPr>
          <a:xfrm>
            <a:off x="7556837" y="2806562"/>
            <a:ext cx="963709" cy="926996"/>
          </a:xfrm>
          <a:prstGeom prst="rect">
            <a:avLst/>
          </a:prstGeom>
        </p:spPr>
      </p:pic>
      <p:pic>
        <p:nvPicPr>
          <p:cNvPr id="8" name="图片 7"/>
          <p:cNvPicPr>
            <a:picLocks noChangeAspect="1"/>
          </p:cNvPicPr>
          <p:nvPr/>
        </p:nvPicPr>
        <p:blipFill>
          <a:blip r:embed="rId4"/>
          <a:stretch>
            <a:fillRect/>
          </a:stretch>
        </p:blipFill>
        <p:spPr>
          <a:xfrm>
            <a:off x="8038691" y="3969345"/>
            <a:ext cx="963709" cy="926996"/>
          </a:xfrm>
          <a:prstGeom prst="rect">
            <a:avLst/>
          </a:prstGeom>
        </p:spPr>
      </p:pic>
      <p:pic>
        <p:nvPicPr>
          <p:cNvPr id="9" name="图片 8"/>
          <p:cNvPicPr>
            <a:picLocks noChangeAspect="1"/>
          </p:cNvPicPr>
          <p:nvPr/>
        </p:nvPicPr>
        <p:blipFill>
          <a:blip r:embed="rId3"/>
          <a:stretch>
            <a:fillRect/>
          </a:stretch>
        </p:blipFill>
        <p:spPr>
          <a:xfrm>
            <a:off x="7861636" y="5461429"/>
            <a:ext cx="811886" cy="950079"/>
          </a:xfrm>
          <a:prstGeom prst="rect">
            <a:avLst/>
          </a:prstGeom>
        </p:spPr>
      </p:pic>
    </p:spTree>
    <p:extLst>
      <p:ext uri="{BB962C8B-B14F-4D97-AF65-F5344CB8AC3E}">
        <p14:creationId xmlns:p14="http://schemas.microsoft.com/office/powerpoint/2010/main" val="5220926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smtClean="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811146" y="1662014"/>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72201" y="167237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革命</a:t>
            </a:r>
            <a:r>
              <a:rPr kumimoji="1" lang="zh-CN" altLang="en-US" sz="2400" smtClean="0">
                <a:solidFill>
                  <a:prstClr val="black"/>
                </a:solidFill>
                <a:latin typeface="黑体" panose="02010609060101010101" pitchFamily="49" charset="-122"/>
                <a:ea typeface="黑体" panose="02010609060101010101" pitchFamily="49" charset="-122"/>
              </a:rPr>
              <a:t>组织、政党</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9072201" y="222435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著书立说</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4" name="圆角矩形 13"/>
          <p:cNvSpPr/>
          <p:nvPr/>
        </p:nvSpPr>
        <p:spPr>
          <a:xfrm>
            <a:off x="9097156" y="2804229"/>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辩论</a:t>
            </a:r>
            <a:endParaRPr kumimoji="1"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365105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9779" y="47720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796255" y="1165865"/>
            <a:ext cx="10515600" cy="5280121"/>
          </a:xfrm>
        </p:spPr>
        <p:txBody>
          <a:bodyPr>
            <a:normAutofit/>
          </a:bodyPr>
          <a:lstStyle/>
          <a:p>
            <a:pPr>
              <a:spcBef>
                <a:spcPts val="0"/>
              </a:spcBef>
            </a:pP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关于</a:t>
            </a:r>
            <a:r>
              <a:rPr lang="zh-CN" altLang="zh-CN" sz="2000" dirty="0">
                <a:latin typeface="黑体" panose="02010609060101010101" pitchFamily="49" charset="-122"/>
                <a:ea typeface="黑体" panose="02010609060101010101" pitchFamily="49" charset="-122"/>
                <a:sym typeface="微软雅黑" panose="020B0503020204020204" pitchFamily="34" charset="-122"/>
              </a:rPr>
              <a:t>革命与改良的</a:t>
            </a: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辩论</a:t>
            </a: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525280138"/>
              </p:ext>
            </p:extLst>
          </p:nvPr>
        </p:nvGraphicFramePr>
        <p:xfrm>
          <a:off x="1981748" y="1943222"/>
          <a:ext cx="8781502" cy="4270124"/>
        </p:xfrm>
        <a:graphic>
          <a:graphicData uri="http://schemas.openxmlformats.org/drawingml/2006/table">
            <a:tbl>
              <a:tblPr firstRow="1" bandRow="1">
                <a:tableStyleId>{5940675A-B579-460E-94D1-54222C63F5DA}</a:tableStyleId>
              </a:tblPr>
              <a:tblGrid>
                <a:gridCol w="1721826"/>
                <a:gridCol w="7059676"/>
              </a:tblGrid>
              <a:tr h="464559">
                <a:tc>
                  <a:txBody>
                    <a:bodyPr/>
                    <a:lstStyle/>
                    <a:p>
                      <a:pPr algn="ct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辩      论</a:t>
                      </a:r>
                      <a:endParaRPr lang="zh-CN" altLang="en-US" dirty="0">
                        <a:latin typeface="黑体" panose="02010609060101010101" pitchFamily="49" charset="-122"/>
                        <a:ea typeface="黑体" panose="02010609060101010101" pitchFamily="49" charset="-122"/>
                      </a:endParaRPr>
                    </a:p>
                  </a:txBody>
                  <a:tcPr anchor="ctr"/>
                </a:tc>
              </a:tr>
              <a:tr h="464559">
                <a:tc>
                  <a:txBody>
                    <a:bodyPr/>
                    <a:lstStyle/>
                    <a:p>
                      <a:pPr algn="ctr"/>
                      <a:r>
                        <a:rPr lang="zh-CN" altLang="en-US" dirty="0" smtClean="0">
                          <a:latin typeface="黑体" panose="02010609060101010101" pitchFamily="49" charset="-122"/>
                          <a:ea typeface="黑体" panose="02010609060101010101" pitchFamily="49" charset="-122"/>
                        </a:rPr>
                        <a:t>时间</a:t>
                      </a:r>
                      <a:endParaRPr lang="zh-CN" altLang="en-US" dirty="0">
                        <a:latin typeface="黑体" panose="02010609060101010101" pitchFamily="49" charset="-122"/>
                        <a:ea typeface="黑体" panose="02010609060101010101" pitchFamily="49" charset="-122"/>
                      </a:endParaRPr>
                    </a:p>
                  </a:txBody>
                  <a:tcPr anchor="ctr"/>
                </a:tc>
                <a:tc>
                  <a:txBody>
                    <a:bodyPr/>
                    <a:lstStyle/>
                    <a:p>
                      <a:pPr algn="l"/>
                      <a:r>
                        <a:rPr lang="en-US" altLang="zh-CN" dirty="0" smtClean="0">
                          <a:latin typeface="黑体" panose="02010609060101010101" pitchFamily="49" charset="-122"/>
                          <a:ea typeface="黑体" panose="02010609060101010101" pitchFamily="49" charset="-122"/>
                        </a:rPr>
                        <a:t>1905-1907</a:t>
                      </a:r>
                      <a:endParaRPr lang="zh-CN" altLang="en-US" dirty="0">
                        <a:latin typeface="黑体" panose="02010609060101010101" pitchFamily="49" charset="-122"/>
                        <a:ea typeface="黑体" panose="02010609060101010101" pitchFamily="49" charset="-122"/>
                      </a:endParaRPr>
                    </a:p>
                  </a:txBody>
                  <a:tcPr anchor="ctr"/>
                </a:tc>
              </a:tr>
              <a:tr h="464559">
                <a:tc>
                  <a:txBody>
                    <a:bodyPr/>
                    <a:lstStyle/>
                    <a:p>
                      <a:pPr algn="ctr"/>
                      <a:r>
                        <a:rPr lang="zh-CN" altLang="en-US" dirty="0" smtClean="0">
                          <a:latin typeface="黑体" panose="02010609060101010101" pitchFamily="49" charset="-122"/>
                          <a:ea typeface="黑体" panose="02010609060101010101" pitchFamily="49" charset="-122"/>
                        </a:rPr>
                        <a:t>派别</a:t>
                      </a:r>
                      <a:endParaRPr lang="zh-CN" altLang="en-US" dirty="0">
                        <a:latin typeface="黑体" panose="02010609060101010101" pitchFamily="49" charset="-122"/>
                        <a:ea typeface="黑体" panose="02010609060101010101" pitchFamily="49" charset="-122"/>
                      </a:endParaRPr>
                    </a:p>
                  </a:txBody>
                  <a:tcPr anchor="ctr"/>
                </a:tc>
                <a:tc>
                  <a:txBody>
                    <a:bodyPr/>
                    <a:lstStyle/>
                    <a:p>
                      <a:pPr algn="l"/>
                      <a:r>
                        <a:rPr lang="zh-CN" altLang="en-US" dirty="0" smtClean="0">
                          <a:solidFill>
                            <a:srgbClr val="C00000"/>
                          </a:solidFill>
                          <a:latin typeface="黑体" panose="02010609060101010101" pitchFamily="49" charset="-122"/>
                          <a:ea typeface="黑体" panose="02010609060101010101" pitchFamily="49" charset="-122"/>
                        </a:rPr>
                        <a:t>革命派</a:t>
                      </a:r>
                      <a:r>
                        <a:rPr lang="en-US" altLang="zh-CN" dirty="0" smtClean="0">
                          <a:solidFill>
                            <a:srgbClr val="C00000"/>
                          </a:solidFill>
                          <a:latin typeface="黑体" panose="02010609060101010101" pitchFamily="49" charset="-122"/>
                          <a:ea typeface="黑体" panose="02010609060101010101" pitchFamily="49" charset="-122"/>
                        </a:rPr>
                        <a:t>VS</a:t>
                      </a:r>
                      <a:r>
                        <a:rPr lang="zh-CN" altLang="en-US" dirty="0" smtClean="0">
                          <a:solidFill>
                            <a:srgbClr val="C00000"/>
                          </a:solidFill>
                          <a:latin typeface="黑体" panose="02010609060101010101" pitchFamily="49" charset="-122"/>
                          <a:ea typeface="黑体" panose="02010609060101010101" pitchFamily="49" charset="-122"/>
                        </a:rPr>
                        <a:t>改良派</a:t>
                      </a:r>
                      <a:endParaRPr lang="zh-CN" altLang="en-US" b="1" dirty="0">
                        <a:solidFill>
                          <a:srgbClr val="C00000"/>
                        </a:solidFill>
                        <a:latin typeface="黑体" panose="02010609060101010101" pitchFamily="49" charset="-122"/>
                        <a:ea typeface="黑体" panose="02010609060101010101" pitchFamily="49" charset="-122"/>
                      </a:endParaRPr>
                    </a:p>
                  </a:txBody>
                  <a:tcPr anchor="ctr"/>
                </a:tc>
              </a:tr>
              <a:tr h="464559">
                <a:tc>
                  <a:txBody>
                    <a:bodyPr/>
                    <a:lstStyle/>
                    <a:p>
                      <a:pPr algn="ctr"/>
                      <a:r>
                        <a:rPr lang="zh-CN" altLang="en-US" dirty="0" smtClean="0">
                          <a:latin typeface="黑体" panose="02010609060101010101" pitchFamily="49" charset="-122"/>
                          <a:ea typeface="黑体" panose="02010609060101010101" pitchFamily="49" charset="-122"/>
                        </a:rPr>
                        <a:t>舆论阵地</a:t>
                      </a:r>
                      <a:endParaRPr lang="zh-CN" altLang="en-US" dirty="0">
                        <a:latin typeface="黑体" panose="02010609060101010101" pitchFamily="49" charset="-122"/>
                        <a:ea typeface="黑体" panose="02010609060101010101" pitchFamily="49" charset="-122"/>
                      </a:endParaRPr>
                    </a:p>
                  </a:txBody>
                  <a:tcPr anchor="ctr"/>
                </a:tc>
                <a:tc>
                  <a:txBody>
                    <a:bodyPr/>
                    <a:lstStyle/>
                    <a:p>
                      <a:pPr algn="l"/>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民报</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新民丛报</a:t>
                      </a:r>
                      <a:r>
                        <a:rPr lang="en-US" altLang="zh-CN" dirty="0" smtClean="0">
                          <a:latin typeface="黑体" panose="02010609060101010101" pitchFamily="49" charset="-122"/>
                          <a:ea typeface="黑体" panose="02010609060101010101" pitchFamily="49" charset="-122"/>
                        </a:rPr>
                        <a:t>》</a:t>
                      </a:r>
                      <a:endParaRPr lang="zh-CN" altLang="en-US" b="1" dirty="0">
                        <a:solidFill>
                          <a:srgbClr val="FF0000"/>
                        </a:solidFill>
                        <a:latin typeface="黑体" panose="02010609060101010101" pitchFamily="49" charset="-122"/>
                        <a:ea typeface="黑体" panose="02010609060101010101" pitchFamily="49" charset="-122"/>
                      </a:endParaRPr>
                    </a:p>
                  </a:txBody>
                  <a:tcPr anchor="ctr"/>
                </a:tc>
              </a:tr>
              <a:tr h="1145488">
                <a:tc>
                  <a:txBody>
                    <a:bodyPr/>
                    <a:lstStyle/>
                    <a:p>
                      <a:pPr algn="ctr"/>
                      <a:r>
                        <a:rPr lang="zh-CN" altLang="en-US" dirty="0" smtClean="0">
                          <a:latin typeface="黑体" panose="02010609060101010101" pitchFamily="49" charset="-122"/>
                          <a:ea typeface="黑体" panose="02010609060101010101" pitchFamily="49" charset="-122"/>
                        </a:rPr>
                        <a:t>内容</a:t>
                      </a:r>
                      <a:endParaRPr lang="zh-CN" altLang="en-US" dirty="0">
                        <a:latin typeface="黑体" panose="02010609060101010101" pitchFamily="49" charset="-122"/>
                        <a:ea typeface="黑体" panose="02010609060101010101" pitchFamily="49" charset="-122"/>
                      </a:endParaRPr>
                    </a:p>
                  </a:txBody>
                  <a:tcPr anchor="ctr"/>
                </a:tc>
                <a:tc>
                  <a:txBody>
                    <a:bodyPr/>
                    <a:lstStyle/>
                    <a:p>
                      <a:r>
                        <a:rPr lang="zh-CN" altLang="en-US" dirty="0" smtClean="0">
                          <a:solidFill>
                            <a:srgbClr val="C00000"/>
                          </a:solidFill>
                          <a:latin typeface="黑体" panose="02010609060101010101" pitchFamily="49" charset="-122"/>
                          <a:ea typeface="黑体" panose="02010609060101010101" pitchFamily="49" charset="-122"/>
                        </a:rPr>
                        <a:t>要不要以革命手段推翻清王朝（焦点）</a:t>
                      </a:r>
                      <a:endParaRPr lang="en-US" altLang="zh-CN" dirty="0" smtClean="0">
                        <a:solidFill>
                          <a:srgbClr val="C00000"/>
                        </a:solidFill>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要不要推翻帝制，实行共和</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要不要进行社会革命</a:t>
                      </a:r>
                      <a:endParaRPr lang="en-US" altLang="zh-CN" dirty="0" smtClean="0">
                        <a:latin typeface="黑体" panose="02010609060101010101" pitchFamily="49" charset="-122"/>
                        <a:ea typeface="黑体" panose="02010609060101010101" pitchFamily="49" charset="-122"/>
                      </a:endParaRPr>
                    </a:p>
                  </a:txBody>
                  <a:tcPr anchor="ctr"/>
                </a:tc>
              </a:tr>
              <a:tr h="464559">
                <a:tc>
                  <a:txBody>
                    <a:bodyPr/>
                    <a:lstStyle/>
                    <a:p>
                      <a:pPr algn="ctr"/>
                      <a:r>
                        <a:rPr lang="zh-CN" altLang="en-US" dirty="0" smtClean="0">
                          <a:latin typeface="黑体" panose="02010609060101010101" pitchFamily="49" charset="-122"/>
                          <a:ea typeface="黑体" panose="02010609060101010101" pitchFamily="49" charset="-122"/>
                        </a:rPr>
                        <a:t>结果</a:t>
                      </a:r>
                      <a:endParaRPr lang="zh-CN" altLang="en-US" dirty="0">
                        <a:latin typeface="黑体" panose="02010609060101010101" pitchFamily="49" charset="-122"/>
                        <a:ea typeface="黑体" panose="02010609060101010101" pitchFamily="49" charset="-122"/>
                      </a:endParaRPr>
                    </a:p>
                  </a:txBody>
                  <a:tcPr anchor="ctr"/>
                </a:tc>
                <a:tc>
                  <a:txBody>
                    <a:bodyPr/>
                    <a:lstStyle/>
                    <a:p>
                      <a:r>
                        <a:rPr lang="zh-CN" altLang="en-US" dirty="0" smtClean="0">
                          <a:latin typeface="黑体" panose="02010609060101010101" pitchFamily="49" charset="-122"/>
                          <a:ea typeface="黑体" panose="02010609060101010101" pitchFamily="49" charset="-122"/>
                        </a:rPr>
                        <a:t>革命派取得胜利</a:t>
                      </a:r>
                      <a:endParaRPr lang="zh-CN" altLang="en-US" dirty="0">
                        <a:latin typeface="黑体" panose="02010609060101010101" pitchFamily="49" charset="-122"/>
                        <a:ea typeface="黑体" panose="02010609060101010101" pitchFamily="49" charset="-122"/>
                      </a:endParaRPr>
                    </a:p>
                  </a:txBody>
                  <a:tcPr anchor="ctr"/>
                </a:tc>
              </a:tr>
              <a:tr h="801841">
                <a:tc>
                  <a:txBody>
                    <a:bodyPr/>
                    <a:lstStyle/>
                    <a:p>
                      <a:pPr algn="ctr"/>
                      <a:r>
                        <a:rPr lang="zh-CN" altLang="en-US" dirty="0" smtClean="0">
                          <a:latin typeface="黑体" panose="02010609060101010101" pitchFamily="49" charset="-122"/>
                          <a:ea typeface="黑体" panose="02010609060101010101" pitchFamily="49" charset="-122"/>
                        </a:rPr>
                        <a:t>意义</a:t>
                      </a:r>
                      <a:endParaRPr lang="zh-CN" altLang="en-US" dirty="0">
                        <a:latin typeface="黑体" panose="02010609060101010101" pitchFamily="49" charset="-122"/>
                        <a:ea typeface="黑体" panose="02010609060101010101" pitchFamily="49" charset="-122"/>
                      </a:endParaRPr>
                    </a:p>
                  </a:txBody>
                  <a:tcPr anchor="ctr"/>
                </a:tc>
                <a:tc>
                  <a:txBody>
                    <a:bodyPr/>
                    <a:lstStyle/>
                    <a:p>
                      <a:pPr>
                        <a:spcBef>
                          <a:spcPts val="0"/>
                        </a:spcBef>
                      </a:pPr>
                      <a:r>
                        <a:rPr lang="en-US" altLang="zh-CN" dirty="0" smtClean="0">
                          <a:latin typeface="黑体" panose="02010609060101010101" pitchFamily="49" charset="-122"/>
                          <a:ea typeface="黑体" panose="02010609060101010101" pitchFamily="49" charset="-122"/>
                        </a:rPr>
                        <a:t>1.</a:t>
                      </a:r>
                      <a:r>
                        <a:rPr lang="zh-CN" altLang="en-US" dirty="0" smtClean="0">
                          <a:latin typeface="黑体" panose="02010609060101010101" pitchFamily="49" charset="-122"/>
                          <a:ea typeface="黑体" panose="02010609060101010101" pitchFamily="49" charset="-122"/>
                        </a:rPr>
                        <a:t>划清了革命与改良的界限，使人们认识到实行民主革命的必要性</a:t>
                      </a:r>
                      <a:endParaRPr lang="en-US" altLang="zh-CN" dirty="0" smtClean="0">
                        <a:latin typeface="黑体" panose="02010609060101010101" pitchFamily="49" charset="-122"/>
                        <a:ea typeface="黑体" panose="02010609060101010101" pitchFamily="49" charset="-122"/>
                      </a:endParaRPr>
                    </a:p>
                    <a:p>
                      <a:pPr>
                        <a:spcBef>
                          <a:spcPts val="0"/>
                        </a:spcBef>
                      </a:pPr>
                      <a:r>
                        <a:rPr lang="en-US" altLang="zh-CN" dirty="0" smtClean="0">
                          <a:latin typeface="黑体" panose="02010609060101010101" pitchFamily="49" charset="-122"/>
                          <a:ea typeface="黑体" panose="02010609060101010101" pitchFamily="49" charset="-122"/>
                        </a:rPr>
                        <a:t>2.</a:t>
                      </a:r>
                      <a:r>
                        <a:rPr lang="zh-CN" altLang="en-US" dirty="0" smtClean="0">
                          <a:latin typeface="黑体" panose="02010609060101010101" pitchFamily="49" charset="-122"/>
                          <a:ea typeface="黑体" panose="02010609060101010101" pitchFamily="49" charset="-122"/>
                        </a:rPr>
                        <a:t>使资产阶级民主思想和三民主义思想得到更加广泛传播</a:t>
                      </a:r>
                      <a:endParaRPr lang="zh-CN" altLang="en-US" dirty="0" smtClean="0">
                        <a:solidFill>
                          <a:schemeClr val="tx1"/>
                        </a:solidFill>
                        <a:latin typeface="黑体" panose="02010609060101010101" pitchFamily="49" charset="-122"/>
                        <a:ea typeface="黑体" panose="02010609060101010101" pitchFamily="49" charset="-122"/>
                        <a:sym typeface="微软雅黑" panose="020B0503020204020204" pitchFamily="34" charset="-122"/>
                      </a:endParaRPr>
                    </a:p>
                  </a:txBody>
                  <a:tcPr anchor="ctr"/>
                </a:tc>
              </a:tr>
            </a:tbl>
          </a:graphicData>
        </a:graphic>
      </p:graphicFrame>
      <p:pic>
        <p:nvPicPr>
          <p:cNvPr id="1026"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9681" y="1207092"/>
            <a:ext cx="1600928" cy="483797"/>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3"/>
          <a:stretch>
            <a:fillRect/>
          </a:stretch>
        </p:blipFill>
        <p:spPr>
          <a:xfrm>
            <a:off x="6138354" y="1185781"/>
            <a:ext cx="1688626" cy="538336"/>
          </a:xfrm>
          <a:prstGeom prst="rect">
            <a:avLst/>
          </a:prstGeom>
        </p:spPr>
      </p:pic>
      <p:pic>
        <p:nvPicPr>
          <p:cNvPr id="5" name="图片 4"/>
          <p:cNvPicPr>
            <a:picLocks noChangeAspect="1"/>
          </p:cNvPicPr>
          <p:nvPr/>
        </p:nvPicPr>
        <p:blipFill>
          <a:blip r:embed="rId4"/>
          <a:stretch>
            <a:fillRect/>
          </a:stretch>
        </p:blipFill>
        <p:spPr>
          <a:xfrm>
            <a:off x="7388047" y="96711"/>
            <a:ext cx="4639347" cy="1482794"/>
          </a:xfrm>
          <a:prstGeom prst="rect">
            <a:avLst/>
          </a:prstGeom>
        </p:spPr>
      </p:pic>
    </p:spTree>
    <p:extLst>
      <p:ext uri="{BB962C8B-B14F-4D97-AF65-F5344CB8AC3E}">
        <p14:creationId xmlns:p14="http://schemas.microsoft.com/office/powerpoint/2010/main" val="31292262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9779" y="477203"/>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796255" y="1165865"/>
            <a:ext cx="10515600" cy="5280121"/>
          </a:xfrm>
        </p:spPr>
        <p:txBody>
          <a:bodyPr>
            <a:normAutofit/>
          </a:bodyPr>
          <a:lstStyle/>
          <a:p>
            <a:pPr>
              <a:spcBef>
                <a:spcPts val="0"/>
              </a:spcBef>
            </a:pP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关于</a:t>
            </a:r>
            <a:r>
              <a:rPr lang="zh-CN" altLang="zh-CN" sz="2000" dirty="0">
                <a:latin typeface="黑体" panose="02010609060101010101" pitchFamily="49" charset="-122"/>
                <a:ea typeface="黑体" panose="02010609060101010101" pitchFamily="49" charset="-122"/>
                <a:sym typeface="微软雅黑" panose="020B0503020204020204" pitchFamily="34" charset="-122"/>
              </a:rPr>
              <a:t>革命与改良的</a:t>
            </a:r>
            <a:r>
              <a:rPr lang="zh-CN" altLang="zh-CN" sz="2000" dirty="0" smtClean="0">
                <a:latin typeface="黑体" panose="02010609060101010101" pitchFamily="49" charset="-122"/>
                <a:ea typeface="黑体" panose="02010609060101010101" pitchFamily="49" charset="-122"/>
                <a:sym typeface="微软雅黑" panose="020B0503020204020204" pitchFamily="34" charset="-122"/>
              </a:rPr>
              <a:t>辩论</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800" dirty="0" smtClean="0">
                <a:latin typeface="黑体" panose="02010609060101010101" pitchFamily="49" charset="-122"/>
                <a:ea typeface="黑体" panose="02010609060101010101" pitchFamily="49" charset="-122"/>
                <a:cs typeface="黑体" panose="02010609060101010101" pitchFamily="49" charset="-122"/>
              </a:rPr>
              <a:t>要不要“脱”掉旧“衣裳”：</a:t>
            </a:r>
            <a:endParaRPr lang="zh-CN" altLang="en-US" sz="2800" dirty="0">
              <a:latin typeface="黑体" panose="02010609060101010101" pitchFamily="49" charset="-122"/>
              <a:ea typeface="黑体" panose="02010609060101010101" pitchFamily="49" charset="-122"/>
              <a:cs typeface="黑体" panose="02010609060101010101" pitchFamily="49" charset="-122"/>
            </a:endParaRPr>
          </a:p>
        </p:txBody>
      </p:sp>
      <p:pic>
        <p:nvPicPr>
          <p:cNvPr id="1026" name="Picture 2" descr="C:\Users\User\Documents\263EM\chuzi@sunlands.com\history\user\image\3084c54e-ce11-4231-a09c-d206235d172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9681" y="1207092"/>
            <a:ext cx="1600928" cy="483797"/>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3"/>
          <a:stretch>
            <a:fillRect/>
          </a:stretch>
        </p:blipFill>
        <p:spPr>
          <a:xfrm>
            <a:off x="6138354" y="1185781"/>
            <a:ext cx="1688626" cy="538336"/>
          </a:xfrm>
          <a:prstGeom prst="rect">
            <a:avLst/>
          </a:prstGeom>
        </p:spPr>
      </p:pic>
      <p:pic>
        <p:nvPicPr>
          <p:cNvPr id="5" name="图片 4"/>
          <p:cNvPicPr>
            <a:picLocks noChangeAspect="1"/>
          </p:cNvPicPr>
          <p:nvPr/>
        </p:nvPicPr>
        <p:blipFill>
          <a:blip r:embed="rId4"/>
          <a:stretch>
            <a:fillRect/>
          </a:stretch>
        </p:blipFill>
        <p:spPr>
          <a:xfrm>
            <a:off x="7388047" y="96711"/>
            <a:ext cx="4639347" cy="1482794"/>
          </a:xfrm>
          <a:prstGeom prst="rect">
            <a:avLst/>
          </a:prstGeom>
        </p:spPr>
      </p:pic>
      <p:graphicFrame>
        <p:nvGraphicFramePr>
          <p:cNvPr id="7" name="表格 6"/>
          <p:cNvGraphicFramePr>
            <a:graphicFrameLocks noGrp="1"/>
          </p:cNvGraphicFramePr>
          <p:nvPr/>
        </p:nvGraphicFramePr>
        <p:xfrm>
          <a:off x="1518683" y="3676130"/>
          <a:ext cx="9177670" cy="1618883"/>
        </p:xfrm>
        <a:graphic>
          <a:graphicData uri="http://schemas.openxmlformats.org/drawingml/2006/table">
            <a:tbl>
              <a:tblPr firstRow="1" bandRow="1">
                <a:tableStyleId>{5940675A-B579-460E-94D1-54222C63F5DA}</a:tableStyleId>
              </a:tblPr>
              <a:tblGrid>
                <a:gridCol w="1799504"/>
                <a:gridCol w="7378166"/>
              </a:tblGrid>
              <a:tr h="1618883">
                <a:tc>
                  <a:txBody>
                    <a:bodyPr/>
                    <a:lstStyle/>
                    <a:p>
                      <a:pPr algn="ctr"/>
                      <a:r>
                        <a:rPr lang="zh-CN" altLang="en-US" sz="2400" dirty="0" smtClean="0">
                          <a:latin typeface="黑体" panose="02010609060101010101" pitchFamily="49" charset="-122"/>
                          <a:ea typeface="黑体" panose="02010609060101010101" pitchFamily="49" charset="-122"/>
                        </a:rPr>
                        <a:t>内容</a:t>
                      </a:r>
                      <a:endParaRPr lang="zh-CN" altLang="en-US" sz="2400" dirty="0">
                        <a:latin typeface="黑体" panose="02010609060101010101" pitchFamily="49" charset="-122"/>
                        <a:ea typeface="黑体" panose="02010609060101010101" pitchFamily="49" charset="-122"/>
                      </a:endParaRPr>
                    </a:p>
                  </a:txBody>
                  <a:tcPr anchor="ctr"/>
                </a:tc>
                <a:tc>
                  <a:txBody>
                    <a:bodyPr/>
                    <a:lstStyle/>
                    <a:p>
                      <a:r>
                        <a:rPr lang="zh-CN" altLang="en-US" sz="2400" dirty="0" smtClean="0">
                          <a:solidFill>
                            <a:srgbClr val="C00000"/>
                          </a:solidFill>
                          <a:latin typeface="黑体" panose="02010609060101010101" pitchFamily="49" charset="-122"/>
                          <a:ea typeface="黑体" panose="02010609060101010101" pitchFamily="49" charset="-122"/>
                        </a:rPr>
                        <a:t>皇帝“脱”：要不要以革命手段推翻清王朝（焦点）</a:t>
                      </a:r>
                      <a:endParaRPr lang="en-US" altLang="zh-CN" sz="2400" dirty="0" smtClean="0">
                        <a:solidFill>
                          <a:srgbClr val="C00000"/>
                        </a:solidFill>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大家“脱”：要不要推翻帝制，实行共和</a:t>
                      </a:r>
                      <a:endParaRPr lang="en-US" altLang="zh-CN" sz="2400" dirty="0" smtClean="0">
                        <a:latin typeface="黑体" panose="02010609060101010101" pitchFamily="49" charset="-122"/>
                        <a:ea typeface="黑体" panose="02010609060101010101" pitchFamily="49" charset="-122"/>
                      </a:endParaRPr>
                    </a:p>
                    <a:p>
                      <a:r>
                        <a:rPr lang="zh-CN" altLang="en-US" sz="2400" dirty="0" smtClean="0">
                          <a:latin typeface="黑体" panose="02010609060101010101" pitchFamily="49" charset="-122"/>
                          <a:ea typeface="黑体" panose="02010609060101010101" pitchFamily="49" charset="-122"/>
                        </a:rPr>
                        <a:t>社会“脱”：要不要进行社会革命</a:t>
                      </a:r>
                      <a:endParaRPr lang="en-US" altLang="zh-CN" sz="2400" dirty="0" smtClean="0">
                        <a:latin typeface="黑体" panose="02010609060101010101" pitchFamily="49" charset="-122"/>
                        <a:ea typeface="黑体" panose="02010609060101010101" pitchFamily="49" charset="-122"/>
                      </a:endParaRPr>
                    </a:p>
                  </a:txBody>
                  <a:tcPr anchor="ctr"/>
                </a:tc>
              </a:tr>
            </a:tbl>
          </a:graphicData>
        </a:graphic>
      </p:graphicFrame>
    </p:spTree>
    <p:extLst>
      <p:ext uri="{BB962C8B-B14F-4D97-AF65-F5344CB8AC3E}">
        <p14:creationId xmlns:p14="http://schemas.microsoft.com/office/powerpoint/2010/main" val="480278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6924" y="2438779"/>
            <a:ext cx="11727975" cy="2677656"/>
          </a:xfrm>
          <a:prstGeom prst="rect">
            <a:avLst/>
          </a:prstGeom>
        </p:spPr>
        <p:txBody>
          <a:bodyPr wrap="square">
            <a:spAutoFit/>
          </a:bodyPr>
          <a:lstStyle/>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1.1905</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年至</a:t>
            </a: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1907</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年，资产阶级革命派与改良派论战的焦点</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是（       ）</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kumimoji="1"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要不要打倒</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列强</a:t>
            </a: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B</a:t>
            </a:r>
            <a:r>
              <a:rPr kumimoji="1"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要不要以革命手段推翻清政府</a:t>
            </a: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kumimoji="1"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要不要实行</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共和</a:t>
            </a: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D</a:t>
            </a:r>
            <a:r>
              <a:rPr kumimoji="1"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要不要废科举，兴学堂</a:t>
            </a:r>
          </a:p>
          <a:p>
            <a:pPr eaLnBrk="0" fontAlgn="base" hangingPunct="0">
              <a:spcBef>
                <a:spcPct val="0"/>
              </a:spcBef>
              <a:spcAft>
                <a:spcPct val="0"/>
              </a:spcAft>
            </a:pPr>
            <a:endParaRPr kumimoji="1"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标题 1"/>
          <p:cNvSpPr>
            <a:spLocks noGrp="1"/>
          </p:cNvSpPr>
          <p:nvPr>
            <p:ph type="title"/>
          </p:nvPr>
        </p:nvSpPr>
        <p:spPr>
          <a:xfrm>
            <a:off x="1259695" y="439861"/>
            <a:ext cx="10192076" cy="544050"/>
          </a:xfrm>
        </p:spPr>
        <p:txBody>
          <a:bodyPr/>
          <a:lstStyle/>
          <a:p>
            <a:r>
              <a:rPr lang="zh-CN" altLang="en-US" dirty="0">
                <a:solidFill>
                  <a:schemeClr val="tx1"/>
                </a:solidFill>
              </a:rPr>
              <a:t>练一练</a:t>
            </a:r>
            <a:endParaRPr lang="zh-CN" altLang="en-US" dirty="0"/>
          </a:p>
        </p:txBody>
      </p:sp>
    </p:spTree>
    <p:extLst>
      <p:ext uri="{BB962C8B-B14F-4D97-AF65-F5344CB8AC3E}">
        <p14:creationId xmlns:p14="http://schemas.microsoft.com/office/powerpoint/2010/main" val="3065897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6924" y="2438779"/>
            <a:ext cx="11727975" cy="2677656"/>
          </a:xfrm>
          <a:prstGeom prst="rect">
            <a:avLst/>
          </a:prstGeom>
        </p:spPr>
        <p:txBody>
          <a:bodyPr wrap="square">
            <a:spAutoFit/>
          </a:bodyPr>
          <a:lstStyle/>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1.1905</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年至</a:t>
            </a: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1907</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年，资产阶级革命派与改良派论战的焦点</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是（   </a:t>
            </a:r>
            <a:r>
              <a:rPr kumimoji="1"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B</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endPar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a:t>
            </a:r>
            <a:r>
              <a:rPr kumimoji="1"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要不要打倒</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列强</a:t>
            </a: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B</a:t>
            </a:r>
            <a:r>
              <a:rPr kumimoji="1"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要不要以革命手段推翻清政府</a:t>
            </a:r>
          </a:p>
          <a:p>
            <a:pPr eaLnBrk="0" fontAlgn="base" hangingPunct="0">
              <a:spcBef>
                <a:spcPct val="0"/>
              </a:spcBef>
              <a:spcAft>
                <a:spcPct val="0"/>
              </a:spcAft>
            </a:pPr>
            <a:endPar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eaLnBrk="0" fontAlgn="base" hangingPunct="0">
              <a:spcBef>
                <a:spcPct val="0"/>
              </a:spcBef>
              <a:spcAft>
                <a:spcPct val="0"/>
              </a:spcAft>
            </a:pP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C</a:t>
            </a:r>
            <a:r>
              <a:rPr kumimoji="1"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要不要实行</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共和</a:t>
            </a:r>
            <a:r>
              <a:rPr kumimoji="1"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kumimoji="1" lang="zh-CN" altLang="en-US"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a:t>
            </a:r>
            <a:r>
              <a:rPr kumimoji="1" lang="en-US"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 D</a:t>
            </a:r>
            <a:r>
              <a:rPr kumimoji="1" lang="zh-CN" altLang="zh-CN" sz="2400" dirty="0" smtClean="0">
                <a:solidFill>
                  <a:prstClr val="black"/>
                </a:solidFill>
                <a:latin typeface="黑体" panose="02010609060101010101" pitchFamily="49" charset="-122"/>
                <a:ea typeface="黑体" panose="02010609060101010101" pitchFamily="49" charset="-122"/>
                <a:cs typeface="黑体" panose="02010609060101010101" pitchFamily="49" charset="-122"/>
              </a:rPr>
              <a:t>．</a:t>
            </a:r>
            <a:r>
              <a:rPr kumimoji="1"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rPr>
              <a:t>要不要废科举，兴学堂</a:t>
            </a:r>
          </a:p>
          <a:p>
            <a:pPr eaLnBrk="0" fontAlgn="base" hangingPunct="0">
              <a:spcBef>
                <a:spcPct val="0"/>
              </a:spcBef>
              <a:spcAft>
                <a:spcPct val="0"/>
              </a:spcAft>
            </a:pPr>
            <a:endParaRPr kumimoji="1" lang="zh-CN"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p:txBody>
      </p:sp>
      <p:sp>
        <p:nvSpPr>
          <p:cNvPr id="5" name="标题 1"/>
          <p:cNvSpPr>
            <a:spLocks noGrp="1"/>
          </p:cNvSpPr>
          <p:nvPr>
            <p:ph type="title"/>
          </p:nvPr>
        </p:nvSpPr>
        <p:spPr>
          <a:xfrm>
            <a:off x="1259695" y="439861"/>
            <a:ext cx="10192076" cy="544050"/>
          </a:xfrm>
        </p:spPr>
        <p:txBody>
          <a:bodyPr/>
          <a:lstStyle/>
          <a:p>
            <a:r>
              <a:rPr lang="zh-CN" altLang="en-US" dirty="0">
                <a:solidFill>
                  <a:schemeClr val="tx1"/>
                </a:solidFill>
              </a:rPr>
              <a:t>练一练</a:t>
            </a:r>
            <a:endParaRPr lang="zh-CN" altLang="en-US" dirty="0"/>
          </a:p>
        </p:txBody>
      </p:sp>
    </p:spTree>
    <p:extLst>
      <p:ext uri="{BB962C8B-B14F-4D97-AF65-F5344CB8AC3E}">
        <p14:creationId xmlns:p14="http://schemas.microsoft.com/office/powerpoint/2010/main" val="26830456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第一节：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举起近代民族民主革命的旗帜</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辛亥革命的胜利与失败</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背景条件</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黑体" panose="02010609060101010101" pitchFamily="49" charset="-122"/>
                <a:ea typeface="黑体" panose="02010609060101010101" pitchFamily="49" charset="-122"/>
              </a:rPr>
              <a:t>革命活动宣传</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左大括号 8"/>
          <p:cNvSpPr/>
          <p:nvPr/>
        </p:nvSpPr>
        <p:spPr>
          <a:xfrm>
            <a:off x="8811146" y="1662014"/>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 name="圆角矩形 9"/>
          <p:cNvSpPr/>
          <p:nvPr/>
        </p:nvSpPr>
        <p:spPr>
          <a:xfrm>
            <a:off x="9072201" y="167237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革命</a:t>
            </a:r>
            <a:r>
              <a:rPr lang="zh-CN" altLang="en-US" sz="2400" smtClean="0">
                <a:solidFill>
                  <a:schemeClr val="tx1"/>
                </a:solidFill>
                <a:latin typeface="黑体" panose="02010609060101010101" pitchFamily="49" charset="-122"/>
                <a:ea typeface="黑体" panose="02010609060101010101" pitchFamily="49" charset="-122"/>
              </a:rPr>
              <a:t>组织、政党</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9072201" y="222435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著书立说</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4" name="圆角矩形 13"/>
          <p:cNvSpPr/>
          <p:nvPr/>
        </p:nvSpPr>
        <p:spPr>
          <a:xfrm>
            <a:off x="9097156" y="2804229"/>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辩论</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5" name="左大括号 14"/>
          <p:cNvSpPr/>
          <p:nvPr/>
        </p:nvSpPr>
        <p:spPr>
          <a:xfrm>
            <a:off x="6122503" y="464077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406782" y="4906494"/>
            <a:ext cx="1756558"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走向胜利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6406781" y="6155193"/>
            <a:ext cx="1756559"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失败</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第一节：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举起近代民族民主革命的旗帜</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辛亥革命的胜利与失败</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背景条件</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黑体" panose="02010609060101010101" pitchFamily="49" charset="-122"/>
                <a:ea typeface="黑体" panose="02010609060101010101" pitchFamily="49" charset="-122"/>
              </a:rPr>
              <a:t>革命活动宣传</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左大括号 8"/>
          <p:cNvSpPr/>
          <p:nvPr/>
        </p:nvSpPr>
        <p:spPr>
          <a:xfrm>
            <a:off x="8811146" y="1662014"/>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 name="圆角矩形 9"/>
          <p:cNvSpPr/>
          <p:nvPr/>
        </p:nvSpPr>
        <p:spPr>
          <a:xfrm>
            <a:off x="9072201" y="167237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革命</a:t>
            </a:r>
            <a:r>
              <a:rPr lang="zh-CN" altLang="en-US" sz="2400" smtClean="0">
                <a:solidFill>
                  <a:schemeClr val="tx1"/>
                </a:solidFill>
                <a:latin typeface="黑体" panose="02010609060101010101" pitchFamily="49" charset="-122"/>
                <a:ea typeface="黑体" panose="02010609060101010101" pitchFamily="49" charset="-122"/>
              </a:rPr>
              <a:t>组织、政党</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9072201" y="222435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著书立说</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4" name="圆角矩形 13"/>
          <p:cNvSpPr/>
          <p:nvPr/>
        </p:nvSpPr>
        <p:spPr>
          <a:xfrm>
            <a:off x="9097156" y="2804229"/>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辩论</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5" name="左大括号 14"/>
          <p:cNvSpPr/>
          <p:nvPr/>
        </p:nvSpPr>
        <p:spPr>
          <a:xfrm>
            <a:off x="6122503" y="464077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406782" y="4906494"/>
            <a:ext cx="1756558"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走向胜利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6406781" y="6155193"/>
            <a:ext cx="1756559"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失败</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8" name="左大括号 17"/>
          <p:cNvSpPr/>
          <p:nvPr/>
        </p:nvSpPr>
        <p:spPr>
          <a:xfrm>
            <a:off x="8197396" y="3988936"/>
            <a:ext cx="295113" cy="233863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9" name="圆角矩形 18"/>
          <p:cNvSpPr/>
          <p:nvPr/>
        </p:nvSpPr>
        <p:spPr>
          <a:xfrm>
            <a:off x="8526565" y="4521595"/>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保路风潮</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0" name="圆角矩形 19"/>
          <p:cNvSpPr/>
          <p:nvPr/>
        </p:nvSpPr>
        <p:spPr>
          <a:xfrm>
            <a:off x="8526565" y="3935321"/>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黄花岗起义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1" name="圆角矩形 20"/>
          <p:cNvSpPr/>
          <p:nvPr/>
        </p:nvSpPr>
        <p:spPr>
          <a:xfrm>
            <a:off x="8509520" y="5190683"/>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武昌起义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2" name="圆角矩形 21"/>
          <p:cNvSpPr/>
          <p:nvPr/>
        </p:nvSpPr>
        <p:spPr>
          <a:xfrm>
            <a:off x="8509520" y="5820000"/>
            <a:ext cx="3288670"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中华民国</a:t>
            </a:r>
            <a:r>
              <a:rPr lang="zh-CN" altLang="en-US" sz="2400" smtClean="0">
                <a:solidFill>
                  <a:schemeClr val="tx1"/>
                </a:solidFill>
                <a:latin typeface="黑体" panose="02010609060101010101" pitchFamily="49" charset="-122"/>
                <a:ea typeface="黑体" panose="02010609060101010101" pitchFamily="49" charset="-122"/>
              </a:rPr>
              <a:t>临时政府成立</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17950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7" name="圆角矩形 6"/>
          <p:cNvSpPr/>
          <p:nvPr/>
        </p:nvSpPr>
        <p:spPr>
          <a:xfrm>
            <a:off x="6520775" y="698508"/>
            <a:ext cx="2787405"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8" name="圆角矩形 7"/>
          <p:cNvSpPr/>
          <p:nvPr/>
        </p:nvSpPr>
        <p:spPr>
          <a:xfrm>
            <a:off x="6520776" y="2169583"/>
            <a:ext cx="2787405"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smtClean="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0388606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第一节：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举起近代民族民主革命的旗帜</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辛亥革命的胜利与失败</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背景条件</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黑体" panose="02010609060101010101" pitchFamily="49" charset="-122"/>
                <a:ea typeface="黑体" panose="02010609060101010101" pitchFamily="49" charset="-122"/>
              </a:rPr>
              <a:t>革命活动宣传</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左大括号 8"/>
          <p:cNvSpPr/>
          <p:nvPr/>
        </p:nvSpPr>
        <p:spPr>
          <a:xfrm>
            <a:off x="8811146" y="1662014"/>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 name="圆角矩形 9"/>
          <p:cNvSpPr/>
          <p:nvPr/>
        </p:nvSpPr>
        <p:spPr>
          <a:xfrm>
            <a:off x="9072201" y="167237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革命</a:t>
            </a:r>
            <a:r>
              <a:rPr lang="zh-CN" altLang="en-US" sz="2400" smtClean="0">
                <a:solidFill>
                  <a:schemeClr val="tx1"/>
                </a:solidFill>
                <a:latin typeface="黑体" panose="02010609060101010101" pitchFamily="49" charset="-122"/>
                <a:ea typeface="黑体" panose="02010609060101010101" pitchFamily="49" charset="-122"/>
              </a:rPr>
              <a:t>组织、政党</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9072201" y="222435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著书立说</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4" name="圆角矩形 13"/>
          <p:cNvSpPr/>
          <p:nvPr/>
        </p:nvSpPr>
        <p:spPr>
          <a:xfrm>
            <a:off x="9097156" y="2804229"/>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辩论</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5" name="左大括号 14"/>
          <p:cNvSpPr/>
          <p:nvPr/>
        </p:nvSpPr>
        <p:spPr>
          <a:xfrm>
            <a:off x="6122503" y="464077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406782" y="4906494"/>
            <a:ext cx="175655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走向胜利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6406781" y="6155193"/>
            <a:ext cx="1756559"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失败</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8" name="左大括号 17"/>
          <p:cNvSpPr/>
          <p:nvPr/>
        </p:nvSpPr>
        <p:spPr>
          <a:xfrm>
            <a:off x="8197396" y="3988936"/>
            <a:ext cx="295113" cy="233863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1" name="圆角矩形 20"/>
          <p:cNvSpPr/>
          <p:nvPr/>
        </p:nvSpPr>
        <p:spPr>
          <a:xfrm>
            <a:off x="8509520" y="5190683"/>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武昌起义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2" name="圆角矩形 21"/>
          <p:cNvSpPr/>
          <p:nvPr/>
        </p:nvSpPr>
        <p:spPr>
          <a:xfrm>
            <a:off x="8509520" y="5820000"/>
            <a:ext cx="3288670"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中华民国</a:t>
            </a:r>
            <a:r>
              <a:rPr lang="zh-CN" altLang="en-US" sz="2400" smtClean="0">
                <a:solidFill>
                  <a:schemeClr val="tx1"/>
                </a:solidFill>
                <a:latin typeface="黑体" panose="02010609060101010101" pitchFamily="49" charset="-122"/>
                <a:ea typeface="黑体" panose="02010609060101010101" pitchFamily="49" charset="-122"/>
              </a:rPr>
              <a:t>临时政府成立</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3" name="圆角矩形 22"/>
          <p:cNvSpPr/>
          <p:nvPr/>
        </p:nvSpPr>
        <p:spPr>
          <a:xfrm>
            <a:off x="8492509" y="3827587"/>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黄花岗起义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4" name="圆角矩形 23"/>
          <p:cNvSpPr/>
          <p:nvPr/>
        </p:nvSpPr>
        <p:spPr>
          <a:xfrm>
            <a:off x="8509520" y="4509135"/>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保路风潮</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9314" y="454682"/>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201246" y="1622440"/>
            <a:ext cx="11789228" cy="4108588"/>
          </a:xfrm>
        </p:spPr>
        <p:txBody>
          <a:bodyPr>
            <a:normAutofit/>
          </a:bodyPr>
          <a:lstStyle/>
          <a:p>
            <a:r>
              <a:rPr lang="zh-CN" altLang="en-US" sz="2800" dirty="0" smtClean="0">
                <a:latin typeface="黑体" panose="02010609060101010101" pitchFamily="49" charset="-122"/>
                <a:ea typeface="黑体" panose="02010609060101010101" pitchFamily="49" charset="-122"/>
                <a:sym typeface="微软雅黑" panose="020B0503020204020204" pitchFamily="34" charset="-122"/>
              </a:rPr>
              <a:t>黄花岗起义</a:t>
            </a:r>
            <a:endParaRPr lang="en-US" altLang="zh-CN" sz="2800" dirty="0">
              <a:latin typeface="黑体" panose="02010609060101010101" pitchFamily="49" charset="-122"/>
              <a:ea typeface="黑体" panose="02010609060101010101" pitchFamily="49" charset="-122"/>
              <a:sym typeface="微软雅黑" panose="020B0503020204020204" pitchFamily="34" charset="-122"/>
            </a:endParaRPr>
          </a:p>
          <a:p>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marL="285750" indent="-285750">
              <a:buFont typeface="Arial" panose="020B0604020202020204" pitchFamily="34" charset="0"/>
              <a:buChar char="•"/>
            </a:pPr>
            <a:endPar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800" dirty="0" smtClean="0">
                <a:solidFill>
                  <a:srgbClr val="4F81BD"/>
                </a:solidFill>
                <a:latin typeface="黑体" panose="02010609060101010101" pitchFamily="49" charset="-122"/>
                <a:ea typeface="黑体" panose="02010609060101010101" pitchFamily="49" charset="-122"/>
                <a:sym typeface="微软雅黑" panose="020B0503020204020204" pitchFamily="34" charset="-122"/>
              </a:rPr>
              <a:t> </a:t>
            </a:r>
            <a:r>
              <a:rPr lang="en-US" altLang="zh-CN" sz="2800" dirty="0">
                <a:latin typeface="黑体" panose="02010609060101010101" pitchFamily="49" charset="-122"/>
                <a:ea typeface="黑体" panose="02010609060101010101" pitchFamily="49" charset="-122"/>
                <a:sym typeface="微软雅黑" panose="020B0503020204020204" pitchFamily="34" charset="-122"/>
              </a:rPr>
              <a:t>1911</a:t>
            </a:r>
            <a:r>
              <a:rPr lang="zh-CN" altLang="en-US" sz="2800" dirty="0">
                <a:latin typeface="黑体" panose="02010609060101010101" pitchFamily="49" charset="-122"/>
                <a:ea typeface="黑体" panose="02010609060101010101" pitchFamily="49" charset="-122"/>
                <a:sym typeface="微软雅黑" panose="020B0503020204020204" pitchFamily="34" charset="-122"/>
              </a:rPr>
              <a:t>年，</a:t>
            </a:r>
            <a:r>
              <a:rPr lang="zh-CN" altLang="en-US" sz="28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黄兴</a:t>
            </a:r>
            <a:r>
              <a:rPr lang="zh-CN" altLang="en-US" sz="2800" dirty="0">
                <a:latin typeface="黑体" panose="02010609060101010101" pitchFamily="49" charset="-122"/>
                <a:ea typeface="黑体" panose="02010609060101010101" pitchFamily="49" charset="-122"/>
                <a:sym typeface="微软雅黑" panose="020B0503020204020204" pitchFamily="34" charset="-122"/>
              </a:rPr>
              <a:t>带领革命党人发动</a:t>
            </a:r>
            <a:r>
              <a:rPr lang="zh-CN" altLang="en-US" sz="28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广州起义</a:t>
            </a:r>
            <a:r>
              <a:rPr lang="zh-CN" altLang="en-US" sz="28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800" dirty="0" smtClean="0">
              <a:latin typeface="黑体" panose="02010609060101010101" pitchFamily="49" charset="-122"/>
              <a:ea typeface="黑体" panose="02010609060101010101" pitchFamily="49" charset="-122"/>
              <a:sym typeface="微软雅黑" panose="020B0503020204020204" pitchFamily="34" charset="-122"/>
            </a:endParaRPr>
          </a:p>
          <a:p>
            <a:r>
              <a:rPr lang="zh-CN" altLang="en-US" sz="2800" dirty="0" smtClean="0">
                <a:latin typeface="黑体" panose="02010609060101010101" pitchFamily="49" charset="-122"/>
                <a:ea typeface="黑体" panose="02010609060101010101" pitchFamily="49" charset="-122"/>
                <a:sym typeface="微软雅黑" panose="020B0503020204020204" pitchFamily="34" charset="-122"/>
              </a:rPr>
              <a:t>起义</a:t>
            </a:r>
            <a:r>
              <a:rPr lang="zh-CN" altLang="en-US" sz="2800" dirty="0">
                <a:latin typeface="黑体" panose="02010609060101010101" pitchFamily="49" charset="-122"/>
                <a:ea typeface="黑体" panose="02010609060101010101" pitchFamily="49" charset="-122"/>
                <a:sym typeface="微软雅黑" panose="020B0503020204020204" pitchFamily="34" charset="-122"/>
              </a:rPr>
              <a:t>失败</a:t>
            </a:r>
            <a:r>
              <a:rPr lang="zh-CN" altLang="en-US" sz="2800" dirty="0" smtClean="0">
                <a:latin typeface="黑体" panose="02010609060101010101" pitchFamily="49" charset="-122"/>
                <a:ea typeface="黑体" panose="02010609060101010101" pitchFamily="49" charset="-122"/>
                <a:sym typeface="微软雅黑" panose="020B0503020204020204" pitchFamily="34" charset="-122"/>
              </a:rPr>
              <a:t>后七十二烈士葬</a:t>
            </a:r>
            <a:r>
              <a:rPr lang="zh-CN" altLang="en-US" sz="2800" dirty="0">
                <a:latin typeface="黑体" panose="02010609060101010101" pitchFamily="49" charset="-122"/>
                <a:ea typeface="黑体" panose="02010609060101010101" pitchFamily="49" charset="-122"/>
                <a:sym typeface="微软雅黑" panose="020B0503020204020204" pitchFamily="34" charset="-122"/>
              </a:rPr>
              <a:t>于黄花岗，故</a:t>
            </a:r>
            <a:r>
              <a:rPr lang="zh-CN" altLang="en-US" sz="2800" dirty="0" smtClean="0">
                <a:latin typeface="黑体" panose="02010609060101010101" pitchFamily="49" charset="-122"/>
                <a:ea typeface="黑体" panose="02010609060101010101" pitchFamily="49" charset="-122"/>
                <a:sym typeface="微软雅黑" panose="020B0503020204020204" pitchFamily="34" charset="-122"/>
              </a:rPr>
              <a:t>称 </a:t>
            </a:r>
            <a:r>
              <a:rPr lang="zh-CN" altLang="en-US" sz="28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“黄花岗起义。”</a:t>
            </a:r>
            <a:endParaRPr lang="zh-CN" altLang="en-US" sz="2800" dirty="0">
              <a:solidFill>
                <a:srgbClr val="C00000"/>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stretch>
            <a:fillRect/>
          </a:stretch>
        </p:blipFill>
        <p:spPr>
          <a:xfrm>
            <a:off x="2428621" y="1719422"/>
            <a:ext cx="1409481" cy="449344"/>
          </a:xfrm>
          <a:prstGeom prst="rect">
            <a:avLst/>
          </a:prstGeom>
        </p:spPr>
      </p:pic>
      <p:grpSp>
        <p:nvGrpSpPr>
          <p:cNvPr id="19" name="组 18"/>
          <p:cNvGrpSpPr/>
          <p:nvPr/>
        </p:nvGrpSpPr>
        <p:grpSpPr>
          <a:xfrm>
            <a:off x="6810232" y="183635"/>
            <a:ext cx="5381767" cy="2477678"/>
            <a:chOff x="6800592" y="183635"/>
            <a:chExt cx="5391408" cy="2499986"/>
          </a:xfrm>
        </p:grpSpPr>
        <p:sp>
          <p:nvSpPr>
            <p:cNvPr id="6" name="圆角矩形 5"/>
            <p:cNvSpPr/>
            <p:nvPr/>
          </p:nvSpPr>
          <p:spPr>
            <a:xfrm>
              <a:off x="6800592" y="1262542"/>
              <a:ext cx="175655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走向胜利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7" name="左大括号 6"/>
            <p:cNvSpPr/>
            <p:nvPr/>
          </p:nvSpPr>
          <p:spPr>
            <a:xfrm>
              <a:off x="8591206" y="344984"/>
              <a:ext cx="295113" cy="233863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8903330" y="1546731"/>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武昌起义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圆角矩形 8"/>
            <p:cNvSpPr/>
            <p:nvPr/>
          </p:nvSpPr>
          <p:spPr>
            <a:xfrm>
              <a:off x="8903330" y="2176048"/>
              <a:ext cx="3288670"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中华民国</a:t>
              </a:r>
              <a:r>
                <a:rPr lang="zh-CN" altLang="en-US" sz="2400" smtClean="0">
                  <a:solidFill>
                    <a:schemeClr val="tx1"/>
                  </a:solidFill>
                  <a:latin typeface="黑体" panose="02010609060101010101" pitchFamily="49" charset="-122"/>
                  <a:ea typeface="黑体" panose="02010609060101010101" pitchFamily="49" charset="-122"/>
                </a:rPr>
                <a:t>临时政府成立</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0" name="圆角矩形 9"/>
            <p:cNvSpPr/>
            <p:nvPr/>
          </p:nvSpPr>
          <p:spPr>
            <a:xfrm>
              <a:off x="8886319" y="183635"/>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黄花岗起义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1" name="圆角矩形 10"/>
            <p:cNvSpPr/>
            <p:nvPr/>
          </p:nvSpPr>
          <p:spPr>
            <a:xfrm>
              <a:off x="8920375" y="865183"/>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保路风潮</a:t>
              </a:r>
              <a:endParaRPr lang="zh-CN" altLang="en-US" sz="2400" dirty="0">
                <a:solidFill>
                  <a:schemeClr val="tx1"/>
                </a:solidFill>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09314" y="454682"/>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13" name="矩形 12"/>
          <p:cNvSpPr/>
          <p:nvPr/>
        </p:nvSpPr>
        <p:spPr>
          <a:xfrm>
            <a:off x="178273" y="826206"/>
            <a:ext cx="11727977" cy="6001643"/>
          </a:xfrm>
          <a:prstGeom prst="rect">
            <a:avLst/>
          </a:prstGeom>
        </p:spPr>
        <p:txBody>
          <a:bodyPr wrap="square">
            <a:spAutoFit/>
          </a:bodyPr>
          <a:lstStyle/>
          <a:p>
            <a:pPr algn="ctr"/>
            <a:r>
              <a:rPr lang="en-US" altLang="zh-CN" sz="2400" dirty="0" smtClean="0">
                <a:latin typeface="楷体" pitchFamily="49" charset="-122"/>
                <a:ea typeface="楷体" pitchFamily="49" charset="-122"/>
              </a:rPr>
              <a:t>《</a:t>
            </a:r>
            <a:r>
              <a:rPr lang="zh-CN" altLang="en-US" sz="2400" dirty="0" smtClean="0">
                <a:latin typeface="楷体" pitchFamily="49" charset="-122"/>
                <a:ea typeface="楷体" pitchFamily="49" charset="-122"/>
              </a:rPr>
              <a:t>与妻书</a:t>
            </a:r>
            <a:r>
              <a:rPr lang="en-US" altLang="zh-CN" sz="2400" dirty="0" smtClean="0">
                <a:latin typeface="楷体" pitchFamily="49" charset="-122"/>
                <a:ea typeface="楷体" pitchFamily="49" charset="-122"/>
              </a:rPr>
              <a:t>》</a:t>
            </a:r>
          </a:p>
          <a:p>
            <a:r>
              <a:rPr lang="zh-CN" altLang="en-US" sz="2400" dirty="0" smtClean="0">
                <a:latin typeface="楷体" pitchFamily="49" charset="-122"/>
                <a:ea typeface="楷体" pitchFamily="49" charset="-122"/>
              </a:rPr>
              <a:t>意</a:t>
            </a:r>
            <a:r>
              <a:rPr lang="zh-CN" altLang="en-US" sz="2400" dirty="0">
                <a:latin typeface="楷体" pitchFamily="49" charset="-122"/>
                <a:ea typeface="楷体" pitchFamily="49" charset="-122"/>
              </a:rPr>
              <a:t>映卿卿如晤</a:t>
            </a:r>
            <a:r>
              <a:rPr lang="zh-CN" altLang="en-US" sz="2400" dirty="0" smtClean="0">
                <a:latin typeface="楷体" pitchFamily="49" charset="-122"/>
                <a:ea typeface="楷体" pitchFamily="49" charset="-122"/>
              </a:rPr>
              <a:t>：</a:t>
            </a:r>
            <a:endParaRPr lang="en-US" altLang="zh-CN" sz="2400" dirty="0" smtClean="0">
              <a:latin typeface="楷体" pitchFamily="49" charset="-122"/>
              <a:ea typeface="楷体" pitchFamily="49" charset="-122"/>
            </a:endParaRPr>
          </a:p>
          <a:p>
            <a:r>
              <a:rPr lang="zh-CN" altLang="en-US" sz="2400" dirty="0" smtClean="0">
                <a:solidFill>
                  <a:srgbClr val="C00000"/>
                </a:solidFill>
                <a:latin typeface="楷体" pitchFamily="49" charset="-122"/>
                <a:ea typeface="楷体" pitchFamily="49" charset="-122"/>
              </a:rPr>
              <a:t>    吾</a:t>
            </a:r>
            <a:r>
              <a:rPr lang="zh-CN" altLang="en-US" sz="2400" dirty="0">
                <a:solidFill>
                  <a:srgbClr val="C00000"/>
                </a:solidFill>
                <a:latin typeface="楷体" pitchFamily="49" charset="-122"/>
                <a:ea typeface="楷体" pitchFamily="49" charset="-122"/>
              </a:rPr>
              <a:t>今以此书与汝永别矣！吾作此书时，尚是世中一人；汝看此书时，吾已成为阴间一鬼。</a:t>
            </a:r>
            <a:r>
              <a:rPr lang="zh-CN" altLang="en-US" sz="2400" dirty="0">
                <a:latin typeface="楷体" pitchFamily="49" charset="-122"/>
                <a:ea typeface="楷体" pitchFamily="49" charset="-122"/>
              </a:rPr>
              <a:t>吾作此书，泪珠和笔墨齐下，不能竟书而欲搁笔，又恐汝不察吾衷，谓吾忍舍汝而死，谓吾不知汝之不欲吾死也，故遂忍悲为汝言之</a:t>
            </a:r>
            <a:r>
              <a:rPr lang="zh-CN" altLang="en-US" sz="2400" dirty="0" smtClean="0">
                <a:latin typeface="楷体" pitchFamily="49" charset="-122"/>
                <a:ea typeface="楷体" pitchFamily="49" charset="-122"/>
              </a:rPr>
              <a:t>。</a:t>
            </a:r>
            <a:endParaRPr lang="en-US" altLang="zh-CN" sz="2400" dirty="0" smtClean="0">
              <a:latin typeface="楷体" pitchFamily="49" charset="-122"/>
              <a:ea typeface="楷体" pitchFamily="49" charset="-122"/>
            </a:endParaRPr>
          </a:p>
          <a:p>
            <a:r>
              <a:rPr lang="zh-CN" altLang="en-US" sz="2400" dirty="0" smtClean="0">
                <a:latin typeface="楷体" pitchFamily="49" charset="-122"/>
                <a:ea typeface="楷体" pitchFamily="49" charset="-122"/>
              </a:rPr>
              <a:t>    吾</a:t>
            </a:r>
            <a:r>
              <a:rPr lang="zh-CN" altLang="en-US" sz="2400" dirty="0">
                <a:latin typeface="楷体" pitchFamily="49" charset="-122"/>
                <a:ea typeface="楷体" pitchFamily="49" charset="-122"/>
              </a:rPr>
              <a:t>今与汝无言矣。吾居九泉之下遥闻汝哭声，当哭相和也。吾平日不信有鬼，今则又望其真有。今是人又言心电感应有道，吾亦望其言是实，则吾之死，吾灵尚依依旁汝也，汝不必以无侣悲</a:t>
            </a:r>
            <a:r>
              <a:rPr lang="zh-CN" altLang="en-US" sz="2400" dirty="0" smtClean="0">
                <a:latin typeface="楷体" pitchFamily="49" charset="-122"/>
                <a:ea typeface="楷体" pitchFamily="49" charset="-122"/>
              </a:rPr>
              <a:t>。</a:t>
            </a:r>
            <a:endParaRPr lang="en-US" altLang="zh-CN" sz="2400" dirty="0" smtClean="0">
              <a:latin typeface="楷体" pitchFamily="49" charset="-122"/>
              <a:ea typeface="楷体" pitchFamily="49" charset="-122"/>
            </a:endParaRPr>
          </a:p>
          <a:p>
            <a:pPr algn="ctr"/>
            <a:r>
              <a:rPr lang="en-US" altLang="zh-CN" sz="2400" dirty="0" smtClean="0">
                <a:latin typeface="楷体" pitchFamily="49" charset="-122"/>
                <a:ea typeface="楷体" pitchFamily="49" charset="-122"/>
              </a:rPr>
              <a:t>……  ……</a:t>
            </a:r>
          </a:p>
          <a:p>
            <a:r>
              <a:rPr lang="zh-CN" altLang="en-US" sz="2400" dirty="0" smtClean="0">
                <a:latin typeface="楷体" pitchFamily="49" charset="-122"/>
                <a:ea typeface="楷体" pitchFamily="49" charset="-122"/>
              </a:rPr>
              <a:t>    </a:t>
            </a:r>
            <a:r>
              <a:rPr lang="zh-CN" altLang="en-US" sz="2400" dirty="0" smtClean="0">
                <a:solidFill>
                  <a:srgbClr val="C00000"/>
                </a:solidFill>
                <a:latin typeface="楷体" pitchFamily="49" charset="-122"/>
                <a:ea typeface="楷体" pitchFamily="49" charset="-122"/>
              </a:rPr>
              <a:t>吾</a:t>
            </a:r>
            <a:r>
              <a:rPr lang="zh-CN" altLang="en-US" sz="2400" dirty="0">
                <a:solidFill>
                  <a:srgbClr val="C00000"/>
                </a:solidFill>
                <a:latin typeface="楷体" pitchFamily="49" charset="-122"/>
                <a:ea typeface="楷体" pitchFamily="49" charset="-122"/>
              </a:rPr>
              <a:t>平日不信有鬼，今则又望其真有。今是人又言心电感应有道，吾亦望其言是实，则吾之死，吾灵尚依依旁汝也，汝不必以无侣悲</a:t>
            </a:r>
            <a:r>
              <a:rPr lang="zh-CN" altLang="en-US" sz="2400" dirty="0" smtClean="0">
                <a:solidFill>
                  <a:srgbClr val="C00000"/>
                </a:solidFill>
                <a:latin typeface="楷体" pitchFamily="49" charset="-122"/>
                <a:ea typeface="楷体" pitchFamily="49" charset="-122"/>
              </a:rPr>
              <a:t>。</a:t>
            </a:r>
            <a:endParaRPr lang="en-US" altLang="zh-CN" sz="2400" dirty="0" smtClean="0">
              <a:solidFill>
                <a:srgbClr val="C00000"/>
              </a:solidFill>
              <a:latin typeface="楷体" pitchFamily="49" charset="-122"/>
              <a:ea typeface="楷体" pitchFamily="49" charset="-122"/>
            </a:endParaRPr>
          </a:p>
          <a:p>
            <a:pPr algn="ctr"/>
            <a:r>
              <a:rPr lang="en-US" altLang="zh-CN" sz="2400" dirty="0" smtClean="0">
                <a:latin typeface="楷体" pitchFamily="49" charset="-122"/>
                <a:ea typeface="楷体" pitchFamily="49" charset="-122"/>
              </a:rPr>
              <a:t>…… ……</a:t>
            </a:r>
            <a:endParaRPr lang="zh-CN" altLang="en-US" sz="2400" dirty="0">
              <a:latin typeface="楷体" pitchFamily="49" charset="-122"/>
              <a:ea typeface="楷体" pitchFamily="49" charset="-122"/>
            </a:endParaRPr>
          </a:p>
          <a:p>
            <a:r>
              <a:rPr lang="zh-CN" altLang="en-US" sz="2400" dirty="0" smtClean="0">
                <a:latin typeface="楷体" pitchFamily="49" charset="-122"/>
                <a:ea typeface="楷体" pitchFamily="49" charset="-122"/>
              </a:rPr>
              <a:t>    </a:t>
            </a:r>
            <a:r>
              <a:rPr lang="en-US" altLang="zh-CN" sz="2400" dirty="0" smtClean="0">
                <a:latin typeface="楷体" pitchFamily="49" charset="-122"/>
                <a:ea typeface="楷体" pitchFamily="49" charset="-122"/>
              </a:rPr>
              <a:t>……</a:t>
            </a:r>
            <a:r>
              <a:rPr lang="zh-CN" altLang="en-US" sz="2400" dirty="0" smtClean="0">
                <a:solidFill>
                  <a:srgbClr val="C00000"/>
                </a:solidFill>
                <a:latin typeface="楷体" pitchFamily="49" charset="-122"/>
                <a:ea typeface="楷体" pitchFamily="49" charset="-122"/>
              </a:rPr>
              <a:t>汝</a:t>
            </a:r>
            <a:r>
              <a:rPr lang="zh-CN" altLang="en-US" sz="2400" dirty="0">
                <a:solidFill>
                  <a:srgbClr val="C00000"/>
                </a:solidFill>
                <a:latin typeface="楷体" pitchFamily="49" charset="-122"/>
                <a:ea typeface="楷体" pitchFamily="49" charset="-122"/>
              </a:rPr>
              <a:t>幸而偶我，又何不幸而生今日中国！吾幸而得汝，又何不幸而生今日之中国！</a:t>
            </a:r>
            <a:r>
              <a:rPr lang="zh-CN" altLang="en-US" sz="2400" dirty="0">
                <a:latin typeface="楷体" pitchFamily="49" charset="-122"/>
                <a:ea typeface="楷体" pitchFamily="49" charset="-122"/>
              </a:rPr>
              <a:t>卒不忍独善其身。嗟夫！巾短情长，所未尽者，尚有万千，汝可以模拟得之。吾今不能见汝矣！汝不能舍吾，其时时于梦中得我乎！一恸！辛未三月廿六夜四鼓，意洞手书。</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2988" y="433417"/>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77608" y="1554208"/>
            <a:ext cx="11789228" cy="4224288"/>
          </a:xfrm>
        </p:spPr>
        <p:txBody>
          <a:bodyPr>
            <a:normAutofit/>
          </a:bodyPr>
          <a:lstStyle/>
          <a:p>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路</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风潮</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marL="285750" indent="-285750">
              <a:buFont typeface="Arial" panose="020B0604020202020204" pitchFamily="34" charset="0"/>
              <a:buChar char="•"/>
            </a:pPr>
            <a:endPar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时间：</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1911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月</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latin typeface="黑体" panose="02010609060101010101" pitchFamily="49" charset="-122"/>
                <a:ea typeface="黑体" panose="02010609060101010101" pitchFamily="49" charset="-122"/>
                <a:sym typeface="微软雅黑" panose="020B0503020204020204" pitchFamily="34" charset="-122"/>
              </a:rPr>
              <a:t>起因：清政府皇族内阁</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为修建铁路筹集借款。（清末新政</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钦定宪法大纲</a:t>
            </a:r>
            <a:r>
              <a:rPr lang="en-US" altLang="zh-CN" sz="2000" dirty="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经过</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：宣布“铁路干线收归国有”，并将粤汉、川汉铁路的路权出卖给帝国主义</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     四川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总督下令向请愿群众开枪，当场打死</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30</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多人，广大群众</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忍无可忍</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结果</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：引起湖北、湖南、广东、四川四省民众的强烈反对，</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四川省</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尤其</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强烈。</a:t>
            </a:r>
            <a:endParaRPr lang="zh-CN" altLang="en-US" sz="2000" dirty="0">
              <a:latin typeface="黑体" panose="02010609060101010101" pitchFamily="49" charset="-122"/>
              <a:ea typeface="黑体" panose="02010609060101010101" pitchFamily="49" charset="-122"/>
            </a:endParaRPr>
          </a:p>
          <a:p>
            <a:endParaRPr lang="zh-CN" altLang="en-US" dirty="0"/>
          </a:p>
        </p:txBody>
      </p:sp>
      <p:pic>
        <p:nvPicPr>
          <p:cNvPr id="4" name="图片 3"/>
          <p:cNvPicPr>
            <a:picLocks noChangeAspect="1"/>
          </p:cNvPicPr>
          <p:nvPr/>
        </p:nvPicPr>
        <p:blipFill>
          <a:blip r:embed="rId2"/>
          <a:stretch>
            <a:fillRect/>
          </a:stretch>
        </p:blipFill>
        <p:spPr>
          <a:xfrm>
            <a:off x="2316518" y="1554208"/>
            <a:ext cx="1409481" cy="449344"/>
          </a:xfrm>
          <a:prstGeom prst="rect">
            <a:avLst/>
          </a:prstGeom>
        </p:spPr>
      </p:pic>
      <p:grpSp>
        <p:nvGrpSpPr>
          <p:cNvPr id="12" name="组 11"/>
          <p:cNvGrpSpPr/>
          <p:nvPr/>
        </p:nvGrpSpPr>
        <p:grpSpPr>
          <a:xfrm>
            <a:off x="6810232" y="183635"/>
            <a:ext cx="5381767" cy="2477678"/>
            <a:chOff x="6800592" y="183635"/>
            <a:chExt cx="5391408" cy="2499986"/>
          </a:xfrm>
        </p:grpSpPr>
        <p:sp>
          <p:nvSpPr>
            <p:cNvPr id="13" name="圆角矩形 12"/>
            <p:cNvSpPr/>
            <p:nvPr/>
          </p:nvSpPr>
          <p:spPr>
            <a:xfrm>
              <a:off x="6800592" y="1262542"/>
              <a:ext cx="175655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走向胜利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4" name="左大括号 13"/>
            <p:cNvSpPr/>
            <p:nvPr/>
          </p:nvSpPr>
          <p:spPr>
            <a:xfrm>
              <a:off x="8591206" y="344984"/>
              <a:ext cx="295113" cy="233863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5" name="圆角矩形 14"/>
            <p:cNvSpPr/>
            <p:nvPr/>
          </p:nvSpPr>
          <p:spPr>
            <a:xfrm>
              <a:off x="8903330" y="1546731"/>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武昌起义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6" name="圆角矩形 15"/>
            <p:cNvSpPr/>
            <p:nvPr/>
          </p:nvSpPr>
          <p:spPr>
            <a:xfrm>
              <a:off x="8903330" y="2176048"/>
              <a:ext cx="3288670"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中华民国</a:t>
              </a:r>
              <a:r>
                <a:rPr lang="zh-CN" altLang="en-US" sz="2400" smtClean="0">
                  <a:solidFill>
                    <a:schemeClr val="tx1"/>
                  </a:solidFill>
                  <a:latin typeface="黑体" panose="02010609060101010101" pitchFamily="49" charset="-122"/>
                  <a:ea typeface="黑体" panose="02010609060101010101" pitchFamily="49" charset="-122"/>
                </a:rPr>
                <a:t>临时政府成立</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8886319" y="183635"/>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黄花岗起义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8" name="圆角矩形 17"/>
            <p:cNvSpPr/>
            <p:nvPr/>
          </p:nvSpPr>
          <p:spPr>
            <a:xfrm>
              <a:off x="8920375" y="865183"/>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保路风潮</a:t>
              </a:r>
              <a:endParaRPr lang="zh-CN" altLang="en-US" sz="2400" dirty="0">
                <a:solidFill>
                  <a:schemeClr val="tx1"/>
                </a:solidFill>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1212" y="444050"/>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484288" y="1408395"/>
            <a:ext cx="11049000" cy="4875630"/>
          </a:xfrm>
        </p:spPr>
        <p:txBody>
          <a:bodyPr>
            <a:normAutofit/>
          </a:bodyPr>
          <a:lstStyle/>
          <a:p>
            <a:r>
              <a:rPr lang="zh-CN" altLang="zh-CN" sz="2000" dirty="0" smtClean="0">
                <a:latin typeface="黑体" panose="02010609060101010101" pitchFamily="49" charset="-122"/>
                <a:ea typeface="黑体" panose="02010609060101010101" pitchFamily="49" charset="-122"/>
              </a:rPr>
              <a:t>武昌起义</a:t>
            </a:r>
            <a:endParaRPr lang="en-US" altLang="zh-CN" sz="2000" dirty="0">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endParaRPr lang="en-US" altLang="zh-CN" sz="2000" dirty="0">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endParaRPr lang="en-US" altLang="zh-CN" sz="2000" dirty="0">
              <a:latin typeface="黑体" panose="02010609060101010101" pitchFamily="49" charset="-122"/>
              <a:ea typeface="黑体" panose="02010609060101010101" pitchFamily="49" charset="-122"/>
            </a:endParaRPr>
          </a:p>
          <a:p>
            <a:r>
              <a:rPr lang="en-US" altLang="zh-CN" sz="2000" dirty="0" smtClean="0">
                <a:solidFill>
                  <a:srgbClr val="C00000"/>
                </a:solidFill>
                <a:latin typeface="黑体" panose="02010609060101010101" pitchFamily="49" charset="-122"/>
                <a:ea typeface="黑体" panose="02010609060101010101" pitchFamily="49" charset="-122"/>
              </a:rPr>
              <a:t>1911</a:t>
            </a:r>
            <a:r>
              <a:rPr lang="zh-CN" altLang="en-US" sz="2000" dirty="0">
                <a:solidFill>
                  <a:srgbClr val="C00000"/>
                </a:solidFill>
                <a:latin typeface="黑体" panose="02010609060101010101" pitchFamily="49" charset="-122"/>
                <a:ea typeface="黑体" panose="02010609060101010101" pitchFamily="49" charset="-122"/>
              </a:rPr>
              <a:t>年</a:t>
            </a:r>
            <a:r>
              <a:rPr lang="en-US" altLang="zh-CN" sz="2000" dirty="0">
                <a:solidFill>
                  <a:srgbClr val="C00000"/>
                </a:solidFill>
                <a:latin typeface="黑体" panose="02010609060101010101" pitchFamily="49" charset="-122"/>
                <a:ea typeface="黑体" panose="02010609060101010101" pitchFamily="49" charset="-122"/>
              </a:rPr>
              <a:t>10</a:t>
            </a:r>
            <a:r>
              <a:rPr lang="zh-CN" altLang="en-US" sz="2000" dirty="0">
                <a:solidFill>
                  <a:srgbClr val="C00000"/>
                </a:solidFill>
                <a:latin typeface="黑体" panose="02010609060101010101" pitchFamily="49" charset="-122"/>
                <a:ea typeface="黑体" panose="02010609060101010101" pitchFamily="49" charset="-122"/>
              </a:rPr>
              <a:t>月</a:t>
            </a:r>
            <a:r>
              <a:rPr lang="en-US" altLang="zh-CN" sz="2000" dirty="0">
                <a:solidFill>
                  <a:srgbClr val="C00000"/>
                </a:solidFill>
                <a:latin typeface="黑体" panose="02010609060101010101" pitchFamily="49" charset="-122"/>
                <a:ea typeface="黑体" panose="02010609060101010101" pitchFamily="49" charset="-122"/>
              </a:rPr>
              <a:t>10</a:t>
            </a:r>
            <a:r>
              <a:rPr lang="zh-CN" altLang="en-US" sz="2000" dirty="0">
                <a:solidFill>
                  <a:srgbClr val="C00000"/>
                </a:solidFill>
                <a:latin typeface="黑体" panose="02010609060101010101" pitchFamily="49" charset="-122"/>
                <a:ea typeface="黑体" panose="02010609060101010101" pitchFamily="49" charset="-122"/>
              </a:rPr>
              <a:t>日</a:t>
            </a:r>
            <a:r>
              <a:rPr lang="zh-CN" altLang="en-US" sz="2000" dirty="0">
                <a:latin typeface="黑体" panose="02010609060101010101" pitchFamily="49" charset="-122"/>
                <a:ea typeface="黑体" panose="02010609060101010101" pitchFamily="49" charset="-122"/>
              </a:rPr>
              <a:t>晚</a:t>
            </a:r>
            <a:r>
              <a:rPr lang="zh-CN" altLang="en-US" sz="2000" dirty="0" smtClean="0">
                <a:latin typeface="黑体" panose="02010609060101010101" pitchFamily="49" charset="-122"/>
                <a:ea typeface="黑体" panose="02010609060101010101" pitchFamily="49" charset="-122"/>
              </a:rPr>
              <a:t>，</a:t>
            </a:r>
            <a:r>
              <a:rPr lang="zh-CN" altLang="en-US" sz="2000" dirty="0" smtClean="0">
                <a:solidFill>
                  <a:srgbClr val="C00000"/>
                </a:solidFill>
                <a:latin typeface="黑体" panose="02010609060101010101" pitchFamily="49" charset="-122"/>
                <a:ea typeface="黑体" panose="02010609060101010101" pitchFamily="49" charset="-122"/>
              </a:rPr>
              <a:t>武昌起义</a:t>
            </a:r>
            <a:r>
              <a:rPr lang="zh-CN" altLang="en-US" sz="2000" dirty="0" smtClean="0">
                <a:latin typeface="黑体" panose="02010609060101010101" pitchFamily="49" charset="-122"/>
                <a:ea typeface="黑体" panose="02010609060101010101" pitchFamily="49" charset="-122"/>
              </a:rPr>
              <a:t>是由新军</a:t>
            </a:r>
            <a:r>
              <a:rPr lang="zh-CN" altLang="en-US" sz="2000" dirty="0">
                <a:latin typeface="黑体" panose="02010609060101010101" pitchFamily="49" charset="-122"/>
                <a:ea typeface="黑体" panose="02010609060101010101" pitchFamily="49" charset="-122"/>
              </a:rPr>
              <a:t>工程第八营的革命党人（熊秉坤）</a:t>
            </a:r>
            <a:r>
              <a:rPr lang="zh-CN" altLang="en-US" sz="2000" dirty="0" smtClean="0">
                <a:latin typeface="黑体" panose="02010609060101010101" pitchFamily="49" charset="-122"/>
                <a:ea typeface="黑体" panose="02010609060101010101" pitchFamily="49" charset="-122"/>
              </a:rPr>
              <a:t>打响的第一</a:t>
            </a:r>
            <a:r>
              <a:rPr lang="zh-CN" altLang="en-US" sz="2000" dirty="0">
                <a:latin typeface="黑体" panose="02010609060101010101" pitchFamily="49" charset="-122"/>
                <a:ea typeface="黑体" panose="02010609060101010101" pitchFamily="49" charset="-122"/>
              </a:rPr>
              <a:t>枪</a:t>
            </a:r>
            <a:r>
              <a:rPr lang="zh-CN" altLang="en-US" sz="2000" dirty="0" smtClean="0">
                <a:latin typeface="黑体" panose="02010609060101010101" pitchFamily="49" charset="-122"/>
                <a:ea typeface="黑体" panose="02010609060101010101" pitchFamily="49" charset="-122"/>
              </a:rPr>
              <a:t>。</a:t>
            </a:r>
            <a:endParaRPr lang="en-US" altLang="zh-CN" sz="2000" dirty="0">
              <a:solidFill>
                <a:schemeClr val="accent2"/>
              </a:solidFill>
              <a:latin typeface="黑体" panose="02010609060101010101" pitchFamily="49" charset="-122"/>
              <a:ea typeface="黑体" panose="02010609060101010101" pitchFamily="49" charset="-122"/>
            </a:endParaRPr>
          </a:p>
          <a:p>
            <a:endParaRPr lang="en-US" altLang="zh-CN" sz="2000" dirty="0" smtClean="0">
              <a:latin typeface="黑体" panose="02010609060101010101" pitchFamily="49" charset="-122"/>
              <a:ea typeface="黑体" panose="02010609060101010101" pitchFamily="49" charset="-122"/>
            </a:endParaRPr>
          </a:p>
          <a:p>
            <a:endParaRPr lang="zh-CN" altLang="en-US" sz="2000" dirty="0">
              <a:latin typeface="黑体" panose="02010609060101010101" pitchFamily="49" charset="-122"/>
              <a:ea typeface="黑体" panose="02010609060101010101" pitchFamily="49" charset="-122"/>
            </a:endParaRPr>
          </a:p>
          <a:p>
            <a:r>
              <a:rPr lang="en-US" altLang="zh-CN" sz="2000" dirty="0">
                <a:solidFill>
                  <a:srgbClr val="C00000"/>
                </a:solidFill>
                <a:latin typeface="黑体" panose="02010609060101010101" pitchFamily="49" charset="-122"/>
                <a:ea typeface="黑体" panose="02010609060101010101" pitchFamily="49" charset="-122"/>
              </a:rPr>
              <a:t>1912</a:t>
            </a:r>
            <a:r>
              <a:rPr lang="zh-CN" altLang="en-US" sz="2000" dirty="0">
                <a:solidFill>
                  <a:srgbClr val="C00000"/>
                </a:solidFill>
                <a:latin typeface="黑体" panose="02010609060101010101" pitchFamily="49" charset="-122"/>
                <a:ea typeface="黑体" panose="02010609060101010101" pitchFamily="49" charset="-122"/>
              </a:rPr>
              <a:t>年</a:t>
            </a:r>
            <a:r>
              <a:rPr lang="en-US" altLang="zh-CN" sz="2000" dirty="0">
                <a:solidFill>
                  <a:srgbClr val="C00000"/>
                </a:solidFill>
                <a:latin typeface="黑体" panose="02010609060101010101" pitchFamily="49" charset="-122"/>
                <a:ea typeface="黑体" panose="02010609060101010101" pitchFamily="49" charset="-122"/>
              </a:rPr>
              <a:t>2</a:t>
            </a:r>
            <a:r>
              <a:rPr lang="zh-CN" altLang="en-US" sz="2000" dirty="0">
                <a:solidFill>
                  <a:srgbClr val="C00000"/>
                </a:solidFill>
                <a:latin typeface="黑体" panose="02010609060101010101" pitchFamily="49" charset="-122"/>
                <a:ea typeface="黑体" panose="02010609060101010101" pitchFamily="49" charset="-122"/>
              </a:rPr>
              <a:t>月</a:t>
            </a:r>
            <a:r>
              <a:rPr lang="en-US" altLang="zh-CN" sz="2000" dirty="0">
                <a:solidFill>
                  <a:srgbClr val="C00000"/>
                </a:solidFill>
                <a:latin typeface="黑体" panose="02010609060101010101" pitchFamily="49" charset="-122"/>
                <a:ea typeface="黑体" panose="02010609060101010101" pitchFamily="49" charset="-122"/>
              </a:rPr>
              <a:t>12</a:t>
            </a:r>
            <a:r>
              <a:rPr lang="zh-CN" altLang="en-US" sz="2000" dirty="0">
                <a:solidFill>
                  <a:srgbClr val="C00000"/>
                </a:solidFill>
                <a:latin typeface="黑体" panose="02010609060101010101" pitchFamily="49" charset="-122"/>
                <a:ea typeface="黑体" panose="02010609060101010101" pitchFamily="49" charset="-122"/>
              </a:rPr>
              <a:t>日，清帝下诏退位。</a:t>
            </a:r>
            <a:r>
              <a:rPr lang="zh-CN" altLang="en-US" sz="2000" dirty="0">
                <a:latin typeface="黑体" panose="02010609060101010101" pitchFamily="49" charset="-122"/>
                <a:ea typeface="黑体" panose="02010609060101010101" pitchFamily="49" charset="-122"/>
              </a:rPr>
              <a:t>在中国延续二千多年的帝制终于覆亡。</a:t>
            </a:r>
          </a:p>
          <a:p>
            <a:endParaRPr lang="zh-CN" altLang="en-US" dirty="0">
              <a:solidFill>
                <a:srgbClr val="C00000"/>
              </a:solidFill>
            </a:endParaRPr>
          </a:p>
        </p:txBody>
      </p:sp>
      <p:pic>
        <p:nvPicPr>
          <p:cNvPr id="4" name="图片 3"/>
          <p:cNvPicPr>
            <a:picLocks noChangeAspect="1"/>
          </p:cNvPicPr>
          <p:nvPr/>
        </p:nvPicPr>
        <p:blipFill>
          <a:blip r:embed="rId2"/>
          <a:stretch>
            <a:fillRect/>
          </a:stretch>
        </p:blipFill>
        <p:spPr>
          <a:xfrm>
            <a:off x="2477296" y="1530280"/>
            <a:ext cx="1409481" cy="449344"/>
          </a:xfrm>
          <a:prstGeom prst="rect">
            <a:avLst/>
          </a:prstGeom>
        </p:spPr>
      </p:pic>
      <p:sp>
        <p:nvSpPr>
          <p:cNvPr id="6" name="下箭头 5"/>
          <p:cNvSpPr/>
          <p:nvPr/>
        </p:nvSpPr>
        <p:spPr>
          <a:xfrm>
            <a:off x="3402145" y="3837709"/>
            <a:ext cx="484632" cy="912611"/>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 6"/>
          <p:cNvGrpSpPr/>
          <p:nvPr/>
        </p:nvGrpSpPr>
        <p:grpSpPr>
          <a:xfrm>
            <a:off x="6810232" y="183635"/>
            <a:ext cx="5381767" cy="2477678"/>
            <a:chOff x="6800592" y="183635"/>
            <a:chExt cx="5391408" cy="2499986"/>
          </a:xfrm>
          <a:noFill/>
        </p:grpSpPr>
        <p:sp>
          <p:nvSpPr>
            <p:cNvPr id="8" name="圆角矩形 7"/>
            <p:cNvSpPr/>
            <p:nvPr/>
          </p:nvSpPr>
          <p:spPr>
            <a:xfrm>
              <a:off x="6800592" y="1262542"/>
              <a:ext cx="1756558"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走向胜利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左大括号 8"/>
            <p:cNvSpPr/>
            <p:nvPr/>
          </p:nvSpPr>
          <p:spPr>
            <a:xfrm>
              <a:off x="8591206" y="344984"/>
              <a:ext cx="295113" cy="2338637"/>
            </a:xfrm>
            <a:prstGeom prst="leftBrace">
              <a:avLst/>
            </a:prstGeom>
            <a:grpFill/>
            <a:ln>
              <a:solidFill>
                <a:schemeClr val="tx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 name="圆角矩形 9"/>
            <p:cNvSpPr/>
            <p:nvPr/>
          </p:nvSpPr>
          <p:spPr>
            <a:xfrm>
              <a:off x="8903330" y="1546731"/>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武昌起义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1" name="圆角矩形 10"/>
            <p:cNvSpPr/>
            <p:nvPr/>
          </p:nvSpPr>
          <p:spPr>
            <a:xfrm>
              <a:off x="8903330" y="2176048"/>
              <a:ext cx="3288670"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中华民国</a:t>
              </a:r>
              <a:r>
                <a:rPr lang="zh-CN" altLang="en-US" sz="2400" smtClean="0">
                  <a:solidFill>
                    <a:schemeClr val="tx1"/>
                  </a:solidFill>
                  <a:latin typeface="黑体" panose="02010609060101010101" pitchFamily="49" charset="-122"/>
                  <a:ea typeface="黑体" panose="02010609060101010101" pitchFamily="49" charset="-122"/>
                </a:rPr>
                <a:t>临时政府成立</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2" name="圆角矩形 11"/>
            <p:cNvSpPr/>
            <p:nvPr/>
          </p:nvSpPr>
          <p:spPr>
            <a:xfrm>
              <a:off x="8886319" y="183635"/>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黄花岗起义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8920375" y="865183"/>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保路风潮</a:t>
              </a:r>
              <a:endParaRPr lang="zh-CN" altLang="en-US" sz="2400" dirty="0">
                <a:solidFill>
                  <a:schemeClr val="tx1"/>
                </a:solidFill>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6030" y="423830"/>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244496" y="1735657"/>
            <a:ext cx="10515600" cy="4351338"/>
          </a:xfrm>
        </p:spPr>
        <p:txBody>
          <a:bodyPr/>
          <a:lstStyle/>
          <a:p>
            <a:r>
              <a:rPr lang="zh-CN" altLang="en-US" sz="2000" dirty="0" smtClean="0">
                <a:latin typeface="黑体" panose="02010609060101010101" pitchFamily="49" charset="-122"/>
                <a:ea typeface="黑体" panose="02010609060101010101" pitchFamily="49" charset="-122"/>
              </a:rPr>
              <a:t>武昌起义暴露的问题：</a:t>
            </a:r>
            <a:r>
              <a:rPr lang="zh-CN" altLang="zh-CN" sz="2000" dirty="0">
                <a:solidFill>
                  <a:srgbClr val="C00000"/>
                </a:solidFill>
                <a:latin typeface="黑体" panose="02010609060101010101" pitchFamily="49" charset="-122"/>
                <a:ea typeface="黑体" panose="02010609060101010101" pitchFamily="49" charset="-122"/>
              </a:rPr>
              <a:t>资产阶级革命派的软弱性和妥协</a:t>
            </a:r>
            <a:r>
              <a:rPr lang="zh-CN" altLang="zh-CN" sz="2000" dirty="0" smtClean="0">
                <a:solidFill>
                  <a:srgbClr val="C00000"/>
                </a:solidFill>
                <a:latin typeface="黑体" panose="02010609060101010101" pitchFamily="49" charset="-122"/>
                <a:ea typeface="黑体" panose="02010609060101010101" pitchFamily="49" charset="-122"/>
              </a:rPr>
              <a:t>性</a:t>
            </a:r>
            <a:endParaRPr lang="en-US" altLang="zh-CN" sz="2000" dirty="0" smtClean="0">
              <a:solidFill>
                <a:srgbClr val="C00000"/>
              </a:solidFill>
              <a:latin typeface="黑体" panose="02010609060101010101" pitchFamily="49" charset="-122"/>
              <a:ea typeface="黑体" panose="02010609060101010101" pitchFamily="49" charset="-122"/>
            </a:endParaRPr>
          </a:p>
          <a:p>
            <a:endParaRPr lang="en-US" altLang="zh-CN" sz="2000" u="sng" dirty="0">
              <a:solidFill>
                <a:srgbClr val="C00000"/>
              </a:solidFill>
              <a:latin typeface="黑体" panose="02010609060101010101" pitchFamily="49" charset="-122"/>
              <a:ea typeface="黑体" panose="02010609060101010101" pitchFamily="49" charset="-122"/>
            </a:endParaRPr>
          </a:p>
          <a:p>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主动把权力让给立宪派或旧官僚、旧军官。</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一些</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省份的旧官僚和立宪派改头换面地维持旧政权。</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掌权</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的革命党人蜕变为新军阀、新官僚。</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000" dirty="0">
                <a:latin typeface="黑体" panose="02010609060101010101" pitchFamily="49" charset="-122"/>
                <a:ea typeface="黑体" panose="02010609060101010101" pitchFamily="49" charset="-122"/>
                <a:sym typeface="微软雅黑" panose="020B0503020204020204" pitchFamily="34" charset="-122"/>
              </a:rPr>
              <a:t>说明：革命虽然发展很快，但基础并不牢固，内外都潜伏着深刻的危机。</a:t>
            </a: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endParaRPr lang="zh-CN" altLang="en-US" dirty="0"/>
          </a:p>
        </p:txBody>
      </p:sp>
      <p:pic>
        <p:nvPicPr>
          <p:cNvPr id="1026" name="Picture 2" descr="http://blogfile.ifeng.com/uploadfiles/blog_attachment/1406/12/13199412_14029923024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5386" y="2741599"/>
            <a:ext cx="3768428" cy="233014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3"/>
          <a:stretch>
            <a:fillRect/>
          </a:stretch>
        </p:blipFill>
        <p:spPr>
          <a:xfrm>
            <a:off x="6721495" y="1807609"/>
            <a:ext cx="1409481" cy="449344"/>
          </a:xfrm>
          <a:prstGeom prst="rect">
            <a:avLst/>
          </a:prstGeom>
        </p:spPr>
      </p:pic>
      <p:grpSp>
        <p:nvGrpSpPr>
          <p:cNvPr id="7" name="组 6"/>
          <p:cNvGrpSpPr/>
          <p:nvPr/>
        </p:nvGrpSpPr>
        <p:grpSpPr>
          <a:xfrm>
            <a:off x="6810233" y="0"/>
            <a:ext cx="5381767" cy="2477678"/>
            <a:chOff x="6800592" y="183635"/>
            <a:chExt cx="5391408" cy="2499986"/>
          </a:xfrm>
          <a:noFill/>
        </p:grpSpPr>
        <p:sp>
          <p:nvSpPr>
            <p:cNvPr id="8" name="圆角矩形 7"/>
            <p:cNvSpPr/>
            <p:nvPr/>
          </p:nvSpPr>
          <p:spPr>
            <a:xfrm>
              <a:off x="6800592" y="1262542"/>
              <a:ext cx="1756558"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走向胜利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左大括号 8"/>
            <p:cNvSpPr/>
            <p:nvPr/>
          </p:nvSpPr>
          <p:spPr>
            <a:xfrm>
              <a:off x="8591206" y="344984"/>
              <a:ext cx="295113" cy="2338637"/>
            </a:xfrm>
            <a:prstGeom prst="leftBrace">
              <a:avLst/>
            </a:prstGeom>
            <a:grpFill/>
            <a:ln>
              <a:solidFill>
                <a:schemeClr val="tx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 name="圆角矩形 9"/>
            <p:cNvSpPr/>
            <p:nvPr/>
          </p:nvSpPr>
          <p:spPr>
            <a:xfrm>
              <a:off x="8903330" y="1546731"/>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武昌起义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1" name="圆角矩形 10"/>
            <p:cNvSpPr/>
            <p:nvPr/>
          </p:nvSpPr>
          <p:spPr>
            <a:xfrm>
              <a:off x="8903330" y="2176048"/>
              <a:ext cx="3288670"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中华民国</a:t>
              </a:r>
              <a:r>
                <a:rPr lang="zh-CN" altLang="en-US" sz="2400" smtClean="0">
                  <a:solidFill>
                    <a:schemeClr val="tx1"/>
                  </a:solidFill>
                  <a:latin typeface="黑体" panose="02010609060101010101" pitchFamily="49" charset="-122"/>
                  <a:ea typeface="黑体" panose="02010609060101010101" pitchFamily="49" charset="-122"/>
                </a:rPr>
                <a:t>临时政府成立</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2" name="圆角矩形 11"/>
            <p:cNvSpPr/>
            <p:nvPr/>
          </p:nvSpPr>
          <p:spPr>
            <a:xfrm>
              <a:off x="8886319" y="183635"/>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黄花岗起义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8920375" y="865183"/>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保路风潮</a:t>
              </a:r>
              <a:endParaRPr lang="zh-CN" altLang="en-US" sz="2400" dirty="0">
                <a:solidFill>
                  <a:schemeClr val="tx1"/>
                </a:solidFill>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8" y="380255"/>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450273" y="1224970"/>
            <a:ext cx="10515600" cy="5268902"/>
          </a:xfrm>
        </p:spPr>
        <p:txBody>
          <a:bodyPr>
            <a:normAutofit/>
          </a:bodyPr>
          <a:lstStyle/>
          <a:p>
            <a:pPr>
              <a:lnSpc>
                <a:spcPct val="200000"/>
              </a:lnSpc>
            </a:pP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中华</a:t>
            </a:r>
            <a:r>
              <a:rPr lang="zh-CN" altLang="zh-CN" sz="2400" dirty="0">
                <a:latin typeface="黑体" panose="02010609060101010101" pitchFamily="49" charset="-122"/>
                <a:ea typeface="黑体" panose="02010609060101010101" pitchFamily="49" charset="-122"/>
                <a:sym typeface="微软雅黑" panose="020B0503020204020204" pitchFamily="34" charset="-122"/>
              </a:rPr>
              <a:t>民国临时政府宣告</a:t>
            </a: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成立</a:t>
            </a:r>
            <a:endParaRPr lang="en-US" altLang="zh-CN" sz="2400" dirty="0" smtClean="0">
              <a:latin typeface="黑体" panose="02010609060101010101" pitchFamily="49" charset="-122"/>
              <a:ea typeface="黑体" panose="02010609060101010101" pitchFamily="49" charset="-122"/>
              <a:sym typeface="微软雅黑" panose="020B0503020204020204" pitchFamily="34" charset="-122"/>
            </a:endParaRPr>
          </a:p>
          <a:p>
            <a:r>
              <a:rPr lang="en-US" altLang="zh-CN" sz="24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4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时间：</a:t>
            </a:r>
            <a:r>
              <a:rPr lang="en-US" altLang="zh-CN"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1912</a:t>
            </a:r>
            <a:r>
              <a:rPr lang="zh-CN" altLang="en-US"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年</a:t>
            </a:r>
            <a:r>
              <a:rPr lang="en-US" altLang="zh-CN"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1</a:t>
            </a:r>
            <a:r>
              <a:rPr lang="zh-CN" altLang="en-US"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月</a:t>
            </a:r>
            <a:r>
              <a:rPr lang="en-US" altLang="zh-CN"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1</a:t>
            </a:r>
            <a:r>
              <a:rPr lang="zh-CN" altLang="en-US"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日    </a:t>
            </a:r>
          </a:p>
          <a:p>
            <a:r>
              <a:rPr lang="zh-CN" altLang="en-US" sz="2400" dirty="0">
                <a:solidFill>
                  <a:srgbClr val="0070C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4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临时大总统：</a:t>
            </a:r>
            <a:r>
              <a:rPr lang="zh-CN" altLang="en-US" sz="2400" dirty="0">
                <a:latin typeface="黑体" panose="02010609060101010101" pitchFamily="49" charset="-122"/>
                <a:ea typeface="黑体" panose="02010609060101010101" pitchFamily="49" charset="-122"/>
                <a:sym typeface="微软雅黑" panose="020B0503020204020204" pitchFamily="34" charset="-122"/>
              </a:rPr>
              <a:t>孙中山 </a:t>
            </a: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    </a:t>
            </a:r>
          </a:p>
          <a:p>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 </a:t>
            </a:r>
            <a:r>
              <a:rPr lang="zh-CN" altLang="en-US" sz="24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国都：</a:t>
            </a:r>
            <a:r>
              <a:rPr lang="zh-CN" altLang="en-US" sz="2400" dirty="0">
                <a:latin typeface="黑体" panose="02010609060101010101" pitchFamily="49" charset="-122"/>
                <a:ea typeface="黑体" panose="02010609060101010101" pitchFamily="49" charset="-122"/>
                <a:sym typeface="微软雅黑" panose="020B0503020204020204" pitchFamily="34" charset="-122"/>
              </a:rPr>
              <a:t>南京</a:t>
            </a:r>
            <a:r>
              <a:rPr lang="zh-CN" altLang="en-US" sz="2400" dirty="0">
                <a:solidFill>
                  <a:srgbClr val="0070C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    </a:t>
            </a:r>
          </a:p>
          <a:p>
            <a:r>
              <a:rPr lang="en-US" altLang="zh-CN" sz="2400" dirty="0" smtClean="0">
                <a:latin typeface="黑体" panose="02010609060101010101" pitchFamily="49" charset="-122"/>
                <a:ea typeface="黑体" panose="02010609060101010101" pitchFamily="49" charset="-122"/>
                <a:sym typeface="微软雅黑" panose="020B0503020204020204" pitchFamily="34" charset="-122"/>
              </a:rPr>
              <a:t> </a:t>
            </a:r>
            <a:r>
              <a:rPr lang="zh-CN" altLang="en-US" sz="2400" dirty="0" smtClean="0">
                <a:solidFill>
                  <a:srgbClr val="000000"/>
                </a:solidFill>
                <a:latin typeface="黑体" panose="02010609060101010101" pitchFamily="49" charset="-122"/>
                <a:ea typeface="黑体" panose="02010609060101010101" pitchFamily="49" charset="-122"/>
                <a:sym typeface="微软雅黑" panose="020B0503020204020204" pitchFamily="34" charset="-122"/>
              </a:rPr>
              <a:t>国号：</a:t>
            </a:r>
            <a:r>
              <a:rPr lang="zh-CN" altLang="en-US" sz="2400" dirty="0">
                <a:latin typeface="黑体" panose="02010609060101010101" pitchFamily="49" charset="-122"/>
                <a:ea typeface="黑体" panose="02010609060101010101" pitchFamily="49" charset="-122"/>
                <a:sym typeface="微软雅黑" panose="020B0503020204020204" pitchFamily="34" charset="-122"/>
              </a:rPr>
              <a:t>中华民国</a:t>
            </a:r>
            <a:endParaRPr lang="zh-CN" altLang="en-US" sz="24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rotWithShape="1">
          <a:blip r:embed="rId2"/>
          <a:srcRect l="50000"/>
          <a:stretch/>
        </p:blipFill>
        <p:spPr>
          <a:xfrm>
            <a:off x="6707222" y="3481614"/>
            <a:ext cx="4075430" cy="2516505"/>
          </a:xfrm>
          <a:prstGeom prst="rect">
            <a:avLst/>
          </a:prstGeom>
        </p:spPr>
      </p:pic>
      <p:grpSp>
        <p:nvGrpSpPr>
          <p:cNvPr id="7" name="组 6"/>
          <p:cNvGrpSpPr/>
          <p:nvPr/>
        </p:nvGrpSpPr>
        <p:grpSpPr>
          <a:xfrm>
            <a:off x="6810233" y="0"/>
            <a:ext cx="5381767" cy="2477678"/>
            <a:chOff x="6800592" y="183635"/>
            <a:chExt cx="5391408" cy="2499986"/>
          </a:xfrm>
          <a:noFill/>
        </p:grpSpPr>
        <p:sp>
          <p:nvSpPr>
            <p:cNvPr id="8" name="圆角矩形 7"/>
            <p:cNvSpPr/>
            <p:nvPr/>
          </p:nvSpPr>
          <p:spPr>
            <a:xfrm>
              <a:off x="6800592" y="1262542"/>
              <a:ext cx="1756558"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走向胜利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左大括号 8"/>
            <p:cNvSpPr/>
            <p:nvPr/>
          </p:nvSpPr>
          <p:spPr>
            <a:xfrm>
              <a:off x="8591206" y="344984"/>
              <a:ext cx="295113" cy="2338637"/>
            </a:xfrm>
            <a:prstGeom prst="leftBrace">
              <a:avLst/>
            </a:prstGeom>
            <a:grpFill/>
            <a:ln>
              <a:solidFill>
                <a:schemeClr val="tx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 name="圆角矩形 9"/>
            <p:cNvSpPr/>
            <p:nvPr/>
          </p:nvSpPr>
          <p:spPr>
            <a:xfrm>
              <a:off x="8903330" y="1546731"/>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武昌起义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1" name="圆角矩形 10"/>
            <p:cNvSpPr/>
            <p:nvPr/>
          </p:nvSpPr>
          <p:spPr>
            <a:xfrm>
              <a:off x="8903330" y="2176048"/>
              <a:ext cx="3288670"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中华民国临时政府成立</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2" name="圆角矩形 11"/>
            <p:cNvSpPr/>
            <p:nvPr/>
          </p:nvSpPr>
          <p:spPr>
            <a:xfrm>
              <a:off x="8886319" y="183635"/>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黄花岗起义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8920375" y="865183"/>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保路风潮</a:t>
              </a:r>
              <a:endParaRPr lang="zh-CN" altLang="en-US" sz="2400" dirty="0">
                <a:solidFill>
                  <a:schemeClr val="tx1"/>
                </a:solidFill>
                <a:latin typeface="黑体" panose="02010609060101010101" pitchFamily="49" charset="-122"/>
                <a:ea typeface="黑体" panose="02010609060101010101" pitchFamily="49" charset="-122"/>
              </a:endParaRPr>
            </a:p>
          </p:txBody>
        </p:sp>
      </p:grpSp>
      <p:sp>
        <p:nvSpPr>
          <p:cNvPr id="5" name="矩形 4"/>
          <p:cNvSpPr/>
          <p:nvPr/>
        </p:nvSpPr>
        <p:spPr>
          <a:xfrm>
            <a:off x="596890" y="5123646"/>
            <a:ext cx="5929828" cy="584775"/>
          </a:xfrm>
          <a:prstGeom prst="rect">
            <a:avLst/>
          </a:prstGeom>
        </p:spPr>
        <p:txBody>
          <a:bodyPr wrap="none">
            <a:spAutoFit/>
          </a:bodyPr>
          <a:lstStyle/>
          <a:p>
            <a:r>
              <a:rPr lang="zh-CN" altLang="en-US" sz="32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资产阶级共和国</a:t>
            </a:r>
            <a:r>
              <a:rPr lang="zh-CN" altLang="en-US" sz="3200" dirty="0">
                <a:latin typeface="黑体" panose="02010609060101010101" pitchFamily="49" charset="-122"/>
                <a:ea typeface="黑体" panose="02010609060101010101" pitchFamily="49" charset="-122"/>
                <a:sym typeface="微软雅黑" panose="020B0503020204020204" pitchFamily="34" charset="-122"/>
              </a:rPr>
              <a:t>性质的革命政权</a:t>
            </a:r>
            <a:endParaRPr lang="zh-CN" altLang="en-US" sz="32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6783" y="423084"/>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38545" y="1351339"/>
            <a:ext cx="11804073" cy="4643936"/>
          </a:xfrm>
        </p:spPr>
        <p:txBody>
          <a:bodyPr>
            <a:normAutofit/>
          </a:bodyPr>
          <a:lstStyle/>
          <a:p>
            <a:pPr>
              <a:lnSpc>
                <a:spcPct val="200000"/>
              </a:lnSpc>
            </a:pP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中华</a:t>
            </a:r>
            <a:r>
              <a:rPr lang="zh-CN" altLang="zh-CN" sz="2400" dirty="0">
                <a:latin typeface="黑体" panose="02010609060101010101" pitchFamily="49" charset="-122"/>
                <a:ea typeface="黑体" panose="02010609060101010101" pitchFamily="49" charset="-122"/>
                <a:sym typeface="微软雅黑" panose="020B0503020204020204" pitchFamily="34" charset="-122"/>
              </a:rPr>
              <a:t>民国临时政府宣告成立</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endParaRPr lang="en-US" altLang="zh-CN" dirty="0">
              <a:latin typeface="黑体" panose="02010609060101010101" pitchFamily="49" charset="-122"/>
              <a:ea typeface="黑体" panose="02010609060101010101" pitchFamily="49" charset="-122"/>
              <a:sym typeface="微软雅黑" panose="020B0503020204020204" pitchFamily="34" charset="-122"/>
            </a:endParaRPr>
          </a:p>
          <a:p>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为什么说中华民国临时政府是</a:t>
            </a:r>
            <a:r>
              <a:rPr lang="zh-CN" altLang="en-US" sz="24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资产阶级共和国</a:t>
            </a: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性质的革命政权 </a:t>
            </a:r>
            <a:endParaRPr lang="en-US" altLang="zh-CN" sz="2400" dirty="0" smtClean="0">
              <a:latin typeface="黑体" panose="02010609060101010101" pitchFamily="49" charset="-122"/>
              <a:ea typeface="黑体" panose="02010609060101010101" pitchFamily="49" charset="-122"/>
              <a:sym typeface="微软雅黑" panose="020B0503020204020204" pitchFamily="34" charset="-122"/>
            </a:endParaRPr>
          </a:p>
          <a:p>
            <a:endParaRPr lang="zh-CN" altLang="en-US"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lvl="1">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资产阶级</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：在</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人员构成上，</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资产阶级革命派</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控制着这个政权。</a:t>
            </a:r>
          </a:p>
          <a:p>
            <a:pPr lvl="1">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共和</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：集中</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体现了中国</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民族资产阶级的愿望和利益</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，也一定程度上符合广大中国人民的利益</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lvl="1">
              <a:spcBef>
                <a:spcPts val="0"/>
              </a:spcBef>
            </a:pPr>
            <a:endParaRPr lang="en-US" altLang="zh-CN" sz="2400" dirty="0" smtClean="0">
              <a:latin typeface="黑体" panose="02010609060101010101" pitchFamily="49" charset="-122"/>
              <a:ea typeface="黑体" panose="02010609060101010101" pitchFamily="49" charset="-122"/>
              <a:sym typeface="微软雅黑" panose="020B0503020204020204" pitchFamily="34" charset="-122"/>
            </a:endParaRPr>
          </a:p>
        </p:txBody>
      </p:sp>
      <p:pic>
        <p:nvPicPr>
          <p:cNvPr id="2050" name="Picture 2" descr="C:\Users\User\Documents\263EM\chuzi@sunlands.com\history\user\image\0a2b8d88-43cd-46c8-836a-beea4a59c9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8390" y="3078632"/>
            <a:ext cx="1671448" cy="53286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3"/>
          <a:stretch>
            <a:fillRect/>
          </a:stretch>
        </p:blipFill>
        <p:spPr>
          <a:xfrm>
            <a:off x="8888390" y="3595112"/>
            <a:ext cx="1682762" cy="508527"/>
          </a:xfrm>
          <a:prstGeom prst="rect">
            <a:avLst/>
          </a:prstGeom>
        </p:spPr>
      </p:pic>
      <p:grpSp>
        <p:nvGrpSpPr>
          <p:cNvPr id="7" name="组 6"/>
          <p:cNvGrpSpPr/>
          <p:nvPr/>
        </p:nvGrpSpPr>
        <p:grpSpPr>
          <a:xfrm>
            <a:off x="6810233" y="0"/>
            <a:ext cx="5381767" cy="2477678"/>
            <a:chOff x="6800592" y="183635"/>
            <a:chExt cx="5391408" cy="2499986"/>
          </a:xfrm>
          <a:noFill/>
        </p:grpSpPr>
        <p:sp>
          <p:nvSpPr>
            <p:cNvPr id="8" name="圆角矩形 7"/>
            <p:cNvSpPr/>
            <p:nvPr/>
          </p:nvSpPr>
          <p:spPr>
            <a:xfrm>
              <a:off x="6800592" y="1262542"/>
              <a:ext cx="1756558"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走向胜利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左大括号 8"/>
            <p:cNvSpPr/>
            <p:nvPr/>
          </p:nvSpPr>
          <p:spPr>
            <a:xfrm>
              <a:off x="8591206" y="344984"/>
              <a:ext cx="295113" cy="2338637"/>
            </a:xfrm>
            <a:prstGeom prst="leftBrace">
              <a:avLst/>
            </a:prstGeom>
            <a:grpFill/>
            <a:ln>
              <a:solidFill>
                <a:schemeClr val="tx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0" name="圆角矩形 9"/>
            <p:cNvSpPr/>
            <p:nvPr/>
          </p:nvSpPr>
          <p:spPr>
            <a:xfrm>
              <a:off x="8903330" y="1546731"/>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武昌起义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1" name="圆角矩形 10"/>
            <p:cNvSpPr/>
            <p:nvPr/>
          </p:nvSpPr>
          <p:spPr>
            <a:xfrm>
              <a:off x="8903330" y="2176048"/>
              <a:ext cx="3288670"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中华民国临时政府成立</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2" name="圆角矩形 11"/>
            <p:cNvSpPr/>
            <p:nvPr/>
          </p:nvSpPr>
          <p:spPr>
            <a:xfrm>
              <a:off x="8886319" y="183635"/>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黄花岗起义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8920375" y="865183"/>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保路风潮</a:t>
              </a:r>
              <a:endParaRPr lang="zh-CN" altLang="en-US" sz="2400" dirty="0">
                <a:solidFill>
                  <a:schemeClr val="tx1"/>
                </a:solidFill>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6783" y="423084"/>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341169" y="1168234"/>
            <a:ext cx="11374581" cy="5537366"/>
          </a:xfrm>
        </p:spPr>
        <p:txBody>
          <a:bodyPr>
            <a:normAutofit/>
          </a:bodyPr>
          <a:lstStyle/>
          <a:p>
            <a:pPr>
              <a:lnSpc>
                <a:spcPct val="200000"/>
              </a:lnSpc>
            </a:pPr>
            <a:r>
              <a:rPr lang="zh-CN" altLang="zh-CN" sz="2400" dirty="0" smtClean="0">
                <a:latin typeface="黑体" panose="02010609060101010101" pitchFamily="49" charset="-122"/>
                <a:ea typeface="黑体" panose="02010609060101010101" pitchFamily="49" charset="-122"/>
                <a:sym typeface="微软雅黑" panose="020B0503020204020204" pitchFamily="34" charset="-122"/>
              </a:rPr>
              <a:t>中华</a:t>
            </a:r>
            <a:r>
              <a:rPr lang="zh-CN" altLang="zh-CN" sz="2400" dirty="0">
                <a:latin typeface="黑体" panose="02010609060101010101" pitchFamily="49" charset="-122"/>
                <a:ea typeface="黑体" panose="02010609060101010101" pitchFamily="49" charset="-122"/>
                <a:sym typeface="微软雅黑" panose="020B0503020204020204" pitchFamily="34" charset="-122"/>
              </a:rPr>
              <a:t>民国临时政府宣告成立</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lvl="1">
              <a:spcBef>
                <a:spcPts val="0"/>
              </a:spcBef>
            </a:pP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en-US" altLang="zh-CN" sz="24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400" dirty="0">
                <a:latin typeface="黑体" panose="02010609060101010101" pitchFamily="49" charset="-122"/>
                <a:ea typeface="黑体" panose="02010609060101010101" pitchFamily="49" charset="-122"/>
                <a:sym typeface="微软雅黑" panose="020B0503020204020204" pitchFamily="34" charset="-122"/>
              </a:rPr>
              <a:t>中华民国临时约法</a:t>
            </a:r>
            <a:r>
              <a:rPr lang="en-US" altLang="zh-CN" sz="24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a:p>
            <a:pPr marL="0" lvl="1">
              <a:spcBef>
                <a:spcPts val="0"/>
              </a:spcBef>
              <a:buFont typeface="Wingdings" pitchFamily="2" charset="2"/>
              <a:buChar char="Ø"/>
            </a:pPr>
            <a:r>
              <a:rPr lang="en-US" altLang="zh-CN" sz="2000" dirty="0">
                <a:latin typeface="黑体" panose="02010609060101010101" pitchFamily="49" charset="-122"/>
                <a:ea typeface="黑体" panose="02010609060101010101" pitchFamily="49" charset="-122"/>
                <a:sym typeface="微软雅黑" panose="020B0503020204020204" pitchFamily="34" charset="-122"/>
              </a:rPr>
              <a:t>1912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月，临时参议院颁布</a:t>
            </a:r>
            <a:r>
              <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中华民国临时约法</a:t>
            </a:r>
            <a:r>
              <a:rPr lang="en-US" altLang="zh-CN"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这</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是中国历史上</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第一部</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具有</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资产阶级</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共和国宪法</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性质的法典</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endParaRPr>
          </a:p>
          <a:p>
            <a:pPr>
              <a:spcBef>
                <a:spcPts val="0"/>
              </a:spcBef>
              <a:buFont typeface="Wingdings" pitchFamily="2" charset="2"/>
              <a:buChar char="Ø"/>
            </a:pPr>
            <a:r>
              <a:rPr lang="en-US" altLang="zh-CN"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中华民国临时约法</a:t>
            </a:r>
            <a:r>
              <a:rPr lang="en-US" altLang="zh-CN"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以</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根本大法的形式废除了两千年来的封建君主专制</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制度，确认</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了</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资产阶级 </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共和国</a:t>
            </a:r>
            <a:r>
              <a:rPr lang="zh-CN" altLang="en-US" sz="2000" dirty="0">
                <a:latin typeface="黑体" panose="02010609060101010101" pitchFamily="49" charset="-122"/>
                <a:ea typeface="黑体" panose="02010609060101010101" pitchFamily="49" charset="-122"/>
                <a:sym typeface="微软雅黑" panose="020B0503020204020204" pitchFamily="34" charset="-122"/>
              </a:rPr>
              <a:t>的政治制度</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zh-CN" altLang="en-US" sz="20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0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企图用承认清政府与列强所定的一切不平等条约和所欠的一切外债来换取列强承认中华民国。</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没有提出可以满足农民土地要求的政策和措施。</a:t>
            </a:r>
            <a:endParaRPr lang="zh-CN" altLang="en-US" sz="2000" dirty="0">
              <a:latin typeface="黑体" panose="02010609060101010101" pitchFamily="49" charset="-122"/>
              <a:ea typeface="黑体" panose="02010609060101010101" pitchFamily="49" charset="-122"/>
            </a:endParaRPr>
          </a:p>
        </p:txBody>
      </p:sp>
      <p:pic>
        <p:nvPicPr>
          <p:cNvPr id="2050" name="Picture 2" descr="C:\Users\User\Documents\263EM\chuzi@sunlands.com\history\user\image\0a2b8d88-43cd-46c8-836a-beea4a59c9d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3882" y="1462175"/>
            <a:ext cx="1671448" cy="53286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 5"/>
          <p:cNvGrpSpPr/>
          <p:nvPr/>
        </p:nvGrpSpPr>
        <p:grpSpPr>
          <a:xfrm>
            <a:off x="6810233" y="0"/>
            <a:ext cx="5381767" cy="2477678"/>
            <a:chOff x="6800592" y="183635"/>
            <a:chExt cx="5391408" cy="2499986"/>
          </a:xfrm>
          <a:noFill/>
        </p:grpSpPr>
        <p:sp>
          <p:nvSpPr>
            <p:cNvPr id="7" name="圆角矩形 6"/>
            <p:cNvSpPr/>
            <p:nvPr/>
          </p:nvSpPr>
          <p:spPr>
            <a:xfrm>
              <a:off x="6800592" y="1262542"/>
              <a:ext cx="1756558"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走向胜利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8" name="左大括号 7"/>
            <p:cNvSpPr/>
            <p:nvPr/>
          </p:nvSpPr>
          <p:spPr>
            <a:xfrm>
              <a:off x="8591206" y="344984"/>
              <a:ext cx="295113" cy="2338637"/>
            </a:xfrm>
            <a:prstGeom prst="leftBrace">
              <a:avLst/>
            </a:prstGeom>
            <a:grpFill/>
            <a:ln>
              <a:solidFill>
                <a:schemeClr val="tx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9" name="圆角矩形 8"/>
            <p:cNvSpPr/>
            <p:nvPr/>
          </p:nvSpPr>
          <p:spPr>
            <a:xfrm>
              <a:off x="8903330" y="1546731"/>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武昌起义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0" name="圆角矩形 9"/>
            <p:cNvSpPr/>
            <p:nvPr/>
          </p:nvSpPr>
          <p:spPr>
            <a:xfrm>
              <a:off x="8903330" y="2176048"/>
              <a:ext cx="3288670"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中华民国临时政府成立</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1" name="圆角矩形 10"/>
            <p:cNvSpPr/>
            <p:nvPr/>
          </p:nvSpPr>
          <p:spPr>
            <a:xfrm>
              <a:off x="8886319" y="183635"/>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黄花岗起义</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2" name="圆角矩形 11"/>
            <p:cNvSpPr/>
            <p:nvPr/>
          </p:nvSpPr>
          <p:spPr>
            <a:xfrm>
              <a:off x="8920375" y="865183"/>
              <a:ext cx="2461643" cy="497205"/>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保路风潮</a:t>
              </a:r>
              <a:endParaRPr lang="zh-CN" altLang="en-US" sz="2400" dirty="0">
                <a:solidFill>
                  <a:schemeClr val="tx1"/>
                </a:solidFill>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1129" y="425404"/>
            <a:ext cx="10192076" cy="544050"/>
          </a:xfrm>
        </p:spPr>
        <p:txBody>
          <a:bodyPr/>
          <a:lstStyle/>
          <a:p>
            <a:r>
              <a:rPr lang="zh-CN" altLang="en-US" dirty="0" smtClean="0">
                <a:solidFill>
                  <a:schemeClr val="tx1"/>
                </a:solidFill>
              </a:rPr>
              <a:t>练一练</a:t>
            </a:r>
            <a:endParaRPr lang="zh-CN" altLang="en-US" dirty="0">
              <a:solidFill>
                <a:schemeClr val="tx1"/>
              </a:solidFill>
            </a:endParaRPr>
          </a:p>
        </p:txBody>
      </p:sp>
      <p:sp>
        <p:nvSpPr>
          <p:cNvPr id="4" name="矩形 3"/>
          <p:cNvSpPr/>
          <p:nvPr/>
        </p:nvSpPr>
        <p:spPr>
          <a:xfrm>
            <a:off x="401783" y="2228517"/>
            <a:ext cx="11225474" cy="2677656"/>
          </a:xfrm>
          <a:prstGeom prst="rect">
            <a:avLst/>
          </a:prstGeom>
        </p:spPr>
        <p:txBody>
          <a:bodyPr wrap="square">
            <a:sp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1.1912</a:t>
            </a:r>
            <a:r>
              <a:rPr lang="zh-CN" altLang="en-US"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zh-CN" altLang="en-US" sz="2400" dirty="0">
                <a:latin typeface="黑体" panose="02010609060101010101" pitchFamily="49" charset="-122"/>
                <a:ea typeface="黑体" panose="02010609060101010101" pitchFamily="49" charset="-122"/>
                <a:cs typeface="黑体" panose="02010609060101010101" pitchFamily="49" charset="-122"/>
              </a:rPr>
              <a:t>月，临时参议院颁布的</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中华民国临时约法</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的性质属于</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endParaRPr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资产阶级共和国行政法的</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法典             </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君主立宪制资本主义国家的法典</a:t>
            </a:r>
          </a:p>
          <a:p>
            <a:endParaRPr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资产阶级共和国宪法性质的</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法典           </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社会主义共和国宪法性质的法典</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smtClean="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708406" y="149415"/>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59727" y="119806"/>
            <a:ext cx="183689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内忧外患</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2" name="圆角矩形 11"/>
          <p:cNvSpPr/>
          <p:nvPr/>
        </p:nvSpPr>
        <p:spPr>
          <a:xfrm>
            <a:off x="9059725" y="1413411"/>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资产阶级发展</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3" name="圆角矩形 12"/>
          <p:cNvSpPr/>
          <p:nvPr/>
        </p:nvSpPr>
        <p:spPr>
          <a:xfrm>
            <a:off x="9059726" y="781878"/>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清末“新政”破产</a:t>
            </a:r>
            <a:endParaRPr kumimoji="1"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1835075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1129" y="425404"/>
            <a:ext cx="10192076" cy="544050"/>
          </a:xfrm>
        </p:spPr>
        <p:txBody>
          <a:bodyPr/>
          <a:lstStyle/>
          <a:p>
            <a:r>
              <a:rPr lang="zh-CN" altLang="en-US" dirty="0" smtClean="0">
                <a:solidFill>
                  <a:schemeClr val="tx1"/>
                </a:solidFill>
              </a:rPr>
              <a:t>练一练</a:t>
            </a:r>
            <a:endParaRPr lang="zh-CN" altLang="en-US" dirty="0">
              <a:solidFill>
                <a:schemeClr val="tx1"/>
              </a:solidFill>
            </a:endParaRPr>
          </a:p>
        </p:txBody>
      </p:sp>
      <p:sp>
        <p:nvSpPr>
          <p:cNvPr id="4" name="矩形 3"/>
          <p:cNvSpPr/>
          <p:nvPr/>
        </p:nvSpPr>
        <p:spPr>
          <a:xfrm>
            <a:off x="401783" y="2228517"/>
            <a:ext cx="11225474" cy="2677656"/>
          </a:xfrm>
          <a:prstGeom prst="rect">
            <a:avLst/>
          </a:prstGeom>
        </p:spPr>
        <p:txBody>
          <a:bodyPr wrap="square">
            <a:spAutoFit/>
          </a:bodyPr>
          <a:lstStyle/>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1.1912</a:t>
            </a:r>
            <a:r>
              <a:rPr lang="zh-CN" altLang="en-US" sz="2400" dirty="0">
                <a:latin typeface="黑体" panose="02010609060101010101" pitchFamily="49" charset="-122"/>
                <a:ea typeface="黑体" panose="02010609060101010101" pitchFamily="49" charset="-122"/>
                <a:cs typeface="黑体" panose="02010609060101010101" pitchFamily="49"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rPr>
              <a:t>3</a:t>
            </a:r>
            <a:r>
              <a:rPr lang="zh-CN" altLang="en-US" sz="2400" dirty="0">
                <a:latin typeface="黑体" panose="02010609060101010101" pitchFamily="49" charset="-122"/>
                <a:ea typeface="黑体" panose="02010609060101010101" pitchFamily="49" charset="-122"/>
                <a:cs typeface="黑体" panose="02010609060101010101" pitchFamily="49" charset="-122"/>
              </a:rPr>
              <a:t>月，临时参议院颁布的</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中华民国临时约法</a:t>
            </a:r>
            <a:r>
              <a:rPr lang="en-US" altLang="zh-CN" sz="2400" dirty="0">
                <a:latin typeface="黑体" panose="02010609060101010101" pitchFamily="49" charset="-122"/>
                <a:ea typeface="黑体" panose="02010609060101010101" pitchFamily="49" charset="-122"/>
                <a:cs typeface="黑体" panose="02010609060101010101" pitchFamily="49"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rPr>
              <a:t>的性质属于</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C</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  </a:t>
            </a:r>
            <a:r>
              <a:rPr lang="zh-CN" altLang="en-US" sz="2400" dirty="0">
                <a:latin typeface="黑体" panose="02010609060101010101" pitchFamily="49" charset="-122"/>
                <a:ea typeface="黑体" panose="02010609060101010101" pitchFamily="49" charset="-122"/>
                <a:cs typeface="黑体" panose="02010609060101010101" pitchFamily="49" charset="-122"/>
              </a:rPr>
              <a:t>）</a:t>
            </a:r>
          </a:p>
          <a:p>
            <a:r>
              <a:rPr lang="zh-CN" altLang="en-US" sz="2400" dirty="0">
                <a:latin typeface="黑体" panose="02010609060101010101" pitchFamily="49" charset="-122"/>
                <a:ea typeface="黑体" panose="02010609060101010101" pitchFamily="49" charset="-122"/>
                <a:cs typeface="黑体" panose="02010609060101010101" pitchFamily="49" charset="-122"/>
              </a:rPr>
              <a:t/>
            </a:r>
            <a:br>
              <a:rPr lang="zh-CN" altLang="en-US" sz="2400" dirty="0">
                <a:latin typeface="黑体" panose="02010609060101010101" pitchFamily="49" charset="-122"/>
                <a:ea typeface="黑体" panose="02010609060101010101" pitchFamily="49" charset="-122"/>
                <a:cs typeface="黑体" panose="02010609060101010101" pitchFamily="49" charset="-122"/>
              </a:rPr>
            </a:br>
            <a:endParaRPr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A.</a:t>
            </a:r>
            <a:r>
              <a:rPr lang="zh-CN" altLang="en-US" sz="2400" dirty="0">
                <a:latin typeface="黑体" panose="02010609060101010101" pitchFamily="49" charset="-122"/>
                <a:ea typeface="黑体" panose="02010609060101010101" pitchFamily="49" charset="-122"/>
                <a:cs typeface="黑体" panose="02010609060101010101" pitchFamily="49" charset="-122"/>
              </a:rPr>
              <a:t>资产阶级共和国行政法的</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法典             </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B.</a:t>
            </a:r>
            <a:r>
              <a:rPr lang="zh-CN" altLang="en-US" sz="2400" dirty="0">
                <a:latin typeface="黑体" panose="02010609060101010101" pitchFamily="49" charset="-122"/>
                <a:ea typeface="黑体" panose="02010609060101010101" pitchFamily="49" charset="-122"/>
                <a:cs typeface="黑体" panose="02010609060101010101" pitchFamily="49" charset="-122"/>
              </a:rPr>
              <a:t>君主立宪制资本主义国家的法典</a:t>
            </a:r>
          </a:p>
          <a:p>
            <a:endParaRPr lang="en-US" altLang="zh-CN" sz="24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cs typeface="黑体" panose="02010609060101010101" pitchFamily="49" charset="-122"/>
              </a:rPr>
              <a:t>C.</a:t>
            </a:r>
            <a:r>
              <a:rPr lang="zh-CN" altLang="en-US" sz="2400" dirty="0">
                <a:latin typeface="黑体" panose="02010609060101010101" pitchFamily="49" charset="-122"/>
                <a:ea typeface="黑体" panose="02010609060101010101" pitchFamily="49" charset="-122"/>
                <a:cs typeface="黑体" panose="02010609060101010101" pitchFamily="49" charset="-122"/>
              </a:rPr>
              <a:t>资产阶级共和国宪法性质的</a:t>
            </a:r>
            <a:r>
              <a:rPr lang="zh-CN" altLang="en-US" sz="2400" dirty="0" smtClean="0">
                <a:latin typeface="黑体" panose="02010609060101010101" pitchFamily="49" charset="-122"/>
                <a:ea typeface="黑体" panose="02010609060101010101" pitchFamily="49" charset="-122"/>
                <a:cs typeface="黑体" panose="02010609060101010101" pitchFamily="49" charset="-122"/>
              </a:rPr>
              <a:t>法典           </a:t>
            </a:r>
            <a:r>
              <a:rPr lang="en-US" altLang="zh-CN" sz="2400" dirty="0" smtClean="0">
                <a:latin typeface="黑体" panose="02010609060101010101" pitchFamily="49" charset="-122"/>
                <a:ea typeface="黑体" panose="02010609060101010101" pitchFamily="49" charset="-122"/>
                <a:cs typeface="黑体" panose="02010609060101010101" pitchFamily="49" charset="-122"/>
              </a:rPr>
              <a:t>D.</a:t>
            </a:r>
            <a:r>
              <a:rPr lang="zh-CN" altLang="en-US" sz="2400" dirty="0">
                <a:latin typeface="黑体" panose="02010609060101010101" pitchFamily="49" charset="-122"/>
                <a:ea typeface="黑体" panose="02010609060101010101" pitchFamily="49" charset="-122"/>
                <a:cs typeface="黑体" panose="02010609060101010101" pitchFamily="49" charset="-122"/>
              </a:rPr>
              <a:t>社会主义共和国宪法性质的法典</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1129" y="425404"/>
            <a:ext cx="10192076" cy="544050"/>
          </a:xfrm>
        </p:spPr>
        <p:txBody>
          <a:bodyPr/>
          <a:lstStyle/>
          <a:p>
            <a:r>
              <a:rPr lang="zh-CN" altLang="en-US" dirty="0" smtClean="0">
                <a:solidFill>
                  <a:schemeClr val="tx1"/>
                </a:solidFill>
              </a:rPr>
              <a:t>练一练</a:t>
            </a:r>
            <a:endParaRPr lang="zh-CN" altLang="en-US" dirty="0">
              <a:solidFill>
                <a:schemeClr val="tx1"/>
              </a:solidFill>
            </a:endParaRPr>
          </a:p>
        </p:txBody>
      </p:sp>
      <p:sp>
        <p:nvSpPr>
          <p:cNvPr id="4" name="矩形 3"/>
          <p:cNvSpPr/>
          <p:nvPr/>
        </p:nvSpPr>
        <p:spPr>
          <a:xfrm>
            <a:off x="1443894" y="2242372"/>
            <a:ext cx="9730852" cy="2677656"/>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rPr>
              <a:t>2</a:t>
            </a:r>
            <a:r>
              <a:rPr lang="en-US" altLang="zh-CN" sz="2400" dirty="0" smtClean="0">
                <a:latin typeface="黑体" panose="02010609060101010101" pitchFamily="49" charset="-122"/>
                <a:ea typeface="黑体" panose="02010609060101010101" pitchFamily="49" charset="-122"/>
              </a:rPr>
              <a:t>.1911</a:t>
            </a:r>
            <a:r>
              <a:rPr lang="zh-CN" altLang="zh-CN" sz="2400" dirty="0">
                <a:latin typeface="黑体" panose="02010609060101010101" pitchFamily="49" charset="-122"/>
                <a:ea typeface="黑体" panose="02010609060101010101" pitchFamily="49" charset="-122"/>
              </a:rPr>
              <a:t>年</a:t>
            </a:r>
            <a:r>
              <a:rPr lang="en-US" altLang="zh-CN" sz="2400" dirty="0">
                <a:latin typeface="黑体" panose="02010609060101010101" pitchFamily="49" charset="-122"/>
                <a:ea typeface="黑体" panose="02010609060101010101" pitchFamily="49" charset="-122"/>
              </a:rPr>
              <a:t>4</a:t>
            </a:r>
            <a:r>
              <a:rPr lang="zh-CN" altLang="zh-CN" sz="2400" dirty="0">
                <a:latin typeface="黑体" panose="02010609060101010101" pitchFamily="49" charset="-122"/>
                <a:ea typeface="黑体" panose="02010609060101010101" pitchFamily="49" charset="-122"/>
              </a:rPr>
              <a:t>月，资产阶级革命派在黄兴带领下举行的起义</a:t>
            </a:r>
            <a:r>
              <a:rPr lang="zh-CN" altLang="zh-CN" sz="2400" dirty="0" smtClean="0">
                <a:latin typeface="黑体" panose="02010609060101010101" pitchFamily="49" charset="-122"/>
                <a:ea typeface="黑体" panose="02010609060101010101" pitchFamily="49" charset="-122"/>
              </a:rPr>
              <a:t>是</a:t>
            </a:r>
            <a:r>
              <a:rPr lang="zh-CN" altLang="en-US" sz="2400" dirty="0" smtClean="0">
                <a:latin typeface="黑体" panose="02010609060101010101" pitchFamily="49" charset="-122"/>
                <a:ea typeface="黑体" panose="02010609060101010101" pitchFamily="49" charset="-122"/>
              </a:rPr>
              <a:t>（     ）</a:t>
            </a:r>
            <a:endParaRPr lang="en-US" altLang="zh-CN" sz="2400"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A</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惠州起义</a:t>
            </a:r>
            <a:r>
              <a:rPr lang="en-US" altLang="zh-CN" sz="2400" dirty="0">
                <a:latin typeface="黑体" panose="02010609060101010101" pitchFamily="49" charset="-122"/>
                <a:ea typeface="黑体" panose="02010609060101010101" pitchFamily="49" charset="-122"/>
              </a:rPr>
              <a:t>                         B.</a:t>
            </a:r>
            <a:r>
              <a:rPr lang="zh-CN" altLang="zh-CN" sz="2400" dirty="0">
                <a:latin typeface="黑体" panose="02010609060101010101" pitchFamily="49" charset="-122"/>
                <a:ea typeface="黑体" panose="02010609060101010101" pitchFamily="49" charset="-122"/>
              </a:rPr>
              <a:t>河口起义</a:t>
            </a:r>
          </a:p>
          <a:p>
            <a:endParaRPr lang="en-US" altLang="zh-CN" sz="2400" dirty="0" smtClean="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C</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广州起义</a:t>
            </a:r>
            <a:r>
              <a:rPr lang="en-US" altLang="zh-CN" sz="2400" dirty="0">
                <a:latin typeface="黑体" panose="02010609060101010101" pitchFamily="49" charset="-122"/>
                <a:ea typeface="黑体" panose="02010609060101010101" pitchFamily="49" charset="-122"/>
              </a:rPr>
              <a:t>                         D.</a:t>
            </a:r>
            <a:r>
              <a:rPr lang="zh-CN" altLang="zh-CN" sz="2400" dirty="0">
                <a:latin typeface="黑体" panose="02010609060101010101" pitchFamily="49" charset="-122"/>
                <a:ea typeface="黑体" panose="02010609060101010101" pitchFamily="49" charset="-122"/>
              </a:rPr>
              <a:t>武昌起义</a:t>
            </a:r>
          </a:p>
        </p:txBody>
      </p:sp>
    </p:spTree>
    <p:extLst>
      <p:ext uri="{BB962C8B-B14F-4D97-AF65-F5344CB8AC3E}">
        <p14:creationId xmlns:p14="http://schemas.microsoft.com/office/powerpoint/2010/main" val="301196600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51129" y="425404"/>
            <a:ext cx="10192076" cy="544050"/>
          </a:xfrm>
        </p:spPr>
        <p:txBody>
          <a:bodyPr/>
          <a:lstStyle/>
          <a:p>
            <a:r>
              <a:rPr lang="zh-CN" altLang="en-US" dirty="0" smtClean="0">
                <a:solidFill>
                  <a:schemeClr val="tx1"/>
                </a:solidFill>
              </a:rPr>
              <a:t>练一练</a:t>
            </a:r>
            <a:endParaRPr lang="zh-CN" altLang="en-US" dirty="0">
              <a:solidFill>
                <a:schemeClr val="tx1"/>
              </a:solidFill>
            </a:endParaRPr>
          </a:p>
        </p:txBody>
      </p:sp>
      <p:sp>
        <p:nvSpPr>
          <p:cNvPr id="4" name="矩形 3"/>
          <p:cNvSpPr/>
          <p:nvPr/>
        </p:nvSpPr>
        <p:spPr>
          <a:xfrm>
            <a:off x="1443894" y="2242372"/>
            <a:ext cx="9730852" cy="2677656"/>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rPr>
              <a:t>2</a:t>
            </a:r>
            <a:r>
              <a:rPr lang="en-US" altLang="zh-CN" sz="2400" dirty="0" smtClean="0">
                <a:latin typeface="黑体" panose="02010609060101010101" pitchFamily="49" charset="-122"/>
                <a:ea typeface="黑体" panose="02010609060101010101" pitchFamily="49" charset="-122"/>
              </a:rPr>
              <a:t>.1911</a:t>
            </a:r>
            <a:r>
              <a:rPr lang="zh-CN" altLang="zh-CN" sz="2400" dirty="0">
                <a:latin typeface="黑体" panose="02010609060101010101" pitchFamily="49" charset="-122"/>
                <a:ea typeface="黑体" panose="02010609060101010101" pitchFamily="49" charset="-122"/>
              </a:rPr>
              <a:t>年</a:t>
            </a:r>
            <a:r>
              <a:rPr lang="en-US" altLang="zh-CN" sz="2400" dirty="0">
                <a:latin typeface="黑体" panose="02010609060101010101" pitchFamily="49" charset="-122"/>
                <a:ea typeface="黑体" panose="02010609060101010101" pitchFamily="49" charset="-122"/>
              </a:rPr>
              <a:t>4</a:t>
            </a:r>
            <a:r>
              <a:rPr lang="zh-CN" altLang="zh-CN" sz="2400" dirty="0">
                <a:latin typeface="黑体" panose="02010609060101010101" pitchFamily="49" charset="-122"/>
                <a:ea typeface="黑体" panose="02010609060101010101" pitchFamily="49" charset="-122"/>
              </a:rPr>
              <a:t>月，资产阶级革命派在黄兴带领下举行的起义</a:t>
            </a:r>
            <a:r>
              <a:rPr lang="zh-CN" altLang="zh-CN" sz="2400" dirty="0" smtClean="0">
                <a:latin typeface="黑体" panose="02010609060101010101" pitchFamily="49" charset="-122"/>
                <a:ea typeface="黑体" panose="02010609060101010101" pitchFamily="49" charset="-122"/>
              </a:rPr>
              <a:t>是</a:t>
            </a:r>
            <a:r>
              <a:rPr lang="zh-CN" altLang="en-US" sz="2400" dirty="0" smtClean="0">
                <a:latin typeface="黑体" panose="02010609060101010101" pitchFamily="49" charset="-122"/>
                <a:ea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rPr>
              <a:t>C</a:t>
            </a:r>
            <a:r>
              <a:rPr lang="zh-CN" altLang="en-US" sz="2400" dirty="0" smtClean="0">
                <a:solidFill>
                  <a:srgbClr val="C00000"/>
                </a:solidFill>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 ）</a:t>
            </a:r>
            <a:endParaRPr lang="en-US" altLang="zh-CN" sz="2400"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A</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惠州起义</a:t>
            </a:r>
            <a:r>
              <a:rPr lang="en-US" altLang="zh-CN" sz="2400" dirty="0">
                <a:latin typeface="黑体" panose="02010609060101010101" pitchFamily="49" charset="-122"/>
                <a:ea typeface="黑体" panose="02010609060101010101" pitchFamily="49" charset="-122"/>
              </a:rPr>
              <a:t>                         B.</a:t>
            </a:r>
            <a:r>
              <a:rPr lang="zh-CN" altLang="zh-CN" sz="2400" dirty="0">
                <a:latin typeface="黑体" panose="02010609060101010101" pitchFamily="49" charset="-122"/>
                <a:ea typeface="黑体" panose="02010609060101010101" pitchFamily="49" charset="-122"/>
              </a:rPr>
              <a:t>河口起义</a:t>
            </a:r>
          </a:p>
          <a:p>
            <a:endParaRPr lang="en-US" altLang="zh-CN" sz="2400" dirty="0" smtClean="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C</a:t>
            </a:r>
            <a:r>
              <a:rPr lang="en-US" altLang="zh-CN"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广州起义</a:t>
            </a:r>
            <a:r>
              <a:rPr lang="en-US" altLang="zh-CN" sz="2400" dirty="0">
                <a:latin typeface="黑体" panose="02010609060101010101" pitchFamily="49" charset="-122"/>
                <a:ea typeface="黑体" panose="02010609060101010101" pitchFamily="49" charset="-122"/>
              </a:rPr>
              <a:t>                         D.</a:t>
            </a:r>
            <a:r>
              <a:rPr lang="zh-CN" altLang="zh-CN" sz="2400" dirty="0">
                <a:latin typeface="黑体" panose="02010609060101010101" pitchFamily="49" charset="-122"/>
                <a:ea typeface="黑体" panose="02010609060101010101" pitchFamily="49" charset="-122"/>
              </a:rPr>
              <a:t>武昌起义</a:t>
            </a:r>
          </a:p>
        </p:txBody>
      </p:sp>
    </p:spTree>
    <p:extLst>
      <p:ext uri="{BB962C8B-B14F-4D97-AF65-F5344CB8AC3E}">
        <p14:creationId xmlns:p14="http://schemas.microsoft.com/office/powerpoint/2010/main" val="8683688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第一节：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举起近代民族民主革命的旗帜</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64625" y="487954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辛亥革命的胜利与失败</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背景条件</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黑体" panose="02010609060101010101" pitchFamily="49" charset="-122"/>
                <a:ea typeface="黑体" panose="02010609060101010101" pitchFamily="49" charset="-122"/>
              </a:rPr>
              <a:t>革命活动宣传</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5" name="左大括号 14"/>
          <p:cNvSpPr/>
          <p:nvPr/>
        </p:nvSpPr>
        <p:spPr>
          <a:xfrm>
            <a:off x="6066980" y="3986144"/>
            <a:ext cx="274786" cy="24059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249494" y="4089787"/>
            <a:ext cx="175655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6283079" y="5487570"/>
            <a:ext cx="1756559"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失败</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8" name="左大括号 17"/>
          <p:cNvSpPr/>
          <p:nvPr/>
        </p:nvSpPr>
        <p:spPr>
          <a:xfrm>
            <a:off x="8154040" y="4516456"/>
            <a:ext cx="295113" cy="233863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9" name="圆角矩形 18"/>
          <p:cNvSpPr/>
          <p:nvPr/>
        </p:nvSpPr>
        <p:spPr>
          <a:xfrm>
            <a:off x="8492506" y="4607441"/>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sym typeface="微软雅黑" panose="020B0503020204020204" pitchFamily="34" charset="-122"/>
              </a:rPr>
              <a:t>篡夺革命果实</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0" name="圆角矩形 19"/>
          <p:cNvSpPr/>
          <p:nvPr/>
        </p:nvSpPr>
        <p:spPr>
          <a:xfrm>
            <a:off x="8492506" y="547548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再次革命</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1" name="圆角矩形 20"/>
          <p:cNvSpPr/>
          <p:nvPr/>
        </p:nvSpPr>
        <p:spPr>
          <a:xfrm>
            <a:off x="8492508" y="6253418"/>
            <a:ext cx="2745335"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革命</a:t>
            </a:r>
            <a:r>
              <a:rPr lang="zh-CN" altLang="en-US" sz="2400" smtClean="0">
                <a:solidFill>
                  <a:schemeClr val="tx1"/>
                </a:solidFill>
                <a:latin typeface="黑体" panose="02010609060101010101" pitchFamily="49" charset="-122"/>
                <a:ea typeface="黑体" panose="02010609060101010101" pitchFamily="49" charset="-122"/>
              </a:rPr>
              <a:t>意义和局限性</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第一节：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举起近代民族民主革命的旗帜</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64625" y="487954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辛亥革命的胜利与失败</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背景条件</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黑体" panose="02010609060101010101" pitchFamily="49" charset="-122"/>
                <a:ea typeface="黑体" panose="02010609060101010101" pitchFamily="49" charset="-122"/>
              </a:rPr>
              <a:t>革命活动宣传</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5" name="左大括号 14"/>
          <p:cNvSpPr/>
          <p:nvPr/>
        </p:nvSpPr>
        <p:spPr>
          <a:xfrm>
            <a:off x="6066980" y="3986144"/>
            <a:ext cx="274786" cy="24059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249494" y="4089787"/>
            <a:ext cx="175655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6283079" y="5487570"/>
            <a:ext cx="1756559"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失败</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8" name="左大括号 17"/>
          <p:cNvSpPr/>
          <p:nvPr/>
        </p:nvSpPr>
        <p:spPr>
          <a:xfrm>
            <a:off x="8154040" y="4516456"/>
            <a:ext cx="295113" cy="233863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9" name="圆角矩形 18"/>
          <p:cNvSpPr/>
          <p:nvPr/>
        </p:nvSpPr>
        <p:spPr>
          <a:xfrm>
            <a:off x="8492506" y="4607441"/>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sym typeface="微软雅黑" panose="020B0503020204020204" pitchFamily="34" charset="-122"/>
              </a:rPr>
              <a:t>篡夺革命果实</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0" name="圆角矩形 19"/>
          <p:cNvSpPr/>
          <p:nvPr/>
        </p:nvSpPr>
        <p:spPr>
          <a:xfrm>
            <a:off x="8492506" y="5475488"/>
            <a:ext cx="24616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再次革命</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1" name="圆角矩形 20"/>
          <p:cNvSpPr/>
          <p:nvPr/>
        </p:nvSpPr>
        <p:spPr>
          <a:xfrm>
            <a:off x="8492508" y="6253418"/>
            <a:ext cx="2745335"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革命</a:t>
            </a:r>
            <a:r>
              <a:rPr lang="zh-CN" altLang="en-US" sz="2400" smtClean="0">
                <a:solidFill>
                  <a:schemeClr val="tx1"/>
                </a:solidFill>
                <a:latin typeface="黑体" panose="02010609060101010101" pitchFamily="49" charset="-122"/>
                <a:ea typeface="黑体" panose="02010609060101010101" pitchFamily="49" charset="-122"/>
              </a:rPr>
              <a:t>意义和局限性</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8681" y="390887"/>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67544" y="1021603"/>
            <a:ext cx="10195656" cy="5689437"/>
          </a:xfrm>
        </p:spPr>
        <p:txBody>
          <a:bodyPr>
            <a:noAutofit/>
          </a:bodyPr>
          <a:lstStyle/>
          <a:p>
            <a:endParaRPr lang="zh-CN" altLang="en-US" b="1"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袁</a:t>
            </a:r>
            <a:r>
              <a:rPr lang="zh-CN" altLang="en-US" sz="2400" dirty="0">
                <a:latin typeface="黑体" panose="02010609060101010101" pitchFamily="49" charset="-122"/>
                <a:ea typeface="黑体" panose="02010609060101010101" pitchFamily="49" charset="-122"/>
                <a:sym typeface="微软雅黑" panose="020B0503020204020204" pitchFamily="34" charset="-122"/>
              </a:rPr>
              <a:t>世凯篡夺革命果实</a:t>
            </a:r>
          </a:p>
          <a:p>
            <a:endParaRPr lang="zh-CN" altLang="en-US" sz="24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400" dirty="0">
                <a:latin typeface="黑体" panose="02010609060101010101" pitchFamily="49" charset="-122"/>
                <a:ea typeface="黑体" panose="02010609060101010101" pitchFamily="49" charset="-122"/>
                <a:sym typeface="微软雅黑" panose="020B0503020204020204" pitchFamily="34" charset="-122"/>
              </a:rPr>
              <a:t>（</a:t>
            </a:r>
            <a:r>
              <a:rPr lang="en-US" altLang="zh-CN" sz="2400" dirty="0">
                <a:latin typeface="黑体" panose="02010609060101010101" pitchFamily="49" charset="-122"/>
                <a:ea typeface="黑体" panose="02010609060101010101" pitchFamily="49" charset="-122"/>
                <a:sym typeface="微软雅黑" panose="020B0503020204020204" pitchFamily="34" charset="-122"/>
              </a:rPr>
              <a:t>1</a:t>
            </a:r>
            <a:r>
              <a:rPr lang="zh-CN" altLang="en-US" sz="2400" dirty="0">
                <a:latin typeface="黑体" panose="02010609060101010101" pitchFamily="49" charset="-122"/>
                <a:ea typeface="黑体" panose="02010609060101010101" pitchFamily="49" charset="-122"/>
                <a:sym typeface="微软雅黑" panose="020B0503020204020204" pitchFamily="34" charset="-122"/>
              </a:rPr>
              <a:t>）</a:t>
            </a:r>
            <a:r>
              <a:rPr lang="en-US" altLang="zh-CN" sz="2400" dirty="0">
                <a:latin typeface="黑体" panose="02010609060101010101" pitchFamily="49" charset="-122"/>
                <a:ea typeface="黑体" panose="02010609060101010101" pitchFamily="49" charset="-122"/>
                <a:sym typeface="微软雅黑" panose="020B0503020204020204" pitchFamily="34" charset="-122"/>
              </a:rPr>
              <a:t>1912</a:t>
            </a:r>
            <a:r>
              <a:rPr lang="zh-CN" altLang="en-US" sz="24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400" dirty="0">
                <a:latin typeface="黑体" panose="02010609060101010101" pitchFamily="49" charset="-122"/>
                <a:ea typeface="黑体" panose="02010609060101010101" pitchFamily="49" charset="-122"/>
                <a:sym typeface="微软雅黑" panose="020B0503020204020204" pitchFamily="34" charset="-122"/>
              </a:rPr>
              <a:t>2</a:t>
            </a:r>
            <a:r>
              <a:rPr lang="zh-CN" altLang="en-US" sz="2400" dirty="0">
                <a:latin typeface="黑体" panose="02010609060101010101" pitchFamily="49" charset="-122"/>
                <a:ea typeface="黑体" panose="02010609060101010101" pitchFamily="49" charset="-122"/>
                <a:sym typeface="微软雅黑" panose="020B0503020204020204" pitchFamily="34" charset="-122"/>
              </a:rPr>
              <a:t>月</a:t>
            </a:r>
            <a:r>
              <a:rPr lang="en-US" altLang="zh-CN" sz="2400" dirty="0">
                <a:latin typeface="黑体" panose="02010609060101010101" pitchFamily="49" charset="-122"/>
                <a:ea typeface="黑体" panose="02010609060101010101" pitchFamily="49" charset="-122"/>
                <a:sym typeface="微软雅黑" panose="020B0503020204020204" pitchFamily="34" charset="-122"/>
              </a:rPr>
              <a:t>13</a:t>
            </a:r>
            <a:r>
              <a:rPr lang="zh-CN" altLang="en-US" sz="2400" dirty="0">
                <a:latin typeface="黑体" panose="02010609060101010101" pitchFamily="49" charset="-122"/>
                <a:ea typeface="黑体" panose="02010609060101010101" pitchFamily="49" charset="-122"/>
                <a:sym typeface="微软雅黑" panose="020B0503020204020204" pitchFamily="34" charset="-122"/>
              </a:rPr>
              <a:t>日，孙中山提出辞职。</a:t>
            </a:r>
          </a:p>
          <a:p>
            <a:r>
              <a:rPr lang="zh-CN" altLang="en-US" sz="2400" dirty="0">
                <a:latin typeface="黑体" panose="02010609060101010101" pitchFamily="49" charset="-122"/>
                <a:ea typeface="黑体" panose="02010609060101010101" pitchFamily="49" charset="-122"/>
                <a:sym typeface="微软雅黑" panose="020B0503020204020204" pitchFamily="34" charset="-122"/>
              </a:rPr>
              <a:t>（</a:t>
            </a:r>
            <a:r>
              <a:rPr lang="en-US" altLang="zh-CN" sz="2400" dirty="0">
                <a:latin typeface="黑体" panose="02010609060101010101" pitchFamily="49" charset="-122"/>
                <a:ea typeface="黑体" panose="02010609060101010101" pitchFamily="49" charset="-122"/>
                <a:sym typeface="微软雅黑" panose="020B0503020204020204" pitchFamily="34" charset="-122"/>
              </a:rPr>
              <a:t>2</a:t>
            </a:r>
            <a:r>
              <a:rPr lang="zh-CN" altLang="en-US" sz="2400" dirty="0">
                <a:latin typeface="黑体" panose="02010609060101010101" pitchFamily="49" charset="-122"/>
                <a:ea typeface="黑体" panose="02010609060101010101" pitchFamily="49" charset="-122"/>
                <a:sym typeface="微软雅黑" panose="020B0503020204020204" pitchFamily="34" charset="-122"/>
              </a:rPr>
              <a:t>）</a:t>
            </a:r>
            <a:r>
              <a:rPr lang="en-US" altLang="zh-CN" sz="2400" dirty="0">
                <a:latin typeface="黑体" panose="02010609060101010101" pitchFamily="49" charset="-122"/>
                <a:ea typeface="黑体" panose="02010609060101010101" pitchFamily="49" charset="-122"/>
                <a:sym typeface="微软雅黑" panose="020B0503020204020204" pitchFamily="34" charset="-122"/>
              </a:rPr>
              <a:t>1912</a:t>
            </a:r>
            <a:r>
              <a:rPr lang="zh-CN" altLang="en-US" sz="24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400" dirty="0">
                <a:latin typeface="黑体" panose="02010609060101010101" pitchFamily="49" charset="-122"/>
                <a:ea typeface="黑体" panose="02010609060101010101" pitchFamily="49" charset="-122"/>
                <a:sym typeface="微软雅黑" panose="020B0503020204020204" pitchFamily="34" charset="-122"/>
              </a:rPr>
              <a:t>3</a:t>
            </a:r>
            <a:r>
              <a:rPr lang="zh-CN" altLang="en-US" sz="2400" dirty="0">
                <a:latin typeface="黑体" panose="02010609060101010101" pitchFamily="49" charset="-122"/>
                <a:ea typeface="黑体" panose="02010609060101010101" pitchFamily="49" charset="-122"/>
                <a:sym typeface="微软雅黑" panose="020B0503020204020204" pitchFamily="34" charset="-122"/>
              </a:rPr>
              <a:t>月</a:t>
            </a:r>
            <a:r>
              <a:rPr lang="en-US" altLang="zh-CN" sz="2400" dirty="0">
                <a:latin typeface="黑体" panose="02010609060101010101" pitchFamily="49" charset="-122"/>
                <a:ea typeface="黑体" panose="02010609060101010101" pitchFamily="49" charset="-122"/>
                <a:sym typeface="微软雅黑" panose="020B0503020204020204" pitchFamily="34" charset="-122"/>
              </a:rPr>
              <a:t>10</a:t>
            </a:r>
            <a:r>
              <a:rPr lang="zh-CN" altLang="en-US" sz="2400" dirty="0">
                <a:latin typeface="黑体" panose="02010609060101010101" pitchFamily="49" charset="-122"/>
                <a:ea typeface="黑体" panose="02010609060101010101" pitchFamily="49" charset="-122"/>
                <a:sym typeface="微软雅黑" panose="020B0503020204020204" pitchFamily="34" charset="-122"/>
              </a:rPr>
              <a:t>日，袁世凯在北京就任中华民国临时大总统</a:t>
            </a: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400" dirty="0" smtClean="0">
              <a:latin typeface="黑体" panose="02010609060101010101" pitchFamily="49" charset="-122"/>
              <a:ea typeface="黑体" panose="02010609060101010101" pitchFamily="49" charset="-122"/>
              <a:sym typeface="微软雅黑" panose="020B0503020204020204" pitchFamily="34" charset="-122"/>
            </a:endParaRPr>
          </a:p>
          <a:p>
            <a:endParaRPr lang="en-US" altLang="zh-CN" sz="2400" dirty="0" smtClean="0">
              <a:latin typeface="黑体" panose="02010609060101010101" pitchFamily="49" charset="-122"/>
              <a:ea typeface="黑体" panose="02010609060101010101" pitchFamily="49" charset="-122"/>
              <a:sym typeface="微软雅黑" panose="020B0503020204020204" pitchFamily="34" charset="-122"/>
            </a:endParaRPr>
          </a:p>
          <a:p>
            <a:endParaRPr lang="zh-CN" altLang="en-US" sz="2400" dirty="0">
              <a:latin typeface="黑体" panose="02010609060101010101" pitchFamily="49" charset="-122"/>
              <a:ea typeface="黑体" panose="02010609060101010101" pitchFamily="49" charset="-122"/>
              <a:sym typeface="微软雅黑" panose="020B0503020204020204" pitchFamily="34" charset="-122"/>
            </a:endParaRPr>
          </a:p>
          <a:p>
            <a:r>
              <a:rPr lang="zh-CN" altLang="en-US" sz="2400" dirty="0">
                <a:latin typeface="黑体" panose="02010609060101010101" pitchFamily="49" charset="-122"/>
                <a:ea typeface="黑体" panose="02010609060101010101" pitchFamily="49" charset="-122"/>
                <a:sym typeface="微软雅黑" panose="020B0503020204020204" pitchFamily="34" charset="-122"/>
              </a:rPr>
              <a:t>（</a:t>
            </a:r>
            <a:r>
              <a:rPr lang="en-US" altLang="zh-CN" sz="2400" dirty="0">
                <a:latin typeface="黑体" panose="02010609060101010101" pitchFamily="49" charset="-122"/>
                <a:ea typeface="黑体" panose="02010609060101010101" pitchFamily="49" charset="-122"/>
                <a:sym typeface="微软雅黑" panose="020B0503020204020204" pitchFamily="34" charset="-122"/>
              </a:rPr>
              <a:t>3</a:t>
            </a:r>
            <a:r>
              <a:rPr lang="zh-CN" altLang="en-US" sz="2400" dirty="0">
                <a:latin typeface="黑体" panose="02010609060101010101" pitchFamily="49" charset="-122"/>
                <a:ea typeface="黑体" panose="02010609060101010101" pitchFamily="49" charset="-122"/>
                <a:sym typeface="微软雅黑" panose="020B0503020204020204" pitchFamily="34" charset="-122"/>
              </a:rPr>
              <a:t>）</a:t>
            </a:r>
            <a:r>
              <a:rPr lang="en-US" altLang="zh-CN" sz="2400" dirty="0">
                <a:latin typeface="黑体" panose="02010609060101010101" pitchFamily="49" charset="-122"/>
                <a:ea typeface="黑体" panose="02010609060101010101" pitchFamily="49" charset="-122"/>
                <a:sym typeface="微软雅黑" panose="020B0503020204020204" pitchFamily="34" charset="-122"/>
              </a:rPr>
              <a:t>1912</a:t>
            </a:r>
            <a:r>
              <a:rPr lang="zh-CN" altLang="en-US" sz="2400" dirty="0">
                <a:latin typeface="黑体" panose="02010609060101010101" pitchFamily="49" charset="-122"/>
                <a:ea typeface="黑体" panose="02010609060101010101" pitchFamily="49" charset="-122"/>
                <a:sym typeface="微软雅黑" panose="020B0503020204020204" pitchFamily="34" charset="-122"/>
              </a:rPr>
              <a:t>年</a:t>
            </a:r>
            <a:r>
              <a:rPr lang="en-US" altLang="zh-CN" sz="2400" dirty="0">
                <a:latin typeface="黑体" panose="02010609060101010101" pitchFamily="49" charset="-122"/>
                <a:ea typeface="黑体" panose="02010609060101010101" pitchFamily="49" charset="-122"/>
                <a:sym typeface="微软雅黑" panose="020B0503020204020204" pitchFamily="34" charset="-122"/>
              </a:rPr>
              <a:t>4</a:t>
            </a:r>
            <a:r>
              <a:rPr lang="zh-CN" altLang="en-US" sz="2400" dirty="0">
                <a:latin typeface="黑体" panose="02010609060101010101" pitchFamily="49" charset="-122"/>
                <a:ea typeface="黑体" panose="02010609060101010101" pitchFamily="49" charset="-122"/>
                <a:sym typeface="微软雅黑" panose="020B0503020204020204" pitchFamily="34" charset="-122"/>
              </a:rPr>
              <a:t>月</a:t>
            </a:r>
            <a:r>
              <a:rPr lang="en-US" altLang="zh-CN" sz="2400" dirty="0">
                <a:latin typeface="黑体" panose="02010609060101010101" pitchFamily="49" charset="-122"/>
                <a:ea typeface="黑体" panose="02010609060101010101" pitchFamily="49" charset="-122"/>
                <a:sym typeface="微软雅黑" panose="020B0503020204020204" pitchFamily="34" charset="-122"/>
              </a:rPr>
              <a:t>1</a:t>
            </a:r>
            <a:r>
              <a:rPr lang="zh-CN" altLang="en-US" sz="2400" dirty="0">
                <a:latin typeface="黑体" panose="02010609060101010101" pitchFamily="49" charset="-122"/>
                <a:ea typeface="黑体" panose="02010609060101010101" pitchFamily="49" charset="-122"/>
                <a:sym typeface="微软雅黑" panose="020B0503020204020204" pitchFamily="34" charset="-122"/>
              </a:rPr>
              <a:t>日，孙中山正式辞去临时大总统职务</a:t>
            </a:r>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sz="2400" dirty="0">
              <a:latin typeface="黑体" panose="02010609060101010101" pitchFamily="49" charset="-122"/>
              <a:ea typeface="黑体" panose="02010609060101010101" pitchFamily="49" charset="-122"/>
              <a:sym typeface="微软雅黑" panose="020B0503020204020204" pitchFamily="34" charset="-122"/>
            </a:endParaRPr>
          </a:p>
        </p:txBody>
      </p:sp>
      <p:sp>
        <p:nvSpPr>
          <p:cNvPr id="5" name="矩形 4"/>
          <p:cNvSpPr/>
          <p:nvPr/>
        </p:nvSpPr>
        <p:spPr>
          <a:xfrm>
            <a:off x="3190128" y="4342546"/>
            <a:ext cx="7879080" cy="461665"/>
          </a:xfrm>
          <a:prstGeom prst="rect">
            <a:avLst/>
          </a:prstGeom>
        </p:spPr>
        <p:txBody>
          <a:bodyPr wrap="none">
            <a:spAutoFit/>
          </a:bodyPr>
          <a:lstStyle/>
          <a:p>
            <a:r>
              <a:rPr lang="zh-CN" altLang="en-US" sz="2400" dirty="0" smtClean="0">
                <a:latin typeface="黑体" panose="02010609060101010101" pitchFamily="49" charset="-122"/>
                <a:ea typeface="黑体" panose="02010609060101010101" pitchFamily="49" charset="-122"/>
                <a:sym typeface="微软雅黑" panose="020B0503020204020204" pitchFamily="34" charset="-122"/>
              </a:rPr>
              <a:t>袁世凯带领的北洋军阀</a:t>
            </a:r>
            <a:r>
              <a:rPr lang="zh-CN" altLang="en-US" sz="2400" dirty="0">
                <a:latin typeface="黑体" panose="02010609060101010101" pitchFamily="49" charset="-122"/>
                <a:ea typeface="黑体" panose="02010609060101010101" pitchFamily="49" charset="-122"/>
                <a:sym typeface="微软雅黑" panose="020B0503020204020204" pitchFamily="34" charset="-122"/>
              </a:rPr>
              <a:t>代表</a:t>
            </a:r>
            <a:r>
              <a:rPr lang="zh-CN" altLang="en-US" sz="24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大地主和买办资产阶级</a:t>
            </a:r>
            <a:r>
              <a:rPr lang="zh-CN" altLang="en-US" sz="2400" dirty="0">
                <a:latin typeface="黑体" panose="02010609060101010101" pitchFamily="49" charset="-122"/>
                <a:ea typeface="黑体" panose="02010609060101010101" pitchFamily="49" charset="-122"/>
                <a:sym typeface="微软雅黑" panose="020B0503020204020204" pitchFamily="34" charset="-122"/>
              </a:rPr>
              <a:t>利益。</a:t>
            </a:r>
            <a:endParaRPr lang="en-US" altLang="zh-CN" sz="2400" dirty="0">
              <a:latin typeface="黑体" panose="02010609060101010101" pitchFamily="49" charset="-122"/>
              <a:ea typeface="黑体" panose="02010609060101010101" pitchFamily="49" charset="-122"/>
              <a:sym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7129668" y="69063"/>
            <a:ext cx="4991100" cy="2374900"/>
          </a:xfrm>
          <a:prstGeom prst="rect">
            <a:avLst/>
          </a:prstGeom>
        </p:spPr>
      </p:pic>
      <p:pic>
        <p:nvPicPr>
          <p:cNvPr id="7" name="Picture 2" descr="C:\Users\User\Documents\263EM\chuzi@sunlands.com\history\user\image\0a2b8d88-43cd-46c8-836a-beea4a59c9d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9023" y="1611608"/>
            <a:ext cx="1671448" cy="5328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第一节：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举起近代民族民主革命的旗帜</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64625" y="487954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辛亥革命的胜利与失败</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背景条件</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黑体" panose="02010609060101010101" pitchFamily="49" charset="-122"/>
                <a:ea typeface="黑体" panose="02010609060101010101" pitchFamily="49" charset="-122"/>
              </a:rPr>
              <a:t>革命活动宣传</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5" name="左大括号 14"/>
          <p:cNvSpPr/>
          <p:nvPr/>
        </p:nvSpPr>
        <p:spPr>
          <a:xfrm>
            <a:off x="6066980" y="3986144"/>
            <a:ext cx="274786" cy="24059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249494" y="4089787"/>
            <a:ext cx="175655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6283079" y="5487570"/>
            <a:ext cx="1756559"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失败</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8" name="左大括号 17"/>
          <p:cNvSpPr/>
          <p:nvPr/>
        </p:nvSpPr>
        <p:spPr>
          <a:xfrm>
            <a:off x="8154040" y="4516456"/>
            <a:ext cx="295113" cy="233863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9" name="圆角矩形 18"/>
          <p:cNvSpPr/>
          <p:nvPr/>
        </p:nvSpPr>
        <p:spPr>
          <a:xfrm>
            <a:off x="8492506" y="4607441"/>
            <a:ext cx="2461643" cy="49720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sym typeface="微软雅黑" panose="020B0503020204020204" pitchFamily="34" charset="-122"/>
              </a:rPr>
              <a:t>篡夺革命果实</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0" name="圆角矩形 19"/>
          <p:cNvSpPr/>
          <p:nvPr/>
        </p:nvSpPr>
        <p:spPr>
          <a:xfrm>
            <a:off x="8492506" y="5475488"/>
            <a:ext cx="2461643"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再次革命</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1" name="圆角矩形 20"/>
          <p:cNvSpPr/>
          <p:nvPr/>
        </p:nvSpPr>
        <p:spPr>
          <a:xfrm>
            <a:off x="8492508" y="6253418"/>
            <a:ext cx="2745335"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革命</a:t>
            </a:r>
            <a:r>
              <a:rPr lang="zh-CN" altLang="en-US" sz="2400" smtClean="0">
                <a:solidFill>
                  <a:schemeClr val="tx1"/>
                </a:solidFill>
                <a:latin typeface="黑体" panose="02010609060101010101" pitchFamily="49" charset="-122"/>
                <a:ea typeface="黑体" panose="02010609060101010101" pitchFamily="49" charset="-122"/>
              </a:rPr>
              <a:t>意义和局限性</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9109" y="424762"/>
            <a:ext cx="10192076" cy="544050"/>
          </a:xfrm>
        </p:spPr>
        <p:txBody>
          <a:bodyPr/>
          <a:lstStyle/>
          <a:p>
            <a:r>
              <a:rPr lang="zh-CN" altLang="zh-CN" sz="2400" dirty="0" smtClean="0">
                <a:solidFill>
                  <a:schemeClr val="tx1"/>
                </a:solidFill>
              </a:rPr>
              <a:t>第二节 辛亥革命的胜利与失败</a:t>
            </a:r>
            <a:r>
              <a:rPr lang="en-US" altLang="zh-CN" sz="2400" dirty="0" smtClean="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745921" y="1451092"/>
            <a:ext cx="10515600" cy="4351338"/>
          </a:xfrm>
        </p:spPr>
        <p:txBody>
          <a:bodyPr>
            <a:normAutofit/>
          </a:bodyPr>
          <a:lstStyle/>
          <a:p>
            <a:r>
              <a:rPr lang="zh-CN" altLang="en-US" sz="2000" dirty="0" smtClean="0">
                <a:latin typeface="黑体" panose="02010609060101010101" pitchFamily="49" charset="-122"/>
                <a:ea typeface="黑体" panose="02010609060101010101" pitchFamily="49" charset="-122"/>
              </a:rPr>
              <a:t>再次革命</a:t>
            </a:r>
            <a:endParaRPr lang="en-US" altLang="zh-CN" sz="2000" b="1" dirty="0">
              <a:latin typeface="黑体" panose="02010609060101010101" pitchFamily="49" charset="-122"/>
              <a:ea typeface="黑体" panose="02010609060101010101" pitchFamily="49" charset="-122"/>
              <a:sym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851775310"/>
              </p:ext>
            </p:extLst>
          </p:nvPr>
        </p:nvGraphicFramePr>
        <p:xfrm>
          <a:off x="968991" y="2415653"/>
          <a:ext cx="10232788" cy="3094969"/>
        </p:xfrm>
        <a:graphic>
          <a:graphicData uri="http://schemas.openxmlformats.org/drawingml/2006/table">
            <a:tbl>
              <a:tblPr firstRow="1" bandRow="1">
                <a:tableStyleId>{5940675A-B579-460E-94D1-54222C63F5DA}</a:tableStyleId>
              </a:tblPr>
              <a:tblGrid>
                <a:gridCol w="1901057"/>
                <a:gridCol w="1136900"/>
                <a:gridCol w="2929383"/>
                <a:gridCol w="1609917"/>
                <a:gridCol w="2655531"/>
              </a:tblGrid>
              <a:tr h="439722">
                <a:tc>
                  <a:txBody>
                    <a:bodyPr/>
                    <a:lstStyle/>
                    <a:p>
                      <a:pPr algn="ctr"/>
                      <a:r>
                        <a:rPr lang="zh-CN" altLang="en-US" sz="2000" dirty="0" smtClean="0">
                          <a:latin typeface="黑体" panose="02010609060101010101" pitchFamily="49" charset="-122"/>
                          <a:ea typeface="黑体" panose="02010609060101010101" pitchFamily="49" charset="-122"/>
                        </a:rPr>
                        <a:t>斗争</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时间</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起因</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领导人</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结果</a:t>
                      </a:r>
                      <a:endParaRPr lang="zh-CN" altLang="en-US" sz="2000" dirty="0">
                        <a:latin typeface="黑体" panose="02010609060101010101" pitchFamily="49" charset="-122"/>
                        <a:ea typeface="黑体" panose="02010609060101010101" pitchFamily="49" charset="-122"/>
                      </a:endParaRPr>
                    </a:p>
                  </a:txBody>
                  <a:tcPr anchor="ctr"/>
                </a:tc>
              </a:tr>
              <a:tr h="710321">
                <a:tc>
                  <a:txBody>
                    <a:bodyPr/>
                    <a:lstStyle/>
                    <a:p>
                      <a:pPr marL="0" algn="ctr" defTabSz="914400" rtl="0" eaLnBrk="1" latinLnBrk="0" hangingPunct="1"/>
                      <a:endParaRPr lang="zh-CN" altLang="en-US" sz="1800" b="1"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反对</a:t>
                      </a:r>
                      <a:r>
                        <a:rPr lang="zh-CN" altLang="en-US" sz="1800" kern="1200" dirty="0" smtClean="0">
                          <a:solidFill>
                            <a:schemeClr val="tx1"/>
                          </a:solidFill>
                          <a:latin typeface="黑体" panose="02010609060101010101" pitchFamily="49" charset="-122"/>
                          <a:ea typeface="黑体" panose="02010609060101010101" pitchFamily="49" charset="-122"/>
                          <a:cs typeface="+mn-cs"/>
                        </a:rPr>
                        <a:t>袁世凯</a:t>
                      </a:r>
                      <a:r>
                        <a:rPr lang="zh-CN" altLang="en-US" sz="1800" kern="1200" dirty="0" smtClean="0">
                          <a:latin typeface="黑体" panose="02010609060101010101" pitchFamily="49" charset="-122"/>
                          <a:ea typeface="黑体" panose="02010609060101010101" pitchFamily="49" charset="-122"/>
                        </a:rPr>
                        <a:t>刺杀宋教仁和“善后大借款”</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endParaRPr lang="zh-CN" altLang="en-US" sz="1800" b="0" kern="1200" dirty="0" smtClean="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r>
              <a:tr h="411535">
                <a:tc>
                  <a:txBody>
                    <a:bodyPr/>
                    <a:lstStyle/>
                    <a:p>
                      <a:pPr algn="ctr"/>
                      <a:endParaRPr lang="zh-CN" altLang="en-US" dirty="0">
                        <a:solidFill>
                          <a:srgbClr val="C00000"/>
                        </a:solidFill>
                        <a:latin typeface="黑体" panose="02010609060101010101" pitchFamily="49" charset="-122"/>
                        <a:ea typeface="黑体" panose="02010609060101010101" pitchFamily="49" charset="-122"/>
                      </a:endParaRPr>
                    </a:p>
                  </a:txBody>
                  <a:tcPr anchor="ctr"/>
                </a:tc>
                <a:tc>
                  <a:txBody>
                    <a:bodyPr/>
                    <a:lstStyle/>
                    <a:p>
                      <a:pPr algn="ctr"/>
                      <a:endParaRPr lang="zh-CN" altLang="en-US" dirty="0">
                        <a:solidFill>
                          <a:srgbClr val="C00000"/>
                        </a:solidFill>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反对袁世凯专制统治</a:t>
                      </a:r>
                      <a:endParaRPr lang="zh-CN" altLang="en-US" dirty="0">
                        <a:latin typeface="黑体" panose="02010609060101010101" pitchFamily="49" charset="-122"/>
                        <a:ea typeface="黑体" panose="02010609060101010101" pitchFamily="49" charset="-122"/>
                      </a:endParaRPr>
                    </a:p>
                  </a:txBody>
                  <a:tcPr anchor="ctr"/>
                </a:tc>
                <a:tc>
                  <a:txBody>
                    <a:bodyPr/>
                    <a:lstStyle/>
                    <a:p>
                      <a:pPr marL="0" algn="ctr" defTabSz="914400" rtl="0" eaLnBrk="1" latinLnBrk="0" hangingPunct="1"/>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algn="ctr"/>
                      <a:endParaRPr lang="zh-CN" altLang="en-US" dirty="0">
                        <a:latin typeface="黑体" panose="02010609060101010101" pitchFamily="49" charset="-122"/>
                        <a:ea typeface="黑体" panose="02010609060101010101" pitchFamily="49" charset="-122"/>
                      </a:endParaRPr>
                    </a:p>
                  </a:txBody>
                  <a:tcPr anchor="ctr"/>
                </a:tc>
              </a:tr>
              <a:tr h="411535">
                <a:tc>
                  <a:txBody>
                    <a:bodyPr/>
                    <a:lstStyle/>
                    <a:p>
                      <a:pPr marL="0" algn="ctr" defTabSz="914400" rtl="0" eaLnBrk="1" latinLnBrk="0" hangingPunct="1"/>
                      <a:endParaRPr lang="zh-CN" altLang="en-US" sz="180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反对</a:t>
                      </a:r>
                      <a:r>
                        <a:rPr lang="zh-CN" altLang="en-US" sz="1800" kern="1200" dirty="0" smtClean="0">
                          <a:solidFill>
                            <a:schemeClr val="tx1"/>
                          </a:solidFill>
                          <a:latin typeface="黑体" panose="02010609060101010101" pitchFamily="49" charset="-122"/>
                          <a:ea typeface="黑体" panose="02010609060101010101" pitchFamily="49" charset="-122"/>
                          <a:cs typeface="+mn-cs"/>
                        </a:rPr>
                        <a:t>袁世凯</a:t>
                      </a:r>
                      <a:r>
                        <a:rPr lang="zh-CN" altLang="en-US" sz="1800" kern="1200" dirty="0" smtClean="0">
                          <a:latin typeface="黑体" panose="02010609060101010101" pitchFamily="49" charset="-122"/>
                          <a:ea typeface="黑体" panose="02010609060101010101" pitchFamily="49" charset="-122"/>
                        </a:rPr>
                        <a:t>称帝</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endParaRPr lang="zh-CN" altLang="en-US" sz="1800" b="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endParaRPr lang="zh-CN" altLang="en-US" sz="1800" b="1" kern="1200" dirty="0">
                        <a:solidFill>
                          <a:schemeClr val="tx1"/>
                        </a:solidFill>
                        <a:latin typeface="黑体" panose="02010609060101010101" pitchFamily="49" charset="-122"/>
                        <a:ea typeface="黑体" panose="02010609060101010101" pitchFamily="49" charset="-122"/>
                        <a:cs typeface="+mn-cs"/>
                      </a:endParaRPr>
                    </a:p>
                  </a:txBody>
                  <a:tcPr anchor="ctr"/>
                </a:tc>
              </a:tr>
              <a:tr h="710321">
                <a:tc>
                  <a:txBody>
                    <a:bodyPr/>
                    <a:lstStyle/>
                    <a:p>
                      <a:pPr algn="ctr"/>
                      <a:endParaRPr lang="zh-CN" altLang="en-US" dirty="0">
                        <a:latin typeface="黑体" panose="02010609060101010101" pitchFamily="49" charset="-122"/>
                        <a:ea typeface="黑体" panose="02010609060101010101" pitchFamily="49" charset="-122"/>
                      </a:endParaRPr>
                    </a:p>
                  </a:txBody>
                  <a:tcPr anchor="ctr"/>
                </a:tc>
                <a:tc>
                  <a:txBody>
                    <a:bodyPr/>
                    <a:lstStyle/>
                    <a:p>
                      <a:pPr algn="ct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段祺瑞破坏</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临时约法</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，拒绝恢复国会</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endParaRPr lang="zh-CN" altLang="en-US" dirty="0">
                        <a:latin typeface="黑体" panose="02010609060101010101" pitchFamily="49" charset="-122"/>
                        <a:ea typeface="黑体" panose="02010609060101010101" pitchFamily="49" charset="-122"/>
                      </a:endParaRPr>
                    </a:p>
                  </a:txBody>
                  <a:tcPr anchor="ctr"/>
                </a:tc>
                <a:tc>
                  <a:txBody>
                    <a:bodyPr/>
                    <a:lstStyle/>
                    <a:p>
                      <a:pPr algn="ctr"/>
                      <a:endParaRPr lang="zh-CN" altLang="en-US" dirty="0">
                        <a:latin typeface="黑体" panose="02010609060101010101" pitchFamily="49" charset="-122"/>
                        <a:ea typeface="黑体" panose="02010609060101010101" pitchFamily="49" charset="-122"/>
                      </a:endParaRPr>
                    </a:p>
                  </a:txBody>
                  <a:tcPr anchor="ctr"/>
                </a:tc>
              </a:tr>
              <a:tr h="411535">
                <a:tc>
                  <a:txBody>
                    <a:bodyPr/>
                    <a:lstStyle/>
                    <a:p>
                      <a:pPr marL="0" algn="ctr" defTabSz="914400" rtl="0" eaLnBrk="1" latinLnBrk="0" hangingPunct="1"/>
                      <a:endParaRPr lang="zh-CN" altLang="en-US" sz="180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endParaRPr lang="zh-CN" altLang="en-US" sz="1800" b="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捍卫约法，恢复民国</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r>
            </a:tbl>
          </a:graphicData>
        </a:graphic>
      </p:graphicFrame>
      <p:pic>
        <p:nvPicPr>
          <p:cNvPr id="6" name="image33.png"/>
          <p:cNvPicPr/>
          <p:nvPr/>
        </p:nvPicPr>
        <p:blipFill>
          <a:blip r:embed="rId2" cstate="print"/>
          <a:stretch>
            <a:fillRect/>
          </a:stretch>
        </p:blipFill>
        <p:spPr>
          <a:xfrm>
            <a:off x="6880860" y="1401536"/>
            <a:ext cx="1569720" cy="495300"/>
          </a:xfrm>
          <a:prstGeom prst="rect">
            <a:avLst/>
          </a:prstGeom>
        </p:spPr>
      </p:pic>
      <p:pic>
        <p:nvPicPr>
          <p:cNvPr id="4" name="图片 3"/>
          <p:cNvPicPr>
            <a:picLocks noChangeAspect="1"/>
          </p:cNvPicPr>
          <p:nvPr/>
        </p:nvPicPr>
        <p:blipFill>
          <a:blip r:embed="rId3"/>
          <a:stretch>
            <a:fillRect/>
          </a:stretch>
        </p:blipFill>
        <p:spPr>
          <a:xfrm>
            <a:off x="7341177" y="42928"/>
            <a:ext cx="4475645" cy="1742427"/>
          </a:xfrm>
          <a:prstGeom prst="rect">
            <a:avLst/>
          </a:prstGeom>
        </p:spPr>
      </p:pic>
    </p:spTree>
    <p:extLst>
      <p:ext uri="{BB962C8B-B14F-4D97-AF65-F5344CB8AC3E}">
        <p14:creationId xmlns:p14="http://schemas.microsoft.com/office/powerpoint/2010/main" val="336077793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9109" y="424762"/>
            <a:ext cx="10192076" cy="544050"/>
          </a:xfrm>
        </p:spPr>
        <p:txBody>
          <a:bodyPr/>
          <a:lstStyle/>
          <a:p>
            <a:r>
              <a:rPr lang="zh-CN" altLang="zh-CN" sz="2400" dirty="0" smtClean="0">
                <a:solidFill>
                  <a:schemeClr val="tx1"/>
                </a:solidFill>
              </a:rPr>
              <a:t>第二节 辛亥革命的胜利与失败</a:t>
            </a:r>
            <a:r>
              <a:rPr lang="en-US" altLang="zh-CN" sz="2400" dirty="0" smtClean="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745921" y="1451092"/>
            <a:ext cx="10515600" cy="4351338"/>
          </a:xfrm>
        </p:spPr>
        <p:txBody>
          <a:bodyPr>
            <a:normAutofit/>
          </a:bodyPr>
          <a:lstStyle/>
          <a:p>
            <a:r>
              <a:rPr lang="zh-CN" altLang="en-US" sz="2000" dirty="0" smtClean="0">
                <a:latin typeface="黑体" panose="02010609060101010101" pitchFamily="49" charset="-122"/>
                <a:ea typeface="黑体" panose="02010609060101010101" pitchFamily="49" charset="-122"/>
              </a:rPr>
              <a:t>再次革命</a:t>
            </a:r>
            <a:endParaRPr lang="en-US" altLang="zh-CN" sz="2000" b="1" dirty="0">
              <a:latin typeface="黑体" panose="02010609060101010101" pitchFamily="49" charset="-122"/>
              <a:ea typeface="黑体" panose="02010609060101010101" pitchFamily="49" charset="-122"/>
              <a:sym typeface="微软雅黑" panose="020B0503020204020204" pitchFamily="34" charset="-122"/>
            </a:endParaRPr>
          </a:p>
        </p:txBody>
      </p:sp>
      <p:graphicFrame>
        <p:nvGraphicFramePr>
          <p:cNvPr id="5" name="表格 4"/>
          <p:cNvGraphicFramePr>
            <a:graphicFrameLocks noGrp="1"/>
          </p:cNvGraphicFramePr>
          <p:nvPr/>
        </p:nvGraphicFramePr>
        <p:xfrm>
          <a:off x="968991" y="2415653"/>
          <a:ext cx="10232788" cy="3094969"/>
        </p:xfrm>
        <a:graphic>
          <a:graphicData uri="http://schemas.openxmlformats.org/drawingml/2006/table">
            <a:tbl>
              <a:tblPr firstRow="1" bandRow="1">
                <a:tableStyleId>{5940675A-B579-460E-94D1-54222C63F5DA}</a:tableStyleId>
              </a:tblPr>
              <a:tblGrid>
                <a:gridCol w="1901057"/>
                <a:gridCol w="1136900"/>
                <a:gridCol w="2929383"/>
                <a:gridCol w="1609917"/>
                <a:gridCol w="2655531"/>
              </a:tblGrid>
              <a:tr h="439722">
                <a:tc>
                  <a:txBody>
                    <a:bodyPr/>
                    <a:lstStyle/>
                    <a:p>
                      <a:pPr algn="ctr"/>
                      <a:r>
                        <a:rPr lang="zh-CN" altLang="en-US" sz="2000" dirty="0" smtClean="0">
                          <a:latin typeface="黑体" panose="02010609060101010101" pitchFamily="49" charset="-122"/>
                          <a:ea typeface="黑体" panose="02010609060101010101" pitchFamily="49" charset="-122"/>
                        </a:rPr>
                        <a:t>斗争</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时间</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起因</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领导人</a:t>
                      </a:r>
                      <a:endParaRPr lang="zh-CN" altLang="en-US" sz="2000" dirty="0">
                        <a:latin typeface="黑体" panose="02010609060101010101" pitchFamily="49" charset="-122"/>
                        <a:ea typeface="黑体" panose="02010609060101010101" pitchFamily="49" charset="-122"/>
                      </a:endParaRPr>
                    </a:p>
                  </a:txBody>
                  <a:tcPr anchor="ctr"/>
                </a:tc>
                <a:tc>
                  <a:txBody>
                    <a:bodyPr/>
                    <a:lstStyle/>
                    <a:p>
                      <a:pPr algn="ctr"/>
                      <a:r>
                        <a:rPr lang="zh-CN" altLang="en-US" sz="2000" dirty="0" smtClean="0">
                          <a:latin typeface="黑体" panose="02010609060101010101" pitchFamily="49" charset="-122"/>
                          <a:ea typeface="黑体" panose="02010609060101010101" pitchFamily="49" charset="-122"/>
                        </a:rPr>
                        <a:t>结果</a:t>
                      </a:r>
                      <a:endParaRPr lang="zh-CN" altLang="en-US" sz="2000" dirty="0">
                        <a:latin typeface="黑体" panose="02010609060101010101" pitchFamily="49" charset="-122"/>
                        <a:ea typeface="黑体" panose="02010609060101010101" pitchFamily="49" charset="-122"/>
                      </a:endParaRPr>
                    </a:p>
                  </a:txBody>
                  <a:tcPr anchor="ctr"/>
                </a:tc>
              </a:tr>
              <a:tr h="710321">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rPr>
                        <a:t>二次革命</a:t>
                      </a:r>
                      <a:endParaRPr lang="zh-CN" altLang="en-US" sz="1800" b="1"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en-US" altLang="zh-CN" sz="1800" kern="1200" dirty="0" smtClean="0">
                          <a:latin typeface="黑体" panose="02010609060101010101" pitchFamily="49" charset="-122"/>
                          <a:ea typeface="黑体" panose="02010609060101010101" pitchFamily="49" charset="-122"/>
                        </a:rPr>
                        <a:t>1913.7</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反对</a:t>
                      </a:r>
                      <a:r>
                        <a:rPr lang="zh-CN" altLang="en-US" sz="1800" kern="1200" dirty="0" smtClean="0">
                          <a:solidFill>
                            <a:schemeClr val="tx1"/>
                          </a:solidFill>
                          <a:latin typeface="黑体" panose="02010609060101010101" pitchFamily="49" charset="-122"/>
                          <a:ea typeface="黑体" panose="02010609060101010101" pitchFamily="49" charset="-122"/>
                          <a:cs typeface="+mn-cs"/>
                        </a:rPr>
                        <a:t>袁世凯</a:t>
                      </a:r>
                      <a:r>
                        <a:rPr lang="zh-CN" altLang="en-US" sz="1800" kern="1200" dirty="0" smtClean="0">
                          <a:latin typeface="黑体" panose="02010609060101010101" pitchFamily="49" charset="-122"/>
                          <a:ea typeface="黑体" panose="02010609060101010101" pitchFamily="49" charset="-122"/>
                        </a:rPr>
                        <a:t>刺杀宋教仁和“善后大借款”</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rPr>
                        <a:t>孙中山</a:t>
                      </a:r>
                      <a:endParaRPr lang="zh-CN" altLang="en-US" sz="1800" b="0" kern="1200" dirty="0" smtClean="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失败，孙中山逃亡日本</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r>
              <a:tr h="411535">
                <a:tc>
                  <a:txBody>
                    <a:bodyPr/>
                    <a:lstStyle/>
                    <a:p>
                      <a:pPr algn="ctr"/>
                      <a:r>
                        <a:rPr lang="zh-CN" altLang="en-US" dirty="0" smtClean="0">
                          <a:solidFill>
                            <a:srgbClr val="C00000"/>
                          </a:solidFill>
                          <a:latin typeface="黑体" panose="02010609060101010101" pitchFamily="49" charset="-122"/>
                          <a:ea typeface="黑体" panose="02010609060101010101" pitchFamily="49" charset="-122"/>
                        </a:rPr>
                        <a:t>中华革命党</a:t>
                      </a:r>
                      <a:endParaRPr lang="zh-CN" altLang="en-US" dirty="0">
                        <a:solidFill>
                          <a:srgbClr val="C00000"/>
                        </a:solidFill>
                        <a:latin typeface="黑体" panose="02010609060101010101" pitchFamily="49" charset="-122"/>
                        <a:ea typeface="黑体" panose="02010609060101010101" pitchFamily="49" charset="-122"/>
                      </a:endParaRPr>
                    </a:p>
                  </a:txBody>
                  <a:tcPr anchor="ctr"/>
                </a:tc>
                <a:tc>
                  <a:txBody>
                    <a:bodyPr/>
                    <a:lstStyle/>
                    <a:p>
                      <a:pPr algn="ctr"/>
                      <a:r>
                        <a:rPr lang="en-US" altLang="zh-CN" dirty="0" smtClean="0">
                          <a:solidFill>
                            <a:srgbClr val="C00000"/>
                          </a:solidFill>
                          <a:latin typeface="黑体" panose="02010609060101010101" pitchFamily="49" charset="-122"/>
                          <a:ea typeface="黑体" panose="02010609060101010101" pitchFamily="49" charset="-122"/>
                        </a:rPr>
                        <a:t>1914.7</a:t>
                      </a:r>
                      <a:endParaRPr lang="zh-CN" altLang="en-US" dirty="0">
                        <a:solidFill>
                          <a:srgbClr val="C00000"/>
                        </a:solidFill>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反对袁世凯专制统治</a:t>
                      </a:r>
                      <a:endParaRPr lang="zh-CN" altLang="en-US" dirty="0">
                        <a:latin typeface="黑体" panose="02010609060101010101" pitchFamily="49" charset="-122"/>
                        <a:ea typeface="黑体" panose="02010609060101010101" pitchFamily="49" charset="-122"/>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孙中山</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社会影响弱</a:t>
                      </a:r>
                      <a:endParaRPr lang="zh-CN" altLang="en-US" dirty="0">
                        <a:latin typeface="黑体" panose="02010609060101010101" pitchFamily="49" charset="-122"/>
                        <a:ea typeface="黑体" panose="02010609060101010101" pitchFamily="49" charset="-122"/>
                      </a:endParaRPr>
                    </a:p>
                  </a:txBody>
                  <a:tcPr anchor="ctr"/>
                </a:tc>
              </a:tr>
              <a:tr h="411535">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cs typeface="+mn-cs"/>
                        </a:rPr>
                        <a:t>护国战争</a:t>
                      </a:r>
                      <a:endParaRPr lang="zh-CN" altLang="en-US" sz="180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en-US" altLang="zh-CN" sz="1800" kern="1200" dirty="0" smtClean="0">
                          <a:latin typeface="黑体" panose="02010609060101010101" pitchFamily="49" charset="-122"/>
                          <a:ea typeface="黑体" panose="02010609060101010101" pitchFamily="49" charset="-122"/>
                        </a:rPr>
                        <a:t>1915.12</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反对</a:t>
                      </a:r>
                      <a:r>
                        <a:rPr lang="zh-CN" altLang="en-US" sz="1800" kern="1200" dirty="0" smtClean="0">
                          <a:solidFill>
                            <a:schemeClr val="tx1"/>
                          </a:solidFill>
                          <a:latin typeface="黑体" panose="02010609060101010101" pitchFamily="49" charset="-122"/>
                          <a:ea typeface="黑体" panose="02010609060101010101" pitchFamily="49" charset="-122"/>
                          <a:cs typeface="+mn-cs"/>
                        </a:rPr>
                        <a:t>袁世凯</a:t>
                      </a:r>
                      <a:r>
                        <a:rPr lang="zh-CN" altLang="en-US" sz="1800" kern="1200" dirty="0" smtClean="0">
                          <a:latin typeface="黑体" panose="02010609060101010101" pitchFamily="49" charset="-122"/>
                          <a:ea typeface="黑体" panose="02010609060101010101" pitchFamily="49" charset="-122"/>
                        </a:rPr>
                        <a:t>称帝</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rPr>
                        <a:t>蔡锷</a:t>
                      </a:r>
                      <a:endParaRPr lang="zh-CN" altLang="en-US" sz="1800" b="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solidFill>
                            <a:schemeClr val="tx1"/>
                          </a:solidFill>
                          <a:latin typeface="黑体" panose="02010609060101010101" pitchFamily="49" charset="-122"/>
                          <a:ea typeface="黑体" panose="02010609060101010101" pitchFamily="49" charset="-122"/>
                        </a:rPr>
                        <a:t>袁世凯取消帝制</a:t>
                      </a:r>
                      <a:endParaRPr lang="zh-CN" altLang="en-US" sz="1800" b="1" kern="1200" dirty="0">
                        <a:solidFill>
                          <a:schemeClr val="tx1"/>
                        </a:solidFill>
                        <a:latin typeface="黑体" panose="02010609060101010101" pitchFamily="49" charset="-122"/>
                        <a:ea typeface="黑体" panose="02010609060101010101" pitchFamily="49" charset="-122"/>
                        <a:cs typeface="+mn-cs"/>
                      </a:endParaRPr>
                    </a:p>
                  </a:txBody>
                  <a:tcPr anchor="ctr"/>
                </a:tc>
              </a:tr>
              <a:tr h="710321">
                <a:tc>
                  <a:txBody>
                    <a:bodyPr/>
                    <a:lstStyle/>
                    <a:p>
                      <a:pPr algn="ctr"/>
                      <a:r>
                        <a:rPr lang="zh-CN" altLang="en-US" dirty="0" smtClean="0">
                          <a:latin typeface="黑体" panose="02010609060101010101" pitchFamily="49" charset="-122"/>
                          <a:ea typeface="黑体" panose="02010609060101010101" pitchFamily="49" charset="-122"/>
                        </a:rPr>
                        <a:t>第一次护法运动</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en-US" altLang="zh-CN" dirty="0" smtClean="0">
                          <a:latin typeface="黑体" panose="02010609060101010101" pitchFamily="49" charset="-122"/>
                          <a:ea typeface="黑体" panose="02010609060101010101" pitchFamily="49" charset="-122"/>
                        </a:rPr>
                        <a:t>1917.7</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段祺瑞破坏</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临时约法</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，拒绝恢复国会</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孙中山</a:t>
                      </a:r>
                      <a:endParaRPr lang="zh-CN" altLang="en-US" dirty="0">
                        <a:latin typeface="黑体" panose="02010609060101010101" pitchFamily="49" charset="-122"/>
                        <a:ea typeface="黑体" panose="02010609060101010101" pitchFamily="49" charset="-122"/>
                      </a:endParaRPr>
                    </a:p>
                  </a:txBody>
                  <a:tcPr anchor="ctr"/>
                </a:tc>
                <a:tc>
                  <a:txBody>
                    <a:bodyPr/>
                    <a:lstStyle/>
                    <a:p>
                      <a:pPr algn="ctr"/>
                      <a:r>
                        <a:rPr lang="zh-CN" altLang="en-US" dirty="0" smtClean="0">
                          <a:latin typeface="黑体" panose="02010609060101010101" pitchFamily="49" charset="-122"/>
                          <a:ea typeface="黑体" panose="02010609060101010101" pitchFamily="49" charset="-122"/>
                        </a:rPr>
                        <a:t>被西南军阀排挤</a:t>
                      </a:r>
                      <a:endParaRPr lang="zh-CN" altLang="en-US" dirty="0">
                        <a:latin typeface="黑体" panose="02010609060101010101" pitchFamily="49" charset="-122"/>
                        <a:ea typeface="黑体" panose="02010609060101010101" pitchFamily="49" charset="-122"/>
                      </a:endParaRPr>
                    </a:p>
                  </a:txBody>
                  <a:tcPr anchor="ctr"/>
                </a:tc>
              </a:tr>
              <a:tr h="411535">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cs typeface="+mn-cs"/>
                        </a:rPr>
                        <a:t>第二次护法运动</a:t>
                      </a:r>
                      <a:endParaRPr lang="zh-CN" altLang="en-US" sz="180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en-US" altLang="zh-CN" sz="1800" kern="1200" dirty="0" smtClean="0">
                          <a:solidFill>
                            <a:srgbClr val="C00000"/>
                          </a:solidFill>
                          <a:latin typeface="黑体" panose="02010609060101010101" pitchFamily="49" charset="-122"/>
                          <a:ea typeface="黑体" panose="02010609060101010101" pitchFamily="49" charset="-122"/>
                        </a:rPr>
                        <a:t>1920.11</a:t>
                      </a:r>
                      <a:endParaRPr lang="zh-CN" altLang="en-US" sz="1800" b="0" kern="1200" dirty="0">
                        <a:solidFill>
                          <a:srgbClr val="C00000"/>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捍卫约法，恢复民国</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latin typeface="黑体" panose="02010609060101010101" pitchFamily="49" charset="-122"/>
                          <a:ea typeface="黑体" panose="02010609060101010101" pitchFamily="49" charset="-122"/>
                        </a:rPr>
                        <a:t>孙中山</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c>
                  <a:txBody>
                    <a:bodyPr/>
                    <a:lstStyle/>
                    <a:p>
                      <a:pPr marL="0" algn="ctr" defTabSz="914400" rtl="0" eaLnBrk="1" latinLnBrk="0" hangingPunct="1"/>
                      <a:r>
                        <a:rPr lang="zh-CN" altLang="en-US" sz="1800" kern="1200" dirty="0" smtClean="0">
                          <a:solidFill>
                            <a:srgbClr val="C00000"/>
                          </a:solidFill>
                          <a:latin typeface="黑体" panose="02010609060101010101" pitchFamily="49" charset="-122"/>
                          <a:ea typeface="黑体" panose="02010609060101010101" pitchFamily="49" charset="-122"/>
                        </a:rPr>
                        <a:t>改组国民党</a:t>
                      </a:r>
                      <a:r>
                        <a:rPr lang="zh-CN" altLang="en-US" sz="1800" kern="1200" dirty="0" smtClean="0">
                          <a:latin typeface="黑体" panose="02010609060101010101" pitchFamily="49" charset="-122"/>
                          <a:ea typeface="黑体" panose="02010609060101010101" pitchFamily="49" charset="-122"/>
                        </a:rPr>
                        <a:t>，失败</a:t>
                      </a:r>
                      <a:endParaRPr lang="zh-CN" altLang="en-US" sz="1800" b="0" kern="1200" dirty="0">
                        <a:solidFill>
                          <a:schemeClr val="tx1"/>
                        </a:solidFill>
                        <a:latin typeface="黑体" panose="02010609060101010101" pitchFamily="49" charset="-122"/>
                        <a:ea typeface="黑体" panose="02010609060101010101" pitchFamily="49" charset="-122"/>
                        <a:cs typeface="+mn-cs"/>
                      </a:endParaRPr>
                    </a:p>
                  </a:txBody>
                  <a:tcPr anchor="ctr"/>
                </a:tc>
              </a:tr>
            </a:tbl>
          </a:graphicData>
        </a:graphic>
      </p:graphicFrame>
      <p:pic>
        <p:nvPicPr>
          <p:cNvPr id="6" name="image33.png"/>
          <p:cNvPicPr/>
          <p:nvPr/>
        </p:nvPicPr>
        <p:blipFill>
          <a:blip r:embed="rId2" cstate="print"/>
          <a:stretch>
            <a:fillRect/>
          </a:stretch>
        </p:blipFill>
        <p:spPr>
          <a:xfrm>
            <a:off x="6880860" y="1401536"/>
            <a:ext cx="1569720" cy="495300"/>
          </a:xfrm>
          <a:prstGeom prst="rect">
            <a:avLst/>
          </a:prstGeom>
        </p:spPr>
      </p:pic>
      <p:pic>
        <p:nvPicPr>
          <p:cNvPr id="4" name="图片 3"/>
          <p:cNvPicPr>
            <a:picLocks noChangeAspect="1"/>
          </p:cNvPicPr>
          <p:nvPr/>
        </p:nvPicPr>
        <p:blipFill>
          <a:blip r:embed="rId3"/>
          <a:stretch>
            <a:fillRect/>
          </a:stretch>
        </p:blipFill>
        <p:spPr>
          <a:xfrm>
            <a:off x="7341177" y="42928"/>
            <a:ext cx="4475645" cy="1742427"/>
          </a:xfrm>
          <a:prstGeom prst="rect">
            <a:avLst/>
          </a:prstGeom>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2233" y="2438778"/>
            <a:ext cx="11727975" cy="2677656"/>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rPr>
              <a:t>1</a:t>
            </a:r>
            <a:r>
              <a:rPr lang="en-US" altLang="zh-CN" sz="2400" dirty="0" smtClean="0">
                <a:latin typeface="黑体" panose="02010609060101010101" pitchFamily="49" charset="-122"/>
                <a:ea typeface="黑体" panose="02010609060101010101" pitchFamily="49" charset="-122"/>
              </a:rPr>
              <a:t>.1913</a:t>
            </a:r>
            <a:r>
              <a:rPr lang="zh-CN" altLang="zh-CN" sz="2400" dirty="0">
                <a:latin typeface="黑体" panose="02010609060101010101" pitchFamily="49" charset="-122"/>
                <a:ea typeface="黑体" panose="02010609060101010101" pitchFamily="49" charset="-122"/>
              </a:rPr>
              <a:t>年，资产阶级革命派为反对袁世凯刺杀宋教仁和“善后大借款”发动了</a:t>
            </a:r>
            <a:r>
              <a:rPr lang="en-US" altLang="zh-CN" sz="2400" dirty="0">
                <a:latin typeface="黑体" panose="02010609060101010101" pitchFamily="49" charset="-122"/>
                <a:ea typeface="黑体" panose="02010609060101010101" pitchFamily="49" charset="-122"/>
              </a:rPr>
              <a:t> </a:t>
            </a:r>
            <a:r>
              <a:rPr lang="zh-CN" altLang="en-US" sz="2400" dirty="0" smtClean="0">
                <a:latin typeface="黑体" panose="02010609060101010101" pitchFamily="49" charset="-122"/>
                <a:ea typeface="黑体" panose="02010609060101010101" pitchFamily="49" charset="-122"/>
              </a:rPr>
              <a:t>（    ）</a:t>
            </a:r>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A</a:t>
            </a:r>
            <a:r>
              <a:rPr lang="zh-CN" altLang="zh-CN" sz="2400" dirty="0">
                <a:latin typeface="黑体" panose="02010609060101010101" pitchFamily="49" charset="-122"/>
                <a:ea typeface="黑体" panose="02010609060101010101" pitchFamily="49" charset="-122"/>
              </a:rPr>
              <a:t>．二次革命</a:t>
            </a:r>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                   B</a:t>
            </a:r>
            <a:r>
              <a:rPr lang="zh-CN" altLang="zh-CN" sz="2400" dirty="0">
                <a:latin typeface="黑体" panose="02010609060101010101" pitchFamily="49" charset="-122"/>
                <a:ea typeface="黑体" panose="02010609060101010101" pitchFamily="49" charset="-122"/>
              </a:rPr>
              <a:t>．护国战争</a:t>
            </a:r>
          </a:p>
          <a:p>
            <a:endParaRPr lang="en-US" altLang="zh-CN" sz="2400" dirty="0" smtClean="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C</a:t>
            </a:r>
            <a:r>
              <a:rPr lang="zh-CN" altLang="zh-CN" sz="2400" dirty="0">
                <a:latin typeface="黑体" panose="02010609060101010101" pitchFamily="49" charset="-122"/>
                <a:ea typeface="黑体" panose="02010609060101010101" pitchFamily="49" charset="-122"/>
              </a:rPr>
              <a:t>．第一次护法运动</a:t>
            </a:r>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              D</a:t>
            </a:r>
            <a:r>
              <a:rPr lang="zh-CN" altLang="zh-CN" sz="2400" dirty="0">
                <a:latin typeface="黑体" panose="02010609060101010101" pitchFamily="49" charset="-122"/>
                <a:ea typeface="黑体" panose="02010609060101010101" pitchFamily="49" charset="-122"/>
              </a:rPr>
              <a:t>．第二次护法战争</a:t>
            </a:r>
          </a:p>
        </p:txBody>
      </p:sp>
      <p:sp>
        <p:nvSpPr>
          <p:cNvPr id="5" name="标题 1"/>
          <p:cNvSpPr>
            <a:spLocks noGrp="1"/>
          </p:cNvSpPr>
          <p:nvPr>
            <p:ph type="title"/>
          </p:nvPr>
        </p:nvSpPr>
        <p:spPr>
          <a:xfrm>
            <a:off x="1564495" y="412152"/>
            <a:ext cx="10192076" cy="544050"/>
          </a:xfrm>
        </p:spPr>
        <p:txBody>
          <a:bodyPr/>
          <a:lstStyle/>
          <a:p>
            <a:r>
              <a:rPr lang="zh-CN" altLang="en-US" dirty="0">
                <a:solidFill>
                  <a:schemeClr val="tx1"/>
                </a:solidFill>
              </a:rPr>
              <a:t>练一练</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800" dirty="0" smtClean="0">
                <a:solidFill>
                  <a:prstClr val="white"/>
                </a:solidFill>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第一节：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举起近代民族民主革命的旗帜</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43" name="圆角矩形 42"/>
          <p:cNvSpPr/>
          <p:nvPr/>
        </p:nvSpPr>
        <p:spPr>
          <a:xfrm>
            <a:off x="2504664" y="515509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mn-ea"/>
              </a:rPr>
              <a:t>第二节：</a:t>
            </a:r>
            <a:endParaRPr kumimoji="1" lang="en-US" altLang="zh-CN" sz="2000" dirty="0" smtClean="0">
              <a:solidFill>
                <a:prstClr val="black"/>
              </a:solidFill>
              <a:latin typeface="黑体" panose="02010609060101010101" pitchFamily="49" charset="-122"/>
              <a:ea typeface="黑体" panose="02010609060101010101" pitchFamily="49" charset="-122"/>
              <a:sym typeface="+mn-ea"/>
            </a:endParaRPr>
          </a:p>
          <a:p>
            <a:pPr algn="ctr" eaLnBrk="0" fontAlgn="base" hangingPunct="0">
              <a:spcBef>
                <a:spcPct val="0"/>
              </a:spcBef>
              <a:spcAft>
                <a:spcPct val="0"/>
              </a:spcAft>
            </a:pPr>
            <a:r>
              <a:rPr kumimoji="1" lang="zh-CN" altLang="en-US" sz="2000" dirty="0" smtClean="0">
                <a:solidFill>
                  <a:prstClr val="black"/>
                </a:solidFill>
                <a:latin typeface="黑体" panose="02010609060101010101" pitchFamily="49" charset="-122"/>
                <a:ea typeface="黑体" panose="02010609060101010101" pitchFamily="49" charset="-122"/>
                <a:sym typeface="Palatino Linotype" panose="02040502050505030304" charset="0"/>
              </a:rPr>
              <a:t>辛亥革命的胜利与失败</a:t>
            </a:r>
            <a:endParaRPr kumimoji="1" lang="zh-CN" altLang="en-US" sz="2000" dirty="0">
              <a:solidFill>
                <a:prstClr val="black"/>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smtClean="0">
                <a:solidFill>
                  <a:prstClr val="black"/>
                </a:solidFill>
                <a:latin typeface="黑体" panose="02010609060101010101" pitchFamily="49" charset="-122"/>
                <a:ea typeface="黑体" panose="02010609060101010101" pitchFamily="49" charset="-122"/>
              </a:rPr>
              <a:t>革命活动宣传</a:t>
            </a:r>
            <a:endParaRPr kumimoji="1" lang="zh-CN" altLang="en-US" sz="2400" dirty="0">
              <a:solidFill>
                <a:prstClr val="black"/>
              </a:solidFill>
              <a:latin typeface="黑体" panose="02010609060101010101" pitchFamily="49" charset="-122"/>
              <a:ea typeface="黑体" panose="02010609060101010101" pitchFamily="49" charset="-122"/>
            </a:endParaRPr>
          </a:p>
        </p:txBody>
      </p:sp>
      <p:grpSp>
        <p:nvGrpSpPr>
          <p:cNvPr id="13" name="组 12"/>
          <p:cNvGrpSpPr/>
          <p:nvPr/>
        </p:nvGrpSpPr>
        <p:grpSpPr>
          <a:xfrm>
            <a:off x="6349503" y="141071"/>
            <a:ext cx="5409683" cy="1790810"/>
            <a:chOff x="6349503" y="119806"/>
            <a:chExt cx="5409683" cy="1790810"/>
          </a:xfrm>
        </p:grpSpPr>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708406" y="149415"/>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59727" y="119806"/>
              <a:ext cx="1836898"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内忧外患</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2" name="圆角矩形 11"/>
            <p:cNvSpPr/>
            <p:nvPr/>
          </p:nvSpPr>
          <p:spPr>
            <a:xfrm>
              <a:off x="9059725" y="1413411"/>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资产阶级发展</a:t>
              </a:r>
              <a:endParaRPr kumimoji="1" lang="zh-CN" altLang="en-US" sz="2400" dirty="0">
                <a:solidFill>
                  <a:prstClr val="black"/>
                </a:solidFill>
                <a:latin typeface="黑体" panose="02010609060101010101" pitchFamily="49" charset="-122"/>
                <a:ea typeface="黑体" panose="02010609060101010101" pitchFamily="49" charset="-122"/>
              </a:endParaRPr>
            </a:p>
          </p:txBody>
        </p:sp>
      </p:grpSp>
      <p:sp>
        <p:nvSpPr>
          <p:cNvPr id="14" name="圆角矩形 13"/>
          <p:cNvSpPr/>
          <p:nvPr/>
        </p:nvSpPr>
        <p:spPr>
          <a:xfrm>
            <a:off x="9059726" y="781878"/>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清末“新政”破产</a:t>
            </a:r>
            <a:endParaRPr kumimoji="1" lang="zh-CN" altLang="en-US" sz="24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49251785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2233" y="2438778"/>
            <a:ext cx="11727975" cy="2677656"/>
          </a:xfrm>
          <a:prstGeom prst="rect">
            <a:avLst/>
          </a:prstGeom>
        </p:spPr>
        <p:txBody>
          <a:bodyPr wrap="square">
            <a:spAutoFit/>
          </a:bodyPr>
          <a:lstStyle/>
          <a:p>
            <a:r>
              <a:rPr lang="en-US" altLang="zh-CN" sz="2400" dirty="0">
                <a:latin typeface="黑体" panose="02010609060101010101" pitchFamily="49" charset="-122"/>
                <a:ea typeface="黑体" panose="02010609060101010101" pitchFamily="49" charset="-122"/>
              </a:rPr>
              <a:t>1</a:t>
            </a:r>
            <a:r>
              <a:rPr lang="en-US" altLang="zh-CN" sz="2400" dirty="0" smtClean="0">
                <a:latin typeface="黑体" panose="02010609060101010101" pitchFamily="49" charset="-122"/>
                <a:ea typeface="黑体" panose="02010609060101010101" pitchFamily="49" charset="-122"/>
              </a:rPr>
              <a:t>.1913</a:t>
            </a:r>
            <a:r>
              <a:rPr lang="zh-CN" altLang="zh-CN" sz="2400" dirty="0">
                <a:latin typeface="黑体" panose="02010609060101010101" pitchFamily="49" charset="-122"/>
                <a:ea typeface="黑体" panose="02010609060101010101" pitchFamily="49" charset="-122"/>
              </a:rPr>
              <a:t>年，资产阶级革命派为反对袁世凯刺杀宋教仁和“善后大借款”发动</a:t>
            </a:r>
            <a:r>
              <a:rPr lang="zh-CN" altLang="zh-CN" sz="2400" dirty="0" smtClean="0">
                <a:latin typeface="黑体" panose="02010609060101010101" pitchFamily="49" charset="-122"/>
                <a:ea typeface="黑体" panose="02010609060101010101" pitchFamily="49" charset="-122"/>
              </a:rPr>
              <a:t>了</a:t>
            </a:r>
            <a:r>
              <a:rPr lang="zh-CN" altLang="en-US" sz="2400" dirty="0" smtClean="0">
                <a:latin typeface="黑体" panose="02010609060101010101" pitchFamily="49" charset="-122"/>
                <a:ea typeface="黑体" panose="02010609060101010101" pitchFamily="49" charset="-122"/>
              </a:rPr>
              <a:t>（  </a:t>
            </a:r>
            <a:r>
              <a:rPr lang="en-US" altLang="zh-CN" sz="2400" dirty="0" smtClean="0">
                <a:solidFill>
                  <a:srgbClr val="C00000"/>
                </a:solidFill>
                <a:latin typeface="黑体" panose="02010609060101010101" pitchFamily="49" charset="-122"/>
                <a:ea typeface="黑体" panose="02010609060101010101" pitchFamily="49" charset="-122"/>
              </a:rPr>
              <a:t>A</a:t>
            </a:r>
            <a:r>
              <a:rPr lang="zh-CN" altLang="en-US" sz="2400" dirty="0" smtClean="0">
                <a:latin typeface="黑体" panose="02010609060101010101" pitchFamily="49" charset="-122"/>
                <a:ea typeface="黑体" panose="02010609060101010101" pitchFamily="49" charset="-122"/>
              </a:rPr>
              <a:t>  ）</a:t>
            </a:r>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A</a:t>
            </a:r>
            <a:r>
              <a:rPr lang="zh-CN" altLang="zh-CN" sz="2400" dirty="0">
                <a:latin typeface="黑体" panose="02010609060101010101" pitchFamily="49" charset="-122"/>
                <a:ea typeface="黑体" panose="02010609060101010101" pitchFamily="49" charset="-122"/>
              </a:rPr>
              <a:t>．二次革命</a:t>
            </a:r>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                   B</a:t>
            </a:r>
            <a:r>
              <a:rPr lang="zh-CN" altLang="zh-CN" sz="2400" dirty="0">
                <a:latin typeface="黑体" panose="02010609060101010101" pitchFamily="49" charset="-122"/>
                <a:ea typeface="黑体" panose="02010609060101010101" pitchFamily="49" charset="-122"/>
              </a:rPr>
              <a:t>．护国战争</a:t>
            </a:r>
          </a:p>
          <a:p>
            <a:endParaRPr lang="en-US" altLang="zh-CN" sz="2400" dirty="0" smtClean="0">
              <a:latin typeface="黑体" panose="02010609060101010101" pitchFamily="49" charset="-122"/>
              <a:ea typeface="黑体" panose="02010609060101010101" pitchFamily="49" charset="-122"/>
            </a:endParaRPr>
          </a:p>
          <a:p>
            <a:r>
              <a:rPr lang="en-US" altLang="zh-CN" sz="2400" dirty="0" smtClean="0">
                <a:latin typeface="黑体" panose="02010609060101010101" pitchFamily="49" charset="-122"/>
                <a:ea typeface="黑体" panose="02010609060101010101" pitchFamily="49" charset="-122"/>
              </a:rPr>
              <a:t>C</a:t>
            </a:r>
            <a:r>
              <a:rPr lang="zh-CN" altLang="zh-CN" sz="2400" dirty="0">
                <a:latin typeface="黑体" panose="02010609060101010101" pitchFamily="49" charset="-122"/>
                <a:ea typeface="黑体" panose="02010609060101010101" pitchFamily="49" charset="-122"/>
              </a:rPr>
              <a:t>．第一次护法运动</a:t>
            </a:r>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              D</a:t>
            </a:r>
            <a:r>
              <a:rPr lang="zh-CN" altLang="zh-CN" sz="2400" dirty="0">
                <a:latin typeface="黑体" panose="02010609060101010101" pitchFamily="49" charset="-122"/>
                <a:ea typeface="黑体" panose="02010609060101010101" pitchFamily="49" charset="-122"/>
              </a:rPr>
              <a:t>．第二次护法战争</a:t>
            </a:r>
          </a:p>
        </p:txBody>
      </p:sp>
      <p:sp>
        <p:nvSpPr>
          <p:cNvPr id="5" name="标题 1"/>
          <p:cNvSpPr>
            <a:spLocks noGrp="1"/>
          </p:cNvSpPr>
          <p:nvPr>
            <p:ph type="title"/>
          </p:nvPr>
        </p:nvSpPr>
        <p:spPr>
          <a:xfrm>
            <a:off x="1564495" y="412152"/>
            <a:ext cx="10192076" cy="544050"/>
          </a:xfrm>
        </p:spPr>
        <p:txBody>
          <a:bodyPr/>
          <a:lstStyle/>
          <a:p>
            <a:r>
              <a:rPr lang="zh-CN" altLang="en-US" dirty="0">
                <a:solidFill>
                  <a:schemeClr val="tx1"/>
                </a:solidFill>
              </a:rPr>
              <a:t>练一练</a:t>
            </a:r>
            <a:endParaRPr lang="zh-CN" alt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辛亥革命</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第一节：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举起近代民族民主革命的旗帜</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64625" y="4879547"/>
            <a:ext cx="3583783" cy="1061356"/>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辛亥革命的胜利与失败</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背景条件</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8" name="圆角矩形 7"/>
          <p:cNvSpPr/>
          <p:nvPr/>
        </p:nvSpPr>
        <p:spPr>
          <a:xfrm>
            <a:off x="6360338" y="2169583"/>
            <a:ext cx="242585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黑体" panose="02010609060101010101" pitchFamily="49" charset="-122"/>
                <a:ea typeface="黑体" panose="02010609060101010101" pitchFamily="49" charset="-122"/>
              </a:rPr>
              <a:t>革命活动宣传</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5" name="左大括号 14"/>
          <p:cNvSpPr/>
          <p:nvPr/>
        </p:nvSpPr>
        <p:spPr>
          <a:xfrm>
            <a:off x="6066980" y="3986144"/>
            <a:ext cx="274786" cy="2405961"/>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6249494" y="4089787"/>
            <a:ext cx="1756558"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胜利</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6283079" y="5487570"/>
            <a:ext cx="1756559"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失败</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8" name="左大括号 17"/>
          <p:cNvSpPr/>
          <p:nvPr/>
        </p:nvSpPr>
        <p:spPr>
          <a:xfrm>
            <a:off x="8154040" y="4516456"/>
            <a:ext cx="295113" cy="233863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9" name="圆角矩形 18"/>
          <p:cNvSpPr/>
          <p:nvPr/>
        </p:nvSpPr>
        <p:spPr>
          <a:xfrm>
            <a:off x="8492506" y="4607441"/>
            <a:ext cx="2461643" cy="49720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黑体" panose="02010609060101010101" pitchFamily="49" charset="-122"/>
                <a:ea typeface="黑体" panose="02010609060101010101" pitchFamily="49" charset="-122"/>
                <a:sym typeface="微软雅黑" panose="020B0503020204020204" pitchFamily="34" charset="-122"/>
              </a:rPr>
              <a:t>篡夺革命果实</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0" name="圆角矩形 19"/>
          <p:cNvSpPr/>
          <p:nvPr/>
        </p:nvSpPr>
        <p:spPr>
          <a:xfrm>
            <a:off x="8492506" y="5475488"/>
            <a:ext cx="2461643" cy="49720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再次革命</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21" name="圆角矩形 20"/>
          <p:cNvSpPr/>
          <p:nvPr/>
        </p:nvSpPr>
        <p:spPr>
          <a:xfrm>
            <a:off x="8492508" y="6253418"/>
            <a:ext cx="2745335"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革命</a:t>
            </a:r>
            <a:r>
              <a:rPr lang="zh-CN" altLang="en-US" sz="2400" smtClean="0">
                <a:solidFill>
                  <a:schemeClr val="tx1"/>
                </a:solidFill>
                <a:latin typeface="黑体" panose="02010609060101010101" pitchFamily="49" charset="-122"/>
                <a:ea typeface="黑体" panose="02010609060101010101" pitchFamily="49" charset="-122"/>
              </a:rPr>
              <a:t>意义和局限性</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历史意义</a:t>
            </a: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清</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历史意义</a:t>
            </a: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：传播了民主共和的理念，推动了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思想解放</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清</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历史意义</a:t>
            </a: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：传播了民主共和的理念，推动了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思想解放</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：促使社会经济、思想习惯和社会风俗等方面发生了新的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变化</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清</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历史意义</a:t>
            </a: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：传播了民主共和的理念，推动</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了中华民族的</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思想</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解放</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：促使社会经济、思想习惯和社会风俗等方面发生了新的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变化</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清</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：它</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推翻了清王朝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在中国的统治，沉重打击了中外反动势力在中国的统治</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历史意义</a:t>
            </a: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：传播了民主共和的理念，推动了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思想解放</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：促使社会经济、思想习惯和社会风俗等方面发生了新的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变化</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清</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：它</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推翻了清王朝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在中国的统治，沉重打击了中外反动势力在中国的统治</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打击帝国主义</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在华势力，为亚洲各国人民革命斗争提供范例，推动亚洲各国民族解放运动</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历史意义</a:t>
            </a: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：传播了民主共和的理念，推动了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思想解放</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：促使社会经济、思想习惯和社会风俗等方面发生了新的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变化</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清</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：它</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推翻了清王朝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在中国的统治，沉重打击了中外反动势力在中国的统治</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打击帝国主义</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在华势力，为亚洲各国人民革命斗争提供范例，推动亚洲各国民族解放运动</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sym typeface="微软雅黑" panose="020B0503020204020204" pitchFamily="34" charset="-122"/>
              </a:rPr>
              <a:t>宣告了封建君主专制制度的结束和</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民国</a:t>
            </a:r>
            <a:r>
              <a:rPr lang="zh-CN" altLang="en-US" dirty="0">
                <a:latin typeface="黑体" panose="02010609060101010101" pitchFamily="49" charset="-122"/>
                <a:ea typeface="黑体" panose="02010609060101010101" pitchFamily="49" charset="-122"/>
                <a:sym typeface="微软雅黑" panose="020B0503020204020204" pitchFamily="34" charset="-122"/>
              </a:rPr>
              <a:t>的建立。</a:t>
            </a:r>
          </a:p>
          <a:p>
            <a:pPr algn="just">
              <a:spcBef>
                <a:spcPts val="0"/>
              </a:spcBef>
            </a:pP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历史意义</a:t>
            </a: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：传播了民主共和的理念，推动</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了</a:t>
            </a:r>
            <a:r>
              <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u="sng"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：促使社会经济、思想习惯</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和</a:t>
            </a:r>
            <a:r>
              <a:rPr lang="zh-CN" altLang="en-US" sz="2000" u="sng" dirty="0" smtClean="0">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等</a:t>
            </a:r>
            <a:r>
              <a:rPr lang="zh-CN" altLang="en-US" sz="2000" dirty="0">
                <a:latin typeface="黑体" panose="02010609060101010101" pitchFamily="49" charset="-122"/>
                <a:ea typeface="黑体" panose="02010609060101010101" pitchFamily="49" charset="-122"/>
                <a:sym typeface="微软雅黑" panose="020B0503020204020204" pitchFamily="34" charset="-122"/>
              </a:rPr>
              <a:t>方面发生</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了</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变化</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zh-CN" altLang="en-US" sz="2000" dirty="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清</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它</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推翻了</a:t>
            </a:r>
            <a:r>
              <a:rPr lang="zh-CN" altLang="en-US" sz="2000" u="sng"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在</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中国的统治，沉重打击了中外反动势力在中国的统治；</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打击</a:t>
            </a:r>
            <a:r>
              <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u="sng"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在</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华势力，为亚洲各国人民革命斗争提供范例，推动亚洲各国民族解放运动；</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：宣告了封建君主专制制度的结束</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和</a:t>
            </a:r>
            <a:r>
              <a:rPr lang="zh-CN" altLang="en-US" sz="2000" u="sng" dirty="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u="sng"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的</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建立。</a:t>
            </a:r>
          </a:p>
          <a:p>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4" name="图片 3"/>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en-US" altLang="zh-CN" sz="2000" dirty="0" smtClean="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历史意义</a:t>
            </a: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1</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：传播了民主共和的理念，推动了</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思想解放</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p>
          <a:p>
            <a:pPr algn="just">
              <a:spcBef>
                <a:spcPts val="0"/>
              </a:spcBef>
            </a:pP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2</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a:t>
            </a:r>
            <a:r>
              <a:rPr lang="zh-CN" altLang="en-US" sz="2000" dirty="0">
                <a:latin typeface="黑体" panose="02010609060101010101" pitchFamily="49" charset="-122"/>
                <a:ea typeface="黑体" panose="02010609060101010101" pitchFamily="49" charset="-122"/>
                <a:sym typeface="微软雅黑" panose="020B0503020204020204" pitchFamily="34" charset="-122"/>
              </a:rPr>
              <a:t>：促使社会经济、思想习惯和社会风俗等方面发生了新的</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变化</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3</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清</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：它</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推翻了清王朝</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在中国的统治，沉重打击了中外反动势力在中国的统治</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4</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帝</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打击帝国主义</a:t>
            </a:r>
            <a:r>
              <a:rPr lang="zh-CN" altLang="en-US" sz="2000" dirty="0">
                <a:latin typeface="黑体" panose="02010609060101010101" pitchFamily="49" charset="-122"/>
                <a:ea typeface="黑体" panose="02010609060101010101" pitchFamily="49" charset="-122"/>
                <a:sym typeface="微软雅黑" panose="020B0503020204020204" pitchFamily="34" charset="-122"/>
              </a:rPr>
              <a:t>在华势力，为亚洲各国人民革命斗争提供范例，推动亚洲各国民族解放运动</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sz="2000" dirty="0" smtClean="0">
              <a:latin typeface="黑体" panose="02010609060101010101" pitchFamily="49" charset="-122"/>
              <a:ea typeface="黑体" panose="02010609060101010101" pitchFamily="49" charset="-122"/>
              <a:sym typeface="微软雅黑" panose="020B0503020204020204" pitchFamily="34" charset="-122"/>
            </a:endParaRPr>
          </a:p>
          <a:p>
            <a:pPr algn="just">
              <a:spcBef>
                <a:spcPts val="0"/>
              </a:spcBef>
            </a:pP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en-US" altLang="zh-CN" sz="2000" dirty="0">
                <a:latin typeface="黑体" panose="02010609060101010101" pitchFamily="49" charset="-122"/>
                <a:ea typeface="黑体" panose="02010609060101010101" pitchFamily="49" charset="-122"/>
                <a:sym typeface="微软雅黑" panose="020B0503020204020204" pitchFamily="34" charset="-122"/>
              </a:rPr>
              <a:t>5</a:t>
            </a:r>
            <a:r>
              <a:rPr lang="zh-CN" altLang="en-US" sz="2000" dirty="0">
                <a:latin typeface="黑体" panose="02010609060101010101" pitchFamily="49" charset="-122"/>
                <a:ea typeface="黑体" panose="02010609060101010101" pitchFamily="49" charset="-122"/>
                <a:sym typeface="微软雅黑" panose="020B0503020204020204" pitchFamily="34" charset="-122"/>
              </a:rPr>
              <a:t>）</a:t>
            </a:r>
            <a:r>
              <a:rPr lang="zh-CN" altLang="en-US" sz="2000" dirty="0">
                <a:solidFill>
                  <a:srgbClr val="C00000"/>
                </a:solidFill>
                <a:latin typeface="黑体" panose="02010609060101010101" pitchFamily="49" charset="-122"/>
                <a:ea typeface="黑体" panose="02010609060101010101" pitchFamily="49" charset="-122"/>
                <a:sym typeface="微软雅黑" panose="020B0503020204020204" pitchFamily="34" charset="-122"/>
              </a:rPr>
              <a:t>国</a:t>
            </a:r>
            <a:r>
              <a:rPr lang="zh-CN" altLang="en-US" sz="2000"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sym typeface="微软雅黑" panose="020B0503020204020204" pitchFamily="34" charset="-122"/>
              </a:rPr>
              <a:t>宣告了封建君主专制制度的结束和</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民国</a:t>
            </a:r>
            <a:r>
              <a:rPr lang="zh-CN" altLang="en-US" dirty="0">
                <a:latin typeface="黑体" panose="02010609060101010101" pitchFamily="49" charset="-122"/>
                <a:ea typeface="黑体" panose="02010609060101010101" pitchFamily="49" charset="-122"/>
                <a:sym typeface="微软雅黑" panose="020B0503020204020204" pitchFamily="34" charset="-122"/>
              </a:rPr>
              <a:t>的建立。</a:t>
            </a:r>
          </a:p>
          <a:p>
            <a:pPr algn="just">
              <a:spcBef>
                <a:spcPts val="0"/>
              </a:spcBef>
            </a:pP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3905" y="424517"/>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630381" y="1402464"/>
            <a:ext cx="10515600" cy="4941319"/>
          </a:xfrm>
        </p:spPr>
        <p:txBody>
          <a:bodyPr>
            <a:normAutofit/>
          </a:bodyPr>
          <a:lstStyle/>
          <a:p>
            <a:pPr>
              <a:lnSpc>
                <a:spcPct val="200000"/>
              </a:lnSpc>
            </a:pPr>
            <a:r>
              <a:rPr lang="zh-CN" altLang="zh-CN" sz="2800" dirty="0" smtClean="0">
                <a:latin typeface="黑体" panose="02010609060101010101" pitchFamily="49" charset="-122"/>
                <a:ea typeface="黑体" panose="02010609060101010101" pitchFamily="49" charset="-122"/>
                <a:sym typeface="Arial" panose="020B0604020202020204" pitchFamily="34" charset="0"/>
              </a:rPr>
              <a:t>辛亥革命</a:t>
            </a:r>
            <a:r>
              <a:rPr lang="zh-CN" altLang="zh-CN" sz="2800" dirty="0">
                <a:latin typeface="黑体" panose="02010609060101010101" pitchFamily="49" charset="-122"/>
                <a:ea typeface="黑体" panose="02010609060101010101" pitchFamily="49" charset="-122"/>
                <a:sym typeface="Arial" panose="020B0604020202020204" pitchFamily="34" charset="0"/>
              </a:rPr>
              <a:t>爆发</a:t>
            </a:r>
            <a:r>
              <a:rPr lang="zh-CN" altLang="zh-CN" sz="2800" dirty="0" smtClean="0">
                <a:latin typeface="黑体" panose="02010609060101010101" pitchFamily="49" charset="-122"/>
                <a:ea typeface="黑体" panose="02010609060101010101" pitchFamily="49" charset="-122"/>
                <a:sym typeface="Arial" panose="020B0604020202020204" pitchFamily="34" charset="0"/>
              </a:rPr>
              <a:t>的</a:t>
            </a:r>
            <a:r>
              <a:rPr lang="zh-CN" altLang="en-US" sz="2800" dirty="0" smtClean="0">
                <a:latin typeface="黑体" panose="02010609060101010101" pitchFamily="49" charset="-122"/>
                <a:ea typeface="黑体" panose="02010609060101010101" pitchFamily="49" charset="-122"/>
                <a:sym typeface="Arial" panose="020B0604020202020204" pitchFamily="34" charset="0"/>
              </a:rPr>
              <a:t>背景</a:t>
            </a:r>
            <a:r>
              <a:rPr lang="zh-CN" altLang="zh-CN" sz="2800" dirty="0" smtClean="0">
                <a:latin typeface="黑体" panose="02010609060101010101" pitchFamily="49" charset="-122"/>
                <a:ea typeface="黑体" panose="02010609060101010101" pitchFamily="49" charset="-122"/>
                <a:sym typeface="Arial" panose="020B0604020202020204" pitchFamily="34" charset="0"/>
              </a:rPr>
              <a:t>条件</a:t>
            </a:r>
            <a:r>
              <a:rPr lang="en-US" altLang="zh-CN" sz="2800" dirty="0" smtClean="0">
                <a:latin typeface="黑体" panose="02010609060101010101" pitchFamily="49" charset="-122"/>
                <a:ea typeface="黑体" panose="02010609060101010101" pitchFamily="49" charset="-122"/>
                <a:sym typeface="Arial" panose="020B0604020202020204" pitchFamily="34" charset="0"/>
              </a:rPr>
              <a:t>        </a:t>
            </a:r>
          </a:p>
          <a:p>
            <a:pPr>
              <a:lnSpc>
                <a:spcPct val="200000"/>
              </a:lnSpc>
              <a:spcBef>
                <a:spcPts val="0"/>
              </a:spcBef>
            </a:pPr>
            <a:r>
              <a:rPr lang="zh-CN" altLang="en-US" sz="2800" dirty="0" smtClean="0">
                <a:latin typeface="黑体" panose="02010609060101010101" pitchFamily="49" charset="-122"/>
                <a:ea typeface="黑体" panose="02010609060101010101" pitchFamily="49" charset="-122"/>
                <a:sym typeface="微软雅黑" panose="020B0503020204020204" pitchFamily="34" charset="-122"/>
              </a:rPr>
              <a:t>内忧外患</a:t>
            </a:r>
            <a:endParaRPr lang="en-US" altLang="zh-CN" sz="2800"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zh-CN" altLang="en-US" b="1" dirty="0">
                <a:latin typeface="黑体" panose="02010609060101010101" pitchFamily="49" charset="-122"/>
                <a:ea typeface="黑体" panose="02010609060101010101" pitchFamily="49" charset="-122"/>
              </a:rPr>
              <a:t/>
            </a:r>
            <a:br>
              <a:rPr lang="zh-CN" altLang="en-US" b="1" dirty="0">
                <a:latin typeface="黑体" panose="02010609060101010101" pitchFamily="49" charset="-122"/>
                <a:ea typeface="黑体" panose="02010609060101010101" pitchFamily="49" charset="-122"/>
              </a:rPr>
            </a:br>
            <a:r>
              <a:rPr lang="zh-CN" altLang="en-US" dirty="0" smtClean="0">
                <a:latin typeface="黑体" panose="02010609060101010101" pitchFamily="49" charset="-122"/>
                <a:ea typeface="黑体" panose="02010609060101010101" pitchFamily="49" charset="-122"/>
                <a:sym typeface="微软雅黑" panose="020B0503020204020204" pitchFamily="34" charset="-122"/>
              </a:rPr>
              <a:t>外患：</a:t>
            </a:r>
            <a:r>
              <a:rPr lang="en-US" altLang="zh-CN" dirty="0" smtClean="0">
                <a:latin typeface="黑体" panose="02010609060101010101" pitchFamily="49" charset="-122"/>
                <a:ea typeface="黑体" panose="02010609060101010101" pitchFamily="49" charset="-122"/>
              </a:rPr>
              <a:t>1904-1905</a:t>
            </a:r>
            <a:r>
              <a:rPr lang="zh-CN" altLang="en-US" dirty="0">
                <a:latin typeface="黑体" panose="02010609060101010101" pitchFamily="49" charset="-122"/>
                <a:ea typeface="黑体" panose="02010609060101010101" pitchFamily="49" charset="-122"/>
                <a:sym typeface="微软雅黑" panose="020B0503020204020204" pitchFamily="34" charset="-122"/>
              </a:rPr>
              <a:t>，</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日俄</a:t>
            </a:r>
            <a:r>
              <a:rPr lang="zh-CN" altLang="en-US" dirty="0">
                <a:latin typeface="黑体" panose="02010609060101010101" pitchFamily="49" charset="-122"/>
                <a:ea typeface="黑体" panose="02010609060101010101" pitchFamily="49" charset="-122"/>
                <a:sym typeface="微软雅黑" panose="020B0503020204020204" pitchFamily="34" charset="-122"/>
              </a:rPr>
              <a:t>为争夺在华利益在中国</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东北</a:t>
            </a:r>
            <a:r>
              <a:rPr lang="zh-CN" altLang="en-US" dirty="0">
                <a:latin typeface="黑体" panose="02010609060101010101" pitchFamily="49" charset="-122"/>
                <a:ea typeface="黑体" panose="02010609060101010101" pitchFamily="49" charset="-122"/>
                <a:sym typeface="微软雅黑" panose="020B0503020204020204" pitchFamily="34" charset="-122"/>
              </a:rPr>
              <a:t>进行战争</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zh-CN" altLang="en-US" dirty="0">
                <a:latin typeface="黑体" panose="02010609060101010101" pitchFamily="49" charset="-122"/>
                <a:ea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       清政府</a:t>
            </a:r>
            <a:r>
              <a:rPr lang="zh-CN" altLang="en-US" dirty="0">
                <a:latin typeface="黑体" panose="02010609060101010101" pitchFamily="49" charset="-122"/>
                <a:ea typeface="黑体" panose="02010609060101010101" pitchFamily="49" charset="-122"/>
                <a:sym typeface="微软雅黑" panose="020B0503020204020204" pitchFamily="34" charset="-122"/>
              </a:rPr>
              <a:t>宣布“局外中立</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endParaRPr lang="zh-CN" altLang="en-US"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内忧：社会</a:t>
            </a:r>
            <a:r>
              <a:rPr lang="zh-CN" altLang="en-US" dirty="0">
                <a:latin typeface="黑体" panose="02010609060101010101" pitchFamily="49" charset="-122"/>
                <a:ea typeface="黑体" panose="02010609060101010101" pitchFamily="49" charset="-122"/>
                <a:sym typeface="微软雅黑" panose="020B0503020204020204" pitchFamily="34" charset="-122"/>
              </a:rPr>
              <a:t>矛盾激化，民变四起</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4748624" y="2538810"/>
            <a:ext cx="1688626" cy="538336"/>
          </a:xfrm>
          <a:prstGeom prst="rect">
            <a:avLst/>
          </a:prstGeom>
        </p:spPr>
      </p:pic>
      <p:grpSp>
        <p:nvGrpSpPr>
          <p:cNvPr id="5" name="组 4"/>
          <p:cNvGrpSpPr/>
          <p:nvPr/>
        </p:nvGrpSpPr>
        <p:grpSpPr>
          <a:xfrm>
            <a:off x="6937072" y="76200"/>
            <a:ext cx="5163383" cy="1672586"/>
            <a:chOff x="7102275" y="2914754"/>
            <a:chExt cx="5163383" cy="1672586"/>
          </a:xfrm>
        </p:grpSpPr>
        <p:grpSp>
          <p:nvGrpSpPr>
            <p:cNvPr id="7" name="组 6"/>
            <p:cNvGrpSpPr/>
            <p:nvPr/>
          </p:nvGrpSpPr>
          <p:grpSpPr>
            <a:xfrm>
              <a:off x="7102275" y="2914754"/>
              <a:ext cx="4919330" cy="1672586"/>
              <a:chOff x="6349503" y="119806"/>
              <a:chExt cx="5409683" cy="1790810"/>
            </a:xfrm>
          </p:grpSpPr>
          <p:sp>
            <p:nvSpPr>
              <p:cNvPr id="8" name="圆角矩形 7"/>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708406" y="149415"/>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59727" y="119806"/>
                <a:ext cx="1836898"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内忧外患</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1" name="圆角矩形 10"/>
              <p:cNvSpPr/>
              <p:nvPr/>
            </p:nvSpPr>
            <p:spPr>
              <a:xfrm>
                <a:off x="9059725" y="1413411"/>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资产阶级发展</a:t>
                </a:r>
                <a:endParaRPr kumimoji="1" lang="zh-CN" altLang="en-US" sz="2400" dirty="0">
                  <a:solidFill>
                    <a:prstClr val="black"/>
                  </a:solidFill>
                  <a:latin typeface="黑体" panose="02010609060101010101" pitchFamily="49" charset="-122"/>
                  <a:ea typeface="黑体" panose="02010609060101010101" pitchFamily="49" charset="-122"/>
                </a:endParaRPr>
              </a:p>
            </p:txBody>
          </p:sp>
        </p:grpSp>
        <p:sp>
          <p:nvSpPr>
            <p:cNvPr id="12" name="圆角矩形 11"/>
            <p:cNvSpPr/>
            <p:nvPr/>
          </p:nvSpPr>
          <p:spPr>
            <a:xfrm>
              <a:off x="9566197" y="3502444"/>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清末“新政”破产</a:t>
              </a:r>
              <a:endParaRPr kumimoji="1" lang="zh-CN" altLang="en-US" sz="24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66181195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marL="276225">
              <a:lnSpc>
                <a:spcPts val="2740"/>
              </a:lnSpc>
              <a:spcAft>
                <a:spcPts val="0"/>
              </a:spcAft>
            </a:pPr>
            <a:r>
              <a:rPr lang="en-US" altLang="zh-CN" sz="2000" dirty="0" smtClean="0">
                <a:latin typeface="黑体" panose="02010609060101010101" pitchFamily="49" charset="-122"/>
                <a:ea typeface="黑体" panose="02010609060101010101" pitchFamily="49" charset="-122"/>
              </a:rPr>
              <a:t>2.</a:t>
            </a:r>
            <a:r>
              <a:rPr lang="zh-CN" altLang="zh-CN" sz="2000" dirty="0" smtClean="0">
                <a:latin typeface="黑体" panose="02010609060101010101" pitchFamily="49" charset="-122"/>
                <a:ea typeface="黑体" panose="02010609060101010101" pitchFamily="49" charset="-122"/>
              </a:rPr>
              <a:t>局限性</a:t>
            </a:r>
            <a:r>
              <a:rPr lang="zh-CN" altLang="zh-CN" sz="2000" dirty="0">
                <a:latin typeface="黑体" panose="02010609060101010101" pitchFamily="49" charset="-122"/>
                <a:ea typeface="黑体" panose="02010609060101010101" pitchFamily="49" charset="-122"/>
              </a:rPr>
              <a:t>：资产阶级革命派自身的软弱性</a:t>
            </a:r>
            <a:r>
              <a:rPr lang="zh-CN" altLang="zh-CN" sz="2000" dirty="0" smtClean="0">
                <a:latin typeface="黑体" panose="02010609060101010101" pitchFamily="49" charset="-122"/>
                <a:ea typeface="黑体" panose="02010609060101010101" pitchFamily="49" charset="-122"/>
              </a:rPr>
              <a:t>。</a:t>
            </a:r>
            <a:endParaRPr lang="zh-CN" altLang="zh-CN" sz="2000" dirty="0">
              <a:latin typeface="黑体" panose="02010609060101010101" pitchFamily="49" charset="-122"/>
              <a:ea typeface="黑体" panose="02010609060101010101" pitchFamily="49" charset="-122"/>
            </a:endParaRPr>
          </a:p>
          <a:p>
            <a:pPr marL="733425">
              <a:spcBef>
                <a:spcPts val="1050"/>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1</a:t>
            </a:r>
            <a:r>
              <a:rPr lang="zh-CN"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党：</a:t>
            </a:r>
            <a:endParaRPr lang="en-US" altLang="zh-CN" sz="2000" dirty="0" smtClean="0">
              <a:latin typeface="黑体" panose="02010609060101010101" pitchFamily="49" charset="-122"/>
              <a:ea typeface="黑体" panose="02010609060101010101" pitchFamily="49" charset="-122"/>
            </a:endParaRPr>
          </a:p>
          <a:p>
            <a:pPr marL="733425">
              <a:spcBef>
                <a:spcPts val="1050"/>
              </a:spcBef>
              <a:spcAft>
                <a:spcPts val="0"/>
              </a:spcAft>
            </a:pPr>
            <a:r>
              <a:rPr lang="zh-CN" altLang="zh-CN" sz="2000" dirty="0" smtClean="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2</a:t>
            </a:r>
            <a:r>
              <a:rPr lang="zh-CN"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人：</a:t>
            </a:r>
            <a:endParaRPr lang="en-US" altLang="zh-CN" sz="2000" dirty="0" smtClean="0">
              <a:latin typeface="黑体" panose="02010609060101010101" pitchFamily="49" charset="-122"/>
              <a:ea typeface="黑体" panose="02010609060101010101" pitchFamily="49" charset="-122"/>
            </a:endParaRPr>
          </a:p>
          <a:p>
            <a:pPr marL="733425">
              <a:spcBef>
                <a:spcPts val="1050"/>
              </a:spcBef>
              <a:spcAft>
                <a:spcPts val="0"/>
              </a:spcAft>
            </a:pPr>
            <a:r>
              <a:rPr lang="zh-CN" altLang="zh-CN" sz="2000" dirty="0" smtClean="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3</a:t>
            </a:r>
            <a:r>
              <a:rPr lang="zh-CN" altLang="zh-CN"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纲</a:t>
            </a:r>
            <a:r>
              <a:rPr lang="zh-CN" altLang="en-US" sz="2000" dirty="0" smtClean="0">
                <a:latin typeface="黑体" panose="02010609060101010101" pitchFamily="49" charset="-122"/>
                <a:ea typeface="黑体" panose="02010609060101010101" pitchFamily="49" charset="-122"/>
              </a:rPr>
              <a:t>：</a:t>
            </a:r>
            <a:endParaRPr lang="zh-CN" altLang="zh-CN" sz="2000" dirty="0">
              <a:latin typeface="黑体" panose="02010609060101010101" pitchFamily="49" charset="-122"/>
              <a:ea typeface="黑体" panose="02010609060101010101" pitchFamily="49" charset="-122"/>
            </a:endParaRPr>
          </a:p>
          <a:p>
            <a:pPr>
              <a:spcAft>
                <a:spcPts val="0"/>
              </a:spcAft>
            </a:pPr>
            <a:r>
              <a:rPr lang="en-US" altLang="zh-CN" sz="1050" dirty="0">
                <a:latin typeface="黑体" panose="02010609060101010101" pitchFamily="49" charset="-122"/>
                <a:ea typeface="黑体" panose="02010609060101010101" pitchFamily="49" charset="-122"/>
              </a:rPr>
              <a:t> </a:t>
            </a:r>
            <a:endParaRPr lang="zh-CN" altLang="zh-CN" sz="2000" dirty="0">
              <a:latin typeface="Arial Unicode MS" panose="020B0604020202020204" charset="-122"/>
            </a:endParaRPr>
          </a:p>
        </p:txBody>
      </p:sp>
      <p:pic>
        <p:nvPicPr>
          <p:cNvPr id="5" name="图片 4"/>
          <p:cNvPicPr>
            <a:picLocks noChangeAspect="1"/>
          </p:cNvPicPr>
          <p:nvPr/>
        </p:nvPicPr>
        <p:blipFill>
          <a:blip r:embed="rId3"/>
          <a:stretch>
            <a:fillRect/>
          </a:stretch>
        </p:blipFill>
        <p:spPr>
          <a:xfrm>
            <a:off x="6256687" y="1222624"/>
            <a:ext cx="1477729" cy="456534"/>
          </a:xfrm>
          <a:prstGeom prst="rect">
            <a:avLst/>
          </a:prstGeom>
        </p:spPr>
      </p:pic>
      <p:pic>
        <p:nvPicPr>
          <p:cNvPr id="6" name="图片 5"/>
          <p:cNvPicPr>
            <a:picLocks noChangeAspect="1"/>
          </p:cNvPicPr>
          <p:nvPr/>
        </p:nvPicPr>
        <p:blipFill>
          <a:blip r:embed="rId4"/>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marL="276225">
              <a:lnSpc>
                <a:spcPts val="2740"/>
              </a:lnSpc>
              <a:spcAft>
                <a:spcPts val="0"/>
              </a:spcAft>
            </a:pPr>
            <a:r>
              <a:rPr lang="en-US" altLang="zh-CN" sz="2000" dirty="0" smtClean="0">
                <a:latin typeface="黑体" panose="02010609060101010101" pitchFamily="49" charset="-122"/>
                <a:ea typeface="黑体" panose="02010609060101010101" pitchFamily="49" charset="-122"/>
              </a:rPr>
              <a:t>2.</a:t>
            </a:r>
            <a:r>
              <a:rPr lang="zh-CN" altLang="zh-CN" sz="2000" dirty="0" smtClean="0">
                <a:latin typeface="黑体" panose="02010609060101010101" pitchFamily="49" charset="-122"/>
                <a:ea typeface="黑体" panose="02010609060101010101" pitchFamily="49" charset="-122"/>
              </a:rPr>
              <a:t>局限性</a:t>
            </a:r>
            <a:r>
              <a:rPr lang="zh-CN" altLang="zh-CN" sz="2000" dirty="0">
                <a:latin typeface="黑体" panose="02010609060101010101" pitchFamily="49" charset="-122"/>
                <a:ea typeface="黑体" panose="02010609060101010101" pitchFamily="49" charset="-122"/>
              </a:rPr>
              <a:t>：资产阶级革命派自身的软弱性</a:t>
            </a:r>
            <a:r>
              <a:rPr lang="zh-CN" altLang="zh-CN" sz="2000" dirty="0" smtClean="0">
                <a:latin typeface="黑体" panose="02010609060101010101" pitchFamily="49" charset="-122"/>
                <a:ea typeface="黑体" panose="02010609060101010101" pitchFamily="49" charset="-122"/>
              </a:rPr>
              <a:t>。</a:t>
            </a:r>
            <a:endParaRPr lang="zh-CN" altLang="zh-CN" sz="2000" dirty="0">
              <a:latin typeface="黑体" panose="02010609060101010101" pitchFamily="49" charset="-122"/>
              <a:ea typeface="黑体" panose="02010609060101010101" pitchFamily="49" charset="-122"/>
            </a:endParaRPr>
          </a:p>
          <a:p>
            <a:pPr marL="733425">
              <a:spcBef>
                <a:spcPts val="1050"/>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1</a:t>
            </a:r>
            <a:r>
              <a:rPr lang="zh-CN"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党</a:t>
            </a:r>
            <a:r>
              <a:rPr lang="zh-CN" altLang="en-US" sz="2000" dirty="0">
                <a:latin typeface="黑体" panose="02010609060101010101" pitchFamily="49" charset="-122"/>
                <a:ea typeface="黑体" panose="02010609060101010101" pitchFamily="49" charset="-122"/>
              </a:rPr>
              <a:t>：</a:t>
            </a:r>
            <a:r>
              <a:rPr lang="zh-CN" altLang="zh-CN" sz="2000" b="1" dirty="0">
                <a:solidFill>
                  <a:srgbClr val="C00000"/>
                </a:solidFill>
                <a:latin typeface="黑体" panose="02010609060101010101" pitchFamily="49" charset="-122"/>
                <a:ea typeface="黑体" panose="02010609060101010101" pitchFamily="49" charset="-122"/>
              </a:rPr>
              <a:t>没有</a:t>
            </a:r>
            <a:r>
              <a:rPr lang="zh-CN" altLang="zh-CN" sz="2000" dirty="0">
                <a:latin typeface="黑体" panose="02010609060101010101" pitchFamily="49" charset="-122"/>
                <a:ea typeface="黑体" panose="02010609060101010101" pitchFamily="49" charset="-122"/>
              </a:rPr>
              <a:t>建立</a:t>
            </a:r>
            <a:r>
              <a:rPr lang="zh-CN" altLang="zh-CN" sz="2000" b="1" dirty="0">
                <a:solidFill>
                  <a:srgbClr val="C00000"/>
                </a:solidFill>
                <a:latin typeface="黑体" panose="02010609060101010101" pitchFamily="49" charset="-122"/>
                <a:ea typeface="黑体" panose="02010609060101010101" pitchFamily="49" charset="-122"/>
              </a:rPr>
              <a:t>坚强</a:t>
            </a:r>
            <a:r>
              <a:rPr lang="zh-CN" altLang="zh-CN" sz="2000" dirty="0">
                <a:latin typeface="黑体" panose="02010609060101010101" pitchFamily="49" charset="-122"/>
                <a:ea typeface="黑体" panose="02010609060101010101" pitchFamily="49" charset="-122"/>
              </a:rPr>
              <a:t>的革命</a:t>
            </a:r>
            <a:r>
              <a:rPr lang="zh-CN" altLang="zh-CN" sz="2000" b="1" dirty="0">
                <a:solidFill>
                  <a:srgbClr val="C00000"/>
                </a:solidFill>
                <a:latin typeface="黑体" panose="02010609060101010101" pitchFamily="49" charset="-122"/>
                <a:ea typeface="黑体" panose="02010609060101010101" pitchFamily="49" charset="-122"/>
              </a:rPr>
              <a:t>政党</a:t>
            </a:r>
            <a:r>
              <a:rPr lang="zh-CN" altLang="zh-CN" sz="2000" dirty="0">
                <a:latin typeface="黑体" panose="02010609060101010101" pitchFamily="49" charset="-122"/>
                <a:ea typeface="黑体" panose="02010609060101010101" pitchFamily="49" charset="-122"/>
              </a:rPr>
              <a:t>，发挥团结一</a:t>
            </a:r>
            <a:r>
              <a:rPr lang="zh-CN" altLang="en-US" sz="2000" dirty="0">
                <a:latin typeface="黑体" panose="02010609060101010101" pitchFamily="49" charset="-122"/>
                <a:ea typeface="黑体" panose="02010609060101010101" pitchFamily="49" charset="-122"/>
              </a:rPr>
              <a:t>切</a:t>
            </a:r>
            <a:r>
              <a:rPr lang="zh-CN" altLang="zh-CN" sz="2000" dirty="0">
                <a:latin typeface="黑体" panose="02010609060101010101" pitchFamily="49" charset="-122"/>
                <a:ea typeface="黑体" panose="02010609060101010101" pitchFamily="49" charset="-122"/>
              </a:rPr>
              <a:t>革命力量的强有力的核心作用</a:t>
            </a:r>
            <a:r>
              <a:rPr lang="zh-CN" altLang="zh-CN" sz="2000" dirty="0" smtClean="0">
                <a:latin typeface="黑体" panose="02010609060101010101" pitchFamily="49" charset="-122"/>
                <a:ea typeface="黑体" panose="02010609060101010101" pitchFamily="49" charset="-122"/>
              </a:rPr>
              <a:t>。</a:t>
            </a:r>
            <a:endParaRPr lang="zh-CN" altLang="zh-CN" sz="2000" dirty="0">
              <a:latin typeface="黑体" panose="02010609060101010101" pitchFamily="49" charset="-122"/>
              <a:ea typeface="黑体" panose="02010609060101010101" pitchFamily="49" charset="-122"/>
            </a:endParaRPr>
          </a:p>
          <a:p>
            <a:pPr marL="733425">
              <a:spcBef>
                <a:spcPts val="1045"/>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2</a:t>
            </a:r>
            <a:r>
              <a:rPr lang="zh-CN"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人：</a:t>
            </a:r>
            <a:endParaRPr lang="en-US" altLang="zh-CN" sz="2000" dirty="0" smtClean="0">
              <a:latin typeface="黑体" panose="02010609060101010101" pitchFamily="49" charset="-122"/>
              <a:ea typeface="黑体" panose="02010609060101010101" pitchFamily="49" charset="-122"/>
            </a:endParaRPr>
          </a:p>
          <a:p>
            <a:pPr marL="733425">
              <a:spcBef>
                <a:spcPts val="1045"/>
              </a:spcBef>
              <a:spcAft>
                <a:spcPts val="0"/>
              </a:spcAft>
            </a:pPr>
            <a:r>
              <a:rPr lang="zh-CN" altLang="zh-CN" sz="2000" dirty="0" smtClean="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3</a:t>
            </a:r>
            <a:r>
              <a:rPr lang="zh-CN" altLang="zh-CN"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纲</a:t>
            </a:r>
            <a:r>
              <a:rPr lang="zh-CN" altLang="en-US" sz="2000" dirty="0" smtClean="0">
                <a:latin typeface="黑体" panose="02010609060101010101" pitchFamily="49" charset="-122"/>
                <a:ea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marL="276225">
              <a:lnSpc>
                <a:spcPts val="2740"/>
              </a:lnSpc>
              <a:spcAft>
                <a:spcPts val="0"/>
              </a:spcAft>
            </a:pPr>
            <a:r>
              <a:rPr lang="en-US" altLang="zh-CN" sz="2000" dirty="0" smtClean="0">
                <a:latin typeface="黑体" panose="02010609060101010101" pitchFamily="49" charset="-122"/>
                <a:ea typeface="黑体" panose="02010609060101010101" pitchFamily="49" charset="-122"/>
              </a:rPr>
              <a:t>2.</a:t>
            </a:r>
            <a:r>
              <a:rPr lang="zh-CN" altLang="zh-CN" sz="2000" dirty="0" smtClean="0">
                <a:latin typeface="黑体" panose="02010609060101010101" pitchFamily="49" charset="-122"/>
                <a:ea typeface="黑体" panose="02010609060101010101" pitchFamily="49" charset="-122"/>
              </a:rPr>
              <a:t>局限性</a:t>
            </a:r>
            <a:r>
              <a:rPr lang="zh-CN" altLang="zh-CN" sz="2000" dirty="0">
                <a:latin typeface="黑体" panose="02010609060101010101" pitchFamily="49" charset="-122"/>
                <a:ea typeface="黑体" panose="02010609060101010101" pitchFamily="49" charset="-122"/>
              </a:rPr>
              <a:t>：资产阶级革命派自身的软弱性</a:t>
            </a:r>
            <a:r>
              <a:rPr lang="zh-CN" altLang="zh-CN" sz="2000" dirty="0" smtClean="0">
                <a:latin typeface="黑体" panose="02010609060101010101" pitchFamily="49" charset="-122"/>
                <a:ea typeface="黑体" panose="02010609060101010101" pitchFamily="49" charset="-122"/>
              </a:rPr>
              <a:t>。</a:t>
            </a:r>
            <a:endParaRPr lang="zh-CN" altLang="zh-CN" sz="2000" dirty="0">
              <a:latin typeface="黑体" panose="02010609060101010101" pitchFamily="49" charset="-122"/>
              <a:ea typeface="黑体" panose="02010609060101010101" pitchFamily="49" charset="-122"/>
            </a:endParaRPr>
          </a:p>
          <a:p>
            <a:pPr marL="733425">
              <a:spcBef>
                <a:spcPts val="1050"/>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1</a:t>
            </a:r>
            <a:r>
              <a:rPr lang="zh-CN"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党</a:t>
            </a:r>
            <a:r>
              <a:rPr lang="zh-CN" altLang="en-US" sz="2000" dirty="0">
                <a:latin typeface="黑体" panose="02010609060101010101" pitchFamily="49" charset="-122"/>
                <a:ea typeface="黑体" panose="02010609060101010101" pitchFamily="49" charset="-122"/>
              </a:rPr>
              <a:t>：</a:t>
            </a:r>
            <a:r>
              <a:rPr lang="zh-CN" altLang="zh-CN" sz="2000" b="1" dirty="0">
                <a:solidFill>
                  <a:srgbClr val="C00000"/>
                </a:solidFill>
                <a:latin typeface="黑体" panose="02010609060101010101" pitchFamily="49" charset="-122"/>
                <a:ea typeface="黑体" panose="02010609060101010101" pitchFamily="49" charset="-122"/>
              </a:rPr>
              <a:t>没有</a:t>
            </a:r>
            <a:r>
              <a:rPr lang="zh-CN" altLang="zh-CN" sz="2000" dirty="0">
                <a:latin typeface="黑体" panose="02010609060101010101" pitchFamily="49" charset="-122"/>
                <a:ea typeface="黑体" panose="02010609060101010101" pitchFamily="49" charset="-122"/>
              </a:rPr>
              <a:t>建立</a:t>
            </a:r>
            <a:r>
              <a:rPr lang="zh-CN" altLang="zh-CN" sz="2000" b="1" dirty="0">
                <a:solidFill>
                  <a:srgbClr val="C00000"/>
                </a:solidFill>
                <a:latin typeface="黑体" panose="02010609060101010101" pitchFamily="49" charset="-122"/>
                <a:ea typeface="黑体" panose="02010609060101010101" pitchFamily="49" charset="-122"/>
              </a:rPr>
              <a:t>坚强</a:t>
            </a:r>
            <a:r>
              <a:rPr lang="zh-CN" altLang="zh-CN" sz="2000" dirty="0">
                <a:latin typeface="黑体" panose="02010609060101010101" pitchFamily="49" charset="-122"/>
                <a:ea typeface="黑体" panose="02010609060101010101" pitchFamily="49" charset="-122"/>
              </a:rPr>
              <a:t>的革命</a:t>
            </a:r>
            <a:r>
              <a:rPr lang="zh-CN" altLang="zh-CN" sz="2000" b="1" dirty="0">
                <a:solidFill>
                  <a:srgbClr val="C00000"/>
                </a:solidFill>
                <a:latin typeface="黑体" panose="02010609060101010101" pitchFamily="49" charset="-122"/>
                <a:ea typeface="黑体" panose="02010609060101010101" pitchFamily="49" charset="-122"/>
              </a:rPr>
              <a:t>政党</a:t>
            </a:r>
            <a:r>
              <a:rPr lang="zh-CN" altLang="zh-CN" sz="2000" dirty="0">
                <a:latin typeface="黑体" panose="02010609060101010101" pitchFamily="49" charset="-122"/>
                <a:ea typeface="黑体" panose="02010609060101010101" pitchFamily="49" charset="-122"/>
              </a:rPr>
              <a:t>，发挥团结一</a:t>
            </a:r>
            <a:r>
              <a:rPr lang="zh-CN" altLang="en-US" sz="2000" dirty="0">
                <a:latin typeface="黑体" panose="02010609060101010101" pitchFamily="49" charset="-122"/>
                <a:ea typeface="黑体" panose="02010609060101010101" pitchFamily="49" charset="-122"/>
              </a:rPr>
              <a:t>切</a:t>
            </a:r>
            <a:r>
              <a:rPr lang="zh-CN" altLang="zh-CN" sz="2000" dirty="0">
                <a:latin typeface="黑体" panose="02010609060101010101" pitchFamily="49" charset="-122"/>
                <a:ea typeface="黑体" panose="02010609060101010101" pitchFamily="49" charset="-122"/>
              </a:rPr>
              <a:t>革命力量的强有力的核心作用</a:t>
            </a:r>
            <a:r>
              <a:rPr lang="zh-CN" altLang="zh-CN" sz="2000" dirty="0" smtClean="0">
                <a:latin typeface="黑体" panose="02010609060101010101" pitchFamily="49" charset="-122"/>
                <a:ea typeface="黑体" panose="02010609060101010101" pitchFamily="49" charset="-122"/>
              </a:rPr>
              <a:t>。</a:t>
            </a:r>
            <a:endParaRPr lang="zh-CN" altLang="zh-CN" sz="2000" dirty="0">
              <a:latin typeface="黑体" panose="02010609060101010101" pitchFamily="49" charset="-122"/>
              <a:ea typeface="黑体" panose="02010609060101010101" pitchFamily="49" charset="-122"/>
            </a:endParaRPr>
          </a:p>
          <a:p>
            <a:pPr marL="733425">
              <a:spcBef>
                <a:spcPts val="1045"/>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2</a:t>
            </a:r>
            <a:r>
              <a:rPr lang="zh-CN"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人：</a:t>
            </a:r>
            <a:r>
              <a:rPr lang="zh-CN" altLang="zh-CN" sz="2000" b="1" dirty="0" smtClean="0">
                <a:solidFill>
                  <a:srgbClr val="C00000"/>
                </a:solidFill>
                <a:latin typeface="黑体" panose="02010609060101010101" pitchFamily="49" charset="-122"/>
                <a:ea typeface="黑体" panose="02010609060101010101" pitchFamily="49" charset="-122"/>
              </a:rPr>
              <a:t>没有</a:t>
            </a:r>
            <a:r>
              <a:rPr lang="zh-CN" altLang="zh-CN" sz="2000" dirty="0">
                <a:latin typeface="黑体" panose="02010609060101010101" pitchFamily="49" charset="-122"/>
                <a:ea typeface="黑体" panose="02010609060101010101" pitchFamily="49" charset="-122"/>
              </a:rPr>
              <a:t>充分发动和依靠</a:t>
            </a:r>
            <a:r>
              <a:rPr lang="zh-CN" altLang="zh-CN" sz="2000" b="1" dirty="0">
                <a:solidFill>
                  <a:srgbClr val="C00000"/>
                </a:solidFill>
                <a:latin typeface="黑体" panose="02010609060101010101" pitchFamily="49" charset="-122"/>
                <a:ea typeface="黑体" panose="02010609060101010101" pitchFamily="49" charset="-122"/>
              </a:rPr>
              <a:t>民众</a:t>
            </a:r>
            <a:r>
              <a:rPr lang="zh-CN" altLang="zh-CN" sz="2000" dirty="0">
                <a:latin typeface="黑体" panose="02010609060101010101" pitchFamily="49" charset="-122"/>
                <a:ea typeface="黑体" panose="02010609060101010101" pitchFamily="49" charset="-122"/>
              </a:rPr>
              <a:t>。</a:t>
            </a:r>
            <a:endParaRPr lang="zh-CN" altLang="zh-CN" sz="1200" dirty="0">
              <a:latin typeface="黑体" panose="02010609060101010101" pitchFamily="49" charset="-122"/>
              <a:ea typeface="黑体" panose="02010609060101010101" pitchFamily="49" charset="-122"/>
            </a:endParaRPr>
          </a:p>
          <a:p>
            <a:pPr marL="733425">
              <a:spcBef>
                <a:spcPts val="1050"/>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3</a:t>
            </a:r>
            <a:r>
              <a:rPr lang="zh-CN" altLang="zh-CN"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纲</a:t>
            </a:r>
            <a:r>
              <a:rPr lang="zh-CN" altLang="en-US" sz="2000" dirty="0" smtClean="0">
                <a:latin typeface="黑体" panose="02010609060101010101" pitchFamily="49" charset="-122"/>
                <a:ea typeface="黑体" panose="02010609060101010101" pitchFamily="49" charset="-122"/>
              </a:rPr>
              <a:t>：</a:t>
            </a:r>
            <a:endParaRPr lang="en-US" altLang="zh-CN" sz="2000" dirty="0" smtClean="0">
              <a:latin typeface="黑体" panose="02010609060101010101" pitchFamily="49" charset="-122"/>
              <a:ea typeface="黑体" panose="02010609060101010101" pitchFamily="49" charset="-122"/>
            </a:endParaRPr>
          </a:p>
          <a:p>
            <a:pPr marL="733425">
              <a:spcBef>
                <a:spcPts val="1050"/>
              </a:spcBef>
              <a:spcAft>
                <a:spcPts val="0"/>
              </a:spcAft>
            </a:pPr>
            <a:endParaRPr lang="en-US" altLang="zh-CN" sz="2000" b="1" dirty="0">
              <a:solidFill>
                <a:srgbClr val="C23B0D"/>
              </a:solidFill>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519" y="492768"/>
            <a:ext cx="10192076" cy="544050"/>
          </a:xfrm>
        </p:spPr>
        <p:txBody>
          <a:bodyPr/>
          <a:lstStyle/>
          <a:p>
            <a:r>
              <a:rPr lang="zh-CN" altLang="zh-CN" sz="2400" dirty="0">
                <a:solidFill>
                  <a:schemeClr val="tx1"/>
                </a:solidFill>
              </a:rPr>
              <a:t>第二节 辛亥革命的胜利与失败</a:t>
            </a:r>
            <a:r>
              <a:rPr lang="en-US" altLang="zh-CN" sz="2400" dirty="0">
                <a:solidFill>
                  <a:schemeClr val="tx1"/>
                </a:solidFill>
              </a:rPr>
              <a:t>  </a:t>
            </a:r>
            <a:endParaRPr lang="zh-CN" altLang="en-US" sz="2400" dirty="0">
              <a:solidFill>
                <a:schemeClr val="tx1"/>
              </a:solidFill>
            </a:endParaRPr>
          </a:p>
        </p:txBody>
      </p:sp>
      <p:sp>
        <p:nvSpPr>
          <p:cNvPr id="3" name="内容占位符 2"/>
          <p:cNvSpPr>
            <a:spLocks noGrp="1"/>
          </p:cNvSpPr>
          <p:nvPr>
            <p:ph idx="1"/>
          </p:nvPr>
        </p:nvSpPr>
        <p:spPr>
          <a:xfrm>
            <a:off x="184558" y="1098753"/>
            <a:ext cx="11828477" cy="5437197"/>
          </a:xfrm>
        </p:spPr>
        <p:txBody>
          <a:bodyPr>
            <a:normAutofit/>
          </a:bodyPr>
          <a:lstStyle/>
          <a:p>
            <a:pPr>
              <a:spcBef>
                <a:spcPts val="0"/>
              </a:spcBef>
            </a:pPr>
            <a:r>
              <a:rPr lang="zh-CN" altLang="zh-CN" sz="2400" b="1" smtClean="0">
                <a:latin typeface="黑体" panose="02010609060101010101" pitchFamily="49" charset="-122"/>
                <a:ea typeface="黑体" panose="02010609060101010101" pitchFamily="49" charset="-122"/>
                <a:sym typeface="微软雅黑" panose="020B0503020204020204" pitchFamily="34" charset="-122"/>
              </a:rPr>
              <a:t>辛亥革命</a:t>
            </a:r>
            <a:r>
              <a:rPr lang="zh-CN" altLang="zh-CN" sz="2400" b="1" dirty="0">
                <a:latin typeface="黑体" panose="02010609060101010101" pitchFamily="49" charset="-122"/>
                <a:ea typeface="黑体" panose="02010609060101010101" pitchFamily="49" charset="-122"/>
                <a:sym typeface="微软雅黑" panose="020B0503020204020204" pitchFamily="34" charset="-122"/>
              </a:rPr>
              <a:t>胜利的历史意义及其</a:t>
            </a:r>
            <a:r>
              <a:rPr lang="zh-CN" altLang="zh-CN" sz="2400" b="1" dirty="0" smtClean="0">
                <a:latin typeface="黑体" panose="02010609060101010101" pitchFamily="49" charset="-122"/>
                <a:ea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sym typeface="微软雅黑" panose="020B0503020204020204" pitchFamily="34" charset="-122"/>
            </a:endParaRPr>
          </a:p>
          <a:p>
            <a:pPr>
              <a:spcBef>
                <a:spcPts val="0"/>
              </a:spcBef>
            </a:pPr>
            <a:endParaRPr lang="en-US" altLang="zh-CN" sz="2000" dirty="0" smtClean="0">
              <a:solidFill>
                <a:srgbClr val="FF0000"/>
              </a:solidFill>
              <a:latin typeface="黑体" panose="02010609060101010101" pitchFamily="49" charset="-122"/>
              <a:ea typeface="黑体" panose="02010609060101010101" pitchFamily="49" charset="-122"/>
              <a:sym typeface="微软雅黑" panose="020B0503020204020204" pitchFamily="34" charset="-122"/>
            </a:endParaRPr>
          </a:p>
          <a:p>
            <a:pPr marL="276225">
              <a:lnSpc>
                <a:spcPts val="2740"/>
              </a:lnSpc>
              <a:spcAft>
                <a:spcPts val="0"/>
              </a:spcAft>
            </a:pPr>
            <a:r>
              <a:rPr lang="en-US" altLang="zh-CN" sz="2000" dirty="0" smtClean="0">
                <a:latin typeface="黑体" panose="02010609060101010101" pitchFamily="49" charset="-122"/>
                <a:ea typeface="黑体" panose="02010609060101010101" pitchFamily="49" charset="-122"/>
              </a:rPr>
              <a:t>2.</a:t>
            </a:r>
            <a:r>
              <a:rPr lang="zh-CN" altLang="zh-CN" sz="2000" dirty="0" smtClean="0">
                <a:latin typeface="黑体" panose="02010609060101010101" pitchFamily="49" charset="-122"/>
                <a:ea typeface="黑体" panose="02010609060101010101" pitchFamily="49" charset="-122"/>
              </a:rPr>
              <a:t>局限性</a:t>
            </a:r>
            <a:r>
              <a:rPr lang="zh-CN" altLang="zh-CN" sz="2000" dirty="0">
                <a:latin typeface="黑体" panose="02010609060101010101" pitchFamily="49" charset="-122"/>
                <a:ea typeface="黑体" panose="02010609060101010101" pitchFamily="49" charset="-122"/>
              </a:rPr>
              <a:t>：资产阶级革命派自身的软弱性</a:t>
            </a:r>
            <a:r>
              <a:rPr lang="zh-CN" altLang="zh-CN" sz="2000" dirty="0" smtClean="0">
                <a:latin typeface="黑体" panose="02010609060101010101" pitchFamily="49" charset="-122"/>
                <a:ea typeface="黑体" panose="02010609060101010101" pitchFamily="49" charset="-122"/>
              </a:rPr>
              <a:t>。</a:t>
            </a:r>
            <a:endParaRPr lang="zh-CN" altLang="zh-CN" sz="2000" dirty="0">
              <a:latin typeface="黑体" panose="02010609060101010101" pitchFamily="49" charset="-122"/>
              <a:ea typeface="黑体" panose="02010609060101010101" pitchFamily="49" charset="-122"/>
            </a:endParaRPr>
          </a:p>
          <a:p>
            <a:pPr marL="733425">
              <a:spcBef>
                <a:spcPts val="1050"/>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1</a:t>
            </a:r>
            <a:r>
              <a:rPr lang="zh-CN"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党</a:t>
            </a:r>
            <a:r>
              <a:rPr lang="zh-CN" altLang="en-US" sz="2000" dirty="0">
                <a:latin typeface="黑体" panose="02010609060101010101" pitchFamily="49" charset="-122"/>
                <a:ea typeface="黑体" panose="02010609060101010101" pitchFamily="49" charset="-122"/>
              </a:rPr>
              <a:t>：</a:t>
            </a:r>
            <a:r>
              <a:rPr lang="zh-CN" altLang="zh-CN" sz="2000" b="1" dirty="0">
                <a:solidFill>
                  <a:srgbClr val="C00000"/>
                </a:solidFill>
                <a:latin typeface="黑体" panose="02010609060101010101" pitchFamily="49" charset="-122"/>
                <a:ea typeface="黑体" panose="02010609060101010101" pitchFamily="49" charset="-122"/>
              </a:rPr>
              <a:t>没有</a:t>
            </a:r>
            <a:r>
              <a:rPr lang="zh-CN" altLang="zh-CN" sz="2000" dirty="0">
                <a:latin typeface="黑体" panose="02010609060101010101" pitchFamily="49" charset="-122"/>
                <a:ea typeface="黑体" panose="02010609060101010101" pitchFamily="49" charset="-122"/>
              </a:rPr>
              <a:t>建立</a:t>
            </a:r>
            <a:r>
              <a:rPr lang="zh-CN" altLang="zh-CN" sz="2000" b="1" dirty="0">
                <a:solidFill>
                  <a:srgbClr val="C00000"/>
                </a:solidFill>
                <a:latin typeface="黑体" panose="02010609060101010101" pitchFamily="49" charset="-122"/>
                <a:ea typeface="黑体" panose="02010609060101010101" pitchFamily="49" charset="-122"/>
              </a:rPr>
              <a:t>坚强</a:t>
            </a:r>
            <a:r>
              <a:rPr lang="zh-CN" altLang="zh-CN" sz="2000" dirty="0">
                <a:latin typeface="黑体" panose="02010609060101010101" pitchFamily="49" charset="-122"/>
                <a:ea typeface="黑体" panose="02010609060101010101" pitchFamily="49" charset="-122"/>
              </a:rPr>
              <a:t>的革命</a:t>
            </a:r>
            <a:r>
              <a:rPr lang="zh-CN" altLang="zh-CN" sz="2000" b="1" dirty="0">
                <a:solidFill>
                  <a:srgbClr val="C00000"/>
                </a:solidFill>
                <a:latin typeface="黑体" panose="02010609060101010101" pitchFamily="49" charset="-122"/>
                <a:ea typeface="黑体" panose="02010609060101010101" pitchFamily="49" charset="-122"/>
              </a:rPr>
              <a:t>政党</a:t>
            </a:r>
            <a:r>
              <a:rPr lang="zh-CN" altLang="zh-CN" sz="2000" dirty="0">
                <a:latin typeface="黑体" panose="02010609060101010101" pitchFamily="49" charset="-122"/>
                <a:ea typeface="黑体" panose="02010609060101010101" pitchFamily="49" charset="-122"/>
              </a:rPr>
              <a:t>，发挥团结一</a:t>
            </a:r>
            <a:r>
              <a:rPr lang="zh-CN" altLang="en-US" sz="2000" dirty="0">
                <a:latin typeface="黑体" panose="02010609060101010101" pitchFamily="49" charset="-122"/>
                <a:ea typeface="黑体" panose="02010609060101010101" pitchFamily="49" charset="-122"/>
              </a:rPr>
              <a:t>切</a:t>
            </a:r>
            <a:r>
              <a:rPr lang="zh-CN" altLang="zh-CN" sz="2000" dirty="0">
                <a:latin typeface="黑体" panose="02010609060101010101" pitchFamily="49" charset="-122"/>
                <a:ea typeface="黑体" panose="02010609060101010101" pitchFamily="49" charset="-122"/>
              </a:rPr>
              <a:t>革命力量的强有力的核心作用</a:t>
            </a:r>
            <a:r>
              <a:rPr lang="zh-CN" altLang="zh-CN" sz="2000" dirty="0" smtClean="0">
                <a:latin typeface="黑体" panose="02010609060101010101" pitchFamily="49" charset="-122"/>
                <a:ea typeface="黑体" panose="02010609060101010101" pitchFamily="49" charset="-122"/>
              </a:rPr>
              <a:t>。</a:t>
            </a:r>
            <a:endParaRPr lang="zh-CN" altLang="zh-CN" sz="2000" dirty="0">
              <a:latin typeface="黑体" panose="02010609060101010101" pitchFamily="49" charset="-122"/>
              <a:ea typeface="黑体" panose="02010609060101010101" pitchFamily="49" charset="-122"/>
            </a:endParaRPr>
          </a:p>
          <a:p>
            <a:pPr marL="733425">
              <a:spcBef>
                <a:spcPts val="1045"/>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2</a:t>
            </a:r>
            <a:r>
              <a:rPr lang="zh-CN" altLang="zh-CN" sz="2000" dirty="0" smtClean="0">
                <a:latin typeface="黑体" panose="02010609060101010101" pitchFamily="49" charset="-122"/>
                <a:ea typeface="黑体" panose="02010609060101010101" pitchFamily="49" charset="-122"/>
              </a:rPr>
              <a:t>）</a:t>
            </a:r>
            <a:r>
              <a:rPr lang="zh-CN" altLang="en-US" sz="2000" dirty="0" smtClean="0">
                <a:latin typeface="黑体" panose="02010609060101010101" pitchFamily="49" charset="-122"/>
                <a:ea typeface="黑体" panose="02010609060101010101" pitchFamily="49" charset="-122"/>
              </a:rPr>
              <a:t>人：</a:t>
            </a:r>
            <a:r>
              <a:rPr lang="zh-CN" altLang="zh-CN" sz="2000" b="1" dirty="0" smtClean="0">
                <a:solidFill>
                  <a:srgbClr val="C00000"/>
                </a:solidFill>
                <a:latin typeface="黑体" panose="02010609060101010101" pitchFamily="49" charset="-122"/>
                <a:ea typeface="黑体" panose="02010609060101010101" pitchFamily="49" charset="-122"/>
              </a:rPr>
              <a:t>没有</a:t>
            </a:r>
            <a:r>
              <a:rPr lang="zh-CN" altLang="zh-CN" sz="2000" dirty="0">
                <a:latin typeface="黑体" panose="02010609060101010101" pitchFamily="49" charset="-122"/>
                <a:ea typeface="黑体" panose="02010609060101010101" pitchFamily="49" charset="-122"/>
              </a:rPr>
              <a:t>充分发动和依靠</a:t>
            </a:r>
            <a:r>
              <a:rPr lang="zh-CN" altLang="zh-CN" sz="2000" b="1" dirty="0">
                <a:solidFill>
                  <a:srgbClr val="C00000"/>
                </a:solidFill>
                <a:latin typeface="黑体" panose="02010609060101010101" pitchFamily="49" charset="-122"/>
                <a:ea typeface="黑体" panose="02010609060101010101" pitchFamily="49" charset="-122"/>
              </a:rPr>
              <a:t>民众</a:t>
            </a:r>
            <a:r>
              <a:rPr lang="zh-CN" altLang="zh-CN" sz="2000" dirty="0">
                <a:latin typeface="黑体" panose="02010609060101010101" pitchFamily="49" charset="-122"/>
                <a:ea typeface="黑体" panose="02010609060101010101" pitchFamily="49" charset="-122"/>
              </a:rPr>
              <a:t>。</a:t>
            </a:r>
            <a:endParaRPr lang="zh-CN" altLang="zh-CN" sz="1200" dirty="0">
              <a:latin typeface="黑体" panose="02010609060101010101" pitchFamily="49" charset="-122"/>
              <a:ea typeface="黑体" panose="02010609060101010101" pitchFamily="49" charset="-122"/>
            </a:endParaRPr>
          </a:p>
          <a:p>
            <a:pPr marL="733425">
              <a:spcBef>
                <a:spcPts val="1050"/>
              </a:spcBef>
              <a:spcAft>
                <a:spcPts val="0"/>
              </a:spcAft>
            </a:pPr>
            <a:r>
              <a:rPr lang="zh-CN" altLang="zh-CN"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cs typeface="Arial Unicode MS" panose="020B0604020202020204" charset="-122"/>
              </a:rPr>
              <a:t>3</a:t>
            </a:r>
            <a:r>
              <a:rPr lang="zh-CN" altLang="zh-CN" sz="2000" dirty="0" smtClean="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纲：</a:t>
            </a:r>
            <a:r>
              <a:rPr lang="zh-CN" altLang="zh-CN" sz="2000" b="1" dirty="0">
                <a:solidFill>
                  <a:srgbClr val="C00000"/>
                </a:solidFill>
                <a:latin typeface="黑体" panose="02010609060101010101" pitchFamily="49" charset="-122"/>
                <a:ea typeface="黑体" panose="02010609060101010101" pitchFamily="49" charset="-122"/>
              </a:rPr>
              <a:t>没有</a:t>
            </a:r>
            <a:r>
              <a:rPr lang="zh-CN" altLang="zh-CN" sz="2000" dirty="0">
                <a:latin typeface="黑体" panose="02010609060101010101" pitchFamily="49" charset="-122"/>
                <a:ea typeface="黑体" panose="02010609060101010101" pitchFamily="49" charset="-122"/>
              </a:rPr>
              <a:t>提出彻底的反对帝国主义和反对封建主义的革命</a:t>
            </a:r>
            <a:r>
              <a:rPr lang="zh-CN" altLang="zh-CN" sz="2000" dirty="0">
                <a:solidFill>
                  <a:srgbClr val="C00000"/>
                </a:solidFill>
                <a:latin typeface="黑体" panose="02010609060101010101" pitchFamily="49" charset="-122"/>
                <a:ea typeface="黑体" panose="02010609060101010101" pitchFamily="49" charset="-122"/>
              </a:rPr>
              <a:t>纲领</a:t>
            </a:r>
            <a:r>
              <a:rPr lang="zh-CN" altLang="zh-CN" sz="2000" dirty="0">
                <a:latin typeface="黑体" panose="02010609060101010101" pitchFamily="49" charset="-122"/>
                <a:ea typeface="黑体" panose="02010609060101010101" pitchFamily="49" charset="-122"/>
              </a:rPr>
              <a:t>。 </a:t>
            </a:r>
            <a:r>
              <a:rPr lang="en-US" altLang="zh-CN" sz="1050" dirty="0">
                <a:latin typeface="黑体" panose="02010609060101010101" pitchFamily="49" charset="-122"/>
                <a:ea typeface="黑体" panose="02010609060101010101" pitchFamily="49" charset="-122"/>
              </a:rPr>
              <a:t> </a:t>
            </a:r>
            <a:endParaRPr lang="zh-CN" altLang="zh-CN" sz="2000" dirty="0">
              <a:latin typeface="黑体" panose="02010609060101010101" pitchFamily="49" charset="-122"/>
              <a:ea typeface="黑体" panose="02010609060101010101" pitchFamily="49" charset="-122"/>
            </a:endParaRPr>
          </a:p>
          <a:p>
            <a:pPr>
              <a:spcAft>
                <a:spcPts val="0"/>
              </a:spcAft>
            </a:pPr>
            <a:r>
              <a:rPr lang="en-US" altLang="zh-CN" sz="1050" dirty="0">
                <a:latin typeface="黑体" panose="02010609060101010101" pitchFamily="49" charset="-122"/>
                <a:ea typeface="黑体" panose="02010609060101010101" pitchFamily="49" charset="-122"/>
              </a:rPr>
              <a:t> </a:t>
            </a:r>
            <a:r>
              <a:rPr lang="zh-CN" altLang="en-US" sz="1050" dirty="0">
                <a:latin typeface="黑体" panose="02010609060101010101" pitchFamily="49" charset="-122"/>
                <a:ea typeface="黑体" panose="02010609060101010101" pitchFamily="49" charset="-122"/>
              </a:rPr>
              <a:t> </a:t>
            </a:r>
            <a:endParaRPr lang="en-US" altLang="zh-CN" sz="1050" dirty="0" smtClean="0">
              <a:latin typeface="黑体" panose="02010609060101010101" pitchFamily="49" charset="-122"/>
              <a:ea typeface="黑体" panose="02010609060101010101" pitchFamily="49" charset="-122"/>
            </a:endParaRPr>
          </a:p>
          <a:p>
            <a:pPr>
              <a:spcAft>
                <a:spcPts val="0"/>
              </a:spcAft>
            </a:pPr>
            <a:endParaRPr lang="en-US" altLang="zh-CN" sz="1050" b="1" dirty="0">
              <a:solidFill>
                <a:srgbClr val="C23B0D"/>
              </a:solidFill>
              <a:latin typeface="黑体" panose="02010609060101010101" pitchFamily="49" charset="-122"/>
              <a:ea typeface="黑体" panose="02010609060101010101" pitchFamily="49" charset="-122"/>
            </a:endParaRPr>
          </a:p>
          <a:p>
            <a:pPr>
              <a:spcAft>
                <a:spcPts val="0"/>
              </a:spcAft>
            </a:pPr>
            <a:r>
              <a:rPr lang="zh-CN" altLang="en-US" sz="1050" b="1" dirty="0" smtClean="0">
                <a:solidFill>
                  <a:srgbClr val="C23B0D"/>
                </a:solidFill>
                <a:latin typeface="黑体" panose="02010609060101010101" pitchFamily="49" charset="-122"/>
                <a:ea typeface="黑体" panose="02010609060101010101" pitchFamily="49" charset="-122"/>
              </a:rPr>
              <a:t>                            </a:t>
            </a: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256687" y="1222624"/>
            <a:ext cx="1477729" cy="456534"/>
          </a:xfrm>
          <a:prstGeom prst="rect">
            <a:avLst/>
          </a:prstGeom>
        </p:spPr>
      </p:pic>
      <p:pic>
        <p:nvPicPr>
          <p:cNvPr id="6" name="图片 5"/>
          <p:cNvPicPr>
            <a:picLocks noChangeAspect="1"/>
          </p:cNvPicPr>
          <p:nvPr/>
        </p:nvPicPr>
        <p:blipFill>
          <a:blip r:embed="rId3"/>
          <a:stretch>
            <a:fillRect/>
          </a:stretch>
        </p:blipFill>
        <p:spPr>
          <a:xfrm>
            <a:off x="7734416" y="67000"/>
            <a:ext cx="4309918" cy="1800488"/>
          </a:xfrm>
          <a:prstGeom prst="rect">
            <a:avLst/>
          </a:prstGeom>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94955" y="2229809"/>
            <a:ext cx="11026599" cy="3108543"/>
          </a:xfrm>
          <a:prstGeom prst="rect">
            <a:avLst/>
          </a:prstGeom>
        </p:spPr>
        <p:txBody>
          <a:bodyPr wrap="square">
            <a:spAutoFit/>
          </a:bodyPr>
          <a:lstStyle/>
          <a:p>
            <a:r>
              <a:rPr lang="zh-CN" altLang="en-US" sz="2800" dirty="0" smtClean="0">
                <a:latin typeface="黑体" panose="02010609060101010101" pitchFamily="49" charset="-122"/>
                <a:ea typeface="黑体" panose="02010609060101010101" pitchFamily="49" charset="-122"/>
                <a:cs typeface="黑体" panose="02010609060101010101" pitchFamily="49" charset="-122"/>
              </a:rPr>
              <a:t>下列</a:t>
            </a:r>
            <a:r>
              <a:rPr lang="zh-CN" altLang="en-US" sz="2800" dirty="0">
                <a:latin typeface="黑体" panose="02010609060101010101" pitchFamily="49" charset="-122"/>
                <a:ea typeface="黑体" panose="02010609060101010101" pitchFamily="49" charset="-122"/>
                <a:cs typeface="黑体" panose="02010609060101010101" pitchFamily="49" charset="-122"/>
              </a:rPr>
              <a:t>关于辛亥革命的局限性说法错误的是</a:t>
            </a:r>
            <a:r>
              <a:rPr lang="zh-CN" altLang="en-US" sz="2800" dirty="0" smtClean="0">
                <a:latin typeface="黑体" panose="02010609060101010101" pitchFamily="49" charset="-122"/>
                <a:ea typeface="黑体" panose="02010609060101010101" pitchFamily="49" charset="-122"/>
                <a:cs typeface="黑体" panose="02010609060101010101" pitchFamily="49" charset="-122"/>
              </a:rPr>
              <a:t>（     </a:t>
            </a:r>
            <a:r>
              <a:rPr lang="zh-CN" altLang="en-US" sz="2800" dirty="0">
                <a:latin typeface="黑体" panose="02010609060101010101" pitchFamily="49" charset="-122"/>
                <a:ea typeface="黑体" panose="02010609060101010101" pitchFamily="49" charset="-122"/>
                <a:cs typeface="黑体" panose="02010609060101010101" pitchFamily="49" charset="-122"/>
              </a:rPr>
              <a:t>）</a:t>
            </a:r>
          </a:p>
          <a:p>
            <a:endParaRPr lang="en-US" altLang="zh-CN" sz="2800"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800" dirty="0">
              <a:latin typeface="黑体" panose="02010609060101010101" pitchFamily="49" charset="-122"/>
              <a:ea typeface="黑体" panose="02010609060101010101" pitchFamily="49" charset="-122"/>
              <a:cs typeface="黑体" panose="02010609060101010101" pitchFamily="49" charset="-122"/>
            </a:endParaRPr>
          </a:p>
          <a:p>
            <a:r>
              <a:rPr lang="en-US" altLang="zh-CN" sz="2800" dirty="0" smtClean="0">
                <a:latin typeface="黑体" panose="02010609060101010101" pitchFamily="49" charset="-122"/>
                <a:ea typeface="黑体" panose="02010609060101010101" pitchFamily="49" charset="-122"/>
                <a:cs typeface="黑体" panose="02010609060101010101" pitchFamily="49" charset="-122"/>
              </a:rPr>
              <a:t>A</a:t>
            </a:r>
            <a:r>
              <a:rPr lang="zh-CN" altLang="zh-CN" sz="28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rPr>
              <a:t>提倡和平改革</a:t>
            </a:r>
          </a:p>
          <a:p>
            <a:r>
              <a:rPr lang="en-US" altLang="zh-CN" sz="2800" dirty="0" smtClean="0">
                <a:latin typeface="黑体" panose="02010609060101010101" pitchFamily="49" charset="-122"/>
                <a:ea typeface="黑体" panose="02010609060101010101" pitchFamily="49" charset="-122"/>
                <a:cs typeface="黑体" panose="02010609060101010101" pitchFamily="49" charset="-122"/>
              </a:rPr>
              <a:t>B</a:t>
            </a:r>
            <a:r>
              <a:rPr lang="zh-CN" altLang="zh-CN" sz="28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rPr>
              <a:t>没有充分发动和依靠民众</a:t>
            </a:r>
          </a:p>
          <a:p>
            <a:r>
              <a:rPr lang="en-US" altLang="zh-CN" sz="2800" dirty="0" smtClean="0">
                <a:latin typeface="黑体" panose="02010609060101010101" pitchFamily="49" charset="-122"/>
                <a:ea typeface="黑体" panose="02010609060101010101" pitchFamily="49" charset="-122"/>
                <a:cs typeface="黑体" panose="02010609060101010101" pitchFamily="49" charset="-122"/>
              </a:rPr>
              <a:t>C</a:t>
            </a:r>
            <a:r>
              <a:rPr lang="zh-CN" altLang="zh-CN" sz="28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rPr>
              <a:t>没有建立坚强有力的革命</a:t>
            </a:r>
            <a:r>
              <a:rPr lang="zh-CN" altLang="en-US" sz="2800" dirty="0" smtClean="0">
                <a:latin typeface="黑体" panose="02010609060101010101" pitchFamily="49" charset="-122"/>
                <a:ea typeface="黑体" panose="02010609060101010101" pitchFamily="49" charset="-122"/>
                <a:cs typeface="黑体" panose="02010609060101010101" pitchFamily="49" charset="-122"/>
              </a:rPr>
              <a:t>政党</a:t>
            </a:r>
            <a:endParaRPr lang="en-US" altLang="zh-CN" sz="28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800" dirty="0" smtClean="0">
                <a:latin typeface="黑体" panose="02010609060101010101" pitchFamily="49" charset="-122"/>
                <a:ea typeface="黑体" panose="02010609060101010101" pitchFamily="49" charset="-122"/>
                <a:cs typeface="黑体" panose="02010609060101010101" pitchFamily="49" charset="-122"/>
              </a:rPr>
              <a:t>D</a:t>
            </a:r>
            <a:r>
              <a:rPr lang="zh-CN" altLang="zh-CN" sz="28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rPr>
              <a:t>没有提出彻底的反对帝国主义和反对封建主义的革命纲领</a:t>
            </a:r>
          </a:p>
        </p:txBody>
      </p:sp>
      <p:sp>
        <p:nvSpPr>
          <p:cNvPr id="5" name="标题 1"/>
          <p:cNvSpPr>
            <a:spLocks noGrp="1"/>
          </p:cNvSpPr>
          <p:nvPr>
            <p:ph type="title"/>
          </p:nvPr>
        </p:nvSpPr>
        <p:spPr>
          <a:xfrm>
            <a:off x="1328968" y="439861"/>
            <a:ext cx="10192076" cy="544050"/>
          </a:xfrm>
        </p:spPr>
        <p:txBody>
          <a:bodyPr/>
          <a:lstStyle/>
          <a:p>
            <a:r>
              <a:rPr lang="zh-CN" altLang="en-US" dirty="0">
                <a:solidFill>
                  <a:schemeClr val="tx1"/>
                </a:solidFill>
              </a:rPr>
              <a:t>练一练</a:t>
            </a:r>
            <a:endParaRPr lang="zh-CN" alt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94955" y="2229809"/>
            <a:ext cx="11026599" cy="3108543"/>
          </a:xfrm>
          <a:prstGeom prst="rect">
            <a:avLst/>
          </a:prstGeom>
        </p:spPr>
        <p:txBody>
          <a:bodyPr wrap="square">
            <a:spAutoFit/>
          </a:bodyPr>
          <a:lstStyle/>
          <a:p>
            <a:r>
              <a:rPr lang="zh-CN" altLang="en-US" sz="2800" dirty="0" smtClean="0">
                <a:latin typeface="黑体" panose="02010609060101010101" pitchFamily="49" charset="-122"/>
                <a:ea typeface="黑体" panose="02010609060101010101" pitchFamily="49" charset="-122"/>
                <a:cs typeface="黑体" panose="02010609060101010101" pitchFamily="49" charset="-122"/>
              </a:rPr>
              <a:t>下列</a:t>
            </a:r>
            <a:r>
              <a:rPr lang="zh-CN" altLang="en-US" sz="2800" dirty="0">
                <a:latin typeface="黑体" panose="02010609060101010101" pitchFamily="49" charset="-122"/>
                <a:ea typeface="黑体" panose="02010609060101010101" pitchFamily="49" charset="-122"/>
                <a:cs typeface="黑体" panose="02010609060101010101" pitchFamily="49" charset="-122"/>
              </a:rPr>
              <a:t>关于辛亥革命的局限性说法错误的是</a:t>
            </a:r>
            <a:r>
              <a:rPr lang="zh-CN" altLang="en-US" sz="2800" dirty="0" smtClean="0">
                <a:latin typeface="黑体" panose="02010609060101010101" pitchFamily="49" charset="-122"/>
                <a:ea typeface="黑体" panose="02010609060101010101" pitchFamily="49" charset="-122"/>
                <a:cs typeface="黑体" panose="02010609060101010101" pitchFamily="49" charset="-122"/>
              </a:rPr>
              <a:t>（  </a:t>
            </a:r>
            <a:r>
              <a:rPr lang="en-US" altLang="zh-CN" sz="28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A</a:t>
            </a:r>
            <a:r>
              <a:rPr lang="zh-CN" altLang="en-US" sz="2800" dirty="0" smtClean="0">
                <a:latin typeface="黑体" panose="02010609060101010101" pitchFamily="49" charset="-122"/>
                <a:ea typeface="黑体" panose="02010609060101010101" pitchFamily="49" charset="-122"/>
                <a:cs typeface="黑体" panose="02010609060101010101" pitchFamily="49" charset="-122"/>
              </a:rPr>
              <a:t>  </a:t>
            </a:r>
            <a:r>
              <a:rPr lang="zh-CN" altLang="en-US" sz="2800" dirty="0">
                <a:latin typeface="黑体" panose="02010609060101010101" pitchFamily="49" charset="-122"/>
                <a:ea typeface="黑体" panose="02010609060101010101" pitchFamily="49" charset="-122"/>
                <a:cs typeface="黑体" panose="02010609060101010101" pitchFamily="49" charset="-122"/>
              </a:rPr>
              <a:t>）</a:t>
            </a:r>
          </a:p>
          <a:p>
            <a:endParaRPr lang="en-US" altLang="zh-CN" sz="2800" dirty="0" smtClean="0">
              <a:latin typeface="黑体" panose="02010609060101010101" pitchFamily="49" charset="-122"/>
              <a:ea typeface="黑体" panose="02010609060101010101" pitchFamily="49" charset="-122"/>
              <a:cs typeface="黑体" panose="02010609060101010101" pitchFamily="49" charset="-122"/>
            </a:endParaRPr>
          </a:p>
          <a:p>
            <a:endParaRPr lang="en-US" altLang="zh-CN" sz="2800" dirty="0">
              <a:latin typeface="黑体" panose="02010609060101010101" pitchFamily="49" charset="-122"/>
              <a:ea typeface="黑体" panose="02010609060101010101" pitchFamily="49" charset="-122"/>
              <a:cs typeface="黑体" panose="02010609060101010101" pitchFamily="49" charset="-122"/>
            </a:endParaRPr>
          </a:p>
          <a:p>
            <a:r>
              <a:rPr lang="en-US" altLang="zh-CN" sz="2800" dirty="0" smtClean="0">
                <a:latin typeface="黑体" panose="02010609060101010101" pitchFamily="49" charset="-122"/>
                <a:ea typeface="黑体" panose="02010609060101010101" pitchFamily="49" charset="-122"/>
                <a:cs typeface="黑体" panose="02010609060101010101" pitchFamily="49" charset="-122"/>
              </a:rPr>
              <a:t>A</a:t>
            </a:r>
            <a:r>
              <a:rPr lang="zh-CN" altLang="zh-CN" sz="28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rPr>
              <a:t>提倡和平改革</a:t>
            </a:r>
          </a:p>
          <a:p>
            <a:r>
              <a:rPr lang="en-US" altLang="zh-CN" sz="2800" dirty="0" smtClean="0">
                <a:latin typeface="黑体" panose="02010609060101010101" pitchFamily="49" charset="-122"/>
                <a:ea typeface="黑体" panose="02010609060101010101" pitchFamily="49" charset="-122"/>
                <a:cs typeface="黑体" panose="02010609060101010101" pitchFamily="49" charset="-122"/>
              </a:rPr>
              <a:t>B</a:t>
            </a:r>
            <a:r>
              <a:rPr lang="zh-CN" altLang="zh-CN" sz="28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rPr>
              <a:t>没有充分发动和依靠民众</a:t>
            </a:r>
          </a:p>
          <a:p>
            <a:r>
              <a:rPr lang="en-US" altLang="zh-CN" sz="2800" dirty="0" smtClean="0">
                <a:latin typeface="黑体" panose="02010609060101010101" pitchFamily="49" charset="-122"/>
                <a:ea typeface="黑体" panose="02010609060101010101" pitchFamily="49" charset="-122"/>
                <a:cs typeface="黑体" panose="02010609060101010101" pitchFamily="49" charset="-122"/>
              </a:rPr>
              <a:t>C</a:t>
            </a:r>
            <a:r>
              <a:rPr lang="zh-CN" altLang="zh-CN" sz="28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rPr>
              <a:t>没有建立坚强有力的革命</a:t>
            </a:r>
            <a:r>
              <a:rPr lang="zh-CN" altLang="en-US" sz="2800" dirty="0" smtClean="0">
                <a:latin typeface="黑体" panose="02010609060101010101" pitchFamily="49" charset="-122"/>
                <a:ea typeface="黑体" panose="02010609060101010101" pitchFamily="49" charset="-122"/>
                <a:cs typeface="黑体" panose="02010609060101010101" pitchFamily="49" charset="-122"/>
              </a:rPr>
              <a:t>政党</a:t>
            </a:r>
            <a:endParaRPr lang="en-US" altLang="zh-CN" sz="2800" dirty="0" smtClean="0">
              <a:latin typeface="黑体" panose="02010609060101010101" pitchFamily="49" charset="-122"/>
              <a:ea typeface="黑体" panose="02010609060101010101" pitchFamily="49" charset="-122"/>
              <a:cs typeface="黑体" panose="02010609060101010101" pitchFamily="49" charset="-122"/>
            </a:endParaRPr>
          </a:p>
          <a:p>
            <a:r>
              <a:rPr lang="en-US" altLang="zh-CN" sz="2800" dirty="0" smtClean="0">
                <a:latin typeface="黑体" panose="02010609060101010101" pitchFamily="49" charset="-122"/>
                <a:ea typeface="黑体" panose="02010609060101010101" pitchFamily="49" charset="-122"/>
                <a:cs typeface="黑体" panose="02010609060101010101" pitchFamily="49" charset="-122"/>
              </a:rPr>
              <a:t>D</a:t>
            </a:r>
            <a:r>
              <a:rPr lang="zh-CN" altLang="zh-CN" sz="2800" dirty="0" smtClean="0">
                <a:latin typeface="黑体" panose="02010609060101010101" pitchFamily="49" charset="-122"/>
                <a:ea typeface="黑体" panose="02010609060101010101" pitchFamily="49" charset="-122"/>
                <a:cs typeface="黑体" panose="02010609060101010101" pitchFamily="49" charset="-122"/>
              </a:rPr>
              <a:t>．</a:t>
            </a:r>
            <a:r>
              <a:rPr lang="zh-CN" altLang="en-US" sz="2800" dirty="0">
                <a:latin typeface="黑体" panose="02010609060101010101" pitchFamily="49" charset="-122"/>
                <a:ea typeface="黑体" panose="02010609060101010101" pitchFamily="49" charset="-122"/>
                <a:cs typeface="黑体" panose="02010609060101010101" pitchFamily="49" charset="-122"/>
              </a:rPr>
              <a:t>没有提出彻底的反对帝国主义和反对封建主义的革命纲领</a:t>
            </a:r>
          </a:p>
        </p:txBody>
      </p:sp>
      <p:sp>
        <p:nvSpPr>
          <p:cNvPr id="5" name="标题 1"/>
          <p:cNvSpPr>
            <a:spLocks noGrp="1"/>
          </p:cNvSpPr>
          <p:nvPr>
            <p:ph type="title"/>
          </p:nvPr>
        </p:nvSpPr>
        <p:spPr>
          <a:xfrm>
            <a:off x="1328968" y="439861"/>
            <a:ext cx="10192076" cy="544050"/>
          </a:xfrm>
        </p:spPr>
        <p:txBody>
          <a:bodyPr/>
          <a:lstStyle/>
          <a:p>
            <a:r>
              <a:rPr lang="zh-CN" altLang="en-US" dirty="0">
                <a:solidFill>
                  <a:schemeClr val="tx1"/>
                </a:solidFill>
              </a:rPr>
              <a:t>练一练</a:t>
            </a:r>
            <a:endParaRPr lang="zh-CN" alt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中国近现代史纲要</a:t>
            </a:r>
          </a:p>
        </p:txBody>
      </p:sp>
      <p:sp>
        <p:nvSpPr>
          <p:cNvPr id="3" name="左大括号 2"/>
          <p:cNvSpPr/>
          <p:nvPr/>
        </p:nvSpPr>
        <p:spPr>
          <a:xfrm>
            <a:off x="2220385" y="539747"/>
            <a:ext cx="250223" cy="596227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70608" y="141832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smtClean="0">
                <a:solidFill>
                  <a:schemeClr val="tx1"/>
                </a:solidFill>
                <a:latin typeface="黑体" panose="02010609060101010101" pitchFamily="49" charset="-122"/>
                <a:ea typeface="黑体" panose="02010609060101010101" pitchFamily="49" charset="-122"/>
                <a:sym typeface="+mn-ea"/>
              </a:rPr>
              <a:t>打天下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22" name="圆角矩形 21"/>
          <p:cNvSpPr/>
          <p:nvPr/>
        </p:nvSpPr>
        <p:spPr>
          <a:xfrm>
            <a:off x="2470608" y="4927179"/>
            <a:ext cx="2115358" cy="1015135"/>
          </a:xfrm>
          <a:prstGeom prst="roundRect">
            <a:avLst/>
          </a:prstGeom>
          <a:solidFill>
            <a:srgbClr val="FFFFF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solidFill>
                <a:latin typeface="黑体" panose="02010609060101010101" pitchFamily="49" charset="-122"/>
                <a:ea typeface="黑体" panose="02010609060101010101" pitchFamily="49" charset="-122"/>
                <a:sym typeface="+mn-ea"/>
              </a:rPr>
              <a:t>守天下</a:t>
            </a:r>
            <a:endParaRPr lang="zh-CN" altLang="en-US" sz="28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4668657" y="616893"/>
            <a:ext cx="167532" cy="261800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左大括号 6"/>
          <p:cNvSpPr/>
          <p:nvPr/>
        </p:nvSpPr>
        <p:spPr>
          <a:xfrm>
            <a:off x="4627311" y="4178203"/>
            <a:ext cx="250223" cy="267979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圆角矩形 7"/>
          <p:cNvSpPr/>
          <p:nvPr/>
        </p:nvSpPr>
        <p:spPr>
          <a:xfrm>
            <a:off x="4836189" y="738769"/>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诞生背景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9" name="圆角矩形 8"/>
          <p:cNvSpPr/>
          <p:nvPr/>
        </p:nvSpPr>
        <p:spPr>
          <a:xfrm>
            <a:off x="4836189" y="2647937"/>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我党诞生</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0" name="圆角矩形 9"/>
          <p:cNvSpPr/>
          <p:nvPr/>
        </p:nvSpPr>
        <p:spPr>
          <a:xfrm>
            <a:off x="4836189" y="4335293"/>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谋出路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1" name="圆角矩形 10"/>
          <p:cNvSpPr/>
          <p:nvPr/>
        </p:nvSpPr>
        <p:spPr>
          <a:xfrm>
            <a:off x="4836189" y="4983081"/>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走弯路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2" name="圆角矩形 11"/>
          <p:cNvSpPr/>
          <p:nvPr/>
        </p:nvSpPr>
        <p:spPr>
          <a:xfrm>
            <a:off x="4845549" y="5636598"/>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富强路</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4856862" y="6310156"/>
            <a:ext cx="1897120"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新时代</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4" name="左大括号 13"/>
          <p:cNvSpPr/>
          <p:nvPr/>
        </p:nvSpPr>
        <p:spPr>
          <a:xfrm>
            <a:off x="6784014" y="166255"/>
            <a:ext cx="250223" cy="168024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5" name="左大括号 14"/>
          <p:cNvSpPr/>
          <p:nvPr/>
        </p:nvSpPr>
        <p:spPr>
          <a:xfrm>
            <a:off x="6784014" y="1925896"/>
            <a:ext cx="201508" cy="209782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6" name="圆角矩形 15"/>
          <p:cNvSpPr/>
          <p:nvPr/>
        </p:nvSpPr>
        <p:spPr>
          <a:xfrm>
            <a:off x="7034237" y="166255"/>
            <a:ext cx="3497526"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第一章：反对外国侵略的斗争</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7061239" y="750726"/>
            <a:ext cx="3470524"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黑体" panose="02010609060101010101" pitchFamily="49" charset="-122"/>
                <a:ea typeface="黑体" panose="02010609060101010101" pitchFamily="49" charset="-122"/>
              </a:rPr>
              <a:t>第二章：对国家出路的早期探索</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8" name="圆角矩形 17"/>
          <p:cNvSpPr/>
          <p:nvPr/>
        </p:nvSpPr>
        <p:spPr>
          <a:xfrm>
            <a:off x="7050233" y="1380840"/>
            <a:ext cx="3481530"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第三章：辛亥革命</a:t>
            </a:r>
            <a:endParaRPr lang="zh-CN" altLang="en-US" dirty="0">
              <a:solidFill>
                <a:schemeClr val="tx1"/>
              </a:solidFill>
              <a:latin typeface="黑体" panose="02010609060101010101" pitchFamily="49" charset="-122"/>
              <a:ea typeface="黑体" panose="02010609060101010101" pitchFamily="49" charset="-122"/>
            </a:endParaRPr>
          </a:p>
        </p:txBody>
      </p:sp>
      <p:sp>
        <p:nvSpPr>
          <p:cNvPr id="19" name="圆角矩形 18"/>
          <p:cNvSpPr/>
          <p:nvPr/>
        </p:nvSpPr>
        <p:spPr>
          <a:xfrm>
            <a:off x="7034237" y="1936573"/>
            <a:ext cx="3497526"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bg1"/>
                </a:solidFill>
                <a:latin typeface="黑体" panose="02010609060101010101" pitchFamily="49" charset="-122"/>
                <a:ea typeface="黑体" panose="02010609060101010101" pitchFamily="49" charset="-122"/>
              </a:rPr>
              <a:t>第四章：开天辟地的大事变</a:t>
            </a:r>
            <a:endParaRPr lang="zh-CN" altLang="en-US" dirty="0">
              <a:solidFill>
                <a:schemeClr val="bg1"/>
              </a:solidFill>
              <a:latin typeface="黑体" panose="02010609060101010101" pitchFamily="49" charset="-122"/>
              <a:ea typeface="黑体" panose="02010609060101010101" pitchFamily="49" charset="-122"/>
            </a:endParaRPr>
          </a:p>
        </p:txBody>
      </p:sp>
      <p:sp>
        <p:nvSpPr>
          <p:cNvPr id="20" name="圆角矩形 19"/>
          <p:cNvSpPr/>
          <p:nvPr/>
        </p:nvSpPr>
        <p:spPr>
          <a:xfrm>
            <a:off x="7034237" y="2542333"/>
            <a:ext cx="3497526"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第五章：中国革命的新道路</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1" name="圆角矩形 20"/>
          <p:cNvSpPr/>
          <p:nvPr/>
        </p:nvSpPr>
        <p:spPr>
          <a:xfrm>
            <a:off x="7034237" y="3119367"/>
            <a:ext cx="3497526"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第六章：中华民族的抗日战争</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3" name="圆角矩形 22"/>
          <p:cNvSpPr/>
          <p:nvPr/>
        </p:nvSpPr>
        <p:spPr>
          <a:xfrm>
            <a:off x="7034237" y="3680998"/>
            <a:ext cx="3497526"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第七章：为创建新中国而奋斗</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4" name="圆角矩形 23"/>
          <p:cNvSpPr/>
          <p:nvPr/>
        </p:nvSpPr>
        <p:spPr>
          <a:xfrm>
            <a:off x="7034235" y="4330345"/>
            <a:ext cx="4397703"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第八章：</a:t>
            </a:r>
            <a:r>
              <a:rPr lang="zh-CN" altLang="en-US" dirty="0">
                <a:solidFill>
                  <a:schemeClr val="tx1"/>
                </a:solidFill>
                <a:latin typeface="黑体" panose="02010609060101010101" pitchFamily="49" charset="-122"/>
                <a:ea typeface="黑体" panose="02010609060101010101" pitchFamily="49" charset="-122"/>
                <a:sym typeface="Arial" panose="020B0604020202020204" pitchFamily="34" charset="0"/>
              </a:rPr>
              <a:t>社会主义基本制度的全面确立 </a:t>
            </a:r>
          </a:p>
        </p:txBody>
      </p:sp>
      <p:sp>
        <p:nvSpPr>
          <p:cNvPr id="25" name="圆角矩形 24"/>
          <p:cNvSpPr/>
          <p:nvPr/>
        </p:nvSpPr>
        <p:spPr>
          <a:xfrm>
            <a:off x="7036493" y="5011463"/>
            <a:ext cx="4411442"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20000"/>
              </a:spcBef>
            </a:pPr>
            <a:r>
              <a:rPr lang="zh-CN" altLang="en-US" dirty="0" smtClean="0">
                <a:solidFill>
                  <a:schemeClr val="tx1"/>
                </a:solidFill>
                <a:latin typeface="黑体" panose="02010609060101010101" pitchFamily="49" charset="-122"/>
                <a:ea typeface="黑体" panose="02010609060101010101" pitchFamily="49" charset="-122"/>
              </a:rPr>
              <a:t>第九章：</a:t>
            </a:r>
            <a:r>
              <a:rPr lang="zh-CN" altLang="en-US" dirty="0">
                <a:solidFill>
                  <a:schemeClr val="tx1"/>
                </a:solidFill>
                <a:latin typeface="黑体" panose="02010609060101010101" pitchFamily="49" charset="-122"/>
                <a:ea typeface="黑体" panose="02010609060101010101" pitchFamily="49" charset="-122"/>
                <a:sym typeface="Arial" panose="020B0604020202020204" pitchFamily="34" charset="0"/>
              </a:rPr>
              <a:t>社会主义建设在探索中曲折发展 </a:t>
            </a:r>
          </a:p>
        </p:txBody>
      </p:sp>
      <p:sp>
        <p:nvSpPr>
          <p:cNvPr id="26" name="圆角矩形 25"/>
          <p:cNvSpPr/>
          <p:nvPr/>
        </p:nvSpPr>
        <p:spPr>
          <a:xfrm>
            <a:off x="7034237" y="5626613"/>
            <a:ext cx="4380777"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第十章：改革开放与</a:t>
            </a:r>
            <a:r>
              <a:rPr lang="zh-CN" altLang="en-US" smtClean="0">
                <a:solidFill>
                  <a:schemeClr val="tx1"/>
                </a:solidFill>
                <a:latin typeface="黑体" panose="02010609060101010101" pitchFamily="49" charset="-122"/>
                <a:ea typeface="黑体" panose="02010609060101010101" pitchFamily="49" charset="-122"/>
              </a:rPr>
              <a:t>现代化建设新时期</a:t>
            </a:r>
            <a:endParaRPr lang="zh-CN" altLang="en-US" dirty="0">
              <a:solidFill>
                <a:schemeClr val="tx1"/>
              </a:solidFill>
              <a:latin typeface="黑体" panose="02010609060101010101" pitchFamily="49" charset="-122"/>
              <a:ea typeface="黑体" panose="02010609060101010101" pitchFamily="49" charset="-122"/>
            </a:endParaRPr>
          </a:p>
        </p:txBody>
      </p:sp>
      <p:sp>
        <p:nvSpPr>
          <p:cNvPr id="27" name="圆角矩形 26"/>
          <p:cNvSpPr/>
          <p:nvPr/>
        </p:nvSpPr>
        <p:spPr>
          <a:xfrm>
            <a:off x="7034235" y="6310157"/>
            <a:ext cx="4380779" cy="497205"/>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latin typeface="黑体" panose="02010609060101010101" pitchFamily="49" charset="-122"/>
                <a:ea typeface="黑体" panose="02010609060101010101" pitchFamily="49" charset="-122"/>
              </a:rPr>
              <a:t>第十一章：中国特色</a:t>
            </a:r>
            <a:r>
              <a:rPr lang="zh-CN" altLang="en-US" smtClean="0">
                <a:solidFill>
                  <a:schemeClr val="tx1"/>
                </a:solidFill>
                <a:latin typeface="黑体" panose="02010609060101010101" pitchFamily="49" charset="-122"/>
                <a:ea typeface="黑体" panose="02010609060101010101" pitchFamily="49" charset="-122"/>
              </a:rPr>
              <a:t>社会主义进入新时代</a:t>
            </a:r>
            <a:endParaRPr lang="zh-CN" altLang="en-US" dirty="0">
              <a:solidFill>
                <a:schemeClr val="tx1"/>
              </a:solidFill>
              <a:latin typeface="黑体" panose="02010609060101010101" pitchFamily="49" charset="-122"/>
              <a:ea typeface="黑体" panose="02010609060101010101" pitchFamily="49" charset="-122"/>
            </a:endParaRPr>
          </a:p>
        </p:txBody>
      </p:sp>
      <p:cxnSp>
        <p:nvCxnSpPr>
          <p:cNvPr id="28" name="直线连接符 27"/>
          <p:cNvCxnSpPr>
            <a:stCxn id="24" idx="1"/>
            <a:endCxn id="10" idx="3"/>
          </p:cNvCxnSpPr>
          <p:nvPr/>
        </p:nvCxnSpPr>
        <p:spPr>
          <a:xfrm flipH="1">
            <a:off x="6733309" y="4578948"/>
            <a:ext cx="300926" cy="4948"/>
          </a:xfrm>
          <a:prstGeom prst="line">
            <a:avLst/>
          </a:prstGeom>
        </p:spPr>
        <p:style>
          <a:lnRef idx="2">
            <a:schemeClr val="dk1"/>
          </a:lnRef>
          <a:fillRef idx="0">
            <a:schemeClr val="dk1"/>
          </a:fillRef>
          <a:effectRef idx="1">
            <a:schemeClr val="dk1"/>
          </a:effectRef>
          <a:fontRef idx="minor">
            <a:schemeClr val="tx1"/>
          </a:fontRef>
        </p:style>
      </p:cxnSp>
      <p:cxnSp>
        <p:nvCxnSpPr>
          <p:cNvPr id="41" name="直线连接符 40"/>
          <p:cNvCxnSpPr>
            <a:stCxn id="25" idx="1"/>
          </p:cNvCxnSpPr>
          <p:nvPr/>
        </p:nvCxnSpPr>
        <p:spPr>
          <a:xfrm flipH="1">
            <a:off x="6738091" y="5260066"/>
            <a:ext cx="298402" cy="0"/>
          </a:xfrm>
          <a:prstGeom prst="line">
            <a:avLst/>
          </a:prstGeom>
        </p:spPr>
        <p:style>
          <a:lnRef idx="2">
            <a:schemeClr val="dk1"/>
          </a:lnRef>
          <a:fillRef idx="0">
            <a:schemeClr val="dk1"/>
          </a:fillRef>
          <a:effectRef idx="1">
            <a:schemeClr val="dk1"/>
          </a:effectRef>
          <a:fontRef idx="minor">
            <a:schemeClr val="tx1"/>
          </a:fontRef>
        </p:style>
      </p:cxnSp>
      <p:cxnSp>
        <p:nvCxnSpPr>
          <p:cNvPr id="42" name="直线连接符 41"/>
          <p:cNvCxnSpPr>
            <a:stCxn id="26" idx="1"/>
          </p:cNvCxnSpPr>
          <p:nvPr/>
        </p:nvCxnSpPr>
        <p:spPr>
          <a:xfrm flipH="1" flipV="1">
            <a:off x="6738091" y="5866597"/>
            <a:ext cx="296146" cy="8619"/>
          </a:xfrm>
          <a:prstGeom prst="line">
            <a:avLst/>
          </a:prstGeom>
        </p:spPr>
        <p:style>
          <a:lnRef idx="2">
            <a:schemeClr val="dk1"/>
          </a:lnRef>
          <a:fillRef idx="0">
            <a:schemeClr val="dk1"/>
          </a:fillRef>
          <a:effectRef idx="1">
            <a:schemeClr val="dk1"/>
          </a:effectRef>
          <a:fontRef idx="minor">
            <a:schemeClr val="tx1"/>
          </a:fontRef>
        </p:style>
      </p:cxnSp>
      <p:cxnSp>
        <p:nvCxnSpPr>
          <p:cNvPr id="43" name="直线连接符 42"/>
          <p:cNvCxnSpPr/>
          <p:nvPr/>
        </p:nvCxnSpPr>
        <p:spPr>
          <a:xfrm flipH="1" flipV="1">
            <a:off x="6753982" y="6558758"/>
            <a:ext cx="280253" cy="2957"/>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7301404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33403" y="2986219"/>
            <a:ext cx="8800851" cy="830997"/>
          </a:xfrm>
          <a:prstGeom prst="rect">
            <a:avLst/>
          </a:prstGeom>
        </p:spPr>
        <p:txBody>
          <a:bodyPr wrap="square">
            <a:spAutoFit/>
          </a:bodyPr>
          <a:lstStyle/>
          <a:p>
            <a:pPr lvl="0" algn="ctr">
              <a:spcBef>
                <a:spcPct val="20000"/>
              </a:spcBef>
            </a:pPr>
            <a:r>
              <a:rPr lang="zh-CN" altLang="en-US" sz="4800" dirty="0" smtClean="0">
                <a:latin typeface="华文新魏" panose="02010800040101010101" pitchFamily="2" charset="-122"/>
                <a:ea typeface="华文新魏" panose="02010800040101010101" pitchFamily="2" charset="-122"/>
                <a:sym typeface="Palatino Linotype" panose="02040502050505030304" pitchFamily="18" charset="0"/>
              </a:rPr>
              <a:t>第四章   开天辟地的大事变</a:t>
            </a:r>
            <a:endParaRPr lang="zh-CN" altLang="en-US" sz="4800" dirty="0">
              <a:solidFill>
                <a:srgbClr val="CC3300"/>
              </a:solidFill>
              <a:latin typeface="华文新魏" panose="02010800040101010101" pitchFamily="2" charset="-122"/>
              <a:ea typeface="华文新魏" panose="02010800040101010101" pitchFamily="2" charset="-122"/>
              <a:sym typeface="Palatino Linotype" panose="02040502050505030304" pitchFamily="18"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开天辟地的大事变</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第一节：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rPr>
              <a:t>新文化运动与五四运动</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36551" y="3052832"/>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马克思主义传播与中国共产党诞生</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436689" cy="8027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新文化运动与思想</a:t>
            </a:r>
            <a:r>
              <a:rPr lang="zh-CN" altLang="en-US" sz="2400" smtClean="0">
                <a:solidFill>
                  <a:schemeClr val="tx1"/>
                </a:solidFill>
                <a:latin typeface="黑体" panose="02010609060101010101" pitchFamily="49" charset="-122"/>
                <a:ea typeface="黑体" panose="02010609060101010101" pitchFamily="49" charset="-122"/>
              </a:rPr>
              <a:t>解放的潮流</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2436550" y="5351612"/>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第三节：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国共合作与国民革命</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14" name="圆角矩形 13"/>
          <p:cNvSpPr/>
          <p:nvPr/>
        </p:nvSpPr>
        <p:spPr>
          <a:xfrm>
            <a:off x="6360337" y="1813314"/>
            <a:ext cx="2436689" cy="8027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五四运动</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63769" y="3052832"/>
            <a:ext cx="2088504" cy="936104"/>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开天辟地的大事变</a:t>
            </a:r>
          </a:p>
        </p:txBody>
      </p:sp>
      <p:sp>
        <p:nvSpPr>
          <p:cNvPr id="3" name="左大括号 2"/>
          <p:cNvSpPr/>
          <p:nvPr/>
        </p:nvSpPr>
        <p:spPr>
          <a:xfrm>
            <a:off x="2220386" y="834887"/>
            <a:ext cx="250222" cy="566713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 name="圆角矩形 3"/>
          <p:cNvSpPr/>
          <p:nvPr/>
        </p:nvSpPr>
        <p:spPr>
          <a:xfrm>
            <a:off x="2436551" y="1154448"/>
            <a:ext cx="3651896" cy="101513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第一节：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rPr>
              <a:t>新文化运动与五四运动</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43" name="圆角矩形 42"/>
          <p:cNvSpPr/>
          <p:nvPr/>
        </p:nvSpPr>
        <p:spPr>
          <a:xfrm>
            <a:off x="2436551" y="3052832"/>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第二节：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马克思主义传播与中国共产党诞生</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6" name="左大括号 5"/>
          <p:cNvSpPr/>
          <p:nvPr/>
        </p:nvSpPr>
        <p:spPr>
          <a:xfrm>
            <a:off x="6099281" y="617011"/>
            <a:ext cx="250222" cy="209000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圆角矩形 6"/>
          <p:cNvSpPr/>
          <p:nvPr/>
        </p:nvSpPr>
        <p:spPr>
          <a:xfrm>
            <a:off x="6349503" y="711760"/>
            <a:ext cx="2436689" cy="80271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新文化运动与思想</a:t>
            </a:r>
            <a:r>
              <a:rPr lang="zh-CN" altLang="en-US" sz="2400" smtClean="0">
                <a:solidFill>
                  <a:schemeClr val="tx1"/>
                </a:solidFill>
                <a:latin typeface="黑体" panose="02010609060101010101" pitchFamily="49" charset="-122"/>
                <a:ea typeface="黑体" panose="02010609060101010101" pitchFamily="49" charset="-122"/>
              </a:rPr>
              <a:t>解放的潮流</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3" name="圆角矩形 12"/>
          <p:cNvSpPr/>
          <p:nvPr/>
        </p:nvSpPr>
        <p:spPr>
          <a:xfrm>
            <a:off x="2436550" y="5351612"/>
            <a:ext cx="3583783" cy="1061356"/>
          </a:xfrm>
          <a:prstGeom prst="round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黑体" panose="02010609060101010101" pitchFamily="49" charset="-122"/>
                <a:ea typeface="黑体" panose="02010609060101010101" pitchFamily="49" charset="-122"/>
                <a:sym typeface="+mn-ea"/>
              </a:rPr>
              <a:t>第三节：</a:t>
            </a:r>
            <a:endParaRPr lang="en-US" altLang="zh-CN" sz="2000" dirty="0" smtClean="0">
              <a:solidFill>
                <a:schemeClr val="tx1"/>
              </a:solidFill>
              <a:latin typeface="黑体" panose="02010609060101010101" pitchFamily="49" charset="-122"/>
              <a:ea typeface="黑体" panose="02010609060101010101" pitchFamily="49" charset="-122"/>
              <a:sym typeface="+mn-ea"/>
            </a:endParaRPr>
          </a:p>
          <a:p>
            <a:pPr algn="ctr"/>
            <a:r>
              <a:rPr lang="zh-CN" altLang="en-US" sz="2000" dirty="0" smtClean="0">
                <a:solidFill>
                  <a:schemeClr val="tx1"/>
                </a:solidFill>
                <a:latin typeface="黑体" panose="02010609060101010101" pitchFamily="49" charset="-122"/>
                <a:ea typeface="黑体" panose="02010609060101010101" pitchFamily="49" charset="-122"/>
                <a:sym typeface="Palatino Linotype" panose="02040502050505030304" pitchFamily="18" charset="0"/>
              </a:rPr>
              <a:t>国共合作与国民革命</a:t>
            </a:r>
            <a:endParaRPr lang="zh-CN" altLang="en-US" sz="2000" dirty="0">
              <a:solidFill>
                <a:schemeClr val="tx1"/>
              </a:solidFill>
              <a:latin typeface="黑体" panose="02010609060101010101" pitchFamily="49" charset="-122"/>
              <a:ea typeface="黑体" panose="02010609060101010101" pitchFamily="49" charset="-122"/>
            </a:endParaRPr>
          </a:p>
        </p:txBody>
      </p:sp>
      <p:sp>
        <p:nvSpPr>
          <p:cNvPr id="14" name="圆角矩形 13"/>
          <p:cNvSpPr/>
          <p:nvPr/>
        </p:nvSpPr>
        <p:spPr>
          <a:xfrm>
            <a:off x="6360337" y="1813314"/>
            <a:ext cx="2436689" cy="80271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黑体" panose="02010609060101010101" pitchFamily="49" charset="-122"/>
                <a:ea typeface="黑体" panose="02010609060101010101" pitchFamily="49" charset="-122"/>
              </a:rPr>
              <a:t>五四运动</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0" name="左大括号 9"/>
          <p:cNvSpPr/>
          <p:nvPr/>
        </p:nvSpPr>
        <p:spPr>
          <a:xfrm>
            <a:off x="8807860" y="221461"/>
            <a:ext cx="228554" cy="160352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5" name="圆角矩形 14"/>
          <p:cNvSpPr/>
          <p:nvPr/>
        </p:nvSpPr>
        <p:spPr>
          <a:xfrm>
            <a:off x="9036414" y="1413411"/>
            <a:ext cx="310534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黑体" panose="02010609060101010101" pitchFamily="49" charset="-122"/>
                <a:ea typeface="黑体" panose="02010609060101010101" pitchFamily="49" charset="-122"/>
              </a:rPr>
              <a:t>马克思主义传入中国</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6" name="圆角矩形 15"/>
          <p:cNvSpPr/>
          <p:nvPr/>
        </p:nvSpPr>
        <p:spPr>
          <a:xfrm>
            <a:off x="9036413" y="221461"/>
            <a:ext cx="179351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黑体" panose="02010609060101010101" pitchFamily="49" charset="-122"/>
                <a:ea typeface="黑体" panose="02010609060101010101" pitchFamily="49" charset="-122"/>
              </a:rPr>
              <a:t>新文化运动</a:t>
            </a:r>
            <a:endParaRPr lang="zh-CN" altLang="en-US" sz="2400" dirty="0">
              <a:solidFill>
                <a:schemeClr val="tx1"/>
              </a:solidFill>
              <a:latin typeface="黑体" panose="02010609060101010101" pitchFamily="49" charset="-122"/>
              <a:ea typeface="黑体" panose="02010609060101010101" pitchFamily="49" charset="-122"/>
            </a:endParaRPr>
          </a:p>
        </p:txBody>
      </p:sp>
      <p:sp>
        <p:nvSpPr>
          <p:cNvPr id="17" name="圆角矩形 16"/>
          <p:cNvSpPr/>
          <p:nvPr/>
        </p:nvSpPr>
        <p:spPr>
          <a:xfrm>
            <a:off x="9047247" y="834887"/>
            <a:ext cx="219730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mtClean="0">
                <a:solidFill>
                  <a:schemeClr val="tx1"/>
                </a:solidFill>
                <a:latin typeface="黑体" panose="02010609060101010101" pitchFamily="49" charset="-122"/>
                <a:ea typeface="黑体" panose="02010609060101010101" pitchFamily="49" charset="-122"/>
              </a:rPr>
              <a:t>意义及局限性</a:t>
            </a:r>
            <a:endParaRPr lang="zh-CN" altLang="en-US" sz="240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3905" y="424517"/>
            <a:ext cx="10192076" cy="544050"/>
          </a:xfrm>
        </p:spPr>
        <p:txBody>
          <a:bodyPr/>
          <a:lstStyle/>
          <a:p>
            <a:r>
              <a:rPr lang="zh-CN" altLang="en-US" sz="2400" dirty="0">
                <a:solidFill>
                  <a:schemeClr val="tx1"/>
                </a:solidFill>
              </a:rPr>
              <a:t>第一节  举起近代民族民主革命的旗帜 </a:t>
            </a:r>
          </a:p>
        </p:txBody>
      </p:sp>
      <p:sp>
        <p:nvSpPr>
          <p:cNvPr id="3" name="内容占位符 2"/>
          <p:cNvSpPr>
            <a:spLocks noGrp="1"/>
          </p:cNvSpPr>
          <p:nvPr>
            <p:ph idx="1"/>
          </p:nvPr>
        </p:nvSpPr>
        <p:spPr>
          <a:xfrm>
            <a:off x="630381" y="1402464"/>
            <a:ext cx="10515600" cy="4941319"/>
          </a:xfrm>
        </p:spPr>
        <p:txBody>
          <a:bodyPr>
            <a:normAutofit/>
          </a:bodyPr>
          <a:lstStyle/>
          <a:p>
            <a:pPr>
              <a:lnSpc>
                <a:spcPct val="200000"/>
              </a:lnSpc>
            </a:pPr>
            <a:r>
              <a:rPr lang="zh-CN" altLang="zh-CN" sz="2800" dirty="0" smtClean="0">
                <a:latin typeface="黑体" panose="02010609060101010101" pitchFamily="49" charset="-122"/>
                <a:ea typeface="黑体" panose="02010609060101010101" pitchFamily="49" charset="-122"/>
                <a:sym typeface="Arial" panose="020B0604020202020204" pitchFamily="34" charset="0"/>
              </a:rPr>
              <a:t>辛亥革命</a:t>
            </a:r>
            <a:r>
              <a:rPr lang="zh-CN" altLang="zh-CN" sz="2800" dirty="0">
                <a:latin typeface="黑体" panose="02010609060101010101" pitchFamily="49" charset="-122"/>
                <a:ea typeface="黑体" panose="02010609060101010101" pitchFamily="49" charset="-122"/>
                <a:sym typeface="Arial" panose="020B0604020202020204" pitchFamily="34" charset="0"/>
              </a:rPr>
              <a:t>爆发</a:t>
            </a:r>
            <a:r>
              <a:rPr lang="zh-CN" altLang="zh-CN" sz="2800" dirty="0" smtClean="0">
                <a:latin typeface="黑体" panose="02010609060101010101" pitchFamily="49" charset="-122"/>
                <a:ea typeface="黑体" panose="02010609060101010101" pitchFamily="49" charset="-122"/>
                <a:sym typeface="Arial" panose="020B0604020202020204" pitchFamily="34" charset="0"/>
              </a:rPr>
              <a:t>的</a:t>
            </a:r>
            <a:r>
              <a:rPr lang="zh-CN" altLang="en-US" sz="2800" dirty="0" smtClean="0">
                <a:latin typeface="黑体" panose="02010609060101010101" pitchFamily="49" charset="-122"/>
                <a:ea typeface="黑体" panose="02010609060101010101" pitchFamily="49" charset="-122"/>
                <a:sym typeface="Arial" panose="020B0604020202020204" pitchFamily="34" charset="0"/>
              </a:rPr>
              <a:t>背景</a:t>
            </a:r>
            <a:r>
              <a:rPr lang="zh-CN" altLang="zh-CN" sz="2800" dirty="0" smtClean="0">
                <a:latin typeface="黑体" panose="02010609060101010101" pitchFamily="49" charset="-122"/>
                <a:ea typeface="黑体" panose="02010609060101010101" pitchFamily="49" charset="-122"/>
                <a:sym typeface="Arial" panose="020B0604020202020204" pitchFamily="34" charset="0"/>
              </a:rPr>
              <a:t>条件</a:t>
            </a:r>
            <a:r>
              <a:rPr lang="en-US" altLang="zh-CN" sz="2800" dirty="0" smtClean="0">
                <a:latin typeface="黑体" panose="02010609060101010101" pitchFamily="49" charset="-122"/>
                <a:ea typeface="黑体" panose="02010609060101010101" pitchFamily="49" charset="-122"/>
                <a:sym typeface="Arial" panose="020B0604020202020204" pitchFamily="34" charset="0"/>
              </a:rPr>
              <a:t>        </a:t>
            </a:r>
          </a:p>
          <a:p>
            <a:pPr>
              <a:lnSpc>
                <a:spcPct val="200000"/>
              </a:lnSpc>
              <a:spcBef>
                <a:spcPts val="0"/>
              </a:spcBef>
            </a:pPr>
            <a:r>
              <a:rPr lang="zh-CN" altLang="en-US" sz="2800" dirty="0" smtClean="0">
                <a:latin typeface="黑体" panose="02010609060101010101" pitchFamily="49" charset="-122"/>
                <a:ea typeface="黑体" panose="02010609060101010101" pitchFamily="49" charset="-122"/>
                <a:sym typeface="微软雅黑" panose="020B0503020204020204" pitchFamily="34" charset="-122"/>
              </a:rPr>
              <a:t>内忧外患</a:t>
            </a:r>
            <a:endParaRPr lang="en-US" altLang="zh-CN" sz="2800"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zh-CN" altLang="en-US" b="1" dirty="0">
                <a:latin typeface="黑体" panose="02010609060101010101" pitchFamily="49" charset="-122"/>
                <a:ea typeface="黑体" panose="02010609060101010101" pitchFamily="49" charset="-122"/>
              </a:rPr>
              <a:t/>
            </a:r>
            <a:br>
              <a:rPr lang="zh-CN" altLang="en-US" b="1" dirty="0">
                <a:latin typeface="黑体" panose="02010609060101010101" pitchFamily="49" charset="-122"/>
                <a:ea typeface="黑体" panose="02010609060101010101" pitchFamily="49" charset="-122"/>
              </a:rPr>
            </a:br>
            <a:r>
              <a:rPr lang="zh-CN" altLang="en-US" dirty="0" smtClean="0">
                <a:latin typeface="黑体" panose="02010609060101010101" pitchFamily="49" charset="-122"/>
                <a:ea typeface="黑体" panose="02010609060101010101" pitchFamily="49" charset="-122"/>
                <a:sym typeface="微软雅黑" panose="020B0503020204020204" pitchFamily="34" charset="-122"/>
              </a:rPr>
              <a:t>外患：</a:t>
            </a:r>
            <a:r>
              <a:rPr lang="en-US" altLang="zh-CN" dirty="0" smtClean="0">
                <a:latin typeface="黑体" panose="02010609060101010101" pitchFamily="49" charset="-122"/>
                <a:ea typeface="黑体" panose="02010609060101010101" pitchFamily="49" charset="-122"/>
              </a:rPr>
              <a:t>1904-1905</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r>
              <a:rPr lang="zh-CN" altLang="en-US" u="sng" dirty="0" smtClean="0">
                <a:solidFill>
                  <a:srgbClr val="C00000"/>
                </a:solidFill>
                <a:latin typeface="黑体" panose="02010609060101010101" pitchFamily="49" charset="-122"/>
                <a:ea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为</a:t>
            </a:r>
            <a:r>
              <a:rPr lang="zh-CN" altLang="en-US" dirty="0">
                <a:latin typeface="黑体" panose="02010609060101010101" pitchFamily="49" charset="-122"/>
                <a:ea typeface="黑体" panose="02010609060101010101" pitchFamily="49" charset="-122"/>
                <a:sym typeface="微软雅黑" panose="020B0503020204020204" pitchFamily="34" charset="-122"/>
              </a:rPr>
              <a:t>争夺在华利益在中国</a:t>
            </a:r>
            <a:r>
              <a:rPr lang="zh-CN" altLang="en-US" dirty="0">
                <a:solidFill>
                  <a:srgbClr val="C00000"/>
                </a:solidFill>
                <a:latin typeface="黑体" panose="02010609060101010101" pitchFamily="49" charset="-122"/>
                <a:ea typeface="黑体" panose="02010609060101010101" pitchFamily="49" charset="-122"/>
                <a:sym typeface="微软雅黑" panose="020B0503020204020204" pitchFamily="34" charset="-122"/>
              </a:rPr>
              <a:t>东北</a:t>
            </a:r>
            <a:r>
              <a:rPr lang="zh-CN" altLang="en-US" dirty="0">
                <a:latin typeface="黑体" panose="02010609060101010101" pitchFamily="49" charset="-122"/>
                <a:ea typeface="黑体" panose="02010609060101010101" pitchFamily="49" charset="-122"/>
                <a:sym typeface="微软雅黑" panose="020B0503020204020204" pitchFamily="34" charset="-122"/>
              </a:rPr>
              <a:t>进行战争</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zh-CN" altLang="en-US" dirty="0">
                <a:latin typeface="黑体" panose="02010609060101010101" pitchFamily="49" charset="-122"/>
                <a:ea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       清政府</a:t>
            </a:r>
            <a:r>
              <a:rPr lang="zh-CN" altLang="en-US" dirty="0">
                <a:latin typeface="黑体" panose="02010609060101010101" pitchFamily="49" charset="-122"/>
                <a:ea typeface="黑体" panose="02010609060101010101" pitchFamily="49" charset="-122"/>
                <a:sym typeface="微软雅黑" panose="020B0503020204020204" pitchFamily="34" charset="-122"/>
              </a:rPr>
              <a:t>宣布“局外中立</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endParaRPr lang="zh-CN" altLang="en-US" dirty="0">
              <a:latin typeface="黑体" panose="02010609060101010101" pitchFamily="49" charset="-122"/>
              <a:ea typeface="黑体" panose="02010609060101010101" pitchFamily="49" charset="-122"/>
              <a:sym typeface="微软雅黑" panose="020B0503020204020204" pitchFamily="34" charset="-122"/>
            </a:endParaRPr>
          </a:p>
          <a:p>
            <a:pPr>
              <a:lnSpc>
                <a:spcPct val="200000"/>
              </a:lnSpc>
              <a:spcBef>
                <a:spcPts val="0"/>
              </a:spcBef>
            </a:pPr>
            <a:r>
              <a:rPr lang="zh-CN" altLang="en-US" dirty="0" smtClean="0">
                <a:latin typeface="黑体" panose="02010609060101010101" pitchFamily="49" charset="-122"/>
                <a:ea typeface="黑体" panose="02010609060101010101" pitchFamily="49" charset="-122"/>
                <a:sym typeface="微软雅黑" panose="020B0503020204020204" pitchFamily="34" charset="-122"/>
              </a:rPr>
              <a:t>内忧：社会</a:t>
            </a:r>
            <a:r>
              <a:rPr lang="zh-CN" altLang="en-US" dirty="0">
                <a:latin typeface="黑体" panose="02010609060101010101" pitchFamily="49" charset="-122"/>
                <a:ea typeface="黑体" panose="02010609060101010101" pitchFamily="49" charset="-122"/>
                <a:sym typeface="微软雅黑" panose="020B0503020204020204" pitchFamily="34" charset="-122"/>
              </a:rPr>
              <a:t>矛盾激化，民变四起</a:t>
            </a:r>
            <a:r>
              <a:rPr lang="zh-CN" altLang="en-US" dirty="0" smtClean="0">
                <a:latin typeface="黑体" panose="02010609060101010101" pitchFamily="49" charset="-122"/>
                <a:ea typeface="黑体" panose="02010609060101010101" pitchFamily="49" charset="-122"/>
                <a:sym typeface="微软雅黑" panose="020B0503020204020204" pitchFamily="34" charset="-122"/>
              </a:rPr>
              <a:t>。</a:t>
            </a:r>
            <a:endParaRPr lang="en-US" altLang="zh-CN" dirty="0">
              <a:latin typeface="黑体" panose="02010609060101010101" pitchFamily="49" charset="-122"/>
              <a:ea typeface="黑体" panose="02010609060101010101" pitchFamily="49" charset="-122"/>
              <a:sym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4748624" y="2538810"/>
            <a:ext cx="1688626" cy="538336"/>
          </a:xfrm>
          <a:prstGeom prst="rect">
            <a:avLst/>
          </a:prstGeom>
        </p:spPr>
      </p:pic>
      <p:grpSp>
        <p:nvGrpSpPr>
          <p:cNvPr id="5" name="组 4"/>
          <p:cNvGrpSpPr/>
          <p:nvPr/>
        </p:nvGrpSpPr>
        <p:grpSpPr>
          <a:xfrm>
            <a:off x="6937072" y="76200"/>
            <a:ext cx="5163383" cy="1672586"/>
            <a:chOff x="7102275" y="2914754"/>
            <a:chExt cx="5163383" cy="1672586"/>
          </a:xfrm>
        </p:grpSpPr>
        <p:grpSp>
          <p:nvGrpSpPr>
            <p:cNvPr id="7" name="组 6"/>
            <p:cNvGrpSpPr/>
            <p:nvPr/>
          </p:nvGrpSpPr>
          <p:grpSpPr>
            <a:xfrm>
              <a:off x="7102275" y="2914754"/>
              <a:ext cx="4919330" cy="1672586"/>
              <a:chOff x="6349503" y="119806"/>
              <a:chExt cx="5409683" cy="1790810"/>
            </a:xfrm>
          </p:grpSpPr>
          <p:sp>
            <p:nvSpPr>
              <p:cNvPr id="8" name="圆角矩形 7"/>
              <p:cNvSpPr/>
              <p:nvPr/>
            </p:nvSpPr>
            <p:spPr>
              <a:xfrm>
                <a:off x="6349503" y="711760"/>
                <a:ext cx="2343923"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背景条件</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9" name="左大括号 8"/>
              <p:cNvSpPr/>
              <p:nvPr/>
            </p:nvSpPr>
            <p:spPr>
              <a:xfrm>
                <a:off x="8708406" y="149415"/>
                <a:ext cx="261056" cy="162189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eaLnBrk="0" fontAlgn="base" hangingPunct="0">
                  <a:spcBef>
                    <a:spcPct val="0"/>
                  </a:spcBef>
                  <a:spcAft>
                    <a:spcPct val="0"/>
                  </a:spcAft>
                </a:pPr>
                <a:endParaRPr kumimoji="1" lang="zh-CN" altLang="en-US">
                  <a:solidFill>
                    <a:prstClr val="black"/>
                  </a:solidFill>
                </a:endParaRPr>
              </a:p>
            </p:txBody>
          </p:sp>
          <p:sp>
            <p:nvSpPr>
              <p:cNvPr id="10" name="圆角矩形 9"/>
              <p:cNvSpPr/>
              <p:nvPr/>
            </p:nvSpPr>
            <p:spPr>
              <a:xfrm>
                <a:off x="9059727" y="119806"/>
                <a:ext cx="1836898" cy="497205"/>
              </a:xfrm>
              <a:prstGeom prst="round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内忧外患</a:t>
                </a:r>
                <a:endParaRPr kumimoji="1" lang="zh-CN" altLang="en-US" sz="2400" dirty="0">
                  <a:solidFill>
                    <a:prstClr val="black"/>
                  </a:solidFill>
                  <a:latin typeface="黑体" panose="02010609060101010101" pitchFamily="49" charset="-122"/>
                  <a:ea typeface="黑体" panose="02010609060101010101" pitchFamily="49" charset="-122"/>
                </a:endParaRPr>
              </a:p>
            </p:txBody>
          </p:sp>
          <p:sp>
            <p:nvSpPr>
              <p:cNvPr id="11" name="圆角矩形 10"/>
              <p:cNvSpPr/>
              <p:nvPr/>
            </p:nvSpPr>
            <p:spPr>
              <a:xfrm>
                <a:off x="9059725" y="1413411"/>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资产阶级发展</a:t>
                </a:r>
                <a:endParaRPr kumimoji="1" lang="zh-CN" altLang="en-US" sz="2400" dirty="0">
                  <a:solidFill>
                    <a:prstClr val="black"/>
                  </a:solidFill>
                  <a:latin typeface="黑体" panose="02010609060101010101" pitchFamily="49" charset="-122"/>
                  <a:ea typeface="黑体" panose="02010609060101010101" pitchFamily="49" charset="-122"/>
                </a:endParaRPr>
              </a:p>
            </p:txBody>
          </p:sp>
        </p:grpSp>
        <p:sp>
          <p:nvSpPr>
            <p:cNvPr id="12" name="圆角矩形 11"/>
            <p:cNvSpPr/>
            <p:nvPr/>
          </p:nvSpPr>
          <p:spPr>
            <a:xfrm>
              <a:off x="9566197" y="3502444"/>
              <a:ext cx="2699461" cy="497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kumimoji="1" lang="zh-CN" altLang="en-US" sz="2400" dirty="0" smtClean="0">
                  <a:solidFill>
                    <a:prstClr val="black"/>
                  </a:solidFill>
                  <a:latin typeface="黑体" panose="02010609060101010101" pitchFamily="49" charset="-122"/>
                  <a:ea typeface="黑体" panose="02010609060101010101" pitchFamily="49" charset="-122"/>
                </a:rPr>
                <a:t>清末“新政”破产</a:t>
              </a:r>
              <a:endParaRPr kumimoji="1" lang="zh-CN" altLang="en-US" sz="2400" dirty="0">
                <a:solidFill>
                  <a:prstClr val="black"/>
                </a:solidFill>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111948694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3062"/>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a:t>
            </a:r>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五四运动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3" name="内容占位符 2"/>
          <p:cNvSpPr>
            <a:spLocks noGrp="1"/>
          </p:cNvSpPr>
          <p:nvPr>
            <p:ph idx="1"/>
          </p:nvPr>
        </p:nvSpPr>
        <p:spPr>
          <a:xfrm>
            <a:off x="525401" y="1108732"/>
            <a:ext cx="11183769" cy="5105927"/>
          </a:xfrm>
        </p:spPr>
        <p:txBody>
          <a:bodyPr>
            <a:normAutofit/>
          </a:bodyPr>
          <a:lstStyle/>
          <a:p>
            <a:pPr>
              <a:lnSpc>
                <a:spcPct val="200000"/>
              </a:lnSpc>
            </a:pPr>
            <a:r>
              <a:rPr lang="zh-CN" altLang="zh-CN" sz="2400" dirty="0" smtClean="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新</a:t>
            </a:r>
            <a:r>
              <a:rPr lang="zh-CN" altLang="zh-CN" sz="2400" dirty="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文化运动与思想解放的潮流</a:t>
            </a:r>
            <a:endParaRPr lang="en-US" altLang="zh-CN" sz="2400" b="1" dirty="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endParaRPr>
          </a:p>
          <a:p>
            <a:pPr>
              <a:lnSpc>
                <a:spcPct val="200000"/>
              </a:lnSpc>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新文化运动</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新文化运动是资产阶级的反思。</a:t>
            </a:r>
            <a:endParaRPr lang="en-US" altLang="zh-CN"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性质</a:t>
            </a:r>
            <a:r>
              <a:rPr lang="en-US" altLang="zh-CN"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资产阶级</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民主主义革命性质的</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思想</a:t>
            </a:r>
            <a:r>
              <a:rPr lang="zh-CN" altLang="en-US"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启蒙运动。</a:t>
            </a:r>
            <a:endPar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dirty="0" smtClean="0">
              <a:sym typeface="微软雅黑" panose="020B0503020204020204" pitchFamily="34" charset="-122"/>
            </a:endParaRPr>
          </a:p>
          <a:p>
            <a:pPr>
              <a:lnSpc>
                <a:spcPct val="200000"/>
              </a:lnSpc>
            </a:pPr>
            <a:endParaRPr lang="zh-CN" altLang="en-US" dirty="0"/>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6"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6908" y="2112630"/>
            <a:ext cx="1519201" cy="484323"/>
          </a:xfrm>
          <a:prstGeom prst="rect">
            <a:avLst/>
          </a:prstGeom>
          <a:noFill/>
        </p:spPr>
      </p:pic>
      <p:pic>
        <p:nvPicPr>
          <p:cNvPr id="7" name="图片 6"/>
          <p:cNvPicPr>
            <a:picLocks noChangeAspect="1"/>
          </p:cNvPicPr>
          <p:nvPr/>
        </p:nvPicPr>
        <p:blipFill>
          <a:blip r:embed="rId4"/>
          <a:stretch>
            <a:fillRect/>
          </a:stretch>
        </p:blipFill>
        <p:spPr>
          <a:xfrm>
            <a:off x="7525182" y="5749"/>
            <a:ext cx="4666818" cy="1379755"/>
          </a:xfrm>
          <a:prstGeom prst="rect">
            <a:avLst/>
          </a:prstGeom>
        </p:spPr>
      </p:pic>
      <p:sp>
        <p:nvSpPr>
          <p:cNvPr id="8" name="下箭头 7"/>
          <p:cNvSpPr/>
          <p:nvPr/>
        </p:nvSpPr>
        <p:spPr>
          <a:xfrm>
            <a:off x="2388282" y="4253948"/>
            <a:ext cx="768626" cy="834886"/>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3062"/>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a:t>
            </a:r>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五四运动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3" name="内容占位符 2"/>
          <p:cNvSpPr>
            <a:spLocks noGrp="1"/>
          </p:cNvSpPr>
          <p:nvPr>
            <p:ph idx="1"/>
          </p:nvPr>
        </p:nvSpPr>
        <p:spPr>
          <a:xfrm>
            <a:off x="419100" y="1073163"/>
            <a:ext cx="11183769" cy="5398085"/>
          </a:xfrm>
        </p:spPr>
        <p:txBody>
          <a:bodyPr>
            <a:normAutofit/>
          </a:bodyPr>
          <a:lstStyle/>
          <a:p>
            <a:pPr>
              <a:lnSpc>
                <a:spcPct val="200000"/>
              </a:lnSpc>
            </a:pPr>
            <a:r>
              <a:rPr lang="zh-CN" altLang="zh-CN" sz="2400" dirty="0" smtClean="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新</a:t>
            </a:r>
            <a:r>
              <a:rPr lang="zh-CN" altLang="zh-CN" sz="2400" dirty="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文化运动与思想解放的潮流</a:t>
            </a:r>
            <a:endParaRPr lang="en-US" altLang="zh-CN" sz="2400" b="1" dirty="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endParaRPr>
          </a:p>
          <a:p>
            <a:pPr>
              <a:lnSpc>
                <a:spcPct val="200000"/>
              </a:lnSpc>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新文化运动</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兴起标志</a:t>
            </a: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1915</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9</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陈独秀</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在上海创办</a:t>
            </a: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青年</a:t>
            </a: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后改名为</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《新</a:t>
            </a:r>
            <a:r>
              <a:rPr lang="zh-CN" altLang="en-US"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青年》</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主要</a:t>
            </a: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内容</a:t>
            </a:r>
            <a:r>
              <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主要</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内容是提倡</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民主</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和</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科学</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endPar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342900" indent="-342900">
              <a:lnSpc>
                <a:spcPct val="200000"/>
              </a:lnSpc>
              <a:buFont typeface="Wingdings" panose="05000000000000000000" pitchFamily="2" charset="2"/>
              <a:buChar char="ü"/>
            </a:pPr>
            <a:r>
              <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1918</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5</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鲁迅发表《狂人日记》</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，这是</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新文化运动</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的</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第一篇白话文小说</a:t>
            </a:r>
            <a:endParaRPr lang="en-US" altLang="zh-CN"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dirty="0" smtClean="0">
              <a:sym typeface="微软雅黑" panose="020B0503020204020204" pitchFamily="34" charset="-122"/>
            </a:endParaRPr>
          </a:p>
          <a:p>
            <a:pPr>
              <a:lnSpc>
                <a:spcPct val="200000"/>
              </a:lnSpc>
            </a:pPr>
            <a:endParaRPr lang="zh-CN" altLang="en-US" dirty="0"/>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6"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6908" y="2112630"/>
            <a:ext cx="1519201" cy="484323"/>
          </a:xfrm>
          <a:prstGeom prst="rect">
            <a:avLst/>
          </a:prstGeom>
          <a:noFill/>
        </p:spPr>
      </p:pic>
      <p:pic>
        <p:nvPicPr>
          <p:cNvPr id="7" name="图片 6"/>
          <p:cNvPicPr>
            <a:picLocks noChangeAspect="1"/>
          </p:cNvPicPr>
          <p:nvPr/>
        </p:nvPicPr>
        <p:blipFill>
          <a:blip r:embed="rId4"/>
          <a:stretch>
            <a:fillRect/>
          </a:stretch>
        </p:blipFill>
        <p:spPr>
          <a:xfrm>
            <a:off x="7525182" y="5749"/>
            <a:ext cx="4666818" cy="1379755"/>
          </a:xfrm>
          <a:prstGeom prst="rect">
            <a:avLst/>
          </a:prstGeom>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3062"/>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a:t>
            </a:r>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五四运动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3" name="内容占位符 2"/>
          <p:cNvSpPr>
            <a:spLocks noGrp="1"/>
          </p:cNvSpPr>
          <p:nvPr>
            <p:ph idx="1"/>
          </p:nvPr>
        </p:nvSpPr>
        <p:spPr>
          <a:xfrm>
            <a:off x="525401" y="1108732"/>
            <a:ext cx="11183769" cy="5105927"/>
          </a:xfrm>
        </p:spPr>
        <p:txBody>
          <a:bodyPr>
            <a:normAutofit lnSpcReduction="10000"/>
          </a:bodyPr>
          <a:lstStyle/>
          <a:p>
            <a:pPr>
              <a:lnSpc>
                <a:spcPct val="200000"/>
              </a:lnSpc>
            </a:pPr>
            <a:r>
              <a:rPr lang="zh-CN" altLang="zh-CN" sz="2400" dirty="0" smtClean="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新</a:t>
            </a:r>
            <a:r>
              <a:rPr lang="zh-CN" altLang="zh-CN" sz="2400" dirty="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文化运动与思想解放的潮流</a:t>
            </a:r>
            <a:endParaRPr lang="en-US" altLang="zh-CN" sz="2400" b="1" dirty="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endParaRPr>
          </a:p>
          <a:p>
            <a:pPr>
              <a:lnSpc>
                <a:spcPct val="200000"/>
              </a:lnSpc>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新文化运动</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兴起标志</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1915</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9</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在</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上海创办</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青年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后改名为</a:t>
            </a:r>
            <a:r>
              <a:rPr lang="zh-CN" altLang="en-US"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主要</a:t>
            </a: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内容</a:t>
            </a:r>
            <a:r>
              <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主要</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内容是</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提倡</a:t>
            </a: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和</a:t>
            </a: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性质</a:t>
            </a:r>
            <a:r>
              <a:rPr lang="en-US" altLang="zh-CN"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民主主义</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革命性质的</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思想</a:t>
            </a:r>
            <a:r>
              <a:rPr lang="zh-CN" altLang="en-US"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启蒙运动</a:t>
            </a:r>
            <a:endParaRPr lang="zh-CN" altLang="en-US" b="1" dirty="0">
              <a:solidFill>
                <a:srgbClr val="0070C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342900" indent="-342900">
              <a:lnSpc>
                <a:spcPct val="200000"/>
              </a:lnSpc>
              <a:buFont typeface="Wingdings" panose="05000000000000000000" pitchFamily="2" charset="2"/>
              <a:buChar char="ü"/>
            </a:pP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1918</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5</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鲁迅发表《</a:t>
            </a:r>
            <a:r>
              <a:rPr lang="zh-CN" altLang="en-US"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         </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，这是新文化运动的</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第一篇白话文小说</a:t>
            </a:r>
            <a:endPar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dirty="0" smtClean="0">
              <a:sym typeface="微软雅黑" panose="020B0503020204020204" pitchFamily="34" charset="-122"/>
            </a:endParaRPr>
          </a:p>
          <a:p>
            <a:pPr>
              <a:lnSpc>
                <a:spcPct val="200000"/>
              </a:lnSpc>
            </a:pPr>
            <a:endParaRPr lang="zh-CN" altLang="en-US" dirty="0"/>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6"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6908" y="2112630"/>
            <a:ext cx="1519201" cy="484323"/>
          </a:xfrm>
          <a:prstGeom prst="rect">
            <a:avLst/>
          </a:prstGeom>
          <a:noFill/>
        </p:spPr>
      </p:pic>
      <p:pic>
        <p:nvPicPr>
          <p:cNvPr id="7" name="图片 6"/>
          <p:cNvPicPr>
            <a:picLocks noChangeAspect="1"/>
          </p:cNvPicPr>
          <p:nvPr/>
        </p:nvPicPr>
        <p:blipFill>
          <a:blip r:embed="rId4"/>
          <a:stretch>
            <a:fillRect/>
          </a:stretch>
        </p:blipFill>
        <p:spPr>
          <a:xfrm>
            <a:off x="7525182" y="5749"/>
            <a:ext cx="4666818" cy="1379755"/>
          </a:xfrm>
          <a:prstGeom prst="rect">
            <a:avLst/>
          </a:prstGeom>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3062"/>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a:t>
            </a:r>
            <a:r>
              <a:rPr lang="zh-CN" altLang="en-US" sz="2400" dirty="0" smtClean="0">
                <a:latin typeface="华文新魏" panose="02010800040101010101" pitchFamily="2" charset="-122"/>
                <a:ea typeface="华文新魏" panose="02010800040101010101" pitchFamily="2" charset="-122"/>
                <a:cs typeface="华文新魏" panose="02010800040101010101" pitchFamily="2" charset="-122"/>
              </a:rPr>
              <a:t>五四运动 </a:t>
            </a:r>
            <a:endParaRPr lang="zh-CN" altLang="en-US" sz="2400"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3" name="内容占位符 2"/>
          <p:cNvSpPr>
            <a:spLocks noGrp="1"/>
          </p:cNvSpPr>
          <p:nvPr>
            <p:ph idx="1"/>
          </p:nvPr>
        </p:nvSpPr>
        <p:spPr>
          <a:xfrm>
            <a:off x="525401" y="1108732"/>
            <a:ext cx="11183769" cy="5105927"/>
          </a:xfrm>
        </p:spPr>
        <p:txBody>
          <a:bodyPr>
            <a:normAutofit lnSpcReduction="10000"/>
          </a:bodyPr>
          <a:lstStyle/>
          <a:p>
            <a:pPr>
              <a:lnSpc>
                <a:spcPct val="200000"/>
              </a:lnSpc>
            </a:pPr>
            <a:r>
              <a:rPr lang="zh-CN" altLang="zh-CN" sz="2400" dirty="0" smtClean="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新</a:t>
            </a:r>
            <a:r>
              <a:rPr lang="zh-CN" altLang="zh-CN" sz="2400" dirty="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文化运动与思想解放的潮流</a:t>
            </a:r>
            <a:endParaRPr lang="en-US" altLang="zh-CN" sz="2400" b="1" dirty="0">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endParaRPr>
          </a:p>
          <a:p>
            <a:pPr>
              <a:lnSpc>
                <a:spcPct val="200000"/>
              </a:lnSpc>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新文化运动</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兴起标志</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1915</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9</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陈独秀</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在上海创办</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青年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后改名为</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《新</a:t>
            </a:r>
            <a:r>
              <a:rPr lang="zh-CN" altLang="en-US"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青年》</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主要</a:t>
            </a: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内容</a:t>
            </a:r>
            <a:r>
              <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主要</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内容是提倡</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民主</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和</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科学</a:t>
            </a:r>
            <a:r>
              <a:rPr lang="zh-CN" altLang="en-US"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en-US" altLang="zh-CN"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性质</a:t>
            </a:r>
            <a:r>
              <a:rPr lang="en-US" altLang="zh-CN"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资产阶级</a:t>
            </a:r>
            <a:r>
              <a:rPr lang="zh-CN" altLang="en-US"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民主主义</a:t>
            </a:r>
            <a:r>
              <a:rPr lang="zh-CN" altLang="en-US"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革命性质的</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思想启蒙运动</a:t>
            </a:r>
            <a:endParaRPr lang="zh-CN" altLang="en-US" b="1" dirty="0">
              <a:solidFill>
                <a:srgbClr val="0070C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342900" indent="-342900">
              <a:lnSpc>
                <a:spcPct val="200000"/>
              </a:lnSpc>
              <a:buFont typeface="Wingdings" panose="05000000000000000000" pitchFamily="2" charset="2"/>
              <a:buChar char="ü"/>
            </a:pP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1918</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年</a:t>
            </a:r>
            <a:r>
              <a:rPr lang="en-US" altLang="zh-CN"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5</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月，</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鲁迅发表《狂人日记》</a:t>
            </a:r>
            <a:r>
              <a:rPr lang="zh-CN" altLang="en-US"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，这是新文化运动的</a:t>
            </a:r>
            <a:r>
              <a:rPr lang="zh-CN" altLang="en-US"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第一篇白话文小说</a:t>
            </a:r>
            <a:endParaRPr lang="en-US" altLang="zh-CN"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endParaRPr lang="en-US" altLang="zh-CN" dirty="0" smtClean="0">
              <a:sym typeface="微软雅黑" panose="020B0503020204020204" pitchFamily="34" charset="-122"/>
            </a:endParaRPr>
          </a:p>
          <a:p>
            <a:pPr>
              <a:lnSpc>
                <a:spcPct val="200000"/>
              </a:lnSpc>
            </a:pPr>
            <a:endParaRPr lang="zh-CN" altLang="en-US" dirty="0"/>
          </a:p>
        </p:txBody>
      </p:sp>
      <p:sp>
        <p:nvSpPr>
          <p:cNvPr id="5" name="圆角矩形 4"/>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6" name="Picture 2" descr="C:\Users\User\Documents\263EM\chuzi@sunlands.com\history\user\image\0a2b8d88-43cd-46c8-836a-beea4a59c9d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6908" y="2112630"/>
            <a:ext cx="1519201" cy="484323"/>
          </a:xfrm>
          <a:prstGeom prst="rect">
            <a:avLst/>
          </a:prstGeom>
          <a:noFill/>
        </p:spPr>
      </p:pic>
      <p:pic>
        <p:nvPicPr>
          <p:cNvPr id="7" name="图片 6"/>
          <p:cNvPicPr>
            <a:picLocks noChangeAspect="1"/>
          </p:cNvPicPr>
          <p:nvPr/>
        </p:nvPicPr>
        <p:blipFill>
          <a:blip r:embed="rId4"/>
          <a:stretch>
            <a:fillRect/>
          </a:stretch>
        </p:blipFill>
        <p:spPr>
          <a:xfrm>
            <a:off x="7525182" y="5749"/>
            <a:ext cx="4666818" cy="1379755"/>
          </a:xfrm>
          <a:prstGeom prst="rect">
            <a:avLst/>
          </a:prstGeom>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nvGraphicFramePr>
        <p:xfrm>
          <a:off x="879949" y="1510212"/>
          <a:ext cx="10040730" cy="7123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标题 1"/>
          <p:cNvSpPr>
            <a:spLocks noGrp="1"/>
          </p:cNvSpPr>
          <p:nvPr>
            <p:ph type="title"/>
          </p:nvPr>
        </p:nvSpPr>
        <p:spPr>
          <a:xfrm>
            <a:off x="1158244" y="387780"/>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新文化运动与五四运动 </a:t>
            </a:r>
          </a:p>
        </p:txBody>
      </p:sp>
      <p:sp>
        <p:nvSpPr>
          <p:cNvPr id="3" name="内容占位符 2"/>
          <p:cNvSpPr>
            <a:spLocks noGrp="1"/>
          </p:cNvSpPr>
          <p:nvPr>
            <p:ph idx="1"/>
          </p:nvPr>
        </p:nvSpPr>
        <p:spPr>
          <a:xfrm>
            <a:off x="333287" y="1191688"/>
            <a:ext cx="11690645" cy="1167200"/>
          </a:xfrm>
        </p:spPr>
        <p:txBody>
          <a:bodyPr>
            <a:normAutofit/>
          </a:bodyPr>
          <a:lstStyle/>
          <a:p>
            <a:pPr>
              <a:lnSpc>
                <a:spcPct val="220000"/>
              </a:lnSpc>
            </a:pPr>
            <a:r>
              <a:rPr lang="zh-CN" altLang="en-US" sz="32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a:t>
            </a: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及局限性</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nSpc>
                <a:spcPct val="220000"/>
              </a:lnSpc>
            </a:pPr>
            <a:endParaRPr lang="zh-CN" altLang="en-US" sz="2400" dirty="0" smtClean="0">
              <a:solidFill>
                <a:srgbClr val="C23C0D"/>
              </a:solidFill>
              <a:sym typeface="微软雅黑" panose="020B0503020204020204" pitchFamily="34" charset="-122"/>
            </a:endParaRPr>
          </a:p>
        </p:txBody>
      </p:sp>
      <p:pic>
        <p:nvPicPr>
          <p:cNvPr id="6" name="图片 5"/>
          <p:cNvPicPr>
            <a:picLocks noChangeAspect="1"/>
          </p:cNvPicPr>
          <p:nvPr/>
        </p:nvPicPr>
        <p:blipFill>
          <a:blip r:embed="rId7"/>
          <a:stretch>
            <a:fillRect/>
          </a:stretch>
        </p:blipFill>
        <p:spPr>
          <a:xfrm>
            <a:off x="2845976" y="1680292"/>
            <a:ext cx="1708936" cy="527964"/>
          </a:xfrm>
          <a:prstGeom prst="rect">
            <a:avLst/>
          </a:prstGeom>
        </p:spPr>
      </p:pic>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4" name="图片 3"/>
          <p:cNvPicPr>
            <a:picLocks noChangeAspect="1"/>
          </p:cNvPicPr>
          <p:nvPr/>
        </p:nvPicPr>
        <p:blipFill>
          <a:blip r:embed="rId8"/>
          <a:stretch>
            <a:fillRect/>
          </a:stretch>
        </p:blipFill>
        <p:spPr>
          <a:xfrm>
            <a:off x="7139204" y="16342"/>
            <a:ext cx="5052796" cy="1493870"/>
          </a:xfrm>
          <a:prstGeom prst="rect">
            <a:avLst/>
          </a:prstGeom>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9985"/>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新文化运动与五四运动 </a:t>
            </a:r>
          </a:p>
        </p:txBody>
      </p:sp>
      <p:sp>
        <p:nvSpPr>
          <p:cNvPr id="3" name="内容占位符 2"/>
          <p:cNvSpPr>
            <a:spLocks noGrp="1"/>
          </p:cNvSpPr>
          <p:nvPr>
            <p:ph idx="1"/>
          </p:nvPr>
        </p:nvSpPr>
        <p:spPr>
          <a:xfrm>
            <a:off x="333287" y="1191687"/>
            <a:ext cx="11690645" cy="4811547"/>
          </a:xfrm>
        </p:spPr>
        <p:txBody>
          <a:bodyPr>
            <a:normAutofit fontScale="92500"/>
          </a:bodyPr>
          <a:lstStyle/>
          <a:p>
            <a:pPr>
              <a:lnSpc>
                <a:spcPct val="220000"/>
              </a:lnSpc>
            </a:pP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意义及局限性</a:t>
            </a:r>
            <a:endParaRPr lang="en-US" altLang="zh-CN"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20000"/>
              </a:lnSpc>
            </a:pP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a:t>
            </a:r>
            <a:endParaRPr lang="en-US" altLang="zh-CN"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marL="457200" indent="-457200">
              <a:lnSpc>
                <a:spcPct val="220000"/>
              </a:lnSpc>
              <a:buFont typeface="+mj-ea"/>
              <a:buAutoNum type="circleNumDbPlain"/>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资产阶级</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民主主义</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新文化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同封建主义</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旧文化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的斗争</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，沉重</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打击</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封建专制主义文化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p>
          <a:p>
            <a:pPr marL="457200" indent="-457200">
              <a:lnSpc>
                <a:spcPct val="220000"/>
              </a:lnSpc>
              <a:buFont typeface="+mj-ea"/>
              <a:buAutoNum type="circleNumDbPlain"/>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它</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大力宣传了民主和科学，将人们从</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封建</a:t>
            </a:r>
            <a:r>
              <a:rPr lang="zh-CN" altLang="en-US"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专制</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的蒙昧</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中解放出来，开启了</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思想解放</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的潮流。</a:t>
            </a:r>
          </a:p>
          <a:p>
            <a:pPr marL="457200" indent="-457200">
              <a:lnSpc>
                <a:spcPct val="220000"/>
              </a:lnSpc>
              <a:buFont typeface="+mj-ea"/>
              <a:buAutoNum type="circleNumDbPlain"/>
            </a:pP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它</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为</a:t>
            </a:r>
            <a:r>
              <a:rPr lang="zh-CN" altLang="en-US"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马克思主义</a:t>
            </a: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传入</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准备</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了适宜的土壤，</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为中国</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新民主主义革命创造了</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思想文化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上的条件。</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pPr>
              <a:lnSpc>
                <a:spcPct val="220000"/>
              </a:lnSpc>
            </a:pPr>
            <a:endParaRPr lang="zh-CN" altLang="en-US" sz="2400" dirty="0" smtClean="0">
              <a:solidFill>
                <a:srgbClr val="C23C0D"/>
              </a:solidFill>
              <a:sym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3217037" y="1388758"/>
            <a:ext cx="1708936" cy="527964"/>
          </a:xfrm>
          <a:prstGeom prst="rect">
            <a:avLst/>
          </a:prstGeom>
        </p:spPr>
      </p:pic>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4" name="图片 3"/>
          <p:cNvPicPr>
            <a:picLocks noChangeAspect="1"/>
          </p:cNvPicPr>
          <p:nvPr/>
        </p:nvPicPr>
        <p:blipFill>
          <a:blip r:embed="rId3"/>
          <a:stretch>
            <a:fillRect/>
          </a:stretch>
        </p:blipFill>
        <p:spPr>
          <a:xfrm>
            <a:off x="7139204" y="16342"/>
            <a:ext cx="5052796" cy="1493870"/>
          </a:xfrm>
          <a:prstGeom prst="rect">
            <a:avLst/>
          </a:prstGeom>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9985"/>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新文化运动与五四运动 </a:t>
            </a:r>
          </a:p>
        </p:txBody>
      </p:sp>
      <p:sp>
        <p:nvSpPr>
          <p:cNvPr id="3" name="内容占位符 2"/>
          <p:cNvSpPr>
            <a:spLocks noGrp="1"/>
          </p:cNvSpPr>
          <p:nvPr>
            <p:ph idx="1"/>
          </p:nvPr>
        </p:nvSpPr>
        <p:spPr>
          <a:xfrm>
            <a:off x="333287" y="1191687"/>
            <a:ext cx="11690645" cy="4811547"/>
          </a:xfrm>
        </p:spPr>
        <p:txBody>
          <a:bodyPr>
            <a:normAutofit fontScale="92500"/>
          </a:bodyPr>
          <a:lstStyle/>
          <a:p>
            <a:pPr>
              <a:lnSpc>
                <a:spcPct val="220000"/>
              </a:lnSpc>
            </a:pPr>
            <a:r>
              <a:rPr lang="zh-CN" altLang="en-US" sz="32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及局限性</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marL="457200" indent="-457200">
              <a:lnSpc>
                <a:spcPct val="220000"/>
              </a:lnSpc>
              <a:buFont typeface="+mj-ea"/>
              <a:buAutoNum type="circleNumDbPlain"/>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资产阶级</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民主主义</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新文化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同封建主义</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旧文化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的斗争</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，沉重打击</a:t>
            </a:r>
            <a:r>
              <a:rPr lang="zh-CN" altLang="en-US" sz="2400"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a:t>
            </a:r>
            <a:r>
              <a:rPr lang="zh-CN" altLang="en-US" sz="2400"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endPar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marL="457200" indent="-457200">
              <a:lnSpc>
                <a:spcPct val="220000"/>
              </a:lnSpc>
              <a:buFont typeface="+mj-ea"/>
              <a:buAutoNum type="circleNumDbPlain"/>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它</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大力宣传了民主和科学，将人们</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从</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封建</a:t>
            </a: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专制</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的蒙昧</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中解放出来，开启</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了</a:t>
            </a:r>
            <a:r>
              <a:rPr lang="zh-CN" altLang="en-US" sz="2400"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潮流。</a:t>
            </a:r>
          </a:p>
          <a:p>
            <a:pPr marL="457200" indent="-457200">
              <a:lnSpc>
                <a:spcPct val="220000"/>
              </a:lnSpc>
              <a:buFont typeface="+mj-ea"/>
              <a:buAutoNum type="circleNumDbPlain"/>
            </a:pP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它</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为</a:t>
            </a:r>
            <a:r>
              <a:rPr lang="zh-CN" altLang="en-US" sz="2400" b="1" u="sng"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a:t>
            </a:r>
            <a:r>
              <a:rPr lang="zh-CN" altLang="en-US" sz="2400" b="1" u="sng"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      </a:t>
            </a: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传入</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准备</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了适宜的土壤，</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为中国</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新民主主义革命创造了</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思想文化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上的条件。</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pPr>
              <a:lnSpc>
                <a:spcPct val="220000"/>
              </a:lnSpc>
            </a:pPr>
            <a:endParaRPr lang="zh-CN" altLang="en-US" sz="2400" dirty="0" smtClean="0">
              <a:solidFill>
                <a:srgbClr val="C23C0D"/>
              </a:solidFill>
              <a:sym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3217037" y="1388758"/>
            <a:ext cx="1708936" cy="527964"/>
          </a:xfrm>
          <a:prstGeom prst="rect">
            <a:avLst/>
          </a:prstGeom>
        </p:spPr>
      </p:pic>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4" name="图片 3"/>
          <p:cNvPicPr>
            <a:picLocks noChangeAspect="1"/>
          </p:cNvPicPr>
          <p:nvPr/>
        </p:nvPicPr>
        <p:blipFill>
          <a:blip r:embed="rId3"/>
          <a:stretch>
            <a:fillRect/>
          </a:stretch>
        </p:blipFill>
        <p:spPr>
          <a:xfrm>
            <a:off x="7139204" y="16342"/>
            <a:ext cx="5052796" cy="1493870"/>
          </a:xfrm>
          <a:prstGeom prst="rect">
            <a:avLst/>
          </a:prstGeom>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9985"/>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新文化运动与五四运动 </a:t>
            </a:r>
          </a:p>
        </p:txBody>
      </p:sp>
      <p:sp>
        <p:nvSpPr>
          <p:cNvPr id="3" name="内容占位符 2"/>
          <p:cNvSpPr>
            <a:spLocks noGrp="1"/>
          </p:cNvSpPr>
          <p:nvPr>
            <p:ph idx="1"/>
          </p:nvPr>
        </p:nvSpPr>
        <p:spPr>
          <a:xfrm>
            <a:off x="333287" y="1191687"/>
            <a:ext cx="11690645" cy="4811547"/>
          </a:xfrm>
        </p:spPr>
        <p:txBody>
          <a:bodyPr>
            <a:normAutofit fontScale="92500"/>
          </a:bodyPr>
          <a:lstStyle/>
          <a:p>
            <a:pPr>
              <a:lnSpc>
                <a:spcPct val="220000"/>
              </a:lnSpc>
            </a:pPr>
            <a:r>
              <a:rPr lang="zh-CN" altLang="en-US" sz="32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及局限性</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marL="457200" indent="-457200">
              <a:lnSpc>
                <a:spcPct val="220000"/>
              </a:lnSpc>
              <a:buFont typeface="+mj-ea"/>
              <a:buAutoNum type="circleNumDbPlain"/>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资产阶级</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民主主义</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新文化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同封建主义</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旧文化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的斗争</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，沉重</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打击</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封建专制主义文化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a:t>
            </a:r>
          </a:p>
          <a:p>
            <a:pPr marL="457200" indent="-457200">
              <a:lnSpc>
                <a:spcPct val="220000"/>
              </a:lnSpc>
              <a:buFont typeface="+mj-ea"/>
              <a:buAutoNum type="circleNumDbPlain"/>
            </a:pP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它</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大力宣传了民主和科学，将人们从</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封建</a:t>
            </a: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专制</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的蒙昧</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中解放出来，开启了</a:t>
            </a:r>
            <a:r>
              <a:rPr lang="zh-CN" altLang="en-US" sz="24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思想解放</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的潮流。</a:t>
            </a:r>
          </a:p>
          <a:p>
            <a:pPr marL="457200" indent="-457200">
              <a:lnSpc>
                <a:spcPct val="220000"/>
              </a:lnSpc>
              <a:buFont typeface="+mj-ea"/>
              <a:buAutoNum type="circleNumDbPlain"/>
            </a:pP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它</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为</a:t>
            </a:r>
            <a:r>
              <a:rPr lang="zh-CN" altLang="en-US" sz="2400" b="1" dirty="0" smtClean="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马克思主义</a:t>
            </a: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传入</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准备</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了适宜的土壤，</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为中国</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新民主主义革命创造了</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思想文化</a:t>
            </a:r>
            <a:r>
              <a:rPr lang="zh-CN" altLang="en-US" sz="2400" dirty="0">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rPr>
              <a:t>上的条件。</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pPr>
              <a:lnSpc>
                <a:spcPct val="220000"/>
              </a:lnSpc>
            </a:pPr>
            <a:endParaRPr lang="zh-CN" altLang="en-US" sz="2400" dirty="0" smtClean="0">
              <a:solidFill>
                <a:srgbClr val="C23C0D"/>
              </a:solidFill>
              <a:sym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3217037" y="1388758"/>
            <a:ext cx="1708936" cy="527964"/>
          </a:xfrm>
          <a:prstGeom prst="rect">
            <a:avLst/>
          </a:prstGeom>
        </p:spPr>
      </p:pic>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4" name="图片 3"/>
          <p:cNvPicPr>
            <a:picLocks noChangeAspect="1"/>
          </p:cNvPicPr>
          <p:nvPr/>
        </p:nvPicPr>
        <p:blipFill>
          <a:blip r:embed="rId3"/>
          <a:stretch>
            <a:fillRect/>
          </a:stretch>
        </p:blipFill>
        <p:spPr>
          <a:xfrm>
            <a:off x="7139204" y="42846"/>
            <a:ext cx="5052796" cy="1493870"/>
          </a:xfrm>
          <a:prstGeom prst="rect">
            <a:avLst/>
          </a:prstGeom>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9985"/>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新文化运动与五四运动 </a:t>
            </a:r>
          </a:p>
        </p:txBody>
      </p:sp>
      <p:sp>
        <p:nvSpPr>
          <p:cNvPr id="3" name="内容占位符 2"/>
          <p:cNvSpPr>
            <a:spLocks noGrp="1"/>
          </p:cNvSpPr>
          <p:nvPr>
            <p:ph idx="1"/>
          </p:nvPr>
        </p:nvSpPr>
        <p:spPr>
          <a:xfrm>
            <a:off x="333287" y="1191687"/>
            <a:ext cx="11690645" cy="1259965"/>
          </a:xfrm>
        </p:spPr>
        <p:txBody>
          <a:bodyPr>
            <a:normAutofit/>
          </a:bodyPr>
          <a:lstStyle/>
          <a:p>
            <a:pPr>
              <a:lnSpc>
                <a:spcPct val="220000"/>
              </a:lnSpc>
            </a:pPr>
            <a:r>
              <a:rPr lang="zh-CN" altLang="en-US" sz="2400" b="1"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意义及</a:t>
            </a:r>
            <a:r>
              <a:rPr lang="zh-CN" altLang="en-US" sz="3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局限性</a:t>
            </a:r>
            <a:endParaRPr lang="en-US" altLang="zh-CN" sz="30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宋体" panose="02010600030101010101" pitchFamily="2" charset="-122"/>
            </a:endParaRPr>
          </a:p>
          <a:p>
            <a:pPr>
              <a:lnSpc>
                <a:spcPct val="200000"/>
              </a:lnSpc>
            </a:pP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4" name="图片 3"/>
          <p:cNvPicPr>
            <a:picLocks noChangeAspect="1"/>
          </p:cNvPicPr>
          <p:nvPr/>
        </p:nvPicPr>
        <p:blipFill>
          <a:blip r:embed="rId2"/>
          <a:stretch>
            <a:fillRect/>
          </a:stretch>
        </p:blipFill>
        <p:spPr>
          <a:xfrm>
            <a:off x="7139204" y="16342"/>
            <a:ext cx="5052796" cy="1493870"/>
          </a:xfrm>
          <a:prstGeom prst="rect">
            <a:avLst/>
          </a:prstGeom>
        </p:spPr>
      </p:pic>
      <p:sp>
        <p:nvSpPr>
          <p:cNvPr id="5" name="圆角矩形 4"/>
          <p:cNvSpPr/>
          <p:nvPr/>
        </p:nvSpPr>
        <p:spPr>
          <a:xfrm>
            <a:off x="1378226" y="3273287"/>
            <a:ext cx="1987826" cy="100716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3200" dirty="0" smtClean="0">
                <a:latin typeface="Hiragino Sans GB W3" charset="-122"/>
                <a:ea typeface="Hiragino Sans GB W3" charset="-122"/>
                <a:cs typeface="Hiragino Sans GB W3" charset="-122"/>
              </a:rPr>
              <a:t>脱离经济</a:t>
            </a:r>
            <a:endParaRPr kumimoji="1" lang="zh-CN" altLang="en-US" sz="3200" dirty="0">
              <a:latin typeface="Hiragino Sans GB W3" charset="-122"/>
              <a:ea typeface="Hiragino Sans GB W3" charset="-122"/>
              <a:cs typeface="Hiragino Sans GB W3" charset="-122"/>
            </a:endParaRPr>
          </a:p>
        </p:txBody>
      </p:sp>
      <p:sp>
        <p:nvSpPr>
          <p:cNvPr id="8" name="圆角矩形 7"/>
          <p:cNvSpPr/>
          <p:nvPr/>
        </p:nvSpPr>
        <p:spPr>
          <a:xfrm>
            <a:off x="4273780" y="3273287"/>
            <a:ext cx="1987826" cy="100716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3200" dirty="0" smtClean="0">
                <a:latin typeface="Hiragino Sans GB W3" charset="-122"/>
                <a:ea typeface="Hiragino Sans GB W3" charset="-122"/>
                <a:cs typeface="Hiragino Sans GB W3" charset="-122"/>
              </a:rPr>
              <a:t>脱离群众</a:t>
            </a:r>
            <a:endParaRPr kumimoji="1" lang="zh-CN" altLang="en-US" sz="3200" dirty="0">
              <a:latin typeface="Hiragino Sans GB W3" charset="-122"/>
              <a:ea typeface="Hiragino Sans GB W3" charset="-122"/>
              <a:cs typeface="Hiragino Sans GB W3" charset="-122"/>
            </a:endParaRPr>
          </a:p>
        </p:txBody>
      </p:sp>
      <p:sp>
        <p:nvSpPr>
          <p:cNvPr id="9" name="圆角矩形 8"/>
          <p:cNvSpPr/>
          <p:nvPr/>
        </p:nvSpPr>
        <p:spPr>
          <a:xfrm>
            <a:off x="7169334" y="3273287"/>
            <a:ext cx="1987826" cy="100716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sz="3200" dirty="0" smtClean="0">
                <a:latin typeface="Hiragino Sans GB W3" charset="-122"/>
                <a:ea typeface="Hiragino Sans GB W3" charset="-122"/>
                <a:cs typeface="Hiragino Sans GB W3" charset="-122"/>
              </a:rPr>
              <a:t>脱离实际</a:t>
            </a:r>
            <a:endParaRPr kumimoji="1" lang="zh-CN" altLang="en-US" sz="3200" dirty="0">
              <a:latin typeface="Hiragino Sans GB W3" charset="-122"/>
              <a:ea typeface="Hiragino Sans GB W3" charset="-122"/>
              <a:cs typeface="Hiragino Sans GB W3" charset="-122"/>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3806" y="379985"/>
            <a:ext cx="10515600" cy="645130"/>
          </a:xfrm>
        </p:spPr>
        <p:txBody>
          <a:bodyPr>
            <a:normAutofit/>
          </a:bodyPr>
          <a:lstStyle/>
          <a:p>
            <a:r>
              <a:rPr lang="zh-CN" altLang="en-US" sz="2400" dirty="0">
                <a:latin typeface="华文新魏" panose="02010800040101010101" pitchFamily="2" charset="-122"/>
                <a:ea typeface="华文新魏" panose="02010800040101010101" pitchFamily="2" charset="-122"/>
                <a:cs typeface="华文新魏" panose="02010800040101010101" pitchFamily="2" charset="-122"/>
              </a:rPr>
              <a:t>第一节 新文化运动与五四运动 </a:t>
            </a:r>
          </a:p>
        </p:txBody>
      </p:sp>
      <p:sp>
        <p:nvSpPr>
          <p:cNvPr id="3" name="内容占位符 2"/>
          <p:cNvSpPr>
            <a:spLocks noGrp="1"/>
          </p:cNvSpPr>
          <p:nvPr>
            <p:ph idx="1"/>
          </p:nvPr>
        </p:nvSpPr>
        <p:spPr>
          <a:xfrm>
            <a:off x="333287" y="1191687"/>
            <a:ext cx="11690645" cy="4811547"/>
          </a:xfrm>
        </p:spPr>
        <p:txBody>
          <a:bodyPr>
            <a:normAutofit/>
          </a:bodyPr>
          <a:lstStyle/>
          <a:p>
            <a:pPr>
              <a:lnSpc>
                <a:spcPct val="220000"/>
              </a:lnSpc>
            </a:pP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局限性：</a:t>
            </a:r>
            <a:endParaRPr lang="en-US" altLang="zh-CN"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1.</a:t>
            </a: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脱离经济</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：简单把</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资产阶级共和国方案失败的根本原因归之于思想文化。</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2.</a:t>
            </a: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脱离群众</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：没有把运动普及到工农群众中</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去。</a:t>
            </a:r>
            <a:endParaRPr lang="en-US" altLang="zh-CN"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endParaRPr>
          </a:p>
          <a:p>
            <a:pPr>
              <a:lnSpc>
                <a:spcPct val="200000"/>
              </a:lnSpc>
            </a:pPr>
            <a:r>
              <a:rPr lang="en-US" altLang="zh-CN"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3.</a:t>
            </a:r>
            <a:r>
              <a:rPr lang="zh-CN" altLang="en-US" sz="2400" b="1"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脱离实际</a:t>
            </a:r>
            <a:r>
              <a:rPr lang="zh-CN" altLang="en-US" sz="2400" dirty="0" smtClean="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少数人在思想方法上存在绝对肯定或绝对否定的</a:t>
            </a:r>
            <a:r>
              <a:rPr lang="zh-CN" altLang="en-US" sz="2400" dirty="0">
                <a:solidFill>
                  <a:srgbClr val="C00000"/>
                </a:solidFill>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形式主义偏向</a:t>
            </a:r>
            <a:r>
              <a:rPr lang="zh-CN" altLang="en-US" sz="2400" dirty="0">
                <a:latin typeface="黑体" panose="02010609060101010101" pitchFamily="49" charset="-122"/>
                <a:ea typeface="黑体" panose="02010609060101010101" pitchFamily="49" charset="-122"/>
                <a:cs typeface="黑体" panose="02010609060101010101" pitchFamily="49" charset="-122"/>
                <a:sym typeface="微软雅黑" panose="020B0503020204020204" pitchFamily="34" charset="-122"/>
              </a:rPr>
              <a:t>。</a:t>
            </a: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a:p>
            <a:pPr>
              <a:lnSpc>
                <a:spcPct val="200000"/>
              </a:lnSpc>
            </a:pPr>
            <a:endParaRPr lang="zh-CN" altLang="en-US" sz="2400" dirty="0">
              <a:latin typeface="黑体" panose="02010609060101010101" pitchFamily="49" charset="-122"/>
              <a:ea typeface="黑体" panose="02010609060101010101" pitchFamily="49" charset="-122"/>
              <a:cs typeface="黑体" panose="02010609060101010101" pitchFamily="49" charset="-122"/>
            </a:endParaRPr>
          </a:p>
        </p:txBody>
      </p:sp>
      <p:sp>
        <p:nvSpPr>
          <p:cNvPr id="7" name="圆角矩形 6"/>
          <p:cNvSpPr/>
          <p:nvPr/>
        </p:nvSpPr>
        <p:spPr>
          <a:xfrm>
            <a:off x="-165605" y="365125"/>
            <a:ext cx="1169411" cy="645130"/>
          </a:xfrm>
          <a:prstGeom prst="roundRect">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方正粗倩简体" panose="03000509000000000000" pitchFamily="65" charset="-122"/>
              <a:ea typeface="方正粗倩简体" panose="03000509000000000000" pitchFamily="65" charset="-122"/>
            </a:endParaRPr>
          </a:p>
        </p:txBody>
      </p:sp>
      <p:pic>
        <p:nvPicPr>
          <p:cNvPr id="4" name="图片 3"/>
          <p:cNvPicPr>
            <a:picLocks noChangeAspect="1"/>
          </p:cNvPicPr>
          <p:nvPr/>
        </p:nvPicPr>
        <p:blipFill>
          <a:blip r:embed="rId2"/>
          <a:stretch>
            <a:fillRect/>
          </a:stretch>
        </p:blipFill>
        <p:spPr>
          <a:xfrm>
            <a:off x="7139204" y="16342"/>
            <a:ext cx="5052796" cy="149387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2">
      <a:majorFont>
        <a:latin typeface="Calibri Light"/>
        <a:ea typeface="思源黑体 CN Light"/>
        <a:cs typeface=""/>
      </a:majorFont>
      <a:minorFont>
        <a:latin typeface="Calibri"/>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796</TotalTime>
  <Words>5831</Words>
  <Application>Microsoft Office PowerPoint</Application>
  <PresentationFormat>自定义</PresentationFormat>
  <Paragraphs>1214</Paragraphs>
  <Slides>112</Slides>
  <Notes>8</Notes>
  <HiddenSlides>0</HiddenSlides>
  <MMClips>0</MMClips>
  <ScaleCrop>false</ScaleCrop>
  <HeadingPairs>
    <vt:vector size="4" baseType="variant">
      <vt:variant>
        <vt:lpstr>主题</vt:lpstr>
      </vt:variant>
      <vt:variant>
        <vt:i4>5</vt:i4>
      </vt:variant>
      <vt:variant>
        <vt:lpstr>幻灯片标题</vt:lpstr>
      </vt:variant>
      <vt:variant>
        <vt:i4>112</vt:i4>
      </vt:variant>
    </vt:vector>
  </HeadingPairs>
  <TitlesOfParts>
    <vt:vector size="117" baseType="lpstr">
      <vt:lpstr>Office 主题</vt:lpstr>
      <vt:lpstr>1_Office 主题</vt:lpstr>
      <vt:lpstr>2_Office 主题</vt:lpstr>
      <vt:lpstr>3_Office 主题</vt:lpstr>
      <vt:lpstr>4_Office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第一节  举起近代民族民主革命的旗帜 </vt:lpstr>
      <vt:lpstr>第一节  举起近代民族民主革命的旗帜 </vt:lpstr>
      <vt:lpstr>PowerPoint 演示文稿</vt:lpstr>
      <vt:lpstr>第一节  举起近代民族民主革命的旗帜 </vt:lpstr>
      <vt:lpstr>PowerPoint 演示文稿</vt:lpstr>
      <vt:lpstr>第一节  举起近代民族民主革命的旗帜 </vt:lpstr>
      <vt:lpstr>PowerPoint 演示文稿</vt:lpstr>
      <vt:lpstr>PowerPoint 演示文稿</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练一练</vt:lpstr>
      <vt:lpstr>练一练</vt:lpstr>
      <vt:lpstr>PowerPoint 演示文稿</vt:lpstr>
      <vt:lpstr>第一节  举起近代民族民主革命的旗帜 </vt:lpstr>
      <vt:lpstr>第一节  举起近代民族民主革命的旗帜 </vt:lpstr>
      <vt:lpstr>第一节  举起近代民族民主革命的旗帜 </vt:lpstr>
      <vt:lpstr>练一练</vt:lpstr>
      <vt:lpstr>练一练</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第一节  举起近代民族民主革命的旗帜 </vt:lpstr>
      <vt:lpstr>PowerPoint 演示文稿</vt:lpstr>
      <vt:lpstr>第一节  举起近代民族民主革命的旗帜 </vt:lpstr>
      <vt:lpstr>第一节  举起近代民族民主革命的旗帜 </vt:lpstr>
      <vt:lpstr>练一练</vt:lpstr>
      <vt:lpstr>练一练</vt:lpstr>
      <vt:lpstr>PowerPoint 演示文稿</vt:lpstr>
      <vt:lpstr>PowerPoint 演示文稿</vt:lpstr>
      <vt:lpstr>PowerPoint 演示文稿</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练一练</vt:lpstr>
      <vt:lpstr>练一练</vt:lpstr>
      <vt:lpstr>练一练</vt:lpstr>
      <vt:lpstr>练一练</vt:lpstr>
      <vt:lpstr>PowerPoint 演示文稿</vt:lpstr>
      <vt:lpstr>PowerPoint 演示文稿</vt:lpstr>
      <vt:lpstr>第二节 辛亥革命的胜利与失败  </vt:lpstr>
      <vt:lpstr>PowerPoint 演示文稿</vt:lpstr>
      <vt:lpstr>第二节 辛亥革命的胜利与失败  </vt:lpstr>
      <vt:lpstr>第二节 辛亥革命的胜利与失败  </vt:lpstr>
      <vt:lpstr>练一练</vt:lpstr>
      <vt:lpstr>练一练</vt:lpstr>
      <vt:lpstr>PowerPoint 演示文稿</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第二节 辛亥革命的胜利与失败  </vt:lpstr>
      <vt:lpstr>练一练</vt:lpstr>
      <vt:lpstr>练一练</vt:lpstr>
      <vt:lpstr>PowerPoint 演示文稿</vt:lpstr>
      <vt:lpstr>PowerPoint 演示文稿</vt:lpstr>
      <vt:lpstr>PowerPoint 演示文稿</vt:lpstr>
      <vt:lpstr>PowerPoint 演示文稿</vt:lpstr>
      <vt:lpstr>第一节 新文化运动与五四运动 </vt:lpstr>
      <vt:lpstr>第一节 新文化运动与五四运动 </vt:lpstr>
      <vt:lpstr>第一节 新文化运动与五四运动 </vt:lpstr>
      <vt:lpstr>第一节 新文化运动与五四运动 </vt:lpstr>
      <vt:lpstr>第一节 新文化运动与五四运动 </vt:lpstr>
      <vt:lpstr>第一节 新文化运动与五四运动 </vt:lpstr>
      <vt:lpstr>第一节 新文化运动与五四运动 </vt:lpstr>
      <vt:lpstr>第一节 新文化运动与五四运动 </vt:lpstr>
      <vt:lpstr>第一节 新文化运动与五四运动 </vt:lpstr>
      <vt:lpstr>第一节 新文化运动与五四运动 </vt:lpstr>
      <vt:lpstr>第一节 新文化运动与五四运动 </vt:lpstr>
      <vt:lpstr>练一练 </vt:lpstr>
      <vt:lpstr>练一练 </vt:lpstr>
      <vt:lpstr>练一练 </vt:lpstr>
      <vt:lpstr>练一练 </vt:lpstr>
      <vt:lpstr>练一练 </vt:lpstr>
      <vt:lpstr>练一练 </vt:lpstr>
      <vt:lpstr>练一练 </vt:lpstr>
      <vt:lpstr>练一练 </vt:lpstr>
      <vt:lpstr>练一练 </vt:lpstr>
      <vt:lpstr>练一练 </vt:lpstr>
      <vt:lpstr>练一练 </vt:lpstr>
      <vt:lpstr>练一练 </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WINDOWS7</dc:creator>
  <cp:lastModifiedBy>thy</cp:lastModifiedBy>
  <cp:revision>538</cp:revision>
  <dcterms:created xsi:type="dcterms:W3CDTF">2015-01-10T04:56:00Z</dcterms:created>
  <dcterms:modified xsi:type="dcterms:W3CDTF">2019-01-04T11:31:10Z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