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05"/>
  </p:notesMasterIdLst>
  <p:handoutMasterIdLst>
    <p:handoutMasterId r:id="rId106"/>
  </p:handoutMasterIdLst>
  <p:sldIdLst>
    <p:sldId id="1039" r:id="rId2"/>
    <p:sldId id="1299" r:id="rId3"/>
    <p:sldId id="1050" r:id="rId4"/>
    <p:sldId id="1115" r:id="rId5"/>
    <p:sldId id="1116" r:id="rId6"/>
    <p:sldId id="1043" r:id="rId7"/>
    <p:sldId id="1117" r:id="rId8"/>
    <p:sldId id="1118" r:id="rId9"/>
    <p:sldId id="1119" r:id="rId10"/>
    <p:sldId id="1120" r:id="rId11"/>
    <p:sldId id="1121" r:id="rId12"/>
    <p:sldId id="1235" r:id="rId13"/>
    <p:sldId id="1267" r:id="rId14"/>
    <p:sldId id="1237" r:id="rId15"/>
    <p:sldId id="1238" r:id="rId16"/>
    <p:sldId id="1239" r:id="rId17"/>
    <p:sldId id="1123" r:id="rId18"/>
    <p:sldId id="878" r:id="rId19"/>
    <p:sldId id="1125" r:id="rId20"/>
    <p:sldId id="1300" r:id="rId21"/>
    <p:sldId id="1276" r:id="rId22"/>
    <p:sldId id="1128" r:id="rId23"/>
    <p:sldId id="872" r:id="rId24"/>
    <p:sldId id="1129" r:id="rId25"/>
    <p:sldId id="1130" r:id="rId26"/>
    <p:sldId id="1131" r:id="rId27"/>
    <p:sldId id="1133" r:id="rId28"/>
    <p:sldId id="1255" r:id="rId29"/>
    <p:sldId id="1140" r:id="rId30"/>
    <p:sldId id="1141" r:id="rId31"/>
    <p:sldId id="1142" r:id="rId32"/>
    <p:sldId id="1143" r:id="rId33"/>
    <p:sldId id="1144" r:id="rId34"/>
    <p:sldId id="1145" r:id="rId35"/>
    <p:sldId id="1146" r:id="rId36"/>
    <p:sldId id="1147" r:id="rId37"/>
    <p:sldId id="1150" r:id="rId38"/>
    <p:sldId id="1151" r:id="rId39"/>
    <p:sldId id="1152" r:id="rId40"/>
    <p:sldId id="1153" r:id="rId41"/>
    <p:sldId id="1154" r:id="rId42"/>
    <p:sldId id="1158" r:id="rId43"/>
    <p:sldId id="1160" r:id="rId44"/>
    <p:sldId id="1269" r:id="rId45"/>
    <p:sldId id="1270" r:id="rId46"/>
    <p:sldId id="1271" r:id="rId47"/>
    <p:sldId id="1166" r:id="rId48"/>
    <p:sldId id="1272" r:id="rId49"/>
    <p:sldId id="1273" r:id="rId50"/>
    <p:sldId id="1274" r:id="rId51"/>
    <p:sldId id="1168" r:id="rId52"/>
    <p:sldId id="1277" r:id="rId53"/>
    <p:sldId id="1172" r:id="rId54"/>
    <p:sldId id="1174" r:id="rId55"/>
    <p:sldId id="1240" r:id="rId56"/>
    <p:sldId id="1179" r:id="rId57"/>
    <p:sldId id="1264" r:id="rId58"/>
    <p:sldId id="1180" r:id="rId59"/>
    <p:sldId id="1181" r:id="rId60"/>
    <p:sldId id="1182" r:id="rId61"/>
    <p:sldId id="1183" r:id="rId62"/>
    <p:sldId id="1265" r:id="rId63"/>
    <p:sldId id="1287" r:id="rId64"/>
    <p:sldId id="1242" r:id="rId65"/>
    <p:sldId id="1243" r:id="rId66"/>
    <p:sldId id="1244" r:id="rId67"/>
    <p:sldId id="1245" r:id="rId68"/>
    <p:sldId id="1184" r:id="rId69"/>
    <p:sldId id="1188" r:id="rId70"/>
    <p:sldId id="1266" r:id="rId71"/>
    <p:sldId id="1288" r:id="rId72"/>
    <p:sldId id="1193" r:id="rId73"/>
    <p:sldId id="1194" r:id="rId74"/>
    <p:sldId id="1275" r:id="rId75"/>
    <p:sldId id="1257" r:id="rId76"/>
    <p:sldId id="1258" r:id="rId77"/>
    <p:sldId id="1278" r:id="rId78"/>
    <p:sldId id="1279" r:id="rId79"/>
    <p:sldId id="1207" r:id="rId80"/>
    <p:sldId id="1280" r:id="rId81"/>
    <p:sldId id="1281" r:id="rId82"/>
    <p:sldId id="1210" r:id="rId83"/>
    <p:sldId id="1263" r:id="rId84"/>
    <p:sldId id="1282" r:id="rId85"/>
    <p:sldId id="1214" r:id="rId86"/>
    <p:sldId id="1220" r:id="rId87"/>
    <p:sldId id="1290" r:id="rId88"/>
    <p:sldId id="1289" r:id="rId89"/>
    <p:sldId id="1283" r:id="rId90"/>
    <p:sldId id="1291" r:id="rId91"/>
    <p:sldId id="1292" r:id="rId92"/>
    <p:sldId id="1221" r:id="rId93"/>
    <p:sldId id="1285" r:id="rId94"/>
    <p:sldId id="1293" r:id="rId95"/>
    <p:sldId id="1226" r:id="rId96"/>
    <p:sldId id="1296" r:id="rId97"/>
    <p:sldId id="1294" r:id="rId98"/>
    <p:sldId id="1227" r:id="rId99"/>
    <p:sldId id="1228" r:id="rId100"/>
    <p:sldId id="1297" r:id="rId101"/>
    <p:sldId id="1230" r:id="rId102"/>
    <p:sldId id="1231" r:id="rId103"/>
    <p:sldId id="1253" r:id="rId10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9" userDrawn="1">
          <p15:clr>
            <a:srgbClr val="A4A3A4"/>
          </p15:clr>
        </p15:guide>
        <p15:guide id="2" pos="293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3C0D"/>
    <a:srgbClr val="000000"/>
    <a:srgbClr val="5B9BD5"/>
    <a:srgbClr val="FFFFFF"/>
    <a:srgbClr val="0070C0"/>
    <a:srgbClr val="F3F3F3"/>
    <a:srgbClr val="010101"/>
    <a:srgbClr val="5F5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/>
    <p:restoredTop sz="92943"/>
  </p:normalViewPr>
  <p:slideViewPr>
    <p:cSldViewPr snapToGrid="0">
      <p:cViewPr>
        <p:scale>
          <a:sx n="75" d="100"/>
          <a:sy n="75" d="100"/>
        </p:scale>
        <p:origin x="240" y="163"/>
      </p:cViewPr>
      <p:guideLst>
        <p:guide orient="horz" pos="1649"/>
        <p:guide pos="29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commentAuthors" Target="commentAuthor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#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#2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35473-9AF0-F644-BA2D-50258FA3E438}" type="doc">
      <dgm:prSet loTypeId="urn:microsoft.com/office/officeart/2005/8/layout/arrow4" loCatId="" qsTypeId="urn:microsoft.com/office/officeart/2005/8/quickstyle/simple2#1" qsCatId="simple" csTypeId="urn:microsoft.com/office/officeart/2005/8/colors/accent0_1#1" csCatId="mainScheme" phldr="1"/>
      <dgm:spPr/>
      <dgm:t>
        <a:bodyPr/>
        <a:lstStyle/>
        <a:p>
          <a:endParaRPr lang="zh-CN" altLang="en-US"/>
        </a:p>
      </dgm:t>
    </dgm:pt>
    <dgm:pt modelId="{2C4750BC-AE7F-4147-9DD0-D2E739EFCB9E}">
      <dgm:prSet phldrT="[文本]"/>
      <dgm:spPr/>
      <dgm:t>
        <a:bodyPr/>
        <a:lstStyle/>
        <a:p>
          <a:r>
            <a:rPr lang="zh-CN" altLang="en-US" dirty="0"/>
            <a:t>维新派</a:t>
          </a:r>
        </a:p>
      </dgm:t>
    </dgm:pt>
    <dgm:pt modelId="{13C83893-7213-9641-BFF8-5464F991B451}" type="parTrans" cxnId="{89A5E9FB-7234-4045-BDA7-A2524735D1B7}">
      <dgm:prSet/>
      <dgm:spPr/>
      <dgm:t>
        <a:bodyPr/>
        <a:lstStyle/>
        <a:p>
          <a:endParaRPr lang="zh-CN" altLang="en-US"/>
        </a:p>
      </dgm:t>
    </dgm:pt>
    <dgm:pt modelId="{D1A735A3-DBEE-F947-A101-EBCB19440471}" type="sibTrans" cxnId="{89A5E9FB-7234-4045-BDA7-A2524735D1B7}">
      <dgm:prSet/>
      <dgm:spPr/>
      <dgm:t>
        <a:bodyPr/>
        <a:lstStyle/>
        <a:p>
          <a:endParaRPr lang="zh-CN" altLang="en-US"/>
        </a:p>
      </dgm:t>
    </dgm:pt>
    <dgm:pt modelId="{BDF8BCA2-8C1F-9D41-BE48-0BC4C6B40D67}">
      <dgm:prSet phldrT="[文本]"/>
      <dgm:spPr/>
      <dgm:t>
        <a:bodyPr/>
        <a:lstStyle/>
        <a:p>
          <a:r>
            <a:rPr lang="zh-CN" altLang="en-US" dirty="0"/>
            <a:t>守旧派</a:t>
          </a:r>
        </a:p>
      </dgm:t>
    </dgm:pt>
    <dgm:pt modelId="{867BD46E-F87F-3641-AC2F-BFCB41426E72}" type="sibTrans" cxnId="{56820540-5AFE-3C4D-9630-8EF2BC0E81FF}">
      <dgm:prSet/>
      <dgm:spPr/>
      <dgm:t>
        <a:bodyPr/>
        <a:lstStyle/>
        <a:p>
          <a:endParaRPr lang="zh-CN" altLang="en-US"/>
        </a:p>
      </dgm:t>
    </dgm:pt>
    <dgm:pt modelId="{036FC7E6-F900-D240-AD36-F858B1BA7A74}" type="parTrans" cxnId="{56820540-5AFE-3C4D-9630-8EF2BC0E81FF}">
      <dgm:prSet/>
      <dgm:spPr/>
      <dgm:t>
        <a:bodyPr/>
        <a:lstStyle/>
        <a:p>
          <a:endParaRPr lang="zh-CN" altLang="en-US"/>
        </a:p>
      </dgm:t>
    </dgm:pt>
    <dgm:pt modelId="{84948817-07EE-624D-BE34-1E72E10B6715}" type="pres">
      <dgm:prSet presAssocID="{B6B35473-9AF0-F644-BA2D-50258FA3E438}" presName="compositeShape" presStyleCnt="0">
        <dgm:presLayoutVars>
          <dgm:chMax val="2"/>
          <dgm:dir/>
          <dgm:resizeHandles val="exact"/>
        </dgm:presLayoutVars>
      </dgm:prSet>
      <dgm:spPr/>
    </dgm:pt>
    <dgm:pt modelId="{DD742BBA-CFBB-A244-A432-A261313FE445}" type="pres">
      <dgm:prSet presAssocID="{2C4750BC-AE7F-4147-9DD0-D2E739EFCB9E}" presName="upArrow" presStyleLbl="node1" presStyleIdx="0" presStyleCnt="2"/>
      <dgm:spPr/>
    </dgm:pt>
    <dgm:pt modelId="{944004F0-1B6C-E441-9B07-E03B3DD31904}" type="pres">
      <dgm:prSet presAssocID="{2C4750BC-AE7F-4147-9DD0-D2E739EFCB9E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5EA7F8D7-02F6-414B-AC8E-62C1D6CF6945}" type="pres">
      <dgm:prSet presAssocID="{BDF8BCA2-8C1F-9D41-BE48-0BC4C6B40D67}" presName="downArrow" presStyleLbl="node1" presStyleIdx="1" presStyleCnt="2" custLinFactNeighborX="-33978" custLinFactNeighborY="9342"/>
      <dgm:spPr/>
    </dgm:pt>
    <dgm:pt modelId="{BC234A30-703C-4A46-AD21-2C2DF6B5EC3F}" type="pres">
      <dgm:prSet presAssocID="{BDF8BCA2-8C1F-9D41-BE48-0BC4C6B40D67}" presName="downArrowText" presStyleLbl="revTx" presStyleIdx="1" presStyleCnt="2" custLinFactNeighborX="-18640" custLinFactNeighborY="1134">
        <dgm:presLayoutVars>
          <dgm:chMax val="0"/>
          <dgm:bulletEnabled val="1"/>
        </dgm:presLayoutVars>
      </dgm:prSet>
      <dgm:spPr/>
    </dgm:pt>
  </dgm:ptLst>
  <dgm:cxnLst>
    <dgm:cxn modelId="{56820540-5AFE-3C4D-9630-8EF2BC0E81FF}" srcId="{B6B35473-9AF0-F644-BA2D-50258FA3E438}" destId="{BDF8BCA2-8C1F-9D41-BE48-0BC4C6B40D67}" srcOrd="1" destOrd="0" parTransId="{036FC7E6-F900-D240-AD36-F858B1BA7A74}" sibTransId="{867BD46E-F87F-3641-AC2F-BFCB41426E72}"/>
    <dgm:cxn modelId="{1EDACB8A-CBF9-8445-B2BF-AE79CCB7ABC9}" type="presOf" srcId="{BDF8BCA2-8C1F-9D41-BE48-0BC4C6B40D67}" destId="{BC234A30-703C-4A46-AD21-2C2DF6B5EC3F}" srcOrd="0" destOrd="0" presId="urn:microsoft.com/office/officeart/2005/8/layout/arrow4"/>
    <dgm:cxn modelId="{EC5269AF-4EDD-D641-812A-3FA0B346ADA3}" type="presOf" srcId="{2C4750BC-AE7F-4147-9DD0-D2E739EFCB9E}" destId="{944004F0-1B6C-E441-9B07-E03B3DD31904}" srcOrd="0" destOrd="0" presId="urn:microsoft.com/office/officeart/2005/8/layout/arrow4"/>
    <dgm:cxn modelId="{26AE19F1-6421-814D-BA42-A68299FAB418}" type="presOf" srcId="{B6B35473-9AF0-F644-BA2D-50258FA3E438}" destId="{84948817-07EE-624D-BE34-1E72E10B6715}" srcOrd="0" destOrd="0" presId="urn:microsoft.com/office/officeart/2005/8/layout/arrow4"/>
    <dgm:cxn modelId="{89A5E9FB-7234-4045-BDA7-A2524735D1B7}" srcId="{B6B35473-9AF0-F644-BA2D-50258FA3E438}" destId="{2C4750BC-AE7F-4147-9DD0-D2E739EFCB9E}" srcOrd="0" destOrd="0" parTransId="{13C83893-7213-9641-BFF8-5464F991B451}" sibTransId="{D1A735A3-DBEE-F947-A101-EBCB19440471}"/>
    <dgm:cxn modelId="{6E6D81BD-BD61-F440-9CC2-107843605147}" type="presParOf" srcId="{84948817-07EE-624D-BE34-1E72E10B6715}" destId="{DD742BBA-CFBB-A244-A432-A261313FE445}" srcOrd="0" destOrd="0" presId="urn:microsoft.com/office/officeart/2005/8/layout/arrow4"/>
    <dgm:cxn modelId="{724F4273-DD2C-3645-903A-9E9CC297839B}" type="presParOf" srcId="{84948817-07EE-624D-BE34-1E72E10B6715}" destId="{944004F0-1B6C-E441-9B07-E03B3DD31904}" srcOrd="1" destOrd="0" presId="urn:microsoft.com/office/officeart/2005/8/layout/arrow4"/>
    <dgm:cxn modelId="{AC3FCFD6-9E51-BB4C-84A4-4A08FDAAD1F9}" type="presParOf" srcId="{84948817-07EE-624D-BE34-1E72E10B6715}" destId="{5EA7F8D7-02F6-414B-AC8E-62C1D6CF6945}" srcOrd="2" destOrd="0" presId="urn:microsoft.com/office/officeart/2005/8/layout/arrow4"/>
    <dgm:cxn modelId="{CE034532-8C78-374C-8AD1-405EE78A20D7}" type="presParOf" srcId="{84948817-07EE-624D-BE34-1E72E10B6715}" destId="{BC234A30-703C-4A46-AD21-2C2DF6B5EC3F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F22CC5-B380-4E4B-B9F5-571B79E9F5A8}" type="doc">
      <dgm:prSet loTypeId="urn:microsoft.com/office/officeart/2009/3/layout/DescendingProcess" loCatId="" qsTypeId="urn:microsoft.com/office/officeart/2005/8/quickstyle/simple2#2" qsCatId="simple" csTypeId="urn:microsoft.com/office/officeart/2005/8/colors/accent0_1#2" csCatId="mainScheme" phldr="1"/>
      <dgm:spPr/>
      <dgm:t>
        <a:bodyPr/>
        <a:lstStyle/>
        <a:p>
          <a:endParaRPr lang="zh-CN" altLang="en-US"/>
        </a:p>
      </dgm:t>
    </dgm:pt>
    <dgm:pt modelId="{F2575F24-CD2D-8C44-A30E-397FF6478E21}">
      <dgm:prSet phldrT="[文本]" custT="1"/>
      <dgm:spPr/>
      <dgm:t>
        <a:bodyPr/>
        <a:lstStyle/>
        <a:p>
          <a:r>
            <a: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1898</a:t>
          </a:r>
          <a:r>
            <a: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年</a:t>
          </a:r>
          <a:r>
            <a: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6</a:t>
          </a:r>
          <a:r>
            <a: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月</a:t>
          </a:r>
          <a:r>
            <a: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11</a:t>
          </a:r>
          <a:r>
            <a: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日，维新运动</a:t>
          </a:r>
          <a:endParaRPr lang="zh-CN" altLang="en-US" sz="2400" dirty="0"/>
        </a:p>
      </dgm:t>
    </dgm:pt>
    <dgm:pt modelId="{77641ACD-2373-7045-8A8C-2ADF68B2E74A}" type="parTrans" cxnId="{B0E5A0C8-E174-CC4C-B82C-586DD9DD770A}">
      <dgm:prSet/>
      <dgm:spPr/>
      <dgm:t>
        <a:bodyPr/>
        <a:lstStyle/>
        <a:p>
          <a:endParaRPr lang="zh-CN" altLang="en-US"/>
        </a:p>
      </dgm:t>
    </dgm:pt>
    <dgm:pt modelId="{61150448-A98C-0446-AFFC-F761962B8332}" type="sibTrans" cxnId="{B0E5A0C8-E174-CC4C-B82C-586DD9DD770A}">
      <dgm:prSet/>
      <dgm:spPr/>
      <dgm:t>
        <a:bodyPr/>
        <a:lstStyle/>
        <a:p>
          <a:endParaRPr lang="zh-CN" altLang="en-US"/>
        </a:p>
      </dgm:t>
    </dgm:pt>
    <dgm:pt modelId="{3F79DBDD-9DCF-6945-8092-4EBAECCF79AF}">
      <dgm:prSet phldrT="[文本]" custT="1"/>
      <dgm:spPr/>
      <dgm:t>
        <a:bodyPr/>
        <a:lstStyle/>
        <a:p>
          <a:pPr algn="l"/>
          <a:r>
            <a: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1898</a:t>
          </a:r>
          <a:r>
            <a: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年</a:t>
          </a:r>
          <a:r>
            <a: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9</a:t>
          </a:r>
          <a:r>
            <a: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月</a:t>
          </a:r>
          <a:r>
            <a:rPr kumimoji="0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21</a:t>
          </a:r>
          <a:r>
            <a:rPr kumimoji="0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日，戊戌政变</a:t>
          </a:r>
          <a:endParaRPr lang="zh-CN" altLang="en-US" sz="2400" dirty="0"/>
        </a:p>
      </dgm:t>
    </dgm:pt>
    <dgm:pt modelId="{0EF07B34-0581-254C-B37B-5D67DDA3C381}" type="parTrans" cxnId="{5969C155-9F5B-E84D-AC76-5BA606966C93}">
      <dgm:prSet/>
      <dgm:spPr/>
      <dgm:t>
        <a:bodyPr/>
        <a:lstStyle/>
        <a:p>
          <a:endParaRPr lang="zh-CN" altLang="en-US"/>
        </a:p>
      </dgm:t>
    </dgm:pt>
    <dgm:pt modelId="{04477BF6-6716-7844-8F4D-330E9A47BA11}" type="sibTrans" cxnId="{5969C155-9F5B-E84D-AC76-5BA606966C93}">
      <dgm:prSet/>
      <dgm:spPr/>
      <dgm:t>
        <a:bodyPr/>
        <a:lstStyle/>
        <a:p>
          <a:endParaRPr lang="zh-CN" altLang="en-US"/>
        </a:p>
      </dgm:t>
    </dgm:pt>
    <dgm:pt modelId="{A788A0FC-AFF0-5641-857B-0241FD83DFBA}">
      <dgm:prSet phldrT="[文本]" custT="1"/>
      <dgm:spPr/>
      <dgm:t>
        <a:bodyPr/>
        <a:lstStyle/>
        <a:p>
          <a:r>
            <a:rPr kumimoji="0" lang="zh-CN" altLang="en-US" sz="1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戊戌政变后，新政大部分被废除，保留下来</a:t>
          </a:r>
          <a:r>
            <a:rPr kumimoji="0" lang="zh-CN" altLang="en-US" sz="1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京师大学堂</a:t>
          </a:r>
          <a:r>
            <a: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和各地新式学堂</a:t>
          </a:r>
          <a:endParaRPr lang="zh-CN" altLang="en-US" sz="1800" dirty="0"/>
        </a:p>
      </dgm:t>
    </dgm:pt>
    <dgm:pt modelId="{73935C6C-3D85-1B45-A2E2-73D9FBCEDC8C}" type="parTrans" cxnId="{3E6C7A4B-AEF3-DB4C-B3FB-ECA263AFAEC5}">
      <dgm:prSet/>
      <dgm:spPr/>
      <dgm:t>
        <a:bodyPr/>
        <a:lstStyle/>
        <a:p>
          <a:endParaRPr lang="zh-CN" altLang="en-US"/>
        </a:p>
      </dgm:t>
    </dgm:pt>
    <dgm:pt modelId="{696CD821-6C86-AB40-B676-573932AB114F}" type="sibTrans" cxnId="{3E6C7A4B-AEF3-DB4C-B3FB-ECA263AFAEC5}">
      <dgm:prSet/>
      <dgm:spPr/>
      <dgm:t>
        <a:bodyPr/>
        <a:lstStyle/>
        <a:p>
          <a:endParaRPr lang="zh-CN" altLang="en-US"/>
        </a:p>
      </dgm:t>
    </dgm:pt>
    <dgm:pt modelId="{66743C3E-FB0A-3143-9234-30FEA93D3605}">
      <dgm:prSet phldrT="[文本]" custT="1"/>
      <dgm:spPr/>
      <dgm:t>
        <a:bodyPr/>
        <a:lstStyle/>
        <a:p>
          <a:r>
            <a:rPr kumimoji="0"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9</a:t>
          </a:r>
          <a:r>
            <a:rPr kumimoji="0"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月</a:t>
          </a:r>
          <a:r>
            <a:rPr kumimoji="0"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28</a:t>
          </a:r>
          <a:r>
            <a:rPr kumimoji="0"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日，</a:t>
          </a:r>
          <a:r>
            <a:rPr kumimoji="0" lang="zh-CN" alt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谭嗣同</a:t>
          </a:r>
          <a:r>
            <a:rPr kumimoji="0"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、刘光第、林旭、杨锐、杨深秀、康广仁等被杀于北京菜市口，史称“</a:t>
          </a:r>
          <a:r>
            <a:rPr kumimoji="0" lang="zh-CN" alt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戊戌六君子</a:t>
          </a:r>
          <a:r>
            <a:rPr kumimoji="0"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”</a:t>
          </a:r>
          <a:endParaRPr lang="zh-CN" altLang="en-US" sz="2000" dirty="0"/>
        </a:p>
      </dgm:t>
    </dgm:pt>
    <dgm:pt modelId="{E239A663-C73A-0C41-9158-3C023EE0B4E2}" type="parTrans" cxnId="{A599A516-F4F5-0B4B-BF8D-70EE4EBDCA5A}">
      <dgm:prSet/>
      <dgm:spPr/>
      <dgm:t>
        <a:bodyPr/>
        <a:lstStyle/>
        <a:p>
          <a:endParaRPr lang="zh-CN" altLang="en-US"/>
        </a:p>
      </dgm:t>
    </dgm:pt>
    <dgm:pt modelId="{667322DA-0164-3E4A-A38F-67F84B954814}" type="sibTrans" cxnId="{A599A516-F4F5-0B4B-BF8D-70EE4EBDCA5A}">
      <dgm:prSet/>
      <dgm:spPr/>
      <dgm:t>
        <a:bodyPr/>
        <a:lstStyle/>
        <a:p>
          <a:endParaRPr lang="zh-CN" altLang="en-US"/>
        </a:p>
      </dgm:t>
    </dgm:pt>
    <dgm:pt modelId="{9C50E288-E1AB-5C41-9291-AF74151539BE}" type="pres">
      <dgm:prSet presAssocID="{45F22CC5-B380-4E4B-B9F5-571B79E9F5A8}" presName="Name0" presStyleCnt="0">
        <dgm:presLayoutVars>
          <dgm:chMax val="7"/>
          <dgm:chPref val="5"/>
        </dgm:presLayoutVars>
      </dgm:prSet>
      <dgm:spPr/>
    </dgm:pt>
    <dgm:pt modelId="{5CB78AB6-6FA7-A146-8CFF-3D5E53B400DB}" type="pres">
      <dgm:prSet presAssocID="{45F22CC5-B380-4E4B-B9F5-571B79E9F5A8}" presName="arrowNode" presStyleLbl="node1" presStyleIdx="0" presStyleCnt="1" custLinFactNeighborX="16817" custLinFactNeighborY="-5262"/>
      <dgm:spPr/>
    </dgm:pt>
    <dgm:pt modelId="{283B1D69-03B9-8C47-8F50-81641D5DBA70}" type="pres">
      <dgm:prSet presAssocID="{F2575F24-CD2D-8C44-A30E-397FF6478E21}" presName="txNode1" presStyleLbl="revTx" presStyleIdx="0" presStyleCnt="4" custScaleX="211780" custLinFactNeighborX="-9806" custLinFactNeighborY="3614">
        <dgm:presLayoutVars>
          <dgm:bulletEnabled val="1"/>
        </dgm:presLayoutVars>
      </dgm:prSet>
      <dgm:spPr/>
    </dgm:pt>
    <dgm:pt modelId="{E26C705D-EA55-2946-9454-97FFAB466645}" type="pres">
      <dgm:prSet presAssocID="{3F79DBDD-9DCF-6945-8092-4EBAECCF79AF}" presName="txNode2" presStyleLbl="revTx" presStyleIdx="1" presStyleCnt="4" custScaleX="178523" custLinFactNeighborX="33524" custLinFactNeighborY="-50521">
        <dgm:presLayoutVars>
          <dgm:bulletEnabled val="1"/>
        </dgm:presLayoutVars>
      </dgm:prSet>
      <dgm:spPr/>
    </dgm:pt>
    <dgm:pt modelId="{DD9D3B98-D47D-E74A-8C78-D0CD7C85EDE9}" type="pres">
      <dgm:prSet presAssocID="{04477BF6-6716-7844-8F4D-330E9A47BA11}" presName="dotNode2" presStyleCnt="0"/>
      <dgm:spPr/>
    </dgm:pt>
    <dgm:pt modelId="{BED51440-9BBD-D247-AD3B-60A61E0DD0D1}" type="pres">
      <dgm:prSet presAssocID="{04477BF6-6716-7844-8F4D-330E9A47BA11}" presName="dotRepeatNode" presStyleLbl="fgShp" presStyleIdx="0" presStyleCnt="2" custLinFactX="200000" custLinFactY="-82548" custLinFactNeighborX="210734" custLinFactNeighborY="-100000"/>
      <dgm:spPr/>
    </dgm:pt>
    <dgm:pt modelId="{18AF2661-0BED-E84C-9400-56CC407807E1}" type="pres">
      <dgm:prSet presAssocID="{A788A0FC-AFF0-5641-857B-0241FD83DFBA}" presName="txNode3" presStyleLbl="revTx" presStyleIdx="2" presStyleCnt="4" custScaleX="179556" custLinFactX="71543" custLinFactNeighborX="100000" custLinFactNeighborY="-56816">
        <dgm:presLayoutVars>
          <dgm:bulletEnabled val="1"/>
        </dgm:presLayoutVars>
      </dgm:prSet>
      <dgm:spPr/>
    </dgm:pt>
    <dgm:pt modelId="{09904D9A-C184-9343-A1EA-CF3AFF399B28}" type="pres">
      <dgm:prSet presAssocID="{696CD821-6C86-AB40-B676-573932AB114F}" presName="dotNode3" presStyleCnt="0"/>
      <dgm:spPr/>
    </dgm:pt>
    <dgm:pt modelId="{D44EB2DC-4ADA-AC47-A84C-F6ED822D3A0B}" type="pres">
      <dgm:prSet presAssocID="{696CD821-6C86-AB40-B676-573932AB114F}" presName="dotRepeatNode" presStyleLbl="fgShp" presStyleIdx="1" presStyleCnt="2" custLinFactX="200000" custLinFactY="-100000" custLinFactNeighborX="222142" custLinFactNeighborY="-185232"/>
      <dgm:spPr/>
    </dgm:pt>
    <dgm:pt modelId="{726ECE82-32D5-344A-AC03-38F2A9514AA3}" type="pres">
      <dgm:prSet presAssocID="{66743C3E-FB0A-3143-9234-30FEA93D3605}" presName="txNode4" presStyleLbl="revTx" presStyleIdx="3" presStyleCnt="4" custScaleX="266580" custLinFactNeighborX="3603" custLinFactNeighborY="13455">
        <dgm:presLayoutVars>
          <dgm:bulletEnabled val="1"/>
        </dgm:presLayoutVars>
      </dgm:prSet>
      <dgm:spPr/>
    </dgm:pt>
  </dgm:ptLst>
  <dgm:cxnLst>
    <dgm:cxn modelId="{2B85CB08-AFE2-D743-BBE4-75827A593041}" type="presOf" srcId="{3F79DBDD-9DCF-6945-8092-4EBAECCF79AF}" destId="{E26C705D-EA55-2946-9454-97FFAB466645}" srcOrd="0" destOrd="0" presId="urn:microsoft.com/office/officeart/2009/3/layout/DescendingProcess"/>
    <dgm:cxn modelId="{A599A516-F4F5-0B4B-BF8D-70EE4EBDCA5A}" srcId="{45F22CC5-B380-4E4B-B9F5-571B79E9F5A8}" destId="{66743C3E-FB0A-3143-9234-30FEA93D3605}" srcOrd="3" destOrd="0" parTransId="{E239A663-C73A-0C41-9158-3C023EE0B4E2}" sibTransId="{667322DA-0164-3E4A-A38F-67F84B954814}"/>
    <dgm:cxn modelId="{3272AF40-A4D7-1E4A-8D68-338E69255711}" type="presOf" srcId="{45F22CC5-B380-4E4B-B9F5-571B79E9F5A8}" destId="{9C50E288-E1AB-5C41-9291-AF74151539BE}" srcOrd="0" destOrd="0" presId="urn:microsoft.com/office/officeart/2009/3/layout/DescendingProcess"/>
    <dgm:cxn modelId="{3E6C7A4B-AEF3-DB4C-B3FB-ECA263AFAEC5}" srcId="{45F22CC5-B380-4E4B-B9F5-571B79E9F5A8}" destId="{A788A0FC-AFF0-5641-857B-0241FD83DFBA}" srcOrd="2" destOrd="0" parTransId="{73935C6C-3D85-1B45-A2E2-73D9FBCEDC8C}" sibTransId="{696CD821-6C86-AB40-B676-573932AB114F}"/>
    <dgm:cxn modelId="{5969C155-9F5B-E84D-AC76-5BA606966C93}" srcId="{45F22CC5-B380-4E4B-B9F5-571B79E9F5A8}" destId="{3F79DBDD-9DCF-6945-8092-4EBAECCF79AF}" srcOrd="1" destOrd="0" parTransId="{0EF07B34-0581-254C-B37B-5D67DDA3C381}" sibTransId="{04477BF6-6716-7844-8F4D-330E9A47BA11}"/>
    <dgm:cxn modelId="{C8B14299-FEC0-F441-AAC6-DAC903AEF0AA}" type="presOf" srcId="{66743C3E-FB0A-3143-9234-30FEA93D3605}" destId="{726ECE82-32D5-344A-AC03-38F2A9514AA3}" srcOrd="0" destOrd="0" presId="urn:microsoft.com/office/officeart/2009/3/layout/DescendingProcess"/>
    <dgm:cxn modelId="{E76E9BA4-3A74-5345-AC35-97D1BC39291E}" type="presOf" srcId="{04477BF6-6716-7844-8F4D-330E9A47BA11}" destId="{BED51440-9BBD-D247-AD3B-60A61E0DD0D1}" srcOrd="0" destOrd="0" presId="urn:microsoft.com/office/officeart/2009/3/layout/DescendingProcess"/>
    <dgm:cxn modelId="{B0E5A0C8-E174-CC4C-B82C-586DD9DD770A}" srcId="{45F22CC5-B380-4E4B-B9F5-571B79E9F5A8}" destId="{F2575F24-CD2D-8C44-A30E-397FF6478E21}" srcOrd="0" destOrd="0" parTransId="{77641ACD-2373-7045-8A8C-2ADF68B2E74A}" sibTransId="{61150448-A98C-0446-AFFC-F761962B8332}"/>
    <dgm:cxn modelId="{069AC5CB-618B-3C4C-8CE5-2534A312D112}" type="presOf" srcId="{F2575F24-CD2D-8C44-A30E-397FF6478E21}" destId="{283B1D69-03B9-8C47-8F50-81641D5DBA70}" srcOrd="0" destOrd="0" presId="urn:microsoft.com/office/officeart/2009/3/layout/DescendingProcess"/>
    <dgm:cxn modelId="{1822EDD1-38D2-0A49-A12A-476436649278}" type="presOf" srcId="{A788A0FC-AFF0-5641-857B-0241FD83DFBA}" destId="{18AF2661-0BED-E84C-9400-56CC407807E1}" srcOrd="0" destOrd="0" presId="urn:microsoft.com/office/officeart/2009/3/layout/DescendingProcess"/>
    <dgm:cxn modelId="{4C93AEEE-9410-E743-855C-5844FE1E55D8}" type="presOf" srcId="{696CD821-6C86-AB40-B676-573932AB114F}" destId="{D44EB2DC-4ADA-AC47-A84C-F6ED822D3A0B}" srcOrd="0" destOrd="0" presId="urn:microsoft.com/office/officeart/2009/3/layout/DescendingProcess"/>
    <dgm:cxn modelId="{291D3495-9364-1242-B62B-FEF73EA050AD}" type="presParOf" srcId="{9C50E288-E1AB-5C41-9291-AF74151539BE}" destId="{5CB78AB6-6FA7-A146-8CFF-3D5E53B400DB}" srcOrd="0" destOrd="0" presId="urn:microsoft.com/office/officeart/2009/3/layout/DescendingProcess"/>
    <dgm:cxn modelId="{06F70C53-F5F0-B84A-939D-EDC53C364A61}" type="presParOf" srcId="{9C50E288-E1AB-5C41-9291-AF74151539BE}" destId="{283B1D69-03B9-8C47-8F50-81641D5DBA70}" srcOrd="1" destOrd="0" presId="urn:microsoft.com/office/officeart/2009/3/layout/DescendingProcess"/>
    <dgm:cxn modelId="{7276A77B-A671-5145-8585-E2D7D34E6EAD}" type="presParOf" srcId="{9C50E288-E1AB-5C41-9291-AF74151539BE}" destId="{E26C705D-EA55-2946-9454-97FFAB466645}" srcOrd="2" destOrd="0" presId="urn:microsoft.com/office/officeart/2009/3/layout/DescendingProcess"/>
    <dgm:cxn modelId="{9D613CAA-BC8B-5341-9D3A-EDF9D5EACBF9}" type="presParOf" srcId="{9C50E288-E1AB-5C41-9291-AF74151539BE}" destId="{DD9D3B98-D47D-E74A-8C78-D0CD7C85EDE9}" srcOrd="3" destOrd="0" presId="urn:microsoft.com/office/officeart/2009/3/layout/DescendingProcess"/>
    <dgm:cxn modelId="{3D28813F-E350-5445-8C7E-AFD66BE35928}" type="presParOf" srcId="{DD9D3B98-D47D-E74A-8C78-D0CD7C85EDE9}" destId="{BED51440-9BBD-D247-AD3B-60A61E0DD0D1}" srcOrd="0" destOrd="0" presId="urn:microsoft.com/office/officeart/2009/3/layout/DescendingProcess"/>
    <dgm:cxn modelId="{BAB65A25-6BEF-C549-8356-6BF5E416BFEF}" type="presParOf" srcId="{9C50E288-E1AB-5C41-9291-AF74151539BE}" destId="{18AF2661-0BED-E84C-9400-56CC407807E1}" srcOrd="4" destOrd="0" presId="urn:microsoft.com/office/officeart/2009/3/layout/DescendingProcess"/>
    <dgm:cxn modelId="{52A3EBFB-B654-2446-B67C-39D4FCFAF5D2}" type="presParOf" srcId="{9C50E288-E1AB-5C41-9291-AF74151539BE}" destId="{09904D9A-C184-9343-A1EA-CF3AFF399B28}" srcOrd="5" destOrd="0" presId="urn:microsoft.com/office/officeart/2009/3/layout/DescendingProcess"/>
    <dgm:cxn modelId="{3D5FA30A-D3CC-FB47-A30F-6E79790BD612}" type="presParOf" srcId="{09904D9A-C184-9343-A1EA-CF3AFF399B28}" destId="{D44EB2DC-4ADA-AC47-A84C-F6ED822D3A0B}" srcOrd="0" destOrd="0" presId="urn:microsoft.com/office/officeart/2009/3/layout/DescendingProcess"/>
    <dgm:cxn modelId="{76AA2A26-57B1-3242-AF3E-843E892A86CE}" type="presParOf" srcId="{9C50E288-E1AB-5C41-9291-AF74151539BE}" destId="{726ECE82-32D5-344A-AC03-38F2A9514AA3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42BBA-CFBB-A244-A432-A261313FE445}">
      <dsp:nvSpPr>
        <dsp:cNvPr id="0" name=""/>
        <dsp:cNvSpPr/>
      </dsp:nvSpPr>
      <dsp:spPr>
        <a:xfrm>
          <a:off x="1806" y="0"/>
          <a:ext cx="1084033" cy="915898"/>
        </a:xfrm>
        <a:prstGeom prst="up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4004F0-1B6C-E441-9B07-E03B3DD31904}">
      <dsp:nvSpPr>
        <dsp:cNvPr id="0" name=""/>
        <dsp:cNvSpPr/>
      </dsp:nvSpPr>
      <dsp:spPr>
        <a:xfrm>
          <a:off x="1118361" y="0"/>
          <a:ext cx="1839572" cy="91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0" rIns="248920" bIns="24892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维新派</a:t>
          </a:r>
        </a:p>
      </dsp:txBody>
      <dsp:txXfrm>
        <a:off x="1118361" y="0"/>
        <a:ext cx="1839572" cy="915898"/>
      </dsp:txXfrm>
    </dsp:sp>
    <dsp:sp modelId="{5EA7F8D7-02F6-414B-AC8E-62C1D6CF6945}">
      <dsp:nvSpPr>
        <dsp:cNvPr id="0" name=""/>
        <dsp:cNvSpPr/>
      </dsp:nvSpPr>
      <dsp:spPr>
        <a:xfrm>
          <a:off x="0" y="992222"/>
          <a:ext cx="1084033" cy="915898"/>
        </a:xfrm>
        <a:prstGeom prst="down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234A30-703C-4A46-AD21-2C2DF6B5EC3F}">
      <dsp:nvSpPr>
        <dsp:cNvPr id="0" name=""/>
        <dsp:cNvSpPr/>
      </dsp:nvSpPr>
      <dsp:spPr>
        <a:xfrm>
          <a:off x="1100675" y="992222"/>
          <a:ext cx="1839572" cy="91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0" rIns="248920" bIns="24892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守旧派</a:t>
          </a:r>
        </a:p>
      </dsp:txBody>
      <dsp:txXfrm>
        <a:off x="1100675" y="992222"/>
        <a:ext cx="1839572" cy="9158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78AB6-6FA7-A146-8CFF-3D5E53B400DB}">
      <dsp:nvSpPr>
        <dsp:cNvPr id="0" name=""/>
        <dsp:cNvSpPr/>
      </dsp:nvSpPr>
      <dsp:spPr>
        <a:xfrm rot="4396374">
          <a:off x="2156697" y="831334"/>
          <a:ext cx="3606459" cy="2515055"/>
        </a:xfrm>
        <a:prstGeom prst="swooshArrow">
          <a:avLst>
            <a:gd name="adj1" fmla="val 16310"/>
            <a:gd name="adj2" fmla="val 313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D51440-9BBD-D247-AD3B-60A61E0DD0D1}">
      <dsp:nvSpPr>
        <dsp:cNvPr id="0" name=""/>
        <dsp:cNvSpPr/>
      </dsp:nvSpPr>
      <dsp:spPr>
        <a:xfrm>
          <a:off x="3456092" y="1105444"/>
          <a:ext cx="91074" cy="91074"/>
        </a:xfrm>
        <a:prstGeom prst="ellipse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44EB2DC-4ADA-AC47-A84C-F6ED822D3A0B}">
      <dsp:nvSpPr>
        <dsp:cNvPr id="0" name=""/>
        <dsp:cNvSpPr/>
      </dsp:nvSpPr>
      <dsp:spPr>
        <a:xfrm>
          <a:off x="4259665" y="1785222"/>
          <a:ext cx="91074" cy="91074"/>
        </a:xfrm>
        <a:prstGeom prst="ellipse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83B1D69-03B9-8C47-8F50-81641D5DBA70}">
      <dsp:nvSpPr>
        <dsp:cNvPr id="0" name=""/>
        <dsp:cNvSpPr/>
      </dsp:nvSpPr>
      <dsp:spPr>
        <a:xfrm>
          <a:off x="218261" y="24157"/>
          <a:ext cx="3600966" cy="668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zh-CN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1898</a:t>
          </a:r>
          <a:r>
            <a:rPr kumimoji="0"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年</a:t>
          </a:r>
          <a:r>
            <a:rPr kumimoji="0" lang="en-US" altLang="zh-CN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6</a:t>
          </a:r>
          <a:r>
            <a:rPr kumimoji="0"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月</a:t>
          </a:r>
          <a:r>
            <a:rPr kumimoji="0" lang="en-US" altLang="zh-CN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11</a:t>
          </a:r>
          <a:r>
            <a:rPr kumimoji="0"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日，维新运动</a:t>
          </a:r>
          <a:endParaRPr lang="zh-CN" altLang="en-US" sz="2400" kern="1200" dirty="0"/>
        </a:p>
      </dsp:txBody>
      <dsp:txXfrm>
        <a:off x="218261" y="24157"/>
        <a:ext cx="3600966" cy="668435"/>
      </dsp:txXfrm>
    </dsp:sp>
    <dsp:sp modelId="{E26C705D-EA55-2946-9454-97FFAB466645}">
      <dsp:nvSpPr>
        <dsp:cNvPr id="0" name=""/>
        <dsp:cNvSpPr/>
      </dsp:nvSpPr>
      <dsp:spPr>
        <a:xfrm>
          <a:off x="3452636" y="645317"/>
          <a:ext cx="4184049" cy="668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zh-CN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1898</a:t>
          </a:r>
          <a:r>
            <a:rPr kumimoji="0"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年</a:t>
          </a:r>
          <a:r>
            <a:rPr kumimoji="0" lang="en-US" altLang="zh-CN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9</a:t>
          </a:r>
          <a:r>
            <a:rPr kumimoji="0"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月</a:t>
          </a:r>
          <a:r>
            <a:rPr kumimoji="0" lang="en-US" altLang="zh-CN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21</a:t>
          </a:r>
          <a:r>
            <a:rPr kumimoji="0"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日，戊戌政变</a:t>
          </a:r>
          <a:endParaRPr lang="zh-CN" altLang="en-US" sz="2400" kern="1200" dirty="0"/>
        </a:p>
      </dsp:txBody>
      <dsp:txXfrm>
        <a:off x="3452636" y="645317"/>
        <a:ext cx="4184049" cy="668435"/>
      </dsp:txXfrm>
    </dsp:sp>
    <dsp:sp modelId="{18AF2661-0BED-E84C-9400-56CC407807E1}">
      <dsp:nvSpPr>
        <dsp:cNvPr id="0" name=""/>
        <dsp:cNvSpPr/>
      </dsp:nvSpPr>
      <dsp:spPr>
        <a:xfrm>
          <a:off x="4103855" y="1376536"/>
          <a:ext cx="4125744" cy="668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zh-CN" altLang="en-US" sz="1800" kern="1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戊戌政变后，新政大部分被废除，保留下来</a:t>
          </a:r>
          <a:r>
            <a:rPr kumimoji="0" lang="zh-CN" altLang="en-US" sz="1800" b="1" kern="1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京师大学堂</a:t>
          </a:r>
          <a:r>
            <a:rPr kumimoji="0"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和各地新式学堂</a:t>
          </a:r>
          <a:endParaRPr lang="zh-CN" altLang="en-US" sz="1800" kern="1200" dirty="0"/>
        </a:p>
      </dsp:txBody>
      <dsp:txXfrm>
        <a:off x="4103855" y="1376536"/>
        <a:ext cx="4125744" cy="668435"/>
      </dsp:txXfrm>
    </dsp:sp>
    <dsp:sp modelId="{726ECE82-32D5-344A-AC03-38F2A9514AA3}">
      <dsp:nvSpPr>
        <dsp:cNvPr id="0" name=""/>
        <dsp:cNvSpPr/>
      </dsp:nvSpPr>
      <dsp:spPr>
        <a:xfrm>
          <a:off x="1802054" y="3509288"/>
          <a:ext cx="6125337" cy="668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zh-CN" sz="20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9</a:t>
          </a:r>
          <a:r>
            <a:rPr kumimoji="0" lang="zh-CN" altLang="en-US" sz="20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月</a:t>
          </a:r>
          <a:r>
            <a:rPr kumimoji="0" lang="en-US" altLang="zh-CN" sz="20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28</a:t>
          </a:r>
          <a:r>
            <a:rPr kumimoji="0" lang="zh-CN" altLang="en-US" sz="20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日，</a:t>
          </a:r>
          <a:r>
            <a:rPr kumimoji="0" lang="zh-CN" altLang="en-US" sz="2000" b="1" kern="1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谭嗣同</a:t>
          </a:r>
          <a:r>
            <a:rPr kumimoji="0" lang="zh-CN" altLang="en-US" sz="20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、刘光第、林旭、杨锐、杨深秀、康广仁等被杀于北京菜市口，史称“</a:t>
          </a:r>
          <a:r>
            <a:rPr kumimoji="0" lang="zh-CN" altLang="en-US" sz="2000" b="1" kern="1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戊戌六君子</a:t>
          </a:r>
          <a:r>
            <a:rPr kumimoji="0" lang="zh-CN" altLang="en-US" sz="2000" kern="12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rPr>
            <a:t>”</a:t>
          </a:r>
          <a:endParaRPr lang="zh-CN" altLang="en-US" sz="2000" kern="1200" dirty="0"/>
        </a:p>
      </dsp:txBody>
      <dsp:txXfrm>
        <a:off x="1802054" y="3509288"/>
        <a:ext cx="6125337" cy="668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21D3276-A66F-F642-836C-8B81FF33F182}" type="datetimeFigureOut">
              <a:rPr lang="zh-CN" altLang="en-US"/>
              <a:t>2019/1/1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F9B4274-B2FD-474F-A5D1-75122338928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29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0E34D00-0DCF-E846-92EE-B6338A320BA2}" type="datetimeFigureOut">
              <a:rPr lang="zh-CN" altLang="en-US"/>
              <a:t>2019/1/1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FF997CF-9263-AB42-9A57-2B0312AC31F6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032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3429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13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工业为主，促进工业民族资本主义发展，采取行动培养人才，传播新知识，引起社会风气和价值观改变，开启近代教育</a:t>
            </a:r>
          </a:p>
        </p:txBody>
      </p:sp>
      <p:sp>
        <p:nvSpPr>
          <p:cNvPr id="12902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F54B7F47-F88F-1746-9B34-937B42BDB468}" type="slidenum">
              <a:rPr kumimoji="0" lang="zh-CN" altLang="en-US">
                <a:ea typeface="宋体" panose="02010600030101010101" pitchFamily="2" charset="-122"/>
              </a:rPr>
              <a:t>59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工业为主，促进工业民族资本主义发展，采取行动培养人才，传播新知识，引起社会风气和价值观改变，开启近代教育</a:t>
            </a:r>
          </a:p>
        </p:txBody>
      </p:sp>
      <p:sp>
        <p:nvSpPr>
          <p:cNvPr id="12902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F54B7F47-F88F-1746-9B34-937B42BDB468}" type="slidenum">
              <a:rPr kumimoji="0" lang="zh-CN" altLang="en-US">
                <a:ea typeface="宋体" panose="02010600030101010101" pitchFamily="2" charset="-122"/>
              </a:rPr>
              <a:t>60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工业为主，促进工业民族资本主义发展，采取行动培养人才，传播新知识，引起社会风气和价值观改变，开启近代教育</a:t>
            </a:r>
          </a:p>
        </p:txBody>
      </p:sp>
      <p:sp>
        <p:nvSpPr>
          <p:cNvPr id="12902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F54B7F47-F88F-1746-9B34-937B42BDB468}" type="slidenum">
              <a:rPr kumimoji="0" lang="zh-CN" altLang="en-US">
                <a:ea typeface="宋体" panose="02010600030101010101" pitchFamily="2" charset="-122"/>
              </a:rPr>
              <a:t>61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工业为主，促进工业民族资本主义发展，采取行动培养人才，传播新知识，引起社会风气和价值观改变，开启近代教育</a:t>
            </a:r>
          </a:p>
        </p:txBody>
      </p:sp>
      <p:sp>
        <p:nvSpPr>
          <p:cNvPr id="12902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F54B7F47-F88F-1746-9B34-937B42BDB468}" type="slidenum">
              <a:rPr kumimoji="0" lang="zh-CN" altLang="en-US">
                <a:ea typeface="宋体" panose="02010600030101010101" pitchFamily="2" charset="-122"/>
              </a:rPr>
              <a:t>62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工业为主，促进工业民族资本主义发展，采取行动培养人才，传播新知识，引起社会风气和价值观改变，开启近代教育</a:t>
            </a:r>
          </a:p>
        </p:txBody>
      </p:sp>
      <p:sp>
        <p:nvSpPr>
          <p:cNvPr id="12902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F54B7F47-F88F-1746-9B34-937B42BDB468}" type="slidenum">
              <a:rPr kumimoji="0" lang="zh-CN" altLang="en-US">
                <a:ea typeface="宋体" panose="02010600030101010101" pitchFamily="2" charset="-122"/>
              </a:rPr>
              <a:t>63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>
                <a:sym typeface="微软雅黑" panose="020B0503020204020204" pitchFamily="34" charset="-122"/>
              </a:rPr>
              <a:t>（为了维护封建统治）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>
                <a:sym typeface="微软雅黑" panose="020B0503020204020204" pitchFamily="34" charset="-122"/>
              </a:rPr>
              <a:t>（西方明里扶植，其实想操纵）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>
                <a:sym typeface="微软雅黑" panose="020B0503020204020204" pitchFamily="34" charset="-122"/>
              </a:rPr>
              <a:t>（效率低，质量低）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>
                <a:sym typeface="微软雅黑" panose="020B0503020204020204" pitchFamily="34" charset="-122"/>
              </a:rPr>
              <a:t>（一闻修铁路，痛心疾首，群起阻拦）</a:t>
            </a:r>
            <a:endParaRPr kumimoji="0" lang="en-US" altLang="zh-CN" sz="1600">
              <a:solidFill>
                <a:srgbClr val="0070C0"/>
              </a:solidFill>
              <a:latin typeface="方正清刻本悦宋简体" charset="0"/>
              <a:ea typeface="方正清刻本悦宋简体" charset="0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中日甲午战争中，洋务派经营多年的北洋海军全军覆没，标志着洋务运动的失败。 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257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B4BD2F5B-A108-FE4A-9539-DD1C0621BAFD}" type="slidenum">
              <a:rPr kumimoji="0" lang="zh-CN" altLang="en-US">
                <a:ea typeface="宋体" panose="02010600030101010101" pitchFamily="2" charset="-122"/>
              </a:rPr>
              <a:t>69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>
                <a:sym typeface="微软雅黑" panose="020B0503020204020204" pitchFamily="34" charset="-122"/>
              </a:rPr>
              <a:t>（为了维护封建统治）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>
                <a:sym typeface="微软雅黑" panose="020B0503020204020204" pitchFamily="34" charset="-122"/>
              </a:rPr>
              <a:t>（西方明里扶植，其实想操纵）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>
                <a:sym typeface="微软雅黑" panose="020B0503020204020204" pitchFamily="34" charset="-122"/>
              </a:rPr>
              <a:t>（效率低，质量低）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>
                <a:sym typeface="微软雅黑" panose="020B0503020204020204" pitchFamily="34" charset="-122"/>
              </a:rPr>
              <a:t>（一闻修铁路，痛心疾首，群起阻拦）</a:t>
            </a:r>
            <a:endParaRPr kumimoji="0" lang="en-US" altLang="zh-CN" sz="1600">
              <a:solidFill>
                <a:srgbClr val="0070C0"/>
              </a:solidFill>
              <a:latin typeface="方正清刻本悦宋简体" charset="0"/>
              <a:ea typeface="方正清刻本悦宋简体" charset="0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中日甲午战争中，洋务派经营多年的北洋海军全军覆没，标志着洋务运动的失败。 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257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B4BD2F5B-A108-FE4A-9539-DD1C0621BAFD}" type="slidenum">
              <a:rPr kumimoji="0" lang="zh-CN" altLang="en-US">
                <a:ea typeface="宋体" panose="02010600030101010101" pitchFamily="2" charset="-122"/>
              </a:rPr>
              <a:t>70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>
                <a:sym typeface="微软雅黑" panose="020B0503020204020204" pitchFamily="34" charset="-122"/>
              </a:rPr>
              <a:t>（为了维护封建统治）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>
                <a:sym typeface="微软雅黑" panose="020B0503020204020204" pitchFamily="34" charset="-122"/>
              </a:rPr>
              <a:t>（西方明里扶植，其实想操纵）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>
                <a:sym typeface="微软雅黑" panose="020B0503020204020204" pitchFamily="34" charset="-122"/>
              </a:rPr>
              <a:t>（效率低，质量低）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>
                <a:sym typeface="微软雅黑" panose="020B0503020204020204" pitchFamily="34" charset="-122"/>
              </a:rPr>
              <a:t>（一闻修铁路，痛心疾首，群起阻拦）</a:t>
            </a:r>
            <a:endParaRPr kumimoji="0" lang="en-US" altLang="zh-CN" sz="1600">
              <a:solidFill>
                <a:srgbClr val="0070C0"/>
              </a:solidFill>
              <a:latin typeface="方正清刻本悦宋简体" charset="0"/>
              <a:ea typeface="方正清刻本悦宋简体" charset="0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中日甲午战争中，洋务派经营多年的北洋海军全军覆没，标志着洋务运动的失败。 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257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B4BD2F5B-A108-FE4A-9539-DD1C0621BAFD}" type="slidenum">
              <a:rPr kumimoji="0" lang="zh-CN" altLang="en-US">
                <a:ea typeface="宋体" panose="02010600030101010101" pitchFamily="2" charset="-122"/>
              </a:rPr>
              <a:t>71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94</a:t>
            </a:r>
            <a:r>
              <a:rPr lang="zh-CN" altLang="en-US"/>
              <a:t>年洋务运动失败，民居危机进一步加剧</a:t>
            </a:r>
          </a:p>
        </p:txBody>
      </p:sp>
      <p:sp>
        <p:nvSpPr>
          <p:cNvPr id="17305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2F88F34C-23D2-BC4E-8F6A-D8A5FF115C0A}" type="slidenum">
              <a:rPr kumimoji="0" lang="zh-CN" altLang="en-US">
                <a:ea typeface="宋体" panose="02010600030101010101" pitchFamily="2" charset="-122"/>
              </a:rPr>
              <a:t>74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8329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888FF115-7BF3-044A-AAC9-B83B4A36F199}" type="slidenum">
              <a:rPr kumimoji="0" lang="zh-CN" altLang="en-US">
                <a:ea typeface="宋体" panose="02010600030101010101" pitchFamily="2" charset="-122"/>
              </a:rPr>
              <a:t>77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/>
              <a:t>性质：</a:t>
            </a:r>
            <a:r>
              <a:rPr kumimoji="0" lang="en-US" altLang="zh-CN">
                <a:sym typeface="微软雅黑" panose="020B0503020204020204" pitchFamily="34" charset="-122"/>
              </a:rPr>
              <a:t>(</a:t>
            </a:r>
            <a:r>
              <a:rPr kumimoji="0" lang="zh-CN" altLang="en-US">
                <a:sym typeface="微软雅黑" panose="020B0503020204020204" pitchFamily="34" charset="-122"/>
              </a:rPr>
              <a:t>触及封建社会核心矛盾</a:t>
            </a:r>
            <a:r>
              <a:rPr kumimoji="0" lang="en-US" altLang="zh-CN">
                <a:sym typeface="微软雅黑" panose="020B0503020204020204" pitchFamily="34" charset="-122"/>
              </a:rPr>
              <a:t>)</a:t>
            </a:r>
            <a:endParaRPr kumimoji="0" lang="zh-CN" altLang="en-US"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/>
              <a:t>内容：</a:t>
            </a:r>
            <a:r>
              <a:rPr kumimoji="0" lang="zh-CN" altLang="en-US">
                <a:solidFill>
                  <a:srgbClr val="000000"/>
                </a:solidFill>
                <a:sym typeface="微软雅黑" panose="020B0503020204020204" pitchFamily="34" charset="-122"/>
              </a:rPr>
              <a:t>确立了平均分配土地的方案，</a:t>
            </a:r>
            <a:r>
              <a:rPr kumimoji="0" lang="zh-CN" altLang="en-US">
                <a:sym typeface="微软雅黑" panose="020B0503020204020204" pitchFamily="34" charset="-122"/>
              </a:rPr>
              <a:t>规定了平均主义的社会生活方案</a:t>
            </a:r>
            <a:endParaRPr kumimoji="0" lang="en-US" altLang="zh-CN"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kumimoji="0" lang="zh-CN" altLang="en-US">
                <a:sym typeface="微软雅黑" panose="020B0503020204020204" pitchFamily="34" charset="-122"/>
              </a:rPr>
              <a:t>目标</a:t>
            </a:r>
            <a:r>
              <a:rPr kumimoji="0" lang="zh-CN" altLang="en-US" b="1">
                <a:sym typeface="微软雅黑" panose="020B0503020204020204" pitchFamily="34" charset="-122"/>
              </a:rPr>
              <a:t>有田同耕，有饭同食，有衣同穿，有钱同使，</a:t>
            </a:r>
            <a:endParaRPr kumimoji="0" lang="zh-CN" altLang="en-US"/>
          </a:p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789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2BA5CE0A-F7B4-2D4C-BC54-0D46E5B74148}" type="slidenum">
              <a:rPr kumimoji="0" lang="zh-CN" altLang="en-US">
                <a:ea typeface="宋体" panose="02010600030101010101" pitchFamily="2" charset="-122"/>
              </a:rPr>
              <a:t>18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kumimoji="0" lang="zh-CN" altLang="en-US">
                <a:sym typeface="微软雅黑" panose="020B0503020204020204" pitchFamily="34" charset="-122"/>
              </a:rPr>
              <a:t>光绪皇帝在维新派的推动和策划下，颁布 “明定国是”诏书，在此后的</a:t>
            </a:r>
            <a:r>
              <a:rPr kumimoji="0" lang="en-US" altLang="zh-CN">
                <a:sym typeface="微软雅黑" panose="020B0503020204020204" pitchFamily="34" charset="-122"/>
              </a:rPr>
              <a:t>103</a:t>
            </a:r>
            <a:r>
              <a:rPr kumimoji="0" lang="zh-CN" altLang="en-US">
                <a:sym typeface="微软雅黑" panose="020B0503020204020204" pitchFamily="34" charset="-122"/>
              </a:rPr>
              <a:t>天中，接连发布了系列推行新政的政令，史称百日维新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>
                <a:solidFill>
                  <a:srgbClr val="000000"/>
                </a:solidFill>
                <a:sym typeface="微软雅黑" panose="020B0503020204020204" pitchFamily="34" charset="-122"/>
              </a:rPr>
              <a:t>1898</a:t>
            </a:r>
            <a:r>
              <a:rPr kumimoji="0" lang="zh-CN" altLang="en-US">
                <a:solidFill>
                  <a:srgbClr val="000000"/>
                </a:solidFill>
                <a:sym typeface="微软雅黑" panose="020B0503020204020204" pitchFamily="34" charset="-122"/>
              </a:rPr>
              <a:t>年</a:t>
            </a:r>
            <a:r>
              <a:rPr kumimoji="0" lang="en-US" altLang="zh-CN">
                <a:solidFill>
                  <a:srgbClr val="000000"/>
                </a:solidFill>
                <a:sym typeface="微软雅黑" panose="020B0503020204020204" pitchFamily="34" charset="-122"/>
              </a:rPr>
              <a:t>9</a:t>
            </a:r>
            <a:r>
              <a:rPr kumimoji="0" lang="zh-CN" altLang="en-US">
                <a:solidFill>
                  <a:srgbClr val="000000"/>
                </a:solidFill>
                <a:sym typeface="微软雅黑" panose="020B0503020204020204" pitchFamily="34" charset="-122"/>
              </a:rPr>
              <a:t>月</a:t>
            </a:r>
            <a:r>
              <a:rPr kumimoji="0" lang="en-US" altLang="zh-CN">
                <a:solidFill>
                  <a:srgbClr val="000000"/>
                </a:solidFill>
                <a:sym typeface="微软雅黑" panose="020B0503020204020204" pitchFamily="34" charset="-122"/>
              </a:rPr>
              <a:t>21</a:t>
            </a:r>
            <a:r>
              <a:rPr kumimoji="0" lang="zh-CN" altLang="en-US">
                <a:solidFill>
                  <a:srgbClr val="000000"/>
                </a:solidFill>
                <a:sym typeface="微软雅黑" panose="020B0503020204020204" pitchFamily="34" charset="-122"/>
              </a:rPr>
              <a:t>日，</a:t>
            </a:r>
            <a:r>
              <a:rPr kumimoji="0" lang="zh-CN" altLang="en-US">
                <a:sym typeface="微软雅黑" panose="020B0503020204020204" pitchFamily="34" charset="-122"/>
              </a:rPr>
              <a:t>慈禧太后</a:t>
            </a:r>
            <a:r>
              <a:rPr kumimoji="0" lang="zh-CN" altLang="en-US">
                <a:solidFill>
                  <a:srgbClr val="000000"/>
                </a:solidFill>
                <a:sym typeface="微软雅黑" panose="020B0503020204020204" pitchFamily="34" charset="-122"/>
              </a:rPr>
              <a:t>突然从所住的颐和园赶回皇宫，将光绪皇帝囚禁于中南海瀛台，宣布临朝“训政”。这就是</a:t>
            </a:r>
            <a:r>
              <a:rPr kumimoji="0" lang="zh-CN" altLang="en-US" b="1" u="sng">
                <a:solidFill>
                  <a:srgbClr val="C23C0D"/>
                </a:solidFill>
                <a:sym typeface="微软雅黑" panose="020B0503020204020204" pitchFamily="34" charset="-122"/>
              </a:rPr>
              <a:t>戊戌政变。</a:t>
            </a:r>
            <a:r>
              <a:rPr kumimoji="0" lang="zh-CN" altLang="en-US">
                <a:solidFill>
                  <a:srgbClr val="000000"/>
                </a:solidFill>
                <a:sym typeface="微软雅黑" panose="020B0503020204020204" pitchFamily="34" charset="-122"/>
              </a:rPr>
              <a:t>随后，慈禧命令捕杀维新派人物。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 b="1">
                <a:solidFill>
                  <a:srgbClr val="000000"/>
                </a:solidFill>
                <a:sym typeface="微软雅黑" panose="020B0503020204020204" pitchFamily="34" charset="-122"/>
              </a:rPr>
              <a:t>戊戌政变后</a:t>
            </a:r>
            <a:r>
              <a:rPr kumimoji="0" lang="zh-CN" altLang="en-US">
                <a:solidFill>
                  <a:srgbClr val="000000"/>
                </a:solidFill>
                <a:sym typeface="微软雅黑" panose="020B0503020204020204" pitchFamily="34" charset="-122"/>
              </a:rPr>
              <a:t>，新政大部分被废除，保留下来</a:t>
            </a:r>
            <a:r>
              <a:rPr kumimoji="0" lang="zh-CN" altLang="en-US" b="1" u="sng">
                <a:solidFill>
                  <a:srgbClr val="C23C0D"/>
                </a:solidFill>
                <a:sym typeface="微软雅黑" panose="020B0503020204020204" pitchFamily="34" charset="-122"/>
              </a:rPr>
              <a:t>京师大学堂</a:t>
            </a:r>
            <a:r>
              <a:rPr kumimoji="0" lang="zh-CN" altLang="en-US">
                <a:sym typeface="微软雅黑" panose="020B0503020204020204" pitchFamily="34" charset="-122"/>
              </a:rPr>
              <a:t>和各地新式学堂</a:t>
            </a:r>
          </a:p>
          <a:p>
            <a:pPr eaLnBrk="1" hangingPunct="1">
              <a:spcBef>
                <a:spcPct val="0"/>
              </a:spcBef>
            </a:pPr>
            <a:endParaRPr kumimoji="0" lang="en-US" altLang="zh-CN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149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800055BB-1436-AC48-806F-68B08720BA11}" type="slidenum">
              <a:rPr kumimoji="0" lang="zh-CN" altLang="en-US">
                <a:ea typeface="宋体" panose="02010600030101010101" pitchFamily="2" charset="-122"/>
              </a:rPr>
              <a:t>78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F997CF-9263-AB42-9A57-2B0312AC31F6}" type="slidenum">
              <a:rPr lang="zh-CN" altLang="en-US" smtClean="0"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/>
              <a:t>近代救亡图存只有共产堂领导的才是最给力的，最先进的，其他的都是落后的</a:t>
            </a:r>
          </a:p>
        </p:txBody>
      </p:sp>
      <p:sp>
        <p:nvSpPr>
          <p:cNvPr id="563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7EB9E985-6697-6B41-9C13-2DFE6B391848}" type="slidenum">
              <a:rPr kumimoji="0" lang="zh-CN" altLang="en-US">
                <a:ea typeface="宋体" panose="02010600030101010101" pitchFamily="2" charset="-122"/>
              </a:rPr>
              <a:t>28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kumimoji="0" lang="en-US" altLang="zh-CN" dirty="0"/>
              <a:t>1861—1895</a:t>
            </a:r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/>
              <a:t>洋务运动，首先是由曾国藩，李鸿章，左宗棠等汉族官僚发起的，从</a:t>
            </a:r>
            <a:r>
              <a:rPr kumimoji="0" lang="en-US" altLang="zh-CN" dirty="0"/>
              <a:t>19</a:t>
            </a:r>
            <a:r>
              <a:rPr kumimoji="0" lang="zh-CN" altLang="en-US" dirty="0"/>
              <a:t>世纪</a:t>
            </a:r>
            <a:r>
              <a:rPr kumimoji="0" lang="en-US" altLang="zh-CN" dirty="0"/>
              <a:t>60</a:t>
            </a:r>
            <a:r>
              <a:rPr kumimoji="0" lang="zh-CN" altLang="en-US" dirty="0"/>
              <a:t>年代</a:t>
            </a:r>
            <a:r>
              <a:rPr kumimoji="0" lang="zh-CN" altLang="zh-CN" dirty="0"/>
              <a:t>——</a:t>
            </a:r>
            <a:r>
              <a:rPr kumimoji="0" lang="en-US" altLang="zh-CN" dirty="0"/>
              <a:t>90</a:t>
            </a:r>
            <a:r>
              <a:rPr kumimoji="0" lang="zh-CN" altLang="en-US" dirty="0"/>
              <a:t>年代。</a:t>
            </a:r>
            <a:endParaRPr kumimoji="0" lang="zh-CN" altLang="zh-CN" dirty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/>
              <a:t>洋务运动发轫于</a:t>
            </a:r>
            <a:r>
              <a:rPr kumimoji="0" lang="en-US" altLang="zh-CN" dirty="0"/>
              <a:t>1861</a:t>
            </a:r>
            <a:r>
              <a:rPr kumimoji="0" lang="zh-CN" altLang="en-US" dirty="0"/>
              <a:t>年初。当时留守北京议和的钦差大臣恭亲王奕欣，领衔上奏</a:t>
            </a:r>
            <a:r>
              <a:rPr kumimoji="0" lang="zh-CN" altLang="zh-CN" dirty="0"/>
              <a:t>《</a:t>
            </a:r>
            <a:r>
              <a:rPr kumimoji="0" lang="zh-CN" altLang="en-US" dirty="0"/>
              <a:t>统筹全局折</a:t>
            </a:r>
            <a:r>
              <a:rPr kumimoji="0" lang="zh-CN" altLang="zh-CN" dirty="0"/>
              <a:t>》</a:t>
            </a:r>
            <a:r>
              <a:rPr kumimoji="0" lang="zh-CN" altLang="en-US" dirty="0"/>
              <a:t>，经过王公大臣会商同意和咸丰批准，正式设立</a:t>
            </a:r>
            <a:r>
              <a:rPr kumimoji="0" lang="zh-CN" altLang="en-US" b="1" dirty="0"/>
              <a:t>总理各国事务衙门</a:t>
            </a:r>
            <a:r>
              <a:rPr kumimoji="0" lang="zh-CN" altLang="en-US" dirty="0"/>
              <a:t>。从此，洋务运动便正式开场。</a:t>
            </a:r>
            <a:endParaRPr kumimoji="0" lang="zh-CN" altLang="zh-CN" dirty="0"/>
          </a:p>
          <a:p>
            <a:pPr eaLnBrk="1" hangingPunct="1">
              <a:spcBef>
                <a:spcPct val="0"/>
              </a:spcBef>
            </a:pPr>
            <a:r>
              <a:rPr kumimoji="0" lang="en-US" altLang="zh-CN" dirty="0"/>
              <a:t>1894</a:t>
            </a:r>
            <a:r>
              <a:rPr kumimoji="0" lang="zh-CN" altLang="en-US" dirty="0"/>
              <a:t>年</a:t>
            </a:r>
            <a:r>
              <a:rPr kumimoji="0" lang="en-US" altLang="zh-CN" dirty="0"/>
              <a:t>9</a:t>
            </a:r>
            <a:r>
              <a:rPr kumimoji="0" lang="zh-CN" altLang="en-US" dirty="0"/>
              <a:t>月，中日甲午战争爆发，洋务派苦心经营十余载的新式陆军和北洋舰队一败涂地，清政府被迫于次年</a:t>
            </a:r>
            <a:r>
              <a:rPr kumimoji="0" lang="en-US" altLang="zh-CN" dirty="0"/>
              <a:t>4</a:t>
            </a:r>
            <a:r>
              <a:rPr kumimoji="0" lang="zh-CN" altLang="en-US" dirty="0"/>
              <a:t>月签订了丧权辱国的</a:t>
            </a:r>
            <a:r>
              <a:rPr kumimoji="0" lang="zh-CN" altLang="zh-CN" dirty="0"/>
              <a:t>《</a:t>
            </a:r>
            <a:r>
              <a:rPr kumimoji="0" lang="zh-CN" altLang="en-US" dirty="0"/>
              <a:t>马关条约</a:t>
            </a:r>
            <a:r>
              <a:rPr kumimoji="0" lang="zh-CN" altLang="zh-CN" dirty="0"/>
              <a:t>》</a:t>
            </a:r>
            <a:r>
              <a:rPr kumimoji="0" lang="zh-CN" altLang="en-US" dirty="0"/>
              <a:t>，洋务运动从此而宣告破产</a:t>
            </a:r>
            <a:endParaRPr kumimoji="0" lang="zh-CN" altLang="zh-CN" dirty="0"/>
          </a:p>
          <a:p>
            <a:pPr eaLnBrk="1" hangingPunct="1">
              <a:spcBef>
                <a:spcPct val="0"/>
              </a:spcBef>
            </a:pPr>
            <a:r>
              <a:rPr kumimoji="0" lang="zh-CN" altLang="en-US" dirty="0">
                <a:sym typeface="微软雅黑" panose="020B0503020204020204" pitchFamily="34" charset="-122"/>
              </a:rPr>
              <a:t>目的（</a:t>
            </a:r>
            <a:r>
              <a:rPr kumimoji="0" lang="en-US" altLang="zh-CN" dirty="0">
                <a:sym typeface="微软雅黑" panose="020B0503020204020204" pitchFamily="34" charset="-122"/>
              </a:rPr>
              <a:t>2</a:t>
            </a:r>
            <a:r>
              <a:rPr kumimoji="0" lang="zh-CN" altLang="en-US" dirty="0">
                <a:sym typeface="微软雅黑" panose="020B0503020204020204" pitchFamily="34" charset="-122"/>
              </a:rPr>
              <a:t>）也有加强海防、边防，抵御外国侵略的目的在内。</a:t>
            </a:r>
            <a:endParaRPr kumimoji="0" lang="en-US" altLang="zh-CN" dirty="0"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endParaRPr kumimoji="0" lang="zh-CN" altLang="en-US" dirty="0"/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6A106AF7-23B5-0749-809A-89454C1D8226}" type="slidenum">
              <a:rPr kumimoji="0" lang="zh-CN" altLang="en-US">
                <a:ea typeface="宋体" panose="02010600030101010101" pitchFamily="2" charset="-122"/>
              </a:rPr>
              <a:t>42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民用工业是给军用工业提供原料与资金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F997CF-9263-AB42-9A57-2B0312AC31F6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北洋水师是清政府海军的主力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F997CF-9263-AB42-9A57-2B0312AC31F6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自己办学，出国留学</a:t>
            </a:r>
          </a:p>
        </p:txBody>
      </p:sp>
      <p:sp>
        <p:nvSpPr>
          <p:cNvPr id="10649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B5C7DFE5-177E-6648-9ECA-10C62ED3D89B}" type="slidenum">
              <a:rPr kumimoji="0" lang="zh-CN" altLang="en-US">
                <a:ea typeface="宋体" panose="02010600030101010101" pitchFamily="2" charset="-122"/>
              </a:rPr>
              <a:t>50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工业为主，促进工业民族资本主义发展，采取行动培养人才，传播新知识，引起社会风气和价值观改变，开启近代教育</a:t>
            </a:r>
          </a:p>
        </p:txBody>
      </p:sp>
      <p:sp>
        <p:nvSpPr>
          <p:cNvPr id="12902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F54B7F47-F88F-1746-9B34-937B42BDB468}" type="slidenum">
              <a:rPr kumimoji="0" lang="zh-CN" altLang="en-US">
                <a:ea typeface="宋体" panose="02010600030101010101" pitchFamily="2" charset="-122"/>
              </a:rPr>
              <a:t>57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工业为主，促进工业民族资本主义发展，采取行动培养人才，传播新知识，引起社会风气和价值观改变，开启近代教育</a:t>
            </a:r>
          </a:p>
        </p:txBody>
      </p:sp>
      <p:sp>
        <p:nvSpPr>
          <p:cNvPr id="12902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fld id="{F54B7F47-F88F-1746-9B34-937B42BDB468}" type="slidenum">
              <a:rPr kumimoji="0" lang="zh-CN" altLang="en-US">
                <a:ea typeface="宋体" panose="02010600030101010101" pitchFamily="2" charset="-122"/>
              </a:rPr>
              <a:t>58</a:t>
            </a:fld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387D17-CA1D-C041-B1BA-1AD4199E1ED5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383CD-BA82-C940-A28B-DA175FB86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58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B702E5-3EF6-534D-8348-F66B77504BC5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F82C6-047A-B149-AFC4-B5D0D3AC5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00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92A755-9881-424B-B69A-B21A379BB12D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340F8-EEC9-AA4E-AEDB-C15BB293F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1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16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42" y="263129"/>
            <a:ext cx="169664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5"/>
          <p:cNvSpPr txBox="1">
            <a:spLocks noChangeArrowheads="1"/>
          </p:cNvSpPr>
          <p:nvPr userDrawn="1"/>
        </p:nvSpPr>
        <p:spPr bwMode="auto">
          <a:xfrm>
            <a:off x="83344" y="4676775"/>
            <a:ext cx="5988844" cy="9233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等线" charset="0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>
                <a:solidFill>
                  <a:srgbClr val="C23C0D"/>
                </a:solidFill>
              </a:rPr>
              <a:t>今天是近代史第二次课，</a:t>
            </a:r>
            <a:r>
              <a:rPr kumimoji="0" lang="en-US" altLang="zh-CN">
                <a:solidFill>
                  <a:srgbClr val="C23C0D"/>
                </a:solidFill>
              </a:rPr>
              <a:t>21:30</a:t>
            </a:r>
            <a:r>
              <a:rPr kumimoji="0" lang="zh-CN" altLang="en-US">
                <a:solidFill>
                  <a:srgbClr val="C23C0D"/>
                </a:solidFill>
              </a:rPr>
              <a:t>下课，课后有答疑环节（づ￣</a:t>
            </a:r>
            <a:r>
              <a:rPr kumimoji="0" lang="en-US" altLang="zh-CN">
                <a:solidFill>
                  <a:srgbClr val="C23C0D"/>
                </a:solidFill>
              </a:rPr>
              <a:t>3</a:t>
            </a:r>
            <a:r>
              <a:rPr kumimoji="0" lang="zh-CN" altLang="en-US">
                <a:solidFill>
                  <a:srgbClr val="C23C0D"/>
                </a:solidFill>
              </a:rPr>
              <a:t>￣）づ╭❤～</a:t>
            </a:r>
            <a:endParaRPr kumimoji="0" lang="en-US" altLang="zh-CN">
              <a:solidFill>
                <a:srgbClr val="C23C0D"/>
              </a:solidFill>
            </a:endParaRPr>
          </a:p>
          <a:p>
            <a:pPr algn="ctr" eaLnBrk="1" hangingPunct="1">
              <a:defRPr/>
            </a:pPr>
            <a:r>
              <a:rPr kumimoji="0" lang="zh-CN" altLang="en-US">
                <a:solidFill>
                  <a:srgbClr val="C23C0D"/>
                </a:solidFill>
              </a:rPr>
              <a:t>出勤：看课程</a:t>
            </a:r>
            <a:r>
              <a:rPr kumimoji="0" lang="en-US" altLang="zh-CN">
                <a:solidFill>
                  <a:srgbClr val="C23C0D"/>
                </a:solidFill>
              </a:rPr>
              <a:t>1</a:t>
            </a:r>
            <a:r>
              <a:rPr kumimoji="0" lang="zh-CN" altLang="en-US">
                <a:solidFill>
                  <a:srgbClr val="C23C0D"/>
                </a:solidFill>
              </a:rPr>
              <a:t>小时以上。请参与打分环节哦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906577"/>
            <a:ext cx="7886700" cy="724289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630866"/>
            <a:ext cx="7886700" cy="861432"/>
          </a:xfrm>
        </p:spPr>
        <p:txBody>
          <a:bodyPr numCol="2">
            <a:norm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15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A8344-A4AC-6A4B-9514-66F244FAC15D}" type="datetimeFigureOut">
              <a:rPr lang="zh-CN" altLang="en-US"/>
              <a:t>2019/1/1</a:t>
            </a:fld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8D2A6-B6FF-2B49-9B65-57AD0A0488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E885C2-8C8A-6242-B988-2431B071B22E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AD7BE-39B7-0145-847E-1808E068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3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4E5871-B73B-C54D-9334-C38AEDEBF60D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2D9058-243A-A142-A913-77F0076E5B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9E54E941-ED2C-4078-BB06-4286A0ABC9F0}"/>
              </a:ext>
            </a:extLst>
          </p:cNvPr>
          <p:cNvSpPr/>
          <p:nvPr userDrawn="1"/>
        </p:nvSpPr>
        <p:spPr>
          <a:xfrm>
            <a:off x="-54769" y="315516"/>
            <a:ext cx="633413" cy="386953"/>
          </a:xfrm>
          <a:prstGeom prst="roundRect">
            <a:avLst/>
          </a:prstGeom>
          <a:solidFill>
            <a:srgbClr val="C23C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zh-CN" altLang="en-US" sz="2400">
              <a:solidFill>
                <a:srgbClr val="FFFFFF"/>
              </a:solidFill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793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C0E664-8F59-0C49-853A-86EA9685F478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5D93E0-F43C-8947-872B-C01FF7BCCF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圆角矩形 4">
            <a:extLst>
              <a:ext uri="{FF2B5EF4-FFF2-40B4-BE49-F238E27FC236}">
                <a16:creationId xmlns:a16="http://schemas.microsoft.com/office/drawing/2014/main" id="{06CF54DF-F7CF-452F-96A6-5DD6059A4AD1}"/>
              </a:ext>
            </a:extLst>
          </p:cNvPr>
          <p:cNvSpPr/>
          <p:nvPr userDrawn="1"/>
        </p:nvSpPr>
        <p:spPr>
          <a:xfrm>
            <a:off x="-54769" y="315516"/>
            <a:ext cx="633413" cy="386953"/>
          </a:xfrm>
          <a:prstGeom prst="roundRect">
            <a:avLst/>
          </a:prstGeom>
          <a:solidFill>
            <a:srgbClr val="C23C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zh-CN" altLang="en-US" sz="2400">
              <a:solidFill>
                <a:srgbClr val="FFFFFF"/>
              </a:solidFill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8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784862-2C00-F04C-93BA-603709A0A9CC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9CF365-0E85-E149-A5B9-B0868048E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4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021EBB-61A3-6741-91B5-7CA6B2646BB8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43256-7967-7E43-993E-597BAD2CF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9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0C7F0B-51F3-B840-AC4C-5F492B5785AB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5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89C4F0-5CC1-374B-9880-B5C1B5D1F4AC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7DE68-2AA2-5740-AFF1-64295696F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9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4105D3-8918-2149-9008-DF2330A9F1D9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094480-3865-9442-8B16-06252B1B0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21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F92A755-9881-424B-B69A-B21A379BB12D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30340F8-EEC9-AA4E-AEDB-C15BB293F1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3DB501-6B87-427B-A49F-471CBAA7BBC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id="{A31CCAD5-9248-429E-A3B4-B08C09DBFB6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798" y="3790950"/>
            <a:ext cx="1625203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AF368E-5620-40C8-8687-57EE60CDE6F5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75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52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7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8.png"/><Relationship Id="rId9" Type="http://schemas.microsoft.com/office/2007/relationships/diagramDrawing" Target="../diagrams/drawing1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7.png"/><Relationship Id="rId9" Type="http://schemas.microsoft.com/office/2007/relationships/diagramDrawing" Target="../diagrams/drawing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image" Target="../media/image4.png"/><Relationship Id="rId4" Type="http://schemas.openxmlformats.org/officeDocument/2006/relationships/tags" Target="../tags/tag18.xml"/><Relationship Id="rId9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10" Type="http://schemas.openxmlformats.org/officeDocument/2006/relationships/image" Target="../media/image4.png"/><Relationship Id="rId4" Type="http://schemas.openxmlformats.org/officeDocument/2006/relationships/tags" Target="../tags/tag25.xml"/><Relationship Id="rId9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69829" y="1984773"/>
            <a:ext cx="75841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7200" b="1" dirty="0">
                <a:solidFill>
                  <a:srgbClr val="E7E6E6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中国近现代史纲要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00AB0-8192-46FD-B684-75E8112C7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733" y="3578321"/>
            <a:ext cx="2348534" cy="6669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50" dirty="0">
                <a:solidFill>
                  <a:srgbClr val="16161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尚德机构  自变量学院</a:t>
            </a:r>
            <a:endParaRPr lang="en-US" altLang="zh-CN" sz="1350" dirty="0">
              <a:solidFill>
                <a:srgbClr val="16161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350" dirty="0">
                <a:solidFill>
                  <a:srgbClr val="16161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主讲老师：唐宏宇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752855" y="284964"/>
            <a:ext cx="7645003" cy="408385"/>
          </a:xfrm>
        </p:spPr>
        <p:txBody>
          <a:bodyPr/>
          <a:lstStyle/>
          <a:p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   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2724150" y="884635"/>
            <a:ext cx="1656160" cy="374451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1843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1851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 </a:t>
            </a:r>
            <a:endParaRPr lang="en-US" altLang="zh-CN" sz="18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年上半年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1864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lang="en-US" altLang="zh-CN" sz="18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2522935" y="873919"/>
            <a:ext cx="72628" cy="3870722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gradFill flip="none" rotWithShape="1">
            <a:gsLst>
              <a:gs pos="0">
                <a:srgbClr val="595959">
                  <a:tint val="66000"/>
                  <a:satMod val="160000"/>
                </a:srgbClr>
              </a:gs>
              <a:gs pos="50000">
                <a:srgbClr val="595959">
                  <a:tint val="44500"/>
                  <a:satMod val="160000"/>
                </a:srgbClr>
              </a:gs>
              <a:gs pos="100000">
                <a:srgbClr val="59595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2402681" y="1090613"/>
            <a:ext cx="314325" cy="3143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2402681" y="1665685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2402681" y="2260997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2402681" y="2853929"/>
            <a:ext cx="314325" cy="3143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2402681" y="3475435"/>
            <a:ext cx="314325" cy="3131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2409825" y="4074319"/>
            <a:ext cx="314325" cy="3131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24602" y="3302024"/>
            <a:ext cx="3983504" cy="71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天京事变，由盛转衰的转折点  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资政新篇</a:t>
            </a: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救场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3564" name="文本框 11"/>
          <p:cNvSpPr txBox="1">
            <a:spLocks noChangeArrowheads="1"/>
          </p:cNvSpPr>
          <p:nvPr/>
        </p:nvSpPr>
        <p:spPr bwMode="auto">
          <a:xfrm>
            <a:off x="897732" y="16656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创业</a:t>
            </a:r>
          </a:p>
        </p:txBody>
      </p:sp>
      <p:sp>
        <p:nvSpPr>
          <p:cNvPr id="23566" name="文本框 18"/>
          <p:cNvSpPr txBox="1">
            <a:spLocks noChangeArrowheads="1"/>
          </p:cNvSpPr>
          <p:nvPr/>
        </p:nvSpPr>
        <p:spPr bwMode="auto">
          <a:xfrm>
            <a:off x="897732" y="34182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守业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1963406" y="91058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1978498" y="2898332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768" y="68859"/>
            <a:ext cx="3741477" cy="135044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852" y="4025443"/>
            <a:ext cx="5012393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东王（杨秀清）、北王（韦昌辉）被杀，翼王（石达开）出走败亡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8791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资产阶级维新派不敢否定封建主义在政治上的表现是（ </a:t>
            </a:r>
            <a:r>
              <a:rPr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不敢根本否定封建君主制度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对帝国主义抱有幻想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脱离人民群众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主张西学中用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752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1800" dirty="0">
                <a:latin typeface="等线" charset="0"/>
                <a:ea typeface="等线" charset="0"/>
              </a:rPr>
              <a:t>下列对戊戌维新运动的意义表述错误的是（     ）</a:t>
            </a:r>
            <a:endParaRPr lang="en-US" altLang="zh-CN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等线" charset="0"/>
                <a:ea typeface="等线" charset="0"/>
              </a:rPr>
              <a:t>A.</a:t>
            </a:r>
            <a:r>
              <a:rPr lang="zh-CN" altLang="en-US" sz="1800" dirty="0">
                <a:latin typeface="等线" charset="0"/>
                <a:ea typeface="等线" charset="0"/>
              </a:rPr>
              <a:t>属于爱国救亡运动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等线" charset="0"/>
                <a:ea typeface="等线" charset="0"/>
              </a:rPr>
              <a:t>B.</a:t>
            </a:r>
            <a:r>
              <a:rPr lang="zh-CN" altLang="en-US" sz="1800" dirty="0">
                <a:latin typeface="等线" charset="0"/>
                <a:ea typeface="等线" charset="0"/>
              </a:rPr>
              <a:t>属于资产阶级性质的政治革命运动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等线" charset="0"/>
                <a:ea typeface="等线" charset="0"/>
              </a:rPr>
              <a:t>C.</a:t>
            </a:r>
            <a:r>
              <a:rPr lang="zh-CN" altLang="en-US" sz="1800" dirty="0">
                <a:latin typeface="等线" charset="0"/>
                <a:ea typeface="等线" charset="0"/>
              </a:rPr>
              <a:t>是一场思想启蒙运动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等线" charset="0"/>
                <a:ea typeface="等线" charset="0"/>
              </a:rPr>
              <a:t>D.</a:t>
            </a:r>
            <a:r>
              <a:rPr lang="zh-CN" altLang="en-US" sz="1800" dirty="0">
                <a:latin typeface="等线" charset="0"/>
                <a:ea typeface="等线" charset="0"/>
              </a:rPr>
              <a:t>在改革社会风气方面也有不可低估的意义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1800" dirty="0">
                <a:latin typeface="等线" charset="0"/>
                <a:ea typeface="等线" charset="0"/>
              </a:rPr>
              <a:t>下列对戊戌维新运动的意义表述错误的是（  </a:t>
            </a:r>
            <a:r>
              <a:rPr lang="en-US" altLang="zh-CN" sz="1800" dirty="0">
                <a:solidFill>
                  <a:srgbClr val="C00000"/>
                </a:solidFill>
                <a:latin typeface="等线" charset="0"/>
                <a:ea typeface="等线" charset="0"/>
              </a:rPr>
              <a:t>B</a:t>
            </a:r>
            <a:r>
              <a:rPr lang="zh-CN" altLang="en-US" sz="1800" dirty="0">
                <a:solidFill>
                  <a:srgbClr val="C00000"/>
                </a:solidFill>
                <a:latin typeface="等线" charset="0"/>
                <a:ea typeface="等线" charset="0"/>
              </a:rPr>
              <a:t> </a:t>
            </a:r>
            <a:r>
              <a:rPr lang="zh-CN" altLang="en-US" sz="1800" dirty="0">
                <a:latin typeface="等线" charset="0"/>
                <a:ea typeface="等线" charset="0"/>
              </a:rPr>
              <a:t> ）</a:t>
            </a:r>
            <a:endParaRPr lang="en-US" altLang="zh-CN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等线" charset="0"/>
                <a:ea typeface="等线" charset="0"/>
              </a:rPr>
              <a:t>A.</a:t>
            </a:r>
            <a:r>
              <a:rPr lang="zh-CN" altLang="en-US" sz="1800" dirty="0">
                <a:latin typeface="等线" charset="0"/>
                <a:ea typeface="等线" charset="0"/>
              </a:rPr>
              <a:t>属于爱国救亡运动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等线" charset="0"/>
                <a:ea typeface="等线" charset="0"/>
              </a:rPr>
              <a:t>B.</a:t>
            </a:r>
            <a:r>
              <a:rPr lang="zh-CN" altLang="en-US" sz="1800" dirty="0">
                <a:latin typeface="等线" charset="0"/>
                <a:ea typeface="等线" charset="0"/>
              </a:rPr>
              <a:t>属于资产阶级性质的政治革命运动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等线" charset="0"/>
                <a:ea typeface="等线" charset="0"/>
              </a:rPr>
              <a:t>C.</a:t>
            </a:r>
            <a:r>
              <a:rPr lang="zh-CN" altLang="en-US" sz="1800" dirty="0">
                <a:latin typeface="等线" charset="0"/>
                <a:ea typeface="等线" charset="0"/>
              </a:rPr>
              <a:t>是一场思想启蒙运动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等线" charset="0"/>
                <a:ea typeface="等线" charset="0"/>
              </a:rPr>
              <a:t>D.</a:t>
            </a:r>
            <a:r>
              <a:rPr lang="zh-CN" altLang="en-US" sz="1800" dirty="0">
                <a:latin typeface="等线" charset="0"/>
                <a:ea typeface="等线" charset="0"/>
              </a:rPr>
              <a:t>在改革社会风气方面也有不可低估的意义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90" y="136943"/>
            <a:ext cx="175692" cy="495803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16844" y="48402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797059" y="2199309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753136" y="4000472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704441" y="35973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事件起落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4531629" y="78353"/>
            <a:ext cx="172814" cy="167774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704441" y="474550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颁布文件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709411" y="913128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4717471" y="1361641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26" name="左大括号 25"/>
          <p:cNvSpPr/>
          <p:nvPr/>
        </p:nvSpPr>
        <p:spPr>
          <a:xfrm>
            <a:off x="4496423" y="1801790"/>
            <a:ext cx="172814" cy="167774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709411" y="1810155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洋务派形成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4717471" y="2239556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洋务事业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4717471" y="2654839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4709411" y="3952562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31" name="左大括号 30"/>
          <p:cNvSpPr/>
          <p:nvPr/>
        </p:nvSpPr>
        <p:spPr>
          <a:xfrm>
            <a:off x="4456304" y="3555148"/>
            <a:ext cx="253106" cy="15754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704440" y="3544095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维新活动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4717471" y="4364707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4717471" y="3088684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4704440" y="4768770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深刻教训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752855" y="285013"/>
            <a:ext cx="7645003" cy="408385"/>
          </a:xfrm>
        </p:spPr>
        <p:txBody>
          <a:bodyPr/>
          <a:lstStyle/>
          <a:p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  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2724150" y="884635"/>
            <a:ext cx="1656160" cy="374451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1843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1851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 </a:t>
            </a:r>
            <a:endParaRPr lang="en-US" altLang="zh-CN" sz="18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年上半年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1864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2522935" y="873919"/>
            <a:ext cx="72628" cy="3870722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gradFill flip="none" rotWithShape="1">
            <a:gsLst>
              <a:gs pos="0">
                <a:srgbClr val="595959">
                  <a:tint val="66000"/>
                  <a:satMod val="160000"/>
                </a:srgbClr>
              </a:gs>
              <a:gs pos="50000">
                <a:srgbClr val="595959">
                  <a:tint val="44500"/>
                  <a:satMod val="160000"/>
                </a:srgbClr>
              </a:gs>
              <a:gs pos="100000">
                <a:srgbClr val="59595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2402681" y="1090613"/>
            <a:ext cx="314325" cy="3143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2402681" y="1665685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2402681" y="2260997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2402681" y="2853929"/>
            <a:ext cx="314325" cy="3143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2402681" y="3475435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2409825" y="4074319"/>
            <a:ext cx="314325" cy="3131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35613" y="3884042"/>
            <a:ext cx="4968478" cy="38055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太平天国运动失败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3564" name="文本框 11"/>
          <p:cNvSpPr txBox="1">
            <a:spLocks noChangeArrowheads="1"/>
          </p:cNvSpPr>
          <p:nvPr/>
        </p:nvSpPr>
        <p:spPr bwMode="auto">
          <a:xfrm>
            <a:off x="897732" y="16656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创业</a:t>
            </a:r>
          </a:p>
        </p:txBody>
      </p:sp>
      <p:sp>
        <p:nvSpPr>
          <p:cNvPr id="23566" name="文本框 18"/>
          <p:cNvSpPr txBox="1">
            <a:spLocks noChangeArrowheads="1"/>
          </p:cNvSpPr>
          <p:nvPr/>
        </p:nvSpPr>
        <p:spPr bwMode="auto">
          <a:xfrm>
            <a:off x="897732" y="34182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守业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1963406" y="91058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1978498" y="2898332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768" y="68859"/>
            <a:ext cx="3741477" cy="135044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"/>
          <p:cNvGrpSpPr/>
          <p:nvPr/>
        </p:nvGrpSpPr>
        <p:grpSpPr bwMode="auto">
          <a:xfrm>
            <a:off x="11430" y="1537098"/>
            <a:ext cx="9149954" cy="3606403"/>
            <a:chOff x="-12" y="3228"/>
            <a:chExt cx="19212" cy="757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2" y="7956"/>
              <a:ext cx="3408" cy="2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0" y="9792"/>
              <a:ext cx="16498" cy="0"/>
            </a:xfrm>
            <a:prstGeom prst="line">
              <a:avLst/>
            </a:prstGeom>
            <a:noFill/>
            <a:ln w="15240">
              <a:solidFill>
                <a:srgbClr val="C23B0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8" y="3228"/>
              <a:ext cx="7608" cy="5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" y="7764"/>
              <a:ext cx="1074" cy="1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Freeform 7"/>
            <p:cNvSpPr/>
            <p:nvPr/>
          </p:nvSpPr>
          <p:spPr bwMode="auto">
            <a:xfrm>
              <a:off x="7314" y="7770"/>
              <a:ext cx="1068" cy="1068"/>
            </a:xfrm>
            <a:custGeom>
              <a:avLst/>
              <a:gdLst>
                <a:gd name="T0" fmla="+- 0 7314 7314"/>
                <a:gd name="T1" fmla="*/ T0 w 1068"/>
                <a:gd name="T2" fmla="+- 0 8304 7770"/>
                <a:gd name="T3" fmla="*/ 8304 h 1068"/>
                <a:gd name="T4" fmla="+- 0 7319 7314"/>
                <a:gd name="T5" fmla="*/ T4 w 1068"/>
                <a:gd name="T6" fmla="+- 0 8232 7770"/>
                <a:gd name="T7" fmla="*/ 8232 h 1068"/>
                <a:gd name="T8" fmla="+- 0 7333 7314"/>
                <a:gd name="T9" fmla="*/ T8 w 1068"/>
                <a:gd name="T10" fmla="+- 0 8162 7770"/>
                <a:gd name="T11" fmla="*/ 8162 h 1068"/>
                <a:gd name="T12" fmla="+- 0 7356 7314"/>
                <a:gd name="T13" fmla="*/ T12 w 1068"/>
                <a:gd name="T14" fmla="+- 0 8096 7770"/>
                <a:gd name="T15" fmla="*/ 8096 h 1068"/>
                <a:gd name="T16" fmla="+- 0 7387 7314"/>
                <a:gd name="T17" fmla="*/ T16 w 1068"/>
                <a:gd name="T18" fmla="+- 0 8034 7770"/>
                <a:gd name="T19" fmla="*/ 8034 h 1068"/>
                <a:gd name="T20" fmla="+- 0 7425 7314"/>
                <a:gd name="T21" fmla="*/ T20 w 1068"/>
                <a:gd name="T22" fmla="+- 0 7978 7770"/>
                <a:gd name="T23" fmla="*/ 7978 h 1068"/>
                <a:gd name="T24" fmla="+- 0 7470 7314"/>
                <a:gd name="T25" fmla="*/ T24 w 1068"/>
                <a:gd name="T26" fmla="+- 0 7926 7770"/>
                <a:gd name="T27" fmla="*/ 7926 h 1068"/>
                <a:gd name="T28" fmla="+- 0 7522 7314"/>
                <a:gd name="T29" fmla="*/ T28 w 1068"/>
                <a:gd name="T30" fmla="+- 0 7881 7770"/>
                <a:gd name="T31" fmla="*/ 7881 h 1068"/>
                <a:gd name="T32" fmla="+- 0 7578 7314"/>
                <a:gd name="T33" fmla="*/ T32 w 1068"/>
                <a:gd name="T34" fmla="+- 0 7843 7770"/>
                <a:gd name="T35" fmla="*/ 7843 h 1068"/>
                <a:gd name="T36" fmla="+- 0 7640 7314"/>
                <a:gd name="T37" fmla="*/ T36 w 1068"/>
                <a:gd name="T38" fmla="+- 0 7812 7770"/>
                <a:gd name="T39" fmla="*/ 7812 h 1068"/>
                <a:gd name="T40" fmla="+- 0 7706 7314"/>
                <a:gd name="T41" fmla="*/ T40 w 1068"/>
                <a:gd name="T42" fmla="+- 0 7789 7770"/>
                <a:gd name="T43" fmla="*/ 7789 h 1068"/>
                <a:gd name="T44" fmla="+- 0 7776 7314"/>
                <a:gd name="T45" fmla="*/ T44 w 1068"/>
                <a:gd name="T46" fmla="+- 0 7775 7770"/>
                <a:gd name="T47" fmla="*/ 7775 h 1068"/>
                <a:gd name="T48" fmla="+- 0 7848 7314"/>
                <a:gd name="T49" fmla="*/ T48 w 1068"/>
                <a:gd name="T50" fmla="+- 0 7770 7770"/>
                <a:gd name="T51" fmla="*/ 7770 h 1068"/>
                <a:gd name="T52" fmla="+- 0 7920 7314"/>
                <a:gd name="T53" fmla="*/ T52 w 1068"/>
                <a:gd name="T54" fmla="+- 0 7775 7770"/>
                <a:gd name="T55" fmla="*/ 7775 h 1068"/>
                <a:gd name="T56" fmla="+- 0 7990 7314"/>
                <a:gd name="T57" fmla="*/ T56 w 1068"/>
                <a:gd name="T58" fmla="+- 0 7789 7770"/>
                <a:gd name="T59" fmla="*/ 7789 h 1068"/>
                <a:gd name="T60" fmla="+- 0 8056 7314"/>
                <a:gd name="T61" fmla="*/ T60 w 1068"/>
                <a:gd name="T62" fmla="+- 0 7812 7770"/>
                <a:gd name="T63" fmla="*/ 7812 h 1068"/>
                <a:gd name="T64" fmla="+- 0 8118 7314"/>
                <a:gd name="T65" fmla="*/ T64 w 1068"/>
                <a:gd name="T66" fmla="+- 0 7843 7770"/>
                <a:gd name="T67" fmla="*/ 7843 h 1068"/>
                <a:gd name="T68" fmla="+- 0 8174 7314"/>
                <a:gd name="T69" fmla="*/ T68 w 1068"/>
                <a:gd name="T70" fmla="+- 0 7881 7770"/>
                <a:gd name="T71" fmla="*/ 7881 h 1068"/>
                <a:gd name="T72" fmla="+- 0 8226 7314"/>
                <a:gd name="T73" fmla="*/ T72 w 1068"/>
                <a:gd name="T74" fmla="+- 0 7926 7770"/>
                <a:gd name="T75" fmla="*/ 7926 h 1068"/>
                <a:gd name="T76" fmla="+- 0 8271 7314"/>
                <a:gd name="T77" fmla="*/ T76 w 1068"/>
                <a:gd name="T78" fmla="+- 0 7978 7770"/>
                <a:gd name="T79" fmla="*/ 7978 h 1068"/>
                <a:gd name="T80" fmla="+- 0 8309 7314"/>
                <a:gd name="T81" fmla="*/ T80 w 1068"/>
                <a:gd name="T82" fmla="+- 0 8034 7770"/>
                <a:gd name="T83" fmla="*/ 8034 h 1068"/>
                <a:gd name="T84" fmla="+- 0 8340 7314"/>
                <a:gd name="T85" fmla="*/ T84 w 1068"/>
                <a:gd name="T86" fmla="+- 0 8096 7770"/>
                <a:gd name="T87" fmla="*/ 8096 h 1068"/>
                <a:gd name="T88" fmla="+- 0 8363 7314"/>
                <a:gd name="T89" fmla="*/ T88 w 1068"/>
                <a:gd name="T90" fmla="+- 0 8162 7770"/>
                <a:gd name="T91" fmla="*/ 8162 h 1068"/>
                <a:gd name="T92" fmla="+- 0 8377 7314"/>
                <a:gd name="T93" fmla="*/ T92 w 1068"/>
                <a:gd name="T94" fmla="+- 0 8232 7770"/>
                <a:gd name="T95" fmla="*/ 8232 h 1068"/>
                <a:gd name="T96" fmla="+- 0 8382 7314"/>
                <a:gd name="T97" fmla="*/ T96 w 1068"/>
                <a:gd name="T98" fmla="+- 0 8304 7770"/>
                <a:gd name="T99" fmla="*/ 8304 h 1068"/>
                <a:gd name="T100" fmla="+- 0 8377 7314"/>
                <a:gd name="T101" fmla="*/ T100 w 1068"/>
                <a:gd name="T102" fmla="+- 0 8376 7770"/>
                <a:gd name="T103" fmla="*/ 8376 h 1068"/>
                <a:gd name="T104" fmla="+- 0 8363 7314"/>
                <a:gd name="T105" fmla="*/ T104 w 1068"/>
                <a:gd name="T106" fmla="+- 0 8446 7770"/>
                <a:gd name="T107" fmla="*/ 8446 h 1068"/>
                <a:gd name="T108" fmla="+- 0 8340 7314"/>
                <a:gd name="T109" fmla="*/ T108 w 1068"/>
                <a:gd name="T110" fmla="+- 0 8512 7770"/>
                <a:gd name="T111" fmla="*/ 8512 h 1068"/>
                <a:gd name="T112" fmla="+- 0 8309 7314"/>
                <a:gd name="T113" fmla="*/ T112 w 1068"/>
                <a:gd name="T114" fmla="+- 0 8574 7770"/>
                <a:gd name="T115" fmla="*/ 8574 h 1068"/>
                <a:gd name="T116" fmla="+- 0 8271 7314"/>
                <a:gd name="T117" fmla="*/ T116 w 1068"/>
                <a:gd name="T118" fmla="+- 0 8630 7770"/>
                <a:gd name="T119" fmla="*/ 8630 h 1068"/>
                <a:gd name="T120" fmla="+- 0 8226 7314"/>
                <a:gd name="T121" fmla="*/ T120 w 1068"/>
                <a:gd name="T122" fmla="+- 0 8682 7770"/>
                <a:gd name="T123" fmla="*/ 8682 h 1068"/>
                <a:gd name="T124" fmla="+- 0 8174 7314"/>
                <a:gd name="T125" fmla="*/ T124 w 1068"/>
                <a:gd name="T126" fmla="+- 0 8727 7770"/>
                <a:gd name="T127" fmla="*/ 8727 h 1068"/>
                <a:gd name="T128" fmla="+- 0 8118 7314"/>
                <a:gd name="T129" fmla="*/ T128 w 1068"/>
                <a:gd name="T130" fmla="+- 0 8765 7770"/>
                <a:gd name="T131" fmla="*/ 8765 h 1068"/>
                <a:gd name="T132" fmla="+- 0 8056 7314"/>
                <a:gd name="T133" fmla="*/ T132 w 1068"/>
                <a:gd name="T134" fmla="+- 0 8796 7770"/>
                <a:gd name="T135" fmla="*/ 8796 h 1068"/>
                <a:gd name="T136" fmla="+- 0 7990 7314"/>
                <a:gd name="T137" fmla="*/ T136 w 1068"/>
                <a:gd name="T138" fmla="+- 0 8819 7770"/>
                <a:gd name="T139" fmla="*/ 8819 h 1068"/>
                <a:gd name="T140" fmla="+- 0 7920 7314"/>
                <a:gd name="T141" fmla="*/ T140 w 1068"/>
                <a:gd name="T142" fmla="+- 0 8833 7770"/>
                <a:gd name="T143" fmla="*/ 8833 h 1068"/>
                <a:gd name="T144" fmla="+- 0 7848 7314"/>
                <a:gd name="T145" fmla="*/ T144 w 1068"/>
                <a:gd name="T146" fmla="+- 0 8838 7770"/>
                <a:gd name="T147" fmla="*/ 8838 h 1068"/>
                <a:gd name="T148" fmla="+- 0 7776 7314"/>
                <a:gd name="T149" fmla="*/ T148 w 1068"/>
                <a:gd name="T150" fmla="+- 0 8833 7770"/>
                <a:gd name="T151" fmla="*/ 8833 h 1068"/>
                <a:gd name="T152" fmla="+- 0 7706 7314"/>
                <a:gd name="T153" fmla="*/ T152 w 1068"/>
                <a:gd name="T154" fmla="+- 0 8819 7770"/>
                <a:gd name="T155" fmla="*/ 8819 h 1068"/>
                <a:gd name="T156" fmla="+- 0 7640 7314"/>
                <a:gd name="T157" fmla="*/ T156 w 1068"/>
                <a:gd name="T158" fmla="+- 0 8796 7770"/>
                <a:gd name="T159" fmla="*/ 8796 h 1068"/>
                <a:gd name="T160" fmla="+- 0 7578 7314"/>
                <a:gd name="T161" fmla="*/ T160 w 1068"/>
                <a:gd name="T162" fmla="+- 0 8765 7770"/>
                <a:gd name="T163" fmla="*/ 8765 h 1068"/>
                <a:gd name="T164" fmla="+- 0 7522 7314"/>
                <a:gd name="T165" fmla="*/ T164 w 1068"/>
                <a:gd name="T166" fmla="+- 0 8727 7770"/>
                <a:gd name="T167" fmla="*/ 8727 h 1068"/>
                <a:gd name="T168" fmla="+- 0 7470 7314"/>
                <a:gd name="T169" fmla="*/ T168 w 1068"/>
                <a:gd name="T170" fmla="+- 0 8682 7770"/>
                <a:gd name="T171" fmla="*/ 8682 h 1068"/>
                <a:gd name="T172" fmla="+- 0 7425 7314"/>
                <a:gd name="T173" fmla="*/ T172 w 1068"/>
                <a:gd name="T174" fmla="+- 0 8630 7770"/>
                <a:gd name="T175" fmla="*/ 8630 h 1068"/>
                <a:gd name="T176" fmla="+- 0 7387 7314"/>
                <a:gd name="T177" fmla="*/ T176 w 1068"/>
                <a:gd name="T178" fmla="+- 0 8574 7770"/>
                <a:gd name="T179" fmla="*/ 8574 h 1068"/>
                <a:gd name="T180" fmla="+- 0 7356 7314"/>
                <a:gd name="T181" fmla="*/ T180 w 1068"/>
                <a:gd name="T182" fmla="+- 0 8512 7770"/>
                <a:gd name="T183" fmla="*/ 8512 h 1068"/>
                <a:gd name="T184" fmla="+- 0 7333 7314"/>
                <a:gd name="T185" fmla="*/ T184 w 1068"/>
                <a:gd name="T186" fmla="+- 0 8446 7770"/>
                <a:gd name="T187" fmla="*/ 8446 h 1068"/>
                <a:gd name="T188" fmla="+- 0 7319 7314"/>
                <a:gd name="T189" fmla="*/ T188 w 1068"/>
                <a:gd name="T190" fmla="+- 0 8376 7770"/>
                <a:gd name="T191" fmla="*/ 8376 h 1068"/>
                <a:gd name="T192" fmla="+- 0 7314 7314"/>
                <a:gd name="T193" fmla="*/ T192 w 1068"/>
                <a:gd name="T194" fmla="+- 0 8304 7770"/>
                <a:gd name="T195" fmla="*/ 8304 h 10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</a:cxnLst>
              <a:rect l="0" t="0" r="r" b="b"/>
              <a:pathLst>
                <a:path w="1068" h="1068">
                  <a:moveTo>
                    <a:pt x="0" y="534"/>
                  </a:moveTo>
                  <a:lnTo>
                    <a:pt x="5" y="462"/>
                  </a:lnTo>
                  <a:lnTo>
                    <a:pt x="19" y="392"/>
                  </a:lnTo>
                  <a:lnTo>
                    <a:pt x="42" y="326"/>
                  </a:lnTo>
                  <a:lnTo>
                    <a:pt x="73" y="264"/>
                  </a:lnTo>
                  <a:lnTo>
                    <a:pt x="111" y="208"/>
                  </a:lnTo>
                  <a:lnTo>
                    <a:pt x="156" y="156"/>
                  </a:lnTo>
                  <a:lnTo>
                    <a:pt x="208" y="111"/>
                  </a:lnTo>
                  <a:lnTo>
                    <a:pt x="264" y="73"/>
                  </a:lnTo>
                  <a:lnTo>
                    <a:pt x="326" y="42"/>
                  </a:lnTo>
                  <a:lnTo>
                    <a:pt x="392" y="19"/>
                  </a:lnTo>
                  <a:lnTo>
                    <a:pt x="462" y="5"/>
                  </a:lnTo>
                  <a:lnTo>
                    <a:pt x="534" y="0"/>
                  </a:lnTo>
                  <a:lnTo>
                    <a:pt x="606" y="5"/>
                  </a:lnTo>
                  <a:lnTo>
                    <a:pt x="676" y="19"/>
                  </a:lnTo>
                  <a:lnTo>
                    <a:pt x="742" y="42"/>
                  </a:lnTo>
                  <a:lnTo>
                    <a:pt x="804" y="73"/>
                  </a:lnTo>
                  <a:lnTo>
                    <a:pt x="860" y="111"/>
                  </a:lnTo>
                  <a:lnTo>
                    <a:pt x="912" y="156"/>
                  </a:lnTo>
                  <a:lnTo>
                    <a:pt x="957" y="208"/>
                  </a:lnTo>
                  <a:lnTo>
                    <a:pt x="995" y="264"/>
                  </a:lnTo>
                  <a:lnTo>
                    <a:pt x="1026" y="326"/>
                  </a:lnTo>
                  <a:lnTo>
                    <a:pt x="1049" y="392"/>
                  </a:lnTo>
                  <a:lnTo>
                    <a:pt x="1063" y="462"/>
                  </a:lnTo>
                  <a:lnTo>
                    <a:pt x="1068" y="534"/>
                  </a:lnTo>
                  <a:lnTo>
                    <a:pt x="1063" y="606"/>
                  </a:lnTo>
                  <a:lnTo>
                    <a:pt x="1049" y="676"/>
                  </a:lnTo>
                  <a:lnTo>
                    <a:pt x="1026" y="742"/>
                  </a:lnTo>
                  <a:lnTo>
                    <a:pt x="995" y="804"/>
                  </a:lnTo>
                  <a:lnTo>
                    <a:pt x="957" y="860"/>
                  </a:lnTo>
                  <a:lnTo>
                    <a:pt x="912" y="912"/>
                  </a:lnTo>
                  <a:lnTo>
                    <a:pt x="860" y="957"/>
                  </a:lnTo>
                  <a:lnTo>
                    <a:pt x="804" y="995"/>
                  </a:lnTo>
                  <a:lnTo>
                    <a:pt x="742" y="1026"/>
                  </a:lnTo>
                  <a:lnTo>
                    <a:pt x="676" y="1049"/>
                  </a:lnTo>
                  <a:lnTo>
                    <a:pt x="606" y="1063"/>
                  </a:lnTo>
                  <a:lnTo>
                    <a:pt x="534" y="1068"/>
                  </a:lnTo>
                  <a:lnTo>
                    <a:pt x="462" y="1063"/>
                  </a:lnTo>
                  <a:lnTo>
                    <a:pt x="392" y="1049"/>
                  </a:lnTo>
                  <a:lnTo>
                    <a:pt x="326" y="1026"/>
                  </a:lnTo>
                  <a:lnTo>
                    <a:pt x="264" y="995"/>
                  </a:lnTo>
                  <a:lnTo>
                    <a:pt x="208" y="957"/>
                  </a:lnTo>
                  <a:lnTo>
                    <a:pt x="156" y="912"/>
                  </a:lnTo>
                  <a:lnTo>
                    <a:pt x="111" y="860"/>
                  </a:lnTo>
                  <a:lnTo>
                    <a:pt x="73" y="804"/>
                  </a:lnTo>
                  <a:lnTo>
                    <a:pt x="42" y="742"/>
                  </a:lnTo>
                  <a:lnTo>
                    <a:pt x="19" y="676"/>
                  </a:lnTo>
                  <a:lnTo>
                    <a:pt x="5" y="606"/>
                  </a:lnTo>
                  <a:lnTo>
                    <a:pt x="0" y="534"/>
                  </a:lnTo>
                  <a:close/>
                </a:path>
              </a:pathLst>
            </a:custGeom>
            <a:noFill/>
            <a:ln w="22860">
              <a:solidFill>
                <a:srgbClr val="F1F1F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7332" y="7740"/>
              <a:ext cx="1056" cy="1056"/>
            </a:xfrm>
            <a:custGeom>
              <a:avLst/>
              <a:gdLst>
                <a:gd name="T0" fmla="+- 0 7860 7332"/>
                <a:gd name="T1" fmla="*/ T0 w 1056"/>
                <a:gd name="T2" fmla="+- 0 7740 7740"/>
                <a:gd name="T3" fmla="*/ 7740 h 1056"/>
                <a:gd name="T4" fmla="+- 0 7782 7332"/>
                <a:gd name="T5" fmla="*/ T4 w 1056"/>
                <a:gd name="T6" fmla="+- 0 7746 7740"/>
                <a:gd name="T7" fmla="*/ 7746 h 1056"/>
                <a:gd name="T8" fmla="+- 0 7708 7332"/>
                <a:gd name="T9" fmla="*/ T8 w 1056"/>
                <a:gd name="T10" fmla="+- 0 7762 7740"/>
                <a:gd name="T11" fmla="*/ 7762 h 1056"/>
                <a:gd name="T12" fmla="+- 0 7637 7332"/>
                <a:gd name="T13" fmla="*/ T12 w 1056"/>
                <a:gd name="T14" fmla="+- 0 7789 7740"/>
                <a:gd name="T15" fmla="*/ 7789 h 1056"/>
                <a:gd name="T16" fmla="+- 0 7573 7332"/>
                <a:gd name="T17" fmla="*/ T16 w 1056"/>
                <a:gd name="T18" fmla="+- 0 7825 7740"/>
                <a:gd name="T19" fmla="*/ 7825 h 1056"/>
                <a:gd name="T20" fmla="+- 0 7514 7332"/>
                <a:gd name="T21" fmla="*/ T20 w 1056"/>
                <a:gd name="T22" fmla="+- 0 7870 7740"/>
                <a:gd name="T23" fmla="*/ 7870 h 1056"/>
                <a:gd name="T24" fmla="+- 0 7462 7332"/>
                <a:gd name="T25" fmla="*/ T24 w 1056"/>
                <a:gd name="T26" fmla="+- 0 7922 7740"/>
                <a:gd name="T27" fmla="*/ 7922 h 1056"/>
                <a:gd name="T28" fmla="+- 0 7417 7332"/>
                <a:gd name="T29" fmla="*/ T28 w 1056"/>
                <a:gd name="T30" fmla="+- 0 7981 7740"/>
                <a:gd name="T31" fmla="*/ 7981 h 1056"/>
                <a:gd name="T32" fmla="+- 0 7381 7332"/>
                <a:gd name="T33" fmla="*/ T32 w 1056"/>
                <a:gd name="T34" fmla="+- 0 8045 7740"/>
                <a:gd name="T35" fmla="*/ 8045 h 1056"/>
                <a:gd name="T36" fmla="+- 0 7354 7332"/>
                <a:gd name="T37" fmla="*/ T36 w 1056"/>
                <a:gd name="T38" fmla="+- 0 8116 7740"/>
                <a:gd name="T39" fmla="*/ 8116 h 1056"/>
                <a:gd name="T40" fmla="+- 0 7338 7332"/>
                <a:gd name="T41" fmla="*/ T40 w 1056"/>
                <a:gd name="T42" fmla="+- 0 8190 7740"/>
                <a:gd name="T43" fmla="*/ 8190 h 1056"/>
                <a:gd name="T44" fmla="+- 0 7332 7332"/>
                <a:gd name="T45" fmla="*/ T44 w 1056"/>
                <a:gd name="T46" fmla="+- 0 8268 7740"/>
                <a:gd name="T47" fmla="*/ 8268 h 1056"/>
                <a:gd name="T48" fmla="+- 0 7338 7332"/>
                <a:gd name="T49" fmla="*/ T48 w 1056"/>
                <a:gd name="T50" fmla="+- 0 8346 7740"/>
                <a:gd name="T51" fmla="*/ 8346 h 1056"/>
                <a:gd name="T52" fmla="+- 0 7354 7332"/>
                <a:gd name="T53" fmla="*/ T52 w 1056"/>
                <a:gd name="T54" fmla="+- 0 8420 7740"/>
                <a:gd name="T55" fmla="*/ 8420 h 1056"/>
                <a:gd name="T56" fmla="+- 0 7381 7332"/>
                <a:gd name="T57" fmla="*/ T56 w 1056"/>
                <a:gd name="T58" fmla="+- 0 8491 7740"/>
                <a:gd name="T59" fmla="*/ 8491 h 1056"/>
                <a:gd name="T60" fmla="+- 0 7417 7332"/>
                <a:gd name="T61" fmla="*/ T60 w 1056"/>
                <a:gd name="T62" fmla="+- 0 8555 7740"/>
                <a:gd name="T63" fmla="*/ 8555 h 1056"/>
                <a:gd name="T64" fmla="+- 0 7462 7332"/>
                <a:gd name="T65" fmla="*/ T64 w 1056"/>
                <a:gd name="T66" fmla="+- 0 8614 7740"/>
                <a:gd name="T67" fmla="*/ 8614 h 1056"/>
                <a:gd name="T68" fmla="+- 0 7514 7332"/>
                <a:gd name="T69" fmla="*/ T68 w 1056"/>
                <a:gd name="T70" fmla="+- 0 8666 7740"/>
                <a:gd name="T71" fmla="*/ 8666 h 1056"/>
                <a:gd name="T72" fmla="+- 0 7573 7332"/>
                <a:gd name="T73" fmla="*/ T72 w 1056"/>
                <a:gd name="T74" fmla="+- 0 8711 7740"/>
                <a:gd name="T75" fmla="*/ 8711 h 1056"/>
                <a:gd name="T76" fmla="+- 0 7637 7332"/>
                <a:gd name="T77" fmla="*/ T76 w 1056"/>
                <a:gd name="T78" fmla="+- 0 8747 7740"/>
                <a:gd name="T79" fmla="*/ 8747 h 1056"/>
                <a:gd name="T80" fmla="+- 0 7708 7332"/>
                <a:gd name="T81" fmla="*/ T80 w 1056"/>
                <a:gd name="T82" fmla="+- 0 8774 7740"/>
                <a:gd name="T83" fmla="*/ 8774 h 1056"/>
                <a:gd name="T84" fmla="+- 0 7782 7332"/>
                <a:gd name="T85" fmla="*/ T84 w 1056"/>
                <a:gd name="T86" fmla="+- 0 8790 7740"/>
                <a:gd name="T87" fmla="*/ 8790 h 1056"/>
                <a:gd name="T88" fmla="+- 0 7860 7332"/>
                <a:gd name="T89" fmla="*/ T88 w 1056"/>
                <a:gd name="T90" fmla="+- 0 8796 7740"/>
                <a:gd name="T91" fmla="*/ 8796 h 1056"/>
                <a:gd name="T92" fmla="+- 0 7938 7332"/>
                <a:gd name="T93" fmla="*/ T92 w 1056"/>
                <a:gd name="T94" fmla="+- 0 8790 7740"/>
                <a:gd name="T95" fmla="*/ 8790 h 1056"/>
                <a:gd name="T96" fmla="+- 0 8012 7332"/>
                <a:gd name="T97" fmla="*/ T96 w 1056"/>
                <a:gd name="T98" fmla="+- 0 8774 7740"/>
                <a:gd name="T99" fmla="*/ 8774 h 1056"/>
                <a:gd name="T100" fmla="+- 0 8083 7332"/>
                <a:gd name="T101" fmla="*/ T100 w 1056"/>
                <a:gd name="T102" fmla="+- 0 8747 7740"/>
                <a:gd name="T103" fmla="*/ 8747 h 1056"/>
                <a:gd name="T104" fmla="+- 0 8147 7332"/>
                <a:gd name="T105" fmla="*/ T104 w 1056"/>
                <a:gd name="T106" fmla="+- 0 8711 7740"/>
                <a:gd name="T107" fmla="*/ 8711 h 1056"/>
                <a:gd name="T108" fmla="+- 0 8206 7332"/>
                <a:gd name="T109" fmla="*/ T108 w 1056"/>
                <a:gd name="T110" fmla="+- 0 8666 7740"/>
                <a:gd name="T111" fmla="*/ 8666 h 1056"/>
                <a:gd name="T112" fmla="+- 0 8258 7332"/>
                <a:gd name="T113" fmla="*/ T112 w 1056"/>
                <a:gd name="T114" fmla="+- 0 8614 7740"/>
                <a:gd name="T115" fmla="*/ 8614 h 1056"/>
                <a:gd name="T116" fmla="+- 0 8303 7332"/>
                <a:gd name="T117" fmla="*/ T116 w 1056"/>
                <a:gd name="T118" fmla="+- 0 8555 7740"/>
                <a:gd name="T119" fmla="*/ 8555 h 1056"/>
                <a:gd name="T120" fmla="+- 0 8339 7332"/>
                <a:gd name="T121" fmla="*/ T120 w 1056"/>
                <a:gd name="T122" fmla="+- 0 8491 7740"/>
                <a:gd name="T123" fmla="*/ 8491 h 1056"/>
                <a:gd name="T124" fmla="+- 0 8366 7332"/>
                <a:gd name="T125" fmla="*/ T124 w 1056"/>
                <a:gd name="T126" fmla="+- 0 8420 7740"/>
                <a:gd name="T127" fmla="*/ 8420 h 1056"/>
                <a:gd name="T128" fmla="+- 0 8382 7332"/>
                <a:gd name="T129" fmla="*/ T128 w 1056"/>
                <a:gd name="T130" fmla="+- 0 8346 7740"/>
                <a:gd name="T131" fmla="*/ 8346 h 1056"/>
                <a:gd name="T132" fmla="+- 0 8388 7332"/>
                <a:gd name="T133" fmla="*/ T132 w 1056"/>
                <a:gd name="T134" fmla="+- 0 8268 7740"/>
                <a:gd name="T135" fmla="*/ 8268 h 1056"/>
                <a:gd name="T136" fmla="+- 0 8382 7332"/>
                <a:gd name="T137" fmla="*/ T136 w 1056"/>
                <a:gd name="T138" fmla="+- 0 8190 7740"/>
                <a:gd name="T139" fmla="*/ 8190 h 1056"/>
                <a:gd name="T140" fmla="+- 0 8366 7332"/>
                <a:gd name="T141" fmla="*/ T140 w 1056"/>
                <a:gd name="T142" fmla="+- 0 8116 7740"/>
                <a:gd name="T143" fmla="*/ 8116 h 1056"/>
                <a:gd name="T144" fmla="+- 0 8339 7332"/>
                <a:gd name="T145" fmla="*/ T144 w 1056"/>
                <a:gd name="T146" fmla="+- 0 8045 7740"/>
                <a:gd name="T147" fmla="*/ 8045 h 1056"/>
                <a:gd name="T148" fmla="+- 0 8303 7332"/>
                <a:gd name="T149" fmla="*/ T148 w 1056"/>
                <a:gd name="T150" fmla="+- 0 7981 7740"/>
                <a:gd name="T151" fmla="*/ 7981 h 1056"/>
                <a:gd name="T152" fmla="+- 0 8258 7332"/>
                <a:gd name="T153" fmla="*/ T152 w 1056"/>
                <a:gd name="T154" fmla="+- 0 7922 7740"/>
                <a:gd name="T155" fmla="*/ 7922 h 1056"/>
                <a:gd name="T156" fmla="+- 0 8206 7332"/>
                <a:gd name="T157" fmla="*/ T156 w 1056"/>
                <a:gd name="T158" fmla="+- 0 7870 7740"/>
                <a:gd name="T159" fmla="*/ 7870 h 1056"/>
                <a:gd name="T160" fmla="+- 0 8147 7332"/>
                <a:gd name="T161" fmla="*/ T160 w 1056"/>
                <a:gd name="T162" fmla="+- 0 7825 7740"/>
                <a:gd name="T163" fmla="*/ 7825 h 1056"/>
                <a:gd name="T164" fmla="+- 0 8083 7332"/>
                <a:gd name="T165" fmla="*/ T164 w 1056"/>
                <a:gd name="T166" fmla="+- 0 7789 7740"/>
                <a:gd name="T167" fmla="*/ 7789 h 1056"/>
                <a:gd name="T168" fmla="+- 0 8012 7332"/>
                <a:gd name="T169" fmla="*/ T168 w 1056"/>
                <a:gd name="T170" fmla="+- 0 7762 7740"/>
                <a:gd name="T171" fmla="*/ 7762 h 1056"/>
                <a:gd name="T172" fmla="+- 0 7938 7332"/>
                <a:gd name="T173" fmla="*/ T172 w 1056"/>
                <a:gd name="T174" fmla="+- 0 7746 7740"/>
                <a:gd name="T175" fmla="*/ 7746 h 1056"/>
                <a:gd name="T176" fmla="+- 0 7860 7332"/>
                <a:gd name="T177" fmla="*/ T176 w 1056"/>
                <a:gd name="T178" fmla="+- 0 7740 7740"/>
                <a:gd name="T179" fmla="*/ 7740 h 1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1056" h="1056">
                  <a:moveTo>
                    <a:pt x="528" y="0"/>
                  </a:moveTo>
                  <a:lnTo>
                    <a:pt x="450" y="6"/>
                  </a:lnTo>
                  <a:lnTo>
                    <a:pt x="376" y="22"/>
                  </a:lnTo>
                  <a:lnTo>
                    <a:pt x="305" y="49"/>
                  </a:lnTo>
                  <a:lnTo>
                    <a:pt x="241" y="85"/>
                  </a:lnTo>
                  <a:lnTo>
                    <a:pt x="182" y="130"/>
                  </a:lnTo>
                  <a:lnTo>
                    <a:pt x="130" y="182"/>
                  </a:lnTo>
                  <a:lnTo>
                    <a:pt x="85" y="241"/>
                  </a:lnTo>
                  <a:lnTo>
                    <a:pt x="49" y="305"/>
                  </a:lnTo>
                  <a:lnTo>
                    <a:pt x="22" y="376"/>
                  </a:lnTo>
                  <a:lnTo>
                    <a:pt x="6" y="450"/>
                  </a:lnTo>
                  <a:lnTo>
                    <a:pt x="0" y="528"/>
                  </a:lnTo>
                  <a:lnTo>
                    <a:pt x="6" y="606"/>
                  </a:lnTo>
                  <a:lnTo>
                    <a:pt x="22" y="680"/>
                  </a:lnTo>
                  <a:lnTo>
                    <a:pt x="49" y="751"/>
                  </a:lnTo>
                  <a:lnTo>
                    <a:pt x="85" y="815"/>
                  </a:lnTo>
                  <a:lnTo>
                    <a:pt x="130" y="874"/>
                  </a:lnTo>
                  <a:lnTo>
                    <a:pt x="182" y="926"/>
                  </a:lnTo>
                  <a:lnTo>
                    <a:pt x="241" y="971"/>
                  </a:lnTo>
                  <a:lnTo>
                    <a:pt x="305" y="1007"/>
                  </a:lnTo>
                  <a:lnTo>
                    <a:pt x="376" y="1034"/>
                  </a:lnTo>
                  <a:lnTo>
                    <a:pt x="450" y="1050"/>
                  </a:lnTo>
                  <a:lnTo>
                    <a:pt x="528" y="1056"/>
                  </a:lnTo>
                  <a:lnTo>
                    <a:pt x="606" y="1050"/>
                  </a:lnTo>
                  <a:lnTo>
                    <a:pt x="680" y="1034"/>
                  </a:lnTo>
                  <a:lnTo>
                    <a:pt x="751" y="1007"/>
                  </a:lnTo>
                  <a:lnTo>
                    <a:pt x="815" y="971"/>
                  </a:lnTo>
                  <a:lnTo>
                    <a:pt x="874" y="926"/>
                  </a:lnTo>
                  <a:lnTo>
                    <a:pt x="926" y="874"/>
                  </a:lnTo>
                  <a:lnTo>
                    <a:pt x="971" y="815"/>
                  </a:lnTo>
                  <a:lnTo>
                    <a:pt x="1007" y="751"/>
                  </a:lnTo>
                  <a:lnTo>
                    <a:pt x="1034" y="680"/>
                  </a:lnTo>
                  <a:lnTo>
                    <a:pt x="1050" y="606"/>
                  </a:lnTo>
                  <a:lnTo>
                    <a:pt x="1056" y="528"/>
                  </a:lnTo>
                  <a:lnTo>
                    <a:pt x="1050" y="450"/>
                  </a:lnTo>
                  <a:lnTo>
                    <a:pt x="1034" y="376"/>
                  </a:lnTo>
                  <a:lnTo>
                    <a:pt x="1007" y="305"/>
                  </a:lnTo>
                  <a:lnTo>
                    <a:pt x="971" y="241"/>
                  </a:lnTo>
                  <a:lnTo>
                    <a:pt x="926" y="182"/>
                  </a:lnTo>
                  <a:lnTo>
                    <a:pt x="874" y="130"/>
                  </a:lnTo>
                  <a:lnTo>
                    <a:pt x="815" y="85"/>
                  </a:lnTo>
                  <a:lnTo>
                    <a:pt x="751" y="49"/>
                  </a:lnTo>
                  <a:lnTo>
                    <a:pt x="680" y="22"/>
                  </a:lnTo>
                  <a:lnTo>
                    <a:pt x="606" y="6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C23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7332" y="7740"/>
              <a:ext cx="1056" cy="1056"/>
            </a:xfrm>
            <a:custGeom>
              <a:avLst/>
              <a:gdLst>
                <a:gd name="T0" fmla="+- 0 7332 7332"/>
                <a:gd name="T1" fmla="*/ T0 w 1056"/>
                <a:gd name="T2" fmla="+- 0 8268 7740"/>
                <a:gd name="T3" fmla="*/ 8268 h 1056"/>
                <a:gd name="T4" fmla="+- 0 7338 7332"/>
                <a:gd name="T5" fmla="*/ T4 w 1056"/>
                <a:gd name="T6" fmla="+- 0 8190 7740"/>
                <a:gd name="T7" fmla="*/ 8190 h 1056"/>
                <a:gd name="T8" fmla="+- 0 7354 7332"/>
                <a:gd name="T9" fmla="*/ T8 w 1056"/>
                <a:gd name="T10" fmla="+- 0 8116 7740"/>
                <a:gd name="T11" fmla="*/ 8116 h 1056"/>
                <a:gd name="T12" fmla="+- 0 7381 7332"/>
                <a:gd name="T13" fmla="*/ T12 w 1056"/>
                <a:gd name="T14" fmla="+- 0 8045 7740"/>
                <a:gd name="T15" fmla="*/ 8045 h 1056"/>
                <a:gd name="T16" fmla="+- 0 7417 7332"/>
                <a:gd name="T17" fmla="*/ T16 w 1056"/>
                <a:gd name="T18" fmla="+- 0 7981 7740"/>
                <a:gd name="T19" fmla="*/ 7981 h 1056"/>
                <a:gd name="T20" fmla="+- 0 7462 7332"/>
                <a:gd name="T21" fmla="*/ T20 w 1056"/>
                <a:gd name="T22" fmla="+- 0 7922 7740"/>
                <a:gd name="T23" fmla="*/ 7922 h 1056"/>
                <a:gd name="T24" fmla="+- 0 7514 7332"/>
                <a:gd name="T25" fmla="*/ T24 w 1056"/>
                <a:gd name="T26" fmla="+- 0 7870 7740"/>
                <a:gd name="T27" fmla="*/ 7870 h 1056"/>
                <a:gd name="T28" fmla="+- 0 7573 7332"/>
                <a:gd name="T29" fmla="*/ T28 w 1056"/>
                <a:gd name="T30" fmla="+- 0 7825 7740"/>
                <a:gd name="T31" fmla="*/ 7825 h 1056"/>
                <a:gd name="T32" fmla="+- 0 7637 7332"/>
                <a:gd name="T33" fmla="*/ T32 w 1056"/>
                <a:gd name="T34" fmla="+- 0 7789 7740"/>
                <a:gd name="T35" fmla="*/ 7789 h 1056"/>
                <a:gd name="T36" fmla="+- 0 7708 7332"/>
                <a:gd name="T37" fmla="*/ T36 w 1056"/>
                <a:gd name="T38" fmla="+- 0 7762 7740"/>
                <a:gd name="T39" fmla="*/ 7762 h 1056"/>
                <a:gd name="T40" fmla="+- 0 7782 7332"/>
                <a:gd name="T41" fmla="*/ T40 w 1056"/>
                <a:gd name="T42" fmla="+- 0 7746 7740"/>
                <a:gd name="T43" fmla="*/ 7746 h 1056"/>
                <a:gd name="T44" fmla="+- 0 7860 7332"/>
                <a:gd name="T45" fmla="*/ T44 w 1056"/>
                <a:gd name="T46" fmla="+- 0 7740 7740"/>
                <a:gd name="T47" fmla="*/ 7740 h 1056"/>
                <a:gd name="T48" fmla="+- 0 7938 7332"/>
                <a:gd name="T49" fmla="*/ T48 w 1056"/>
                <a:gd name="T50" fmla="+- 0 7746 7740"/>
                <a:gd name="T51" fmla="*/ 7746 h 1056"/>
                <a:gd name="T52" fmla="+- 0 8012 7332"/>
                <a:gd name="T53" fmla="*/ T52 w 1056"/>
                <a:gd name="T54" fmla="+- 0 7762 7740"/>
                <a:gd name="T55" fmla="*/ 7762 h 1056"/>
                <a:gd name="T56" fmla="+- 0 8083 7332"/>
                <a:gd name="T57" fmla="*/ T56 w 1056"/>
                <a:gd name="T58" fmla="+- 0 7789 7740"/>
                <a:gd name="T59" fmla="*/ 7789 h 1056"/>
                <a:gd name="T60" fmla="+- 0 8147 7332"/>
                <a:gd name="T61" fmla="*/ T60 w 1056"/>
                <a:gd name="T62" fmla="+- 0 7825 7740"/>
                <a:gd name="T63" fmla="*/ 7825 h 1056"/>
                <a:gd name="T64" fmla="+- 0 8206 7332"/>
                <a:gd name="T65" fmla="*/ T64 w 1056"/>
                <a:gd name="T66" fmla="+- 0 7870 7740"/>
                <a:gd name="T67" fmla="*/ 7870 h 1056"/>
                <a:gd name="T68" fmla="+- 0 8258 7332"/>
                <a:gd name="T69" fmla="*/ T68 w 1056"/>
                <a:gd name="T70" fmla="+- 0 7922 7740"/>
                <a:gd name="T71" fmla="*/ 7922 h 1056"/>
                <a:gd name="T72" fmla="+- 0 8303 7332"/>
                <a:gd name="T73" fmla="*/ T72 w 1056"/>
                <a:gd name="T74" fmla="+- 0 7981 7740"/>
                <a:gd name="T75" fmla="*/ 7981 h 1056"/>
                <a:gd name="T76" fmla="+- 0 8339 7332"/>
                <a:gd name="T77" fmla="*/ T76 w 1056"/>
                <a:gd name="T78" fmla="+- 0 8045 7740"/>
                <a:gd name="T79" fmla="*/ 8045 h 1056"/>
                <a:gd name="T80" fmla="+- 0 8366 7332"/>
                <a:gd name="T81" fmla="*/ T80 w 1056"/>
                <a:gd name="T82" fmla="+- 0 8116 7740"/>
                <a:gd name="T83" fmla="*/ 8116 h 1056"/>
                <a:gd name="T84" fmla="+- 0 8382 7332"/>
                <a:gd name="T85" fmla="*/ T84 w 1056"/>
                <a:gd name="T86" fmla="+- 0 8190 7740"/>
                <a:gd name="T87" fmla="*/ 8190 h 1056"/>
                <a:gd name="T88" fmla="+- 0 8388 7332"/>
                <a:gd name="T89" fmla="*/ T88 w 1056"/>
                <a:gd name="T90" fmla="+- 0 8268 7740"/>
                <a:gd name="T91" fmla="*/ 8268 h 1056"/>
                <a:gd name="T92" fmla="+- 0 8382 7332"/>
                <a:gd name="T93" fmla="*/ T92 w 1056"/>
                <a:gd name="T94" fmla="+- 0 8346 7740"/>
                <a:gd name="T95" fmla="*/ 8346 h 1056"/>
                <a:gd name="T96" fmla="+- 0 8366 7332"/>
                <a:gd name="T97" fmla="*/ T96 w 1056"/>
                <a:gd name="T98" fmla="+- 0 8420 7740"/>
                <a:gd name="T99" fmla="*/ 8420 h 1056"/>
                <a:gd name="T100" fmla="+- 0 8339 7332"/>
                <a:gd name="T101" fmla="*/ T100 w 1056"/>
                <a:gd name="T102" fmla="+- 0 8491 7740"/>
                <a:gd name="T103" fmla="*/ 8491 h 1056"/>
                <a:gd name="T104" fmla="+- 0 8303 7332"/>
                <a:gd name="T105" fmla="*/ T104 w 1056"/>
                <a:gd name="T106" fmla="+- 0 8555 7740"/>
                <a:gd name="T107" fmla="*/ 8555 h 1056"/>
                <a:gd name="T108" fmla="+- 0 8258 7332"/>
                <a:gd name="T109" fmla="*/ T108 w 1056"/>
                <a:gd name="T110" fmla="+- 0 8614 7740"/>
                <a:gd name="T111" fmla="*/ 8614 h 1056"/>
                <a:gd name="T112" fmla="+- 0 8206 7332"/>
                <a:gd name="T113" fmla="*/ T112 w 1056"/>
                <a:gd name="T114" fmla="+- 0 8666 7740"/>
                <a:gd name="T115" fmla="*/ 8666 h 1056"/>
                <a:gd name="T116" fmla="+- 0 8147 7332"/>
                <a:gd name="T117" fmla="*/ T116 w 1056"/>
                <a:gd name="T118" fmla="+- 0 8711 7740"/>
                <a:gd name="T119" fmla="*/ 8711 h 1056"/>
                <a:gd name="T120" fmla="+- 0 8083 7332"/>
                <a:gd name="T121" fmla="*/ T120 w 1056"/>
                <a:gd name="T122" fmla="+- 0 8747 7740"/>
                <a:gd name="T123" fmla="*/ 8747 h 1056"/>
                <a:gd name="T124" fmla="+- 0 8012 7332"/>
                <a:gd name="T125" fmla="*/ T124 w 1056"/>
                <a:gd name="T126" fmla="+- 0 8774 7740"/>
                <a:gd name="T127" fmla="*/ 8774 h 1056"/>
                <a:gd name="T128" fmla="+- 0 7938 7332"/>
                <a:gd name="T129" fmla="*/ T128 w 1056"/>
                <a:gd name="T130" fmla="+- 0 8790 7740"/>
                <a:gd name="T131" fmla="*/ 8790 h 1056"/>
                <a:gd name="T132" fmla="+- 0 7860 7332"/>
                <a:gd name="T133" fmla="*/ T132 w 1056"/>
                <a:gd name="T134" fmla="+- 0 8796 7740"/>
                <a:gd name="T135" fmla="*/ 8796 h 1056"/>
                <a:gd name="T136" fmla="+- 0 7782 7332"/>
                <a:gd name="T137" fmla="*/ T136 w 1056"/>
                <a:gd name="T138" fmla="+- 0 8790 7740"/>
                <a:gd name="T139" fmla="*/ 8790 h 1056"/>
                <a:gd name="T140" fmla="+- 0 7708 7332"/>
                <a:gd name="T141" fmla="*/ T140 w 1056"/>
                <a:gd name="T142" fmla="+- 0 8774 7740"/>
                <a:gd name="T143" fmla="*/ 8774 h 1056"/>
                <a:gd name="T144" fmla="+- 0 7637 7332"/>
                <a:gd name="T145" fmla="*/ T144 w 1056"/>
                <a:gd name="T146" fmla="+- 0 8747 7740"/>
                <a:gd name="T147" fmla="*/ 8747 h 1056"/>
                <a:gd name="T148" fmla="+- 0 7573 7332"/>
                <a:gd name="T149" fmla="*/ T148 w 1056"/>
                <a:gd name="T150" fmla="+- 0 8711 7740"/>
                <a:gd name="T151" fmla="*/ 8711 h 1056"/>
                <a:gd name="T152" fmla="+- 0 7514 7332"/>
                <a:gd name="T153" fmla="*/ T152 w 1056"/>
                <a:gd name="T154" fmla="+- 0 8666 7740"/>
                <a:gd name="T155" fmla="*/ 8666 h 1056"/>
                <a:gd name="T156" fmla="+- 0 7462 7332"/>
                <a:gd name="T157" fmla="*/ T156 w 1056"/>
                <a:gd name="T158" fmla="+- 0 8614 7740"/>
                <a:gd name="T159" fmla="*/ 8614 h 1056"/>
                <a:gd name="T160" fmla="+- 0 7417 7332"/>
                <a:gd name="T161" fmla="*/ T160 w 1056"/>
                <a:gd name="T162" fmla="+- 0 8555 7740"/>
                <a:gd name="T163" fmla="*/ 8555 h 1056"/>
                <a:gd name="T164" fmla="+- 0 7381 7332"/>
                <a:gd name="T165" fmla="*/ T164 w 1056"/>
                <a:gd name="T166" fmla="+- 0 8491 7740"/>
                <a:gd name="T167" fmla="*/ 8491 h 1056"/>
                <a:gd name="T168" fmla="+- 0 7354 7332"/>
                <a:gd name="T169" fmla="*/ T168 w 1056"/>
                <a:gd name="T170" fmla="+- 0 8420 7740"/>
                <a:gd name="T171" fmla="*/ 8420 h 1056"/>
                <a:gd name="T172" fmla="+- 0 7338 7332"/>
                <a:gd name="T173" fmla="*/ T172 w 1056"/>
                <a:gd name="T174" fmla="+- 0 8346 7740"/>
                <a:gd name="T175" fmla="*/ 8346 h 1056"/>
                <a:gd name="T176" fmla="+- 0 7332 7332"/>
                <a:gd name="T177" fmla="*/ T176 w 1056"/>
                <a:gd name="T178" fmla="+- 0 8268 7740"/>
                <a:gd name="T179" fmla="*/ 8268 h 1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1056" h="1056">
                  <a:moveTo>
                    <a:pt x="0" y="528"/>
                  </a:moveTo>
                  <a:lnTo>
                    <a:pt x="6" y="450"/>
                  </a:lnTo>
                  <a:lnTo>
                    <a:pt x="22" y="376"/>
                  </a:lnTo>
                  <a:lnTo>
                    <a:pt x="49" y="305"/>
                  </a:lnTo>
                  <a:lnTo>
                    <a:pt x="85" y="241"/>
                  </a:lnTo>
                  <a:lnTo>
                    <a:pt x="130" y="182"/>
                  </a:lnTo>
                  <a:lnTo>
                    <a:pt x="182" y="130"/>
                  </a:lnTo>
                  <a:lnTo>
                    <a:pt x="241" y="85"/>
                  </a:lnTo>
                  <a:lnTo>
                    <a:pt x="305" y="49"/>
                  </a:lnTo>
                  <a:lnTo>
                    <a:pt x="376" y="22"/>
                  </a:lnTo>
                  <a:lnTo>
                    <a:pt x="450" y="6"/>
                  </a:lnTo>
                  <a:lnTo>
                    <a:pt x="528" y="0"/>
                  </a:lnTo>
                  <a:lnTo>
                    <a:pt x="606" y="6"/>
                  </a:lnTo>
                  <a:lnTo>
                    <a:pt x="680" y="22"/>
                  </a:lnTo>
                  <a:lnTo>
                    <a:pt x="751" y="49"/>
                  </a:lnTo>
                  <a:lnTo>
                    <a:pt x="815" y="85"/>
                  </a:lnTo>
                  <a:lnTo>
                    <a:pt x="874" y="130"/>
                  </a:lnTo>
                  <a:lnTo>
                    <a:pt x="926" y="182"/>
                  </a:lnTo>
                  <a:lnTo>
                    <a:pt x="971" y="241"/>
                  </a:lnTo>
                  <a:lnTo>
                    <a:pt x="1007" y="305"/>
                  </a:lnTo>
                  <a:lnTo>
                    <a:pt x="1034" y="376"/>
                  </a:lnTo>
                  <a:lnTo>
                    <a:pt x="1050" y="450"/>
                  </a:lnTo>
                  <a:lnTo>
                    <a:pt x="1056" y="528"/>
                  </a:lnTo>
                  <a:lnTo>
                    <a:pt x="1050" y="606"/>
                  </a:lnTo>
                  <a:lnTo>
                    <a:pt x="1034" y="680"/>
                  </a:lnTo>
                  <a:lnTo>
                    <a:pt x="1007" y="751"/>
                  </a:lnTo>
                  <a:lnTo>
                    <a:pt x="971" y="815"/>
                  </a:lnTo>
                  <a:lnTo>
                    <a:pt x="926" y="874"/>
                  </a:lnTo>
                  <a:lnTo>
                    <a:pt x="874" y="926"/>
                  </a:lnTo>
                  <a:lnTo>
                    <a:pt x="815" y="971"/>
                  </a:lnTo>
                  <a:lnTo>
                    <a:pt x="751" y="1007"/>
                  </a:lnTo>
                  <a:lnTo>
                    <a:pt x="680" y="1034"/>
                  </a:lnTo>
                  <a:lnTo>
                    <a:pt x="606" y="1050"/>
                  </a:lnTo>
                  <a:lnTo>
                    <a:pt x="528" y="1056"/>
                  </a:lnTo>
                  <a:lnTo>
                    <a:pt x="450" y="1050"/>
                  </a:lnTo>
                  <a:lnTo>
                    <a:pt x="376" y="1034"/>
                  </a:lnTo>
                  <a:lnTo>
                    <a:pt x="305" y="1007"/>
                  </a:lnTo>
                  <a:lnTo>
                    <a:pt x="241" y="971"/>
                  </a:lnTo>
                  <a:lnTo>
                    <a:pt x="182" y="926"/>
                  </a:lnTo>
                  <a:lnTo>
                    <a:pt x="130" y="874"/>
                  </a:lnTo>
                  <a:lnTo>
                    <a:pt x="85" y="815"/>
                  </a:lnTo>
                  <a:lnTo>
                    <a:pt x="49" y="751"/>
                  </a:lnTo>
                  <a:lnTo>
                    <a:pt x="22" y="680"/>
                  </a:lnTo>
                  <a:lnTo>
                    <a:pt x="6" y="606"/>
                  </a:lnTo>
                  <a:lnTo>
                    <a:pt x="0" y="528"/>
                  </a:lnTo>
                  <a:close/>
                </a:path>
              </a:pathLst>
            </a:custGeom>
            <a:noFill/>
            <a:ln w="60960">
              <a:solidFill>
                <a:srgbClr val="FAE4D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11904" y="7884"/>
              <a:ext cx="1572" cy="1572"/>
            </a:xfrm>
            <a:custGeom>
              <a:avLst/>
              <a:gdLst>
                <a:gd name="T0" fmla="+- 0 12614 11904"/>
                <a:gd name="T1" fmla="*/ T0 w 1572"/>
                <a:gd name="T2" fmla="+- 0 7888 7884"/>
                <a:gd name="T3" fmla="*/ 7888 h 1572"/>
                <a:gd name="T4" fmla="+- 0 12469 11904"/>
                <a:gd name="T5" fmla="*/ T4 w 1572"/>
                <a:gd name="T6" fmla="+- 0 7915 7884"/>
                <a:gd name="T7" fmla="*/ 7915 h 1572"/>
                <a:gd name="T8" fmla="+- 0 12335 11904"/>
                <a:gd name="T9" fmla="*/ T8 w 1572"/>
                <a:gd name="T10" fmla="+- 0 7968 7884"/>
                <a:gd name="T11" fmla="*/ 7968 h 1572"/>
                <a:gd name="T12" fmla="+- 0 12214 11904"/>
                <a:gd name="T13" fmla="*/ T12 w 1572"/>
                <a:gd name="T14" fmla="+- 0 8044 7884"/>
                <a:gd name="T15" fmla="*/ 8044 h 1572"/>
                <a:gd name="T16" fmla="+- 0 12110 11904"/>
                <a:gd name="T17" fmla="*/ T16 w 1572"/>
                <a:gd name="T18" fmla="+- 0 8140 7884"/>
                <a:gd name="T19" fmla="*/ 8140 h 1572"/>
                <a:gd name="T20" fmla="+- 0 12024 11904"/>
                <a:gd name="T21" fmla="*/ T20 w 1572"/>
                <a:gd name="T22" fmla="+- 0 8253 7884"/>
                <a:gd name="T23" fmla="*/ 8253 h 1572"/>
                <a:gd name="T24" fmla="+- 0 11959 11904"/>
                <a:gd name="T25" fmla="*/ T24 w 1572"/>
                <a:gd name="T26" fmla="+- 0 8381 7884"/>
                <a:gd name="T27" fmla="*/ 8381 h 1572"/>
                <a:gd name="T28" fmla="+- 0 11918 11904"/>
                <a:gd name="T29" fmla="*/ T28 w 1572"/>
                <a:gd name="T30" fmla="+- 0 8521 7884"/>
                <a:gd name="T31" fmla="*/ 8521 h 1572"/>
                <a:gd name="T32" fmla="+- 0 11904 11904"/>
                <a:gd name="T33" fmla="*/ T32 w 1572"/>
                <a:gd name="T34" fmla="+- 0 8670 7884"/>
                <a:gd name="T35" fmla="*/ 8670 h 1572"/>
                <a:gd name="T36" fmla="+- 0 11918 11904"/>
                <a:gd name="T37" fmla="*/ T36 w 1572"/>
                <a:gd name="T38" fmla="+- 0 8819 7884"/>
                <a:gd name="T39" fmla="*/ 8819 h 1572"/>
                <a:gd name="T40" fmla="+- 0 11959 11904"/>
                <a:gd name="T41" fmla="*/ T40 w 1572"/>
                <a:gd name="T42" fmla="+- 0 8959 7884"/>
                <a:gd name="T43" fmla="*/ 8959 h 1572"/>
                <a:gd name="T44" fmla="+- 0 12024 11904"/>
                <a:gd name="T45" fmla="*/ T44 w 1572"/>
                <a:gd name="T46" fmla="+- 0 9087 7884"/>
                <a:gd name="T47" fmla="*/ 9087 h 1572"/>
                <a:gd name="T48" fmla="+- 0 12110 11904"/>
                <a:gd name="T49" fmla="*/ T48 w 1572"/>
                <a:gd name="T50" fmla="+- 0 9200 7884"/>
                <a:gd name="T51" fmla="*/ 9200 h 1572"/>
                <a:gd name="T52" fmla="+- 0 12214 11904"/>
                <a:gd name="T53" fmla="*/ T52 w 1572"/>
                <a:gd name="T54" fmla="+- 0 9296 7884"/>
                <a:gd name="T55" fmla="*/ 9296 h 1572"/>
                <a:gd name="T56" fmla="+- 0 12335 11904"/>
                <a:gd name="T57" fmla="*/ T56 w 1572"/>
                <a:gd name="T58" fmla="+- 0 9372 7884"/>
                <a:gd name="T59" fmla="*/ 9372 h 1572"/>
                <a:gd name="T60" fmla="+- 0 12469 11904"/>
                <a:gd name="T61" fmla="*/ T60 w 1572"/>
                <a:gd name="T62" fmla="+- 0 9425 7884"/>
                <a:gd name="T63" fmla="*/ 9425 h 1572"/>
                <a:gd name="T64" fmla="+- 0 12614 11904"/>
                <a:gd name="T65" fmla="*/ T64 w 1572"/>
                <a:gd name="T66" fmla="+- 0 9452 7884"/>
                <a:gd name="T67" fmla="*/ 9452 h 1572"/>
                <a:gd name="T68" fmla="+- 0 12766 11904"/>
                <a:gd name="T69" fmla="*/ T68 w 1572"/>
                <a:gd name="T70" fmla="+- 0 9452 7884"/>
                <a:gd name="T71" fmla="*/ 9452 h 1572"/>
                <a:gd name="T72" fmla="+- 0 12911 11904"/>
                <a:gd name="T73" fmla="*/ T72 w 1572"/>
                <a:gd name="T74" fmla="+- 0 9425 7884"/>
                <a:gd name="T75" fmla="*/ 9425 h 1572"/>
                <a:gd name="T76" fmla="+- 0 13045 11904"/>
                <a:gd name="T77" fmla="*/ T76 w 1572"/>
                <a:gd name="T78" fmla="+- 0 9372 7884"/>
                <a:gd name="T79" fmla="*/ 9372 h 1572"/>
                <a:gd name="T80" fmla="+- 0 13166 11904"/>
                <a:gd name="T81" fmla="*/ T80 w 1572"/>
                <a:gd name="T82" fmla="+- 0 9296 7884"/>
                <a:gd name="T83" fmla="*/ 9296 h 1572"/>
                <a:gd name="T84" fmla="+- 0 13270 11904"/>
                <a:gd name="T85" fmla="*/ T84 w 1572"/>
                <a:gd name="T86" fmla="+- 0 9200 7884"/>
                <a:gd name="T87" fmla="*/ 9200 h 1572"/>
                <a:gd name="T88" fmla="+- 0 13356 11904"/>
                <a:gd name="T89" fmla="*/ T88 w 1572"/>
                <a:gd name="T90" fmla="+- 0 9087 7884"/>
                <a:gd name="T91" fmla="*/ 9087 h 1572"/>
                <a:gd name="T92" fmla="+- 0 13421 11904"/>
                <a:gd name="T93" fmla="*/ T92 w 1572"/>
                <a:gd name="T94" fmla="+- 0 8959 7884"/>
                <a:gd name="T95" fmla="*/ 8959 h 1572"/>
                <a:gd name="T96" fmla="+- 0 13462 11904"/>
                <a:gd name="T97" fmla="*/ T96 w 1572"/>
                <a:gd name="T98" fmla="+- 0 8819 7884"/>
                <a:gd name="T99" fmla="*/ 8819 h 1572"/>
                <a:gd name="T100" fmla="+- 0 13476 11904"/>
                <a:gd name="T101" fmla="*/ T100 w 1572"/>
                <a:gd name="T102" fmla="+- 0 8670 7884"/>
                <a:gd name="T103" fmla="*/ 8670 h 1572"/>
                <a:gd name="T104" fmla="+- 0 13462 11904"/>
                <a:gd name="T105" fmla="*/ T104 w 1572"/>
                <a:gd name="T106" fmla="+- 0 8521 7884"/>
                <a:gd name="T107" fmla="*/ 8521 h 1572"/>
                <a:gd name="T108" fmla="+- 0 13421 11904"/>
                <a:gd name="T109" fmla="*/ T108 w 1572"/>
                <a:gd name="T110" fmla="+- 0 8381 7884"/>
                <a:gd name="T111" fmla="*/ 8381 h 1572"/>
                <a:gd name="T112" fmla="+- 0 13356 11904"/>
                <a:gd name="T113" fmla="*/ T112 w 1572"/>
                <a:gd name="T114" fmla="+- 0 8253 7884"/>
                <a:gd name="T115" fmla="*/ 8253 h 1572"/>
                <a:gd name="T116" fmla="+- 0 13270 11904"/>
                <a:gd name="T117" fmla="*/ T116 w 1572"/>
                <a:gd name="T118" fmla="+- 0 8140 7884"/>
                <a:gd name="T119" fmla="*/ 8140 h 1572"/>
                <a:gd name="T120" fmla="+- 0 13166 11904"/>
                <a:gd name="T121" fmla="*/ T120 w 1572"/>
                <a:gd name="T122" fmla="+- 0 8044 7884"/>
                <a:gd name="T123" fmla="*/ 8044 h 1572"/>
                <a:gd name="T124" fmla="+- 0 13045 11904"/>
                <a:gd name="T125" fmla="*/ T124 w 1572"/>
                <a:gd name="T126" fmla="+- 0 7968 7884"/>
                <a:gd name="T127" fmla="*/ 7968 h 1572"/>
                <a:gd name="T128" fmla="+- 0 12911 11904"/>
                <a:gd name="T129" fmla="*/ T128 w 1572"/>
                <a:gd name="T130" fmla="+- 0 7915 7884"/>
                <a:gd name="T131" fmla="*/ 7915 h 1572"/>
                <a:gd name="T132" fmla="+- 0 12766 11904"/>
                <a:gd name="T133" fmla="*/ T132 w 1572"/>
                <a:gd name="T134" fmla="+- 0 7888 7884"/>
                <a:gd name="T135" fmla="*/ 7888 h 157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</a:cxnLst>
              <a:rect l="0" t="0" r="r" b="b"/>
              <a:pathLst>
                <a:path w="1572" h="1572">
                  <a:moveTo>
                    <a:pt x="786" y="0"/>
                  </a:moveTo>
                  <a:lnTo>
                    <a:pt x="710" y="4"/>
                  </a:lnTo>
                  <a:lnTo>
                    <a:pt x="637" y="14"/>
                  </a:lnTo>
                  <a:lnTo>
                    <a:pt x="565" y="31"/>
                  </a:lnTo>
                  <a:lnTo>
                    <a:pt x="497" y="55"/>
                  </a:lnTo>
                  <a:lnTo>
                    <a:pt x="431" y="84"/>
                  </a:lnTo>
                  <a:lnTo>
                    <a:pt x="369" y="120"/>
                  </a:lnTo>
                  <a:lnTo>
                    <a:pt x="310" y="160"/>
                  </a:lnTo>
                  <a:lnTo>
                    <a:pt x="256" y="206"/>
                  </a:lnTo>
                  <a:lnTo>
                    <a:pt x="206" y="256"/>
                  </a:lnTo>
                  <a:lnTo>
                    <a:pt x="160" y="310"/>
                  </a:lnTo>
                  <a:lnTo>
                    <a:pt x="120" y="369"/>
                  </a:lnTo>
                  <a:lnTo>
                    <a:pt x="84" y="431"/>
                  </a:lnTo>
                  <a:lnTo>
                    <a:pt x="55" y="497"/>
                  </a:lnTo>
                  <a:lnTo>
                    <a:pt x="31" y="565"/>
                  </a:lnTo>
                  <a:lnTo>
                    <a:pt x="14" y="637"/>
                  </a:lnTo>
                  <a:lnTo>
                    <a:pt x="4" y="710"/>
                  </a:lnTo>
                  <a:lnTo>
                    <a:pt x="0" y="786"/>
                  </a:lnTo>
                  <a:lnTo>
                    <a:pt x="4" y="862"/>
                  </a:lnTo>
                  <a:lnTo>
                    <a:pt x="14" y="935"/>
                  </a:lnTo>
                  <a:lnTo>
                    <a:pt x="31" y="1007"/>
                  </a:lnTo>
                  <a:lnTo>
                    <a:pt x="55" y="1075"/>
                  </a:lnTo>
                  <a:lnTo>
                    <a:pt x="84" y="1141"/>
                  </a:lnTo>
                  <a:lnTo>
                    <a:pt x="120" y="1203"/>
                  </a:lnTo>
                  <a:lnTo>
                    <a:pt x="160" y="1262"/>
                  </a:lnTo>
                  <a:lnTo>
                    <a:pt x="206" y="1316"/>
                  </a:lnTo>
                  <a:lnTo>
                    <a:pt x="256" y="1366"/>
                  </a:lnTo>
                  <a:lnTo>
                    <a:pt x="310" y="1412"/>
                  </a:lnTo>
                  <a:lnTo>
                    <a:pt x="369" y="1452"/>
                  </a:lnTo>
                  <a:lnTo>
                    <a:pt x="431" y="1488"/>
                  </a:lnTo>
                  <a:lnTo>
                    <a:pt x="497" y="1517"/>
                  </a:lnTo>
                  <a:lnTo>
                    <a:pt x="565" y="1541"/>
                  </a:lnTo>
                  <a:lnTo>
                    <a:pt x="637" y="1558"/>
                  </a:lnTo>
                  <a:lnTo>
                    <a:pt x="710" y="1568"/>
                  </a:lnTo>
                  <a:lnTo>
                    <a:pt x="786" y="1572"/>
                  </a:lnTo>
                  <a:lnTo>
                    <a:pt x="862" y="1568"/>
                  </a:lnTo>
                  <a:lnTo>
                    <a:pt x="935" y="1558"/>
                  </a:lnTo>
                  <a:lnTo>
                    <a:pt x="1007" y="1541"/>
                  </a:lnTo>
                  <a:lnTo>
                    <a:pt x="1075" y="1517"/>
                  </a:lnTo>
                  <a:lnTo>
                    <a:pt x="1141" y="1488"/>
                  </a:lnTo>
                  <a:lnTo>
                    <a:pt x="1203" y="1452"/>
                  </a:lnTo>
                  <a:lnTo>
                    <a:pt x="1262" y="1412"/>
                  </a:lnTo>
                  <a:lnTo>
                    <a:pt x="1316" y="1366"/>
                  </a:lnTo>
                  <a:lnTo>
                    <a:pt x="1366" y="1316"/>
                  </a:lnTo>
                  <a:lnTo>
                    <a:pt x="1412" y="1262"/>
                  </a:lnTo>
                  <a:lnTo>
                    <a:pt x="1452" y="1203"/>
                  </a:lnTo>
                  <a:lnTo>
                    <a:pt x="1488" y="1141"/>
                  </a:lnTo>
                  <a:lnTo>
                    <a:pt x="1517" y="1075"/>
                  </a:lnTo>
                  <a:lnTo>
                    <a:pt x="1541" y="1007"/>
                  </a:lnTo>
                  <a:lnTo>
                    <a:pt x="1558" y="935"/>
                  </a:lnTo>
                  <a:lnTo>
                    <a:pt x="1568" y="862"/>
                  </a:lnTo>
                  <a:lnTo>
                    <a:pt x="1572" y="786"/>
                  </a:lnTo>
                  <a:lnTo>
                    <a:pt x="1568" y="710"/>
                  </a:lnTo>
                  <a:lnTo>
                    <a:pt x="1558" y="637"/>
                  </a:lnTo>
                  <a:lnTo>
                    <a:pt x="1541" y="565"/>
                  </a:lnTo>
                  <a:lnTo>
                    <a:pt x="1517" y="497"/>
                  </a:lnTo>
                  <a:lnTo>
                    <a:pt x="1488" y="431"/>
                  </a:lnTo>
                  <a:lnTo>
                    <a:pt x="1452" y="369"/>
                  </a:lnTo>
                  <a:lnTo>
                    <a:pt x="1412" y="310"/>
                  </a:lnTo>
                  <a:lnTo>
                    <a:pt x="1366" y="256"/>
                  </a:lnTo>
                  <a:lnTo>
                    <a:pt x="1316" y="206"/>
                  </a:lnTo>
                  <a:lnTo>
                    <a:pt x="1262" y="160"/>
                  </a:lnTo>
                  <a:lnTo>
                    <a:pt x="1203" y="120"/>
                  </a:lnTo>
                  <a:lnTo>
                    <a:pt x="1141" y="84"/>
                  </a:lnTo>
                  <a:lnTo>
                    <a:pt x="1075" y="55"/>
                  </a:lnTo>
                  <a:lnTo>
                    <a:pt x="1007" y="31"/>
                  </a:lnTo>
                  <a:lnTo>
                    <a:pt x="935" y="14"/>
                  </a:lnTo>
                  <a:lnTo>
                    <a:pt x="862" y="4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rgbClr val="C23B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1"/>
            <p:cNvSpPr/>
            <p:nvPr/>
          </p:nvSpPr>
          <p:spPr bwMode="auto">
            <a:xfrm>
              <a:off x="11904" y="7884"/>
              <a:ext cx="1572" cy="1572"/>
            </a:xfrm>
            <a:custGeom>
              <a:avLst/>
              <a:gdLst>
                <a:gd name="T0" fmla="+- 0 11908 11904"/>
                <a:gd name="T1" fmla="*/ T0 w 1572"/>
                <a:gd name="T2" fmla="+- 0 8594 7884"/>
                <a:gd name="T3" fmla="*/ 8594 h 1572"/>
                <a:gd name="T4" fmla="+- 0 11935 11904"/>
                <a:gd name="T5" fmla="*/ T4 w 1572"/>
                <a:gd name="T6" fmla="+- 0 8449 7884"/>
                <a:gd name="T7" fmla="*/ 8449 h 1572"/>
                <a:gd name="T8" fmla="+- 0 11988 11904"/>
                <a:gd name="T9" fmla="*/ T8 w 1572"/>
                <a:gd name="T10" fmla="+- 0 8315 7884"/>
                <a:gd name="T11" fmla="*/ 8315 h 1572"/>
                <a:gd name="T12" fmla="+- 0 12064 11904"/>
                <a:gd name="T13" fmla="*/ T12 w 1572"/>
                <a:gd name="T14" fmla="+- 0 8194 7884"/>
                <a:gd name="T15" fmla="*/ 8194 h 1572"/>
                <a:gd name="T16" fmla="+- 0 12160 11904"/>
                <a:gd name="T17" fmla="*/ T16 w 1572"/>
                <a:gd name="T18" fmla="+- 0 8090 7884"/>
                <a:gd name="T19" fmla="*/ 8090 h 1572"/>
                <a:gd name="T20" fmla="+- 0 12273 11904"/>
                <a:gd name="T21" fmla="*/ T20 w 1572"/>
                <a:gd name="T22" fmla="+- 0 8004 7884"/>
                <a:gd name="T23" fmla="*/ 8004 h 1572"/>
                <a:gd name="T24" fmla="+- 0 12401 11904"/>
                <a:gd name="T25" fmla="*/ T24 w 1572"/>
                <a:gd name="T26" fmla="+- 0 7939 7884"/>
                <a:gd name="T27" fmla="*/ 7939 h 1572"/>
                <a:gd name="T28" fmla="+- 0 12541 11904"/>
                <a:gd name="T29" fmla="*/ T28 w 1572"/>
                <a:gd name="T30" fmla="+- 0 7898 7884"/>
                <a:gd name="T31" fmla="*/ 7898 h 1572"/>
                <a:gd name="T32" fmla="+- 0 12690 11904"/>
                <a:gd name="T33" fmla="*/ T32 w 1572"/>
                <a:gd name="T34" fmla="+- 0 7884 7884"/>
                <a:gd name="T35" fmla="*/ 7884 h 1572"/>
                <a:gd name="T36" fmla="+- 0 12839 11904"/>
                <a:gd name="T37" fmla="*/ T36 w 1572"/>
                <a:gd name="T38" fmla="+- 0 7898 7884"/>
                <a:gd name="T39" fmla="*/ 7898 h 1572"/>
                <a:gd name="T40" fmla="+- 0 12979 11904"/>
                <a:gd name="T41" fmla="*/ T40 w 1572"/>
                <a:gd name="T42" fmla="+- 0 7939 7884"/>
                <a:gd name="T43" fmla="*/ 7939 h 1572"/>
                <a:gd name="T44" fmla="+- 0 13107 11904"/>
                <a:gd name="T45" fmla="*/ T44 w 1572"/>
                <a:gd name="T46" fmla="+- 0 8004 7884"/>
                <a:gd name="T47" fmla="*/ 8004 h 1572"/>
                <a:gd name="T48" fmla="+- 0 13220 11904"/>
                <a:gd name="T49" fmla="*/ T48 w 1572"/>
                <a:gd name="T50" fmla="+- 0 8090 7884"/>
                <a:gd name="T51" fmla="*/ 8090 h 1572"/>
                <a:gd name="T52" fmla="+- 0 13316 11904"/>
                <a:gd name="T53" fmla="*/ T52 w 1572"/>
                <a:gd name="T54" fmla="+- 0 8194 7884"/>
                <a:gd name="T55" fmla="*/ 8194 h 1572"/>
                <a:gd name="T56" fmla="+- 0 13392 11904"/>
                <a:gd name="T57" fmla="*/ T56 w 1572"/>
                <a:gd name="T58" fmla="+- 0 8315 7884"/>
                <a:gd name="T59" fmla="*/ 8315 h 1572"/>
                <a:gd name="T60" fmla="+- 0 13445 11904"/>
                <a:gd name="T61" fmla="*/ T60 w 1572"/>
                <a:gd name="T62" fmla="+- 0 8449 7884"/>
                <a:gd name="T63" fmla="*/ 8449 h 1572"/>
                <a:gd name="T64" fmla="+- 0 13472 11904"/>
                <a:gd name="T65" fmla="*/ T64 w 1572"/>
                <a:gd name="T66" fmla="+- 0 8594 7884"/>
                <a:gd name="T67" fmla="*/ 8594 h 1572"/>
                <a:gd name="T68" fmla="+- 0 13472 11904"/>
                <a:gd name="T69" fmla="*/ T68 w 1572"/>
                <a:gd name="T70" fmla="+- 0 8746 7884"/>
                <a:gd name="T71" fmla="*/ 8746 h 1572"/>
                <a:gd name="T72" fmla="+- 0 13445 11904"/>
                <a:gd name="T73" fmla="*/ T72 w 1572"/>
                <a:gd name="T74" fmla="+- 0 8891 7884"/>
                <a:gd name="T75" fmla="*/ 8891 h 1572"/>
                <a:gd name="T76" fmla="+- 0 13392 11904"/>
                <a:gd name="T77" fmla="*/ T76 w 1572"/>
                <a:gd name="T78" fmla="+- 0 9025 7884"/>
                <a:gd name="T79" fmla="*/ 9025 h 1572"/>
                <a:gd name="T80" fmla="+- 0 13316 11904"/>
                <a:gd name="T81" fmla="*/ T80 w 1572"/>
                <a:gd name="T82" fmla="+- 0 9146 7884"/>
                <a:gd name="T83" fmla="*/ 9146 h 1572"/>
                <a:gd name="T84" fmla="+- 0 13220 11904"/>
                <a:gd name="T85" fmla="*/ T84 w 1572"/>
                <a:gd name="T86" fmla="+- 0 9250 7884"/>
                <a:gd name="T87" fmla="*/ 9250 h 1572"/>
                <a:gd name="T88" fmla="+- 0 13107 11904"/>
                <a:gd name="T89" fmla="*/ T88 w 1572"/>
                <a:gd name="T90" fmla="+- 0 9336 7884"/>
                <a:gd name="T91" fmla="*/ 9336 h 1572"/>
                <a:gd name="T92" fmla="+- 0 12979 11904"/>
                <a:gd name="T93" fmla="*/ T92 w 1572"/>
                <a:gd name="T94" fmla="+- 0 9401 7884"/>
                <a:gd name="T95" fmla="*/ 9401 h 1572"/>
                <a:gd name="T96" fmla="+- 0 12839 11904"/>
                <a:gd name="T97" fmla="*/ T96 w 1572"/>
                <a:gd name="T98" fmla="+- 0 9442 7884"/>
                <a:gd name="T99" fmla="*/ 9442 h 1572"/>
                <a:gd name="T100" fmla="+- 0 12690 11904"/>
                <a:gd name="T101" fmla="*/ T100 w 1572"/>
                <a:gd name="T102" fmla="+- 0 9456 7884"/>
                <a:gd name="T103" fmla="*/ 9456 h 1572"/>
                <a:gd name="T104" fmla="+- 0 12541 11904"/>
                <a:gd name="T105" fmla="*/ T104 w 1572"/>
                <a:gd name="T106" fmla="+- 0 9442 7884"/>
                <a:gd name="T107" fmla="*/ 9442 h 1572"/>
                <a:gd name="T108" fmla="+- 0 12401 11904"/>
                <a:gd name="T109" fmla="*/ T108 w 1572"/>
                <a:gd name="T110" fmla="+- 0 9401 7884"/>
                <a:gd name="T111" fmla="*/ 9401 h 1572"/>
                <a:gd name="T112" fmla="+- 0 12273 11904"/>
                <a:gd name="T113" fmla="*/ T112 w 1572"/>
                <a:gd name="T114" fmla="+- 0 9336 7884"/>
                <a:gd name="T115" fmla="*/ 9336 h 1572"/>
                <a:gd name="T116" fmla="+- 0 12160 11904"/>
                <a:gd name="T117" fmla="*/ T116 w 1572"/>
                <a:gd name="T118" fmla="+- 0 9250 7884"/>
                <a:gd name="T119" fmla="*/ 9250 h 1572"/>
                <a:gd name="T120" fmla="+- 0 12064 11904"/>
                <a:gd name="T121" fmla="*/ T120 w 1572"/>
                <a:gd name="T122" fmla="+- 0 9146 7884"/>
                <a:gd name="T123" fmla="*/ 9146 h 1572"/>
                <a:gd name="T124" fmla="+- 0 11988 11904"/>
                <a:gd name="T125" fmla="*/ T124 w 1572"/>
                <a:gd name="T126" fmla="+- 0 9025 7884"/>
                <a:gd name="T127" fmla="*/ 9025 h 1572"/>
                <a:gd name="T128" fmla="+- 0 11935 11904"/>
                <a:gd name="T129" fmla="*/ T128 w 1572"/>
                <a:gd name="T130" fmla="+- 0 8891 7884"/>
                <a:gd name="T131" fmla="*/ 8891 h 1572"/>
                <a:gd name="T132" fmla="+- 0 11908 11904"/>
                <a:gd name="T133" fmla="*/ T132 w 1572"/>
                <a:gd name="T134" fmla="+- 0 8746 7884"/>
                <a:gd name="T135" fmla="*/ 8746 h 157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</a:cxnLst>
              <a:rect l="0" t="0" r="r" b="b"/>
              <a:pathLst>
                <a:path w="1572" h="1572">
                  <a:moveTo>
                    <a:pt x="0" y="786"/>
                  </a:moveTo>
                  <a:lnTo>
                    <a:pt x="4" y="710"/>
                  </a:lnTo>
                  <a:lnTo>
                    <a:pt x="14" y="637"/>
                  </a:lnTo>
                  <a:lnTo>
                    <a:pt x="31" y="565"/>
                  </a:lnTo>
                  <a:lnTo>
                    <a:pt x="55" y="497"/>
                  </a:lnTo>
                  <a:lnTo>
                    <a:pt x="84" y="431"/>
                  </a:lnTo>
                  <a:lnTo>
                    <a:pt x="120" y="369"/>
                  </a:lnTo>
                  <a:lnTo>
                    <a:pt x="160" y="310"/>
                  </a:lnTo>
                  <a:lnTo>
                    <a:pt x="206" y="256"/>
                  </a:lnTo>
                  <a:lnTo>
                    <a:pt x="256" y="206"/>
                  </a:lnTo>
                  <a:lnTo>
                    <a:pt x="310" y="160"/>
                  </a:lnTo>
                  <a:lnTo>
                    <a:pt x="369" y="120"/>
                  </a:lnTo>
                  <a:lnTo>
                    <a:pt x="431" y="84"/>
                  </a:lnTo>
                  <a:lnTo>
                    <a:pt x="497" y="55"/>
                  </a:lnTo>
                  <a:lnTo>
                    <a:pt x="565" y="31"/>
                  </a:lnTo>
                  <a:lnTo>
                    <a:pt x="637" y="14"/>
                  </a:lnTo>
                  <a:lnTo>
                    <a:pt x="710" y="4"/>
                  </a:lnTo>
                  <a:lnTo>
                    <a:pt x="786" y="0"/>
                  </a:lnTo>
                  <a:lnTo>
                    <a:pt x="862" y="4"/>
                  </a:lnTo>
                  <a:lnTo>
                    <a:pt x="935" y="14"/>
                  </a:lnTo>
                  <a:lnTo>
                    <a:pt x="1007" y="31"/>
                  </a:lnTo>
                  <a:lnTo>
                    <a:pt x="1075" y="55"/>
                  </a:lnTo>
                  <a:lnTo>
                    <a:pt x="1141" y="84"/>
                  </a:lnTo>
                  <a:lnTo>
                    <a:pt x="1203" y="120"/>
                  </a:lnTo>
                  <a:lnTo>
                    <a:pt x="1262" y="160"/>
                  </a:lnTo>
                  <a:lnTo>
                    <a:pt x="1316" y="206"/>
                  </a:lnTo>
                  <a:lnTo>
                    <a:pt x="1366" y="256"/>
                  </a:lnTo>
                  <a:lnTo>
                    <a:pt x="1412" y="310"/>
                  </a:lnTo>
                  <a:lnTo>
                    <a:pt x="1452" y="369"/>
                  </a:lnTo>
                  <a:lnTo>
                    <a:pt x="1488" y="431"/>
                  </a:lnTo>
                  <a:lnTo>
                    <a:pt x="1517" y="497"/>
                  </a:lnTo>
                  <a:lnTo>
                    <a:pt x="1541" y="565"/>
                  </a:lnTo>
                  <a:lnTo>
                    <a:pt x="1558" y="637"/>
                  </a:lnTo>
                  <a:lnTo>
                    <a:pt x="1568" y="710"/>
                  </a:lnTo>
                  <a:lnTo>
                    <a:pt x="1572" y="786"/>
                  </a:lnTo>
                  <a:lnTo>
                    <a:pt x="1568" y="862"/>
                  </a:lnTo>
                  <a:lnTo>
                    <a:pt x="1558" y="935"/>
                  </a:lnTo>
                  <a:lnTo>
                    <a:pt x="1541" y="1007"/>
                  </a:lnTo>
                  <a:lnTo>
                    <a:pt x="1517" y="1075"/>
                  </a:lnTo>
                  <a:lnTo>
                    <a:pt x="1488" y="1141"/>
                  </a:lnTo>
                  <a:lnTo>
                    <a:pt x="1452" y="1203"/>
                  </a:lnTo>
                  <a:lnTo>
                    <a:pt x="1412" y="1262"/>
                  </a:lnTo>
                  <a:lnTo>
                    <a:pt x="1366" y="1316"/>
                  </a:lnTo>
                  <a:lnTo>
                    <a:pt x="1316" y="1366"/>
                  </a:lnTo>
                  <a:lnTo>
                    <a:pt x="1262" y="1412"/>
                  </a:lnTo>
                  <a:lnTo>
                    <a:pt x="1203" y="1452"/>
                  </a:lnTo>
                  <a:lnTo>
                    <a:pt x="1141" y="1488"/>
                  </a:lnTo>
                  <a:lnTo>
                    <a:pt x="1075" y="1517"/>
                  </a:lnTo>
                  <a:lnTo>
                    <a:pt x="1007" y="1541"/>
                  </a:lnTo>
                  <a:lnTo>
                    <a:pt x="935" y="1558"/>
                  </a:lnTo>
                  <a:lnTo>
                    <a:pt x="862" y="1568"/>
                  </a:lnTo>
                  <a:lnTo>
                    <a:pt x="786" y="1572"/>
                  </a:lnTo>
                  <a:lnTo>
                    <a:pt x="710" y="1568"/>
                  </a:lnTo>
                  <a:lnTo>
                    <a:pt x="637" y="1558"/>
                  </a:lnTo>
                  <a:lnTo>
                    <a:pt x="565" y="1541"/>
                  </a:lnTo>
                  <a:lnTo>
                    <a:pt x="497" y="1517"/>
                  </a:lnTo>
                  <a:lnTo>
                    <a:pt x="431" y="1488"/>
                  </a:lnTo>
                  <a:lnTo>
                    <a:pt x="369" y="1452"/>
                  </a:lnTo>
                  <a:lnTo>
                    <a:pt x="310" y="1412"/>
                  </a:lnTo>
                  <a:lnTo>
                    <a:pt x="256" y="1366"/>
                  </a:lnTo>
                  <a:lnTo>
                    <a:pt x="206" y="1316"/>
                  </a:lnTo>
                  <a:lnTo>
                    <a:pt x="160" y="1262"/>
                  </a:lnTo>
                  <a:lnTo>
                    <a:pt x="120" y="1203"/>
                  </a:lnTo>
                  <a:lnTo>
                    <a:pt x="84" y="1141"/>
                  </a:lnTo>
                  <a:lnTo>
                    <a:pt x="55" y="1075"/>
                  </a:lnTo>
                  <a:lnTo>
                    <a:pt x="31" y="1007"/>
                  </a:lnTo>
                  <a:lnTo>
                    <a:pt x="14" y="935"/>
                  </a:lnTo>
                  <a:lnTo>
                    <a:pt x="4" y="862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60960">
              <a:solidFill>
                <a:srgbClr val="FAE4D5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2463633" y="1676946"/>
            <a:ext cx="132805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69608">
              <a:lnSpc>
                <a:spcPts val="2048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FFFFFF"/>
                </a:solidFill>
                <a:latin typeface="Arial Rounded MT Bold" panose="020F0704030504030204"/>
              </a:rPr>
              <a:t>01</a:t>
            </a:r>
            <a:endParaRPr lang="zh-CN" altLang="zh-CN" sz="675" dirty="0">
              <a:latin typeface="Arial Unicode MS" panose="020B0604020202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61283" y="2407282"/>
            <a:ext cx="1136850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69608">
              <a:lnSpc>
                <a:spcPts val="2048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FFFFFF"/>
                </a:solidFill>
                <a:latin typeface="Arial Rounded MT Bold" panose="020F0704030504030204"/>
              </a:rPr>
              <a:t>01</a:t>
            </a:r>
            <a:endParaRPr lang="zh-CN" altLang="zh-CN" sz="675" dirty="0">
              <a:latin typeface="Arial Unicode MS" panose="020B0604020202020204" charset="-122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2943225" y="2809875"/>
            <a:ext cx="332185" cy="31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algn="just" defTabSz="685800" eaLnBrk="1" hangingPunct="1">
              <a:spcBef>
                <a:spcPts val="11"/>
              </a:spcBef>
            </a:pPr>
            <a:r>
              <a:rPr kumimoji="0" lang="en-US" altLang="zh-CN" sz="2100" b="1" dirty="0">
                <a:solidFill>
                  <a:srgbClr val="FFFFFF"/>
                </a:solidFill>
                <a:latin typeface="Arial Rounded MT Bold" panose="020F07040305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03</a:t>
            </a:r>
            <a:endParaRPr kumimoji="0" lang="zh-CN" altLang="zh-CN" sz="13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5728731" y="1850506"/>
            <a:ext cx="332185" cy="31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algn="just" defTabSz="685800" eaLnBrk="1" hangingPunct="1">
              <a:spcBef>
                <a:spcPts val="11"/>
              </a:spcBef>
            </a:pPr>
            <a:r>
              <a:rPr kumimoji="0" lang="en-US" altLang="zh-CN" sz="2100" b="1" dirty="0">
                <a:solidFill>
                  <a:srgbClr val="FFFFFF"/>
                </a:solidFill>
                <a:latin typeface="Arial Rounded MT Bold" panose="020F07040305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02</a:t>
            </a:r>
            <a:endParaRPr kumimoji="0" lang="zh-CN" altLang="zh-CN" sz="13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027206" y="3118715"/>
            <a:ext cx="332185" cy="31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algn="just" defTabSz="685800" eaLnBrk="1" hangingPunct="1">
              <a:spcBef>
                <a:spcPts val="11"/>
              </a:spcBef>
            </a:pPr>
            <a:r>
              <a:rPr kumimoji="0" lang="en-US" altLang="zh-CN" sz="2100" b="1" dirty="0">
                <a:solidFill>
                  <a:srgbClr val="FFFFFF"/>
                </a:solidFill>
                <a:latin typeface="Arial Rounded MT Bold" panose="020F07040305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04</a:t>
            </a:r>
            <a:endParaRPr kumimoji="0" lang="zh-CN" altLang="zh-CN" sz="13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3618320" y="3754663"/>
            <a:ext cx="332185" cy="31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algn="just" defTabSz="685800" eaLnBrk="1" hangingPunct="1">
              <a:spcBef>
                <a:spcPts val="11"/>
              </a:spcBef>
            </a:pPr>
            <a:r>
              <a:rPr kumimoji="0" lang="en-US" altLang="zh-CN" sz="2100" b="1" dirty="0">
                <a:solidFill>
                  <a:srgbClr val="FFFFFF"/>
                </a:solidFill>
                <a:latin typeface="Arial Rounded MT Bold" panose="020F07040305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05</a:t>
            </a:r>
            <a:endParaRPr kumimoji="0" lang="zh-CN" altLang="zh-CN" sz="13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5894823" y="3977546"/>
            <a:ext cx="332185" cy="31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algn="just" defTabSz="685800" eaLnBrk="1" hangingPunct="1">
              <a:spcBef>
                <a:spcPts val="11"/>
              </a:spcBef>
            </a:pPr>
            <a:r>
              <a:rPr kumimoji="0" lang="en-US" altLang="zh-CN" sz="2100" b="1" dirty="0">
                <a:solidFill>
                  <a:srgbClr val="FFFFFF"/>
                </a:solidFill>
                <a:latin typeface="Arial Rounded MT Bold" panose="020F07040305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06</a:t>
            </a:r>
            <a:endParaRPr kumimoji="0" lang="zh-CN" altLang="zh-CN" sz="13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510717" y="1136413"/>
            <a:ext cx="4572000" cy="5668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76764" marR="2858" algn="ctr">
              <a:lnSpc>
                <a:spcPts val="1909"/>
              </a:lnSpc>
              <a:spcBef>
                <a:spcPts val="1076"/>
              </a:spcBef>
              <a:spcAft>
                <a:spcPts val="0"/>
              </a:spcAft>
            </a:pPr>
            <a:r>
              <a:rPr lang="en-US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1843</a:t>
            </a:r>
            <a:r>
              <a:rPr lang="zh-CN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</a:p>
          <a:p>
            <a:pPr marL="776764" marR="3810" algn="ctr">
              <a:lnSpc>
                <a:spcPts val="1808"/>
              </a:lnSpc>
              <a:spcAft>
                <a:spcPts val="0"/>
              </a:spcAft>
            </a:pPr>
            <a:r>
              <a:rPr lang="zh-CN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洪秀全创建拜上帝教</a:t>
            </a:r>
          </a:p>
        </p:txBody>
      </p:sp>
      <p:sp>
        <p:nvSpPr>
          <p:cNvPr id="22" name="矩形 21"/>
          <p:cNvSpPr/>
          <p:nvPr/>
        </p:nvSpPr>
        <p:spPr>
          <a:xfrm>
            <a:off x="3753424" y="95655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太平天国的时间线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-207913" y="2672760"/>
            <a:ext cx="2825236" cy="566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6764" marR="2858" algn="ctr">
              <a:lnSpc>
                <a:spcPts val="1909"/>
              </a:lnSpc>
              <a:spcBef>
                <a:spcPts val="1076"/>
              </a:spcBef>
              <a:spcAft>
                <a:spcPts val="0"/>
              </a:spcAft>
            </a:pPr>
            <a:r>
              <a:rPr lang="en-US" altLang="zh-CN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1853</a:t>
            </a:r>
            <a:r>
              <a:rPr lang="zh-CN" altLang="zh-CN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zh-CN" sz="15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76764" marR="3810" algn="ctr">
              <a:lnSpc>
                <a:spcPts val="1808"/>
              </a:lnSpc>
              <a:spcAft>
                <a:spcPts val="0"/>
              </a:spcAft>
            </a:pP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攻克南京，改名天京</a:t>
            </a:r>
            <a:endParaRPr lang="zh-CN" altLang="zh-CN" sz="15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2435" y="3858754"/>
            <a:ext cx="2825236" cy="566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6764" marR="2858" algn="ctr">
              <a:lnSpc>
                <a:spcPts val="1909"/>
              </a:lnSpc>
              <a:spcBef>
                <a:spcPts val="1076"/>
              </a:spcBef>
              <a:spcAft>
                <a:spcPts val="0"/>
              </a:spcAft>
            </a:pPr>
            <a:r>
              <a:rPr lang="en-US" altLang="zh-CN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1856</a:t>
            </a:r>
            <a:r>
              <a:rPr lang="zh-CN" altLang="zh-CN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zh-CN" sz="15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76764" marR="3810" algn="ctr">
              <a:lnSpc>
                <a:spcPts val="1808"/>
              </a:lnSpc>
              <a:spcAft>
                <a:spcPts val="0"/>
              </a:spcAft>
            </a:pP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天京事变</a:t>
            </a:r>
            <a:endParaRPr lang="zh-CN" altLang="zh-CN" sz="15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86572" y="1129680"/>
            <a:ext cx="3213587" cy="566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6764" marR="2858">
              <a:lnSpc>
                <a:spcPts val="1909"/>
              </a:lnSpc>
              <a:spcBef>
                <a:spcPts val="1076"/>
              </a:spcBef>
              <a:spcAft>
                <a:spcPts val="0"/>
              </a:spcAft>
            </a:pPr>
            <a:r>
              <a:rPr lang="en-US" altLang="zh-CN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1851</a:t>
            </a:r>
            <a:r>
              <a:rPr lang="zh-CN" altLang="zh-CN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zh-CN" sz="15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76764" marR="3810">
              <a:lnSpc>
                <a:spcPts val="1808"/>
              </a:lnSpc>
            </a:pP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金田起义，</a:t>
            </a: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太平天国开始</a:t>
            </a:r>
            <a:endParaRPr lang="zh-CN" altLang="zh-CN" sz="15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91416" y="2639236"/>
            <a:ext cx="2809911" cy="566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6764" marR="2858">
              <a:lnSpc>
                <a:spcPts val="1909"/>
              </a:lnSpc>
              <a:spcBef>
                <a:spcPts val="1076"/>
              </a:spcBef>
            </a:pPr>
            <a:r>
              <a:rPr lang="en-US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1856</a:t>
            </a: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年上半年</a:t>
            </a:r>
            <a:endParaRPr lang="zh-CN" altLang="zh-CN" sz="15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76764" marR="3810">
              <a:lnSpc>
                <a:spcPts val="1808"/>
              </a:lnSpc>
            </a:pP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太平天国全盛时期</a:t>
            </a:r>
            <a:endParaRPr lang="zh-CN" altLang="zh-CN" sz="15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894823" y="3588488"/>
            <a:ext cx="2809911" cy="566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6764" marR="2858">
              <a:lnSpc>
                <a:spcPts val="1909"/>
              </a:lnSpc>
              <a:spcBef>
                <a:spcPts val="1076"/>
              </a:spcBef>
              <a:spcAft>
                <a:spcPts val="0"/>
              </a:spcAft>
            </a:pPr>
            <a:r>
              <a:rPr lang="en-US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1864</a:t>
            </a: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5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zh-CN" sz="15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76764" marR="3810">
              <a:lnSpc>
                <a:spcPts val="1808"/>
              </a:lnSpc>
              <a:spcAft>
                <a:spcPts val="0"/>
              </a:spcAft>
            </a:pPr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太平天国运动失败</a:t>
            </a:r>
            <a:endParaRPr lang="zh-CN" altLang="zh-CN" sz="15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9" name="标题 1"/>
          <p:cNvSpPr txBox="1"/>
          <p:nvPr/>
        </p:nvSpPr>
        <p:spPr>
          <a:xfrm>
            <a:off x="752855" y="272427"/>
            <a:ext cx="7645003" cy="40838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方正清刻本悦宋简体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9pPr>
          </a:lstStyle>
          <a:p>
            <a:r>
              <a:rPr lang="zh-CN"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第一节 农民群众斗争风暴的起落   </a:t>
            </a:r>
            <a:endParaRPr lang="zh-CN" altLang="en-US" sz="1800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620316" y="1155015"/>
            <a:ext cx="7886700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洪秀全发动金田起义的时间是（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A.1851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B.1853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kumimoji="0"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C.1856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D.1864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4116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620316" y="1155015"/>
            <a:ext cx="7886700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洪秀全发动金田起义的时间是（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A.1851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B.1853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kumimoji="0"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C.1856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D.1864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41165" y="263453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620316" y="1155015"/>
            <a:ext cx="7886700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太平天国由盛而衰的转折点是（     ）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永安建制  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．北伐失利 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．天京事变  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．洪秀全病逝</a:t>
            </a:r>
            <a:endParaRPr kumimoji="0"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620316" y="1155015"/>
            <a:ext cx="7886700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太平天国由盛而衰的转折点是（ 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永安建制  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．北伐失利 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．天京事变  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．洪秀全病逝</a:t>
            </a:r>
            <a:endParaRPr kumimoji="0"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4574461" y="40674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762128" y="406745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事件起落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730146" y="615761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天朝田亩制度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750570" y="1335090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750570" y="1857177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6556173" y="682295"/>
            <a:ext cx="173973" cy="75615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750570" y="873921"/>
            <a:ext cx="1819391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纲领文件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730146" y="1114044"/>
            <a:ext cx="1633860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资政新篇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752855" y="308696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第一节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农民群众斗争风暴的起落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325" y="1829652"/>
            <a:ext cx="5753966" cy="2389016"/>
          </a:xfrm>
        </p:spPr>
        <p:txBody>
          <a:bodyPr rtlCol="0">
            <a:normAutofit fontScale="70000" lnSpcReduction="20000"/>
          </a:bodyPr>
          <a:lstStyle/>
          <a:p>
            <a:pPr>
              <a:lnSpc>
                <a:spcPct val="200000"/>
              </a:lnSpc>
              <a:defRPr/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1853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天朝田亩制度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</a:p>
          <a:p>
            <a:pPr>
              <a:lnSpc>
                <a:spcPct val="200000"/>
              </a:lnSpc>
              <a:defRPr/>
            </a:pP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zh-CN" altLang="en-US" dirty="0">
                <a:solidFill>
                  <a:srgbClr val="1E1C1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性质：是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太平天国的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纲领性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文件</a:t>
            </a:r>
            <a:r>
              <a:rPr kumimoji="0" lang="en-US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</a:t>
            </a:r>
          </a:p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是一个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解决土地问题为中心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的比较完整的社会改革方案。</a:t>
            </a:r>
          </a:p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endParaRPr kumimoji="0" lang="zh-CN" altLang="en-US" sz="1050" dirty="0"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377" y="64619"/>
            <a:ext cx="4383445" cy="1235219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63773" t="9002" r="2038" b="10627"/>
          <a:stretch>
            <a:fillRect/>
          </a:stretch>
        </p:blipFill>
        <p:spPr>
          <a:xfrm>
            <a:off x="6525005" y="1759120"/>
            <a:ext cx="1872853" cy="2682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xfrm>
            <a:off x="752855" y="311575"/>
            <a:ext cx="7645003" cy="408385"/>
          </a:xfrm>
        </p:spPr>
        <p:txBody>
          <a:bodyPr/>
          <a:lstStyle/>
          <a:p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 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866" y="1004648"/>
            <a:ext cx="7948992" cy="352901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资政新篇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性质：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洪仁玕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提出，是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第一个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带有鲜明的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资本主义色彩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的改革与建设方案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	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377" y="64619"/>
            <a:ext cx="4383445" cy="123521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中国近现代史纲要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404810"/>
            <a:ext cx="187667" cy="447170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52956" y="1063747"/>
            <a:ext cx="1586519" cy="761351"/>
          </a:xfrm>
          <a:prstGeom prst="round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打天下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852956" y="3695385"/>
            <a:ext cx="1586519" cy="761351"/>
          </a:xfrm>
          <a:prstGeom prst="roundRect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守天下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3501493" y="462670"/>
            <a:ext cx="125649" cy="196350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3470484" y="3133653"/>
            <a:ext cx="187667" cy="200984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627142" y="554077"/>
            <a:ext cx="1422840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诞生背景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627142" y="1985953"/>
            <a:ext cx="1422840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我党诞生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627142" y="3251470"/>
            <a:ext cx="1422840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谋出路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627142" y="3737311"/>
            <a:ext cx="1422840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走弯路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634162" y="4227449"/>
            <a:ext cx="1422840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富强路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642647" y="4732617"/>
            <a:ext cx="1422840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新时代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5088011" y="124691"/>
            <a:ext cx="187667" cy="126018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左大括号 14"/>
          <p:cNvSpPr/>
          <p:nvPr/>
        </p:nvSpPr>
        <p:spPr>
          <a:xfrm>
            <a:off x="5088011" y="1444422"/>
            <a:ext cx="151131" cy="157336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圆角矩形 15"/>
          <p:cNvSpPr/>
          <p:nvPr/>
        </p:nvSpPr>
        <p:spPr>
          <a:xfrm>
            <a:off x="5275678" y="124692"/>
            <a:ext cx="262314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第一章：反对外国侵略的斗争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295929" y="563045"/>
            <a:ext cx="2602893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第二章：对国家出路的早期探索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287675" y="1035630"/>
            <a:ext cx="2611148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第三章：辛亥革命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5275678" y="1452430"/>
            <a:ext cx="2623145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第四章：开天辟地的大事变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275678" y="1906750"/>
            <a:ext cx="2623145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第五章：中国革命的新道路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5275678" y="2339526"/>
            <a:ext cx="2623145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第六章：中华民族的抗日战争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5275678" y="2760749"/>
            <a:ext cx="2623145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第七章：为创建新中国而奋斗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5275677" y="3247759"/>
            <a:ext cx="3298277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第八章：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社会主义基本制度的全面确立 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277370" y="3758598"/>
            <a:ext cx="3308582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第九章：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社会主义建设在探索中曲折发展 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275678" y="4219960"/>
            <a:ext cx="3285583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第十章：改革开放与</a:t>
            </a:r>
            <a:r>
              <a:rPr lang="zh-CN" altLang="en-US" sz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现代化建设新时期</a:t>
            </a:r>
            <a:endParaRPr lang="zh-CN" altLang="en-US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275677" y="4732618"/>
            <a:ext cx="3285584" cy="372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第十一章：中国特色</a:t>
            </a:r>
            <a:r>
              <a:rPr lang="zh-CN" altLang="en-US" sz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社会主义进入新时代</a:t>
            </a:r>
            <a:endParaRPr lang="zh-CN" altLang="en-US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线连接符 27"/>
          <p:cNvCxnSpPr>
            <a:stCxn id="24" idx="1"/>
            <a:endCxn id="10" idx="3"/>
          </p:cNvCxnSpPr>
          <p:nvPr/>
        </p:nvCxnSpPr>
        <p:spPr>
          <a:xfrm flipH="1">
            <a:off x="5049982" y="3434211"/>
            <a:ext cx="225695" cy="3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线连接符 40"/>
          <p:cNvCxnSpPr>
            <a:stCxn id="25" idx="1"/>
          </p:cNvCxnSpPr>
          <p:nvPr/>
        </p:nvCxnSpPr>
        <p:spPr>
          <a:xfrm flipH="1">
            <a:off x="5053568" y="3945050"/>
            <a:ext cx="2238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stCxn id="26" idx="1"/>
          </p:cNvCxnSpPr>
          <p:nvPr/>
        </p:nvCxnSpPr>
        <p:spPr>
          <a:xfrm flipH="1" flipV="1">
            <a:off x="5053568" y="4399948"/>
            <a:ext cx="222110" cy="64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 flipH="1" flipV="1">
            <a:off x="5065487" y="4919069"/>
            <a:ext cx="210190" cy="22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916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xfrm>
            <a:off x="752855" y="311575"/>
            <a:ext cx="7645003" cy="408385"/>
          </a:xfrm>
        </p:spPr>
        <p:txBody>
          <a:bodyPr/>
          <a:lstStyle/>
          <a:p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 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866" y="2469290"/>
            <a:ext cx="7514034" cy="2476566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内容：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5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政治</a:t>
            </a: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5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经济</a:t>
            </a: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5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5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外交</a:t>
            </a: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377" y="64619"/>
            <a:ext cx="4383445" cy="123521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AD7B678-4373-4C69-875B-3A1F413E0ADA}"/>
              </a:ext>
            </a:extLst>
          </p:cNvPr>
          <p:cNvSpPr txBox="1">
            <a:spLocks/>
          </p:cNvSpPr>
          <p:nvPr/>
        </p:nvSpPr>
        <p:spPr>
          <a:xfrm>
            <a:off x="448866" y="1004648"/>
            <a:ext cx="7948992" cy="191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资政新篇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性质：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洪仁玕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提出，是</a:t>
            </a:r>
            <a:r>
              <a:rPr lang="en-US" altLang="zh-CN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第一个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带有鲜明的</a:t>
            </a:r>
            <a:r>
              <a:rPr lang="en-US" altLang="zh-CN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资本主义色彩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的改革与建设方案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37481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xfrm>
            <a:off x="752855" y="311575"/>
            <a:ext cx="7645003" cy="408385"/>
          </a:xfrm>
        </p:spPr>
        <p:txBody>
          <a:bodyPr/>
          <a:lstStyle/>
          <a:p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 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866" y="2469289"/>
            <a:ext cx="7514034" cy="2780891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内容：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5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政治</a:t>
            </a: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sz="1500" dirty="0">
                <a:latin typeface="等线" panose="02010600030101010101" pitchFamily="2" charset="-122"/>
                <a:sym typeface="微软雅黑" panose="020B0503020204020204" pitchFamily="34" charset="-122"/>
              </a:rPr>
              <a:t>加强中央集权，制定法律。</a:t>
            </a:r>
            <a:endParaRPr lang="zh-CN" altLang="en-US" sz="15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5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经济</a:t>
            </a: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sz="1500" dirty="0">
                <a:latin typeface="等线" panose="02010600030101010101" pitchFamily="2" charset="-122"/>
                <a:sym typeface="微软雅黑" panose="020B0503020204020204" pitchFamily="34" charset="-122"/>
              </a:rPr>
              <a:t>发展近代工业，吸收科学技术。</a:t>
            </a:r>
            <a:endParaRPr lang="zh-CN" altLang="en-US" sz="15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5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sz="1500" dirty="0">
                <a:latin typeface="等线" panose="02010600030101010101" pitchFamily="2" charset="-122"/>
                <a:sym typeface="微软雅黑" panose="020B0503020204020204" pitchFamily="34" charset="-122"/>
              </a:rPr>
              <a:t>设新闻官，改革弊政，兴办福利事业。</a:t>
            </a:r>
            <a:endParaRPr lang="zh-CN" altLang="en-US" sz="15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5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外交</a:t>
            </a:r>
            <a:r>
              <a:rPr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r>
              <a:rPr lang="zh-CN" altLang="en-US" dirty="0">
                <a:latin typeface="等线" panose="02010600030101010101" pitchFamily="2" charset="-122"/>
                <a:sym typeface="微软雅黑" panose="020B0503020204020204" pitchFamily="34" charset="-122"/>
              </a:rPr>
              <a:t>主张同世界各国交往、通商；强调允许外国人为天国献策，但不得毁谤国法。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377" y="64619"/>
            <a:ext cx="4383445" cy="123521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AD7B678-4373-4C69-875B-3A1F413E0ADA}"/>
              </a:ext>
            </a:extLst>
          </p:cNvPr>
          <p:cNvSpPr txBox="1">
            <a:spLocks/>
          </p:cNvSpPr>
          <p:nvPr/>
        </p:nvSpPr>
        <p:spPr>
          <a:xfrm>
            <a:off x="448866" y="1004648"/>
            <a:ext cx="7948992" cy="191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资政新篇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性质：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洪仁玕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提出，是</a:t>
            </a:r>
            <a:r>
              <a:rPr lang="en-US" altLang="zh-CN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第一个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带有鲜明的</a:t>
            </a:r>
            <a:r>
              <a:rPr lang="en-US" altLang="zh-CN" b="1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资本主义色彩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的改革与建设方案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4574461" y="40674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762128" y="406745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事件起落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772463" y="962186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对内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750570" y="1335090"/>
            <a:ext cx="1819391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750570" y="1857177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6594508" y="1160324"/>
            <a:ext cx="173973" cy="75615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750570" y="873921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纲领文件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768481" y="1373195"/>
            <a:ext cx="1633860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对外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768481" y="1815219"/>
            <a:ext cx="1633860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xfrm>
            <a:off x="714431" y="287835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第一节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农民群众斗争风暴的起落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</a:t>
            </a: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539354" y="798910"/>
            <a:ext cx="8133159" cy="3784997"/>
          </a:xfrm>
        </p:spPr>
        <p:txBody>
          <a:bodyPr/>
          <a:lstStyle/>
          <a:p>
            <a:pPr>
              <a:lnSpc>
                <a:spcPct val="2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太平天国历史意义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6083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07" y="1058466"/>
            <a:ext cx="1398985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01267" y="1978819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内部</a:t>
            </a: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608410" y="3148013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</a:t>
            </a:r>
          </a:p>
        </p:txBody>
      </p:sp>
      <p:sp>
        <p:nvSpPr>
          <p:cNvPr id="8" name="文本框 14"/>
          <p:cNvSpPr txBox="1">
            <a:spLocks noChangeArrowheads="1"/>
          </p:cNvSpPr>
          <p:nvPr/>
        </p:nvSpPr>
        <p:spPr bwMode="auto">
          <a:xfrm>
            <a:off x="608410" y="4144566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1363266" y="1633538"/>
            <a:ext cx="142875" cy="103703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1370410" y="2802732"/>
            <a:ext cx="144065" cy="103703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940" y="94655"/>
            <a:ext cx="4194369" cy="1175147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xfrm>
            <a:off x="652031" y="285408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第一节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农民群众斗争风暴的起落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</a:t>
            </a: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539354" y="798910"/>
            <a:ext cx="8133159" cy="3784997"/>
          </a:xfrm>
        </p:spPr>
        <p:txBody>
          <a:bodyPr/>
          <a:lstStyle/>
          <a:p>
            <a:pPr>
              <a:lnSpc>
                <a:spcPct val="2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太平天国历史意义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01267" y="1978819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内部</a:t>
            </a: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608410" y="3148013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</a:t>
            </a:r>
          </a:p>
        </p:txBody>
      </p:sp>
      <p:sp>
        <p:nvSpPr>
          <p:cNvPr id="8" name="文本框 14"/>
          <p:cNvSpPr txBox="1">
            <a:spLocks noChangeArrowheads="1"/>
          </p:cNvSpPr>
          <p:nvPr/>
        </p:nvSpPr>
        <p:spPr bwMode="auto">
          <a:xfrm>
            <a:off x="608410" y="4144566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1363266" y="1633538"/>
            <a:ext cx="142875" cy="103703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1370410" y="2802732"/>
            <a:ext cx="144065" cy="103703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1537933" y="1417530"/>
            <a:ext cx="4608954" cy="55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沉重打击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封建统治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阶级，撼动了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清政府的统治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根基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1537933" y="2121729"/>
            <a:ext cx="3070071" cy="55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zh-CN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批判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儒家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为代表的封建统治思想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940" y="94655"/>
            <a:ext cx="4194369" cy="1175147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16" name="Picture 2" descr="C:\Users\User\Documents\263EM\chuzi@sunlands.com\history\user\image\3084c54e-ce11-4231-a09c-d206235d172e.png">
            <a:extLst>
              <a:ext uri="{FF2B5EF4-FFF2-40B4-BE49-F238E27FC236}">
                <a16:creationId xmlns:a16="http://schemas.microsoft.com/office/drawing/2014/main" id="{5648B6C6-B29A-4725-A68C-1E5A9B118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07" y="1058466"/>
            <a:ext cx="1398985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xfrm>
            <a:off x="704040" y="285408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第一节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农民群众斗争风暴的起落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</a:t>
            </a: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539354" y="798910"/>
            <a:ext cx="8133159" cy="3784997"/>
          </a:xfrm>
        </p:spPr>
        <p:txBody>
          <a:bodyPr/>
          <a:lstStyle/>
          <a:p>
            <a:pPr>
              <a:lnSpc>
                <a:spcPct val="2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太平天国历史意义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01267" y="1978819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内部</a:t>
            </a: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608410" y="3148013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</a:t>
            </a:r>
          </a:p>
        </p:txBody>
      </p:sp>
      <p:sp>
        <p:nvSpPr>
          <p:cNvPr id="8" name="文本框 14"/>
          <p:cNvSpPr txBox="1">
            <a:spLocks noChangeArrowheads="1"/>
          </p:cNvSpPr>
          <p:nvPr/>
        </p:nvSpPr>
        <p:spPr bwMode="auto">
          <a:xfrm>
            <a:off x="608410" y="4144566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1363266" y="1633538"/>
            <a:ext cx="142875" cy="103703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1370410" y="2802732"/>
            <a:ext cx="144065" cy="103703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1537933" y="1417530"/>
            <a:ext cx="4608954" cy="55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沉重打击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封建统治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阶级，撼动了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清政府的统治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根基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1537933" y="2121729"/>
            <a:ext cx="3070071" cy="55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zh-CN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批判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儒家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为代表的封建统治思想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1537933" y="2561575"/>
            <a:ext cx="2877711" cy="55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zh-CN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打击</a:t>
            </a:r>
            <a:r>
              <a:rPr kumimoji="0"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外国势力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，维护中国主权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4" name="矩形 7"/>
          <p:cNvSpPr>
            <a:spLocks noChangeArrowheads="1"/>
          </p:cNvSpPr>
          <p:nvPr/>
        </p:nvSpPr>
        <p:spPr bwMode="auto">
          <a:xfrm>
            <a:off x="1537933" y="3268683"/>
            <a:ext cx="2685351" cy="55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zh-CN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掀起亚洲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反殖民主义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的大潮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940" y="94655"/>
            <a:ext cx="4194369" cy="1175147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18" name="Picture 2" descr="C:\Users\User\Documents\263EM\chuzi@sunlands.com\history\user\image\3084c54e-ce11-4231-a09c-d206235d172e.png">
            <a:extLst>
              <a:ext uri="{FF2B5EF4-FFF2-40B4-BE49-F238E27FC236}">
                <a16:creationId xmlns:a16="http://schemas.microsoft.com/office/drawing/2014/main" id="{22AF3F9D-69B3-4C27-98FC-662C98BEC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07" y="1058466"/>
            <a:ext cx="1398985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xfrm>
            <a:off x="710101" y="283748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第一节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农民群众斗争风暴的起落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</a:t>
            </a: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539354" y="798910"/>
            <a:ext cx="8133159" cy="3784997"/>
          </a:xfrm>
        </p:spPr>
        <p:txBody>
          <a:bodyPr/>
          <a:lstStyle/>
          <a:p>
            <a:pPr>
              <a:lnSpc>
                <a:spcPct val="2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太平天国历史意义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01267" y="1978819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内部</a:t>
            </a:r>
          </a:p>
        </p:txBody>
      </p:sp>
      <p:sp>
        <p:nvSpPr>
          <p:cNvPr id="7" name="文本框 10"/>
          <p:cNvSpPr txBox="1">
            <a:spLocks noChangeArrowheads="1"/>
          </p:cNvSpPr>
          <p:nvPr/>
        </p:nvSpPr>
        <p:spPr bwMode="auto">
          <a:xfrm>
            <a:off x="608410" y="3148013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</a:t>
            </a:r>
          </a:p>
        </p:txBody>
      </p:sp>
      <p:sp>
        <p:nvSpPr>
          <p:cNvPr id="8" name="文本框 14"/>
          <p:cNvSpPr txBox="1">
            <a:spLocks noChangeArrowheads="1"/>
          </p:cNvSpPr>
          <p:nvPr/>
        </p:nvSpPr>
        <p:spPr bwMode="auto">
          <a:xfrm>
            <a:off x="608410" y="4144566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1363266" y="1633538"/>
            <a:ext cx="142875" cy="103703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1370410" y="2802732"/>
            <a:ext cx="144065" cy="103703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1537933" y="1417530"/>
            <a:ext cx="4608954" cy="55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沉重打击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封建统治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阶级，撼动了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清政府的统治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根基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1537933" y="2121729"/>
            <a:ext cx="3070071" cy="55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zh-CN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批判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儒家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为代表的封建统治思想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1537933" y="2561575"/>
            <a:ext cx="2877711" cy="55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zh-CN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打击</a:t>
            </a:r>
            <a:r>
              <a:rPr kumimoji="0"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外国势力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，维护中国主权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4" name="矩形 7"/>
          <p:cNvSpPr>
            <a:spLocks noChangeArrowheads="1"/>
          </p:cNvSpPr>
          <p:nvPr/>
        </p:nvSpPr>
        <p:spPr bwMode="auto">
          <a:xfrm>
            <a:off x="1537933" y="3268683"/>
            <a:ext cx="2685351" cy="55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zh-CN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掀起亚洲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反殖民主义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的大潮</a:t>
            </a:r>
          </a:p>
        </p:txBody>
      </p:sp>
      <p:sp>
        <p:nvSpPr>
          <p:cNvPr id="15" name="矩形 8"/>
          <p:cNvSpPr>
            <a:spLocks noChangeArrowheads="1"/>
          </p:cNvSpPr>
          <p:nvPr/>
        </p:nvSpPr>
        <p:spPr bwMode="auto">
          <a:xfrm>
            <a:off x="1506141" y="3919886"/>
            <a:ext cx="4031873" cy="55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250000"/>
              </a:lnSpc>
              <a:spcBef>
                <a:spcPct val="0"/>
              </a:spcBef>
              <a:buFontTx/>
              <a:buNone/>
            </a:pPr>
            <a:r>
              <a:rPr kumimoji="0" lang="zh-CN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</a:t>
            </a: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kumimoji="0"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两个文件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让中国旧式农民起义达到最高峰。</a:t>
            </a:r>
            <a:endParaRPr kumimoji="0" lang="zh-CN" altLang="en-US" sz="15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940" y="94655"/>
            <a:ext cx="4194369" cy="1175147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19" name="Picture 2" descr="C:\Users\User\Documents\263EM\chuzi@sunlands.com\history\user\image\3084c54e-ce11-4231-a09c-d206235d172e.png">
            <a:extLst>
              <a:ext uri="{FF2B5EF4-FFF2-40B4-BE49-F238E27FC236}">
                <a16:creationId xmlns:a16="http://schemas.microsoft.com/office/drawing/2014/main" id="{2F39A08F-4B70-4074-86A3-FE95A04D6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07" y="1058466"/>
            <a:ext cx="1398985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4574461" y="40674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762128" y="406745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事件起落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768481" y="1318412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领导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750570" y="1335090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750570" y="1857177"/>
            <a:ext cx="1819391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6594508" y="1541000"/>
            <a:ext cx="173973" cy="88070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750570" y="873921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纲领文件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768481" y="1748781"/>
            <a:ext cx="1633860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思想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768481" y="2179151"/>
            <a:ext cx="1633860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软弱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2855" y="301859"/>
            <a:ext cx="5589984" cy="350044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zh-CN"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第一节 农民群众斗争风暴的起落 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354" y="1087908"/>
            <a:ext cx="8133159" cy="2930542"/>
          </a:xfrm>
        </p:spPr>
        <p:txBody>
          <a:bodyPr rtlCol="0">
            <a:normAutofit fontScale="92500" lnSpcReduction="20000"/>
          </a:bodyPr>
          <a:lstStyle/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失败原因：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领导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不先进</a:t>
            </a: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（根本）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思想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不科学</a:t>
            </a:r>
            <a:endParaRPr kumimoji="0"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fontAlgn="auto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软弱地称西方人为“洋兄弟”</a:t>
            </a:r>
            <a:endParaRPr kumimoji="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2064368"/>
            <a:ext cx="3767138" cy="244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761" y="75551"/>
            <a:ext cx="4060112" cy="1330037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41165" y="28423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620316" y="1155015"/>
            <a:ext cx="7886700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太平天国在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年颁布的纲领性文件是（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十款天条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</a:t>
            </a: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原道觉世训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原道醒世训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天朝田亩制度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矩形 3"/>
          <p:cNvSpPr>
            <a:spLocks noChangeArrowheads="1"/>
          </p:cNvSpPr>
          <p:nvPr/>
        </p:nvSpPr>
        <p:spPr bwMode="auto">
          <a:xfrm>
            <a:off x="1525191" y="2239567"/>
            <a:ext cx="66008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3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Palatino Linotype" panose="02040502050505030304" charset="0"/>
              </a:rPr>
              <a:t>第二章   对国家出路的早期探索</a:t>
            </a:r>
            <a:endParaRPr lang="zh-CN" altLang="en-US" sz="3600">
              <a:solidFill>
                <a:srgbClr val="CC33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Palatino Linotype" panose="020405020505050303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4116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620316" y="1155015"/>
            <a:ext cx="7886700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太平天国在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年颁布的纲领性文件是（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kumimoji="0"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十款天条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     </a:t>
            </a: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原道觉世训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原道醒世训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天朝田亩制度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41165" y="28423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620316" y="1155015"/>
            <a:ext cx="7886700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中国近代史上第一个具有资本主义色彩的改革方案是（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海国图志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救亡决论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资政新篇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盛世危言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4116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620316" y="1155015"/>
            <a:ext cx="7886700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中国近代史上第一个具有资本主义色彩的改革方案是（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海国图志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救亡决论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资政新篇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盛世危言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50153" y="1206970"/>
            <a:ext cx="8866584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太平天国后期，提出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资政新篇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这一具有资本主义色彩改革方案的人是（     ）</a:t>
            </a:r>
            <a:b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洪秀全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杨秀清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洪仁玕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石达开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31157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50153" y="1206970"/>
            <a:ext cx="8866584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太平天国后期，提出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资政新篇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这一具有资本主义色彩改革方案的人是（ 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  <a:b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洪秀全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杨秀清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洪仁玕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石达开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50153" y="1206970"/>
            <a:ext cx="8866584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以下关于太平天国失败的原因说法错误的是（  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没有科学理论的指导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对外国资本主义列强拥有理性的认识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缺乏先进阶级的领导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对西方列强具有依赖性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8791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50153" y="1206970"/>
            <a:ext cx="8866584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以下关于太平天国失败的原因说法错误的是（  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没有科学理论的指导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对外国资本主义列强拥有理性的认识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缺乏先进阶级的领导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对西方列强具有依赖性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50153" y="1206970"/>
            <a:ext cx="8866584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太平天国农民战争的历史意义不包括（ 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沉重打击了封建统治阶级，动摇了清政府统治的根基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有力打击了外国侵略势力，冲击了西方殖民主义在亚洲的统治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主张孔子及儒家经典，巩固了封建统治的精神支柱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是中国旧式农民战争的最高峰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50153" y="1206970"/>
            <a:ext cx="8866584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太平天国农民战争的历史意义不包括（ 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沉重打击了封建统治阶级，动摇了清政府统治的根基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有力打击了外国侵略势力，冲击了西方殖民主义在亚洲的统治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主张孔子及儒家经典，巩固了封建统治的精神支柱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是中国旧式农民战争的最高峰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752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50153" y="1206970"/>
            <a:ext cx="8866584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太平天国失败的根本原因是（ 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没有科学理论的指导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笼统地把信奉上帝的西方人都视为“洋兄弟”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缺乏先进阶级的领导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不能正确对待传统文化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4574461" y="40674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762128" y="406745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事件起落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750570" y="1335090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750570" y="1857177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750570" y="873921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纲领文件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50153" y="1206970"/>
            <a:ext cx="8866584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太平天国失败的根本原因是（ 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没有科学理论的指导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笼统地把信奉上帝的西方人都视为“洋兄弟”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缺乏先进阶级的领导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不能正确对待传统文化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6491595" y="1340180"/>
            <a:ext cx="171516" cy="144893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683762" y="1878195"/>
            <a:ext cx="1807834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洋务派形成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683762" y="2433852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洋务事业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683762" y="2981642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683762" y="3529431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4499682" y="1936569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63111" y="1248934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目的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663111" y="1750117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首领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6663110" y="2204998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指导思想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663110" y="2659879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办事机构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86018" name="内容占位符 2"/>
          <p:cNvSpPr>
            <a:spLocks noGrp="1"/>
          </p:cNvSpPr>
          <p:nvPr>
            <p:ph idx="1"/>
          </p:nvPr>
        </p:nvSpPr>
        <p:spPr>
          <a:xfrm>
            <a:off x="485235" y="1070659"/>
            <a:ext cx="8422481" cy="387191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200000"/>
              </a:lnSpc>
              <a:spcBef>
                <a:spcPts val="450"/>
              </a:spcBef>
            </a:pPr>
            <a:endParaRPr lang="zh-CN" altLang="en-US" dirty="0">
              <a:latin typeface="等线" charset="0"/>
              <a:ea typeface="等线" charset="0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ts val="45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目的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为</a:t>
            </a:r>
            <a:r>
              <a:rPr lang="zh-CN" altLang="en-US" dirty="0">
                <a:latin typeface="等线" charset="0"/>
                <a:ea typeface="等线" charset="0"/>
                <a:sym typeface="微软雅黑" panose="020B0503020204020204" pitchFamily="34" charset="-122"/>
              </a:rPr>
              <a:t>有效镇压太平天国起义，从</a:t>
            </a:r>
            <a:r>
              <a:rPr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微软雅黑" panose="020B0503020204020204" pitchFamily="34" charset="-122"/>
              </a:rPr>
              <a:t>近代军用工业</a:t>
            </a:r>
            <a:r>
              <a:rPr lang="zh-CN" altLang="en-US" dirty="0">
                <a:latin typeface="等线" charset="0"/>
                <a:ea typeface="等线" charset="0"/>
                <a:sym typeface="微软雅黑" panose="020B0503020204020204" pitchFamily="34" charset="-122"/>
              </a:rPr>
              <a:t>着手 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ts val="45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首领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奕䜣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ts val="45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指导思想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微软雅黑" panose="020B0503020204020204" pitchFamily="34" charset="-122"/>
              </a:rPr>
              <a:t>“中学为体，西学为用”</a:t>
            </a:r>
            <a:r>
              <a:rPr kumimoji="0" lang="zh-CN" altLang="en-US" dirty="0">
                <a:latin typeface="等线" charset="0"/>
                <a:ea typeface="等线" charset="0"/>
                <a:sym typeface="微软雅黑" panose="020B0503020204020204" pitchFamily="34" charset="-122"/>
              </a:rPr>
              <a:t>，最早作出比较完整表述的是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微软雅黑" panose="020B0503020204020204" pitchFamily="34" charset="-122"/>
              </a:rPr>
              <a:t>冯桂芬</a:t>
            </a:r>
            <a:endParaRPr kumimoji="0"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ts val="45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办事机构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——1861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年，综合处理洋务的中央机关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总理各国事务衙门</a:t>
            </a:r>
            <a:endParaRPr kumimoji="0"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spcBef>
                <a:spcPts val="450"/>
              </a:spcBef>
            </a:pP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ts val="45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312" y="0"/>
            <a:ext cx="4541486" cy="1863004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60" y="1078718"/>
            <a:ext cx="1179383" cy="37598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14325" y="1466742"/>
            <a:ext cx="7630066" cy="231554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洋务运动首先从哪个行业入手（ 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spcBef>
                <a:spcPct val="0"/>
              </a:spcBef>
              <a:buNone/>
            </a:pPr>
            <a:b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民用工业    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军用工业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14325" y="1466742"/>
            <a:ext cx="7630066" cy="231554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洋务运动首领（ 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spcBef>
                <a:spcPct val="0"/>
              </a:spcBef>
              <a:buNone/>
            </a:pPr>
            <a:b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kumimoji="0"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奕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李鸿章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14325" y="1466742"/>
            <a:ext cx="7630066" cy="231554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指导思想（ 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spcBef>
                <a:spcPct val="0"/>
              </a:spcBef>
              <a:buNone/>
            </a:pPr>
            <a:b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kumimoji="0" lang="zh-CN" altLang="en-US" sz="1800" b="1" dirty="0">
                <a:solidFill>
                  <a:srgbClr val="C00000"/>
                </a:solidFill>
                <a:latin typeface="等线" charset="0"/>
                <a:ea typeface="等线" charset="0"/>
                <a:sym typeface="微软雅黑" panose="020B0503020204020204" pitchFamily="34" charset="-122"/>
              </a:rPr>
              <a:t> </a:t>
            </a:r>
            <a:r>
              <a:rPr kumimoji="0" lang="zh-CN" altLang="en-US" sz="1800" b="1" dirty="0">
                <a:latin typeface="等线" charset="0"/>
                <a:ea typeface="等线" charset="0"/>
                <a:sym typeface="微软雅黑" panose="020B0503020204020204" pitchFamily="34" charset="-122"/>
              </a:rPr>
              <a:t>“中学为体，西学为用”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B.“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师夷长技以制夷”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314325" y="1466742"/>
            <a:ext cx="7630066" cy="231554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办事机构（ 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spcBef>
                <a:spcPct val="0"/>
              </a:spcBef>
              <a:buNone/>
            </a:pPr>
            <a:b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kumimoji="0" lang="zh-CN" altLang="en-US" sz="1800" b="1" dirty="0">
                <a:solidFill>
                  <a:srgbClr val="C00000"/>
                </a:solidFill>
                <a:latin typeface="等线" charset="0"/>
                <a:ea typeface="等线" charset="0"/>
                <a:sym typeface="微软雅黑" panose="020B0503020204020204" pitchFamily="34" charset="-122"/>
              </a:rPr>
              <a:t> </a:t>
            </a:r>
            <a:r>
              <a:rPr kumimoji="0" lang="zh-CN" altLang="en-US" sz="1800" b="1" dirty="0">
                <a:latin typeface="等线" charset="0"/>
                <a:ea typeface="等线" charset="0"/>
                <a:sym typeface="微软雅黑" panose="020B0503020204020204" pitchFamily="34" charset="-122"/>
              </a:rPr>
              <a:t>总理各国事务衙门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外交部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6524111" y="1936569"/>
            <a:ext cx="171516" cy="144893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683762" y="1878195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洋务派形成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683762" y="2433852"/>
            <a:ext cx="1807834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洋务事业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683762" y="2981642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683762" y="3529431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4499682" y="1936569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725383" y="1956876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工业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6725383" y="2475333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军事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725383" y="3022305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教育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标题 1"/>
          <p:cNvSpPr>
            <a:spLocks noGrp="1"/>
          </p:cNvSpPr>
          <p:nvPr>
            <p:ph type="title"/>
          </p:nvPr>
        </p:nvSpPr>
        <p:spPr>
          <a:xfrm>
            <a:off x="752467" y="336760"/>
            <a:ext cx="3255177" cy="48384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z="12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第二节 地主阶级统治集团“自救”活动的兴衰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472" y="97228"/>
            <a:ext cx="3887143" cy="1209458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-124591" y="336760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4" name="三角形 3"/>
          <p:cNvSpPr/>
          <p:nvPr/>
        </p:nvSpPr>
        <p:spPr>
          <a:xfrm>
            <a:off x="4162099" y="3839406"/>
            <a:ext cx="779318" cy="107026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1330037" y="3526975"/>
            <a:ext cx="6400800" cy="556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52467" y="2175276"/>
            <a:ext cx="2647788" cy="2780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“自强”</a:t>
            </a:r>
            <a:r>
              <a:rPr lang="en-US" altLang="zh-CN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军用工业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</a:t>
            </a:r>
            <a:r>
              <a:rPr lang="zh-CN" altLang="en-US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江南制造总局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是洋务派办的第一个规模较大可称之为近代军事工业的兵工厂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645425" y="1833722"/>
            <a:ext cx="2647788" cy="2762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ym typeface="微软雅黑" panose="020B0503020204020204" pitchFamily="34" charset="-122"/>
              </a:rPr>
              <a:t>“求富”</a:t>
            </a:r>
            <a:r>
              <a:rPr lang="en-US" altLang="zh-CN" b="1" dirty="0">
                <a:sym typeface="微软雅黑" panose="020B0503020204020204" pitchFamily="34" charset="-122"/>
              </a:rPr>
              <a:t>——</a:t>
            </a:r>
            <a:r>
              <a:rPr lang="zh-CN" altLang="en-US" b="1" dirty="0">
                <a:sym typeface="微软雅黑" panose="020B0503020204020204" pitchFamily="34" charset="-122"/>
              </a:rPr>
              <a:t>民用工业</a:t>
            </a:r>
            <a:endParaRPr lang="en-US" altLang="zh-CN" b="1" dirty="0"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ym typeface="微软雅黑" panose="020B0503020204020204" pitchFamily="34" charset="-122"/>
              </a:rPr>
              <a:t>封建色彩的资本主义性质</a:t>
            </a:r>
            <a:endParaRPr lang="en-US" altLang="zh-CN" b="1" dirty="0">
              <a:sym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方式：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官办、官督商办、官商合办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85158" y="1226183"/>
            <a:ext cx="1533199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工业</a:t>
            </a:r>
            <a:endParaRPr lang="en-US" altLang="zh-CN" sz="3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423" y="131728"/>
            <a:ext cx="3887143" cy="1209458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52467" y="336760"/>
            <a:ext cx="2128243" cy="48384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z="12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第二节 地主阶级统治集团“自救”活动的兴衰 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-124591" y="336760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05297" y="807408"/>
            <a:ext cx="1533199" cy="102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军事</a:t>
            </a:r>
            <a:endParaRPr lang="zh-CN" altLang="en-US" sz="3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29756" y="2192482"/>
            <a:ext cx="1931553" cy="11916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北洋水师（主力）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595627" y="2813068"/>
            <a:ext cx="1467859" cy="64867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广东</a:t>
            </a:r>
            <a:r>
              <a:rPr kumimoji="1" lang="zh-CN" altLang="en-US" dirty="0"/>
              <a:t>水师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780334" y="2833210"/>
            <a:ext cx="1508223" cy="57880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福建水师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005405" y="2805334"/>
            <a:ext cx="1527463" cy="57880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南洋</a:t>
            </a:r>
            <a:r>
              <a:rPr kumimoji="1" lang="zh-CN" altLang="en-US" dirty="0"/>
              <a:t>水师</a:t>
            </a:r>
          </a:p>
        </p:txBody>
      </p:sp>
      <p:sp>
        <p:nvSpPr>
          <p:cNvPr id="21" name="任意形状 20"/>
          <p:cNvSpPr/>
          <p:nvPr/>
        </p:nvSpPr>
        <p:spPr>
          <a:xfrm>
            <a:off x="0" y="2995726"/>
            <a:ext cx="9202881" cy="792293"/>
          </a:xfrm>
          <a:custGeom>
            <a:avLst/>
            <a:gdLst>
              <a:gd name="connsiteX0" fmla="*/ 0 w 12270508"/>
              <a:gd name="connsiteY0" fmla="*/ 1011446 h 1056391"/>
              <a:gd name="connsiteX1" fmla="*/ 2507672 w 12270508"/>
              <a:gd name="connsiteY1" fmla="*/ 429555 h 1056391"/>
              <a:gd name="connsiteX2" fmla="*/ 4627418 w 12270508"/>
              <a:gd name="connsiteY2" fmla="*/ 942173 h 1056391"/>
              <a:gd name="connsiteX3" fmla="*/ 6525491 w 12270508"/>
              <a:gd name="connsiteY3" fmla="*/ 166319 h 1056391"/>
              <a:gd name="connsiteX4" fmla="*/ 7910945 w 12270508"/>
              <a:gd name="connsiteY4" fmla="*/ 997591 h 1056391"/>
              <a:gd name="connsiteX5" fmla="*/ 9615054 w 12270508"/>
              <a:gd name="connsiteY5" fmla="*/ 64 h 1056391"/>
              <a:gd name="connsiteX6" fmla="*/ 11236036 w 12270508"/>
              <a:gd name="connsiteY6" fmla="*/ 1053009 h 1056391"/>
              <a:gd name="connsiteX7" fmla="*/ 12136581 w 12270508"/>
              <a:gd name="connsiteY7" fmla="*/ 332573 h 1056391"/>
              <a:gd name="connsiteX8" fmla="*/ 12261272 w 12270508"/>
              <a:gd name="connsiteY8" fmla="*/ 249446 h 1056391"/>
              <a:gd name="connsiteX9" fmla="*/ 12261272 w 12270508"/>
              <a:gd name="connsiteY9" fmla="*/ 235591 h 105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70508" h="1056391">
                <a:moveTo>
                  <a:pt x="0" y="1011446"/>
                </a:moveTo>
                <a:cubicBezTo>
                  <a:pt x="868218" y="726273"/>
                  <a:pt x="1736436" y="441100"/>
                  <a:pt x="2507672" y="429555"/>
                </a:cubicBezTo>
                <a:cubicBezTo>
                  <a:pt x="3278908" y="418009"/>
                  <a:pt x="3957782" y="986046"/>
                  <a:pt x="4627418" y="942173"/>
                </a:cubicBezTo>
                <a:cubicBezTo>
                  <a:pt x="5297054" y="898300"/>
                  <a:pt x="5978237" y="157083"/>
                  <a:pt x="6525491" y="166319"/>
                </a:cubicBezTo>
                <a:cubicBezTo>
                  <a:pt x="7072745" y="175555"/>
                  <a:pt x="7396018" y="1025300"/>
                  <a:pt x="7910945" y="997591"/>
                </a:cubicBezTo>
                <a:cubicBezTo>
                  <a:pt x="8425872" y="969882"/>
                  <a:pt x="9060872" y="-9172"/>
                  <a:pt x="9615054" y="64"/>
                </a:cubicBezTo>
                <a:cubicBezTo>
                  <a:pt x="10169236" y="9300"/>
                  <a:pt x="10815782" y="997591"/>
                  <a:pt x="11236036" y="1053009"/>
                </a:cubicBezTo>
                <a:cubicBezTo>
                  <a:pt x="11656290" y="1108427"/>
                  <a:pt x="11965708" y="466500"/>
                  <a:pt x="12136581" y="332573"/>
                </a:cubicBezTo>
                <a:cubicBezTo>
                  <a:pt x="12307454" y="198646"/>
                  <a:pt x="12240490" y="265610"/>
                  <a:pt x="12261272" y="249446"/>
                </a:cubicBezTo>
                <a:cubicBezTo>
                  <a:pt x="12282054" y="233282"/>
                  <a:pt x="12261272" y="235591"/>
                  <a:pt x="12261272" y="235591"/>
                </a:cubicBezTo>
              </a:path>
            </a:pathLst>
          </a:custGeom>
          <a:noFill/>
          <a:ln w="79375">
            <a:solidFill>
              <a:srgbClr val="00B0F0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2701" y="4390007"/>
            <a:ext cx="661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甲午中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日战争中，北洋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海军的全军覆没标志着洋务运动的失败。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4574461" y="40674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762128" y="406745"/>
            <a:ext cx="1807834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事件起落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750466" y="66810"/>
            <a:ext cx="113803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创业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750570" y="1335090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750570" y="1857177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6576493" y="205185"/>
            <a:ext cx="173973" cy="75615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750570" y="873921"/>
            <a:ext cx="181939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纲领文件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750466" y="685749"/>
            <a:ext cx="113803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守业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文本框 3"/>
          <p:cNvSpPr txBox="1">
            <a:spLocks noChangeArrowheads="1"/>
          </p:cNvSpPr>
          <p:nvPr/>
        </p:nvSpPr>
        <p:spPr bwMode="auto">
          <a:xfrm>
            <a:off x="509588" y="1596628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113" y="68514"/>
            <a:ext cx="3887143" cy="120945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86338" y="614046"/>
            <a:ext cx="1533199" cy="102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sz="3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教育</a:t>
            </a:r>
            <a:endParaRPr lang="zh-CN" altLang="en-US" sz="3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752467" y="336760"/>
            <a:ext cx="2128243" cy="48384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z="12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第二节 地主阶级统治集团“自救”活动的兴衰 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-124591" y="336760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398687" y="1874044"/>
            <a:ext cx="1537855" cy="585299"/>
            <a:chOff x="2133600" y="2738657"/>
            <a:chExt cx="1551709" cy="1209727"/>
          </a:xfrm>
        </p:grpSpPr>
        <p:sp>
          <p:nvSpPr>
            <p:cNvPr id="3" name="三角形 2"/>
            <p:cNvSpPr/>
            <p:nvPr/>
          </p:nvSpPr>
          <p:spPr>
            <a:xfrm>
              <a:off x="2133600" y="2738657"/>
              <a:ext cx="1551709" cy="323198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358557" y="3181820"/>
              <a:ext cx="127119" cy="5957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845894" y="3181820"/>
              <a:ext cx="127119" cy="5957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333231" y="3181820"/>
              <a:ext cx="127119" cy="5957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133600" y="3846676"/>
              <a:ext cx="1551709" cy="1017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548245" y="2502096"/>
            <a:ext cx="1898237" cy="54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200000"/>
              </a:lnSpc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创办新式学堂</a:t>
            </a:r>
            <a:endParaRPr kumimoji="0"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8693" y="2850502"/>
            <a:ext cx="3397828" cy="223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200000"/>
              </a:lnSpc>
            </a:pPr>
            <a:r>
              <a:rPr kumimoji="0" lang="zh-CN" altLang="en-US" dirty="0">
                <a:solidFill>
                  <a:srgbClr val="C00000"/>
                </a:solidFill>
                <a:latin typeface="等线" charset="0"/>
                <a:sym typeface="微软雅黑" panose="020B0503020204020204" pitchFamily="34" charset="-122"/>
              </a:rPr>
              <a:t>翻译学堂</a:t>
            </a:r>
            <a:r>
              <a:rPr kumimoji="0" lang="en-US" altLang="zh-CN" dirty="0">
                <a:solidFill>
                  <a:srgbClr val="C00000"/>
                </a:solidFill>
                <a:latin typeface="等线" charset="0"/>
                <a:sym typeface="微软雅黑" panose="020B0503020204020204" pitchFamily="34" charset="-122"/>
              </a:rPr>
              <a:t>—</a:t>
            </a:r>
            <a:r>
              <a:rPr kumimoji="0" lang="zh-CN" altLang="en-US" dirty="0">
                <a:solidFill>
                  <a:srgbClr val="C00000"/>
                </a:solidFill>
                <a:latin typeface="等线" charset="0"/>
                <a:sym typeface="微软雅黑" panose="020B0503020204020204" pitchFamily="34" charset="-122"/>
              </a:rPr>
              <a:t>京师同文馆</a:t>
            </a:r>
            <a:r>
              <a:rPr kumimoji="0" lang="zh-CN" altLang="en-US" dirty="0">
                <a:latin typeface="等线" charset="0"/>
                <a:sym typeface="微软雅黑" panose="020B0503020204020204" pitchFamily="34" charset="-122"/>
              </a:rPr>
              <a:t>：培养翻译人才</a:t>
            </a:r>
            <a:endParaRPr kumimoji="0" lang="en-US" altLang="zh-CN" dirty="0">
              <a:latin typeface="等线" charset="0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kumimoji="0" lang="zh-CN" altLang="en-US" dirty="0">
                <a:latin typeface="等线" charset="0"/>
                <a:sym typeface="微软雅黑" panose="020B0503020204020204" pitchFamily="34" charset="-122"/>
              </a:rPr>
              <a:t>工艺学堂：培养专门技术人才</a:t>
            </a:r>
            <a:endParaRPr kumimoji="0" lang="en-US" altLang="zh-CN" dirty="0">
              <a:latin typeface="等线" charset="0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kumimoji="0" lang="zh-CN" altLang="en-US" dirty="0">
                <a:latin typeface="等线" charset="0"/>
                <a:sym typeface="微软雅黑" panose="020B0503020204020204" pitchFamily="34" charset="-122"/>
              </a:rPr>
              <a:t>军事学堂：培养新式海军人才</a:t>
            </a:r>
            <a:endParaRPr kumimoji="0" lang="en-US" altLang="zh-CN" dirty="0">
              <a:latin typeface="等线" charset="0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02565" y="2017348"/>
            <a:ext cx="18982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/>
              <a:t>🇬🇧🇫🇷🇩🇪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397428" y="2510374"/>
            <a:ext cx="3397828" cy="1118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200000"/>
              </a:lnSpc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派遣留学生赴英、法、德等国学习</a:t>
            </a:r>
            <a:endParaRPr kumimoji="0" lang="en-US" altLang="zh-CN" dirty="0">
              <a:latin typeface="等线" charset="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63516" y="31157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52726" y="1477134"/>
            <a:ext cx="8866584" cy="204538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洋务派创办的第一个规模较大的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兵工厂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马尾船政局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B.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江南制造总局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63516" y="31157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52726" y="1477134"/>
            <a:ext cx="8866584" cy="204538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洋务派建成的新式海军中的主力是（  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北洋水师        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广东水师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09289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160002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洋务派兴办民用工业的主要方式不包括（     ）</a:t>
            </a:r>
          </a:p>
          <a:p>
            <a:pPr>
              <a:spcBef>
                <a:spcPct val="0"/>
              </a:spcBef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b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商办     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官督商办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160002" cy="2814313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洋务运动时期最早创办的翻译学堂的是（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 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．同文馆              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．广方言馆 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84298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73507" y="1612216"/>
            <a:ext cx="8866584" cy="2170076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    ）继承了魏源的“师夷长技以制夷”的思想，以“求强”、“求富”为目标</a:t>
            </a:r>
          </a:p>
          <a:p>
            <a:pPr>
              <a:spcBef>
                <a:spcPct val="0"/>
              </a:spcBef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b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洋务派      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维新派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6522731" y="2412741"/>
            <a:ext cx="171516" cy="144893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683762" y="1878195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洋务派形成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683762" y="2433852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洋务事业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683762" y="2981642"/>
            <a:ext cx="1807834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683762" y="3529431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4499682" y="1936569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79104" y="2650505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教育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6679104" y="3106602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文化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694248" y="3573453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679104" y="2188861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工业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>
          <a:xfrm>
            <a:off x="741165" y="287915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467" y="853678"/>
            <a:ext cx="7886700" cy="3795713"/>
          </a:xfrm>
        </p:spPr>
        <p:txBody>
          <a:bodyPr rtlCol="0"/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洋务运动的历史作用</a:t>
            </a:r>
            <a:endParaRPr kumimoji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教育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kumimoji="0" lang="zh-CN" altLang="en-US" dirty="0">
              <a:cs typeface="+mn-cs"/>
            </a:endParaRPr>
          </a:p>
        </p:txBody>
      </p:sp>
      <p:pic>
        <p:nvPicPr>
          <p:cNvPr id="128003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99" y="1006316"/>
            <a:ext cx="12608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670" y="273844"/>
            <a:ext cx="3800924" cy="121541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5">
            <a:extLst>
              <a:ext uri="{FF2B5EF4-FFF2-40B4-BE49-F238E27FC236}">
                <a16:creationId xmlns:a16="http://schemas.microsoft.com/office/drawing/2014/main" id="{81294FF2-6AA4-40F6-B22D-9C94BF07C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r="10547" b="11562"/>
          <a:stretch>
            <a:fillRect/>
          </a:stretch>
        </p:blipFill>
        <p:spPr bwMode="auto">
          <a:xfrm>
            <a:off x="5943601" y="2567901"/>
            <a:ext cx="2785586" cy="20269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>
          <a:xfrm>
            <a:off x="741165" y="287915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467" y="853678"/>
            <a:ext cx="7886700" cy="3795713"/>
          </a:xfrm>
        </p:spPr>
        <p:txBody>
          <a:bodyPr rtlCol="0"/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洋务运动的历史作用</a:t>
            </a:r>
            <a:endParaRPr kumimoji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：客观上促进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的发展。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教育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kumimoji="0" lang="zh-CN" altLang="en-US" dirty="0"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670" y="273844"/>
            <a:ext cx="3800924" cy="121541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4">
            <a:extLst>
              <a:ext uri="{FF2B5EF4-FFF2-40B4-BE49-F238E27FC236}">
                <a16:creationId xmlns:a16="http://schemas.microsoft.com/office/drawing/2014/main" id="{EBF450CA-C0F2-4DE9-82F6-B0844E1924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99" y="1006316"/>
            <a:ext cx="12608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5">
            <a:extLst>
              <a:ext uri="{FF2B5EF4-FFF2-40B4-BE49-F238E27FC236}">
                <a16:creationId xmlns:a16="http://schemas.microsoft.com/office/drawing/2014/main" id="{CC7860CD-C19B-40C5-A642-728964E928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r="10547" b="11562"/>
          <a:stretch>
            <a:fillRect/>
          </a:stretch>
        </p:blipFill>
        <p:spPr bwMode="auto">
          <a:xfrm>
            <a:off x="5943601" y="2567901"/>
            <a:ext cx="2785586" cy="20269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>
          <a:xfrm>
            <a:off x="741165" y="267133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467" y="853678"/>
            <a:ext cx="7886700" cy="3795713"/>
          </a:xfrm>
        </p:spPr>
        <p:txBody>
          <a:bodyPr rtlCol="0"/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洋务运动的历史作用</a:t>
            </a:r>
            <a:endParaRPr kumimoji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：客观上促进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的发展。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教育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：成为近代教育的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开端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kumimoji="0" lang="zh-CN" altLang="en-US" dirty="0"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670" y="273844"/>
            <a:ext cx="3800924" cy="121541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4">
            <a:extLst>
              <a:ext uri="{FF2B5EF4-FFF2-40B4-BE49-F238E27FC236}">
                <a16:creationId xmlns:a16="http://schemas.microsoft.com/office/drawing/2014/main" id="{57C1C666-8513-480B-884C-3C2260DFA0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99" y="1006316"/>
            <a:ext cx="12608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5">
            <a:extLst>
              <a:ext uri="{FF2B5EF4-FFF2-40B4-BE49-F238E27FC236}">
                <a16:creationId xmlns:a16="http://schemas.microsoft.com/office/drawing/2014/main" id="{415B2C71-888D-40D1-BDC6-A79B63458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r="10547" b="11562"/>
          <a:stretch>
            <a:fillRect/>
          </a:stretch>
        </p:blipFill>
        <p:spPr bwMode="auto">
          <a:xfrm>
            <a:off x="5943601" y="2567901"/>
            <a:ext cx="2785586" cy="20269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3"/>
          <p:cNvSpPr/>
          <p:nvPr>
            <p:custDataLst>
              <p:tags r:id="rId1"/>
            </p:custDataLst>
          </p:nvPr>
        </p:nvSpPr>
        <p:spPr>
          <a:xfrm>
            <a:off x="2522935" y="873919"/>
            <a:ext cx="72628" cy="3870722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gradFill flip="none" rotWithShape="1">
            <a:gsLst>
              <a:gs pos="0">
                <a:srgbClr val="595959">
                  <a:tint val="66000"/>
                  <a:satMod val="160000"/>
                </a:srgbClr>
              </a:gs>
              <a:gs pos="50000">
                <a:srgbClr val="595959">
                  <a:tint val="44500"/>
                  <a:satMod val="160000"/>
                </a:srgbClr>
              </a:gs>
              <a:gs pos="100000">
                <a:srgbClr val="59595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752855" y="285013"/>
            <a:ext cx="7645003" cy="408385"/>
          </a:xfrm>
        </p:spPr>
        <p:txBody>
          <a:bodyPr/>
          <a:lstStyle/>
          <a:p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 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2724150" y="884635"/>
            <a:ext cx="1656160" cy="374451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1843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1851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 </a:t>
            </a:r>
            <a:endParaRPr lang="en-US" altLang="zh-CN" sz="18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年上半年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1864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lang="en-US" altLang="zh-CN" sz="18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2402681" y="1090613"/>
            <a:ext cx="314325" cy="314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2402681" y="1665685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2402681" y="2260997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2402681" y="2853929"/>
            <a:ext cx="314325" cy="3143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2402681" y="3475435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2409825" y="4074319"/>
            <a:ext cx="314325" cy="3131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49496" y="1061797"/>
            <a:ext cx="4968478" cy="38055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洪秀全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宣扬平等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创建拜上帝教</a:t>
            </a:r>
            <a:endParaRPr lang="en-US" altLang="zh-CN" kern="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3564" name="文本框 11"/>
          <p:cNvSpPr txBox="1">
            <a:spLocks noChangeArrowheads="1"/>
          </p:cNvSpPr>
          <p:nvPr/>
        </p:nvSpPr>
        <p:spPr bwMode="auto">
          <a:xfrm>
            <a:off x="897732" y="16656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创业</a:t>
            </a:r>
          </a:p>
        </p:txBody>
      </p:sp>
      <p:sp>
        <p:nvSpPr>
          <p:cNvPr id="23566" name="文本框 18"/>
          <p:cNvSpPr txBox="1">
            <a:spLocks noChangeArrowheads="1"/>
          </p:cNvSpPr>
          <p:nvPr/>
        </p:nvSpPr>
        <p:spPr bwMode="auto">
          <a:xfrm>
            <a:off x="897732" y="34182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守业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1963406" y="91058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1978498" y="2898332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768" y="68859"/>
            <a:ext cx="3741477" cy="1350440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>
          <a:xfrm>
            <a:off x="741165" y="283478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467" y="853678"/>
            <a:ext cx="7886700" cy="3795713"/>
          </a:xfrm>
        </p:spPr>
        <p:txBody>
          <a:bodyPr rtlCol="0"/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洋务运动的历史作用</a:t>
            </a:r>
            <a:endParaRPr kumimoji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：客观上促进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的发展。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教育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：成为近代教育的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开端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：传播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新知识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，打开了人们的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眼界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zh-CN" altLang="en-US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kumimoji="0" lang="zh-CN" altLang="en-US" dirty="0">
              <a:cs typeface="+mn-cs"/>
            </a:endParaRPr>
          </a:p>
        </p:txBody>
      </p:sp>
      <p:pic>
        <p:nvPicPr>
          <p:cNvPr id="128004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r="10547" b="11562"/>
          <a:stretch>
            <a:fillRect/>
          </a:stretch>
        </p:blipFill>
        <p:spPr bwMode="auto">
          <a:xfrm>
            <a:off x="5943601" y="2567901"/>
            <a:ext cx="2785586" cy="20269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670" y="273844"/>
            <a:ext cx="3800924" cy="121541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4">
            <a:extLst>
              <a:ext uri="{FF2B5EF4-FFF2-40B4-BE49-F238E27FC236}">
                <a16:creationId xmlns:a16="http://schemas.microsoft.com/office/drawing/2014/main" id="{55BB4D1A-8447-4726-BFF6-2042E8CB0A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99" y="1006316"/>
            <a:ext cx="12608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>
          <a:xfrm>
            <a:off x="741165" y="283478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467" y="853678"/>
            <a:ext cx="7886700" cy="3795713"/>
          </a:xfrm>
        </p:spPr>
        <p:txBody>
          <a:bodyPr rtlCol="0"/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洋务运动的历史作用</a:t>
            </a:r>
            <a:endParaRPr kumimoji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：客观上促进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的发展。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教育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：成为近代教育的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开端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：传播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新知识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，打开了人们的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眼界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zh-CN" altLang="en-US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：引起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社会风气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价值观念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的变化。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kumimoji="0" lang="zh-CN" altLang="en-US" dirty="0"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670" y="273844"/>
            <a:ext cx="3800924" cy="121541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5">
            <a:extLst>
              <a:ext uri="{FF2B5EF4-FFF2-40B4-BE49-F238E27FC236}">
                <a16:creationId xmlns:a16="http://schemas.microsoft.com/office/drawing/2014/main" id="{ACA1E88B-5CCA-4356-884F-98182366D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r="10547" b="11562"/>
          <a:stretch>
            <a:fillRect/>
          </a:stretch>
        </p:blipFill>
        <p:spPr bwMode="auto">
          <a:xfrm>
            <a:off x="5943601" y="2567901"/>
            <a:ext cx="2785586" cy="20269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">
            <a:extLst>
              <a:ext uri="{FF2B5EF4-FFF2-40B4-BE49-F238E27FC236}">
                <a16:creationId xmlns:a16="http://schemas.microsoft.com/office/drawing/2014/main" id="{EB64B0A2-688C-4669-82B6-44E401258A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99" y="1006316"/>
            <a:ext cx="12608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>
          <a:xfrm>
            <a:off x="741165" y="283478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467" y="853678"/>
            <a:ext cx="7886700" cy="3795713"/>
          </a:xfrm>
        </p:spPr>
        <p:txBody>
          <a:bodyPr rtlCol="0"/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洋务运动的历史作用</a:t>
            </a:r>
            <a:endParaRPr kumimoji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：客观上促进工业和</a:t>
            </a:r>
            <a:r>
              <a:rPr kumimoji="0"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的发展。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：成为近代教育的</a:t>
            </a:r>
            <a:r>
              <a:rPr kumimoji="0" lang="zh-CN" altLang="en-US" b="1" u="sng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：传播</a:t>
            </a:r>
            <a:r>
              <a:rPr kumimoji="0" lang="zh-CN" altLang="en-US" b="1" u="sng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，打开了人们的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眼界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zh-CN" altLang="en-US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：引起社会风气和</a:t>
            </a:r>
            <a:r>
              <a:rPr kumimoji="0" lang="zh-CN" altLang="en-US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的变化 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kumimoji="0" lang="zh-CN" altLang="en-US" dirty="0"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670" y="273844"/>
            <a:ext cx="3800924" cy="121541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4">
            <a:extLst>
              <a:ext uri="{FF2B5EF4-FFF2-40B4-BE49-F238E27FC236}">
                <a16:creationId xmlns:a16="http://schemas.microsoft.com/office/drawing/2014/main" id="{90D91ADD-7754-43B3-B9DC-95F6D0AEE1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99" y="1006316"/>
            <a:ext cx="12608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5">
            <a:extLst>
              <a:ext uri="{FF2B5EF4-FFF2-40B4-BE49-F238E27FC236}">
                <a16:creationId xmlns:a16="http://schemas.microsoft.com/office/drawing/2014/main" id="{20D07B15-5014-4658-8499-8B7BEE2A1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r="10547" b="11562"/>
          <a:stretch>
            <a:fillRect/>
          </a:stretch>
        </p:blipFill>
        <p:spPr bwMode="auto">
          <a:xfrm>
            <a:off x="5943601" y="2567901"/>
            <a:ext cx="2785586" cy="20269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>
          <a:xfrm>
            <a:off x="741165" y="283478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467" y="853678"/>
            <a:ext cx="7886700" cy="3795713"/>
          </a:xfrm>
        </p:spPr>
        <p:txBody>
          <a:bodyPr rtlCol="0"/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洋务运动的历史作用</a:t>
            </a:r>
            <a:endParaRPr kumimoji="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：客观上促进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工业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民族资本主义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的发展。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教育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：成为近代教育的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开端</a:t>
            </a:r>
            <a:r>
              <a:rPr kumimoji="0"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文化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：传播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新知识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，打开了人们的</a:t>
            </a:r>
            <a:r>
              <a:rPr kumimoji="0" lang="zh-CN" altLang="en-US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眼界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zh-CN" altLang="en-US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zh-CN" altLang="en-US" b="1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：引起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社会风气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价值观念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的变化 。</a:t>
            </a:r>
          </a:p>
          <a:p>
            <a:pPr marL="257175" indent="-257175" eaLnBrk="1" fontAlgn="auto" hangingPunct="1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defRPr/>
            </a:pP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kumimoji="0" lang="zh-CN" altLang="en-US" dirty="0"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670" y="273844"/>
            <a:ext cx="3800924" cy="121541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5">
            <a:extLst>
              <a:ext uri="{FF2B5EF4-FFF2-40B4-BE49-F238E27FC236}">
                <a16:creationId xmlns:a16="http://schemas.microsoft.com/office/drawing/2014/main" id="{417F9BBF-C53C-4FCD-B560-C9E1AE417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r="10547" b="11562"/>
          <a:stretch>
            <a:fillRect/>
          </a:stretch>
        </p:blipFill>
        <p:spPr bwMode="auto">
          <a:xfrm>
            <a:off x="5943601" y="2567901"/>
            <a:ext cx="2785586" cy="20269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">
            <a:extLst>
              <a:ext uri="{FF2B5EF4-FFF2-40B4-BE49-F238E27FC236}">
                <a16:creationId xmlns:a16="http://schemas.microsoft.com/office/drawing/2014/main" id="{DA65F1F3-762D-470C-BC9D-32AF96D617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99" y="1006316"/>
            <a:ext cx="12608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09289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160002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中国近代教育的开端是（ 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维新变法运动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辛亥革命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新文化运动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09289" y="31157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160002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中国近代教育的开端是（ 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维新变法运动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辛亥革命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新文化运动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160002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洋务运动的历史作用不包括（ 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在客观上促进了中国早期工业和民族资本主义的发展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成为中国司法改革的开端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传播了新知识，打开了人们的眼界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引起了社会风气和价值观念的变化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160002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洋务运动的历史作用不包括（ </a:t>
            </a:r>
            <a:r>
              <a:rPr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在客观上促进了中国早期工业和民族资本主义的发展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成为中国司法改革的开端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传播了新知识，打开了人们的眼界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引起了社会风气和价值观念的变化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6507587" y="2991703"/>
            <a:ext cx="171516" cy="144893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683762" y="1878195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洋务派形成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683762" y="2433852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洋务事业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683762" y="2981642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683762" y="3529431"/>
            <a:ext cx="1807834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4499682" y="1936569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79104" y="3323490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腐朽性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6679104" y="3784765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依赖性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692973" y="4254183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顽固派的阻挠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679104" y="2835854"/>
            <a:ext cx="1633861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封建性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151554" name="内容占位符 2"/>
          <p:cNvSpPr>
            <a:spLocks noGrp="1"/>
          </p:cNvSpPr>
          <p:nvPr>
            <p:ph idx="1"/>
          </p:nvPr>
        </p:nvSpPr>
        <p:spPr>
          <a:xfrm>
            <a:off x="620316" y="772419"/>
            <a:ext cx="7886700" cy="369451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洋务运动失败的原因</a:t>
            </a:r>
            <a:endParaRPr kumimoji="0" lang="zh-CN" altLang="en-US" dirty="0">
              <a:solidFill>
                <a:srgbClr val="C23C0D"/>
              </a:solidFill>
              <a:latin typeface="等线" charset="0"/>
              <a:ea typeface="等线" charset="0"/>
              <a:sym typeface="微软雅黑" panose="020B0503020204020204" pitchFamily="34" charset="-122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洋务运动具有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封建性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洋务企业的</a:t>
            </a: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管理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具有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腐朽性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</a:t>
            </a: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对西方列强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具有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依赖性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顽固派的阻挠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endParaRPr kumimoji="0" lang="zh-CN" altLang="en-US" dirty="0">
              <a:latin typeface="等线" charset="0"/>
              <a:ea typeface="等线" charset="0"/>
              <a:sym typeface="微软雅黑" panose="020B0503020204020204" pitchFamily="34" charset="-122"/>
            </a:endParaRPr>
          </a:p>
        </p:txBody>
      </p:sp>
      <p:pic>
        <p:nvPicPr>
          <p:cNvPr id="151555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317" y="1614488"/>
            <a:ext cx="2964656" cy="268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6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691" y="1057465"/>
            <a:ext cx="1238250" cy="37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289" y="93820"/>
            <a:ext cx="3595255" cy="1520668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752855" y="283806"/>
            <a:ext cx="7645003" cy="408385"/>
          </a:xfrm>
        </p:spPr>
        <p:txBody>
          <a:bodyPr/>
          <a:lstStyle/>
          <a:p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2724150" y="884635"/>
            <a:ext cx="1656160" cy="374451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1843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 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年上半年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1864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lang="en-US" altLang="zh-CN" sz="18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2522935" y="873919"/>
            <a:ext cx="72628" cy="3870722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gradFill flip="none" rotWithShape="1">
            <a:gsLst>
              <a:gs pos="0">
                <a:srgbClr val="595959">
                  <a:tint val="66000"/>
                  <a:satMod val="160000"/>
                </a:srgbClr>
              </a:gs>
              <a:gs pos="50000">
                <a:srgbClr val="595959">
                  <a:tint val="44500"/>
                  <a:satMod val="160000"/>
                </a:srgbClr>
              </a:gs>
              <a:gs pos="100000">
                <a:srgbClr val="59595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2402681" y="1090613"/>
            <a:ext cx="314325" cy="3143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2402681" y="1665685"/>
            <a:ext cx="314325" cy="3131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2402681" y="2260997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2402681" y="2853929"/>
            <a:ext cx="314325" cy="3143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2402681" y="3475435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2409825" y="4074319"/>
            <a:ext cx="314325" cy="3131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90957" y="1611743"/>
            <a:ext cx="4968478" cy="38055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金田起义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3564" name="文本框 11"/>
          <p:cNvSpPr txBox="1">
            <a:spLocks noChangeArrowheads="1"/>
          </p:cNvSpPr>
          <p:nvPr/>
        </p:nvSpPr>
        <p:spPr bwMode="auto">
          <a:xfrm>
            <a:off x="897732" y="16656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创业</a:t>
            </a:r>
          </a:p>
        </p:txBody>
      </p:sp>
      <p:sp>
        <p:nvSpPr>
          <p:cNvPr id="23566" name="文本框 18"/>
          <p:cNvSpPr txBox="1">
            <a:spLocks noChangeArrowheads="1"/>
          </p:cNvSpPr>
          <p:nvPr/>
        </p:nvSpPr>
        <p:spPr bwMode="auto">
          <a:xfrm>
            <a:off x="897732" y="34182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守业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1963406" y="91058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1978498" y="2898332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768" y="68859"/>
            <a:ext cx="3741477" cy="135044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5356" y="1944801"/>
            <a:ext cx="4224233" cy="5013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00" kern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性质：中国古代农民起义的</a:t>
            </a:r>
            <a:r>
              <a:rPr lang="zh-CN" altLang="en-US" sz="21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最高峰</a:t>
            </a:r>
            <a:endParaRPr lang="en-US" altLang="zh-CN" sz="21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151554" name="内容占位符 2"/>
          <p:cNvSpPr>
            <a:spLocks noGrp="1"/>
          </p:cNvSpPr>
          <p:nvPr>
            <p:ph idx="1"/>
          </p:nvPr>
        </p:nvSpPr>
        <p:spPr>
          <a:xfrm>
            <a:off x="620316" y="772419"/>
            <a:ext cx="7886700" cy="369451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洋务运动失败的原因</a:t>
            </a:r>
            <a:endParaRPr kumimoji="0" lang="zh-CN" altLang="en-US" dirty="0">
              <a:solidFill>
                <a:srgbClr val="C23C0D"/>
              </a:solidFill>
              <a:latin typeface="等线" charset="0"/>
              <a:ea typeface="等线" charset="0"/>
              <a:sym typeface="微软雅黑" panose="020B0503020204020204" pitchFamily="34" charset="-122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洋务运动具有</a:t>
            </a: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洋务企业的管理具有</a:t>
            </a: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洋务运动对</a:t>
            </a: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具有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依赖性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的阻挠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endParaRPr kumimoji="0" lang="zh-CN" altLang="en-US" dirty="0">
              <a:latin typeface="等线" charset="0"/>
              <a:ea typeface="等线" charset="0"/>
              <a:sym typeface="微软雅黑" panose="020B0503020204020204" pitchFamily="34" charset="-122"/>
            </a:endParaRPr>
          </a:p>
        </p:txBody>
      </p:sp>
      <p:pic>
        <p:nvPicPr>
          <p:cNvPr id="151555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317" y="1614488"/>
            <a:ext cx="2964656" cy="268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6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691" y="1057465"/>
            <a:ext cx="1238250" cy="37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289" y="93820"/>
            <a:ext cx="3595255" cy="1520668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地主阶级统治集团“自救”活动的兴衰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</a:t>
            </a:r>
          </a:p>
        </p:txBody>
      </p:sp>
      <p:sp>
        <p:nvSpPr>
          <p:cNvPr id="151554" name="内容占位符 2"/>
          <p:cNvSpPr>
            <a:spLocks noGrp="1"/>
          </p:cNvSpPr>
          <p:nvPr>
            <p:ph idx="1"/>
          </p:nvPr>
        </p:nvSpPr>
        <p:spPr>
          <a:xfrm>
            <a:off x="620316" y="772419"/>
            <a:ext cx="7886700" cy="369451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洋务运动失败的原因</a:t>
            </a:r>
            <a:endParaRPr kumimoji="0" lang="zh-CN" altLang="en-US" dirty="0">
              <a:solidFill>
                <a:srgbClr val="C23C0D"/>
              </a:solidFill>
              <a:latin typeface="等线" charset="0"/>
              <a:ea typeface="等线" charset="0"/>
              <a:sym typeface="微软雅黑" panose="020B0503020204020204" pitchFamily="34" charset="-122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洋务运动具有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封建性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洋务企业的</a:t>
            </a: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管理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具有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腐朽性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洋务运动</a:t>
            </a: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对西方列强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具有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依赖性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顽固派的阻挠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endParaRPr kumimoji="0" lang="zh-CN" altLang="en-US" dirty="0">
              <a:latin typeface="等线" charset="0"/>
              <a:ea typeface="等线" charset="0"/>
              <a:sym typeface="微软雅黑" panose="020B0503020204020204" pitchFamily="34" charset="-122"/>
            </a:endParaRPr>
          </a:p>
        </p:txBody>
      </p:sp>
      <p:pic>
        <p:nvPicPr>
          <p:cNvPr id="151555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317" y="1614488"/>
            <a:ext cx="2964656" cy="268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6" name="Picture 2" descr="C:\Users\User\Documents\263EM\chuzi@sunlands.com\history\user\image\3084c54e-ce11-4231-a09c-d206235d172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691" y="1057465"/>
            <a:ext cx="1238250" cy="37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289" y="93820"/>
            <a:ext cx="3595255" cy="1520668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718733" y="3208758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维新活动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701247" y="3713991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701247" y="4209346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701247" y="4714579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深刻教训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4532736" y="3381178"/>
            <a:ext cx="168511" cy="176645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718733" y="3208758"/>
            <a:ext cx="1807834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维新活动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701247" y="3713991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701247" y="4209346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701247" y="4714579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深刻教训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4532736" y="3381178"/>
            <a:ext cx="168511" cy="176645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6528480" y="2607753"/>
            <a:ext cx="209626" cy="130394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714476" y="2564889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宣传活动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714476" y="3115629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新旧论战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738106" y="3689046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百日维新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标题 1"/>
          <p:cNvSpPr>
            <a:spLocks noGrp="1"/>
          </p:cNvSpPr>
          <p:nvPr>
            <p:ph type="title"/>
          </p:nvPr>
        </p:nvSpPr>
        <p:spPr>
          <a:xfrm>
            <a:off x="498763" y="267133"/>
            <a:ext cx="3241964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24203" y="273844"/>
            <a:ext cx="622967" cy="4224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62" y="1765805"/>
            <a:ext cx="1186384" cy="163618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矩形 3"/>
          <p:cNvSpPr/>
          <p:nvPr/>
        </p:nvSpPr>
        <p:spPr>
          <a:xfrm>
            <a:off x="562615" y="3481160"/>
            <a:ext cx="192787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康有为</a:t>
            </a:r>
            <a:endParaRPr kumimoji="0"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algn="ctr"/>
            <a:r>
              <a:rPr kumimoji="0" lang="en-US" altLang="zh-CN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新学伪经考</a:t>
            </a:r>
            <a:r>
              <a:rPr kumimoji="0" lang="en-US" altLang="zh-CN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  <a:endParaRPr kumimoji="0"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algn="ctr"/>
            <a:r>
              <a:rPr kumimoji="0" lang="en-US" altLang="zh-CN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日本变政考</a:t>
            </a:r>
            <a:r>
              <a:rPr kumimoji="0" lang="en-US" altLang="zh-CN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</a:p>
          <a:p>
            <a:pPr algn="ctr"/>
            <a:r>
              <a:rPr kumimoji="0" lang="en-US" altLang="zh-CN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孔子改制考</a:t>
            </a:r>
            <a:r>
              <a:rPr kumimoji="0" lang="en-US" altLang="zh-CN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</a:p>
          <a:p>
            <a:pPr algn="ctr"/>
            <a:r>
              <a:rPr kumimoji="0" lang="en-US" altLang="zh-CN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人类公理</a:t>
            </a:r>
            <a:r>
              <a:rPr kumimoji="0" lang="en-US" altLang="zh-CN" sz="1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</a:p>
          <a:p>
            <a:pPr algn="ctr"/>
            <a:r>
              <a:rPr kumimoji="0"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（三考一理）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517" y="1813820"/>
            <a:ext cx="1290330" cy="158816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矩形 8"/>
          <p:cNvSpPr/>
          <p:nvPr/>
        </p:nvSpPr>
        <p:spPr>
          <a:xfrm>
            <a:off x="2585815" y="3549740"/>
            <a:ext cx="222909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梁启超</a:t>
            </a:r>
            <a:endParaRPr kumimoji="0"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algn="ctr"/>
            <a:r>
              <a:rPr kumimoji="0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变法通义</a:t>
            </a:r>
            <a:r>
              <a:rPr kumimoji="0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</a:p>
          <a:p>
            <a:pPr algn="ctr"/>
            <a:endParaRPr kumimoji="0"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algn="ctr"/>
            <a:r>
              <a:rPr kumimoji="0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时务报</a:t>
            </a:r>
            <a:r>
              <a:rPr kumimoji="0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00" y="1771111"/>
            <a:ext cx="1164909" cy="158933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2" name="矩形 11"/>
          <p:cNvSpPr/>
          <p:nvPr/>
        </p:nvSpPr>
        <p:spPr>
          <a:xfrm>
            <a:off x="4814908" y="3544716"/>
            <a:ext cx="2229093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严复</a:t>
            </a:r>
            <a:endParaRPr kumimoji="0"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algn="ctr"/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翻译</a:t>
            </a:r>
            <a:r>
              <a:rPr kumimoji="0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天演论</a:t>
            </a:r>
            <a:r>
              <a:rPr kumimoji="0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7"/>
          <a:stretch>
            <a:fillRect/>
          </a:stretch>
        </p:blipFill>
        <p:spPr>
          <a:xfrm>
            <a:off x="7251989" y="1727482"/>
            <a:ext cx="1263331" cy="158816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4" name="矩形 13"/>
          <p:cNvSpPr/>
          <p:nvPr/>
        </p:nvSpPr>
        <p:spPr>
          <a:xfrm>
            <a:off x="6769108" y="3565178"/>
            <a:ext cx="2229093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谭嗣同</a:t>
            </a:r>
            <a:endParaRPr kumimoji="0"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algn="ctr"/>
            <a:r>
              <a:rPr kumimoji="0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仁学</a:t>
            </a:r>
            <a:r>
              <a:rPr kumimoji="0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1898" y="682228"/>
            <a:ext cx="2412568" cy="471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200000"/>
              </a:lnSpc>
            </a:pPr>
            <a:r>
              <a:rPr kumimoji="0" lang="zh-CN" altLang="en-US" sz="15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一、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宣传活动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9137" y="84012"/>
            <a:ext cx="3439064" cy="139394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MH_SubTitle_2"/>
          <p:cNvSpPr txBox="1"/>
          <p:nvPr>
            <p:custDataLst>
              <p:tags r:id="rId1"/>
            </p:custDataLst>
          </p:nvPr>
        </p:nvSpPr>
        <p:spPr bwMode="auto">
          <a:xfrm>
            <a:off x="1724459" y="1493369"/>
            <a:ext cx="1273969" cy="23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康有为</a:t>
            </a:r>
            <a:endParaRPr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梁启超</a:t>
            </a:r>
            <a:endParaRPr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谭嗣同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1800" b="1" dirty="0"/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800" b="1" dirty="0"/>
          </a:p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en-US" sz="1800" b="1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752855" y="27752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174672" y="1062237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仁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学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174673" y="1602311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新学伪经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考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74672" y="2155589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人类公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理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174672" y="2728936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孔子改制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考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174672" y="3282214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时务报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174672" y="3835492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变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法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通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义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174671" y="532282"/>
            <a:ext cx="2088573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日本变政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考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MH_SubTitle_2"/>
          <p:cNvSpPr txBox="1"/>
          <p:nvPr>
            <p:custDataLst>
              <p:tags r:id="rId1"/>
            </p:custDataLst>
          </p:nvPr>
        </p:nvSpPr>
        <p:spPr bwMode="auto">
          <a:xfrm>
            <a:off x="1724459" y="1493369"/>
            <a:ext cx="1273969" cy="23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康有为</a:t>
            </a:r>
            <a:endParaRPr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梁启超</a:t>
            </a:r>
            <a:endParaRPr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21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谭嗣同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1800" b="1" dirty="0"/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800" b="1" dirty="0"/>
          </a:p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en-US" sz="1800" b="1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752855" y="27752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174672" y="1062237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仁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学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174673" y="1602311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新学伪经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考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74672" y="2155589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人类公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理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174672" y="2728936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孔子改制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考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174672" y="3282214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时务报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174672" y="3835492"/>
            <a:ext cx="2088572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变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法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通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义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4" name="直线连接符 3"/>
          <p:cNvCxnSpPr>
            <a:endCxn id="7" idx="1"/>
          </p:cNvCxnSpPr>
          <p:nvPr/>
        </p:nvCxnSpPr>
        <p:spPr>
          <a:xfrm>
            <a:off x="2795155" y="1766455"/>
            <a:ext cx="2379518" cy="866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endCxn id="8" idx="1"/>
          </p:cNvCxnSpPr>
          <p:nvPr/>
        </p:nvCxnSpPr>
        <p:spPr>
          <a:xfrm>
            <a:off x="2795155" y="1766455"/>
            <a:ext cx="2379517" cy="6399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endCxn id="9" idx="1"/>
          </p:cNvCxnSpPr>
          <p:nvPr/>
        </p:nvCxnSpPr>
        <p:spPr>
          <a:xfrm>
            <a:off x="2795155" y="1766455"/>
            <a:ext cx="2379517" cy="12133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174671" y="532282"/>
            <a:ext cx="2088573" cy="5016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《</a:t>
            </a:r>
            <a:r>
              <a:rPr lang="zh-CN" altLang="en-US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日本变政</a:t>
            </a:r>
            <a:r>
              <a:rPr lang="zh-CN" altLang="en-US" sz="2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考</a:t>
            </a:r>
            <a:r>
              <a:rPr lang="en-US" altLang="zh-CN" sz="2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endParaRPr lang="zh-CN" altLang="en-US" sz="2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23" name="直线连接符 22"/>
          <p:cNvCxnSpPr/>
          <p:nvPr/>
        </p:nvCxnSpPr>
        <p:spPr>
          <a:xfrm flipV="1">
            <a:off x="2795154" y="757691"/>
            <a:ext cx="2379517" cy="10087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>
            <a:endCxn id="11" idx="1"/>
          </p:cNvCxnSpPr>
          <p:nvPr/>
        </p:nvCxnSpPr>
        <p:spPr>
          <a:xfrm>
            <a:off x="2795154" y="2575649"/>
            <a:ext cx="2379518" cy="151068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endCxn id="10" idx="1"/>
          </p:cNvCxnSpPr>
          <p:nvPr/>
        </p:nvCxnSpPr>
        <p:spPr>
          <a:xfrm>
            <a:off x="2795153" y="2575649"/>
            <a:ext cx="2379519" cy="95740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endCxn id="2" idx="1"/>
          </p:cNvCxnSpPr>
          <p:nvPr/>
        </p:nvCxnSpPr>
        <p:spPr>
          <a:xfrm flipV="1">
            <a:off x="2795152" y="1313080"/>
            <a:ext cx="2379520" cy="21061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555" y="39661"/>
            <a:ext cx="2647949" cy="10732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942" y="1112942"/>
            <a:ext cx="1335881" cy="40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图表 2"/>
          <p:cNvGraphicFramePr/>
          <p:nvPr/>
        </p:nvGraphicFramePr>
        <p:xfrm>
          <a:off x="228600" y="1901535"/>
          <a:ext cx="3284951" cy="1908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标题 1"/>
          <p:cNvSpPr txBox="1"/>
          <p:nvPr/>
        </p:nvSpPr>
        <p:spPr bwMode="auto">
          <a:xfrm>
            <a:off x="498763" y="267133"/>
            <a:ext cx="2211923" cy="408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no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清刻本悦宋简体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9pPr>
          </a:lstStyle>
          <a:p>
            <a:r>
              <a:rPr lang="zh-CN" altLang="en-US" sz="12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 维新运动的兴起与夭折  </a:t>
            </a:r>
            <a:endParaRPr lang="zh-CN" altLang="en-US" sz="12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-124203" y="273844"/>
            <a:ext cx="622967" cy="4224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10687" y="675517"/>
            <a:ext cx="31796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/>
              <a:t>维新派与守旧派的论战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523942" y="2026226"/>
            <a:ext cx="5119562" cy="193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>
              <a:spcBef>
                <a:spcPts val="750"/>
              </a:spcBef>
            </a:pP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要不要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变法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；</a:t>
            </a:r>
          </a:p>
          <a:p>
            <a:pPr lvl="1" eaLnBrk="1" hangingPunct="1">
              <a:spcBef>
                <a:spcPts val="750"/>
              </a:spcBef>
            </a:pP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要不要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兴民权，设议院，实行君主立宪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；</a:t>
            </a:r>
          </a:p>
          <a:p>
            <a:pPr lvl="1" eaLnBrk="1" hangingPunct="1">
              <a:spcBef>
                <a:spcPts val="750"/>
              </a:spcBef>
            </a:pP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要不要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废八股、改科举和兴学堂</a:t>
            </a:r>
            <a:r>
              <a:rPr kumimoji="0" lang="zh-CN" altLang="en-US" sz="1500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sz="1500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1" eaLnBrk="1" hangingPunct="1">
              <a:spcBef>
                <a:spcPts val="750"/>
              </a:spcBef>
            </a:pP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lvl="1" eaLnBrk="1" hangingPunct="1">
              <a:spcBef>
                <a:spcPts val="750"/>
              </a:spcBef>
            </a:pP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实质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：是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资产阶级思想</a:t>
            </a:r>
            <a:r>
              <a:rPr kumimoji="0" lang="zh-CN" altLang="en-US" sz="15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和</a:t>
            </a:r>
            <a:r>
              <a:rPr kumimoji="0" lang="zh-CN" altLang="en-US" sz="1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封建主义思想</a:t>
            </a:r>
            <a:r>
              <a:rPr kumimoji="0" lang="zh-CN" altLang="en-US" sz="15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在中国的第一次正面交锋。</a:t>
            </a:r>
            <a:endParaRPr kumimoji="0" lang="en-US" altLang="zh-CN" sz="15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0534" y="4238192"/>
            <a:ext cx="3028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张之洞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在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《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劝学篇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》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提出</a:t>
            </a:r>
            <a:r>
              <a:rPr kumimoji="0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“中学为体，西学为用”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，来对抗维新变法。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7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135" y="1068603"/>
            <a:ext cx="1179909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437" y="41619"/>
            <a:ext cx="2232313" cy="904813"/>
          </a:xfrm>
          <a:prstGeom prst="rect">
            <a:avLst/>
          </a:prstGeom>
        </p:spPr>
      </p:pic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59018244"/>
              </p:ext>
            </p:extLst>
          </p:nvPr>
        </p:nvGraphicFramePr>
        <p:xfrm>
          <a:off x="280499" y="799522"/>
          <a:ext cx="8229600" cy="4177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标题 1"/>
          <p:cNvSpPr txBox="1"/>
          <p:nvPr/>
        </p:nvSpPr>
        <p:spPr bwMode="auto">
          <a:xfrm>
            <a:off x="538215" y="277524"/>
            <a:ext cx="2204985" cy="408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no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清刻本悦宋简体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 Light" panose="020F0302020204030204" charset="0"/>
                <a:ea typeface="方正清刻本悦宋简体" charset="0"/>
                <a:cs typeface="方正清刻本悦宋简体" charset="0"/>
              </a:defRPr>
            </a:lvl9pPr>
          </a:lstStyle>
          <a:p>
            <a:r>
              <a:rPr lang="zh-CN" altLang="en-US" sz="12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 维新运动的兴起与夭折  </a:t>
            </a:r>
            <a:endParaRPr lang="zh-CN" altLang="en-US" sz="12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-124203" y="273844"/>
            <a:ext cx="622967" cy="4224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669998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在中国近代史上，资产阶级思想与封建主义思想的第一次正面交锋是（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）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．洋务派与顽固派的论战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．维新派与守旧派的论战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752855" y="283563"/>
            <a:ext cx="7645003" cy="408385"/>
          </a:xfrm>
        </p:spPr>
        <p:txBody>
          <a:bodyPr/>
          <a:lstStyle/>
          <a:p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2724150" y="884635"/>
            <a:ext cx="1656160" cy="374451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1843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1851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 </a:t>
            </a:r>
            <a:endParaRPr lang="en-US" altLang="zh-CN" sz="18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年上半年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1864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lang="en-US" altLang="zh-CN" sz="18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2522935" y="873919"/>
            <a:ext cx="72628" cy="3870722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gradFill flip="none" rotWithShape="1">
            <a:gsLst>
              <a:gs pos="0">
                <a:srgbClr val="595959">
                  <a:tint val="66000"/>
                  <a:satMod val="160000"/>
                </a:srgbClr>
              </a:gs>
              <a:gs pos="50000">
                <a:srgbClr val="595959">
                  <a:tint val="44500"/>
                  <a:satMod val="160000"/>
                </a:srgbClr>
              </a:gs>
              <a:gs pos="100000">
                <a:srgbClr val="59595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2402681" y="1090613"/>
            <a:ext cx="314325" cy="3143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2402681" y="1665685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2402681" y="2260997"/>
            <a:ext cx="314325" cy="3131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2402681" y="2853929"/>
            <a:ext cx="314325" cy="3143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2402681" y="3475435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2409825" y="4074319"/>
            <a:ext cx="314325" cy="3131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50548" y="2202981"/>
            <a:ext cx="2965889" cy="380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攻克南京，改名天京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3564" name="文本框 11"/>
          <p:cNvSpPr txBox="1">
            <a:spLocks noChangeArrowheads="1"/>
          </p:cNvSpPr>
          <p:nvPr/>
        </p:nvSpPr>
        <p:spPr bwMode="auto">
          <a:xfrm>
            <a:off x="897732" y="16656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创业</a:t>
            </a:r>
          </a:p>
        </p:txBody>
      </p:sp>
      <p:sp>
        <p:nvSpPr>
          <p:cNvPr id="23566" name="文本框 18"/>
          <p:cNvSpPr txBox="1">
            <a:spLocks noChangeArrowheads="1"/>
          </p:cNvSpPr>
          <p:nvPr/>
        </p:nvSpPr>
        <p:spPr bwMode="auto">
          <a:xfrm>
            <a:off x="897732" y="34182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守业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1963406" y="91058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1978498" y="2898332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9"/>
          <a:srcRect l="63773" t="9002" r="2038" b="10627"/>
          <a:stretch>
            <a:fillRect/>
          </a:stretch>
        </p:blipFill>
        <p:spPr>
          <a:xfrm>
            <a:off x="6616030" y="1704975"/>
            <a:ext cx="1872853" cy="2682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26768" y="68859"/>
            <a:ext cx="3741477" cy="1350440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669998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提出“中学为体，西学为用”的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）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冯桂芬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张之洞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669998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快问快答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3.《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劝学篇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》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的作者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是（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）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冯桂芬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kumimoji="0"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张之洞</a:t>
            </a: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endParaRPr kumimoji="0"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718733" y="3208758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维新活动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701247" y="3713991"/>
            <a:ext cx="1807834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701247" y="4209346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701247" y="4714579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深刻教训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4532736" y="3381178"/>
            <a:ext cx="168511" cy="176645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6530596" y="3128822"/>
            <a:ext cx="185996" cy="147670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738106" y="3435372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资产改革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761735" y="3891501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思想启蒙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761735" y="4341675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改革风气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731029" y="2956647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爱国救亡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标题 1"/>
          <p:cNvSpPr>
            <a:spLocks noGrp="1"/>
          </p:cNvSpPr>
          <p:nvPr>
            <p:ph type="title"/>
          </p:nvPr>
        </p:nvSpPr>
        <p:spPr>
          <a:xfrm>
            <a:off x="752855" y="288438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06850" name="内容占位符 2"/>
          <p:cNvSpPr>
            <a:spLocks noGrp="1"/>
          </p:cNvSpPr>
          <p:nvPr>
            <p:ph idx="1"/>
          </p:nvPr>
        </p:nvSpPr>
        <p:spPr>
          <a:xfrm>
            <a:off x="628651" y="950119"/>
            <a:ext cx="4868141" cy="3263504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戌维新运动的意义 </a:t>
            </a:r>
            <a:endParaRPr kumimoji="0" lang="zh-CN" altLang="en-US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是一次爱</a:t>
            </a:r>
            <a:r>
              <a:rPr kumimoji="0"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国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救亡运动。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是一场</a:t>
            </a:r>
            <a:r>
              <a:rPr kumimoji="0"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资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产阶级性质的政治改革运动。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是一场</a:t>
            </a:r>
            <a:r>
              <a:rPr kumimoji="0"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思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想启蒙运动。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在</a:t>
            </a:r>
            <a:r>
              <a:rPr kumimoji="0"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改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革社会风气方面也有不可低估的意义。</a:t>
            </a:r>
          </a:p>
          <a:p>
            <a:pPr eaLnBrk="1" hangingPunct="1">
              <a:spcBef>
                <a:spcPct val="0"/>
              </a:spcBef>
            </a:pPr>
            <a:endParaRPr kumimoji="0" lang="zh-CN" altLang="en-US" dirty="0">
              <a:latin typeface="等线" charset="0"/>
              <a:ea typeface="等线" charset="0"/>
            </a:endParaRPr>
          </a:p>
          <a:p>
            <a:pPr eaLnBrk="1" hangingPunct="1">
              <a:spcBef>
                <a:spcPct val="0"/>
              </a:spcBef>
            </a:pPr>
            <a:endParaRPr kumimoji="0" lang="zh-CN" altLang="en-US" dirty="0">
              <a:latin typeface="等线" charset="0"/>
              <a:ea typeface="等线" charset="0"/>
            </a:endParaRPr>
          </a:p>
        </p:txBody>
      </p:sp>
      <p:pic>
        <p:nvPicPr>
          <p:cNvPr id="206851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292" y="1097251"/>
            <a:ext cx="1335881" cy="40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817" y="56213"/>
            <a:ext cx="3728183" cy="1281219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496792" y="2470392"/>
            <a:ext cx="2176548" cy="743231"/>
          </a:xfrm>
          <a:prstGeom prst="rect">
            <a:avLst/>
          </a:prstGeom>
          <a:solidFill>
            <a:srgbClr val="FFFFFF"/>
          </a:solidFill>
          <a:ln w="7628">
            <a:solidFill>
              <a:srgbClr val="C23B0D"/>
            </a:solidFill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1" defTabSz="685800" eaLnBrk="1" hangingPunct="1">
              <a:lnSpc>
                <a:spcPct val="238000"/>
              </a:lnSpc>
            </a:pPr>
            <a:r>
              <a:rPr kumimoji="0" lang="zh-CN" altLang="en-US" dirty="0">
                <a:solidFill>
                  <a:srgbClr val="C23B0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 改 国 资</a:t>
            </a:r>
            <a:endParaRPr kumimoji="0" lang="zh-CN" altLang="en-US" sz="13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标题 1"/>
          <p:cNvSpPr>
            <a:spLocks noGrp="1"/>
          </p:cNvSpPr>
          <p:nvPr>
            <p:ph type="title"/>
          </p:nvPr>
        </p:nvSpPr>
        <p:spPr>
          <a:xfrm>
            <a:off x="752855" y="288438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06850" name="内容占位符 2"/>
          <p:cNvSpPr>
            <a:spLocks noGrp="1"/>
          </p:cNvSpPr>
          <p:nvPr>
            <p:ph idx="1"/>
          </p:nvPr>
        </p:nvSpPr>
        <p:spPr>
          <a:xfrm>
            <a:off x="628651" y="950119"/>
            <a:ext cx="4868141" cy="3263504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戌维新运动的意义 </a:t>
            </a:r>
            <a:endParaRPr kumimoji="0" lang="zh-CN" altLang="en-US" dirty="0">
              <a:solidFill>
                <a:srgbClr val="C23C0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是一次</a:t>
            </a:r>
            <a:r>
              <a:rPr kumimoji="0" lang="zh-CN" altLang="en-US" sz="1800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救亡运动。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是一场</a:t>
            </a:r>
            <a:r>
              <a:rPr kumimoji="0" lang="zh-CN" altLang="en-US" sz="1800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性质的政治</a:t>
            </a:r>
            <a:r>
              <a:rPr kumimoji="0" lang="zh-CN" altLang="en-US" sz="1800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运动。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是一场</a:t>
            </a:r>
            <a:r>
              <a:rPr kumimoji="0" lang="zh-CN" altLang="en-US" sz="1800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运动。</a:t>
            </a:r>
          </a:p>
          <a:p>
            <a:pPr eaLnBrk="1" hangingPunct="1"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4.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在改革</a:t>
            </a:r>
            <a:r>
              <a:rPr kumimoji="0" lang="zh-CN" altLang="en-US" sz="1800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         </a:t>
            </a: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方面也有不可低估的意义。</a:t>
            </a:r>
          </a:p>
          <a:p>
            <a:pPr eaLnBrk="1" hangingPunct="1">
              <a:spcBef>
                <a:spcPct val="0"/>
              </a:spcBef>
            </a:pPr>
            <a:endParaRPr kumimoji="0" lang="zh-CN" altLang="en-US" dirty="0">
              <a:latin typeface="等线" charset="0"/>
              <a:ea typeface="等线" charset="0"/>
            </a:endParaRPr>
          </a:p>
          <a:p>
            <a:pPr eaLnBrk="1" hangingPunct="1">
              <a:spcBef>
                <a:spcPct val="0"/>
              </a:spcBef>
            </a:pPr>
            <a:endParaRPr kumimoji="0" lang="zh-CN" altLang="en-US" dirty="0">
              <a:latin typeface="等线" charset="0"/>
              <a:ea typeface="等线" charset="0"/>
            </a:endParaRPr>
          </a:p>
        </p:txBody>
      </p:sp>
      <p:pic>
        <p:nvPicPr>
          <p:cNvPr id="206851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292" y="1097251"/>
            <a:ext cx="1335881" cy="40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817" y="56213"/>
            <a:ext cx="3728183" cy="1281219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496792" y="2581871"/>
            <a:ext cx="1867787" cy="743231"/>
          </a:xfrm>
          <a:prstGeom prst="rect">
            <a:avLst/>
          </a:prstGeom>
          <a:solidFill>
            <a:srgbClr val="FFFFFF"/>
          </a:solidFill>
          <a:ln w="7628">
            <a:solidFill>
              <a:srgbClr val="C23B0D"/>
            </a:solidFill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1" algn="just" defTabSz="685800" eaLnBrk="1" hangingPunct="1">
              <a:lnSpc>
                <a:spcPct val="238000"/>
              </a:lnSpc>
            </a:pPr>
            <a:r>
              <a:rPr kumimoji="0" lang="zh-CN" altLang="en-US" dirty="0">
                <a:solidFill>
                  <a:srgbClr val="C23B0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思 改 国 资</a:t>
            </a:r>
            <a:endParaRPr kumimoji="0" lang="zh-CN" altLang="en-US" sz="135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412740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27414" y="4098151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718733" y="3208758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维新活动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701247" y="3713991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701247" y="4209346"/>
            <a:ext cx="1807834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701247" y="4714579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深刻教训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4532736" y="3381178"/>
            <a:ext cx="168511" cy="176645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6526567" y="3657444"/>
            <a:ext cx="149474" cy="147670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676040" y="3891501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不敢反封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676040" y="4309707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幻想帝国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677591" y="4722076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脱离群众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676040" y="3443961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有人阻挠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标题 1"/>
          <p:cNvSpPr>
            <a:spLocks noGrp="1"/>
          </p:cNvSpPr>
          <p:nvPr>
            <p:ph type="title"/>
          </p:nvPr>
        </p:nvSpPr>
        <p:spPr>
          <a:xfrm>
            <a:off x="729258" y="27384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4018" name="内容占位符 2"/>
          <p:cNvSpPr>
            <a:spLocks noGrp="1"/>
          </p:cNvSpPr>
          <p:nvPr>
            <p:ph idx="1"/>
          </p:nvPr>
        </p:nvSpPr>
        <p:spPr>
          <a:xfrm>
            <a:off x="171450" y="876300"/>
            <a:ext cx="8760619" cy="434101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戊戌维新运动失败的原因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主要原因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：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慈禧太后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为首的强大的守旧势力的反对 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214019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97" y="903773"/>
            <a:ext cx="1251347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449" y="1791565"/>
            <a:ext cx="2102870" cy="27350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圆角矩形 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982" y="50894"/>
            <a:ext cx="4006994" cy="1239833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标题 1"/>
          <p:cNvSpPr>
            <a:spLocks noGrp="1"/>
          </p:cNvSpPr>
          <p:nvPr>
            <p:ph type="title"/>
          </p:nvPr>
        </p:nvSpPr>
        <p:spPr>
          <a:xfrm>
            <a:off x="729258" y="27384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4018" name="内容占位符 2"/>
          <p:cNvSpPr>
            <a:spLocks noGrp="1"/>
          </p:cNvSpPr>
          <p:nvPr>
            <p:ph idx="1"/>
          </p:nvPr>
        </p:nvSpPr>
        <p:spPr>
          <a:xfrm>
            <a:off x="171450" y="876300"/>
            <a:ext cx="8760619" cy="434101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戊戌维新运动失败的原因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主要原因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：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慈禧太后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为首的强大的守旧势力的反对 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自身原因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不敢否定封建主义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      政治：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经济：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文化：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</p:txBody>
      </p:sp>
      <p:pic>
        <p:nvPicPr>
          <p:cNvPr id="214019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97" y="903773"/>
            <a:ext cx="1251347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C30A7C-F5C1-43E5-B82B-F154AD8F7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2" y="50894"/>
            <a:ext cx="4006994" cy="1239833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标题 1"/>
          <p:cNvSpPr>
            <a:spLocks noGrp="1"/>
          </p:cNvSpPr>
          <p:nvPr>
            <p:ph type="title"/>
          </p:nvPr>
        </p:nvSpPr>
        <p:spPr>
          <a:xfrm>
            <a:off x="729258" y="27384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4018" name="内容占位符 2"/>
          <p:cNvSpPr>
            <a:spLocks noGrp="1"/>
          </p:cNvSpPr>
          <p:nvPr>
            <p:ph idx="1"/>
          </p:nvPr>
        </p:nvSpPr>
        <p:spPr>
          <a:xfrm>
            <a:off x="171450" y="876300"/>
            <a:ext cx="8760619" cy="434101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戊戌维新运动失败的原因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主要原因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：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慈禧太后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为首的强大的守旧势力的反对 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自身原因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不敢否定封建主义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      政治：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封建君主专制制度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经济：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封建土地所有制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文化：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封建专制主义文化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，托古改制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</p:txBody>
      </p:sp>
      <p:pic>
        <p:nvPicPr>
          <p:cNvPr id="214019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97" y="903773"/>
            <a:ext cx="1251347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606D1B-A271-4F6B-BE2F-19B966FD1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2" y="50894"/>
            <a:ext cx="4006994" cy="1239833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标题 1"/>
          <p:cNvSpPr>
            <a:spLocks noGrp="1"/>
          </p:cNvSpPr>
          <p:nvPr>
            <p:ph type="title"/>
          </p:nvPr>
        </p:nvSpPr>
        <p:spPr>
          <a:xfrm>
            <a:off x="729258" y="27384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4018" name="内容占位符 2"/>
          <p:cNvSpPr>
            <a:spLocks noGrp="1"/>
          </p:cNvSpPr>
          <p:nvPr>
            <p:ph idx="1"/>
          </p:nvPr>
        </p:nvSpPr>
        <p:spPr>
          <a:xfrm>
            <a:off x="171450" y="876300"/>
            <a:ext cx="8760619" cy="434101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戊戌维新运动失败的原因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主要原因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：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慈禧太后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为首的强大的守旧势力的反对 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自身原因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不敢否定封建主义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      政治：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封建君主专制制度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经济：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封建土地所有制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文化：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封建专制主义文化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，托古改制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 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2.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对帝国主义抱有幻想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 3.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脱离人民群众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214019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97" y="903773"/>
            <a:ext cx="1251347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35A078-F587-4920-814E-E6656B44B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2" y="50894"/>
            <a:ext cx="4006994" cy="12398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3"/>
          <p:cNvSpPr/>
          <p:nvPr>
            <p:custDataLst>
              <p:tags r:id="rId1"/>
            </p:custDataLst>
          </p:nvPr>
        </p:nvSpPr>
        <p:spPr>
          <a:xfrm>
            <a:off x="2522935" y="873919"/>
            <a:ext cx="72628" cy="3870722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gradFill flip="none" rotWithShape="1">
            <a:gsLst>
              <a:gs pos="0">
                <a:srgbClr val="595959">
                  <a:tint val="66000"/>
                  <a:satMod val="160000"/>
                </a:srgbClr>
              </a:gs>
              <a:gs pos="50000">
                <a:srgbClr val="595959">
                  <a:tint val="44500"/>
                  <a:satMod val="160000"/>
                </a:srgbClr>
              </a:gs>
              <a:gs pos="100000">
                <a:srgbClr val="59595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752855" y="285013"/>
            <a:ext cx="7645003" cy="408385"/>
          </a:xfrm>
        </p:spPr>
        <p:txBody>
          <a:bodyPr/>
          <a:lstStyle/>
          <a:p>
            <a:r>
              <a:rPr lang="zh-CN" altLang="en-US" sz="18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第一节 农民群众斗争风暴的起落  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2724150" y="884635"/>
            <a:ext cx="1656160" cy="374451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1843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1851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 </a:t>
            </a:r>
            <a:endParaRPr lang="en-US" altLang="zh-CN" sz="18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年上半年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1856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9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</a:p>
          <a:p>
            <a:pPr>
              <a:lnSpc>
                <a:spcPct val="200000"/>
              </a:lnSpc>
              <a:spcBef>
                <a:spcPts val="405"/>
              </a:spcBef>
            </a:pP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1864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altLang="zh-CN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</a:t>
            </a:r>
            <a:r>
              <a:rPr lang="zh-CN" altLang="en-US" sz="1800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endParaRPr lang="en-US" altLang="zh-CN" sz="1800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2402681" y="1090613"/>
            <a:ext cx="314325" cy="3143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2402681" y="1665685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2402681" y="2260997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2402681" y="2853929"/>
            <a:ext cx="314325" cy="314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2402681" y="3475435"/>
            <a:ext cx="314325" cy="313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150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2409825" y="4074319"/>
            <a:ext cx="314325" cy="3131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lang="zh-CN" altLang="en-US" sz="15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75523" y="2701264"/>
            <a:ext cx="4968478" cy="7129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太平天国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全盛时期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3564" name="文本框 11"/>
          <p:cNvSpPr txBox="1">
            <a:spLocks noChangeArrowheads="1"/>
          </p:cNvSpPr>
          <p:nvPr/>
        </p:nvSpPr>
        <p:spPr bwMode="auto">
          <a:xfrm>
            <a:off x="897732" y="16656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创业</a:t>
            </a:r>
          </a:p>
        </p:txBody>
      </p:sp>
      <p:sp>
        <p:nvSpPr>
          <p:cNvPr id="23566" name="文本框 18"/>
          <p:cNvSpPr txBox="1">
            <a:spLocks noChangeArrowheads="1"/>
          </p:cNvSpPr>
          <p:nvPr/>
        </p:nvSpPr>
        <p:spPr bwMode="auto">
          <a:xfrm>
            <a:off x="897732" y="3418285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charset="0"/>
                <a:ea typeface="等线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守业</a:t>
            </a:r>
          </a:p>
        </p:txBody>
      </p:sp>
      <p:sp>
        <p:nvSpPr>
          <p:cNvPr id="17" name="左大括号 16"/>
          <p:cNvSpPr/>
          <p:nvPr/>
        </p:nvSpPr>
        <p:spPr>
          <a:xfrm>
            <a:off x="1963406" y="910584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1978498" y="2898332"/>
            <a:ext cx="151563" cy="18233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0982" y="1511752"/>
            <a:ext cx="3834172" cy="29986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26768" y="68859"/>
            <a:ext cx="3741477" cy="1350440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标题 1"/>
          <p:cNvSpPr>
            <a:spLocks noGrp="1"/>
          </p:cNvSpPr>
          <p:nvPr>
            <p:ph type="title"/>
          </p:nvPr>
        </p:nvSpPr>
        <p:spPr>
          <a:xfrm>
            <a:off x="729258" y="27384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4018" name="内容占位符 2"/>
          <p:cNvSpPr>
            <a:spLocks noGrp="1"/>
          </p:cNvSpPr>
          <p:nvPr>
            <p:ph idx="1"/>
          </p:nvPr>
        </p:nvSpPr>
        <p:spPr>
          <a:xfrm>
            <a:off x="171450" y="876300"/>
            <a:ext cx="8760619" cy="434101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戊戌维新运动失败的原因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主要原因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：</a:t>
            </a:r>
            <a:r>
              <a:rPr kumimoji="0" lang="en-US" altLang="zh-CN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    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的反对 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自身原因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不敢否定封建主义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      政治：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u="sng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制度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经济：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</a:t>
            </a:r>
            <a:r>
              <a:rPr kumimoji="0" lang="zh-CN" altLang="en-US" b="1" u="sng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所有制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文化：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</a:t>
            </a:r>
            <a:r>
              <a:rPr kumimoji="0" lang="zh-CN" altLang="en-US" b="1" u="sng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文化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，托古改制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 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2.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对</a:t>
            </a:r>
            <a:r>
              <a:rPr kumimoji="0" lang="zh-CN" altLang="en-US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抱有幻想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 3.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脱离</a:t>
            </a:r>
            <a:r>
              <a:rPr kumimoji="0"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________</a:t>
            </a:r>
            <a:endParaRPr kumimoji="0" lang="en-US" altLang="zh-CN" u="sng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214019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97" y="903773"/>
            <a:ext cx="1251347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F77863-0E5C-46CE-B7C4-6D62759E0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2" y="50894"/>
            <a:ext cx="4006994" cy="1239833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标题 1"/>
          <p:cNvSpPr>
            <a:spLocks noGrp="1"/>
          </p:cNvSpPr>
          <p:nvPr>
            <p:ph type="title"/>
          </p:nvPr>
        </p:nvSpPr>
        <p:spPr>
          <a:xfrm>
            <a:off x="729258" y="273844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4018" name="内容占位符 2"/>
          <p:cNvSpPr>
            <a:spLocks noGrp="1"/>
          </p:cNvSpPr>
          <p:nvPr>
            <p:ph idx="1"/>
          </p:nvPr>
        </p:nvSpPr>
        <p:spPr>
          <a:xfrm>
            <a:off x="171450" y="876300"/>
            <a:ext cx="8760619" cy="434101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戊戌维新运动失败的原因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主要原因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：</a:t>
            </a:r>
            <a:r>
              <a:rPr kumimoji="0"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慈禧太后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为首的强大的守旧势力的反对 </a:t>
            </a:r>
            <a:endParaRPr kumimoji="0"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自身原因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1.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不敢否定封建主义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                 政治：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封建君主专制制度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 经济：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封建土地所有制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FF00"/>
              </a:buClr>
            </a:pP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  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文化：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上不敢否定</a:t>
            </a:r>
            <a:r>
              <a:rPr kumimoji="0" lang="zh-CN" altLang="en-US" b="1" dirty="0">
                <a:solidFill>
                  <a:srgbClr val="C00000"/>
                </a:solidFill>
                <a:latin typeface="等线" charset="0"/>
                <a:ea typeface="等线" charset="0"/>
                <a:sym typeface="华文楷体" panose="02010600040101010101" charset="-122"/>
              </a:rPr>
              <a:t>封建专制主义文化</a:t>
            </a:r>
            <a:r>
              <a:rPr kumimoji="0" lang="zh-CN" altLang="en-US" dirty="0">
                <a:latin typeface="等线" charset="0"/>
                <a:ea typeface="等线" charset="0"/>
                <a:sym typeface="华文楷体" panose="02010600040101010101" charset="-122"/>
              </a:rPr>
              <a:t>，托古改制</a:t>
            </a:r>
            <a:endParaRPr kumimoji="0" lang="en-US" altLang="zh-CN" b="1" dirty="0">
              <a:solidFill>
                <a:srgbClr val="C00000"/>
              </a:solidFill>
              <a:latin typeface="等线" charset="0"/>
              <a:ea typeface="等线" charset="0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 </a:t>
            </a: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2.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对帝国主义抱有幻想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楷体" panose="02010600040101010101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          3.</a:t>
            </a:r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楷体" panose="02010600040101010101" charset="-122"/>
              </a:rPr>
              <a:t>脱离人民群众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214019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97" y="903773"/>
            <a:ext cx="1251347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CB49A4-22EB-45C9-89C2-BF2986DC1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2" y="50894"/>
            <a:ext cx="4006994" cy="1239833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827" y="2289624"/>
            <a:ext cx="1566378" cy="7020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对国家出路的早期探索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65289" y="626165"/>
            <a:ext cx="187667" cy="425035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01870" y="779649"/>
            <a:ext cx="2738922" cy="76135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第一节：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农民群众斗争风暴的起落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801870" y="2097944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第二节：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地主阶级统治集团“自救”活动的兴衰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20405" y="3450905"/>
            <a:ext cx="2687837" cy="7960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第三节：</a:t>
            </a:r>
            <a:endParaRPr lang="en-US" altLang="zh-CN" sz="15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15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Palatino Linotype" panose="02040502050505030304" charset="0"/>
              </a:rPr>
              <a:t>维新运动的兴起和夭折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709415" y="2924389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维新活动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709414" y="3366975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历史意义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704443" y="3773453"/>
            <a:ext cx="1807834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失败原因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704443" y="4212030"/>
            <a:ext cx="1807834" cy="37290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深刻教训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4532447" y="2987186"/>
            <a:ext cx="147102" cy="149129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6547112" y="3735017"/>
            <a:ext cx="173783" cy="132692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722709" y="3888282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软弱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722709" y="4308219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改革不行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722709" y="4722076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革命行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715924" y="3450906"/>
            <a:ext cx="1493325" cy="3729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首秀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标题 1"/>
          <p:cNvSpPr>
            <a:spLocks noGrp="1"/>
          </p:cNvSpPr>
          <p:nvPr>
            <p:ph type="title"/>
          </p:nvPr>
        </p:nvSpPr>
        <p:spPr>
          <a:xfrm>
            <a:off x="729258" y="280257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28354" name="内容占位符 2"/>
          <p:cNvSpPr>
            <a:spLocks noGrp="1"/>
          </p:cNvSpPr>
          <p:nvPr>
            <p:ph idx="1"/>
          </p:nvPr>
        </p:nvSpPr>
        <p:spPr>
          <a:xfrm>
            <a:off x="171450" y="876301"/>
            <a:ext cx="8760619" cy="387096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戊戌维新运动失败的教训：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首秀：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软弱：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改革不行：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革命行：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484" y="27598"/>
            <a:ext cx="3857516" cy="1322087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标题 1"/>
          <p:cNvSpPr>
            <a:spLocks noGrp="1"/>
          </p:cNvSpPr>
          <p:nvPr>
            <p:ph type="title"/>
          </p:nvPr>
        </p:nvSpPr>
        <p:spPr>
          <a:xfrm>
            <a:off x="729258" y="280257"/>
            <a:ext cx="7645003" cy="408385"/>
          </a:xfrm>
        </p:spPr>
        <p:txBody>
          <a:bodyPr/>
          <a:lstStyle/>
          <a:p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第三节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r>
              <a:rPr altLang="en-US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维新运动的兴起与夭折</a:t>
            </a:r>
            <a:r>
              <a:rPr altLang="zh-CN" sz="1800" noProof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微软雅黑" panose="020B0503020204020204" pitchFamily="34" charset="-122"/>
              </a:rPr>
              <a:t> </a:t>
            </a:r>
            <a:endParaRPr altLang="zh-CN" sz="1800" noProof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28354" name="内容占位符 2"/>
          <p:cNvSpPr>
            <a:spLocks noGrp="1"/>
          </p:cNvSpPr>
          <p:nvPr>
            <p:ph idx="1"/>
          </p:nvPr>
        </p:nvSpPr>
        <p:spPr>
          <a:xfrm>
            <a:off x="171450" y="876300"/>
            <a:ext cx="8760619" cy="434101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Arial" panose="020B0604020202020204" pitchFamily="34" charset="0"/>
              </a:rPr>
              <a:t>戊戌维新运动失败的教训：</a:t>
            </a: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kumimoji="0"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1.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首秀：中国</a:t>
            </a:r>
            <a:r>
              <a:rPr kumimoji="0"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民族资产阶级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登上政治舞台的</a:t>
            </a:r>
            <a:r>
              <a:rPr kumimoji="0"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第一次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表演。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软弱：戊戌维新以失败而告终暴露出这个阶级的</a:t>
            </a:r>
            <a:r>
              <a:rPr kumimoji="0"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软弱性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。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改革不行：在半殖民地半封建的中国，企图</a:t>
            </a:r>
            <a:r>
              <a:rPr kumimoji="0"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通过统治者进行自上而下的改良的道路，是行不通的。</a:t>
            </a:r>
            <a:endParaRPr kumimoji="0" lang="en-US" altLang="zh-CN" sz="15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4.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革命行：要想实现国家的独立、民主、富强，必须采用</a:t>
            </a:r>
            <a:r>
              <a:rPr kumimoji="0" lang="zh-CN" altLang="en-US" sz="1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革命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的手段。 </a:t>
            </a: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</a:pP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FC3BCD-743D-4D43-87A5-2C4814B6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484" y="27598"/>
            <a:ext cx="3857516" cy="1322087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8791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判断对错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 marL="0" lvl="1" eaLnBrk="1" hangingPunct="1"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中国先进地主阶级登上政治舞台的第一次表演。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戊戌维新以失败而告终暴露出民族资产阶级的软弱性。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在半殖民地半封建的中国，企图进行自下而上的革命的道路，是行不通的。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endParaRPr kumimoji="0" lang="zh-CN" altLang="en-US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8791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判断对错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 marL="0" lvl="1" eaLnBrk="1" hangingPunct="1"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中国先进地主阶级登上政治舞台的第一次表演。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2.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戊戌维新以失败而告终暴露出民族资产阶级的软弱性。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r>
              <a:rPr kumimoji="0" lang="en-US" altLang="zh-CN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3.</a:t>
            </a:r>
            <a:r>
              <a:rPr kumimoji="0" lang="zh-CN" altLang="en-US" sz="15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在半殖民地半封建的中国，企图进行自下而上的革命的道路，是行不通的。</a:t>
            </a: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endParaRPr kumimoji="0" lang="zh-CN" altLang="en-US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eaLnBrk="1" hangingPunct="1">
              <a:spcBef>
                <a:spcPct val="0"/>
              </a:spcBef>
            </a:pPr>
            <a:endParaRPr kumimoji="0" lang="en-US" altLang="zh-CN" sz="15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Arial" panose="020B0604020202020204" pitchFamily="34" charset="0"/>
            </a:endParaRPr>
          </a:p>
          <a:p>
            <a:pPr marL="0" lvl="1">
              <a:spcBef>
                <a:spcPct val="0"/>
              </a:spcBef>
            </a:pPr>
            <a:endParaRPr kumimoji="0" lang="en-US" altLang="zh-CN" sz="45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30110" y="1596687"/>
            <a:ext cx="97654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eaLnBrk="1" hangingPunct="1"/>
            <a:r>
              <a:rPr kumimoji="0" lang="zh-CN" altLang="en-US" sz="4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✔</a:t>
            </a:r>
            <a:endParaRPr kumimoji="0" lang="en-US" altLang="zh-CN" sz="45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05839" y="1158411"/>
            <a:ext cx="158312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CN" altLang="en-US" sz="4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✘</a:t>
            </a:r>
            <a:endParaRPr lang="zh-CN" altLang="en-US" sz="4500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14729" y="2051436"/>
            <a:ext cx="158312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CN" altLang="en-US" sz="45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微软雅黑" panose="020B0503020204020204" pitchFamily="34" charset="-122"/>
              </a:rPr>
              <a:t>✘</a:t>
            </a:r>
            <a:endParaRPr lang="zh-CN" altLang="en-US" sz="45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8791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戊戌维新运动失败的主要原因是（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18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．中国民族资本主义经济力量十分弱小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．维新派把希望完全寄托在一个没有实权的皇帝身上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．没有发动群众的支持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．维新派自身的局限和以慈禧太后为首的强大的守旧势力的反对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73844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戊戌维新运动失败的主要原因是（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en-US" sz="1800" b="1" dirty="0">
                <a:solidFill>
                  <a:srgbClr val="C23C0D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．中国民族资本主义经济力量十分弱小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．维新派把希望完全寄托在一个没有实权的皇帝身上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．没有发动群众的支持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．维新派自身的局限和以慈禧太后为首的强大的守旧势力的反对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等线" charset="0"/>
              <a:ea typeface="等线" charset="0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2855" y="287915"/>
            <a:ext cx="7645003" cy="4083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练一练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194290" y="1394007"/>
            <a:ext cx="8596419" cy="281431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资产阶级维新派不敢否定封建主义在政治上的表现是（    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不敢根本否定封建君主制度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对帝国主义抱有幻想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脱离人民群众</a:t>
            </a:r>
          </a:p>
          <a:p>
            <a:pPr>
              <a:spcBef>
                <a:spcPct val="0"/>
              </a:spcBef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D.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主张西学中用</a:t>
            </a: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-124203" y="273844"/>
            <a:ext cx="877058" cy="4838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Freeform 10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Freeform 10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8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8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Freeform 10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8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Freeform 10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8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Freeform 10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8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2103057"/>
  <p:tag name="MH_LIBRARY" val="GRAPHIC"/>
  <p:tag name="MH_TYPE" val="SubTitle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2103057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1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Freeform 10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4652"/>
  <p:tag name="MH_LIBRARY" val="GRAPHIC"/>
  <p:tag name="MH_ORDER" val="Oval 85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4869</Words>
  <Application>Microsoft Office PowerPoint</Application>
  <PresentationFormat>全屏显示(16:9)</PresentationFormat>
  <Paragraphs>980</Paragraphs>
  <Slides>103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17" baseType="lpstr">
      <vt:lpstr>Arial Unicode MS</vt:lpstr>
      <vt:lpstr>等线</vt:lpstr>
      <vt:lpstr>方正粗倩简体</vt:lpstr>
      <vt:lpstr>方正清刻本悦宋简体</vt:lpstr>
      <vt:lpstr>黑体</vt:lpstr>
      <vt:lpstr>华文行楷</vt:lpstr>
      <vt:lpstr>华文新魏</vt:lpstr>
      <vt:lpstr>宋体</vt:lpstr>
      <vt:lpstr>微软雅黑</vt:lpstr>
      <vt:lpstr>Arial</vt:lpstr>
      <vt:lpstr>Arial Rounded MT Bold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第一节 农民群众斗争风暴的起落 </vt:lpstr>
      <vt:lpstr>第一节 农民群众斗争风暴的起落</vt:lpstr>
      <vt:lpstr>第一节 农民群众斗争风暴的起落</vt:lpstr>
      <vt:lpstr>第一节 农民群众斗争风暴的起落  </vt:lpstr>
      <vt:lpstr>第一节 农民群众斗争风暴的起落   </vt:lpstr>
      <vt:lpstr>第一节 农民群众斗争风暴的起落  </vt:lpstr>
      <vt:lpstr>PowerPoint 演示文稿</vt:lpstr>
      <vt:lpstr>练一练</vt:lpstr>
      <vt:lpstr>练一练</vt:lpstr>
      <vt:lpstr>练一练</vt:lpstr>
      <vt:lpstr>练一练</vt:lpstr>
      <vt:lpstr>PowerPoint 演示文稿</vt:lpstr>
      <vt:lpstr>第一节 农民群众斗争风暴的起落   </vt:lpstr>
      <vt:lpstr>第一节 农民群众斗争风暴的起落   </vt:lpstr>
      <vt:lpstr>第一节 农民群众斗争风暴的起落   </vt:lpstr>
      <vt:lpstr>第一节 农民群众斗争风暴的起落   </vt:lpstr>
      <vt:lpstr>PowerPoint 演示文稿</vt:lpstr>
      <vt:lpstr>第一节 农民群众斗争风暴的起落   </vt:lpstr>
      <vt:lpstr>第一节 农民群众斗争风暴的起落   </vt:lpstr>
      <vt:lpstr>第一节 农民群众斗争风暴的起落   </vt:lpstr>
      <vt:lpstr>第一节 农民群众斗争风暴的起落   </vt:lpstr>
      <vt:lpstr>PowerPoint 演示文稿</vt:lpstr>
      <vt:lpstr>第一节 农民群众斗争风暴的起落   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练一练</vt:lpstr>
      <vt:lpstr>PowerPoint 演示文稿</vt:lpstr>
      <vt:lpstr>第二节 地主阶级统治集团“自救”活动的兴衰 </vt:lpstr>
      <vt:lpstr>快问快答</vt:lpstr>
      <vt:lpstr>快问快答</vt:lpstr>
      <vt:lpstr>快问快答</vt:lpstr>
      <vt:lpstr>快问快答</vt:lpstr>
      <vt:lpstr>PowerPoint 演示文稿</vt:lpstr>
      <vt:lpstr>第二节 地主阶级统治集团“自救”活动的兴衰 </vt:lpstr>
      <vt:lpstr>第二节 地主阶级统治集团“自救”活动的兴衰 </vt:lpstr>
      <vt:lpstr>第二节 地主阶级统治集团“自救”活动的兴衰 </vt:lpstr>
      <vt:lpstr>快问快答</vt:lpstr>
      <vt:lpstr>快问快答</vt:lpstr>
      <vt:lpstr>快问快答</vt:lpstr>
      <vt:lpstr>快问快答</vt:lpstr>
      <vt:lpstr>快问快答</vt:lpstr>
      <vt:lpstr>PowerPoint 演示文稿</vt:lpstr>
      <vt:lpstr>第二节 地主阶级统治集团“自救”活动的兴衰 </vt:lpstr>
      <vt:lpstr>第二节 地主阶级统治集团“自救”活动的兴衰 </vt:lpstr>
      <vt:lpstr>第二节 地主阶级统治集团“自救”活动的兴衰 </vt:lpstr>
      <vt:lpstr>第二节 地主阶级统治集团“自救”活动的兴衰 </vt:lpstr>
      <vt:lpstr>第二节 地主阶级统治集团“自救”活动的兴衰 </vt:lpstr>
      <vt:lpstr>第二节 地主阶级统治集团“自救”活动的兴衰 </vt:lpstr>
      <vt:lpstr>第二节 地主阶级统治集团“自救”活动的兴衰 </vt:lpstr>
      <vt:lpstr>练一练</vt:lpstr>
      <vt:lpstr>练一练</vt:lpstr>
      <vt:lpstr>练一练</vt:lpstr>
      <vt:lpstr>练一练</vt:lpstr>
      <vt:lpstr>PowerPoint 演示文稿</vt:lpstr>
      <vt:lpstr>第二节 地主阶级统治集团“自救”活动的兴衰 </vt:lpstr>
      <vt:lpstr>第二节 地主阶级统治集团“自救”活动的兴衰 </vt:lpstr>
      <vt:lpstr>第二节 地主阶级统治集团“自救”活动的兴衰 </vt:lpstr>
      <vt:lpstr>PowerPoint 演示文稿</vt:lpstr>
      <vt:lpstr>PowerPoint 演示文稿</vt:lpstr>
      <vt:lpstr>第三节 维新运动的兴起与夭折  </vt:lpstr>
      <vt:lpstr>第三节 维新运动的兴起与夭折  </vt:lpstr>
      <vt:lpstr>第三节 维新运动的兴起与夭折  </vt:lpstr>
      <vt:lpstr>PowerPoint 演示文稿</vt:lpstr>
      <vt:lpstr>PowerPoint 演示文稿</vt:lpstr>
      <vt:lpstr>快问快答</vt:lpstr>
      <vt:lpstr>快问快答</vt:lpstr>
      <vt:lpstr>快问快答</vt:lpstr>
      <vt:lpstr>PowerPoint 演示文稿</vt:lpstr>
      <vt:lpstr>第三节 维新运动的兴起与夭折 </vt:lpstr>
      <vt:lpstr>第三节 维新运动的兴起与夭折 </vt:lpstr>
      <vt:lpstr>PowerPoint 演示文稿</vt:lpstr>
      <vt:lpstr>第三节 维新运动的兴起与夭折 </vt:lpstr>
      <vt:lpstr>第三节 维新运动的兴起与夭折 </vt:lpstr>
      <vt:lpstr>第三节 维新运动的兴起与夭折 </vt:lpstr>
      <vt:lpstr>第三节 维新运动的兴起与夭折 </vt:lpstr>
      <vt:lpstr>第三节 维新运动的兴起与夭折 </vt:lpstr>
      <vt:lpstr>第三节 维新运动的兴起与夭折 </vt:lpstr>
      <vt:lpstr>PowerPoint 演示文稿</vt:lpstr>
      <vt:lpstr>第三节 维新运动的兴起与夭折 </vt:lpstr>
      <vt:lpstr>第三节 维新运动的兴起与夭折 </vt:lpstr>
      <vt:lpstr>判断对错</vt:lpstr>
      <vt:lpstr>判断对错</vt:lpstr>
      <vt:lpstr>练一练</vt:lpstr>
      <vt:lpstr>练一练</vt:lpstr>
      <vt:lpstr>练一练</vt:lpstr>
      <vt:lpstr>练一练</vt:lpstr>
      <vt:lpstr>练一练</vt:lpstr>
      <vt:lpstr>练一练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FTK0688</dc:creator>
  <cp:lastModifiedBy>hongyu tang</cp:lastModifiedBy>
  <cp:revision>376</cp:revision>
  <cp:lastPrinted>2017-09-25T06:04:00Z</cp:lastPrinted>
  <dcterms:created xsi:type="dcterms:W3CDTF">2018-03-29T04:33:00Z</dcterms:created>
  <dcterms:modified xsi:type="dcterms:W3CDTF">2019-01-01T08:00:39Z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