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10" r:id="rId3"/>
    <p:sldMasterId id="2147483723" r:id="rId4"/>
    <p:sldMasterId id="2147483735" r:id="rId5"/>
    <p:sldMasterId id="2147483748" r:id="rId6"/>
  </p:sldMasterIdLst>
  <p:notesMasterIdLst>
    <p:notesMasterId r:id="rId100"/>
  </p:notesMasterIdLst>
  <p:sldIdLst>
    <p:sldId id="670" r:id="rId7"/>
    <p:sldId id="871" r:id="rId8"/>
    <p:sldId id="872" r:id="rId9"/>
    <p:sldId id="873" r:id="rId10"/>
    <p:sldId id="874" r:id="rId11"/>
    <p:sldId id="875" r:id="rId12"/>
    <p:sldId id="876" r:id="rId13"/>
    <p:sldId id="877" r:id="rId14"/>
    <p:sldId id="878" r:id="rId15"/>
    <p:sldId id="879" r:id="rId16"/>
    <p:sldId id="880" r:id="rId17"/>
    <p:sldId id="881" r:id="rId18"/>
    <p:sldId id="882" r:id="rId19"/>
    <p:sldId id="883" r:id="rId20"/>
    <p:sldId id="884" r:id="rId21"/>
    <p:sldId id="885" r:id="rId22"/>
    <p:sldId id="886" r:id="rId23"/>
    <p:sldId id="887" r:id="rId24"/>
    <p:sldId id="888" r:id="rId25"/>
    <p:sldId id="889" r:id="rId26"/>
    <p:sldId id="890" r:id="rId27"/>
    <p:sldId id="891" r:id="rId28"/>
    <p:sldId id="892" r:id="rId29"/>
    <p:sldId id="893" r:id="rId30"/>
    <p:sldId id="894" r:id="rId31"/>
    <p:sldId id="895" r:id="rId32"/>
    <p:sldId id="896" r:id="rId33"/>
    <p:sldId id="897" r:id="rId34"/>
    <p:sldId id="898" r:id="rId35"/>
    <p:sldId id="899" r:id="rId36"/>
    <p:sldId id="900" r:id="rId37"/>
    <p:sldId id="901" r:id="rId38"/>
    <p:sldId id="902" r:id="rId39"/>
    <p:sldId id="903" r:id="rId40"/>
    <p:sldId id="904" r:id="rId41"/>
    <p:sldId id="905" r:id="rId42"/>
    <p:sldId id="906" r:id="rId43"/>
    <p:sldId id="907" r:id="rId44"/>
    <p:sldId id="908" r:id="rId45"/>
    <p:sldId id="909" r:id="rId46"/>
    <p:sldId id="910" r:id="rId47"/>
    <p:sldId id="911" r:id="rId48"/>
    <p:sldId id="912" r:id="rId49"/>
    <p:sldId id="913" r:id="rId50"/>
    <p:sldId id="914" r:id="rId51"/>
    <p:sldId id="915" r:id="rId52"/>
    <p:sldId id="916" r:id="rId53"/>
    <p:sldId id="917" r:id="rId54"/>
    <p:sldId id="918" r:id="rId55"/>
    <p:sldId id="919" r:id="rId56"/>
    <p:sldId id="920" r:id="rId57"/>
    <p:sldId id="921" r:id="rId58"/>
    <p:sldId id="922" r:id="rId59"/>
    <p:sldId id="923" r:id="rId60"/>
    <p:sldId id="924" r:id="rId61"/>
    <p:sldId id="925" r:id="rId62"/>
    <p:sldId id="926" r:id="rId63"/>
    <p:sldId id="927" r:id="rId64"/>
    <p:sldId id="928" r:id="rId65"/>
    <p:sldId id="941" r:id="rId66"/>
    <p:sldId id="930" r:id="rId67"/>
    <p:sldId id="931" r:id="rId68"/>
    <p:sldId id="932" r:id="rId69"/>
    <p:sldId id="933" r:id="rId70"/>
    <p:sldId id="934" r:id="rId71"/>
    <p:sldId id="935" r:id="rId72"/>
    <p:sldId id="936" r:id="rId73"/>
    <p:sldId id="937" r:id="rId74"/>
    <p:sldId id="938" r:id="rId75"/>
    <p:sldId id="939" r:id="rId76"/>
    <p:sldId id="942" r:id="rId77"/>
    <p:sldId id="943" r:id="rId78"/>
    <p:sldId id="944" r:id="rId79"/>
    <p:sldId id="945" r:id="rId80"/>
    <p:sldId id="946" r:id="rId81"/>
    <p:sldId id="947" r:id="rId82"/>
    <p:sldId id="948" r:id="rId83"/>
    <p:sldId id="949" r:id="rId84"/>
    <p:sldId id="950" r:id="rId85"/>
    <p:sldId id="951" r:id="rId86"/>
    <p:sldId id="952" r:id="rId87"/>
    <p:sldId id="953" r:id="rId88"/>
    <p:sldId id="954" r:id="rId89"/>
    <p:sldId id="955" r:id="rId90"/>
    <p:sldId id="956" r:id="rId91"/>
    <p:sldId id="957" r:id="rId92"/>
    <p:sldId id="958" r:id="rId93"/>
    <p:sldId id="959" r:id="rId94"/>
    <p:sldId id="960" r:id="rId95"/>
    <p:sldId id="961" r:id="rId96"/>
    <p:sldId id="962" r:id="rId97"/>
    <p:sldId id="963" r:id="rId98"/>
    <p:sldId id="964"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892"/>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41"/>
            <p14:sldId id="930"/>
            <p14:sldId id="931"/>
            <p14:sldId id="932"/>
            <p14:sldId id="933"/>
            <p14:sldId id="934"/>
            <p14:sldId id="935"/>
            <p14:sldId id="936"/>
            <p14:sldId id="937"/>
            <p14:sldId id="938"/>
            <p14:sldId id="939"/>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8" autoAdjust="0"/>
    <p:restoredTop sz="93089"/>
  </p:normalViewPr>
  <p:slideViewPr>
    <p:cSldViewPr snapToGrid="0">
      <p:cViewPr>
        <p:scale>
          <a:sx n="66" d="100"/>
          <a:sy n="66" d="100"/>
        </p:scale>
        <p:origin x="-2118" y="-9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2018/10/27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65890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41</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60</a:t>
            </a:fld>
            <a:endParaRPr lang="zh-CN" altLang="en-US"/>
          </a:p>
        </p:txBody>
      </p:sp>
    </p:spTree>
    <p:extLst>
      <p:ext uri="{BB962C8B-B14F-4D97-AF65-F5344CB8AC3E}">
        <p14:creationId xmlns:p14="http://schemas.microsoft.com/office/powerpoint/2010/main" val="125994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65</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66</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67</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900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5309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60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839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5014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05360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78615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25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75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5872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36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104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9158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6123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2253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3247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8425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4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17810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2435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22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415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7563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57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6136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319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7526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53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53700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99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947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9567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20941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159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7665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0669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7659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4884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3345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19893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5177383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2467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6931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52857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7302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53164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8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54784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5512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3917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47616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8499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27459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52180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74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50755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99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070902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9043128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3589389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846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2018/10/27</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0"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48510"/>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79635562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4.png"/><Relationship Id="rId5" Type="http://schemas.openxmlformats.org/officeDocument/2006/relationships/tags" Target="../tags/tag15.xml"/><Relationship Id="rId10" Type="http://schemas.openxmlformats.org/officeDocument/2006/relationships/slideLayout" Target="../slideLayouts/slideLayout25.xml"/><Relationship Id="rId4" Type="http://schemas.openxmlformats.org/officeDocument/2006/relationships/tags" Target="../tags/tag14.xml"/><Relationship Id="rId9" Type="http://schemas.openxmlformats.org/officeDocument/2006/relationships/tags" Target="../tags/tag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en-US" altLang="zh-CN" sz="2400" dirty="0" smtClean="0">
                <a:solidFill>
                  <a:prstClr val="black"/>
                </a:solidFill>
                <a:latin typeface="黑体" panose="02010609060101010101" pitchFamily="49" charset="-122"/>
                <a:ea typeface="黑体" panose="02010609060101010101" pitchFamily="49" charset="-122"/>
              </a:rPr>
              <a:t>.1948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在晋绥干部会议上的</a:t>
            </a:r>
            <a:r>
              <a:rPr lang="zh-CN" altLang="en-US" sz="2400" dirty="0" smtClean="0">
                <a:solidFill>
                  <a:prstClr val="black"/>
                </a:solidFill>
                <a:latin typeface="黑体" panose="02010609060101010101" pitchFamily="49" charset="-122"/>
                <a:ea typeface="黑体" panose="02010609060101010101" pitchFamily="49" charset="-122"/>
              </a:rPr>
              <a:t>讲话</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将革命进行到底</a:t>
            </a:r>
            <a:r>
              <a:rPr lang="en-US" altLang="zh-CN" sz="2400" dirty="0" smtClean="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83066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rPr>
              <a:t>以下</a:t>
            </a:r>
            <a:r>
              <a:rPr lang="zh-CN" altLang="en-US" sz="2400" dirty="0">
                <a:solidFill>
                  <a:prstClr val="black"/>
                </a:solidFill>
                <a:latin typeface="黑体" panose="02010609060101010101" pitchFamily="49" charset="-122"/>
                <a:ea typeface="黑体" panose="02010609060101010101" pitchFamily="49" charset="-122"/>
              </a:rPr>
              <a:t>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封建阶级的土地归农民</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垄断资本归新民主主义的国家</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保护</a:t>
            </a:r>
            <a:r>
              <a:rPr lang="zh-CN" altLang="en-US" sz="2400" dirty="0">
                <a:solidFill>
                  <a:prstClr val="black"/>
                </a:solidFill>
                <a:latin typeface="黑体" panose="02010609060101010101" pitchFamily="49" charset="-122"/>
                <a:ea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rPr>
              <a:t>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耕者</a:t>
            </a:r>
            <a:r>
              <a:rPr lang="zh-CN" altLang="en-US" sz="2400" dirty="0">
                <a:solidFill>
                  <a:prstClr val="black"/>
                </a:solidFill>
                <a:latin typeface="黑体" panose="02010609060101010101" pitchFamily="49" charset="-122"/>
                <a:ea typeface="黑体" panose="02010609060101010101" pitchFamily="49" charset="-122"/>
              </a:rPr>
              <a:t>有其田</a:t>
            </a:r>
          </a:p>
        </p:txBody>
      </p:sp>
    </p:spTree>
    <p:extLst>
      <p:ext uri="{BB962C8B-B14F-4D97-AF65-F5344CB8AC3E}">
        <p14:creationId xmlns:p14="http://schemas.microsoft.com/office/powerpoint/2010/main" val="18849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rPr>
              <a:t>以下</a:t>
            </a:r>
            <a:r>
              <a:rPr lang="zh-CN" altLang="en-US" sz="2400" dirty="0">
                <a:solidFill>
                  <a:prstClr val="black"/>
                </a:solidFill>
                <a:latin typeface="黑体" panose="02010609060101010101" pitchFamily="49" charset="-122"/>
                <a:ea typeface="黑体" panose="02010609060101010101" pitchFamily="49" charset="-122"/>
              </a:rPr>
              <a:t>不属于毛泽东在</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提出的三大经济纲领的是（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封建阶级的土地归农民</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没收</a:t>
            </a:r>
            <a:r>
              <a:rPr lang="zh-CN" altLang="en-US" sz="2400" dirty="0">
                <a:solidFill>
                  <a:prstClr val="black"/>
                </a:solidFill>
                <a:latin typeface="黑体" panose="02010609060101010101" pitchFamily="49" charset="-122"/>
                <a:ea typeface="黑体" panose="02010609060101010101" pitchFamily="49" charset="-122"/>
              </a:rPr>
              <a:t>垄断资本归新民主主义的国家</a:t>
            </a:r>
            <a:r>
              <a:rPr lang="zh-CN" altLang="en-US" sz="2400" dirty="0" smtClean="0">
                <a:solidFill>
                  <a:prstClr val="black"/>
                </a:solidFill>
                <a:latin typeface="黑体" panose="02010609060101010101" pitchFamily="49" charset="-122"/>
                <a:ea typeface="黑体" panose="02010609060101010101" pitchFamily="49" charset="-122"/>
              </a:rPr>
              <a:t>所有</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保护</a:t>
            </a:r>
            <a:r>
              <a:rPr lang="zh-CN" altLang="en-US" sz="2400" dirty="0">
                <a:solidFill>
                  <a:prstClr val="black"/>
                </a:solidFill>
                <a:latin typeface="黑体" panose="02010609060101010101" pitchFamily="49" charset="-122"/>
                <a:ea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rPr>
              <a:t>工商业</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耕者</a:t>
            </a:r>
            <a:r>
              <a:rPr lang="zh-CN" altLang="en-US" sz="2400" dirty="0">
                <a:solidFill>
                  <a:prstClr val="black"/>
                </a:solidFill>
                <a:latin typeface="黑体" panose="02010609060101010101" pitchFamily="49" charset="-122"/>
                <a:ea typeface="黑体" panose="02010609060101010101" pitchFamily="49" charset="-122"/>
              </a:rPr>
              <a:t>有其田</a:t>
            </a:r>
          </a:p>
        </p:txBody>
      </p:sp>
    </p:spTree>
    <p:extLst>
      <p:ext uri="{BB962C8B-B14F-4D97-AF65-F5344CB8AC3E}">
        <p14:creationId xmlns:p14="http://schemas.microsoft.com/office/powerpoint/2010/main" val="1602964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各民主党派的反蒋爱国民主运动</a:t>
            </a:r>
          </a:p>
        </p:txBody>
      </p:sp>
      <p:sp>
        <p:nvSpPr>
          <p:cNvPr id="16" name="圆角矩形 15"/>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土地改革运动的兴起</a:t>
            </a:r>
            <a:endParaRPr lang="en-US" altLang="zh-CN" sz="2000" dirty="0" smtClean="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67584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868" y="401846"/>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82385" y="1266534"/>
            <a:ext cx="11454939" cy="742830"/>
          </a:xfrm>
        </p:spPr>
        <p:txBody>
          <a:bodyPr>
            <a:noAutofit/>
          </a:bodyPr>
          <a:lstStyle/>
          <a:p>
            <a:r>
              <a:rPr lang="zh-CN" altLang="en-US" sz="2000" dirty="0" smtClean="0">
                <a:latin typeface="黑体" panose="02010609060101010101" pitchFamily="49" charset="-122"/>
                <a:ea typeface="黑体" panose="02010609060101010101" pitchFamily="49" charset="-122"/>
              </a:rPr>
              <a:t>土地改革运动的兴起</a:t>
            </a:r>
            <a:endParaRPr lang="en-US" altLang="zh-CN" sz="2000" dirty="0" smtClean="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0683" y="1329533"/>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67658" y="10004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78446" y="2822265"/>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土地改革运动的兴起</a:t>
              </a:r>
              <a:endParaRPr lang="en-US" altLang="zh-CN" dirty="0" smtClean="0">
                <a:solidFill>
                  <a:prstClr val="white"/>
                </a:solidFill>
                <a:latin typeface="黑体" panose="02010609060101010101" pitchFamily="49" charset="-122"/>
                <a:ea typeface="黑体" panose="02010609060101010101" pitchFamily="49" charset="-122"/>
              </a:endParaRPr>
            </a:p>
          </p:txBody>
        </p:sp>
      </p:grpSp>
      <p:graphicFrame>
        <p:nvGraphicFramePr>
          <p:cNvPr id="12" name="表格 11"/>
          <p:cNvGraphicFramePr>
            <a:graphicFrameLocks noGrp="1"/>
          </p:cNvGraphicFramePr>
          <p:nvPr/>
        </p:nvGraphicFramePr>
        <p:xfrm>
          <a:off x="1172307" y="2480380"/>
          <a:ext cx="9675294" cy="2856270"/>
        </p:xfrm>
        <a:graphic>
          <a:graphicData uri="http://schemas.openxmlformats.org/drawingml/2006/table">
            <a:tbl>
              <a:tblPr firstRow="1" bandRow="1">
                <a:tableStyleId>{5C22544A-7EE6-4342-B048-85BDC9FD1C3A}</a:tableStyleId>
              </a:tblPr>
              <a:tblGrid>
                <a:gridCol w="1828274"/>
                <a:gridCol w="2503103"/>
                <a:gridCol w="2677125"/>
                <a:gridCol w="2666792"/>
              </a:tblGrid>
              <a:tr h="395342">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时间</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土地法</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内容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c>
                  <a:txBody>
                    <a:bodyPr/>
                    <a:lstStyle/>
                    <a:p>
                      <a:pPr algn="ctr"/>
                      <a:r>
                        <a:rPr lang="zh-CN" altLang="en-US" dirty="0" smtClean="0">
                          <a:latin typeface="黑体" panose="02010609060101010101" pitchFamily="49" charset="-122"/>
                          <a:ea typeface="黑体" panose="02010609060101010101" pitchFamily="49" charset="-122"/>
                          <a:cs typeface="黑体" panose="02010609060101010101" pitchFamily="49" charset="-122"/>
                        </a:rPr>
                        <a:t>特点</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50000"/>
                      </a:schemeClr>
                    </a:solidFill>
                  </a:tcPr>
                </a:tc>
              </a:tr>
              <a:tr h="145773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rPr>
                        <a:t>1946</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月</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关于清算、减租及土地问题的指示</a:t>
                      </a:r>
                      <a:r>
                        <a:rPr lang="en-US" altLang="zh-CN" dirty="0" smtClean="0">
                          <a:solidFill>
                            <a:srgbClr val="C00000"/>
                          </a:solidFill>
                          <a:latin typeface="黑体" panose="02010609060101010101" pitchFamily="49" charset="-122"/>
                          <a:ea typeface="黑体" panose="02010609060101010101" pitchFamily="49" charset="-122"/>
                        </a:rPr>
                        <a:t>》</a:t>
                      </a:r>
                    </a:p>
                    <a:p>
                      <a:pPr marL="0" marR="0" indent="0" algn="ctr"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latin typeface="黑体" panose="02010609060101010101" pitchFamily="49" charset="-122"/>
                          <a:ea typeface="黑体" panose="02010609060101010101" pitchFamily="49" charset="-122"/>
                        </a:rPr>
                        <a:t>（</a:t>
                      </a:r>
                      <a:r>
                        <a:rPr lang="en-US" altLang="zh-CN" dirty="0" smtClean="0">
                          <a:solidFill>
                            <a:schemeClr val="tx1"/>
                          </a:solidFill>
                          <a:latin typeface="黑体" panose="02010609060101010101" pitchFamily="49" charset="-122"/>
                          <a:ea typeface="黑体" panose="02010609060101010101" pitchFamily="49" charset="-122"/>
                        </a:rPr>
                        <a:t>《</a:t>
                      </a:r>
                      <a:r>
                        <a:rPr lang="zh-CN" altLang="en-US" dirty="0" smtClean="0">
                          <a:solidFill>
                            <a:schemeClr val="tx1"/>
                          </a:solidFill>
                          <a:latin typeface="黑体" panose="02010609060101010101" pitchFamily="49" charset="-122"/>
                          <a:ea typeface="黑体" panose="02010609060101010101" pitchFamily="49" charset="-122"/>
                        </a:rPr>
                        <a:t>五四指示</a:t>
                      </a:r>
                      <a:r>
                        <a:rPr lang="en-US" altLang="zh-CN" dirty="0" smtClean="0">
                          <a:solidFill>
                            <a:schemeClr val="tx1"/>
                          </a:solidFill>
                          <a:latin typeface="黑体" panose="02010609060101010101" pitchFamily="49" charset="-122"/>
                          <a:ea typeface="黑体" panose="02010609060101010101" pitchFamily="49" charset="-122"/>
                        </a:rPr>
                        <a:t>》</a:t>
                      </a:r>
                      <a:r>
                        <a:rPr lang="zh-CN" altLang="en-US" dirty="0" smtClean="0">
                          <a:solidFill>
                            <a:schemeClr val="tx1"/>
                          </a:solidFill>
                          <a:latin typeface="黑体" panose="02010609060101010101" pitchFamily="49" charset="-122"/>
                          <a:ea typeface="黑体" panose="02010609060101010101" pitchFamily="49" charset="-122"/>
                        </a:rPr>
                        <a:t>）</a:t>
                      </a:r>
                      <a:endParaRPr lang="en-US" altLang="zh-CN" dirty="0" smtClean="0">
                        <a:solidFill>
                          <a:schemeClr val="tx1"/>
                        </a:solidFill>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减租减息政策改变为</a:t>
                      </a:r>
                      <a:r>
                        <a:rPr lang="zh-CN" altLang="en-US" dirty="0" smtClean="0">
                          <a:solidFill>
                            <a:schemeClr val="tx1"/>
                          </a:solidFill>
                          <a:latin typeface="黑体" panose="02010609060101010101" pitchFamily="49" charset="-122"/>
                          <a:ea typeface="黑体" panose="02010609060101010101" pitchFamily="49" charset="-122"/>
                        </a:rPr>
                        <a:t>“耕者有其田”</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提出</a:t>
                      </a:r>
                      <a:r>
                        <a:rPr lang="zh-CN" altLang="en-US" dirty="0" smtClean="0">
                          <a:latin typeface="黑体" panose="02010609060101010101" pitchFamily="49" charset="-122"/>
                          <a:ea typeface="黑体" panose="02010609060101010101" pitchFamily="49" charset="-122"/>
                          <a:cs typeface="黑体" panose="02010609060101010101" pitchFamily="49" charset="-122"/>
                        </a:rPr>
                        <a:t>“耕者有其田”</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r h="1003189">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smtClean="0">
                          <a:latin typeface="黑体" panose="02010609060101010101" pitchFamily="49" charset="-122"/>
                          <a:ea typeface="黑体" panose="02010609060101010101" pitchFamily="49" charset="-122"/>
                        </a:rPr>
                        <a:t>1947</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7</a:t>
                      </a:r>
                      <a:r>
                        <a:rPr lang="zh-CN" altLang="en-US" dirty="0" smtClean="0">
                          <a:latin typeface="黑体" panose="02010609060101010101" pitchFamily="49" charset="-122"/>
                          <a:ea typeface="黑体" panose="02010609060101010101" pitchFamily="49" charset="-122"/>
                        </a:rPr>
                        <a:t>月至</a:t>
                      </a:r>
                      <a:r>
                        <a:rPr lang="en-US" altLang="zh-CN" dirty="0" smtClean="0">
                          <a:latin typeface="黑体" panose="02010609060101010101" pitchFamily="49" charset="-122"/>
                          <a:ea typeface="黑体" panose="02010609060101010101" pitchFamily="49" charset="-122"/>
                        </a:rPr>
                        <a:t>9</a:t>
                      </a:r>
                      <a:r>
                        <a:rPr lang="zh-CN" altLang="en-US" dirty="0" smtClean="0">
                          <a:latin typeface="黑体" panose="02010609060101010101" pitchFamily="49" charset="-122"/>
                          <a:ea typeface="黑体" panose="02010609060101010101" pitchFamily="49"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中国土地法大纲</a:t>
                      </a:r>
                      <a:r>
                        <a:rPr lang="en-US" altLang="zh-CN" dirty="0" smtClean="0">
                          <a:solidFill>
                            <a:srgbClr val="C00000"/>
                          </a:solidFill>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txBody>
                  <a:tcPr>
                    <a:solidFill>
                      <a:schemeClr val="bg1">
                        <a:lumMod val="95000"/>
                      </a:schemeClr>
                    </a:solidFill>
                  </a:tcPr>
                </a:tc>
                <a:tc>
                  <a:txBody>
                    <a:bodyPr/>
                    <a:lstStyle/>
                    <a:p>
                      <a:pPr algn="ct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全国土地会议上，废除剥削的土地制度</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实现</a:t>
                      </a:r>
                      <a:r>
                        <a:rPr lang="zh-CN" altLang="en-US" dirty="0" smtClean="0">
                          <a:latin typeface="黑体" panose="02010609060101010101" pitchFamily="49" charset="-122"/>
                          <a:ea typeface="黑体" panose="02010609060101010101" pitchFamily="49" charset="-122"/>
                          <a:cs typeface="黑体" panose="02010609060101010101" pitchFamily="49" charset="-122"/>
                        </a:rPr>
                        <a:t>“耕者有其田”</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127911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rPr>
              <a:t>.1946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65721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rPr>
              <a:t>.1946</a:t>
            </a:r>
            <a:r>
              <a:rPr lang="zh-CN" altLang="en-US" sz="2400" dirty="0">
                <a:solidFill>
                  <a:prstClr val="black"/>
                </a:solidFill>
                <a:latin typeface="黑体" panose="02010609060101010101" pitchFamily="49" charset="-122"/>
                <a:ea typeface="黑体" panose="02010609060101010101" pitchFamily="49" charset="-122"/>
              </a:rPr>
              <a:t>年，中共决定将减租减息政策改为实现“耕者有其田”政策的文件是（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井冈山土地法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兴国土地法</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关于清算、减租及土地问题的指示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9118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国民党的政治经济危机和第二条战线的开辟</a:t>
            </a:r>
          </a:p>
        </p:txBody>
      </p:sp>
      <p:sp>
        <p:nvSpPr>
          <p:cNvPr id="17" name="圆角矩形 16"/>
          <p:cNvSpPr/>
          <p:nvPr/>
        </p:nvSpPr>
        <p:spPr>
          <a:xfrm>
            <a:off x="6378446" y="3631134"/>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各民主党派</a:t>
            </a:r>
            <a:r>
              <a:rPr lang="zh-CN" altLang="en-US" sz="2000" dirty="0" smtClean="0">
                <a:solidFill>
                  <a:prstClr val="white"/>
                </a:solidFill>
                <a:latin typeface="黑体" panose="02010609060101010101" pitchFamily="49" charset="-122"/>
                <a:ea typeface="黑体" panose="02010609060101010101" pitchFamily="49" charset="-122"/>
              </a:rPr>
              <a:t>的民主</a:t>
            </a:r>
            <a:r>
              <a:rPr lang="zh-CN" altLang="en-US" sz="2000" dirty="0">
                <a:solidFill>
                  <a:prstClr val="white"/>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2696161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5629" y="42358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国民党政府处在全民的包围中 </a:t>
            </a:r>
          </a:p>
        </p:txBody>
      </p:sp>
      <p:sp>
        <p:nvSpPr>
          <p:cNvPr id="3" name="内容占位符 2"/>
          <p:cNvSpPr>
            <a:spLocks noGrp="1"/>
          </p:cNvSpPr>
          <p:nvPr>
            <p:ph idx="1"/>
          </p:nvPr>
        </p:nvSpPr>
        <p:spPr>
          <a:xfrm>
            <a:off x="738447" y="1200827"/>
            <a:ext cx="10515600" cy="1132717"/>
          </a:xfrm>
        </p:spPr>
        <p:txBody>
          <a:bodyPr>
            <a:noAutofit/>
          </a:bodyPr>
          <a:lstStyle/>
          <a:p>
            <a:r>
              <a:rPr lang="zh-CN" altLang="en-US" sz="2000" dirty="0" smtClean="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民主党派</a:t>
            </a:r>
            <a:r>
              <a:rPr lang="zh-CN" altLang="en-US" sz="2000" dirty="0" smtClean="0">
                <a:latin typeface="黑体" panose="02010609060101010101" pitchFamily="49" charset="-122"/>
                <a:ea typeface="黑体" panose="02010609060101010101" pitchFamily="49" charset="-122"/>
              </a:rPr>
              <a:t>的民主运动</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民主党派的历史</a:t>
            </a:r>
            <a:r>
              <a:rPr lang="zh-CN" altLang="en-US" sz="2000" dirty="0" smtClean="0">
                <a:latin typeface="黑体" panose="02010609060101010101" pitchFamily="49" charset="-122"/>
                <a:ea typeface="黑体" panose="02010609060101010101" pitchFamily="49" charset="-122"/>
              </a:rPr>
              <a:t>发展</a:t>
            </a:r>
            <a:endParaRPr lang="zh-CN" altLang="en-US" sz="2000" dirty="0">
              <a:latin typeface="黑体" panose="02010609060101010101" pitchFamily="49" charset="-122"/>
              <a:ea typeface="黑体" panose="02010609060101010101" pitchFamily="49" charset="-122"/>
            </a:endParaRPr>
          </a:p>
        </p:txBody>
      </p:sp>
      <p:graphicFrame>
        <p:nvGraphicFramePr>
          <p:cNvPr id="4" name="内容占位符 4"/>
          <p:cNvGraphicFramePr/>
          <p:nvPr/>
        </p:nvGraphicFramePr>
        <p:xfrm>
          <a:off x="838577" y="3081592"/>
          <a:ext cx="10990008" cy="2398520"/>
        </p:xfrm>
        <a:graphic>
          <a:graphicData uri="http://schemas.openxmlformats.org/drawingml/2006/table">
            <a:tbl>
              <a:tblPr firstRow="1" bandRow="1">
                <a:tableStyleId>{5940675A-B579-460E-94D1-54222C63F5DA}</a:tableStyleId>
              </a:tblPr>
              <a:tblGrid>
                <a:gridCol w="1156855"/>
                <a:gridCol w="2869646"/>
                <a:gridCol w="1418492"/>
                <a:gridCol w="5545015"/>
              </a:tblGrid>
              <a:tr h="595760">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简称</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全称</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时间</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c>
                  <a:txBody>
                    <a:bodyPr/>
                    <a:lstStyle/>
                    <a:p>
                      <a:pPr algn="ctr"/>
                      <a:r>
                        <a:rPr lang="zh-CN" altLang="en-US" sz="2000" b="0" dirty="0" smtClean="0">
                          <a:solidFill>
                            <a:schemeClr val="bg1"/>
                          </a:solidFill>
                          <a:latin typeface="黑体" panose="02010609060101010101" pitchFamily="49" charset="-122"/>
                          <a:ea typeface="黑体" panose="02010609060101010101" pitchFamily="49" charset="-122"/>
                          <a:cs typeface="黑体" panose="02010609060101010101" pitchFamily="49" charset="-122"/>
                        </a:rPr>
                        <a:t>主要人物</a:t>
                      </a:r>
                      <a:endParaRPr lang="zh-CN" altLang="en-US" sz="2000" b="0" dirty="0">
                        <a:solidFill>
                          <a:schemeClr val="bg1"/>
                        </a:solidFill>
                        <a:latin typeface="黑体" panose="02010609060101010101" pitchFamily="49" charset="-122"/>
                        <a:ea typeface="黑体" panose="02010609060101010101" pitchFamily="49" charset="-122"/>
                        <a:cs typeface="黑体" panose="02010609060101010101" pitchFamily="49" charset="-122"/>
                      </a:endParaRPr>
                    </a:p>
                  </a:txBody>
                  <a:tcPr>
                    <a:solidFill>
                      <a:srgbClr val="C00000"/>
                    </a:solid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民革</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中国国民党革命委员会</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1948.1.1</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宋庆龄</a:t>
                      </a:r>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为名誉主席，李济深为主席</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农工党</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中国农工民主党</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1947.2.3</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邓演达</a:t>
                      </a:r>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（中国国民党临时行动委员会）、章伯钧</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r h="600920">
                <a:tc>
                  <a:txBody>
                    <a:bodyPr/>
                    <a:lstStyle/>
                    <a:p>
                      <a:r>
                        <a:rPr lang="zh-CN" altLang="en-US" sz="2000" b="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民盟</a:t>
                      </a:r>
                      <a:endParaRPr lang="zh-CN" altLang="en-US" sz="2000" b="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中国民主同盟</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en-US" altLang="zh-CN"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1941.3.19</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c>
                  <a:txBody>
                    <a:bodyPr/>
                    <a:lstStyle/>
                    <a:p>
                      <a:r>
                        <a:rPr lang="zh-CN" altLang="en-US" sz="2000" b="0" dirty="0" smtClean="0">
                          <a:solidFill>
                            <a:schemeClr val="tx1"/>
                          </a:solidFill>
                          <a:latin typeface="黑体" panose="02010609060101010101" pitchFamily="49" charset="-122"/>
                          <a:ea typeface="黑体" panose="02010609060101010101" pitchFamily="49" charset="-122"/>
                          <a:cs typeface="黑体" panose="02010609060101010101" pitchFamily="49" charset="-122"/>
                        </a:rPr>
                        <a:t>黄炎培、张澜</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oFill/>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8070" y="1891615"/>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0" name="左大括号 9"/>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1" name="圆角矩形 10"/>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2" name="圆角矩形 11"/>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3" name="圆角矩形 12"/>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4" name="圆角矩形 13"/>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034435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5820" y="415719"/>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82325" y="1823550"/>
            <a:ext cx="11617433" cy="690218"/>
          </a:xfrm>
        </p:spPr>
        <p:txBody>
          <a:bodyPr>
            <a:normAutofit/>
          </a:bodyPr>
          <a:lstStyle/>
          <a:p>
            <a:r>
              <a:rPr lang="zh-CN" altLang="en-US" sz="2000" dirty="0">
                <a:latin typeface="黑体" panose="02010609060101010101" pitchFamily="49" charset="-122"/>
                <a:ea typeface="黑体" panose="02010609060101010101" pitchFamily="49" charset="-122"/>
              </a:rPr>
              <a:t>各民主党派的民主</a:t>
            </a:r>
            <a:r>
              <a:rPr lang="zh-CN" altLang="en-US" sz="2000" dirty="0" smtClean="0">
                <a:latin typeface="黑体" panose="02010609060101010101" pitchFamily="49" charset="-122"/>
                <a:ea typeface="黑体" panose="02010609060101010101" pitchFamily="49" charset="-122"/>
              </a:rPr>
              <a:t>运动</a:t>
            </a:r>
          </a:p>
        </p:txBody>
      </p:sp>
      <p:pic>
        <p:nvPicPr>
          <p:cNvPr id="5" name="Picture 4"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0166" y="1892598"/>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67658" y="10004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1" name="圆角矩形 10"/>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
        <p:nvSpPr>
          <p:cNvPr id="13"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1947</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10</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sp>
        <p:nvSpPr>
          <p:cNvPr id="14"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sym typeface="微软雅黑" panose="020B0503020204020204" pitchFamily="34" charset="-122"/>
              </a:rPr>
              <a:t>1947</a:t>
            </a:r>
            <a:r>
              <a:rPr lang="zh-CN" altLang="en-US" dirty="0" smtClean="0">
                <a:solidFill>
                  <a:prstClr val="white"/>
                </a:solidFill>
                <a:sym typeface="微软雅黑" panose="020B0503020204020204" pitchFamily="34" charset="-122"/>
              </a:rPr>
              <a:t>年</a:t>
            </a:r>
            <a:r>
              <a:rPr lang="en-US" altLang="zh-CN" dirty="0" smtClean="0">
                <a:solidFill>
                  <a:prstClr val="white"/>
                </a:solidFill>
                <a:sym typeface="微软雅黑" panose="020B0503020204020204" pitchFamily="34" charset="-122"/>
              </a:rPr>
              <a:t>11</a:t>
            </a:r>
            <a:r>
              <a:rPr lang="zh-CN" altLang="en-US" dirty="0" smtClean="0">
                <a:solidFill>
                  <a:prstClr val="white"/>
                </a:solidFill>
                <a:sym typeface="微软雅黑" panose="020B0503020204020204" pitchFamily="34" charset="-122"/>
              </a:rPr>
              <a:t>月</a:t>
            </a:r>
            <a:r>
              <a:rPr lang="en-US" altLang="zh-CN" dirty="0" smtClean="0">
                <a:solidFill>
                  <a:prstClr val="white"/>
                </a:solidFill>
                <a:sym typeface="微软雅黑" panose="020B0503020204020204" pitchFamily="34" charset="-122"/>
              </a:rPr>
              <a:t>6</a:t>
            </a:r>
            <a:r>
              <a:rPr lang="zh-CN" altLang="en-US" dirty="0" smtClean="0">
                <a:solidFill>
                  <a:prstClr val="white"/>
                </a:solidFill>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5"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endParaRPr lang="en-US" altLang="zh-CN" dirty="0">
              <a:solidFill>
                <a:srgbClr val="FFFFFF"/>
              </a:solidFill>
              <a:cs typeface="Arial" panose="020B0604020202020204" pitchFamily="34" charset="0"/>
            </a:endParaRPr>
          </a:p>
        </p:txBody>
      </p:sp>
      <p:cxnSp>
        <p:nvCxnSpPr>
          <p:cNvPr id="16" name="MH_Other_5"/>
          <p:cNvCxnSpPr>
            <a:stCxn id="16" idx="2"/>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7" name="MH_Other_6"/>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8" name="MH_Text_1"/>
          <p:cNvSpPr>
            <a:spLocks noChangeArrowheads="1"/>
          </p:cNvSpPr>
          <p:nvPr>
            <p:custDataLst>
              <p:tags r:id="rId6"/>
            </p:custDataLst>
          </p:nvPr>
        </p:nvSpPr>
        <p:spPr bwMode="auto">
          <a:xfrm>
            <a:off x="2741364" y="2559068"/>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国民党当局宣布</a:t>
            </a:r>
            <a:r>
              <a:rPr lang="zh-CN" altLang="en-US" b="1" dirty="0">
                <a:solidFill>
                  <a:srgbClr val="C00000"/>
                </a:solidFill>
                <a:latin typeface="黑体" panose="02010609060101010101" pitchFamily="49" charset="-122"/>
                <a:ea typeface="黑体" panose="02010609060101010101" pitchFamily="49" charset="-122"/>
              </a:rPr>
              <a:t>民盟</a:t>
            </a:r>
            <a:r>
              <a:rPr lang="zh-CN" altLang="en-US" dirty="0">
                <a:solidFill>
                  <a:prstClr val="black"/>
                </a:solidFill>
                <a:latin typeface="黑体" panose="02010609060101010101" pitchFamily="49" charset="-122"/>
                <a:ea typeface="黑体" panose="02010609060101010101" pitchFamily="49" charset="-122"/>
              </a:rPr>
              <a:t>为“</a:t>
            </a:r>
            <a:r>
              <a:rPr lang="zh-CN" altLang="en-US" b="1" dirty="0">
                <a:solidFill>
                  <a:srgbClr val="C00000"/>
                </a:solidFill>
                <a:latin typeface="黑体" panose="02010609060101010101" pitchFamily="49" charset="-122"/>
                <a:ea typeface="黑体" panose="02010609060101010101" pitchFamily="49" charset="-122"/>
              </a:rPr>
              <a:t>非法团体</a:t>
            </a:r>
            <a:r>
              <a:rPr lang="zh-CN" altLang="en-US" dirty="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sp>
        <p:nvSpPr>
          <p:cNvPr id="19" name="MH_Text_1"/>
          <p:cNvSpPr>
            <a:spLocks noChangeArrowheads="1"/>
          </p:cNvSpPr>
          <p:nvPr>
            <p:custDataLst>
              <p:tags r:id="rId7"/>
            </p:custDataLst>
          </p:nvPr>
        </p:nvSpPr>
        <p:spPr bwMode="auto">
          <a:xfrm>
            <a:off x="2741364" y="3833142"/>
            <a:ext cx="4796574"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prstClr val="black"/>
                </a:solidFill>
                <a:latin typeface="黑体" panose="02010609060101010101" pitchFamily="49" charset="-122"/>
                <a:ea typeface="黑体" panose="02010609060101010101" pitchFamily="49" charset="-122"/>
              </a:rPr>
              <a:t>民盟总部</a:t>
            </a:r>
            <a:r>
              <a:rPr lang="zh-CN" altLang="en-US" dirty="0" smtClean="0">
                <a:solidFill>
                  <a:prstClr val="black"/>
                </a:solidFill>
                <a:latin typeface="黑体" panose="02010609060101010101" pitchFamily="49" charset="-122"/>
                <a:ea typeface="黑体" panose="02010609060101010101" pitchFamily="49" charset="-122"/>
              </a:rPr>
              <a:t>解散。</a:t>
            </a:r>
            <a:endParaRPr lang="en-US" altLang="zh-CN" dirty="0">
              <a:solidFill>
                <a:prstClr val="black"/>
              </a:solidFill>
              <a:latin typeface="黑体" panose="02010609060101010101" pitchFamily="49" charset="-122"/>
              <a:ea typeface="黑体" panose="02010609060101010101" pitchFamily="49" charset="-122"/>
            </a:endParaRPr>
          </a:p>
        </p:txBody>
      </p:sp>
      <p:sp>
        <p:nvSpPr>
          <p:cNvPr id="20" name="矩形 19"/>
          <p:cNvSpPr/>
          <p:nvPr/>
        </p:nvSpPr>
        <p:spPr>
          <a:xfrm>
            <a:off x="2654282" y="5129164"/>
            <a:ext cx="9150856" cy="923330"/>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rPr>
              <a:t>民盟领导人沈钧儒等在香港召开</a:t>
            </a:r>
            <a:r>
              <a:rPr lang="zh-CN" altLang="en-US" b="1" dirty="0">
                <a:solidFill>
                  <a:srgbClr val="C00000"/>
                </a:solidFill>
                <a:latin typeface="黑体" panose="02010609060101010101" pitchFamily="49" charset="-122"/>
                <a:ea typeface="黑体" panose="02010609060101010101" pitchFamily="49" charset="-122"/>
              </a:rPr>
              <a:t>民盟一届三中全会</a:t>
            </a:r>
            <a:r>
              <a:rPr lang="zh-CN" altLang="en-US" dirty="0">
                <a:solidFill>
                  <a:prstClr val="black"/>
                </a:solidFill>
                <a:latin typeface="黑体" panose="02010609060101010101" pitchFamily="49" charset="-122"/>
                <a:ea typeface="黑体" panose="02010609060101010101" pitchFamily="49" charset="-122"/>
              </a:rPr>
              <a:t>，宣布不接受解散</a:t>
            </a:r>
            <a:r>
              <a:rPr lang="zh-CN" altLang="en-US" dirty="0" smtClean="0">
                <a:solidFill>
                  <a:prstClr val="black"/>
                </a:solidFill>
                <a:latin typeface="黑体" panose="02010609060101010101" pitchFamily="49" charset="-122"/>
                <a:ea typeface="黑体" panose="02010609060101010101" pitchFamily="49" charset="-122"/>
              </a:rPr>
              <a:t>民盟</a:t>
            </a:r>
            <a:r>
              <a:rPr lang="zh-CN" altLang="en-US" smtClean="0">
                <a:solidFill>
                  <a:prstClr val="black"/>
                </a:solidFill>
                <a:latin typeface="黑体" panose="02010609060101010101" pitchFamily="49" charset="-122"/>
                <a:ea typeface="黑体" panose="02010609060101010101" pitchFamily="49" charset="-122"/>
              </a:rPr>
              <a:t>。</a:t>
            </a:r>
            <a:r>
              <a:rPr lang="zh-CN" altLang="en-US" smtClean="0">
                <a:solidFill>
                  <a:srgbClr val="0070C0"/>
                </a:solidFill>
                <a:latin typeface="黑体" panose="02010609060101010101" pitchFamily="49" charset="-122"/>
                <a:ea typeface="黑体" panose="02010609060101010101" pitchFamily="49" charset="-122"/>
              </a:rPr>
              <a:t> </a:t>
            </a:r>
            <a:r>
              <a:rPr lang="zh-CN" altLang="en-US" smtClean="0">
                <a:solidFill>
                  <a:prstClr val="black"/>
                </a:solidFill>
                <a:latin typeface="黑体" panose="02010609060101010101" pitchFamily="49" charset="-122"/>
                <a:ea typeface="黑体" panose="02010609060101010101" pitchFamily="49" charset="-122"/>
              </a:rPr>
              <a:t>表示</a:t>
            </a:r>
            <a:r>
              <a:rPr lang="zh-CN" altLang="en-US" dirty="0">
                <a:solidFill>
                  <a:prstClr val="black"/>
                </a:solidFill>
                <a:latin typeface="黑体" panose="02010609060101010101" pitchFamily="49" charset="-122"/>
                <a:ea typeface="黑体" panose="02010609060101010101" pitchFamily="49" charset="-122"/>
              </a:rPr>
              <a:t>今后要与中国共产党携手合作。</a:t>
            </a:r>
            <a:endParaRPr lang="en-US" altLang="zh-CN" dirty="0">
              <a:solidFill>
                <a:prstClr val="black"/>
              </a:solidFill>
              <a:latin typeface="黑体" panose="02010609060101010101" pitchFamily="49" charset="-122"/>
              <a:ea typeface="黑体" panose="02010609060101010101" pitchFamily="49" charset="-122"/>
            </a:endParaRPr>
          </a:p>
          <a:p>
            <a:r>
              <a:rPr lang="zh-CN" altLang="en-US" dirty="0" smtClean="0">
                <a:solidFill>
                  <a:prstClr val="black"/>
                </a:solidFill>
                <a:latin typeface="黑体" panose="02010609060101010101" pitchFamily="49" charset="-122"/>
                <a:ea typeface="黑体" panose="02010609060101010101" pitchFamily="49" charset="-122"/>
              </a:rPr>
              <a:t>这次</a:t>
            </a:r>
            <a:r>
              <a:rPr lang="zh-CN" altLang="en-US" dirty="0">
                <a:solidFill>
                  <a:prstClr val="black"/>
                </a:solidFill>
                <a:latin typeface="黑体" panose="02010609060101010101" pitchFamily="49" charset="-122"/>
                <a:ea typeface="黑体" panose="02010609060101010101" pitchFamily="49" charset="-122"/>
              </a:rPr>
              <a:t>会议标志民盟站到了</a:t>
            </a:r>
            <a:r>
              <a:rPr lang="zh-CN" altLang="en-US" b="1" dirty="0">
                <a:solidFill>
                  <a:srgbClr val="C00000"/>
                </a:solidFill>
                <a:latin typeface="黑体" panose="02010609060101010101" pitchFamily="49" charset="-122"/>
                <a:ea typeface="黑体" panose="02010609060101010101" pitchFamily="49" charset="-122"/>
              </a:rPr>
              <a:t>新民主主义革命的立场上来</a:t>
            </a: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endParaRPr lang="zh-CN" altLang="en-US"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6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860894"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第二</a:t>
            </a:r>
            <a:r>
              <a:rPr lang="zh-CN" altLang="en-US" sz="2000" dirty="0">
                <a:solidFill>
                  <a:prstClr val="black"/>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78446" y="3631134"/>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a:t>
            </a:r>
            <a:r>
              <a:rPr lang="zh-CN" altLang="en-US" sz="2000" dirty="0" smtClean="0">
                <a:solidFill>
                  <a:prstClr val="black"/>
                </a:solidFill>
                <a:latin typeface="黑体" panose="02010609060101010101" pitchFamily="49" charset="-122"/>
                <a:ea typeface="黑体" panose="02010609060101010101" pitchFamily="49" charset="-122"/>
              </a:rPr>
              <a:t>的民主</a:t>
            </a:r>
            <a:r>
              <a:rPr lang="zh-CN" altLang="en-US" sz="2000" dirty="0">
                <a:solidFill>
                  <a:prstClr val="black"/>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Tree>
    <p:extLst>
      <p:ext uri="{BB962C8B-B14F-4D97-AF65-F5344CB8AC3E}">
        <p14:creationId xmlns:p14="http://schemas.microsoft.com/office/powerpoint/2010/main" val="3849234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895" y="420033"/>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3235569" y="4264039"/>
            <a:ext cx="8763627" cy="1464791"/>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民主党派</a:t>
            </a:r>
            <a:r>
              <a:rPr lang="zh-CN" altLang="en-US" sz="2000" dirty="0">
                <a:latin typeface="黑体" panose="02010609060101010101" pitchFamily="49" charset="-122"/>
                <a:ea typeface="黑体" panose="02010609060101010101" pitchFamily="49" charset="-122"/>
              </a:rPr>
              <a:t>的领导人和著名的无党派民主人士</a:t>
            </a:r>
            <a:r>
              <a:rPr lang="en-US" altLang="zh-CN" sz="2000" dirty="0">
                <a:latin typeface="黑体" panose="02010609060101010101" pitchFamily="49" charset="-122"/>
                <a:ea typeface="黑体" panose="02010609060101010101" pitchFamily="49" charset="-122"/>
              </a:rPr>
              <a:t>55</a:t>
            </a:r>
            <a:r>
              <a:rPr lang="zh-CN" altLang="en-US" sz="2000" dirty="0">
                <a:latin typeface="黑体" panose="02010609060101010101" pitchFamily="49" charset="-122"/>
                <a:ea typeface="黑体" panose="02010609060101010101" pitchFamily="49" charset="-122"/>
              </a:rPr>
              <a:t>人联合</a:t>
            </a:r>
            <a:r>
              <a:rPr lang="zh-CN" altLang="en-US" sz="2000" dirty="0" smtClean="0">
                <a:latin typeface="黑体" panose="02010609060101010101" pitchFamily="49" charset="-122"/>
                <a:ea typeface="黑体" panose="02010609060101010101" pitchFamily="49" charset="-122"/>
              </a:rPr>
              <a:t>发表</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对时局的意见》</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nSpc>
                <a:spcPct val="160000"/>
              </a:lnSpc>
            </a:pPr>
            <a:r>
              <a:rPr lang="zh-CN" altLang="en-US" sz="2000" dirty="0" smtClean="0">
                <a:latin typeface="黑体" panose="02010609060101010101" pitchFamily="49" charset="-122"/>
                <a:ea typeface="黑体" panose="02010609060101010101" pitchFamily="49" charset="-122"/>
              </a:rPr>
              <a:t>表明接受</a:t>
            </a:r>
            <a:r>
              <a:rPr lang="zh-CN" altLang="en-US" sz="2000" dirty="0">
                <a:latin typeface="黑体" panose="02010609060101010101" pitchFamily="49" charset="-122"/>
                <a:ea typeface="黑体" panose="02010609060101010101" pitchFamily="49" charset="-122"/>
              </a:rPr>
              <a:t>中国共产党的领导</a:t>
            </a:r>
            <a:r>
              <a:rPr lang="zh-CN" altLang="en-US" sz="2000" dirty="0" smtClean="0">
                <a:latin typeface="黑体" panose="02010609060101010101" pitchFamily="49" charset="-122"/>
                <a:ea typeface="黑体" panose="02010609060101010101" pitchFamily="49" charset="-122"/>
              </a:rPr>
              <a:t>，拥护建立人民</a:t>
            </a:r>
            <a:r>
              <a:rPr lang="zh-CN" altLang="en-US" sz="2000" dirty="0">
                <a:latin typeface="黑体" panose="02010609060101010101" pitchFamily="49" charset="-122"/>
                <a:ea typeface="黑体" panose="02010609060101010101" pitchFamily="49" charset="-122"/>
              </a:rPr>
              <a:t>民主的新中国。</a:t>
            </a:r>
          </a:p>
          <a:p>
            <a:endParaRPr lang="zh-CN" altLang="en-US" sz="2000" dirty="0">
              <a:latin typeface="黑体" panose="02010609060101010101" pitchFamily="49" charset="-122"/>
              <a:ea typeface="黑体" panose="02010609060101010101" pitchFamily="49" charset="-122"/>
            </a:endParaRPr>
          </a:p>
        </p:txBody>
      </p:sp>
      <p:pic>
        <p:nvPicPr>
          <p:cNvPr id="9" name="Picture 4" descr="C:\Users\User\Documents\263EM\chuzi@sunlands.com\history\user\image\0a2b8d88-43cd-46c8-836a-beea4a59c9d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23307" y="1410000"/>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574567" y="1329561"/>
            <a:ext cx="11617433" cy="69021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smtClean="0">
                <a:solidFill>
                  <a:prstClr val="black"/>
                </a:solidFill>
                <a:latin typeface="黑体" panose="02010609060101010101" pitchFamily="49" charset="-122"/>
                <a:ea typeface="黑体" panose="02010609060101010101" pitchFamily="49" charset="-122"/>
              </a:rPr>
              <a:t>各民主党派的民主运动</a:t>
            </a:r>
            <a:endParaRPr lang="zh-CN" altLang="en-US" sz="2000" dirty="0" smtClean="0">
              <a:solidFill>
                <a:prstClr val="black"/>
              </a:solidFill>
              <a:latin typeface="黑体" panose="02010609060101010101" pitchFamily="49" charset="-122"/>
              <a:ea typeface="黑体" panose="02010609060101010101" pitchFamily="49" charset="-122"/>
            </a:endParaRPr>
          </a:p>
        </p:txBody>
      </p:sp>
      <p:grpSp>
        <p:nvGrpSpPr>
          <p:cNvPr id="7" name="组 6"/>
          <p:cNvGrpSpPr/>
          <p:nvPr/>
        </p:nvGrpSpPr>
        <p:grpSpPr>
          <a:xfrm>
            <a:off x="6467658" y="100049"/>
            <a:ext cx="5574306" cy="1792549"/>
            <a:chOff x="3014118" y="1917767"/>
            <a:chExt cx="7261926" cy="3173490"/>
          </a:xfrm>
        </p:grpSpPr>
        <p:sp>
          <p:nvSpPr>
            <p:cNvPr id="8" name="圆角矩形 7"/>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1" name="左大括号 10"/>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3" name="圆角矩形 12"/>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4" name="圆角矩形 13"/>
            <p:cNvSpPr/>
            <p:nvPr/>
          </p:nvSpPr>
          <p:spPr>
            <a:xfrm>
              <a:off x="6396798" y="3620076"/>
              <a:ext cx="3879246" cy="73671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各民主党派</a:t>
              </a:r>
              <a:r>
                <a:rPr lang="zh-CN" altLang="en-US" dirty="0" smtClean="0">
                  <a:solidFill>
                    <a:prstClr val="white"/>
                  </a:solidFill>
                  <a:latin typeface="黑体" panose="02010609060101010101" pitchFamily="49" charset="-122"/>
                  <a:ea typeface="黑体" panose="02010609060101010101" pitchFamily="49" charset="-122"/>
                </a:rPr>
                <a:t>的民主运动</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
        <p:nvSpPr>
          <p:cNvPr id="16" name="MH_SubTitle_3"/>
          <p:cNvSpPr>
            <a:spLocks noChangeArrowheads="1"/>
          </p:cNvSpPr>
          <p:nvPr>
            <p:custDataLst>
              <p:tags r:id="rId1"/>
            </p:custDataLst>
          </p:nvPr>
        </p:nvSpPr>
        <p:spPr bwMode="gray">
          <a:xfrm>
            <a:off x="954895" y="277275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1948</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4</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30</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17" name="MH_SubTitle_3"/>
          <p:cNvSpPr>
            <a:spLocks noChangeArrowheads="1"/>
          </p:cNvSpPr>
          <p:nvPr>
            <p:custDataLst>
              <p:tags r:id="rId2"/>
            </p:custDataLst>
          </p:nvPr>
        </p:nvSpPr>
        <p:spPr bwMode="gray">
          <a:xfrm>
            <a:off x="954893" y="447990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rPr>
              <a:t>1949</a:t>
            </a:r>
            <a:r>
              <a:rPr lang="zh-CN" altLang="en-US" dirty="0">
                <a:solidFill>
                  <a:prstClr val="white"/>
                </a:solidFill>
                <a:latin typeface="黑体" panose="02010609060101010101" pitchFamily="49" charset="-122"/>
                <a:ea typeface="黑体" panose="02010609060101010101" pitchFamily="49" charset="-122"/>
              </a:rPr>
              <a:t>年</a:t>
            </a:r>
            <a:r>
              <a:rPr lang="en-US" altLang="zh-CN" dirty="0">
                <a:solidFill>
                  <a:prstClr val="white"/>
                </a:solidFill>
                <a:latin typeface="黑体" panose="02010609060101010101" pitchFamily="49" charset="-122"/>
                <a:ea typeface="黑体" panose="02010609060101010101" pitchFamily="49" charset="-122"/>
              </a:rPr>
              <a:t>1</a:t>
            </a:r>
            <a:r>
              <a:rPr lang="zh-CN" altLang="en-US" dirty="0">
                <a:solidFill>
                  <a:prstClr val="white"/>
                </a:solidFill>
                <a:latin typeface="黑体" panose="02010609060101010101" pitchFamily="49" charset="-122"/>
                <a:ea typeface="黑体" panose="02010609060101010101" pitchFamily="49" charset="-122"/>
              </a:rPr>
              <a:t>月</a:t>
            </a:r>
            <a:r>
              <a:rPr lang="en-US" altLang="zh-CN" dirty="0">
                <a:solidFill>
                  <a:prstClr val="white"/>
                </a:solidFill>
                <a:latin typeface="黑体" panose="02010609060101010101" pitchFamily="49" charset="-122"/>
                <a:ea typeface="黑体" panose="02010609060101010101" pitchFamily="49" charset="-122"/>
              </a:rPr>
              <a:t>22</a:t>
            </a:r>
            <a:r>
              <a:rPr lang="zh-CN" altLang="en-US" dirty="0">
                <a:solidFill>
                  <a:prstClr val="white"/>
                </a:solidFill>
                <a:latin typeface="黑体" panose="02010609060101010101" pitchFamily="49" charset="-122"/>
                <a:ea typeface="黑体" panose="02010609060101010101" pitchFamily="49" charset="-122"/>
              </a:rPr>
              <a:t>日</a:t>
            </a:r>
            <a:endParaRPr lang="en-US" altLang="zh-CN" dirty="0">
              <a:solidFill>
                <a:srgbClr val="FFFFFF"/>
              </a:solidFill>
              <a:cs typeface="Arial" panose="020B0604020202020204" pitchFamily="34" charset="0"/>
            </a:endParaRPr>
          </a:p>
        </p:txBody>
      </p:sp>
      <p:sp>
        <p:nvSpPr>
          <p:cNvPr id="4" name="矩形 3"/>
          <p:cNvSpPr/>
          <p:nvPr/>
        </p:nvSpPr>
        <p:spPr>
          <a:xfrm>
            <a:off x="3235569" y="2552288"/>
            <a:ext cx="8534400" cy="906851"/>
          </a:xfrm>
          <a:prstGeom prst="rect">
            <a:avLst/>
          </a:prstGeom>
        </p:spPr>
        <p:txBody>
          <a:bodyPr wrap="square">
            <a:spAutoFit/>
          </a:bodyPr>
          <a:lstStyle/>
          <a:p>
            <a:pPr>
              <a:lnSpc>
                <a:spcPct val="160000"/>
              </a:lnSpc>
            </a:pPr>
            <a:r>
              <a:rPr lang="zh-CN" altLang="en-US" smtClean="0">
                <a:solidFill>
                  <a:prstClr val="black"/>
                </a:solidFill>
                <a:latin typeface="黑体" panose="02010609060101010101" pitchFamily="49" charset="-122"/>
                <a:ea typeface="黑体" panose="02010609060101010101" pitchFamily="49" charset="-122"/>
              </a:rPr>
              <a:t>中共中央</a:t>
            </a:r>
            <a:r>
              <a:rPr lang="zh-CN" altLang="en-US" dirty="0">
                <a:solidFill>
                  <a:prstClr val="black"/>
                </a:solidFill>
                <a:latin typeface="黑体" panose="02010609060101010101" pitchFamily="49" charset="-122"/>
                <a:ea typeface="黑体" panose="02010609060101010101" pitchFamily="49" charset="-122"/>
              </a:rPr>
              <a:t>在纪念</a:t>
            </a:r>
            <a:r>
              <a:rPr lang="zh-CN" altLang="en-US" dirty="0">
                <a:solidFill>
                  <a:srgbClr val="C00000"/>
                </a:solidFill>
                <a:latin typeface="黑体" panose="02010609060101010101" pitchFamily="49" charset="-122"/>
                <a:ea typeface="黑体" panose="02010609060101010101" pitchFamily="49" charset="-122"/>
              </a:rPr>
              <a:t>五一国家劳动节</a:t>
            </a:r>
            <a:r>
              <a:rPr lang="zh-CN" altLang="en-US" dirty="0">
                <a:solidFill>
                  <a:prstClr val="black"/>
                </a:solidFill>
                <a:latin typeface="黑体" panose="02010609060101010101" pitchFamily="49" charset="-122"/>
                <a:ea typeface="黑体" panose="02010609060101010101" pitchFamily="49" charset="-122"/>
              </a:rPr>
              <a:t>的口号中提出：“各民主党派、各人民团体、各社会贤达迅速召开政治协商会议，成立</a:t>
            </a:r>
            <a:r>
              <a:rPr lang="zh-CN" altLang="en-US" dirty="0">
                <a:solidFill>
                  <a:srgbClr val="C00000"/>
                </a:solidFill>
                <a:latin typeface="黑体" panose="02010609060101010101" pitchFamily="49" charset="-122"/>
                <a:ea typeface="黑体" panose="02010609060101010101" pitchFamily="49" charset="-122"/>
              </a:rPr>
              <a:t>民主联合政府</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p:txBody>
      </p:sp>
      <p:cxnSp>
        <p:nvCxnSpPr>
          <p:cNvPr id="21" name="MH_Other_5"/>
          <p:cNvCxnSpPr>
            <a:stCxn id="16" idx="2"/>
            <a:endCxn id="17" idx="0"/>
          </p:cNvCxnSpPr>
          <p:nvPr>
            <p:custDataLst>
              <p:tags r:id="rId3"/>
            </p:custDataLst>
          </p:nvPr>
        </p:nvCxnSpPr>
        <p:spPr>
          <a:xfrm flipH="1">
            <a:off x="1963356" y="3289288"/>
            <a:ext cx="2" cy="119061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76723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96798" y="2004489"/>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第二</a:t>
            </a:r>
            <a:r>
              <a:rPr lang="zh-CN" altLang="en-US" sz="2000" dirty="0">
                <a:solidFill>
                  <a:prstClr val="white"/>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78446" y="363113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各民主党派</a:t>
            </a:r>
            <a:r>
              <a:rPr lang="zh-CN" altLang="en-US" sz="2000" dirty="0" smtClean="0">
                <a:solidFill>
                  <a:prstClr val="black"/>
                </a:solidFill>
                <a:latin typeface="黑体" panose="02010609060101010101" pitchFamily="49" charset="-122"/>
                <a:ea typeface="黑体" panose="02010609060101010101" pitchFamily="49" charset="-122"/>
              </a:rPr>
              <a:t>的民主</a:t>
            </a:r>
            <a:r>
              <a:rPr lang="zh-CN" altLang="en-US" sz="2000" dirty="0">
                <a:solidFill>
                  <a:prstClr val="black"/>
                </a:solidFill>
                <a:latin typeface="黑体" panose="02010609060101010101" pitchFamily="49" charset="-122"/>
                <a:ea typeface="黑体" panose="02010609060101010101" pitchFamily="49" charset="-122"/>
              </a:rPr>
              <a:t>运动</a:t>
            </a:r>
          </a:p>
        </p:txBody>
      </p:sp>
      <p:sp>
        <p:nvSpPr>
          <p:cNvPr id="16" name="圆角矩形 15"/>
          <p:cNvSpPr/>
          <p:nvPr/>
        </p:nvSpPr>
        <p:spPr>
          <a:xfrm>
            <a:off x="6378446" y="28222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土地改革运动的兴起</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4918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6087172"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767862" y="1708667"/>
            <a:ext cx="10515600" cy="3737699"/>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第二</a:t>
            </a:r>
            <a:r>
              <a:rPr lang="zh-CN" altLang="en-US" sz="2000" dirty="0">
                <a:latin typeface="黑体" panose="02010609060101010101" pitchFamily="49" charset="-122"/>
                <a:ea typeface="黑体" panose="02010609060101010101" pitchFamily="49" charset="-122"/>
              </a:rPr>
              <a:t>条</a:t>
            </a:r>
            <a:r>
              <a:rPr lang="zh-CN" altLang="en-US" sz="2000" dirty="0" smtClean="0">
                <a:latin typeface="黑体" panose="02010609060101010101" pitchFamily="49" charset="-122"/>
                <a:ea typeface="黑体" panose="02010609060101010101" pitchFamily="49" charset="-122"/>
              </a:rPr>
              <a:t>战线开辟背景</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en-US" altLang="zh-CN" sz="2000" dirty="0">
              <a:latin typeface="黑体" panose="02010609060101010101" pitchFamily="49" charset="-122"/>
              <a:ea typeface="黑体" panose="02010609060101010101" pitchFamily="49" charset="-122"/>
            </a:endParaRPr>
          </a:p>
          <a:p>
            <a:pPr>
              <a:lnSpc>
                <a:spcPct val="160000"/>
              </a:lnSpc>
            </a:pPr>
            <a:r>
              <a:rPr lang="zh-CN" altLang="en-US" sz="2000" dirty="0" smtClean="0">
                <a:latin typeface="黑体" panose="02010609060101010101" pitchFamily="49" charset="-122"/>
                <a:ea typeface="黑体" panose="02010609060101010101" pitchFamily="49" charset="-122"/>
              </a:rPr>
              <a:t>国民党统治危机</a:t>
            </a:r>
            <a:endParaRPr lang="en-US" altLang="zh-CN" sz="2000" dirty="0" smtClean="0">
              <a:solidFill>
                <a:srgbClr val="0070C0"/>
              </a:solidFill>
              <a:latin typeface="黑体" panose="02010609060101010101" pitchFamily="49" charset="-122"/>
              <a:ea typeface="黑体" panose="02010609060101010101" pitchFamily="49" charset="-122"/>
            </a:endParaRPr>
          </a:p>
          <a:p>
            <a:pPr>
              <a:lnSpc>
                <a:spcPct val="160000"/>
              </a:lnSpc>
            </a:pPr>
            <a:r>
              <a:rPr lang="en-US" altLang="zh-CN" sz="2000" dirty="0" smtClean="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抗战</a:t>
            </a:r>
            <a:r>
              <a:rPr lang="zh-CN" altLang="en-US" sz="2000" dirty="0">
                <a:latin typeface="黑体" panose="02010609060101010101" pitchFamily="49" charset="-122"/>
                <a:ea typeface="黑体" panose="02010609060101010101" pitchFamily="49" charset="-122"/>
              </a:rPr>
              <a:t>胜利后，国民党把接收变成“劫收”，大发胜利财，从而使更多的民众期望破灭。</a:t>
            </a:r>
          </a:p>
          <a:p>
            <a:pPr>
              <a:lnSpc>
                <a:spcPct val="160000"/>
              </a:lnSpc>
            </a:pPr>
            <a:r>
              <a:rPr lang="en-US" altLang="zh-CN" sz="2000" dirty="0" smtClean="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国民党</a:t>
            </a:r>
            <a:r>
              <a:rPr lang="zh-CN" altLang="en-US" sz="2000" dirty="0">
                <a:latin typeface="黑体" panose="02010609060101010101" pitchFamily="49" charset="-122"/>
                <a:ea typeface="黑体" panose="02010609060101010101" pitchFamily="49" charset="-122"/>
              </a:rPr>
              <a:t>违背全国人民</a:t>
            </a:r>
            <a:r>
              <a:rPr lang="zh-CN" altLang="en-US" sz="2000" dirty="0" smtClean="0">
                <a:latin typeface="黑体" panose="02010609060101010101" pitchFamily="49" charset="-122"/>
                <a:ea typeface="黑体" panose="02010609060101010101" pitchFamily="49" charset="-122"/>
              </a:rPr>
              <a:t>迫切要求</a:t>
            </a:r>
            <a:r>
              <a:rPr lang="zh-CN" altLang="en-US" sz="2000" dirty="0">
                <a:latin typeface="黑体" panose="02010609060101010101" pitchFamily="49" charset="-122"/>
                <a:ea typeface="黑体" panose="02010609060101010101" pitchFamily="49" charset="-122"/>
              </a:rPr>
              <a:t>休养生息、和平建国的意愿，实行反人民的内战</a:t>
            </a:r>
            <a:r>
              <a:rPr lang="zh-CN" altLang="en-US" sz="2000" dirty="0" smtClean="0">
                <a:latin typeface="黑体" panose="02010609060101010101" pitchFamily="49" charset="-122"/>
                <a:ea typeface="黑体" panose="02010609060101010101" pitchFamily="49" charset="-122"/>
              </a:rPr>
              <a:t>政策</a:t>
            </a:r>
            <a:r>
              <a:rPr lang="zh-CN" altLang="en-US" sz="2000" dirty="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en-US" altLang="zh-CN" sz="2000" dirty="0" smtClean="0"/>
          </a:p>
        </p:txBody>
      </p:sp>
      <p:grpSp>
        <p:nvGrpSpPr>
          <p:cNvPr id="15" name="组 14"/>
          <p:cNvGrpSpPr/>
          <p:nvPr/>
        </p:nvGrpSpPr>
        <p:grpSpPr>
          <a:xfrm>
            <a:off x="6467658" y="100049"/>
            <a:ext cx="5574306" cy="1792549"/>
            <a:chOff x="3014118" y="1917767"/>
            <a:chExt cx="7261926" cy="3173490"/>
          </a:xfrm>
        </p:grpSpPr>
        <p:sp>
          <p:nvSpPr>
            <p:cNvPr id="16" name="圆角矩形 1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7" name="左大括号 1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9" name="圆角矩形 18"/>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第二</a:t>
              </a:r>
              <a:r>
                <a:rPr lang="zh-CN" altLang="en-US" dirty="0">
                  <a:solidFill>
                    <a:prstClr val="white"/>
                  </a:solidFill>
                  <a:latin typeface="黑体" panose="02010609060101010101" pitchFamily="49" charset="-122"/>
                  <a:ea typeface="黑体" panose="02010609060101010101" pitchFamily="49" charset="-122"/>
                </a:rPr>
                <a:t>条战线的开辟</a:t>
              </a:r>
            </a:p>
          </p:txBody>
        </p:sp>
        <p:sp>
          <p:nvSpPr>
            <p:cNvPr id="20" name="圆角矩形 1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736449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397" y="456005"/>
            <a:ext cx="10192076" cy="544050"/>
          </a:xfrm>
        </p:spPr>
        <p:txBody>
          <a:bodyPr vert="horz" lIns="91440" tIns="45720" rIns="91440" bIns="45720" rtlCol="0" anchor="ctr">
            <a:noAutofit/>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838200" y="1182643"/>
            <a:ext cx="10515600" cy="3737699"/>
          </a:xfrm>
        </p:spPr>
        <p:txBody>
          <a:bodyPr>
            <a:normAutofit/>
          </a:bodyPr>
          <a:lstStyle/>
          <a:p>
            <a:pPr>
              <a:lnSpc>
                <a:spcPct val="160000"/>
              </a:lnSpc>
            </a:pPr>
            <a:r>
              <a:rPr lang="zh-CN" altLang="en-US" sz="2000" dirty="0" smtClean="0">
                <a:latin typeface="黑体" panose="02010609060101010101" pitchFamily="49" charset="-122"/>
                <a:ea typeface="黑体" panose="02010609060101010101" pitchFamily="49" charset="-122"/>
              </a:rPr>
              <a:t>第二</a:t>
            </a:r>
            <a:r>
              <a:rPr lang="zh-CN" altLang="en-US" sz="2000" dirty="0">
                <a:latin typeface="黑体" panose="02010609060101010101" pitchFamily="49" charset="-122"/>
                <a:ea typeface="黑体" panose="02010609060101010101" pitchFamily="49" charset="-122"/>
              </a:rPr>
              <a:t>条战线的</a:t>
            </a:r>
            <a:r>
              <a:rPr lang="zh-CN" altLang="en-US" sz="2000" dirty="0" smtClean="0">
                <a:latin typeface="黑体" panose="02010609060101010101" pitchFamily="49" charset="-122"/>
                <a:ea typeface="黑体" panose="02010609060101010101" pitchFamily="49" charset="-122"/>
              </a:rPr>
              <a:t>开辟</a:t>
            </a:r>
            <a:endParaRPr lang="en-US" altLang="zh-CN" sz="2000" dirty="0" smtClean="0">
              <a:latin typeface="黑体" panose="02010609060101010101" pitchFamily="49" charset="-122"/>
              <a:ea typeface="黑体" panose="02010609060101010101" pitchFamily="49" charset="-122"/>
            </a:endParaRPr>
          </a:p>
          <a:p>
            <a:pPr>
              <a:lnSpc>
                <a:spcPct val="160000"/>
              </a:lnSpc>
            </a:pPr>
            <a:endParaRPr lang="zh-CN" altLang="en-US" dirty="0">
              <a:latin typeface="黑体" panose="02010609060101010101" pitchFamily="49" charset="-122"/>
              <a:ea typeface="黑体" panose="02010609060101010101" pitchFamily="49" charset="-122"/>
            </a:endParaRPr>
          </a:p>
          <a:p>
            <a:endParaRPr lang="en-US" altLang="zh-CN" dirty="0" smtClean="0"/>
          </a:p>
        </p:txBody>
      </p:sp>
      <p:graphicFrame>
        <p:nvGraphicFramePr>
          <p:cNvPr id="4" name="表格 3"/>
          <p:cNvGraphicFramePr>
            <a:graphicFrameLocks noGrp="1"/>
          </p:cNvGraphicFramePr>
          <p:nvPr/>
        </p:nvGraphicFramePr>
        <p:xfrm>
          <a:off x="1353481" y="2294049"/>
          <a:ext cx="9401908" cy="2090648"/>
        </p:xfrm>
        <a:graphic>
          <a:graphicData uri="http://schemas.openxmlformats.org/drawingml/2006/table">
            <a:tbl>
              <a:tblPr firstRow="1" bandRow="1">
                <a:tableStyleId>{5C22544A-7EE6-4342-B048-85BDC9FD1C3A}</a:tableStyleId>
              </a:tblPr>
              <a:tblGrid>
                <a:gridCol w="1870678"/>
                <a:gridCol w="2179625"/>
                <a:gridCol w="1490090"/>
                <a:gridCol w="3861515"/>
              </a:tblGrid>
              <a:tr h="485941">
                <a:tc>
                  <a:txBody>
                    <a:bodyPr/>
                    <a:lstStyle/>
                    <a:p>
                      <a:pPr marL="0" algn="ctr" defTabSz="914400" rtl="0" eaLnBrk="1" latinLnBrk="0" hangingPunct="1"/>
                      <a:r>
                        <a:rPr lang="zh-CN" altLang="en-US" sz="1800" kern="1200" dirty="0" smtClean="0">
                          <a:solidFill>
                            <a:schemeClr val="bg1"/>
                          </a:solidFill>
                          <a:latin typeface="黑体" panose="02010609060101010101" pitchFamily="49" charset="-122"/>
                          <a:ea typeface="黑体" panose="02010609060101010101" pitchFamily="49" charset="-122"/>
                          <a:cs typeface="+mn-cs"/>
                        </a:rPr>
                        <a:t>运动</a:t>
                      </a:r>
                      <a:endParaRPr lang="zh-CN" altLang="en-US" sz="1800" kern="1200" dirty="0">
                        <a:solidFill>
                          <a:schemeClr val="bg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时间</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地点</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dirty="0" smtClean="0">
                          <a:solidFill>
                            <a:schemeClr val="bg1"/>
                          </a:solidFill>
                          <a:latin typeface="黑体" panose="02010609060101010101" pitchFamily="49" charset="-122"/>
                          <a:ea typeface="黑体" panose="02010609060101010101" pitchFamily="49" charset="-122"/>
                        </a:rPr>
                        <a:t>口号</a:t>
                      </a:r>
                      <a:endParaRPr lang="zh-CN" altLang="en-US" dirty="0">
                        <a:solidFill>
                          <a:schemeClr val="bg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一二.一运动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黑体" panose="02010609060101010101" pitchFamily="49" charset="-122"/>
                          <a:ea typeface="黑体" panose="02010609060101010101" pitchFamily="49" charset="-122"/>
                        </a:rPr>
                        <a:t>1945</a:t>
                      </a:r>
                      <a:r>
                        <a:rPr lang="zh-CN" altLang="en-US" dirty="0" smtClean="0">
                          <a:solidFill>
                            <a:schemeClr val="tx1"/>
                          </a:solidFill>
                          <a:latin typeface="黑体" panose="02010609060101010101" pitchFamily="49" charset="-122"/>
                          <a:ea typeface="黑体" panose="02010609060101010101" pitchFamily="49" charset="-122"/>
                        </a:rPr>
                        <a:t>年</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昆明</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latin typeface="黑体" panose="02010609060101010101" pitchFamily="49" charset="-122"/>
                          <a:ea typeface="黑体" panose="02010609060101010101" pitchFamily="49" charset="-122"/>
                        </a:rPr>
                        <a:t>“反对内战，争取自由”</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887">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一二.三O运动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黑体" panose="02010609060101010101" pitchFamily="49" charset="-122"/>
                          <a:ea typeface="黑体" panose="02010609060101010101" pitchFamily="49" charset="-122"/>
                        </a:rPr>
                        <a:t>1946</a:t>
                      </a:r>
                      <a:r>
                        <a:rPr lang="zh-CN" altLang="en-US" dirty="0" smtClean="0">
                          <a:solidFill>
                            <a:schemeClr val="tx1"/>
                          </a:solidFill>
                          <a:latin typeface="黑体" panose="02010609060101010101" pitchFamily="49" charset="-122"/>
                          <a:ea typeface="黑体" panose="02010609060101010101" pitchFamily="49" charset="-122"/>
                        </a:rPr>
                        <a:t>年</a:t>
                      </a:r>
                      <a:r>
                        <a:rPr lang="en-US" altLang="zh-CN" dirty="0" smtClean="0">
                          <a:solidFill>
                            <a:schemeClr val="tx1"/>
                          </a:solidFill>
                          <a:latin typeface="黑体" panose="02010609060101010101" pitchFamily="49" charset="-122"/>
                          <a:ea typeface="黑体" panose="02010609060101010101" pitchFamily="49" charset="-122"/>
                        </a:rPr>
                        <a:t>12</a:t>
                      </a:r>
                      <a:r>
                        <a:rPr lang="zh-CN" altLang="en-US" dirty="0" smtClean="0">
                          <a:solidFill>
                            <a:schemeClr val="tx1"/>
                          </a:solidFill>
                          <a:latin typeface="黑体" panose="02010609060101010101" pitchFamily="49" charset="-122"/>
                          <a:ea typeface="黑体" panose="02010609060101010101" pitchFamily="49" charset="-122"/>
                        </a:rPr>
                        <a:t>月</a:t>
                      </a:r>
                      <a:r>
                        <a:rPr lang="en-US" altLang="zh-CN" dirty="0" smtClean="0">
                          <a:solidFill>
                            <a:schemeClr val="tx1"/>
                          </a:solidFill>
                          <a:latin typeface="黑体" panose="02010609060101010101" pitchFamily="49" charset="-122"/>
                          <a:ea typeface="黑体" panose="02010609060101010101" pitchFamily="49" charset="-122"/>
                        </a:rPr>
                        <a:t>30</a:t>
                      </a:r>
                      <a:r>
                        <a:rPr lang="zh-CN" altLang="en-US" dirty="0" smtClean="0">
                          <a:solidFill>
                            <a:schemeClr val="tx1"/>
                          </a:solidFill>
                          <a:latin typeface="黑体" panose="02010609060101010101" pitchFamily="49" charset="-122"/>
                          <a:ea typeface="黑体" panose="02010609060101010101" pitchFamily="49" charset="-122"/>
                        </a:rPr>
                        <a:t>日</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北平</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latin typeface="黑体" panose="02010609060101010101" pitchFamily="49" charset="-122"/>
                          <a:ea typeface="黑体" panose="02010609060101010101" pitchFamily="49" charset="-122"/>
                        </a:rPr>
                        <a:t>“抗议美军暴行”“美军退出中国”</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910">
                <a:tc>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“五二O”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solidFill>
                            <a:schemeClr val="tx1"/>
                          </a:solidFill>
                          <a:latin typeface="黑体" panose="02010609060101010101" pitchFamily="49" charset="-122"/>
                          <a:ea typeface="黑体" panose="02010609060101010101" pitchFamily="49" charset="-122"/>
                        </a:rPr>
                        <a:t>1947</a:t>
                      </a:r>
                      <a:r>
                        <a:rPr lang="zh-CN" altLang="en-US" dirty="0" smtClean="0">
                          <a:solidFill>
                            <a:schemeClr val="tx1"/>
                          </a:solidFill>
                          <a:latin typeface="黑体" panose="02010609060101010101" pitchFamily="49" charset="-122"/>
                          <a:ea typeface="黑体" panose="02010609060101010101" pitchFamily="49" charset="-122"/>
                        </a:rPr>
                        <a:t>年 </a:t>
                      </a:r>
                      <a:r>
                        <a:rPr lang="en-US" altLang="zh-CN" dirty="0" smtClean="0">
                          <a:solidFill>
                            <a:schemeClr val="tx1"/>
                          </a:solidFill>
                          <a:latin typeface="黑体" panose="02010609060101010101" pitchFamily="49" charset="-122"/>
                          <a:ea typeface="黑体" panose="02010609060101010101" pitchFamily="49" charset="-122"/>
                        </a:rPr>
                        <a:t>5</a:t>
                      </a:r>
                      <a:r>
                        <a:rPr lang="zh-CN" altLang="en-US" dirty="0" smtClean="0">
                          <a:solidFill>
                            <a:schemeClr val="tx1"/>
                          </a:solidFill>
                          <a:latin typeface="黑体" panose="02010609060101010101" pitchFamily="49" charset="-122"/>
                          <a:ea typeface="黑体" panose="02010609060101010101" pitchFamily="49" charset="-122"/>
                        </a:rPr>
                        <a:t>月</a:t>
                      </a:r>
                      <a:r>
                        <a:rPr lang="en-US" altLang="zh-CN" dirty="0" smtClean="0">
                          <a:solidFill>
                            <a:schemeClr val="tx1"/>
                          </a:solidFill>
                          <a:latin typeface="黑体" panose="02010609060101010101" pitchFamily="49" charset="-122"/>
                          <a:ea typeface="黑体" panose="02010609060101010101" pitchFamily="49" charset="-122"/>
                        </a:rPr>
                        <a:t>20</a:t>
                      </a:r>
                      <a:r>
                        <a:rPr lang="zh-CN" altLang="en-US" dirty="0" smtClean="0">
                          <a:solidFill>
                            <a:schemeClr val="tx1"/>
                          </a:solidFill>
                          <a:latin typeface="黑体" panose="02010609060101010101" pitchFamily="49" charset="-122"/>
                          <a:ea typeface="黑体" panose="02010609060101010101" pitchFamily="49" charset="-122"/>
                        </a:rPr>
                        <a:t>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latin typeface="黑体" panose="02010609060101010101" pitchFamily="49" charset="-122"/>
                          <a:ea typeface="黑体" panose="02010609060101010101" pitchFamily="49" charset="-122"/>
                        </a:rPr>
                        <a:t>南京、天津</a:t>
                      </a:r>
                      <a:endParaRPr lang="zh-CN" altLang="en-US"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solidFill>
                            <a:schemeClr val="tx1"/>
                          </a:solidFill>
                          <a:latin typeface="黑体" panose="02010609060101010101" pitchFamily="49" charset="-122"/>
                          <a:ea typeface="黑体" panose="02010609060101010101" pitchFamily="49" charset="-122"/>
                        </a:rPr>
                        <a:t>“反迫害”</a:t>
                      </a:r>
                      <a:endParaRPr lang="en-US" altLang="zh-CN" dirty="0" smtClean="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5087" y="1281313"/>
            <a:ext cx="1386223" cy="44192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58397" y="5091039"/>
            <a:ext cx="9463418" cy="400110"/>
          </a:xfrm>
          <a:prstGeom prst="rect">
            <a:avLst/>
          </a:prstGeom>
        </p:spPr>
        <p:txBody>
          <a:bodyPr wrap="square">
            <a:spAutoFit/>
          </a:bodyPr>
          <a:lstStyle/>
          <a:p>
            <a:pPr marL="342900" indent="-342900">
              <a:buFont typeface="Wingdings" panose="05000000000000000000" pitchFamily="2" charset="2"/>
              <a:buChar char="ü"/>
            </a:pPr>
            <a:r>
              <a:rPr lang="zh-CN" altLang="en-US" sz="2000" dirty="0">
                <a:solidFill>
                  <a:prstClr val="black"/>
                </a:solidFill>
                <a:latin typeface="黑体" panose="02010609060101010101" pitchFamily="49" charset="-122"/>
                <a:ea typeface="黑体" panose="02010609060101010101" pitchFamily="49" charset="-122"/>
              </a:rPr>
              <a:t>台湾和少数民族地区的人民民主</a:t>
            </a:r>
            <a:r>
              <a:rPr lang="zh-CN" altLang="en-US" sz="2000" dirty="0" smtClean="0">
                <a:solidFill>
                  <a:prstClr val="black"/>
                </a:solidFill>
                <a:latin typeface="黑体" panose="02010609060101010101" pitchFamily="49" charset="-122"/>
                <a:ea typeface="黑体" panose="02010609060101010101" pitchFamily="49" charset="-122"/>
              </a:rPr>
              <a:t>运动</a:t>
            </a:r>
            <a:r>
              <a:rPr lang="zh-CN" altLang="en-US" sz="2000" dirty="0">
                <a:solidFill>
                  <a:prstClr val="black"/>
                </a:solidFill>
                <a:latin typeface="黑体" panose="02010609060101010101" pitchFamily="49" charset="-122"/>
                <a:ea typeface="黑体" panose="02010609060101010101" pitchFamily="49" charset="-122"/>
              </a:rPr>
              <a:t>，</a:t>
            </a:r>
            <a:r>
              <a:rPr lang="en-US" altLang="zh-CN" sz="2000" dirty="0" smtClean="0">
                <a:solidFill>
                  <a:srgbClr val="C00000"/>
                </a:solidFill>
                <a:latin typeface="黑体" panose="02010609060101010101" pitchFamily="49" charset="-122"/>
                <a:ea typeface="黑体" panose="02010609060101010101" pitchFamily="49" charset="-122"/>
              </a:rPr>
              <a:t>1947</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28</a:t>
            </a:r>
            <a:r>
              <a:rPr lang="zh-CN" altLang="en-US" sz="2000" dirty="0">
                <a:solidFill>
                  <a:prstClr val="black"/>
                </a:solidFill>
                <a:latin typeface="黑体" panose="02010609060101010101" pitchFamily="49" charset="-122"/>
                <a:ea typeface="黑体" panose="02010609060101010101" pitchFamily="49" charset="-122"/>
              </a:rPr>
              <a:t>日，台北人民</a:t>
            </a:r>
            <a:r>
              <a:rPr lang="zh-CN" altLang="en-US" sz="2000" dirty="0">
                <a:solidFill>
                  <a:srgbClr val="C00000"/>
                </a:solidFill>
                <a:latin typeface="黑体" panose="02010609060101010101" pitchFamily="49" charset="-122"/>
                <a:ea typeface="黑体" panose="02010609060101010101" pitchFamily="49" charset="-122"/>
              </a:rPr>
              <a:t>二二八起义</a:t>
            </a:r>
            <a:r>
              <a:rPr lang="zh-CN" altLang="en-US" sz="2000" dirty="0">
                <a:solidFill>
                  <a:prstClr val="black"/>
                </a:solidFill>
                <a:latin typeface="黑体" panose="02010609060101010101" pitchFamily="49" charset="-122"/>
                <a:ea typeface="黑体" panose="02010609060101010101" pitchFamily="49" charset="-122"/>
              </a:rPr>
              <a:t>。</a:t>
            </a:r>
          </a:p>
        </p:txBody>
      </p:sp>
      <p:grpSp>
        <p:nvGrpSpPr>
          <p:cNvPr id="12" name="组 11"/>
          <p:cNvGrpSpPr/>
          <p:nvPr/>
        </p:nvGrpSpPr>
        <p:grpSpPr>
          <a:xfrm>
            <a:off x="6467658" y="100049"/>
            <a:ext cx="5574306" cy="1792549"/>
            <a:chOff x="3014118" y="1917767"/>
            <a:chExt cx="7261926" cy="3173490"/>
          </a:xfrm>
        </p:grpSpPr>
        <p:sp>
          <p:nvSpPr>
            <p:cNvPr id="13" name="圆角矩形 12"/>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14" name="左大括号 13"/>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6378446" y="1917767"/>
              <a:ext cx="3860894" cy="8166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全国解放战争的胜利开展</a:t>
              </a:r>
            </a:p>
          </p:txBody>
        </p:sp>
        <p:sp>
          <p:nvSpPr>
            <p:cNvPr id="16" name="圆角矩形 15"/>
            <p:cNvSpPr/>
            <p:nvPr/>
          </p:nvSpPr>
          <p:spPr>
            <a:xfrm>
              <a:off x="6378446" y="4440003"/>
              <a:ext cx="387924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第二</a:t>
              </a:r>
              <a:r>
                <a:rPr lang="zh-CN" altLang="en-US" dirty="0">
                  <a:solidFill>
                    <a:prstClr val="white"/>
                  </a:solidFill>
                  <a:latin typeface="黑体" panose="02010609060101010101" pitchFamily="49" charset="-122"/>
                  <a:ea typeface="黑体" panose="02010609060101010101" pitchFamily="49" charset="-122"/>
                </a:rPr>
                <a:t>条战线的开辟</a:t>
              </a:r>
            </a:p>
          </p:txBody>
        </p:sp>
        <p:sp>
          <p:nvSpPr>
            <p:cNvPr id="17" name="圆角矩形 16"/>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14430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五卅惨案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校场口惨案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下关惨案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1375716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年，国民党宪警制造的镇压爱国学生运动的惨案是（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五卅惨案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校场口惨案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下关惨案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3912648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a:t>
            </a:r>
            <a:r>
              <a:rPr lang="zh-CN" altLang="en-US" sz="2400" dirty="0" smtClean="0">
                <a:solidFill>
                  <a:prstClr val="black"/>
                </a:solidFill>
                <a:latin typeface="黑体" panose="02010609060101010101" pitchFamily="49" charset="-122"/>
                <a:ea typeface="黑体" panose="02010609060101010101" pitchFamily="49" charset="-122"/>
              </a:rPr>
              <a:t>民主党</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a:t>
            </a:r>
            <a:r>
              <a:rPr lang="zh-CN" altLang="en-US" sz="2400" dirty="0" smtClean="0">
                <a:solidFill>
                  <a:prstClr val="black"/>
                </a:solidFill>
                <a:latin typeface="黑体" panose="02010609060101010101" pitchFamily="49" charset="-122"/>
                <a:ea typeface="黑体" panose="02010609060101010101" pitchFamily="49" charset="-122"/>
              </a:rPr>
              <a:t>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a:t>
            </a:r>
            <a:r>
              <a:rPr lang="zh-CN" altLang="en-US" sz="2400" dirty="0" smtClean="0">
                <a:solidFill>
                  <a:prstClr val="black"/>
                </a:solidFill>
                <a:latin typeface="黑体" panose="02010609060101010101" pitchFamily="49" charset="-122"/>
                <a:ea typeface="黑体" panose="02010609060101010101" pitchFamily="49" charset="-122"/>
              </a:rPr>
              <a:t>委员会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5869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月，被国民党当局宣布为“非法团体”并勒令取缔的民主党派是（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B </a:t>
            </a:r>
            <a:r>
              <a:rPr lang="en-US" altLang="zh-CN"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．中国农工</a:t>
            </a:r>
            <a:r>
              <a:rPr lang="zh-CN" altLang="en-US" sz="2400" dirty="0" smtClean="0">
                <a:solidFill>
                  <a:prstClr val="black"/>
                </a:solidFill>
                <a:latin typeface="黑体" panose="02010609060101010101" pitchFamily="49" charset="-122"/>
                <a:ea typeface="黑体" panose="02010609060101010101" pitchFamily="49" charset="-122"/>
              </a:rPr>
              <a:t>民主党</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．中国民主</a:t>
            </a:r>
            <a:r>
              <a:rPr lang="zh-CN" altLang="en-US" sz="2400" dirty="0" smtClean="0">
                <a:solidFill>
                  <a:prstClr val="black"/>
                </a:solidFill>
                <a:latin typeface="黑体" panose="02010609060101010101" pitchFamily="49" charset="-122"/>
                <a:ea typeface="黑体" panose="02010609060101010101" pitchFamily="49" charset="-122"/>
              </a:rPr>
              <a:t>同盟</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．中国民主促进会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．中国国民党革命</a:t>
            </a:r>
            <a:r>
              <a:rPr lang="zh-CN" altLang="en-US" sz="2400" dirty="0" smtClean="0">
                <a:solidFill>
                  <a:prstClr val="black"/>
                </a:solidFill>
                <a:latin typeface="黑体" panose="02010609060101010101" pitchFamily="49" charset="-122"/>
                <a:ea typeface="黑体" panose="02010609060101010101" pitchFamily="49" charset="-122"/>
              </a:rPr>
              <a:t>委员会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507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rPr>
              <a:t>标志</a:t>
            </a:r>
            <a:r>
              <a:rPr lang="zh-CN" altLang="en-US" sz="2400" dirty="0">
                <a:solidFill>
                  <a:prstClr val="black"/>
                </a:solidFill>
                <a:latin typeface="黑体" panose="02010609060101010101" pitchFamily="49" charset="-122"/>
                <a:ea typeface="黑体" panose="02010609060101010101" pitchFamily="49" charset="-122"/>
              </a:rPr>
              <a:t>着民盟站到了新民主主义革命的立场上来的是（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民主建国会的成立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国民党</a:t>
            </a:r>
            <a:r>
              <a:rPr lang="zh-CN" altLang="en-US" sz="2400" dirty="0">
                <a:solidFill>
                  <a:prstClr val="black"/>
                </a:solidFill>
                <a:latin typeface="黑体" panose="02010609060101010101" pitchFamily="49" charset="-122"/>
                <a:ea typeface="黑体" panose="02010609060101010101" pitchFamily="49" charset="-122"/>
              </a:rPr>
              <a:t>当局宣布民盟为“非法团体”</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民盟</a:t>
            </a:r>
            <a:r>
              <a:rPr lang="zh-CN" altLang="en-US" sz="2400" dirty="0">
                <a:solidFill>
                  <a:prstClr val="black"/>
                </a:solidFill>
                <a:latin typeface="黑体" panose="02010609060101010101" pitchFamily="49" charset="-122"/>
                <a:ea typeface="黑体" panose="02010609060101010101" pitchFamily="49" charset="-122"/>
              </a:rPr>
              <a:t>一届三中全会的召开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民主同盟全国代表</a:t>
            </a:r>
            <a:r>
              <a:rPr lang="zh-CN" altLang="en-US" sz="2400" dirty="0" smtClean="0">
                <a:solidFill>
                  <a:prstClr val="black"/>
                </a:solidFill>
                <a:latin typeface="黑体" panose="02010609060101010101" pitchFamily="49" charset="-122"/>
                <a:ea typeface="黑体" panose="02010609060101010101" pitchFamily="49" charset="-122"/>
              </a:rPr>
              <a:t>大会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6192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rPr>
              <a:t>标志</a:t>
            </a:r>
            <a:r>
              <a:rPr lang="zh-CN" altLang="en-US" sz="2400" dirty="0">
                <a:solidFill>
                  <a:prstClr val="black"/>
                </a:solidFill>
                <a:latin typeface="黑体" panose="02010609060101010101" pitchFamily="49" charset="-122"/>
                <a:ea typeface="黑体" panose="02010609060101010101" pitchFamily="49" charset="-122"/>
              </a:rPr>
              <a:t>着民盟站到了新民主主义革命的立场上来的是（  </a:t>
            </a:r>
            <a:r>
              <a:rPr lang="en-US" altLang="zh-CN" sz="2400" dirty="0">
                <a:solidFill>
                  <a:srgbClr val="C00000"/>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民主建国会的成立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国民党</a:t>
            </a:r>
            <a:r>
              <a:rPr lang="zh-CN" altLang="en-US" sz="2400" dirty="0">
                <a:solidFill>
                  <a:prstClr val="black"/>
                </a:solidFill>
                <a:latin typeface="黑体" panose="02010609060101010101" pitchFamily="49" charset="-122"/>
                <a:ea typeface="黑体" panose="02010609060101010101" pitchFamily="49" charset="-122"/>
              </a:rPr>
              <a:t>当局宣布民盟为“非法团体”</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民盟</a:t>
            </a:r>
            <a:r>
              <a:rPr lang="zh-CN" altLang="en-US" sz="2400" dirty="0">
                <a:solidFill>
                  <a:prstClr val="black"/>
                </a:solidFill>
                <a:latin typeface="黑体" panose="02010609060101010101" pitchFamily="49" charset="-122"/>
                <a:ea typeface="黑体" panose="02010609060101010101" pitchFamily="49" charset="-122"/>
              </a:rPr>
              <a:t>一届三中全会的召开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rPr>
              <a:t>民主同盟全国代表</a:t>
            </a:r>
            <a:r>
              <a:rPr lang="zh-CN" altLang="en-US" sz="2400" dirty="0" smtClean="0">
                <a:solidFill>
                  <a:prstClr val="black"/>
                </a:solidFill>
                <a:latin typeface="黑体" panose="02010609060101010101" pitchFamily="49" charset="-122"/>
                <a:ea typeface="黑体" panose="02010609060101010101" pitchFamily="49" charset="-122"/>
              </a:rPr>
              <a:t>大会</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4841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720" y="448356"/>
            <a:ext cx="10192076" cy="544050"/>
          </a:xfrm>
        </p:spPr>
        <p:txBody>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228611" y="1918394"/>
            <a:ext cx="10515600" cy="4594067"/>
          </a:xfrm>
        </p:spPr>
        <p:txBody>
          <a:bodyPr>
            <a:normAutofit/>
          </a:bodyPr>
          <a:lstStyle/>
          <a:p>
            <a:r>
              <a:rPr lang="zh-CN" altLang="en-US" sz="2000" dirty="0" smtClean="0">
                <a:latin typeface="黑体" panose="02010609060101010101" pitchFamily="49" charset="-122"/>
                <a:ea typeface="黑体" panose="02010609060101010101" pitchFamily="49" charset="-122"/>
              </a:rPr>
              <a:t>全国解放战争的胜利开展</a:t>
            </a:r>
            <a:endParaRPr lang="en-US"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战略进攻</a:t>
            </a:r>
            <a:endParaRPr lang="en-US" altLang="zh-CN" sz="2000" dirty="0" smtClean="0">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时间：</a:t>
            </a: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a:t>
            </a:r>
            <a:endParaRPr lang="en-US" altLang="zh-CN" sz="2000" dirty="0" smtClean="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标志：刘伯承、邓小平率领的晋冀鲁豫野战军</a:t>
            </a:r>
            <a:r>
              <a:rPr lang="zh-CN" altLang="en-US" sz="2000" dirty="0">
                <a:solidFill>
                  <a:srgbClr val="C00000"/>
                </a:solidFill>
                <a:latin typeface="黑体" panose="02010609060101010101" pitchFamily="49" charset="-122"/>
                <a:ea typeface="黑体" panose="02010609060101010101" pitchFamily="49" charset="-122"/>
              </a:rPr>
              <a:t>千里跃进</a:t>
            </a:r>
            <a:r>
              <a:rPr lang="zh-CN" altLang="en-US" sz="2000" dirty="0" smtClean="0">
                <a:solidFill>
                  <a:srgbClr val="C00000"/>
                </a:solidFill>
                <a:latin typeface="黑体" panose="02010609060101010101" pitchFamily="49" charset="-122"/>
                <a:ea typeface="黑体" panose="02010609060101010101" pitchFamily="49" charset="-122"/>
              </a:rPr>
              <a:t>大别山</a:t>
            </a:r>
            <a:endParaRPr lang="en-US" altLang="zh-CN" sz="2000" dirty="0" smtClean="0">
              <a:solidFill>
                <a:srgbClr val="C000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性质：人民解放战争战略</a:t>
            </a:r>
            <a:r>
              <a:rPr lang="zh-CN" altLang="en-US" sz="2000" dirty="0">
                <a:solidFill>
                  <a:srgbClr val="C00000"/>
                </a:solidFill>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的</a:t>
            </a:r>
            <a:r>
              <a:rPr lang="zh-CN" altLang="en-US" sz="2000" dirty="0">
                <a:solidFill>
                  <a:srgbClr val="C00000"/>
                </a:solidFill>
                <a:latin typeface="黑体" panose="02010609060101010101" pitchFamily="49" charset="-122"/>
                <a:ea typeface="黑体" panose="02010609060101010101" pitchFamily="49" charset="-122"/>
              </a:rPr>
              <a:t>序幕</a:t>
            </a:r>
            <a:r>
              <a:rPr lang="zh-CN" altLang="en-US" sz="2000" dirty="0">
                <a:latin typeface="黑体" panose="02010609060101010101" pitchFamily="49" charset="-122"/>
                <a:ea typeface="黑体" panose="02010609060101010101" pitchFamily="49" charset="-122"/>
              </a:rPr>
              <a:t>由此揭开</a:t>
            </a:r>
            <a:r>
              <a:rPr lang="zh-CN" altLang="en-US"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a:srcRect l="41427" t="27416" r="17354" b="18231"/>
          <a:stretch>
            <a:fillRect/>
          </a:stretch>
        </p:blipFill>
        <p:spPr>
          <a:xfrm>
            <a:off x="7983416" y="2368109"/>
            <a:ext cx="3552092" cy="2636623"/>
          </a:xfrm>
          <a:prstGeom prst="rect">
            <a:avLst/>
          </a:prstGeom>
        </p:spPr>
      </p:pic>
      <p:pic>
        <p:nvPicPr>
          <p:cNvPr id="6" name="Picture 4"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2207" y="193795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7" name="圆角矩形 6"/>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8" name="左大括号 7"/>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10" name="圆角矩形 9"/>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1" name="圆角矩形 10"/>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58237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smtClean="0">
                <a:solidFill>
                  <a:prstClr val="black"/>
                </a:solidFill>
                <a:latin typeface="黑体" panose="02010609060101010101" pitchFamily="49" charset="-122"/>
                <a:ea typeface="黑体" panose="02010609060101010101" pitchFamily="49" charset="-122"/>
              </a:rPr>
              <a:t>》</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9326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919908" y="1371962"/>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4.1949</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22</a:t>
            </a:r>
            <a:r>
              <a:rPr lang="zh-CN" altLang="en-US" sz="2400" dirty="0">
                <a:solidFill>
                  <a:prstClr val="black"/>
                </a:solidFill>
                <a:latin typeface="黑体" panose="02010609060101010101" pitchFamily="49" charset="-122"/>
                <a:ea typeface="黑体" panose="02010609060101010101" pitchFamily="49" charset="-122"/>
              </a:rPr>
              <a:t>日，民主党派和无党派人士宣布拥护中国共产党政治主张的声明是（   </a:t>
            </a:r>
            <a:r>
              <a:rPr lang="en-US" altLang="zh-CN" sz="2400" dirty="0">
                <a:solidFill>
                  <a:srgbClr val="C00000"/>
                </a:solidFill>
                <a:latin typeface="黑体" panose="02010609060101010101" pitchFamily="49" charset="-122"/>
                <a:ea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我们对于时局的意见</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论人民民主专政</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关于若干历史问题的决议</a:t>
            </a:r>
            <a:r>
              <a:rPr lang="en-US" altLang="zh-CN" sz="2400" dirty="0" smtClean="0">
                <a:solidFill>
                  <a:prstClr val="black"/>
                </a:solidFill>
                <a:latin typeface="黑体" panose="02010609060101010101" pitchFamily="49" charset="-122"/>
                <a:ea typeface="黑体" panose="02010609060101010101" pitchFamily="49" charset="-122"/>
              </a:rPr>
              <a:t>》</a:t>
            </a:r>
            <a:endParaRPr lang="en-US" altLang="zh-CN"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494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迅速</a:t>
            </a:r>
            <a:r>
              <a:rPr lang="zh-CN" altLang="en-US" sz="2400" dirty="0">
                <a:solidFill>
                  <a:prstClr val="black"/>
                </a:solidFill>
                <a:latin typeface="黑体" panose="02010609060101010101" pitchFamily="49" charset="-122"/>
                <a:ea typeface="黑体" panose="02010609060101010101" pitchFamily="49" charset="-122"/>
              </a:rPr>
              <a:t>召开政治协商会议，成立民主</a:t>
            </a:r>
            <a:r>
              <a:rPr lang="zh-CN" altLang="en-US" sz="2400" dirty="0" smtClean="0">
                <a:solidFill>
                  <a:prstClr val="black"/>
                </a:solidFill>
                <a:latin typeface="黑体" panose="02010609060101010101" pitchFamily="49" charset="-122"/>
                <a:ea typeface="黑体" panose="02010609060101010101" pitchFamily="49" charset="-122"/>
              </a:rPr>
              <a:t>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反内战</a:t>
            </a:r>
            <a:r>
              <a:rPr lang="zh-CN" altLang="en-US" sz="2400" dirty="0">
                <a:solidFill>
                  <a:prstClr val="black"/>
                </a:solidFill>
                <a:latin typeface="黑体" panose="02010609060101010101" pitchFamily="49" charset="-122"/>
                <a:ea typeface="黑体" panose="02010609060101010101" pitchFamily="49" charset="-122"/>
              </a:rPr>
              <a:t>、反饥饿、反</a:t>
            </a:r>
            <a:r>
              <a:rPr lang="zh-CN" altLang="en-US" sz="2400" dirty="0" smtClean="0">
                <a:solidFill>
                  <a:prstClr val="black"/>
                </a:solidFill>
                <a:latin typeface="黑体" panose="02010609060101010101" pitchFamily="49" charset="-122"/>
                <a:ea typeface="黑体" panose="02010609060101010101" pitchFamily="49" charset="-122"/>
              </a:rPr>
              <a:t>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打倒</a:t>
            </a:r>
            <a:r>
              <a:rPr lang="zh-CN" altLang="en-US" sz="2400" dirty="0">
                <a:solidFill>
                  <a:prstClr val="black"/>
                </a:solidFill>
                <a:latin typeface="黑体" panose="02010609060101010101" pitchFamily="49" charset="-122"/>
                <a:ea typeface="黑体" panose="02010609060101010101" pitchFamily="49" charset="-122"/>
              </a:rPr>
              <a:t>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把</a:t>
            </a:r>
            <a:r>
              <a:rPr lang="zh-CN" altLang="en-US" sz="2400" dirty="0">
                <a:solidFill>
                  <a:prstClr val="black"/>
                </a:solidFill>
                <a:latin typeface="黑体" panose="02010609060101010101" pitchFamily="49" charset="-122"/>
                <a:ea typeface="黑体" panose="02010609060101010101" pitchFamily="49" charset="-122"/>
              </a:rPr>
              <a:t>中国由落后的农业国变为先进的工业国</a:t>
            </a:r>
          </a:p>
        </p:txBody>
      </p:sp>
    </p:spTree>
    <p:extLst>
      <p:ext uri="{BB962C8B-B14F-4D97-AF65-F5344CB8AC3E}">
        <p14:creationId xmlns:p14="http://schemas.microsoft.com/office/powerpoint/2010/main" val="2271511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30</a:t>
            </a:r>
            <a:r>
              <a:rPr lang="zh-CN" altLang="en-US" sz="2400" dirty="0">
                <a:solidFill>
                  <a:prstClr val="black"/>
                </a:solidFill>
                <a:latin typeface="黑体" panose="02010609060101010101" pitchFamily="49" charset="-122"/>
                <a:ea typeface="黑体" panose="02010609060101010101" pitchFamily="49" charset="-122"/>
              </a:rPr>
              <a:t>日，中共中央在纪念五一国家劳动节的口号中提出（  </a:t>
            </a:r>
            <a:r>
              <a:rPr lang="en-US" altLang="zh-CN" sz="2400" dirty="0" smtClean="0">
                <a:solidFill>
                  <a:srgbClr val="C00000"/>
                </a:solidFill>
                <a:latin typeface="黑体" panose="02010609060101010101" pitchFamily="49" charset="-122"/>
                <a:ea typeface="黑体" panose="02010609060101010101" pitchFamily="49" charset="-122"/>
              </a:rPr>
              <a:t>A</a:t>
            </a:r>
            <a:r>
              <a:rPr lang="en-US" altLang="zh-CN" sz="2400" dirty="0" smtClean="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迅速</a:t>
            </a:r>
            <a:r>
              <a:rPr lang="zh-CN" altLang="en-US" sz="2400" dirty="0">
                <a:solidFill>
                  <a:prstClr val="black"/>
                </a:solidFill>
                <a:latin typeface="黑体" panose="02010609060101010101" pitchFamily="49" charset="-122"/>
                <a:ea typeface="黑体" panose="02010609060101010101" pitchFamily="49" charset="-122"/>
              </a:rPr>
              <a:t>召开政治协商会议，成立民主</a:t>
            </a:r>
            <a:r>
              <a:rPr lang="zh-CN" altLang="en-US" sz="2400" dirty="0" smtClean="0">
                <a:solidFill>
                  <a:prstClr val="black"/>
                </a:solidFill>
                <a:latin typeface="黑体" panose="02010609060101010101" pitchFamily="49" charset="-122"/>
                <a:ea typeface="黑体" panose="02010609060101010101" pitchFamily="49" charset="-122"/>
              </a:rPr>
              <a:t>联合政府</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反内战</a:t>
            </a:r>
            <a:r>
              <a:rPr lang="zh-CN" altLang="en-US" sz="2400" dirty="0">
                <a:solidFill>
                  <a:prstClr val="black"/>
                </a:solidFill>
                <a:latin typeface="黑体" panose="02010609060101010101" pitchFamily="49" charset="-122"/>
                <a:ea typeface="黑体" panose="02010609060101010101" pitchFamily="49" charset="-122"/>
              </a:rPr>
              <a:t>、反饥饿、反</a:t>
            </a:r>
            <a:r>
              <a:rPr lang="zh-CN" altLang="en-US" sz="2400" dirty="0" smtClean="0">
                <a:solidFill>
                  <a:prstClr val="black"/>
                </a:solidFill>
                <a:latin typeface="黑体" panose="02010609060101010101" pitchFamily="49" charset="-122"/>
                <a:ea typeface="黑体" panose="02010609060101010101" pitchFamily="49" charset="-122"/>
              </a:rPr>
              <a:t>迫害</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打倒</a:t>
            </a:r>
            <a:r>
              <a:rPr lang="zh-CN" altLang="en-US" sz="2400" dirty="0">
                <a:solidFill>
                  <a:prstClr val="black"/>
                </a:solidFill>
                <a:latin typeface="黑体" panose="02010609060101010101" pitchFamily="49" charset="-122"/>
                <a:ea typeface="黑体" panose="02010609060101010101" pitchFamily="49" charset="-122"/>
              </a:rPr>
              <a:t>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把</a:t>
            </a:r>
            <a:r>
              <a:rPr lang="zh-CN" altLang="en-US" sz="2400" dirty="0">
                <a:solidFill>
                  <a:prstClr val="black"/>
                </a:solidFill>
                <a:latin typeface="黑体" panose="02010609060101010101" pitchFamily="49" charset="-122"/>
                <a:ea typeface="黑体" panose="02010609060101010101" pitchFamily="49" charset="-122"/>
              </a:rPr>
              <a:t>中国由落后的农业国变为先进的工业国</a:t>
            </a:r>
          </a:p>
        </p:txBody>
      </p:sp>
    </p:spTree>
    <p:extLst>
      <p:ext uri="{BB962C8B-B14F-4D97-AF65-F5344CB8AC3E}">
        <p14:creationId xmlns:p14="http://schemas.microsoft.com/office/powerpoint/2010/main" val="3060803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历史性的战略</a:t>
            </a:r>
            <a:r>
              <a:rPr lang="zh-CN" altLang="en-US" sz="2000" dirty="0">
                <a:solidFill>
                  <a:prstClr val="black"/>
                </a:solidFill>
                <a:latin typeface="黑体" panose="02010609060101010101" pitchFamily="49" charset="-122"/>
                <a:ea typeface="黑体" panose="02010609060101010101" pitchFamily="49" charset="-122"/>
              </a:rPr>
              <a:t>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297344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868126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3585"/>
            <a:ext cx="10192076" cy="544050"/>
          </a:xfrm>
        </p:spPr>
        <p:txBody>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838200" y="1266533"/>
            <a:ext cx="10515600" cy="937405"/>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决定</a:t>
            </a:r>
            <a:r>
              <a:rPr lang="zh-CN" altLang="en-US" sz="2000" dirty="0">
                <a:latin typeface="黑体" panose="02010609060101010101" pitchFamily="49" charset="-122"/>
                <a:ea typeface="黑体" panose="02010609060101010101" pitchFamily="49" charset="-122"/>
              </a:rPr>
              <a:t>中国命运的</a:t>
            </a:r>
            <a:r>
              <a:rPr lang="zh-CN" altLang="en-US" sz="2000">
                <a:latin typeface="黑体" panose="02010609060101010101" pitchFamily="49" charset="-122"/>
                <a:ea typeface="黑体" panose="02010609060101010101" pitchFamily="49" charset="-122"/>
              </a:rPr>
              <a:t>战略</a:t>
            </a:r>
            <a:r>
              <a:rPr lang="zh-CN" altLang="en-US" sz="2000" smtClean="0">
                <a:latin typeface="黑体" panose="02010609060101010101" pitchFamily="49" charset="-122"/>
                <a:ea typeface="黑体" panose="02010609060101010101" pitchFamily="49" charset="-122"/>
              </a:rPr>
              <a:t>决战</a:t>
            </a:r>
            <a:endParaRPr lang="zh-CN" altLang="en-US" sz="2000" dirty="0" smtClean="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38200" y="2748328"/>
          <a:ext cx="10069286" cy="2708764"/>
        </p:xfrm>
        <a:graphic>
          <a:graphicData uri="http://schemas.openxmlformats.org/drawingml/2006/table">
            <a:tbl>
              <a:tblPr firstRow="1" bandRow="1">
                <a:tableStyleId>{5C22544A-7EE6-4342-B048-85BDC9FD1C3A}</a:tableStyleId>
              </a:tblPr>
              <a:tblGrid>
                <a:gridCol w="1390300"/>
                <a:gridCol w="2878753"/>
                <a:gridCol w="3025848"/>
                <a:gridCol w="2774385"/>
              </a:tblGrid>
              <a:tr h="458658">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战   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时     间</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指    挥   者</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意     义</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6792">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辽沈战役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1948.9.12-11.2</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林彪、罗荣桓</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zh-CN" altLang="en-US" sz="2000" b="1" u="none" dirty="0">
                          <a:solidFill>
                            <a:srgbClr val="C00000"/>
                          </a:solidFill>
                          <a:latin typeface="黑体" panose="02010609060101010101" pitchFamily="49" charset="-122"/>
                          <a:ea typeface="黑体" panose="02010609060101010101" pitchFamily="49" charset="-122"/>
                        </a:rPr>
                        <a:t>标志国民党的主要</a:t>
                      </a:r>
                    </a:p>
                    <a:p>
                      <a:pPr algn="ctr"/>
                      <a:r>
                        <a:rPr lang="zh-CN" altLang="en-US" sz="2000" b="1" u="none" dirty="0">
                          <a:solidFill>
                            <a:srgbClr val="C00000"/>
                          </a:solidFill>
                          <a:latin typeface="黑体" panose="02010609060101010101" pitchFamily="49" charset="-122"/>
                          <a:ea typeface="黑体" panose="02010609060101010101" pitchFamily="49" charset="-122"/>
                        </a:rPr>
                        <a:t>军事力量基本被摧毁</a:t>
                      </a:r>
                      <a:endParaRPr lang="zh-CN" altLang="en-US" sz="2000" u="none" dirty="0">
                        <a:solidFill>
                          <a:srgbClr val="C00000"/>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1657">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淮海战役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1948.11.6-1949.1.10</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刘伯承、陈毅、邓小平、粟裕、谭震林</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r>
              <a:tr h="791657">
                <a:tc>
                  <a:txBody>
                    <a:bodyPr/>
                    <a:lstStyle/>
                    <a:p>
                      <a:pPr algn="ctr"/>
                      <a:r>
                        <a:rPr lang="zh-CN" altLang="en-US" sz="2000" dirty="0" smtClean="0">
                          <a:solidFill>
                            <a:schemeClr val="tx1"/>
                          </a:solidFill>
                          <a:latin typeface="黑体" panose="02010609060101010101" pitchFamily="49" charset="-122"/>
                          <a:ea typeface="黑体" panose="02010609060101010101" pitchFamily="49" charset="-122"/>
                        </a:rPr>
                        <a:t>平津战役</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solidFill>
                            <a:schemeClr val="tx1"/>
                          </a:solidFill>
                          <a:latin typeface="黑体" panose="02010609060101010101" pitchFamily="49" charset="-122"/>
                          <a:ea typeface="黑体" panose="02010609060101010101" pitchFamily="49" charset="-122"/>
                        </a:rPr>
                        <a:t>1948.11.29-1949.1.31</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solidFill>
                            <a:schemeClr val="tx1"/>
                          </a:solidFill>
                          <a:latin typeface="黑体" panose="02010609060101010101" pitchFamily="49" charset="-122"/>
                          <a:ea typeface="黑体" panose="02010609060101010101" pitchFamily="49" charset="-122"/>
                        </a:rPr>
                        <a:t>林彪、罗荣桓、聂荣臻</a:t>
                      </a:r>
                      <a:endParaRPr lang="zh-CN" altLang="en-US" sz="2000" dirty="0">
                        <a:solidFill>
                          <a:schemeClr val="tx1"/>
                        </a:solidFill>
                        <a:latin typeface="黑体" panose="02010609060101010101" pitchFamily="49" charset="-122"/>
                        <a:ea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r>
            </a:tbl>
          </a:graphicData>
        </a:graphic>
      </p:graphicFrame>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637" y="1455766"/>
            <a:ext cx="1386223"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78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65129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6" name="圆角矩形 15"/>
          <p:cNvSpPr/>
          <p:nvPr/>
        </p:nvSpPr>
        <p:spPr>
          <a:xfrm>
            <a:off x="6347753" y="610923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4132587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1410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2951341" y="5741816"/>
            <a:ext cx="10515600" cy="678732"/>
          </a:xfrm>
        </p:spPr>
        <p:txBody>
          <a:bodyPr>
            <a:noAutofit/>
          </a:bodyPr>
          <a:lstStyle/>
          <a:p>
            <a:r>
              <a:rPr lang="zh-CN" altLang="en-US"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en-US" dirty="0">
                <a:latin typeface="黑体" panose="02010609060101010101" pitchFamily="49" charset="-122"/>
                <a:ea typeface="黑体" panose="02010609060101010101" pitchFamily="49" charset="-122"/>
                <a:sym typeface="微软雅黑" panose="020B0503020204020204" pitchFamily="34" charset="-122"/>
              </a:rPr>
              <a:t>人民解放军解放</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除西藏以外</a:t>
            </a:r>
            <a:r>
              <a:rPr lang="zh-CN" altLang="en-US" dirty="0">
                <a:latin typeface="黑体" panose="02010609060101010101" pitchFamily="49" charset="-122"/>
                <a:ea typeface="黑体" panose="02010609060101010101" pitchFamily="49" charset="-122"/>
                <a:sym typeface="微软雅黑" panose="020B0503020204020204" pitchFamily="34" charset="-122"/>
              </a:rPr>
              <a:t>的全部中国大陆。</a:t>
            </a:r>
            <a:endParaRPr lang="en-US" altLang="zh-CN" dirty="0">
              <a:solidFill>
                <a:srgbClr val="FF33CC"/>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69214" y="123061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271795" y="2041533"/>
            <a:ext cx="2088778" cy="3365716"/>
            <a:chOff x="366339" y="1399976"/>
            <a:chExt cx="2088778" cy="3365716"/>
          </a:xfrm>
        </p:grpSpPr>
        <p:sp>
          <p:nvSpPr>
            <p:cNvPr id="6" name="MH_SubTitle_1"/>
            <p:cNvSpPr>
              <a:spLocks noChangeArrowheads="1"/>
            </p:cNvSpPr>
            <p:nvPr>
              <p:custDataLst>
                <p:tags r:id="rId5"/>
              </p:custDataLst>
            </p:nvPr>
          </p:nvSpPr>
          <p:spPr bwMode="gray">
            <a:xfrm>
              <a:off x="366343" y="2351860"/>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年元旦</a:t>
              </a:r>
              <a:endParaRPr lang="en-US" altLang="zh-CN" dirty="0">
                <a:solidFill>
                  <a:srgbClr val="FFFFFF"/>
                </a:solidFill>
                <a:cs typeface="Arial" panose="020B0604020202020204" pitchFamily="34" charset="0"/>
              </a:endParaRPr>
            </a:p>
          </p:txBody>
        </p:sp>
        <p:sp>
          <p:nvSpPr>
            <p:cNvPr id="8" name="MH_SubTitle_2"/>
            <p:cNvSpPr>
              <a:spLocks noChangeArrowheads="1"/>
            </p:cNvSpPr>
            <p:nvPr>
              <p:custDataLst>
                <p:tags r:id="rId6"/>
              </p:custDataLst>
            </p:nvPr>
          </p:nvSpPr>
          <p:spPr bwMode="gray">
            <a:xfrm>
              <a:off x="366341" y="3287493"/>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21</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7"/>
              </p:custDataLst>
            </p:nvPr>
          </p:nvSpPr>
          <p:spPr bwMode="gray">
            <a:xfrm>
              <a:off x="366339" y="4249160"/>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4</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23</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prstClr val="white"/>
                </a:solidFill>
                <a:cs typeface="Arial" panose="020B0604020202020204" pitchFamily="34" charset="0"/>
              </a:endParaRPr>
            </a:p>
          </p:txBody>
        </p:sp>
        <p:sp>
          <p:nvSpPr>
            <p:cNvPr id="12" name="MH_SubTitle_1"/>
            <p:cNvSpPr>
              <a:spLocks noChangeArrowheads="1"/>
            </p:cNvSpPr>
            <p:nvPr>
              <p:custDataLst>
                <p:tags r:id="rId8"/>
              </p:custDataLst>
            </p:nvPr>
          </p:nvSpPr>
          <p:spPr bwMode="gray">
            <a:xfrm>
              <a:off x="438192" y="1399976"/>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smtClean="0">
                  <a:solidFill>
                    <a:prstClr val="white"/>
                  </a:solidFill>
                  <a:latin typeface="黑体" panose="02010609060101010101" pitchFamily="49" charset="-122"/>
                  <a:ea typeface="黑体" panose="02010609060101010101" pitchFamily="49" charset="-122"/>
                  <a:sym typeface="微软雅黑" panose="020B0503020204020204" pitchFamily="34" charset="-122"/>
                </a:rPr>
                <a:t>1948</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12</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30</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日</a:t>
              </a:r>
              <a:endParaRPr lang="en-US" altLang="zh-CN" dirty="0">
                <a:solidFill>
                  <a:srgbClr val="FFFFFF"/>
                </a:solidFill>
                <a:cs typeface="Arial" panose="020B0604020202020204" pitchFamily="34" charset="0"/>
              </a:endParaRPr>
            </a:p>
          </p:txBody>
        </p:sp>
        <p:cxnSp>
          <p:nvCxnSpPr>
            <p:cNvPr id="13" name="MH_Other_5"/>
            <p:cNvCxnSpPr/>
            <p:nvPr>
              <p:custDataLst>
                <p:tags r:id="rId9"/>
              </p:custDataLst>
            </p:nvPr>
          </p:nvCxnSpPr>
          <p:spPr>
            <a:xfrm flipH="1">
              <a:off x="1374806" y="1944730"/>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grpSp>
      <p:sp>
        <p:nvSpPr>
          <p:cNvPr id="14" name="矩形 13"/>
          <p:cNvSpPr/>
          <p:nvPr/>
        </p:nvSpPr>
        <p:spPr>
          <a:xfrm>
            <a:off x="2951341" y="2064642"/>
            <a:ext cx="4108817" cy="369332"/>
          </a:xfrm>
          <a:prstGeom prst="rect">
            <a:avLst/>
          </a:prstGeom>
        </p:spPr>
        <p:txBody>
          <a:bodyPr wrap="non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新年献词</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将革命进行到底</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5" name="矩形 14"/>
          <p:cNvSpPr/>
          <p:nvPr/>
        </p:nvSpPr>
        <p:spPr>
          <a:xfrm>
            <a:off x="2951341" y="3049390"/>
            <a:ext cx="7139354"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蒋介石发表“求和”声明，企图借“和平谈判”争取喘息时间。</a:t>
            </a:r>
            <a:endParaRPr lang="zh-CN" altLang="en-US" dirty="0">
              <a:solidFill>
                <a:prstClr val="black"/>
              </a:solidFill>
            </a:endParaRPr>
          </a:p>
        </p:txBody>
      </p:sp>
      <p:sp>
        <p:nvSpPr>
          <p:cNvPr id="16" name="矩形 15"/>
          <p:cNvSpPr/>
          <p:nvPr/>
        </p:nvSpPr>
        <p:spPr>
          <a:xfrm>
            <a:off x="2951341" y="3929050"/>
            <a:ext cx="7869059"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毛泽东、朱德发布</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向全国进军的命令</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，中国人民解放军发起</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渡江战役</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矩形 16"/>
          <p:cNvSpPr/>
          <p:nvPr/>
        </p:nvSpPr>
        <p:spPr>
          <a:xfrm>
            <a:off x="2951341" y="4962289"/>
            <a:ext cx="6790535" cy="369332"/>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人民解放军占领南京，延续</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22</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年的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国民党反动统治宣告覆灭。</a:t>
            </a:r>
            <a:endPar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矩形 17"/>
          <p:cNvSpPr/>
          <p:nvPr/>
        </p:nvSpPr>
        <p:spPr>
          <a:xfrm>
            <a:off x="512678" y="1224510"/>
            <a:ext cx="3027691" cy="400110"/>
          </a:xfrm>
          <a:prstGeom prst="rect">
            <a:avLst/>
          </a:prstGeom>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南京国民党政权的覆灭</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cxnSp>
        <p:nvCxnSpPr>
          <p:cNvPr id="24" name="MH_Other_5"/>
          <p:cNvCxnSpPr/>
          <p:nvPr>
            <p:custDataLst>
              <p:tags r:id="rId1"/>
            </p:custDataLst>
          </p:nvPr>
        </p:nvCxnSpPr>
        <p:spPr>
          <a:xfrm flipH="1">
            <a:off x="1316188" y="3512137"/>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5" name="MH_Other_5"/>
          <p:cNvCxnSpPr/>
          <p:nvPr>
            <p:custDataLst>
              <p:tags r:id="rId2"/>
            </p:custDataLst>
          </p:nvPr>
        </p:nvCxnSpPr>
        <p:spPr>
          <a:xfrm flipH="1">
            <a:off x="1316186" y="4473804"/>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26" name="MH_Other_5"/>
          <p:cNvCxnSpPr/>
          <p:nvPr>
            <p:custDataLst>
              <p:tags r:id="rId3"/>
            </p:custDataLst>
          </p:nvPr>
        </p:nvCxnSpPr>
        <p:spPr>
          <a:xfrm flipH="1">
            <a:off x="1316184" y="5407249"/>
            <a:ext cx="1" cy="390879"/>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MH_SubTitle_3"/>
          <p:cNvSpPr>
            <a:spLocks noChangeArrowheads="1"/>
          </p:cNvSpPr>
          <p:nvPr>
            <p:custDataLst>
              <p:tags r:id="rId4"/>
            </p:custDataLst>
          </p:nvPr>
        </p:nvSpPr>
        <p:spPr bwMode="gray">
          <a:xfrm>
            <a:off x="271795" y="5850196"/>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至</a:t>
            </a:r>
            <a:r>
              <a:rPr lang="en-US" altLang="zh-CN" dirty="0">
                <a:solidFill>
                  <a:prstClr val="white"/>
                </a:solidFill>
                <a:latin typeface="黑体" panose="02010609060101010101" pitchFamily="49" charset="-122"/>
                <a:ea typeface="黑体" panose="02010609060101010101" pitchFamily="49" charset="-122"/>
                <a:sym typeface="微软雅黑" panose="020B0503020204020204" pitchFamily="34" charset="-122"/>
              </a:rPr>
              <a:t>1949</a:t>
            </a:r>
            <a:r>
              <a:rPr lang="zh-CN" altLang="en-US" dirty="0">
                <a:solidFill>
                  <a:prstClr val="white"/>
                </a:solidFill>
                <a:latin typeface="黑体" panose="02010609060101010101" pitchFamily="49" charset="-122"/>
                <a:ea typeface="黑体" panose="02010609060101010101" pitchFamily="49" charset="-122"/>
                <a:sym typeface="微软雅黑" panose="020B0503020204020204" pitchFamily="34" charset="-122"/>
              </a:rPr>
              <a:t>年底</a:t>
            </a:r>
            <a:endParaRPr lang="en-US" altLang="zh-CN" dirty="0">
              <a:solidFill>
                <a:prstClr val="white"/>
              </a:solidFill>
              <a:cs typeface="Arial" panose="020B0604020202020204" pitchFamily="34" charset="0"/>
            </a:endParaRPr>
          </a:p>
        </p:txBody>
      </p:sp>
    </p:spTree>
    <p:extLst>
      <p:ext uri="{BB962C8B-B14F-4D97-AF65-F5344CB8AC3E}">
        <p14:creationId xmlns:p14="http://schemas.microsoft.com/office/powerpoint/2010/main" val="2002105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a:t>
            </a:r>
            <a:r>
              <a:rPr lang="zh-CN" altLang="en-US" sz="2000" dirty="0">
                <a:solidFill>
                  <a:prstClr val="black"/>
                </a:solidFill>
                <a:latin typeface="黑体" panose="02010609060101010101" pitchFamily="49" charset="-122"/>
                <a:ea typeface="黑体" panose="02010609060101010101" pitchFamily="49" charset="-122"/>
              </a:rPr>
              <a:t>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53566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8744" y="452274"/>
            <a:ext cx="10192076" cy="544050"/>
          </a:xfrm>
        </p:spPr>
        <p:txBody>
          <a:bodyPr/>
          <a:lstStyle/>
          <a:p>
            <a:r>
              <a:rPr lang="zh-CN" altLang="en-US" sz="2400" dirty="0">
                <a:solidFill>
                  <a:schemeClr val="tx1"/>
                </a:solidFill>
              </a:rPr>
              <a:t>第二节 国民党政府处在全民的包围</a:t>
            </a:r>
            <a:r>
              <a:rPr lang="zh-CN" altLang="en-US" sz="2400" dirty="0" smtClean="0">
                <a:solidFill>
                  <a:schemeClr val="tx1"/>
                </a:solidFill>
              </a:rPr>
              <a:t>中</a:t>
            </a:r>
            <a:endParaRPr lang="zh-CN" altLang="en-US" sz="2400" dirty="0">
              <a:solidFill>
                <a:schemeClr val="tx1"/>
              </a:solidFill>
            </a:endParaRPr>
          </a:p>
        </p:txBody>
      </p:sp>
      <p:sp>
        <p:nvSpPr>
          <p:cNvPr id="3" name="内容占位符 2"/>
          <p:cNvSpPr>
            <a:spLocks noGrp="1"/>
          </p:cNvSpPr>
          <p:nvPr>
            <p:ph idx="1"/>
          </p:nvPr>
        </p:nvSpPr>
        <p:spPr>
          <a:xfrm>
            <a:off x="201041" y="1349164"/>
            <a:ext cx="11687481" cy="4916152"/>
          </a:xfrm>
        </p:spPr>
        <p:txBody>
          <a:bodyPr>
            <a:noAutofit/>
          </a:bodyPr>
          <a:lstStyle/>
          <a:p>
            <a:pPr>
              <a:spcBef>
                <a:spcPts val="0"/>
              </a:spcBef>
            </a:pPr>
            <a:r>
              <a:rPr lang="zh-CN" altLang="en-US" dirty="0">
                <a:latin typeface="黑体" panose="02010609060101010101" pitchFamily="49" charset="-122"/>
                <a:ea typeface="黑体" panose="02010609060101010101" pitchFamily="49" charset="-122"/>
              </a:rPr>
              <a:t>全国解放战争的胜利</a:t>
            </a:r>
            <a:r>
              <a:rPr lang="zh-CN" altLang="en-US" dirty="0" smtClean="0">
                <a:latin typeface="黑体" panose="02010609060101010101" pitchFamily="49" charset="-122"/>
                <a:ea typeface="黑体" panose="02010609060101010101" pitchFamily="49" charset="-122"/>
              </a:rPr>
              <a:t>开展</a:t>
            </a: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一口号</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日，中国人民解放军总部发表宣言，正式提出“</a:t>
            </a:r>
            <a:r>
              <a:rPr lang="zh-CN" altLang="en-US" dirty="0">
                <a:solidFill>
                  <a:srgbClr val="C00000"/>
                </a:solidFill>
                <a:latin typeface="黑体" panose="02010609060101010101" pitchFamily="49" charset="-122"/>
                <a:ea typeface="黑体" panose="02010609060101010101" pitchFamily="49" charset="-122"/>
              </a:rPr>
              <a:t>打倒蒋介石，解放全中国</a:t>
            </a:r>
            <a:r>
              <a:rPr lang="zh-CN" altLang="en-US" dirty="0">
                <a:latin typeface="黑体" panose="02010609060101010101" pitchFamily="49" charset="-122"/>
                <a:ea typeface="黑体" panose="02010609060101010101" pitchFamily="49" charset="-122"/>
              </a:rPr>
              <a:t>”的口号</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两报告</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月，毛泽东在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目前形势和我们的任务</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提</a:t>
            </a:r>
            <a:r>
              <a:rPr lang="zh-CN" altLang="en-US" dirty="0">
                <a:latin typeface="黑体" panose="02010609060101010101" pitchFamily="49" charset="-122"/>
                <a:ea typeface="黑体" panose="02010609060101010101" pitchFamily="49" charset="-122"/>
              </a:rPr>
              <a:t>出三大经济纲领</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封建阶级的土地归农民所有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没收</a:t>
            </a:r>
            <a:r>
              <a:rPr lang="zh-CN" altLang="en-US" dirty="0">
                <a:latin typeface="黑体" panose="02010609060101010101" pitchFamily="49" charset="-122"/>
                <a:ea typeface="黑体" panose="02010609060101010101" pitchFamily="49" charset="-122"/>
              </a:rPr>
              <a:t>垄断资本归新民主主义的国家所有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保护</a:t>
            </a:r>
            <a:r>
              <a:rPr lang="zh-CN" altLang="en-US" dirty="0">
                <a:latin typeface="黑体" panose="02010609060101010101" pitchFamily="49" charset="-122"/>
                <a:ea typeface="黑体" panose="02010609060101010101" pitchFamily="49" charset="-122"/>
              </a:rPr>
              <a:t>民族</a:t>
            </a:r>
            <a:r>
              <a:rPr lang="zh-CN" altLang="en-US" dirty="0" smtClean="0">
                <a:latin typeface="黑体" panose="02010609060101010101" pitchFamily="49" charset="-122"/>
                <a:ea typeface="黑体" panose="02010609060101010101" pitchFamily="49" charset="-122"/>
              </a:rPr>
              <a:t>工商业。</a:t>
            </a:r>
            <a:endParaRPr lang="en-US" altLang="zh-CN" dirty="0" smtClean="0">
              <a:latin typeface="黑体" panose="02010609060101010101" pitchFamily="49" charset="-122"/>
              <a:ea typeface="黑体" panose="02010609060101010101" pitchFamily="49" charset="-122"/>
            </a:endParaRPr>
          </a:p>
          <a:p>
            <a:pPr>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1948</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4</a:t>
            </a:r>
            <a:r>
              <a:rPr lang="zh-CN" altLang="en-US" dirty="0" smtClean="0">
                <a:latin typeface="黑体" panose="02010609060101010101" pitchFamily="49" charset="-122"/>
                <a:ea typeface="黑体" panose="02010609060101010101" pitchFamily="49" charset="-122"/>
              </a:rPr>
              <a:t>月，毛泽东在</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在晋绥干部会议上的讲话</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总结了新民主主义革命的总路线和总政策。</a:t>
            </a:r>
            <a:endParaRPr lang="en-US" altLang="zh-CN"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3697" y="139123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479381" y="71639"/>
            <a:ext cx="5574306" cy="1792549"/>
            <a:chOff x="3014118" y="1917767"/>
            <a:chExt cx="7261926" cy="3173490"/>
          </a:xfrm>
        </p:grpSpPr>
        <p:sp>
          <p:nvSpPr>
            <p:cNvPr id="6" name="圆角矩形 5"/>
            <p:cNvSpPr/>
            <p:nvPr/>
          </p:nvSpPr>
          <p:spPr>
            <a:xfrm>
              <a:off x="3014118" y="2873238"/>
              <a:ext cx="3000911" cy="1409149"/>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36168" y="2274277"/>
              <a:ext cx="260629" cy="26025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78446" y="1917767"/>
              <a:ext cx="3860894" cy="81666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全国解放战争的胜利开展</a:t>
              </a:r>
            </a:p>
          </p:txBody>
        </p:sp>
        <p:sp>
          <p:nvSpPr>
            <p:cNvPr id="9" name="圆角矩形 8"/>
            <p:cNvSpPr/>
            <p:nvPr/>
          </p:nvSpPr>
          <p:spPr>
            <a:xfrm>
              <a:off x="6378446" y="4440003"/>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a:t>
              </a:r>
              <a:r>
                <a:rPr lang="zh-CN" altLang="en-US" dirty="0">
                  <a:solidFill>
                    <a:prstClr val="black"/>
                  </a:solidFill>
                  <a:latin typeface="黑体" panose="02010609060101010101" pitchFamily="49" charset="-122"/>
                  <a:ea typeface="黑体" panose="02010609060101010101" pitchFamily="49" charset="-122"/>
                </a:rPr>
                <a:t>条战线的开辟</a:t>
              </a:r>
            </a:p>
          </p:txBody>
        </p:sp>
        <p:sp>
          <p:nvSpPr>
            <p:cNvPr id="10" name="圆角矩形 9"/>
            <p:cNvSpPr/>
            <p:nvPr/>
          </p:nvSpPr>
          <p:spPr>
            <a:xfrm>
              <a:off x="6396798" y="3620076"/>
              <a:ext cx="3879246" cy="7367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各民主党派</a:t>
              </a:r>
              <a:r>
                <a:rPr lang="zh-CN" altLang="en-US" dirty="0" smtClean="0">
                  <a:solidFill>
                    <a:prstClr val="black"/>
                  </a:solidFill>
                  <a:latin typeface="黑体" panose="02010609060101010101" pitchFamily="49" charset="-122"/>
                  <a:ea typeface="黑体" panose="02010609060101010101" pitchFamily="49" charset="-122"/>
                </a:rPr>
                <a:t>的民主运动</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78446" y="2822265"/>
              <a:ext cx="3879246"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土地改革运动的兴起</a:t>
              </a:r>
              <a:endParaRPr lang="en-US" altLang="zh-CN" dirty="0" smtClean="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317405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53741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21141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21141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74620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7803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93274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932746"/>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5" y="4651295"/>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369405"/>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中国</a:t>
            </a:r>
            <a:r>
              <a:rPr lang="zh-CN" altLang="en-US" sz="20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6" name="圆角矩形 15"/>
          <p:cNvSpPr/>
          <p:nvPr/>
        </p:nvSpPr>
        <p:spPr>
          <a:xfrm>
            <a:off x="6347753" y="6109238"/>
            <a:ext cx="3804432"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1894874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9880" y="441783"/>
            <a:ext cx="6370490"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242677" y="884140"/>
            <a:ext cx="12043108" cy="5725554"/>
          </a:xfrm>
        </p:spPr>
        <p:txBody>
          <a:bodyPr>
            <a:noAutofit/>
          </a:bodyPr>
          <a:lstStyle/>
          <a:p>
            <a:pPr>
              <a:lnSpc>
                <a:spcPct val="200000"/>
              </a:lnSpc>
            </a:pPr>
            <a:r>
              <a:rPr lang="zh-CN" altLang="en-US" dirty="0" smtClean="0">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dirty="0" smtClean="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sz="3200" dirty="0" smtClean="0">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smtClean="0">
                <a:latin typeface="黑体" panose="02010609060101010101" pitchFamily="49" charset="-122"/>
                <a:ea typeface="黑体" panose="02010609060101010101" pitchFamily="49" charset="-122"/>
                <a:sym typeface="宋体" panose="02010600030101010101" pitchFamily="2"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论人民民主专政</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中国人民政治协商会议</a:t>
            </a:r>
            <a:endParaRPr lang="en-US" altLang="zh-CN" dirty="0" smtClean="0">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smtClean="0">
                <a:latin typeface="黑体" panose="02010609060101010101" pitchFamily="49" charset="-122"/>
                <a:ea typeface="黑体" panose="02010609060101010101" pitchFamily="49" charset="-122"/>
              </a:rPr>
              <a:t>月</a:t>
            </a:r>
            <a:endParaRPr lang="en-US" altLang="zh-CN" dirty="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地点：</a:t>
            </a:r>
            <a:r>
              <a:rPr lang="zh-CN" altLang="en-US" dirty="0" smtClean="0">
                <a:solidFill>
                  <a:srgbClr val="C00000"/>
                </a:solidFill>
                <a:latin typeface="黑体" panose="02010609060101010101" pitchFamily="49" charset="-122"/>
                <a:ea typeface="黑体" panose="02010609060101010101" pitchFamily="49" charset="-122"/>
              </a:rPr>
              <a:t>西柏坡</a:t>
            </a:r>
            <a:endParaRPr lang="en-US" altLang="zh-CN" dirty="0" smtClean="0">
              <a:solidFill>
                <a:srgbClr val="C00000"/>
              </a:solidFill>
              <a:latin typeface="黑体" panose="02010609060101010101" pitchFamily="49" charset="-122"/>
              <a:ea typeface="黑体" panose="02010609060101010101" pitchFamily="49" charset="-122"/>
            </a:endParaRPr>
          </a:p>
          <a:p>
            <a:pPr>
              <a:lnSpc>
                <a:spcPct val="200000"/>
              </a:lnSpc>
            </a:pPr>
            <a:r>
              <a:rPr lang="zh-CN" altLang="en-US" dirty="0" smtClean="0">
                <a:solidFill>
                  <a:srgbClr val="C00000"/>
                </a:solidFill>
                <a:latin typeface="黑体" panose="02010609060101010101" pitchFamily="49" charset="-122"/>
                <a:ea typeface="黑体" panose="02010609060101010101" pitchFamily="49" charset="-122"/>
              </a:rPr>
              <a:t>内容：</a:t>
            </a:r>
            <a:endParaRPr lang="zh-CN" altLang="en-US" dirty="0" smtClean="0">
              <a:latin typeface="黑体" panose="02010609060101010101" pitchFamily="49" charset="-122"/>
              <a:ea typeface="黑体" panose="02010609060101010101" pitchFamily="49" charset="-122"/>
            </a:endParaRPr>
          </a:p>
          <a:p>
            <a:pPr lvl="1">
              <a:lnSpc>
                <a:spcPct val="200000"/>
              </a:lnSpc>
            </a:pPr>
            <a:r>
              <a:rPr lang="zh-CN" altLang="en-US" b="1" dirty="0" smtClean="0">
                <a:latin typeface="黑体" panose="02010609060101010101" pitchFamily="49" charset="-122"/>
                <a:ea typeface="黑体" panose="02010609060101010101" pitchFamily="49" charset="-122"/>
              </a:rPr>
              <a:t>基本政策</a:t>
            </a:r>
            <a:r>
              <a:rPr lang="zh-CN" altLang="en-US" dirty="0" smtClean="0">
                <a:latin typeface="黑体" panose="02010609060101010101" pitchFamily="49" charset="-122"/>
                <a:ea typeface="黑体" panose="02010609060101010101" pitchFamily="49" charset="-122"/>
              </a:rPr>
              <a:t>：全国胜利后中国共产党在政治、经济、外交方面的基本政策；</a:t>
            </a:r>
          </a:p>
          <a:p>
            <a:pPr lvl="1">
              <a:lnSpc>
                <a:spcPct val="200000"/>
              </a:lnSpc>
            </a:pPr>
            <a:r>
              <a:rPr lang="zh-CN" altLang="en-US" b="1" dirty="0" smtClean="0">
                <a:latin typeface="黑体" panose="02010609060101010101" pitchFamily="49" charset="-122"/>
                <a:ea typeface="黑体" panose="02010609060101010101" pitchFamily="49" charset="-122"/>
              </a:rPr>
              <a:t>发展方向</a:t>
            </a:r>
            <a:r>
              <a:rPr lang="zh-CN" altLang="en-US" dirty="0" smtClean="0">
                <a:latin typeface="黑体" panose="02010609060101010101" pitchFamily="49" charset="-122"/>
                <a:ea typeface="黑体" panose="02010609060101010101" pitchFamily="49" charset="-122"/>
              </a:rPr>
              <a:t>：由农业国转变为工业国、由新民主主义社会转变为社会主义社会；</a:t>
            </a:r>
          </a:p>
          <a:p>
            <a:pPr lvl="1">
              <a:lnSpc>
                <a:spcPct val="200000"/>
              </a:lnSpc>
            </a:pPr>
            <a:r>
              <a:rPr lang="zh-CN" altLang="en-US" b="1" dirty="0" smtClean="0">
                <a:latin typeface="黑体" panose="02010609060101010101" pitchFamily="49" charset="-122"/>
                <a:ea typeface="黑体" panose="02010609060101010101" pitchFamily="49" charset="-122"/>
              </a:rPr>
              <a:t>优良作风</a:t>
            </a:r>
            <a:r>
              <a:rPr lang="zh-CN" altLang="en-US" dirty="0" smtClean="0">
                <a:latin typeface="黑体" panose="02010609060101010101" pitchFamily="49" charset="-122"/>
                <a:ea typeface="黑体" panose="02010609060101010101" pitchFamily="49" charset="-122"/>
              </a:rPr>
              <a:t>：务必使同志们继续保持谦虚、谨慎、不骄、不躁的作风，务必使同志们继续保持艰苦奋斗的作风。</a:t>
            </a:r>
          </a:p>
          <a:p>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604" y="4105964"/>
            <a:ext cx="1663042" cy="5025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907" y="0"/>
            <a:ext cx="5076093" cy="1738586"/>
            <a:chOff x="4598297" y="172371"/>
            <a:chExt cx="7593703" cy="2827747"/>
          </a:xfrm>
        </p:grpSpPr>
        <p:sp>
          <p:nvSpPr>
            <p:cNvPr id="6" name="圆角矩形 5"/>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7" name="左大括号 6"/>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1" name="圆角矩形 10"/>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79572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192" y="442133"/>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332510" y="2962906"/>
            <a:ext cx="11521440" cy="3414447"/>
          </a:xfrm>
        </p:spPr>
        <p:txBody>
          <a:bodyPr>
            <a:noAutofit/>
          </a:bodyPr>
          <a:lstStyle/>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月</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作者：毛泽东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内容：</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基础：是</a:t>
            </a:r>
            <a:r>
              <a:rPr lang="zh-CN" altLang="en-US" dirty="0">
                <a:latin typeface="黑体" panose="02010609060101010101" pitchFamily="49" charset="-122"/>
                <a:ea typeface="黑体" panose="02010609060101010101" pitchFamily="49" charset="-122"/>
              </a:rPr>
              <a:t>工人阶级、农民阶级和城市小资产阶级的</a:t>
            </a:r>
            <a:r>
              <a:rPr lang="zh-CN" altLang="en-US" dirty="0" smtClean="0">
                <a:latin typeface="黑体" panose="02010609060101010101" pitchFamily="49" charset="-122"/>
                <a:ea typeface="黑体" panose="02010609060101010101" pitchFamily="49" charset="-122"/>
              </a:rPr>
              <a:t>联盟</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工人阶级与农民阶级</a:t>
            </a:r>
            <a:r>
              <a:rPr lang="zh-CN" altLang="en-US" dirty="0">
                <a:latin typeface="黑体" panose="02010609060101010101" pitchFamily="49" charset="-122"/>
                <a:ea typeface="黑体" panose="02010609060101010101" pitchFamily="49" charset="-122"/>
              </a:rPr>
              <a:t>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团结：民族</a:t>
            </a:r>
            <a:r>
              <a:rPr lang="zh-CN" altLang="en-US" dirty="0">
                <a:latin typeface="黑体" panose="02010609060101010101" pitchFamily="49" charset="-122"/>
                <a:ea typeface="黑体" panose="02010609060101010101" pitchFamily="49" charset="-122"/>
              </a:rPr>
              <a:t>资产阶级，但民族资产阶级不能充当革命的领导者，也不应当在国家政权中占主要的地位。</a:t>
            </a:r>
          </a:p>
          <a:p>
            <a:pPr marL="800100" lvl="1" indent="-342900">
              <a:buFont typeface="+mj-lt"/>
              <a:buAutoNum type="arabicPeriod"/>
            </a:pPr>
            <a:endParaRPr lang="zh-CN" altLang="en-US" dirty="0">
              <a:latin typeface="黑体" panose="02010609060101010101" pitchFamily="49" charset="-122"/>
              <a:ea typeface="黑体" panose="02010609060101010101" pitchFamily="49" charset="-122"/>
            </a:endParaRPr>
          </a:p>
        </p:txBody>
      </p:sp>
      <p:sp>
        <p:nvSpPr>
          <p:cNvPr id="4" name="矩形 3"/>
          <p:cNvSpPr/>
          <p:nvPr/>
        </p:nvSpPr>
        <p:spPr>
          <a:xfrm>
            <a:off x="226170" y="996097"/>
            <a:ext cx="8894384"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sz="3200"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论人民民主专政</a:t>
            </a:r>
            <a:r>
              <a:rPr lang="en-US" altLang="zh-CN" sz="3200"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中国人民政治协商会议</a:t>
            </a:r>
            <a:endPar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1" name="圆角矩形 10"/>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2" name="圆角矩形 11"/>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3" name="圆角矩形 12"/>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30724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3908"/>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26170" y="2445723"/>
            <a:ext cx="11558954" cy="3579939"/>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smtClean="0">
                <a:latin typeface="黑体" panose="02010609060101010101" pitchFamily="49" charset="-122"/>
                <a:ea typeface="黑体" panose="02010609060101010101" pitchFamily="49" charset="-122"/>
              </a:rPr>
              <a:t>日</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纲领：通过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中国人民政治协商会议</a:t>
            </a:r>
            <a:r>
              <a:rPr lang="zh-CN" altLang="en-US" dirty="0">
                <a:solidFill>
                  <a:srgbClr val="C00000"/>
                </a:solidFill>
                <a:latin typeface="黑体" panose="02010609060101010101" pitchFamily="49" charset="-122"/>
                <a:ea typeface="黑体" panose="02010609060101010101" pitchFamily="49" charset="-122"/>
              </a:rPr>
              <a:t>共同纲领</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，起</a:t>
            </a:r>
            <a:r>
              <a:rPr lang="zh-CN" altLang="en-US" dirty="0" smtClean="0">
                <a:solidFill>
                  <a:srgbClr val="C00000"/>
                </a:solidFill>
                <a:latin typeface="黑体" panose="02010609060101010101" pitchFamily="49" charset="-122"/>
                <a:ea typeface="黑体" panose="02010609060101010101" pitchFamily="49" charset="-122"/>
              </a:rPr>
              <a:t>临时宪法</a:t>
            </a:r>
            <a:r>
              <a:rPr lang="zh-CN" altLang="en-US" dirty="0" smtClean="0">
                <a:latin typeface="黑体" panose="02010609060101010101" pitchFamily="49" charset="-122"/>
                <a:ea typeface="黑体" panose="02010609060101010101" pitchFamily="49" charset="-122"/>
              </a:rPr>
              <a:t>的作用。</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纲领</a:t>
            </a:r>
            <a:r>
              <a:rPr lang="zh-CN" altLang="en-US" dirty="0">
                <a:latin typeface="黑体" panose="02010609060101010101" pitchFamily="49" charset="-122"/>
                <a:ea typeface="黑体" panose="02010609060101010101" pitchFamily="49" charset="-122"/>
              </a:rPr>
              <a:t>的内容</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b="1" dirty="0" smtClean="0">
                <a:latin typeface="黑体" panose="02010609060101010101" pitchFamily="49" charset="-122"/>
                <a:ea typeface="黑体" panose="02010609060101010101" pitchFamily="49" charset="-122"/>
              </a:rPr>
              <a:t>    核心内容</a:t>
            </a:r>
            <a:r>
              <a:rPr lang="zh-CN" altLang="en-US" dirty="0" smtClean="0">
                <a:latin typeface="黑体" panose="02010609060101010101" pitchFamily="49" charset="-122"/>
                <a:ea typeface="黑体" panose="02010609060101010101" pitchFamily="49" charset="-122"/>
              </a:rPr>
              <a:t>：新</a:t>
            </a:r>
            <a:r>
              <a:rPr lang="zh-CN" altLang="en-US" dirty="0">
                <a:latin typeface="黑体" panose="02010609060101010101" pitchFamily="49" charset="-122"/>
                <a:ea typeface="黑体" panose="02010609060101010101" pitchFamily="49" charset="-122"/>
              </a:rPr>
              <a:t>中国的</a:t>
            </a:r>
            <a:r>
              <a:rPr lang="zh-CN" altLang="en-US" dirty="0">
                <a:solidFill>
                  <a:srgbClr val="C00000"/>
                </a:solidFill>
                <a:latin typeface="黑体" panose="02010609060101010101" pitchFamily="49" charset="-122"/>
                <a:ea typeface="黑体" panose="02010609060101010101" pitchFamily="49" charset="-122"/>
              </a:rPr>
              <a:t>国体</a:t>
            </a:r>
            <a:r>
              <a:rPr lang="zh-CN" altLang="en-US" dirty="0">
                <a:latin typeface="黑体" panose="02010609060101010101" pitchFamily="49" charset="-122"/>
                <a:ea typeface="黑体" panose="02010609060101010101" pitchFamily="49" charset="-122"/>
              </a:rPr>
              <a:t>和</a:t>
            </a:r>
            <a:r>
              <a:rPr lang="zh-CN" altLang="en-US" dirty="0" smtClean="0">
                <a:solidFill>
                  <a:srgbClr val="C00000"/>
                </a:solidFill>
                <a:latin typeface="黑体" panose="02010609060101010101" pitchFamily="49" charset="-122"/>
                <a:ea typeface="黑体" panose="02010609060101010101" pitchFamily="49" charset="-122"/>
              </a:rPr>
              <a:t>政体</a:t>
            </a:r>
            <a:endParaRPr lang="zh-CN" altLang="en-US" dirty="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民族</a:t>
            </a:r>
            <a:r>
              <a:rPr lang="zh-CN" altLang="en-US" b="1" dirty="0">
                <a:latin typeface="黑体" panose="02010609060101010101" pitchFamily="49" charset="-122"/>
                <a:ea typeface="黑体" panose="02010609060101010101" pitchFamily="49" charset="-122"/>
              </a:rPr>
              <a:t>政策</a:t>
            </a:r>
            <a:r>
              <a:rPr lang="zh-CN" altLang="en-US" dirty="0">
                <a:latin typeface="黑体" panose="02010609060101010101" pitchFamily="49" charset="-122"/>
                <a:ea typeface="黑体" panose="02010609060101010101" pitchFamily="49" charset="-122"/>
              </a:rPr>
              <a:t>：中华人民共和国境内各民族一律平等。</a:t>
            </a: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经济</a:t>
            </a:r>
            <a:r>
              <a:rPr lang="zh-CN" altLang="en-US" b="1" dirty="0">
                <a:latin typeface="黑体" panose="02010609060101010101" pitchFamily="49" charset="-122"/>
                <a:ea typeface="黑体" panose="02010609060101010101" pitchFamily="49" charset="-122"/>
              </a:rPr>
              <a:t>工作方针</a:t>
            </a:r>
            <a:r>
              <a:rPr lang="zh-CN" altLang="en-US"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以公私兼顾、劳资两利、城乡互助、内外交流的政策，达到发展生产</a:t>
            </a:r>
            <a:r>
              <a:rPr lang="zh-CN" altLang="en-US" b="1" dirty="0" smtClean="0">
                <a:latin typeface="黑体" panose="02010609060101010101" pitchFamily="49" charset="-122"/>
                <a:ea typeface="黑体" panose="02010609060101010101" pitchFamily="49" charset="-122"/>
              </a:rPr>
              <a:t>、繁荣</a:t>
            </a:r>
            <a:r>
              <a:rPr lang="zh-CN" altLang="en-US" b="1" dirty="0">
                <a:latin typeface="黑体" panose="02010609060101010101" pitchFamily="49" charset="-122"/>
                <a:ea typeface="黑体" panose="02010609060101010101" pitchFamily="49" charset="-122"/>
              </a:rPr>
              <a:t>经济之目的</a:t>
            </a:r>
            <a:r>
              <a:rPr lang="zh-CN" altLang="en-US" b="1" dirty="0" smtClean="0">
                <a:latin typeface="黑体" panose="02010609060101010101" pitchFamily="49" charset="-122"/>
                <a:ea typeface="黑体" panose="02010609060101010101" pitchFamily="49" charset="-122"/>
              </a:rPr>
              <a:t>。</a:t>
            </a:r>
            <a:endParaRPr lang="en-US" altLang="zh-CN" b="1"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外交</a:t>
            </a:r>
            <a:r>
              <a:rPr lang="zh-CN" altLang="en-US" b="1" dirty="0">
                <a:latin typeface="黑体" panose="02010609060101010101" pitchFamily="49" charset="-122"/>
                <a:ea typeface="黑体" panose="02010609060101010101" pitchFamily="49" charset="-122"/>
              </a:rPr>
              <a:t>工作</a:t>
            </a:r>
            <a:r>
              <a:rPr lang="zh-CN" altLang="en-US" b="1" dirty="0" smtClean="0">
                <a:latin typeface="黑体" panose="02010609060101010101" pitchFamily="49" charset="-122"/>
                <a:ea typeface="黑体" panose="02010609060101010101" pitchFamily="49" charset="-122"/>
              </a:rPr>
              <a:t>原则</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保障独立和自由，反对侵略。</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81" y="2873926"/>
            <a:ext cx="1663042" cy="5025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26170" y="996097"/>
            <a:ext cx="10965868" cy="1692771"/>
          </a:xfrm>
          <a:prstGeom prst="rect">
            <a:avLst/>
          </a:prstGeom>
        </p:spPr>
        <p:txBody>
          <a:bodyPr wrap="square">
            <a:spAutoFit/>
          </a:bodyPr>
          <a:lstStyle/>
          <a:p>
            <a:pPr>
              <a:lnSpc>
                <a:spcPct val="200000"/>
              </a:lnSpc>
            </a:pPr>
            <a:r>
              <a:rPr lang="zh-CN" altLang="en-US" sz="2000" dirty="0">
                <a:solidFill>
                  <a:prstClr val="black"/>
                </a:solidFill>
                <a:latin typeface="黑体" panose="02010609060101010101" pitchFamily="49" charset="-122"/>
                <a:ea typeface="黑体" panose="02010609060101010101" pitchFamily="49" charset="-122"/>
                <a:sym typeface="宋体" panose="02010600030101010101" pitchFamily="2" charset="-122"/>
              </a:rPr>
              <a:t>中国共产党全国执政地位的确立：</a:t>
            </a:r>
            <a:endParaRPr lang="en-US" altLang="zh-CN" sz="20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sym typeface="宋体" panose="02010600030101010101" pitchFamily="2" charset="-122"/>
              </a:rPr>
              <a:t>七届二中全会</a:t>
            </a:r>
            <a:r>
              <a:rPr lang="en-US" altLang="zh-CN" dirty="0">
                <a:solidFill>
                  <a:prstClr val="black"/>
                </a:solidFill>
                <a:latin typeface="黑体" panose="02010609060101010101" pitchFamily="49" charset="-122"/>
                <a:ea typeface="黑体" panose="02010609060101010101" pitchFamily="49" charset="-122"/>
                <a:sym typeface="宋体" panose="02010600030101010101" pitchFamily="2" charset="-122"/>
              </a:rPr>
              <a:t>——</a:t>
            </a:r>
            <a:r>
              <a:rPr lang="en-US" altLang="zh-CN" dirty="0">
                <a:solidFill>
                  <a:prstClr val="black"/>
                </a:solidFill>
                <a:latin typeface="黑体" panose="02010609060101010101" pitchFamily="49" charset="-122"/>
                <a:ea typeface="黑体" panose="02010609060101010101" pitchFamily="49" charset="-122"/>
              </a:rPr>
              <a:t>《</a:t>
            </a:r>
            <a:r>
              <a:rPr lang="zh-CN" altLang="en-US" dirty="0">
                <a:solidFill>
                  <a:prstClr val="black"/>
                </a:solidFill>
                <a:latin typeface="黑体" panose="02010609060101010101" pitchFamily="49" charset="-122"/>
                <a:ea typeface="黑体" panose="02010609060101010101" pitchFamily="49" charset="-122"/>
              </a:rPr>
              <a:t>论人民民主专政</a:t>
            </a:r>
            <a:r>
              <a:rPr lang="en-US" altLang="zh-CN" dirty="0">
                <a:solidFill>
                  <a:prstClr val="black"/>
                </a:solidFill>
                <a:latin typeface="黑体" panose="02010609060101010101" pitchFamily="49" charset="-122"/>
                <a:ea typeface="黑体" panose="02010609060101010101" pitchFamily="49" charset="-122"/>
              </a:rPr>
              <a:t>》——</a:t>
            </a:r>
            <a:r>
              <a:rPr lang="zh-CN" altLang="en-US" sz="3200" dirty="0">
                <a:solidFill>
                  <a:prstClr val="black"/>
                </a:solidFill>
                <a:latin typeface="黑体" panose="02010609060101010101" pitchFamily="49" charset="-122"/>
                <a:ea typeface="黑体" panose="02010609060101010101" pitchFamily="49" charset="-122"/>
              </a:rPr>
              <a:t>中国人民政治协商会议</a:t>
            </a:r>
            <a:endParaRPr lang="en-US" altLang="zh-CN" sz="3200" dirty="0">
              <a:solidFill>
                <a:prstClr val="black"/>
              </a:solidFill>
              <a:latin typeface="黑体" panose="02010609060101010101" pitchFamily="49" charset="-122"/>
              <a:ea typeface="黑体" panose="02010609060101010101" pitchFamily="49" charset="-122"/>
              <a:sym typeface="宋体" panose="02010600030101010101" pitchFamily="2" charset="-122"/>
            </a:endParaRPr>
          </a:p>
        </p:txBody>
      </p:sp>
      <p:grpSp>
        <p:nvGrpSpPr>
          <p:cNvPr id="6" name="组 5"/>
          <p:cNvGrpSpPr/>
          <p:nvPr/>
        </p:nvGrpSpPr>
        <p:grpSpPr>
          <a:xfrm>
            <a:off x="7115907" y="0"/>
            <a:ext cx="5076093" cy="1738586"/>
            <a:chOff x="4598297" y="172371"/>
            <a:chExt cx="7593703" cy="2827747"/>
          </a:xfrm>
        </p:grpSpPr>
        <p:sp>
          <p:nvSpPr>
            <p:cNvPr id="7" name="圆角矩形 6"/>
            <p:cNvSpPr/>
            <p:nvPr/>
          </p:nvSpPr>
          <p:spPr>
            <a:xfrm>
              <a:off x="4598297" y="985833"/>
              <a:ext cx="3416719"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人民共和国：中国人民的历史性选择</a:t>
              </a:r>
              <a:endPar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8051507" y="172372"/>
              <a:ext cx="226675"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8295107" y="172371"/>
              <a:ext cx="3896892"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历史性的战略决战</a:t>
              </a:r>
            </a:p>
          </p:txBody>
        </p:sp>
        <p:sp>
          <p:nvSpPr>
            <p:cNvPr id="10" name="圆角矩形 9"/>
            <p:cNvSpPr/>
            <p:nvPr/>
          </p:nvSpPr>
          <p:spPr>
            <a:xfrm>
              <a:off x="8295106" y="890920"/>
              <a:ext cx="3896893"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南京国民党政权的覆灭</a:t>
              </a:r>
            </a:p>
          </p:txBody>
        </p:sp>
        <p:sp>
          <p:nvSpPr>
            <p:cNvPr id="11" name="圆角矩形 10"/>
            <p:cNvSpPr/>
            <p:nvPr/>
          </p:nvSpPr>
          <p:spPr>
            <a:xfrm>
              <a:off x="8293784" y="1609030"/>
              <a:ext cx="3898216"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中国</a:t>
              </a:r>
              <a:r>
                <a:rPr lang="zh-CN" altLang="en-US" sz="1600" dirty="0">
                  <a:solidFill>
                    <a:prstClr val="white"/>
                  </a:solidFill>
                  <a:latin typeface="黑体" panose="02010609060101010101" pitchFamily="49" charset="-122"/>
                  <a:ea typeface="黑体" panose="02010609060101010101" pitchFamily="49" charset="-122"/>
                </a:rPr>
                <a:t>共产党全国执政地位的确立</a:t>
              </a:r>
            </a:p>
          </p:txBody>
        </p:sp>
        <p:sp>
          <p:nvSpPr>
            <p:cNvPr id="12" name="圆角矩形 11"/>
            <p:cNvSpPr/>
            <p:nvPr/>
          </p:nvSpPr>
          <p:spPr>
            <a:xfrm>
              <a:off x="8293784" y="2348862"/>
              <a:ext cx="3898215"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中国革命胜利</a:t>
              </a:r>
              <a:r>
                <a:rPr lang="zh-CN" altLang="en-US" sz="1600" dirty="0" smtClean="0">
                  <a:solidFill>
                    <a:prstClr val="black"/>
                  </a:solidFill>
                  <a:latin typeface="黑体" panose="02010609060101010101" pitchFamily="49" charset="-122"/>
                  <a:ea typeface="黑体" panose="02010609060101010101" pitchFamily="49" charset="-122"/>
                </a:rPr>
                <a:t>的主要原因和基本经验</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737271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246246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136463"/>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36463"/>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从争取和平民主到进行自卫战争</a:t>
            </a:r>
          </a:p>
        </p:txBody>
      </p:sp>
      <p:sp>
        <p:nvSpPr>
          <p:cNvPr id="6" name="圆角矩形 5"/>
          <p:cNvSpPr/>
          <p:nvPr/>
        </p:nvSpPr>
        <p:spPr>
          <a:xfrm>
            <a:off x="2436551" y="4671258"/>
            <a:ext cx="3651896" cy="115142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sym typeface="+mn-ea"/>
              </a:rPr>
              <a:t>第三节：</a:t>
            </a:r>
          </a:p>
          <a:p>
            <a:pPr algn="ctr"/>
            <a:r>
              <a:rPr lang="zh-CN" altLang="en-US" sz="2400" dirty="0">
                <a:solidFill>
                  <a:schemeClr val="bg1"/>
                </a:solidFill>
                <a:latin typeface="黑体" panose="02010609060101010101" pitchFamily="49" charset="-122"/>
                <a:ea typeface="黑体" panose="02010609060101010101" pitchFamily="49" charset="-122"/>
                <a:sym typeface="+mn-ea"/>
              </a:rPr>
              <a:t>新民主主义革命的胜利</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圆角矩形 13"/>
          <p:cNvSpPr/>
          <p:nvPr/>
        </p:nvSpPr>
        <p:spPr>
          <a:xfrm>
            <a:off x="2453580" y="2403087"/>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国民党政府处在全民的包围中 </a:t>
            </a:r>
          </a:p>
        </p:txBody>
      </p:sp>
      <p:sp>
        <p:nvSpPr>
          <p:cNvPr id="7" name="左大括号 6"/>
          <p:cNvSpPr/>
          <p:nvPr/>
        </p:nvSpPr>
        <p:spPr>
          <a:xfrm>
            <a:off x="6105476" y="3857797"/>
            <a:ext cx="242277" cy="282774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49076" y="3857796"/>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历史性的战略决战</a:t>
            </a:r>
          </a:p>
        </p:txBody>
      </p:sp>
      <p:sp>
        <p:nvSpPr>
          <p:cNvPr id="9" name="圆角矩形 8"/>
          <p:cNvSpPr/>
          <p:nvPr/>
        </p:nvSpPr>
        <p:spPr>
          <a:xfrm>
            <a:off x="6349076" y="457634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南京国民党政权的覆灭</a:t>
            </a:r>
          </a:p>
        </p:txBody>
      </p:sp>
      <p:sp>
        <p:nvSpPr>
          <p:cNvPr id="10" name="圆角矩形 9"/>
          <p:cNvSpPr/>
          <p:nvPr/>
        </p:nvSpPr>
        <p:spPr>
          <a:xfrm>
            <a:off x="6347753" y="52944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人民政协的召开与中国共产党全国执政地位的确立</a:t>
            </a:r>
          </a:p>
        </p:txBody>
      </p:sp>
      <p:sp>
        <p:nvSpPr>
          <p:cNvPr id="11" name="左大括号 10"/>
          <p:cNvSpPr/>
          <p:nvPr/>
        </p:nvSpPr>
        <p:spPr>
          <a:xfrm>
            <a:off x="9434245" y="6002934"/>
            <a:ext cx="219849" cy="73983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62665" y="6397901"/>
            <a:ext cx="2317425" cy="3551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a:t>
            </a:r>
            <a:r>
              <a:rPr lang="zh-CN" altLang="en-US" sz="2000" smtClean="0">
                <a:solidFill>
                  <a:prstClr val="black"/>
                </a:solidFill>
                <a:latin typeface="黑体" panose="02010609060101010101" pitchFamily="49" charset="-122"/>
                <a:ea typeface="黑体" panose="02010609060101010101" pitchFamily="49" charset="-122"/>
              </a:rPr>
              <a:t>胜利经验</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62665" y="5975689"/>
            <a:ext cx="2317424" cy="35323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中国革命</a:t>
            </a:r>
            <a:r>
              <a:rPr lang="zh-CN" altLang="en-US" sz="2000" smtClean="0">
                <a:solidFill>
                  <a:prstClr val="black"/>
                </a:solidFill>
                <a:latin typeface="黑体" panose="02010609060101010101" pitchFamily="49" charset="-122"/>
                <a:ea typeface="黑体" panose="02010609060101010101" pitchFamily="49" charset="-122"/>
              </a:rPr>
              <a:t>胜利原因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47753" y="6034288"/>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中国革命胜利的主要原因和基本经验</a:t>
            </a:r>
          </a:p>
        </p:txBody>
      </p:sp>
    </p:spTree>
    <p:extLst>
      <p:ext uri="{BB962C8B-B14F-4D97-AF65-F5344CB8AC3E}">
        <p14:creationId xmlns:p14="http://schemas.microsoft.com/office/powerpoint/2010/main" val="20265078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31500"/>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a:t>
            </a:r>
            <a:r>
              <a:rPr lang="zh-CN" altLang="en-US" sz="2400" dirty="0" smtClean="0">
                <a:solidFill>
                  <a:schemeClr val="tx1"/>
                </a:solidFill>
              </a:rPr>
              <a:t>选择</a:t>
            </a:r>
            <a:endParaRPr lang="zh-CN" altLang="en-US" sz="2400" dirty="0">
              <a:solidFill>
                <a:schemeClr val="tx1"/>
              </a:solidFill>
            </a:endParaRPr>
          </a:p>
        </p:txBody>
      </p:sp>
      <p:sp>
        <p:nvSpPr>
          <p:cNvPr id="3" name="内容占位符 2"/>
          <p:cNvSpPr>
            <a:spLocks noGrp="1"/>
          </p:cNvSpPr>
          <p:nvPr>
            <p:ph idx="1"/>
          </p:nvPr>
        </p:nvSpPr>
        <p:spPr>
          <a:xfrm>
            <a:off x="838200" y="1625860"/>
            <a:ext cx="10515600" cy="3473678"/>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中国</a:t>
            </a:r>
            <a:r>
              <a:rPr lang="zh-CN" altLang="en-US" sz="2000" dirty="0">
                <a:latin typeface="黑体" panose="02010609060101010101" pitchFamily="49" charset="-122"/>
                <a:ea typeface="黑体" panose="02010609060101010101" pitchFamily="49" charset="-122"/>
              </a:rPr>
              <a:t>革命胜利的主要</a:t>
            </a:r>
            <a:r>
              <a:rPr lang="zh-CN" altLang="en-US" sz="2000" dirty="0" smtClean="0">
                <a:latin typeface="黑体" panose="02010609060101010101" pitchFamily="49" charset="-122"/>
                <a:ea typeface="黑体" panose="02010609060101010101" pitchFamily="49" charset="-122"/>
              </a:rPr>
              <a:t>原因 </a:t>
            </a:r>
            <a:endParaRPr lang="en-US" altLang="zh-CN" sz="2000" dirty="0" smtClean="0">
              <a:latin typeface="黑体" panose="02010609060101010101" pitchFamily="49" charset="-122"/>
              <a:ea typeface="黑体" panose="02010609060101010101" pitchFamily="49" charset="-122"/>
            </a:endParaRPr>
          </a:p>
          <a:p>
            <a:pPr lvl="1">
              <a:lnSpc>
                <a:spcPct val="250000"/>
              </a:lnSpc>
            </a:pPr>
            <a:r>
              <a:rPr lang="zh-CN" altLang="en-US" sz="2000" dirty="0" smtClean="0">
                <a:latin typeface="黑体" panose="02010609060101010101" pitchFamily="49" charset="-122"/>
                <a:ea typeface="黑体" panose="02010609060101010101" pitchFamily="49" charset="-122"/>
              </a:rPr>
              <a:t>党好：中国</a:t>
            </a:r>
            <a:r>
              <a:rPr lang="zh-CN" altLang="en-US" sz="2000" dirty="0">
                <a:solidFill>
                  <a:srgbClr val="C00000"/>
                </a:solidFill>
                <a:latin typeface="黑体" panose="02010609060101010101" pitchFamily="49" charset="-122"/>
                <a:ea typeface="黑体" panose="02010609060101010101" pitchFamily="49" charset="-122"/>
              </a:rPr>
              <a:t>共产党</a:t>
            </a:r>
            <a:r>
              <a:rPr lang="zh-CN" altLang="en-US" sz="2000" dirty="0">
                <a:latin typeface="黑体" panose="02010609060101010101" pitchFamily="49" charset="-122"/>
                <a:ea typeface="黑体" panose="02010609060101010101" pitchFamily="49" charset="-122"/>
              </a:rPr>
              <a:t>的领导；</a:t>
            </a:r>
          </a:p>
          <a:p>
            <a:pPr lvl="1">
              <a:lnSpc>
                <a:spcPct val="250000"/>
              </a:lnSpc>
            </a:pPr>
            <a:r>
              <a:rPr lang="zh-CN" altLang="en-US" sz="2000" dirty="0" smtClean="0">
                <a:latin typeface="黑体" panose="02010609060101010101" pitchFamily="49" charset="-122"/>
                <a:ea typeface="黑体" panose="02010609060101010101" pitchFamily="49" charset="-122"/>
              </a:rPr>
              <a:t>时代好：中国</a:t>
            </a:r>
            <a:r>
              <a:rPr lang="zh-CN" altLang="en-US" sz="2000" dirty="0">
                <a:latin typeface="黑体" panose="02010609060101010101" pitchFamily="49" charset="-122"/>
                <a:ea typeface="黑体" panose="02010609060101010101" pitchFamily="49" charset="-122"/>
              </a:rPr>
              <a:t>人民走上了反帝反封建反官僚资本主义斗争的伟大</a:t>
            </a:r>
            <a:r>
              <a:rPr lang="zh-CN" altLang="en-US" sz="2000" dirty="0">
                <a:solidFill>
                  <a:srgbClr val="C00000"/>
                </a:solidFill>
                <a:latin typeface="黑体" panose="02010609060101010101" pitchFamily="49" charset="-122"/>
                <a:ea typeface="黑体" panose="02010609060101010101" pitchFamily="49" charset="-122"/>
              </a:rPr>
              <a:t>时代</a:t>
            </a:r>
            <a:r>
              <a:rPr lang="zh-CN" altLang="en-US" sz="2000" dirty="0">
                <a:latin typeface="黑体" panose="02010609060101010101" pitchFamily="49" charset="-122"/>
                <a:ea typeface="黑体" panose="02010609060101010101" pitchFamily="49" charset="-122"/>
              </a:rPr>
              <a:t>；</a:t>
            </a:r>
          </a:p>
          <a:p>
            <a:pPr lvl="1">
              <a:lnSpc>
                <a:spcPct val="250000"/>
              </a:lnSpc>
            </a:pPr>
            <a:r>
              <a:rPr lang="zh-CN" altLang="en-US" sz="2000" dirty="0" smtClean="0">
                <a:latin typeface="黑体" panose="02010609060101010101" pitchFamily="49" charset="-122"/>
                <a:ea typeface="黑体" panose="02010609060101010101" pitchFamily="49" charset="-122"/>
              </a:rPr>
              <a:t>人好：</a:t>
            </a:r>
            <a:r>
              <a:rPr lang="zh-CN" altLang="en-US" sz="2000" dirty="0" smtClean="0">
                <a:solidFill>
                  <a:srgbClr val="C00000"/>
                </a:solidFill>
                <a:latin typeface="黑体" panose="02010609060101010101" pitchFamily="49" charset="-122"/>
                <a:ea typeface="黑体" panose="02010609060101010101" pitchFamily="49" charset="-122"/>
              </a:rPr>
              <a:t>国际</a:t>
            </a:r>
            <a:r>
              <a:rPr lang="zh-CN" altLang="en-US" sz="2000" dirty="0">
                <a:latin typeface="黑体" panose="02010609060101010101" pitchFamily="49" charset="-122"/>
                <a:ea typeface="黑体" panose="02010609060101010101" pitchFamily="49" charset="-122"/>
              </a:rPr>
              <a:t>无产阶级和</a:t>
            </a:r>
            <a:r>
              <a:rPr lang="zh-CN" altLang="en-US" sz="2000" dirty="0">
                <a:solidFill>
                  <a:srgbClr val="C00000"/>
                </a:solidFill>
                <a:latin typeface="黑体" panose="02010609060101010101" pitchFamily="49" charset="-122"/>
                <a:ea typeface="黑体" panose="02010609060101010101" pitchFamily="49" charset="-122"/>
              </a:rPr>
              <a:t>人民</a:t>
            </a:r>
            <a:r>
              <a:rPr lang="zh-CN" altLang="en-US" sz="2000" dirty="0">
                <a:latin typeface="黑体" panose="02010609060101010101" pitchFamily="49" charset="-122"/>
                <a:ea typeface="黑体" panose="02010609060101010101" pitchFamily="49" charset="-122"/>
              </a:rPr>
              <a:t>群众的支持；</a:t>
            </a:r>
          </a:p>
          <a:p>
            <a:endParaRPr lang="zh-CN" altLang="en-US" dirty="0"/>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347" y="173390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7020976" y="72185"/>
            <a:ext cx="5078705" cy="795323"/>
          </a:xfrm>
          <a:prstGeom prst="rect">
            <a:avLst/>
          </a:prstGeom>
        </p:spPr>
      </p:pic>
    </p:spTree>
    <p:extLst>
      <p:ext uri="{BB962C8B-B14F-4D97-AF65-F5344CB8AC3E}">
        <p14:creationId xmlns:p14="http://schemas.microsoft.com/office/powerpoint/2010/main" val="3092321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780"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7" name="组合 4"/>
          <p:cNvGrpSpPr/>
          <p:nvPr/>
        </p:nvGrpSpPr>
        <p:grpSpPr bwMode="auto">
          <a:xfrm>
            <a:off x="3632200" y="2248058"/>
            <a:ext cx="4841240" cy="3987483"/>
            <a:chOff x="10234" y="2030"/>
            <a:chExt cx="8269" cy="7517"/>
          </a:xfrm>
        </p:grpSpPr>
        <p:sp>
          <p:nvSpPr>
            <p:cNvPr id="9"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0"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1"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12"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3"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4"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5"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6"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7"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8"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19"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0"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1"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black"/>
                  </a:solidFill>
                  <a:latin typeface="方正清刻本悦宋简体" charset="-122"/>
                  <a:ea typeface="方正清刻本悦宋简体" charset="-122"/>
                  <a:cs typeface="方正清刻本悦宋简体" charset="-122"/>
                </a:rPr>
                <a:t>党的建设</a:t>
              </a:r>
            </a:p>
          </p:txBody>
        </p:sp>
        <p:sp>
          <p:nvSpPr>
            <p:cNvPr id="22"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23"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6" name="文本框 5"/>
          <p:cNvSpPr txBox="1"/>
          <p:nvPr/>
        </p:nvSpPr>
        <p:spPr>
          <a:xfrm>
            <a:off x="5790237" y="3581640"/>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24" name="文本框 23"/>
          <p:cNvSpPr txBox="1"/>
          <p:nvPr/>
        </p:nvSpPr>
        <p:spPr>
          <a:xfrm>
            <a:off x="4721020" y="5219707"/>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枪</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25" name="文本框 24"/>
          <p:cNvSpPr txBox="1"/>
          <p:nvPr/>
        </p:nvSpPr>
        <p:spPr>
          <a:xfrm>
            <a:off x="6866545" y="5097445"/>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人</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18113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grpSp>
        <p:nvGrpSpPr>
          <p:cNvPr id="24" name="组合 4"/>
          <p:cNvGrpSpPr/>
          <p:nvPr/>
        </p:nvGrpSpPr>
        <p:grpSpPr bwMode="auto">
          <a:xfrm>
            <a:off x="8206154" y="3037071"/>
            <a:ext cx="4229708" cy="3820929"/>
            <a:chOff x="10234" y="2030"/>
            <a:chExt cx="8269" cy="7517"/>
          </a:xfrm>
        </p:grpSpPr>
        <p:sp>
          <p:nvSpPr>
            <p:cNvPr id="25" name="Freeform 40217"/>
            <p:cNvSpPr/>
            <p:nvPr/>
          </p:nvSpPr>
          <p:spPr bwMode="auto">
            <a:xfrm>
              <a:off x="14310" y="5272"/>
              <a:ext cx="4193" cy="4275"/>
            </a:xfrm>
            <a:custGeom>
              <a:avLst/>
              <a:gdLst>
                <a:gd name="T0" fmla="*/ 736554 w 1121"/>
                <a:gd name="T1" fmla="*/ 2737242 h 1143"/>
                <a:gd name="T2" fmla="*/ 2678081 w 1121"/>
                <a:gd name="T3" fmla="*/ 2217696 h 1143"/>
                <a:gd name="T4" fmla="*/ 2157656 w 1121"/>
                <a:gd name="T5" fmla="*/ 276727 h 1143"/>
                <a:gd name="T6" fmla="*/ 670614 w 1121"/>
                <a:gd name="T7" fmla="*/ 317588 h 1143"/>
                <a:gd name="T8" fmla="*/ 670614 w 1121"/>
                <a:gd name="T9" fmla="*/ 317588 h 1143"/>
                <a:gd name="T10" fmla="*/ 27002 w 1121"/>
                <a:gd name="T11" fmla="*/ 690205 h 1143"/>
                <a:gd name="T12" fmla="*/ 27002 w 1121"/>
                <a:gd name="T13" fmla="*/ 1428703 h 1143"/>
                <a:gd name="T14" fmla="*/ 27002 w 1121"/>
                <a:gd name="T15" fmla="*/ 1428703 h 1143"/>
                <a:gd name="T16" fmla="*/ 736554 w 1121"/>
                <a:gd name="T17" fmla="*/ 2737242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6" name="Freeform 40218"/>
            <p:cNvSpPr/>
            <p:nvPr/>
          </p:nvSpPr>
          <p:spPr bwMode="auto">
            <a:xfrm>
              <a:off x="10234" y="5272"/>
              <a:ext cx="4195" cy="4275"/>
            </a:xfrm>
            <a:custGeom>
              <a:avLst/>
              <a:gdLst>
                <a:gd name="T0" fmla="*/ 914476 w 1121"/>
                <a:gd name="T1" fmla="*/ 276727 h 1143"/>
                <a:gd name="T2" fmla="*/ 392631 w 1121"/>
                <a:gd name="T3" fmla="*/ 2217696 h 1143"/>
                <a:gd name="T4" fmla="*/ 2339609 w 1121"/>
                <a:gd name="T5" fmla="*/ 2737242 h 1143"/>
                <a:gd name="T6" fmla="*/ 3051531 w 1121"/>
                <a:gd name="T7" fmla="*/ 1428703 h 1143"/>
                <a:gd name="T8" fmla="*/ 3051531 w 1121"/>
                <a:gd name="T9" fmla="*/ 1428703 h 1143"/>
                <a:gd name="T10" fmla="*/ 3051531 w 1121"/>
                <a:gd name="T11" fmla="*/ 690205 h 1143"/>
                <a:gd name="T12" fmla="*/ 2405681 w 1121"/>
                <a:gd name="T13" fmla="*/ 317588 h 1143"/>
                <a:gd name="T14" fmla="*/ 2405681 w 1121"/>
                <a:gd name="T15" fmla="*/ 317588 h 1143"/>
                <a:gd name="T16" fmla="*/ 914476 w 1121"/>
                <a:gd name="T17" fmla="*/ 276727 h 1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27" name="Freeform 40219"/>
            <p:cNvSpPr/>
            <p:nvPr/>
          </p:nvSpPr>
          <p:spPr bwMode="auto">
            <a:xfrm>
              <a:off x="12405" y="2030"/>
              <a:ext cx="3883" cy="4185"/>
            </a:xfrm>
            <a:custGeom>
              <a:avLst/>
              <a:gdLst>
                <a:gd name="T0" fmla="*/ 2844660 w 1038"/>
                <a:gd name="T1" fmla="*/ 1428002 h 1118"/>
                <a:gd name="T2" fmla="*/ 1422693 w 1038"/>
                <a:gd name="T3" fmla="*/ 0 h 1118"/>
                <a:gd name="T4" fmla="*/ 0 w 1038"/>
                <a:gd name="T5" fmla="*/ 1428002 h 1118"/>
                <a:gd name="T6" fmla="*/ 778007 w 1038"/>
                <a:gd name="T7" fmla="*/ 2701683 h 1118"/>
                <a:gd name="T8" fmla="*/ 778007 w 1038"/>
                <a:gd name="T9" fmla="*/ 2701683 h 1118"/>
                <a:gd name="T10" fmla="*/ 1422693 w 1038"/>
                <a:gd name="T11" fmla="*/ 3075881 h 1118"/>
                <a:gd name="T12" fmla="*/ 2066583 w 1038"/>
                <a:gd name="T13" fmla="*/ 2701683 h 1118"/>
                <a:gd name="T14" fmla="*/ 2066583 w 1038"/>
                <a:gd name="T15" fmla="*/ 2701683 h 1118"/>
                <a:gd name="T16" fmla="*/ 2844660 w 1038"/>
                <a:gd name="T17" fmla="*/ 1428002 h 1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solidFill>
            <a:ln w="38100">
              <a:solidFill>
                <a:srgbClr val="C00000"/>
              </a:solidFill>
              <a:round/>
            </a:ln>
          </p:spPr>
          <p:txBody>
            <a:bodyPr/>
            <a:lstStyle/>
            <a:p>
              <a:endParaRPr lang="zh-CN" altLang="en-US">
                <a:solidFill>
                  <a:prstClr val="black"/>
                </a:solidFill>
              </a:endParaRPr>
            </a:p>
          </p:txBody>
        </p:sp>
        <p:sp>
          <p:nvSpPr>
            <p:cNvPr id="28" name="Oval 44665"/>
            <p:cNvSpPr>
              <a:spLocks noChangeArrowheads="1"/>
            </p:cNvSpPr>
            <p:nvPr/>
          </p:nvSpPr>
          <p:spPr bwMode="auto">
            <a:xfrm>
              <a:off x="14260" y="2345"/>
              <a:ext cx="170" cy="168"/>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29" name="Oval 44666"/>
            <p:cNvSpPr>
              <a:spLocks noChangeArrowheads="1"/>
            </p:cNvSpPr>
            <p:nvPr/>
          </p:nvSpPr>
          <p:spPr bwMode="auto">
            <a:xfrm>
              <a:off x="14550" y="2465"/>
              <a:ext cx="123" cy="120"/>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0" name="Oval 44667"/>
            <p:cNvSpPr>
              <a:spLocks noChangeArrowheads="1"/>
            </p:cNvSpPr>
            <p:nvPr/>
          </p:nvSpPr>
          <p:spPr bwMode="auto">
            <a:xfrm>
              <a:off x="14015" y="2502"/>
              <a:ext cx="108" cy="105"/>
            </a:xfrm>
            <a:prstGeom prst="ellipse">
              <a:avLst/>
            </a:pr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1" name="Freeform 44668"/>
            <p:cNvSpPr/>
            <p:nvPr/>
          </p:nvSpPr>
          <p:spPr bwMode="auto">
            <a:xfrm>
              <a:off x="14108" y="2527"/>
              <a:ext cx="475" cy="240"/>
            </a:xfrm>
            <a:custGeom>
              <a:avLst/>
              <a:gdLst>
                <a:gd name="T0" fmla="*/ 172818 w 127"/>
                <a:gd name="T1" fmla="*/ 0 h 64"/>
                <a:gd name="T2" fmla="*/ 0 w 127"/>
                <a:gd name="T3" fmla="*/ 177975 h 64"/>
                <a:gd name="T4" fmla="*/ 347719 w 127"/>
                <a:gd name="T5" fmla="*/ 177975 h 64"/>
                <a:gd name="T6" fmla="*/ 172818 w 127"/>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2" name="Freeform 44669"/>
            <p:cNvSpPr/>
            <p:nvPr/>
          </p:nvSpPr>
          <p:spPr bwMode="auto">
            <a:xfrm>
              <a:off x="13920" y="2617"/>
              <a:ext cx="205" cy="150"/>
            </a:xfrm>
            <a:custGeom>
              <a:avLst/>
              <a:gdLst>
                <a:gd name="T0" fmla="*/ 147470 w 55"/>
                <a:gd name="T1" fmla="*/ 8130 h 40"/>
                <a:gd name="T2" fmla="*/ 107140 w 55"/>
                <a:gd name="T3" fmla="*/ 0 h 40"/>
                <a:gd name="T4" fmla="*/ 0 w 55"/>
                <a:gd name="T5" fmla="*/ 111319 h 40"/>
                <a:gd name="T6" fmla="*/ 117905 w 55"/>
                <a:gd name="T7" fmla="*/ 111319 h 40"/>
                <a:gd name="T8" fmla="*/ 147470 w 55"/>
                <a:gd name="T9" fmla="*/ 813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3" name="Freeform 44670"/>
            <p:cNvSpPr/>
            <p:nvPr/>
          </p:nvSpPr>
          <p:spPr bwMode="auto">
            <a:xfrm>
              <a:off x="14550" y="2595"/>
              <a:ext cx="230" cy="173"/>
            </a:xfrm>
            <a:custGeom>
              <a:avLst/>
              <a:gdLst>
                <a:gd name="T0" fmla="*/ 41452 w 62"/>
                <a:gd name="T1" fmla="*/ 0 h 46"/>
                <a:gd name="T2" fmla="*/ 0 w 62"/>
                <a:gd name="T3" fmla="*/ 8191 h 46"/>
                <a:gd name="T4" fmla="*/ 36551 w 62"/>
                <a:gd name="T5" fmla="*/ 130224 h 46"/>
                <a:gd name="T6" fmla="*/ 161519 w 62"/>
                <a:gd name="T7" fmla="*/ 130224 h 46"/>
                <a:gd name="T8" fmla="*/ 41452 w 6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4" name="Oval 44671"/>
            <p:cNvSpPr>
              <a:spLocks noChangeArrowheads="1"/>
            </p:cNvSpPr>
            <p:nvPr/>
          </p:nvSpPr>
          <p:spPr bwMode="auto">
            <a:xfrm>
              <a:off x="10958" y="7167"/>
              <a:ext cx="330" cy="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endParaRPr lang="zh-CN" altLang="en-US">
                <a:solidFill>
                  <a:prstClr val="black"/>
                </a:solidFill>
              </a:endParaRPr>
            </a:p>
          </p:txBody>
        </p:sp>
        <p:sp>
          <p:nvSpPr>
            <p:cNvPr id="35" name="Freeform 44672"/>
            <p:cNvSpPr>
              <a:spLocks noEditPoints="1"/>
            </p:cNvSpPr>
            <p:nvPr/>
          </p:nvSpPr>
          <p:spPr bwMode="auto">
            <a:xfrm>
              <a:off x="10805" y="7015"/>
              <a:ext cx="635" cy="635"/>
            </a:xfrm>
            <a:custGeom>
              <a:avLst/>
              <a:gdLst>
                <a:gd name="T0" fmla="*/ 413075 w 170"/>
                <a:gd name="T1" fmla="*/ 244322 h 170"/>
                <a:gd name="T2" fmla="*/ 461757 w 170"/>
                <a:gd name="T3" fmla="*/ 214503 h 170"/>
                <a:gd name="T4" fmla="*/ 410158 w 170"/>
                <a:gd name="T5" fmla="*/ 192726 h 170"/>
                <a:gd name="T6" fmla="*/ 447944 w 170"/>
                <a:gd name="T7" fmla="*/ 149109 h 170"/>
                <a:gd name="T8" fmla="*/ 391294 w 170"/>
                <a:gd name="T9" fmla="*/ 144044 h 170"/>
                <a:gd name="T10" fmla="*/ 418125 w 170"/>
                <a:gd name="T11" fmla="*/ 92295 h 170"/>
                <a:gd name="T12" fmla="*/ 361326 w 170"/>
                <a:gd name="T13" fmla="*/ 103191 h 170"/>
                <a:gd name="T14" fmla="*/ 369503 w 170"/>
                <a:gd name="T15" fmla="*/ 43617 h 170"/>
                <a:gd name="T16" fmla="*/ 317698 w 170"/>
                <a:gd name="T17" fmla="*/ 70459 h 170"/>
                <a:gd name="T18" fmla="*/ 312644 w 170"/>
                <a:gd name="T19" fmla="*/ 13813 h 170"/>
                <a:gd name="T20" fmla="*/ 269031 w 170"/>
                <a:gd name="T21" fmla="*/ 51596 h 170"/>
                <a:gd name="T22" fmla="*/ 247235 w 170"/>
                <a:gd name="T23" fmla="*/ 0 h 170"/>
                <a:gd name="T24" fmla="*/ 220352 w 170"/>
                <a:gd name="T25" fmla="*/ 48678 h 170"/>
                <a:gd name="T26" fmla="*/ 181827 w 170"/>
                <a:gd name="T27" fmla="*/ 2917 h 170"/>
                <a:gd name="T28" fmla="*/ 168809 w 170"/>
                <a:gd name="T29" fmla="*/ 59563 h 170"/>
                <a:gd name="T30" fmla="*/ 119350 w 170"/>
                <a:gd name="T31" fmla="*/ 26846 h 170"/>
                <a:gd name="T32" fmla="*/ 122264 w 170"/>
                <a:gd name="T33" fmla="*/ 84272 h 170"/>
                <a:gd name="T34" fmla="*/ 67545 w 170"/>
                <a:gd name="T35" fmla="*/ 65409 h 170"/>
                <a:gd name="T36" fmla="*/ 87189 w 170"/>
                <a:gd name="T37" fmla="*/ 122264 h 170"/>
                <a:gd name="T38" fmla="*/ 26846 w 170"/>
                <a:gd name="T39" fmla="*/ 119350 h 170"/>
                <a:gd name="T40" fmla="*/ 62491 w 170"/>
                <a:gd name="T41" fmla="*/ 165840 h 170"/>
                <a:gd name="T42" fmla="*/ 5050 w 170"/>
                <a:gd name="T43" fmla="*/ 181827 h 170"/>
                <a:gd name="T44" fmla="*/ 51596 w 170"/>
                <a:gd name="T45" fmla="*/ 217435 h 170"/>
                <a:gd name="T46" fmla="*/ 0 w 170"/>
                <a:gd name="T47" fmla="*/ 247235 h 170"/>
                <a:gd name="T48" fmla="*/ 54513 w 170"/>
                <a:gd name="T49" fmla="*/ 269031 h 170"/>
                <a:gd name="T50" fmla="*/ 13813 w 170"/>
                <a:gd name="T51" fmla="*/ 312644 h 170"/>
                <a:gd name="T52" fmla="*/ 73376 w 170"/>
                <a:gd name="T53" fmla="*/ 317698 h 170"/>
                <a:gd name="T54" fmla="*/ 46546 w 170"/>
                <a:gd name="T55" fmla="*/ 369503 h 170"/>
                <a:gd name="T56" fmla="*/ 103191 w 170"/>
                <a:gd name="T57" fmla="*/ 358562 h 170"/>
                <a:gd name="T58" fmla="*/ 92295 w 170"/>
                <a:gd name="T59" fmla="*/ 415992 h 170"/>
                <a:gd name="T60" fmla="*/ 144044 w 170"/>
                <a:gd name="T61" fmla="*/ 388366 h 170"/>
                <a:gd name="T62" fmla="*/ 149109 w 170"/>
                <a:gd name="T63" fmla="*/ 447944 h 170"/>
                <a:gd name="T64" fmla="*/ 192726 w 170"/>
                <a:gd name="T65" fmla="*/ 407244 h 170"/>
                <a:gd name="T66" fmla="*/ 214503 w 170"/>
                <a:gd name="T67" fmla="*/ 461757 h 170"/>
                <a:gd name="T68" fmla="*/ 244322 w 170"/>
                <a:gd name="T69" fmla="*/ 410158 h 170"/>
                <a:gd name="T70" fmla="*/ 279912 w 170"/>
                <a:gd name="T71" fmla="*/ 456692 h 170"/>
                <a:gd name="T72" fmla="*/ 295917 w 170"/>
                <a:gd name="T73" fmla="*/ 399262 h 170"/>
                <a:gd name="T74" fmla="*/ 342407 w 170"/>
                <a:gd name="T75" fmla="*/ 434912 h 170"/>
                <a:gd name="T76" fmla="*/ 339490 w 170"/>
                <a:gd name="T77" fmla="*/ 374568 h 170"/>
                <a:gd name="T78" fmla="*/ 396348 w 170"/>
                <a:gd name="T79" fmla="*/ 394212 h 170"/>
                <a:gd name="T80" fmla="*/ 377481 w 170"/>
                <a:gd name="T81" fmla="*/ 339490 h 170"/>
                <a:gd name="T82" fmla="*/ 434912 w 170"/>
                <a:gd name="T83" fmla="*/ 342407 h 170"/>
                <a:gd name="T84" fmla="*/ 402179 w 170"/>
                <a:gd name="T85" fmla="*/ 293000 h 170"/>
                <a:gd name="T86" fmla="*/ 458840 w 170"/>
                <a:gd name="T87" fmla="*/ 279912 h 170"/>
                <a:gd name="T88" fmla="*/ 413075 w 170"/>
                <a:gd name="T89" fmla="*/ 244322 h 170"/>
                <a:gd name="T90" fmla="*/ 231289 w 170"/>
                <a:gd name="T91" fmla="*/ 383316 h 170"/>
                <a:gd name="T92" fmla="*/ 81358 w 170"/>
                <a:gd name="T93" fmla="*/ 231289 h 170"/>
                <a:gd name="T94" fmla="*/ 231289 w 170"/>
                <a:gd name="T95" fmla="*/ 78441 h 170"/>
                <a:gd name="T96" fmla="*/ 383316 w 170"/>
                <a:gd name="T97" fmla="*/ 231289 h 170"/>
                <a:gd name="T98" fmla="*/ 231289 w 170"/>
                <a:gd name="T99" fmla="*/ 383316 h 1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6" name="Freeform 44673"/>
            <p:cNvSpPr/>
            <p:nvPr/>
          </p:nvSpPr>
          <p:spPr bwMode="auto">
            <a:xfrm>
              <a:off x="17365" y="6975"/>
              <a:ext cx="558" cy="698"/>
            </a:xfrm>
            <a:custGeom>
              <a:avLst/>
              <a:gdLst>
                <a:gd name="T0" fmla="*/ 391810 w 149"/>
                <a:gd name="T1" fmla="*/ 224607 h 187"/>
                <a:gd name="T2" fmla="*/ 317450 w 149"/>
                <a:gd name="T3" fmla="*/ 146345 h 187"/>
                <a:gd name="T4" fmla="*/ 286569 w 149"/>
                <a:gd name="T5" fmla="*/ 45616 h 187"/>
                <a:gd name="T6" fmla="*/ 121539 w 149"/>
                <a:gd name="T7" fmla="*/ 45616 h 187"/>
                <a:gd name="T8" fmla="*/ 91287 w 149"/>
                <a:gd name="T9" fmla="*/ 148480 h 187"/>
                <a:gd name="T10" fmla="*/ 16130 w 149"/>
                <a:gd name="T11" fmla="*/ 227518 h 187"/>
                <a:gd name="T12" fmla="*/ 99534 w 149"/>
                <a:gd name="T13" fmla="*/ 365129 h 187"/>
                <a:gd name="T14" fmla="*/ 176837 w 149"/>
                <a:gd name="T15" fmla="*/ 359306 h 187"/>
                <a:gd name="T16" fmla="*/ 176837 w 149"/>
                <a:gd name="T17" fmla="*/ 483901 h 187"/>
                <a:gd name="T18" fmla="*/ 206936 w 149"/>
                <a:gd name="T19" fmla="*/ 505636 h 187"/>
                <a:gd name="T20" fmla="*/ 237187 w 149"/>
                <a:gd name="T21" fmla="*/ 483901 h 187"/>
                <a:gd name="T22" fmla="*/ 237187 w 149"/>
                <a:gd name="T23" fmla="*/ 359306 h 187"/>
                <a:gd name="T24" fmla="*/ 311559 w 149"/>
                <a:gd name="T25" fmla="*/ 365129 h 187"/>
                <a:gd name="T26" fmla="*/ 391810 w 149"/>
                <a:gd name="T27" fmla="*/ 22460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37" name="文本框 4503"/>
            <p:cNvSpPr txBox="1">
              <a:spLocks noChangeArrowheads="1"/>
            </p:cNvSpPr>
            <p:nvPr/>
          </p:nvSpPr>
          <p:spPr bwMode="auto">
            <a:xfrm>
              <a:off x="12898" y="3560"/>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dirty="0">
                  <a:solidFill>
                    <a:prstClr val="black"/>
                  </a:solidFill>
                  <a:latin typeface="方正清刻本悦宋简体" charset="-122"/>
                  <a:ea typeface="方正清刻本悦宋简体" charset="-122"/>
                  <a:cs typeface="方正清刻本悦宋简体" charset="-122"/>
                </a:rPr>
                <a:t>党的建设</a:t>
              </a:r>
            </a:p>
          </p:txBody>
        </p:sp>
        <p:sp>
          <p:nvSpPr>
            <p:cNvPr id="38" name="文本框 4505"/>
            <p:cNvSpPr txBox="1">
              <a:spLocks noChangeArrowheads="1"/>
            </p:cNvSpPr>
            <p:nvPr/>
          </p:nvSpPr>
          <p:spPr bwMode="auto">
            <a:xfrm>
              <a:off x="11440" y="6689"/>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武装斗争</a:t>
              </a:r>
            </a:p>
          </p:txBody>
        </p:sp>
        <p:sp>
          <p:nvSpPr>
            <p:cNvPr id="39" name="文本框 4507"/>
            <p:cNvSpPr txBox="1">
              <a:spLocks noChangeArrowheads="1"/>
            </p:cNvSpPr>
            <p:nvPr/>
          </p:nvSpPr>
          <p:spPr bwMode="auto">
            <a:xfrm>
              <a:off x="14781" y="6513"/>
              <a:ext cx="280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2400" b="1">
                  <a:solidFill>
                    <a:prstClr val="white"/>
                  </a:solidFill>
                  <a:latin typeface="方正清刻本悦宋简体" charset="-122"/>
                  <a:ea typeface="方正清刻本悦宋简体" charset="-122"/>
                  <a:cs typeface="方正清刻本悦宋简体" charset="-122"/>
                </a:rPr>
                <a:t>统一战线</a:t>
              </a:r>
            </a:p>
          </p:txBody>
        </p:sp>
      </p:grpSp>
      <p:sp>
        <p:nvSpPr>
          <p:cNvPr id="40" name="文本框 39"/>
          <p:cNvSpPr txBox="1"/>
          <p:nvPr/>
        </p:nvSpPr>
        <p:spPr>
          <a:xfrm>
            <a:off x="10036736" y="4143031"/>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41" name="文本框 40"/>
          <p:cNvSpPr txBox="1"/>
          <p:nvPr/>
        </p:nvSpPr>
        <p:spPr>
          <a:xfrm>
            <a:off x="11027791" y="5793763"/>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人</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42" name="文本框 41"/>
          <p:cNvSpPr txBox="1"/>
          <p:nvPr/>
        </p:nvSpPr>
        <p:spPr>
          <a:xfrm>
            <a:off x="9163899" y="5774061"/>
            <a:ext cx="809855" cy="584775"/>
          </a:xfrm>
          <a:prstGeom prst="rect">
            <a:avLst/>
          </a:prstGeom>
          <a:noFill/>
        </p:spPr>
        <p:txBody>
          <a:bodyPr wrap="square" rtlCol="0">
            <a:spAutoFit/>
          </a:bodyPr>
          <a:lstStyle/>
          <a:p>
            <a:r>
              <a:rPr kumimoji="1" lang="zh-CN" altLang="en-US" sz="32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枪</a:t>
            </a:r>
            <a:endParaRPr kumimoji="1" lang="zh-CN" altLang="en-US" sz="32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679420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a:t>
            </a:r>
            <a:r>
              <a:rPr lang="zh-CN" altLang="en-US" dirty="0" smtClean="0">
                <a:latin typeface="黑体" panose="02010609060101010101" pitchFamily="49" charset="-122"/>
                <a:ea typeface="黑体" panose="02010609060101010101" pitchFamily="49" charset="-122"/>
              </a:rPr>
              <a:t>党</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的</a:t>
            </a:r>
            <a:r>
              <a:rPr lang="zh-CN" altLang="en-US" dirty="0">
                <a:solidFill>
                  <a:srgbClr val="C00000"/>
                </a:solidFill>
                <a:latin typeface="黑体" panose="02010609060101010101" pitchFamily="49" charset="-122"/>
                <a:ea typeface="黑体" panose="02010609060101010101" pitchFamily="49" charset="-122"/>
              </a:rPr>
              <a:t>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的</a:t>
            </a:r>
            <a:r>
              <a:rPr lang="zh-CN" altLang="en-US" dirty="0">
                <a:solidFill>
                  <a:srgbClr val="C00000"/>
                </a:solidFill>
                <a:latin typeface="黑体" panose="02010609060101010101" pitchFamily="49" charset="-122"/>
                <a:ea typeface="黑体" panose="02010609060101010101" pitchFamily="49" charset="-122"/>
              </a:rPr>
              <a:t>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100508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8196" y="450757"/>
            <a:ext cx="10192076" cy="544050"/>
          </a:xfrm>
        </p:spPr>
        <p:txBody>
          <a:bodyPr vert="horz" lIns="91440" tIns="45720" rIns="91440" bIns="45720" rtlCol="0" anchor="ctr">
            <a:noAutofit/>
          </a:bodyPr>
          <a:lstStyle/>
          <a:p>
            <a:r>
              <a:rPr lang="zh-CN" altLang="en-US" sz="2400" dirty="0">
                <a:solidFill>
                  <a:schemeClr val="tx1"/>
                </a:solidFill>
              </a:rPr>
              <a:t>第三节 人民共和国：中国人民的历史性选择 </a:t>
            </a:r>
          </a:p>
        </p:txBody>
      </p:sp>
      <p:sp>
        <p:nvSpPr>
          <p:cNvPr id="3" name="内容占位符 2"/>
          <p:cNvSpPr>
            <a:spLocks noGrp="1"/>
          </p:cNvSpPr>
          <p:nvPr>
            <p:ph idx="1"/>
          </p:nvPr>
        </p:nvSpPr>
        <p:spPr>
          <a:xfrm>
            <a:off x="288700" y="1072162"/>
            <a:ext cx="11671068" cy="5486605"/>
          </a:xfrm>
        </p:spPr>
        <p:txBody>
          <a:bodyPr>
            <a:norm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革命胜利的基本</a:t>
            </a:r>
            <a:r>
              <a:rPr lang="zh-CN" altLang="en-US" dirty="0" smtClean="0">
                <a:latin typeface="黑体" panose="02010609060101010101" pitchFamily="49" charset="-122"/>
                <a:ea typeface="黑体" panose="02010609060101010101" pitchFamily="49" charset="-122"/>
              </a:rPr>
              <a:t>经验</a:t>
            </a:r>
            <a:endParaRPr lang="en-US" altLang="zh-CN"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党</a:t>
            </a:r>
            <a:r>
              <a:rPr lang="zh-CN" altLang="en-US"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加强共产党</a:t>
            </a:r>
            <a:r>
              <a:rPr lang="zh-CN" altLang="en-US" dirty="0">
                <a:solidFill>
                  <a:srgbClr val="C00000"/>
                </a:solidFill>
                <a:latin typeface="黑体" panose="02010609060101010101" pitchFamily="49" charset="-122"/>
                <a:ea typeface="黑体" panose="02010609060101010101" pitchFamily="49" charset="-122"/>
              </a:rPr>
              <a:t>自身建设</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spcBef>
                <a:spcPts val="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党的自身建设，密切地联系着党的政治路线。    </a:t>
            </a:r>
          </a:p>
          <a:p>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人：</a:t>
            </a:r>
            <a:r>
              <a:rPr lang="zh-CN" altLang="en-US" dirty="0" smtClean="0">
                <a:latin typeface="黑体" panose="02010609060101010101" pitchFamily="49" charset="-122"/>
                <a:ea typeface="黑体" panose="02010609060101010101" pitchFamily="49" charset="-122"/>
              </a:rPr>
              <a:t>建立</a:t>
            </a:r>
            <a:r>
              <a:rPr lang="zh-CN" altLang="en-US" dirty="0">
                <a:latin typeface="黑体" panose="02010609060101010101" pitchFamily="49" charset="-122"/>
                <a:ea typeface="黑体" panose="02010609060101010101" pitchFamily="49" charset="-122"/>
              </a:rPr>
              <a:t>广泛的</a:t>
            </a:r>
            <a:r>
              <a:rPr lang="zh-CN" altLang="en-US" dirty="0" smtClean="0">
                <a:latin typeface="黑体" panose="02010609060101010101" pitchFamily="49" charset="-122"/>
                <a:ea typeface="黑体" panose="02010609060101010101" pitchFamily="49" charset="-122"/>
              </a:rPr>
              <a:t>统一战线</a:t>
            </a:r>
            <a:r>
              <a:rPr lang="zh-CN" altLang="en-US" dirty="0">
                <a:latin typeface="黑体" panose="02010609060101010101" pitchFamily="49" charset="-122"/>
                <a:ea typeface="黑体" panose="02010609060101010101" pitchFamily="49" charset="-122"/>
              </a:rPr>
              <a:t>中的</a:t>
            </a:r>
            <a:r>
              <a:rPr lang="zh-CN" altLang="en-US" dirty="0">
                <a:solidFill>
                  <a:srgbClr val="C00000"/>
                </a:solidFill>
                <a:latin typeface="黑体" panose="02010609060101010101" pitchFamily="49" charset="-122"/>
                <a:ea typeface="黑体" panose="02010609060101010101" pitchFamily="49" charset="-122"/>
              </a:rPr>
              <a:t>两个联盟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a:latin typeface="黑体" panose="02010609060101010101" pitchFamily="49" charset="-122"/>
                <a:ea typeface="黑体" panose="02010609060101010101" pitchFamily="49" charset="-122"/>
              </a:rPr>
              <a:t>主要</a:t>
            </a:r>
            <a:r>
              <a:rPr lang="zh-CN" altLang="en-US" dirty="0" smtClean="0">
                <a:latin typeface="黑体" panose="02010609060101010101" pitchFamily="49" charset="-122"/>
                <a:ea typeface="黑体" panose="02010609060101010101" pitchFamily="49" charset="-122"/>
              </a:rPr>
              <a:t>的、基本的：</a:t>
            </a:r>
            <a:r>
              <a:rPr lang="zh-CN" altLang="en-US" dirty="0">
                <a:solidFill>
                  <a:srgbClr val="C00000"/>
                </a:solidFill>
                <a:latin typeface="黑体" panose="02010609060101010101" pitchFamily="49" charset="-122"/>
                <a:ea typeface="黑体" panose="02010609060101010101" pitchFamily="49" charset="-122"/>
              </a:rPr>
              <a:t>劳动者的联盟</a:t>
            </a:r>
            <a:r>
              <a:rPr lang="zh-CN" altLang="en-US" dirty="0">
                <a:latin typeface="黑体" panose="02010609060101010101" pitchFamily="49" charset="-122"/>
                <a:ea typeface="黑体" panose="02010609060101010101" pitchFamily="49" charset="-122"/>
              </a:rPr>
              <a:t>，它主要是工人、农民和城市小资产阶级的联盟</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辅助的、重要的：</a:t>
            </a:r>
            <a:r>
              <a:rPr lang="zh-CN" altLang="en-US" dirty="0">
                <a:solidFill>
                  <a:srgbClr val="C00000"/>
                </a:solidFill>
                <a:latin typeface="黑体" panose="02010609060101010101" pitchFamily="49" charset="-122"/>
                <a:ea typeface="黑体" panose="02010609060101010101" pitchFamily="49" charset="-122"/>
              </a:rPr>
              <a:t>劳动者与非劳动者的联盟</a:t>
            </a:r>
            <a:r>
              <a:rPr lang="zh-CN" altLang="en-US" dirty="0" smtClean="0">
                <a:latin typeface="黑体" panose="02010609060101010101" pitchFamily="49" charset="-122"/>
                <a:ea typeface="黑体" panose="02010609060101010101" pitchFamily="49" charset="-122"/>
              </a:rPr>
              <a:t>，主要</a:t>
            </a:r>
            <a:r>
              <a:rPr lang="zh-CN" altLang="en-US" dirty="0">
                <a:latin typeface="黑体" panose="02010609060101010101" pitchFamily="49" charset="-122"/>
                <a:ea typeface="黑体" panose="02010609060101010101" pitchFamily="49" charset="-122"/>
              </a:rPr>
              <a:t>是劳动者与民族资产阶级的</a:t>
            </a:r>
            <a:r>
              <a:rPr lang="zh-CN" altLang="en-US" dirty="0" smtClean="0">
                <a:latin typeface="黑体" panose="02010609060101010101" pitchFamily="49" charset="-122"/>
                <a:ea typeface="黑体" panose="02010609060101010101" pitchFamily="49" charset="-122"/>
              </a:rPr>
              <a:t>联盟。</a:t>
            </a:r>
            <a:endParaRPr lang="en-US" altLang="zh-CN" dirty="0" smtClean="0">
              <a:latin typeface="黑体" panose="02010609060101010101" pitchFamily="49" charset="-122"/>
              <a:ea typeface="黑体" panose="02010609060101010101" pitchFamily="49" charset="-122"/>
            </a:endParaRPr>
          </a:p>
          <a:p>
            <a:pPr lvl="1">
              <a:spcBef>
                <a:spcPts val="0"/>
              </a:spcBef>
            </a:pP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solidFill>
                  <a:srgbClr val="C00000"/>
                </a:solidFill>
                <a:latin typeface="黑体" panose="02010609060101010101" pitchFamily="49" charset="-122"/>
                <a:ea typeface="黑体" panose="02010609060101010101" pitchFamily="49" charset="-122"/>
              </a:rPr>
              <a:t>枪：</a:t>
            </a:r>
            <a:r>
              <a:rPr lang="zh-CN" altLang="en-US" dirty="0" smtClean="0">
                <a:latin typeface="黑体" panose="02010609060101010101" pitchFamily="49" charset="-122"/>
                <a:ea typeface="黑体" panose="02010609060101010101" pitchFamily="49" charset="-122"/>
              </a:rPr>
              <a:t>坚持</a:t>
            </a:r>
            <a:r>
              <a:rPr lang="zh-CN" altLang="en-US" dirty="0">
                <a:latin typeface="黑体" panose="02010609060101010101" pitchFamily="49" charset="-122"/>
                <a:ea typeface="黑体" panose="02010609060101010101" pitchFamily="49" charset="-122"/>
              </a:rPr>
              <a:t>革命的</a:t>
            </a:r>
            <a:r>
              <a:rPr lang="zh-CN" altLang="en-US" dirty="0">
                <a:solidFill>
                  <a:srgbClr val="C00000"/>
                </a:solidFill>
                <a:latin typeface="黑体" panose="02010609060101010101" pitchFamily="49" charset="-122"/>
                <a:ea typeface="黑体" panose="02010609060101010101" pitchFamily="49" charset="-122"/>
              </a:rPr>
              <a:t>武装斗争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      实质上</a:t>
            </a:r>
            <a:r>
              <a:rPr lang="zh-CN" altLang="en-US" dirty="0">
                <a:latin typeface="黑体" panose="02010609060101010101" pitchFamily="49" charset="-122"/>
                <a:ea typeface="黑体" panose="02010609060101010101" pitchFamily="49" charset="-122"/>
              </a:rPr>
              <a:t>是</a:t>
            </a:r>
            <a:r>
              <a:rPr lang="zh-CN" altLang="en-US" dirty="0">
                <a:solidFill>
                  <a:srgbClr val="C00000"/>
                </a:solidFill>
                <a:latin typeface="黑体" panose="02010609060101010101" pitchFamily="49" charset="-122"/>
                <a:ea typeface="黑体" panose="02010609060101010101" pitchFamily="49" charset="-122"/>
              </a:rPr>
              <a:t>工人阶级领导的农民战争</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34" y="1072162"/>
            <a:ext cx="1663042" cy="50256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7105137" y="62239"/>
            <a:ext cx="4988194" cy="805269"/>
          </a:xfrm>
          <a:prstGeom prst="rect">
            <a:avLst/>
          </a:prstGeom>
        </p:spPr>
      </p:pic>
    </p:spTree>
    <p:extLst>
      <p:ext uri="{BB962C8B-B14F-4D97-AF65-F5344CB8AC3E}">
        <p14:creationId xmlns:p14="http://schemas.microsoft.com/office/powerpoint/2010/main" val="4118786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998820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基本</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外交</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原则</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379712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最基本、最核心的内容是规定了新中国的（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基本</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民族</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政策</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政体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方针</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外交</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工作</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原则</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424421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54817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在《论人民民主专政》一文中指出，人民民主专政的主要基础是（</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农民阶级和民族资产阶级的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工人阶级和农民阶级的</a:t>
            </a:r>
            <a:r>
              <a:rPr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工人阶级和城市小资产阶级的联盟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2228122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共产党的领导、人民群众与各界人士的拥护和（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）是中国革命胜利的主要</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大战役的胜利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土地改革</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无产阶级和人民群众的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支持</a:t>
            </a: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共产党与民主党派的团结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合作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9563880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共产党的领导、人民群众与各界人士的拥护和（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）是中国革命胜利的主要</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原因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大战役的胜利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土地改革</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实施</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无产阶级和人民群众</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支持</a:t>
            </a:r>
          </a:p>
          <a:p>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共产党与民主党派的团结</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合作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7109119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革命统一战线的最基本、最主要联盟是（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与非劳动者的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与民族资产阶级的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与一部分大资产阶级的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2243953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革命统一战线的最基本、最主要联盟是（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与非劳动者的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与民族资产阶级的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与一部分大资产阶级</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的</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联盟</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劳动者联盟</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509805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新民主主义革命胜利的基本经验不包括</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广泛的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坚持</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革命的武装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加强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共产党的自身</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巩固的革命根据地</a:t>
            </a:r>
          </a:p>
        </p:txBody>
      </p:sp>
    </p:spTree>
    <p:extLst>
      <p:ext uri="{BB962C8B-B14F-4D97-AF65-F5344CB8AC3E}">
        <p14:creationId xmlns:p14="http://schemas.microsoft.com/office/powerpoint/2010/main" val="8437723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316129"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新民主主义革命胜利的基本经验不包括（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广泛的</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坚持</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革命的武装</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斗争</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加强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a:t>
            </a:r>
            <a:r>
              <a:rPr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自身</a:t>
            </a:r>
            <a:r>
              <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建立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巩固的革命根据地</a:t>
            </a:r>
          </a:p>
        </p:txBody>
      </p:sp>
    </p:spTree>
    <p:extLst>
      <p:ext uri="{BB962C8B-B14F-4D97-AF65-F5344CB8AC3E}">
        <p14:creationId xmlns:p14="http://schemas.microsoft.com/office/powerpoint/2010/main" val="3535588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月，晋冀鲁豫野战军千里跃进大别山，揭开了人民解放战争（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战略防御的序幕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战略转移的序幕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战略进攻的序幕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战略决战的序幕</a:t>
            </a:r>
          </a:p>
        </p:txBody>
      </p:sp>
    </p:spTree>
    <p:extLst>
      <p:ext uri="{BB962C8B-B14F-4D97-AF65-F5344CB8AC3E}">
        <p14:creationId xmlns:p14="http://schemas.microsoft.com/office/powerpoint/2010/main" val="19252092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第八章：</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46626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7590" y="2835748"/>
            <a:ext cx="10721897" cy="830997"/>
          </a:xfrm>
          <a:prstGeom prst="rect">
            <a:avLst/>
          </a:prstGeom>
        </p:spPr>
        <p:txBody>
          <a:bodyPr wrap="square">
            <a:spAutoFit/>
          </a:bodyPr>
          <a:lstStyle/>
          <a:p>
            <a:pPr algn="ctr">
              <a:spcBef>
                <a:spcPct val="20000"/>
              </a:spcBef>
            </a:pPr>
            <a:r>
              <a:rPr lang="zh-CN" altLang="en-US" sz="4800" dirty="0" smtClean="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第八章   社会主义基本制度的全面确立</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20888534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spcBef>
                <a:spcPct val="20000"/>
              </a:spcBef>
            </a:pP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486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Tree>
    <p:extLst>
      <p:ext uri="{BB962C8B-B14F-4D97-AF65-F5344CB8AC3E}">
        <p14:creationId xmlns:p14="http://schemas.microsoft.com/office/powerpoint/2010/main" val="6029263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中华人民共和国的成立</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大陆初步统一人民民主专政基本巩固</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中国历史的新纪元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执政的严峻考验</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98281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大陆初步统一人民民主专政基本巩固</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中国历史的新纪元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执政的严峻考验</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175782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C00000"/>
                </a:solidFill>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立姿态</a:t>
            </a:r>
            <a:r>
              <a:rPr lang="zh-CN" altLang="en-US" dirty="0">
                <a:latin typeface="黑体" panose="02010609060101010101" pitchFamily="49" charset="-122"/>
                <a:ea typeface="黑体" panose="02010609060101010101" pitchFamily="49" charset="-122"/>
              </a:rPr>
              <a:t>自立于世界的民族之林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dirty="0" smtClean="0">
                <a:solidFill>
                  <a:srgbClr val="C00000"/>
                </a:solidFill>
                <a:latin typeface="黑体" panose="02010609060101010101" pitchFamily="49" charset="-122"/>
                <a:ea typeface="黑体" panose="02010609060101010101" pitchFamily="49" charset="-122"/>
              </a:rPr>
              <a:t>稳定</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a:t>
            </a:r>
            <a:r>
              <a:rPr lang="zh-CN" altLang="en-US" dirty="0">
                <a:latin typeface="黑体" panose="02010609060101010101" pitchFamily="49" charset="-122"/>
                <a:ea typeface="黑体" panose="02010609060101010101" pitchFamily="49" charset="-122"/>
              </a:rPr>
              <a:t>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32095849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自立</a:t>
            </a:r>
            <a:r>
              <a:rPr lang="zh-CN" altLang="en-US" dirty="0">
                <a:latin typeface="黑体" panose="02010609060101010101" pitchFamily="49" charset="-122"/>
                <a:ea typeface="黑体" panose="02010609060101010101" pitchFamily="49" charset="-122"/>
              </a:rPr>
              <a:t>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a:t>
            </a:r>
            <a:r>
              <a:rPr lang="zh-CN" altLang="en-US" dirty="0" smtClean="0">
                <a:latin typeface="黑体" panose="02010609060101010101" pitchFamily="49" charset="-122"/>
                <a:ea typeface="黑体" panose="02010609060101010101" pitchFamily="49" charset="-122"/>
              </a:rPr>
              <a:t>向</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的过渡创造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政：人民在</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上</a:t>
            </a:r>
            <a:r>
              <a:rPr lang="zh-CN" altLang="en-US" dirty="0">
                <a:latin typeface="黑体" panose="02010609060101010101" pitchFamily="49" charset="-122"/>
                <a:ea typeface="黑体" panose="02010609060101010101" pitchFamily="49" charset="-122"/>
              </a:rPr>
              <a:t>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13512438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5564" y="454468"/>
            <a:ext cx="4745242"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a:t>
            </a:r>
            <a:r>
              <a:rPr lang="zh-CN" altLang="en-US" sz="2000" dirty="0" smtClean="0">
                <a:solidFill>
                  <a:schemeClr val="tx1"/>
                </a:solidFill>
              </a:rPr>
              <a:t>完成  </a:t>
            </a:r>
            <a:endParaRPr lang="zh-CN" altLang="en-US" sz="2000" dirty="0">
              <a:solidFill>
                <a:schemeClr val="tx1"/>
              </a:solidFill>
            </a:endParaRPr>
          </a:p>
        </p:txBody>
      </p:sp>
      <p:sp>
        <p:nvSpPr>
          <p:cNvPr id="3" name="内容占位符 2"/>
          <p:cNvSpPr>
            <a:spLocks noGrp="1"/>
          </p:cNvSpPr>
          <p:nvPr>
            <p:ph idx="1"/>
          </p:nvPr>
        </p:nvSpPr>
        <p:spPr>
          <a:xfrm>
            <a:off x="226504" y="1115531"/>
            <a:ext cx="11560028" cy="5041987"/>
          </a:xfrm>
        </p:spPr>
        <p:txBody>
          <a:bodyPr>
            <a:noAutofit/>
          </a:bodyPr>
          <a:lstStyle/>
          <a:p>
            <a:pPr>
              <a:spcBef>
                <a:spcPts val="0"/>
              </a:spcBef>
            </a:pPr>
            <a:r>
              <a:rPr lang="zh-CN" altLang="en-US" dirty="0" smtClean="0">
                <a:latin typeface="黑体" panose="02010609060101010101" pitchFamily="49" charset="-122"/>
                <a:ea typeface="黑体" panose="02010609060101010101" pitchFamily="49" charset="-122"/>
              </a:rPr>
              <a:t>中国</a:t>
            </a:r>
            <a:r>
              <a:rPr lang="zh-CN" altLang="en-US" dirty="0">
                <a:latin typeface="黑体" panose="02010609060101010101" pitchFamily="49" charset="-122"/>
                <a:ea typeface="黑体" panose="02010609060101010101" pitchFamily="49" charset="-122"/>
              </a:rPr>
              <a:t>历史的</a:t>
            </a:r>
            <a:r>
              <a:rPr lang="zh-CN" altLang="en-US" dirty="0" smtClean="0">
                <a:latin typeface="黑体" panose="02010609060101010101" pitchFamily="49" charset="-122"/>
                <a:ea typeface="黑体" panose="02010609060101010101" pitchFamily="49" charset="-122"/>
              </a:rPr>
              <a:t>新纪元</a:t>
            </a:r>
            <a:endParaRPr lang="en-US" altLang="zh-CN" dirty="0" smtClean="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时间：</a:t>
            </a:r>
            <a:r>
              <a:rPr lang="en-US" altLang="zh-CN" dirty="0">
                <a:solidFill>
                  <a:srgbClr val="C00000"/>
                </a:solidFill>
                <a:latin typeface="黑体" panose="02010609060101010101" pitchFamily="49" charset="-122"/>
                <a:ea typeface="黑体" panose="02010609060101010101" pitchFamily="49" charset="-122"/>
              </a:rPr>
              <a:t> 1949</a:t>
            </a:r>
            <a:r>
              <a:rPr lang="zh-CN" altLang="en-US" dirty="0">
                <a:solidFill>
                  <a:srgbClr val="C00000"/>
                </a:solidFill>
                <a:latin typeface="黑体" panose="02010609060101010101" pitchFamily="49" charset="-122"/>
                <a:ea typeface="黑体" panose="02010609060101010101" pitchFamily="49" charset="-122"/>
              </a:rPr>
              <a:t>年</a:t>
            </a:r>
            <a:r>
              <a:rPr lang="en-US" altLang="zh-CN" dirty="0">
                <a:solidFill>
                  <a:srgbClr val="C00000"/>
                </a:solidFill>
                <a:latin typeface="黑体" panose="02010609060101010101" pitchFamily="49" charset="-122"/>
                <a:ea typeface="黑体" panose="02010609060101010101" pitchFamily="49" charset="-122"/>
              </a:rPr>
              <a:t>10</a:t>
            </a:r>
            <a:r>
              <a:rPr lang="zh-CN" altLang="en-US" dirty="0">
                <a:solidFill>
                  <a:srgbClr val="C00000"/>
                </a:solidFill>
                <a:latin typeface="黑体" panose="02010609060101010101" pitchFamily="49" charset="-122"/>
                <a:ea typeface="黑体" panose="02010609060101010101" pitchFamily="49" charset="-122"/>
              </a:rPr>
              <a:t>月</a:t>
            </a: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日</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p>
            <a:pPr>
              <a:spcBef>
                <a:spcPts val="0"/>
              </a:spcBef>
            </a:pPr>
            <a:r>
              <a:rPr lang="zh-CN" altLang="en-US" dirty="0" smtClean="0">
                <a:solidFill>
                  <a:srgbClr val="0070C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p>
          <a:p>
            <a:pPr>
              <a:spcBef>
                <a:spcPts val="0"/>
              </a:spcBef>
            </a:pPr>
            <a:r>
              <a:rPr lang="zh-CN" altLang="en-US" dirty="0" smtClean="0">
                <a:latin typeface="黑体" panose="02010609060101010101" pitchFamily="49" charset="-122"/>
                <a:ea typeface="黑体" panose="02010609060101010101" pitchFamily="49" charset="-122"/>
              </a:rPr>
              <a:t>独：中国开始</a:t>
            </a:r>
            <a:r>
              <a:rPr lang="zh-CN" altLang="en-US" dirty="0">
                <a:latin typeface="黑体" panose="02010609060101010101" pitchFamily="49" charset="-122"/>
                <a:ea typeface="黑体" panose="02010609060101010101" pitchFamily="49" charset="-122"/>
              </a:rPr>
              <a:t>以崭新</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C00000"/>
                </a:solidFill>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立姿态</a:t>
            </a:r>
            <a:r>
              <a:rPr lang="zh-CN" altLang="en-US" dirty="0">
                <a:latin typeface="黑体" panose="02010609060101010101" pitchFamily="49" charset="-122"/>
                <a:ea typeface="黑体" panose="02010609060101010101" pitchFamily="49" charset="-122"/>
              </a:rPr>
              <a:t>自立于世界的民族之林</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社：为</a:t>
            </a:r>
            <a:r>
              <a:rPr lang="zh-CN" altLang="en-US" dirty="0">
                <a:latin typeface="黑体" panose="02010609060101010101" pitchFamily="49" charset="-122"/>
                <a:ea typeface="黑体" panose="02010609060101010101" pitchFamily="49" charset="-122"/>
              </a:rPr>
              <a:t>实现由新民主主义向</a:t>
            </a:r>
            <a:r>
              <a:rPr lang="zh-CN" altLang="en-US" dirty="0">
                <a:solidFill>
                  <a:srgbClr val="C00000"/>
                </a:solidFill>
                <a:latin typeface="黑体" panose="02010609060101010101" pitchFamily="49" charset="-122"/>
                <a:ea typeface="黑体" panose="02010609060101010101" pitchFamily="49" charset="-122"/>
              </a:rPr>
              <a:t>社会主义</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过渡创造</a:t>
            </a:r>
            <a:r>
              <a:rPr lang="zh-CN" altLang="en-US" dirty="0">
                <a:latin typeface="黑体" panose="02010609060101010101" pitchFamily="49" charset="-122"/>
                <a:ea typeface="黑体" panose="02010609060101010101" pitchFamily="49" charset="-122"/>
              </a:rPr>
              <a:t>前提条件</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稳：政局</a:t>
            </a:r>
            <a:r>
              <a:rPr lang="zh-CN" altLang="en-US" dirty="0" smtClean="0">
                <a:solidFill>
                  <a:srgbClr val="C00000"/>
                </a:solidFill>
                <a:latin typeface="黑体" panose="02010609060101010101" pitchFamily="49" charset="-122"/>
                <a:ea typeface="黑体" panose="02010609060101010101" pitchFamily="49" charset="-122"/>
              </a:rPr>
              <a:t>稳定</a:t>
            </a:r>
            <a:r>
              <a:rPr lang="zh-CN" altLang="en-US" dirty="0" smtClean="0">
                <a:latin typeface="黑体" panose="02010609060101010101" pitchFamily="49" charset="-122"/>
                <a:ea typeface="黑体" panose="02010609060101010101" pitchFamily="49" charset="-122"/>
              </a:rPr>
              <a:t>，人民安居乐业。</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政：人民</a:t>
            </a:r>
            <a:r>
              <a:rPr lang="zh-CN" altLang="en-US" dirty="0">
                <a:latin typeface="黑体" panose="02010609060101010101" pitchFamily="49" charset="-122"/>
                <a:ea typeface="黑体" panose="02010609060101010101" pitchFamily="49" charset="-122"/>
              </a:rPr>
              <a:t>在</a:t>
            </a:r>
            <a:r>
              <a:rPr lang="zh-CN" altLang="en-US" dirty="0">
                <a:solidFill>
                  <a:srgbClr val="C00000"/>
                </a:solidFill>
                <a:latin typeface="黑体" panose="02010609060101010101" pitchFamily="49" charset="-122"/>
                <a:ea typeface="黑体" panose="02010609060101010101" pitchFamily="49" charset="-122"/>
              </a:rPr>
              <a:t>政治</a:t>
            </a:r>
            <a:r>
              <a:rPr lang="zh-CN" altLang="en-US" dirty="0">
                <a:latin typeface="黑体" panose="02010609060101010101" pitchFamily="49" charset="-122"/>
                <a:ea typeface="黑体" panose="02010609060101010101" pitchFamily="49" charset="-122"/>
              </a:rPr>
              <a:t>上翻身</a:t>
            </a:r>
            <a:r>
              <a:rPr lang="zh-CN" altLang="en-US" dirty="0" smtClean="0">
                <a:latin typeface="黑体" panose="02010609060101010101" pitchFamily="49" charset="-122"/>
                <a:ea typeface="黑体" panose="02010609060101010101" pitchFamily="49" charset="-122"/>
              </a:rPr>
              <a:t>，成为社会的</a:t>
            </a:r>
            <a:r>
              <a:rPr lang="zh-CN" altLang="en-US" dirty="0">
                <a:latin typeface="黑体" panose="02010609060101010101" pitchFamily="49" charset="-122"/>
                <a:ea typeface="黑体" panose="02010609060101010101" pitchFamily="49" charset="-122"/>
              </a:rPr>
              <a:t>主人</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dirty="0" smtClean="0">
                <a:latin typeface="黑体" panose="02010609060101010101" pitchFamily="49" charset="-122"/>
                <a:ea typeface="黑体" panose="02010609060101010101" pitchFamily="49" charset="-122"/>
              </a:rPr>
              <a:t>权：中国</a:t>
            </a:r>
            <a:r>
              <a:rPr lang="zh-CN" altLang="en-US" dirty="0">
                <a:latin typeface="黑体" panose="02010609060101010101" pitchFamily="49" charset="-122"/>
                <a:ea typeface="黑体" panose="02010609060101010101" pitchFamily="49" charset="-122"/>
              </a:rPr>
              <a:t>共产党成为全国范围内的</a:t>
            </a:r>
            <a:r>
              <a:rPr lang="zh-CN" altLang="en-US" dirty="0">
                <a:solidFill>
                  <a:srgbClr val="C00000"/>
                </a:solidFill>
                <a:latin typeface="黑体" panose="02010609060101010101" pitchFamily="49" charset="-122"/>
                <a:ea typeface="黑体" panose="02010609060101010101" pitchFamily="49" charset="-122"/>
              </a:rPr>
              <a:t>执政党</a:t>
            </a:r>
            <a:r>
              <a:rPr lang="zh-CN" altLang="en-US" dirty="0" smtClean="0">
                <a:latin typeface="黑体" panose="02010609060101010101" pitchFamily="49" charset="-122"/>
                <a:ea typeface="黑体" panose="02010609060101010101" pitchFamily="49" charset="-122"/>
              </a:rPr>
              <a:t>。</a:t>
            </a:r>
            <a:endParaRPr lang="en-US" altLang="zh-CN" dirty="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smtClean="0">
                <a:solidFill>
                  <a:srgbClr val="C00000"/>
                </a:solidFill>
                <a:latin typeface="黑体" panose="02010609060101010101" pitchFamily="49" charset="-122"/>
                <a:ea typeface="黑体" panose="02010609060101010101" pitchFamily="49" charset="-122"/>
              </a:rPr>
              <a:t>     </a:t>
            </a:r>
            <a:endParaRPr lang="en-US" altLang="zh-CN" sz="2000" dirty="0" smtClean="0">
              <a:solidFill>
                <a:srgbClr val="C00000"/>
              </a:solidFill>
              <a:latin typeface="黑体" panose="02010609060101010101" pitchFamily="49" charset="-122"/>
              <a:ea typeface="黑体" panose="02010609060101010101" pitchFamily="49" charset="-122"/>
            </a:endParaRPr>
          </a:p>
          <a:p>
            <a:pPr>
              <a:spcBef>
                <a:spcPts val="0"/>
              </a:spcBef>
            </a:pPr>
            <a:r>
              <a:rPr lang="zh-CN" altLang="en-US" sz="2000" dirty="0">
                <a:solidFill>
                  <a:srgbClr val="C00000"/>
                </a:solidFill>
                <a:latin typeface="黑体" panose="02010609060101010101" pitchFamily="49" charset="-122"/>
                <a:ea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3084c54e-ce11-4231-a09c-d206235d17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778" y="1115531"/>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a:stretch>
            <a:fillRect/>
          </a:stretch>
        </p:blipFill>
        <p:spPr>
          <a:xfrm>
            <a:off x="6454074" y="22704"/>
            <a:ext cx="5727700" cy="1041400"/>
          </a:xfrm>
          <a:prstGeom prst="rect">
            <a:avLst/>
          </a:prstGeom>
        </p:spPr>
      </p:pic>
    </p:spTree>
    <p:extLst>
      <p:ext uri="{BB962C8B-B14F-4D97-AF65-F5344CB8AC3E}">
        <p14:creationId xmlns:p14="http://schemas.microsoft.com/office/powerpoint/2010/main" val="5857266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保</a:t>
            </a:r>
            <a:r>
              <a:rPr lang="zh-CN" altLang="en-US" dirty="0" smtClean="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经受住执政的考验，继续保持谦虚、谨慎、不骄、不躁的作风和艰苦奋斗的</a:t>
            </a:r>
            <a:r>
              <a:rPr lang="zh-CN" altLang="en-US" dirty="0" smtClean="0">
                <a:solidFill>
                  <a:srgbClr val="C00000"/>
                </a:solidFill>
                <a:latin typeface="黑体" panose="02010609060101010101" pitchFamily="49" charset="-122"/>
                <a:ea typeface="黑体" panose="02010609060101010101" pitchFamily="49" charset="-122"/>
              </a:rPr>
              <a:t>作风</a:t>
            </a:r>
            <a:r>
              <a:rPr lang="zh-CN" altLang="en-US" dirty="0">
                <a:latin typeface="黑体" panose="02010609060101010101" pitchFamily="49" charset="-122"/>
                <a:ea typeface="黑体" panose="02010609060101010101" pitchFamily="49" charset="-122"/>
              </a:rPr>
              <a:t>。</a:t>
            </a: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4321168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u="sng" dirty="0">
                <a:latin typeface="黑体" panose="02010609060101010101" pitchFamily="49" charset="-122"/>
                <a:ea typeface="黑体" panose="02010609060101010101" pitchFamily="49" charset="-122"/>
              </a:rPr>
              <a:t> </a:t>
            </a: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住</a:t>
            </a:r>
            <a:r>
              <a:rPr lang="zh-CN" altLang="en-US" dirty="0">
                <a:latin typeface="黑体" panose="02010609060101010101" pitchFamily="49" charset="-122"/>
                <a:ea typeface="黑体" panose="02010609060101010101" pitchFamily="49" charset="-122"/>
              </a:rPr>
              <a:t>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a:t>
            </a:r>
            <a:r>
              <a:rPr lang="zh-CN" altLang="en-US" dirty="0" smtClean="0">
                <a:latin typeface="黑体" panose="02010609060101010101" pitchFamily="49" charset="-122"/>
                <a:ea typeface="黑体" panose="02010609060101010101" pitchFamily="49" charset="-122"/>
              </a:rPr>
              <a:t>的</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：能不能巩固</a:t>
            </a:r>
            <a:r>
              <a:rPr lang="zh-CN" altLang="en-US" u="sng" dirty="0">
                <a:solidFill>
                  <a:srgbClr val="C00000"/>
                </a:solidFill>
                <a:latin typeface="黑体" panose="02010609060101010101" pitchFamily="49" charset="-122"/>
                <a:ea typeface="黑体" panose="02010609060101010101" pitchFamily="49" charset="-122"/>
              </a:rPr>
              <a:t> </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u="sng"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a:t>
            </a:r>
            <a:r>
              <a:rPr lang="zh-CN" altLang="en-US" dirty="0" smtClean="0">
                <a:latin typeface="黑体" panose="02010609060101010101" pitchFamily="49" charset="-122"/>
                <a:ea typeface="黑体" panose="02010609060101010101" pitchFamily="49" charset="-122"/>
              </a:rPr>
              <a:t>艰苦奋斗的</a:t>
            </a:r>
            <a:r>
              <a:rPr lang="zh-CN" altLang="en-US" u="sng" dirty="0" smtClean="0">
                <a:solidFill>
                  <a:srgbClr val="C00000"/>
                </a:solidFill>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3243781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a:t>
            </a:r>
            <a:r>
              <a:rPr lang="zh-CN" altLang="en-US" sz="2400" dirty="0" smtClean="0">
                <a:solidFill>
                  <a:prstClr val="black"/>
                </a:solidFill>
                <a:latin typeface="黑体" panose="02010609060101010101" pitchFamily="49" charset="-122"/>
                <a:ea typeface="黑体" panose="02010609060101010101" pitchFamily="49" charset="-122"/>
              </a:rPr>
              <a:t>团结</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打倒蒋介石，解放全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打过长江去，解放全</a:t>
            </a:r>
            <a:r>
              <a:rPr lang="zh-CN" altLang="en-US" sz="2400" dirty="0" smtClean="0">
                <a:solidFill>
                  <a:prstClr val="black"/>
                </a:solidFill>
                <a:latin typeface="黑体" panose="02010609060101010101" pitchFamily="49" charset="-122"/>
                <a:ea typeface="黑体" panose="02010609060101010101" pitchFamily="49" charset="-122"/>
              </a:rPr>
              <a:t>中国</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35400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10192076"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15636" y="1637247"/>
            <a:ext cx="10881936" cy="416999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执政</a:t>
            </a:r>
            <a:r>
              <a:rPr lang="zh-CN" altLang="en-US" dirty="0">
                <a:latin typeface="黑体" panose="02010609060101010101" pitchFamily="49" charset="-122"/>
                <a:ea typeface="黑体" panose="02010609060101010101" pitchFamily="49" charset="-122"/>
              </a:rPr>
              <a:t>面临的严峻</a:t>
            </a:r>
            <a:r>
              <a:rPr lang="zh-CN" altLang="en-US" dirty="0" smtClean="0">
                <a:latin typeface="黑体" panose="02010609060101010101" pitchFamily="49" charset="-122"/>
                <a:ea typeface="黑体" panose="02010609060101010101" pitchFamily="49" charset="-122"/>
              </a:rPr>
              <a:t>考验</a:t>
            </a:r>
            <a:r>
              <a:rPr lang="en-US" altLang="zh-CN" dirty="0" smtClean="0">
                <a:solidFill>
                  <a:srgbClr val="FF0000"/>
                </a:solidFill>
                <a:latin typeface="黑体" panose="02010609060101010101" pitchFamily="49" charset="-122"/>
                <a:ea typeface="黑体" panose="02010609060101010101" pitchFamily="49" charset="-122"/>
              </a:rPr>
              <a:t>  </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smtClean="0">
                <a:latin typeface="黑体" panose="02010609060101010101" pitchFamily="49" charset="-122"/>
                <a:ea typeface="黑体" panose="02010609060101010101" pitchFamily="49" charset="-122"/>
              </a:rPr>
              <a:t>保</a:t>
            </a:r>
            <a:r>
              <a:rPr lang="zh-CN" altLang="en-US" dirty="0" smtClean="0">
                <a:latin typeface="黑体" panose="02010609060101010101" pitchFamily="49" charset="-122"/>
                <a:ea typeface="黑体" panose="02010609060101010101" pitchFamily="49" charset="-122"/>
              </a:rPr>
              <a:t>：能不能</a:t>
            </a:r>
            <a:r>
              <a:rPr lang="zh-CN" altLang="en-US" dirty="0">
                <a:solidFill>
                  <a:srgbClr val="C00000"/>
                </a:solidFill>
                <a:latin typeface="黑体" panose="02010609060101010101" pitchFamily="49" charset="-122"/>
                <a:ea typeface="黑体" panose="02010609060101010101" pitchFamily="49" charset="-122"/>
              </a:rPr>
              <a:t>保卫</a:t>
            </a:r>
            <a:r>
              <a:rPr lang="zh-CN" altLang="en-US" dirty="0">
                <a:latin typeface="黑体" panose="02010609060101010101" pitchFamily="49" charset="-122"/>
                <a:ea typeface="黑体" panose="02010609060101010101" pitchFamily="49" charset="-122"/>
              </a:rPr>
              <a:t>住人民胜利的</a:t>
            </a:r>
            <a:r>
              <a:rPr lang="zh-CN" altLang="en-US" dirty="0" smtClean="0">
                <a:latin typeface="黑体" panose="02010609060101010101" pitchFamily="49" charset="-122"/>
                <a:ea typeface="黑体" panose="02010609060101010101" pitchFamily="49" charset="-122"/>
              </a:rPr>
              <a:t>成果。</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经</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战胜严重的</a:t>
            </a:r>
            <a:r>
              <a:rPr lang="zh-CN" altLang="en-US" dirty="0">
                <a:solidFill>
                  <a:srgbClr val="C00000"/>
                </a:solidFill>
                <a:latin typeface="黑体" panose="02010609060101010101" pitchFamily="49" charset="-122"/>
                <a:ea typeface="黑体" panose="02010609060101010101" pitchFamily="49" charset="-122"/>
              </a:rPr>
              <a:t>经济</a:t>
            </a:r>
            <a:r>
              <a:rPr lang="zh-CN" altLang="en-US" dirty="0" smtClean="0">
                <a:latin typeface="黑体" panose="02010609060101010101" pitchFamily="49" charset="-122"/>
                <a:ea typeface="黑体" panose="02010609060101010101" pitchFamily="49" charset="-122"/>
              </a:rPr>
              <a:t>困难</a:t>
            </a:r>
            <a:r>
              <a:rPr lang="zh-CN" altLang="en-US" dirty="0">
                <a:latin typeface="黑体" panose="02010609060101010101" pitchFamily="49" charset="-122"/>
                <a:ea typeface="黑体" panose="02010609060101010101" pitchFamily="49" charset="-122"/>
              </a:rPr>
              <a:t>。</a:t>
            </a:r>
          </a:p>
          <a:p>
            <a:pPr>
              <a:lnSpc>
                <a:spcPct val="200000"/>
              </a:lnSpc>
            </a:pPr>
            <a:r>
              <a:rPr lang="zh-CN" altLang="en-US" b="1" dirty="0">
                <a:latin typeface="黑体" panose="02010609060101010101" pitchFamily="49" charset="-122"/>
                <a:ea typeface="黑体" panose="02010609060101010101" pitchFamily="49" charset="-122"/>
              </a:rPr>
              <a:t>独</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巩固</a:t>
            </a:r>
            <a:r>
              <a:rPr lang="zh-CN" altLang="en-US" dirty="0">
                <a:solidFill>
                  <a:srgbClr val="C00000"/>
                </a:solidFill>
                <a:latin typeface="黑体" panose="02010609060101010101" pitchFamily="49" charset="-122"/>
                <a:ea typeface="黑体" panose="02010609060101010101" pitchFamily="49" charset="-122"/>
              </a:rPr>
              <a:t>民族独立</a:t>
            </a:r>
            <a:r>
              <a:rPr lang="zh-CN" altLang="en-US" dirty="0">
                <a:latin typeface="黑体" panose="02010609060101010101" pitchFamily="49" charset="-122"/>
                <a:ea typeface="黑体" panose="02010609060101010101" pitchFamily="49" charset="-122"/>
              </a:rPr>
              <a:t>，维护国家主权和</a:t>
            </a:r>
            <a:r>
              <a:rPr lang="zh-CN" altLang="en-US" dirty="0" smtClean="0">
                <a:latin typeface="黑体" panose="02010609060101010101" pitchFamily="49" charset="-122"/>
                <a:ea typeface="黑体" panose="02010609060101010101" pitchFamily="49" charset="-122"/>
              </a:rPr>
              <a:t>安全。</a:t>
            </a:r>
            <a:endParaRPr lang="zh-CN" altLang="en-US"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风</a:t>
            </a:r>
            <a:r>
              <a:rPr lang="zh-CN" altLang="en-US" dirty="0" smtClean="0">
                <a:latin typeface="黑体" panose="02010609060101010101" pitchFamily="49" charset="-122"/>
                <a:ea typeface="黑体" panose="02010609060101010101" pitchFamily="49" charset="-122"/>
              </a:rPr>
              <a:t>：能不能</a:t>
            </a:r>
            <a:r>
              <a:rPr lang="zh-CN" altLang="en-US" dirty="0">
                <a:latin typeface="黑体" panose="02010609060101010101" pitchFamily="49" charset="-122"/>
                <a:ea typeface="黑体" panose="02010609060101010101" pitchFamily="49" charset="-122"/>
              </a:rPr>
              <a:t>经受住执政的考验，继续保持谦虚、谨慎、不骄、不躁的作风和艰苦奋斗的</a:t>
            </a:r>
            <a:r>
              <a:rPr lang="zh-CN" altLang="en-US" dirty="0" smtClean="0">
                <a:solidFill>
                  <a:srgbClr val="C00000"/>
                </a:solidFill>
                <a:latin typeface="黑体" panose="02010609060101010101" pitchFamily="49" charset="-122"/>
                <a:ea typeface="黑体" panose="02010609060101010101" pitchFamily="49" charset="-122"/>
              </a:rPr>
              <a:t>作风。</a:t>
            </a:r>
            <a:endParaRPr lang="zh-CN" altLang="en-US" dirty="0">
              <a:solidFill>
                <a:srgbClr val="C00000"/>
              </a:solidFill>
              <a:latin typeface="黑体" panose="02010609060101010101" pitchFamily="49" charset="-122"/>
              <a:ea typeface="黑体" panose="02010609060101010101" pitchFamily="49" charset="-122"/>
            </a:endParaRPr>
          </a:p>
          <a:p>
            <a:pPr algn="ctr">
              <a:lnSpc>
                <a:spcPct val="200000"/>
              </a:lnSpc>
            </a:pPr>
            <a:endParaRPr lang="zh-CN" altLang="en-US" sz="2000" dirty="0">
              <a:solidFill>
                <a:srgbClr val="0070C0"/>
              </a:solidFill>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023" y="1750220"/>
            <a:ext cx="1651262" cy="499008"/>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6464300" y="0"/>
            <a:ext cx="5727700" cy="1041400"/>
          </a:xfrm>
          <a:prstGeom prst="rect">
            <a:avLst/>
          </a:prstGeom>
        </p:spPr>
      </p:pic>
    </p:spTree>
    <p:extLst>
      <p:ext uri="{BB962C8B-B14F-4D97-AF65-F5344CB8AC3E}">
        <p14:creationId xmlns:p14="http://schemas.microsoft.com/office/powerpoint/2010/main" val="11534319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国民经济全面恢复</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左大括号 12"/>
          <p:cNvSpPr/>
          <p:nvPr/>
        </p:nvSpPr>
        <p:spPr>
          <a:xfrm>
            <a:off x="9414254" y="682788"/>
            <a:ext cx="262264"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682788"/>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解放全国大陆</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656338" y="1352040"/>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民主政策</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512046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86917" y="1506650"/>
            <a:ext cx="11136725" cy="4894150"/>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解放</a:t>
            </a:r>
            <a:r>
              <a:rPr lang="zh-CN" altLang="en-US" dirty="0">
                <a:latin typeface="黑体" panose="02010609060101010101" pitchFamily="49" charset="-122"/>
                <a:ea typeface="黑体" panose="02010609060101010101" pitchFamily="49" charset="-122"/>
              </a:rPr>
              <a:t>全国</a:t>
            </a:r>
            <a:r>
              <a:rPr lang="zh-CN" altLang="en-US" dirty="0" smtClean="0">
                <a:latin typeface="黑体" panose="02010609060101010101" pitchFamily="49" charset="-122"/>
                <a:ea typeface="黑体" panose="02010609060101010101" pitchFamily="49" charset="-122"/>
              </a:rPr>
              <a:t>大陆</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 1951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p>
          <a:p>
            <a:pPr>
              <a:lnSpc>
                <a:spcPct val="200000"/>
              </a:lnSpc>
            </a:pPr>
            <a:r>
              <a:rPr lang="zh-CN" altLang="en-US" dirty="0" smtClean="0">
                <a:latin typeface="黑体" panose="02010609060101010101" pitchFamily="49" charset="-122"/>
                <a:ea typeface="黑体" panose="02010609060101010101" pitchFamily="49" charset="-122"/>
              </a:rPr>
              <a:t>人民</a:t>
            </a:r>
            <a:r>
              <a:rPr lang="zh-CN" altLang="en-US" dirty="0">
                <a:latin typeface="黑体" panose="02010609060101010101" pitchFamily="49" charset="-122"/>
                <a:ea typeface="黑体" panose="02010609060101010101" pitchFamily="49" charset="-122"/>
              </a:rPr>
              <a:t>解放军进驻西藏，西藏和平解放，中国大陆实现了统一</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pP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民主政策</a:t>
            </a:r>
            <a:endParaRPr lang="en-US" altLang="zh-CN" dirty="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农奴翻身：</a:t>
            </a:r>
            <a:r>
              <a:rPr lang="en-US" altLang="zh-CN" dirty="0" smtClean="0">
                <a:latin typeface="黑体" panose="02010609060101010101" pitchFamily="49" charset="-122"/>
                <a:ea typeface="黑体" panose="02010609060101010101" pitchFamily="49" charset="-122"/>
              </a:rPr>
              <a:t>1950</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6</a:t>
            </a:r>
            <a:r>
              <a:rPr lang="zh-CN" altLang="en-US" dirty="0" smtClean="0">
                <a:latin typeface="黑体" panose="02010609060101010101" pitchFamily="49" charset="-122"/>
                <a:ea typeface="黑体" panose="02010609060101010101" pitchFamily="49" charset="-122"/>
              </a:rPr>
              <a:t>月</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solidFill>
                  <a:srgbClr val="C00000"/>
                </a:solidFill>
                <a:latin typeface="黑体" panose="02010609060101010101" pitchFamily="49" charset="-122"/>
                <a:ea typeface="黑体" panose="02010609060101010101" pitchFamily="49" charset="-122"/>
              </a:rPr>
              <a:t>中华人民共和国土地改革法</a:t>
            </a:r>
            <a:r>
              <a:rPr lang="en-US" altLang="zh-CN" dirty="0" smtClean="0">
                <a:solidFill>
                  <a:srgbClr val="C00000"/>
                </a:solidFill>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，掀起</a:t>
            </a:r>
            <a:r>
              <a:rPr lang="zh-CN" altLang="en-US" dirty="0" smtClean="0">
                <a:solidFill>
                  <a:srgbClr val="C00000"/>
                </a:solidFill>
                <a:latin typeface="黑体" panose="02010609060101010101" pitchFamily="49" charset="-122"/>
                <a:ea typeface="黑体" panose="02010609060101010101" pitchFamily="49" charset="-122"/>
              </a:rPr>
              <a:t>土地改革运动</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rPr>
              <a:t>妇女解放：</a:t>
            </a:r>
            <a:r>
              <a:rPr lang="en-US" altLang="zh-CN" dirty="0" smtClean="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中华人民共和国婚姻法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，废除</a:t>
            </a:r>
            <a:r>
              <a:rPr lang="zh-CN" altLang="en-US" dirty="0" smtClean="0">
                <a:latin typeface="黑体" panose="02010609060101010101" pitchFamily="49" charset="-122"/>
                <a:ea typeface="黑体" panose="02010609060101010101" pitchFamily="49" charset="-122"/>
              </a:rPr>
              <a:t>了</a:t>
            </a:r>
            <a:r>
              <a:rPr lang="zh-CN" altLang="en-US" dirty="0" smtClean="0">
                <a:solidFill>
                  <a:srgbClr val="C00000"/>
                </a:solidFill>
                <a:latin typeface="黑体" panose="02010609060101010101" pitchFamily="49" charset="-122"/>
                <a:ea typeface="黑体" panose="02010609060101010101" pitchFamily="49" charset="-122"/>
              </a:rPr>
              <a:t>封建</a:t>
            </a:r>
            <a:r>
              <a:rPr lang="zh-CN" altLang="en-US" dirty="0">
                <a:solidFill>
                  <a:srgbClr val="C00000"/>
                </a:solidFill>
                <a:latin typeface="黑体" panose="02010609060101010101" pitchFamily="49" charset="-122"/>
                <a:ea typeface="黑体" panose="02010609060101010101" pitchFamily="49" charset="-122"/>
              </a:rPr>
              <a:t>婚姻制度</a:t>
            </a:r>
            <a:r>
              <a:rPr lang="zh-CN" altLang="en-US" dirty="0">
                <a:latin typeface="黑体" panose="02010609060101010101" pitchFamily="49" charset="-122"/>
                <a:ea typeface="黑体" panose="02010609060101010101" pitchFamily="49" charset="-122"/>
              </a:rPr>
              <a:t>，妇女解放是整个社会解放的标志。 </a:t>
            </a:r>
          </a:p>
          <a:p>
            <a:pPr>
              <a:lnSpc>
                <a:spcPct val="200000"/>
              </a:lnSpc>
            </a:pPr>
            <a:endParaRPr lang="zh-CN" altLang="en-US" dirty="0">
              <a:latin typeface="黑体" panose="02010609060101010101" pitchFamily="49" charset="-122"/>
              <a:ea typeface="黑体" panose="02010609060101010101" pitchFamily="49" charset="-122"/>
            </a:endParaRPr>
          </a:p>
          <a:p>
            <a:endParaRPr lang="zh-CN" altLang="en-US" dirty="0"/>
          </a:p>
        </p:txBody>
      </p:sp>
      <p:pic>
        <p:nvPicPr>
          <p:cNvPr id="7" name="图片 6"/>
          <p:cNvPicPr>
            <a:picLocks noChangeAspect="1"/>
          </p:cNvPicPr>
          <p:nvPr/>
        </p:nvPicPr>
        <p:blipFill>
          <a:blip r:embed="rId2"/>
          <a:stretch>
            <a:fillRect/>
          </a:stretch>
        </p:blipFill>
        <p:spPr>
          <a:xfrm>
            <a:off x="6286500" y="0"/>
            <a:ext cx="5905500" cy="1155700"/>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476" y="4217260"/>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73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为新中国赢得良好的外部环境</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35210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7"/>
            <a:ext cx="10899371" cy="5533013"/>
          </a:xfrm>
        </p:spPr>
        <p:txBody>
          <a:bodyPr>
            <a:normAutofit/>
          </a:bodyPr>
          <a:lstStyle/>
          <a:p>
            <a:pPr>
              <a:lnSpc>
                <a:spcPct val="250000"/>
              </a:lnSpc>
            </a:pPr>
            <a:r>
              <a:rPr lang="zh-CN" altLang="en-US" sz="2000" dirty="0" smtClean="0">
                <a:latin typeface="黑体" panose="02010609060101010101" pitchFamily="49" charset="-122"/>
                <a:ea typeface="黑体" panose="02010609060101010101" pitchFamily="49" charset="-122"/>
              </a:rPr>
              <a:t>国民经济全面恢复：</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3000"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“三反”“五反”运动</a:t>
            </a:r>
            <a:endParaRPr lang="en-US" altLang="zh-CN" dirty="0" smtClean="0">
              <a:latin typeface="黑体" panose="02010609060101010101" pitchFamily="49" charset="-122"/>
              <a:ea typeface="黑体" panose="02010609060101010101" pitchFamily="49" charset="-122"/>
            </a:endParaRPr>
          </a:p>
          <a:p>
            <a:pPr>
              <a:lnSpc>
                <a:spcPct val="250000"/>
              </a:lnSpc>
            </a:pP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solidFill>
                  <a:srgbClr val="C00000"/>
                </a:solidFill>
                <a:latin typeface="黑体" panose="02010609060101010101" pitchFamily="49" charset="-122"/>
                <a:ea typeface="黑体" panose="02010609060101010101" pitchFamily="49" charset="-122"/>
              </a:rPr>
              <a:t>      没收官僚资本</a:t>
            </a:r>
            <a:endParaRPr lang="zh-CN" altLang="en-US" dirty="0"/>
          </a:p>
        </p:txBody>
      </p:sp>
      <p:sp>
        <p:nvSpPr>
          <p:cNvPr id="5" name="下箭头 4"/>
          <p:cNvSpPr/>
          <p:nvPr/>
        </p:nvSpPr>
        <p:spPr>
          <a:xfrm rot="10800000">
            <a:off x="1298222" y="3702756"/>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12" name="组 11"/>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3"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227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“三反”“五反”运动</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zh-CN" altLang="en-US" dirty="0" smtClean="0">
                <a:solidFill>
                  <a:srgbClr val="C00000"/>
                </a:solidFill>
                <a:latin typeface="黑体" panose="02010609060101010101" pitchFamily="49" charset="-122"/>
                <a:ea typeface="黑体" panose="02010609060101010101" pitchFamily="49" charset="-122"/>
              </a:rPr>
              <a:t>七</a:t>
            </a:r>
            <a:r>
              <a:rPr lang="zh-CN" altLang="en-US" dirty="0">
                <a:solidFill>
                  <a:srgbClr val="C00000"/>
                </a:solidFill>
                <a:latin typeface="黑体" panose="02010609060101010101" pitchFamily="49" charset="-122"/>
                <a:ea typeface="黑体" panose="02010609060101010101" pitchFamily="49" charset="-122"/>
              </a:rPr>
              <a:t>届三中全会</a:t>
            </a:r>
            <a:r>
              <a:rPr lang="zh-CN" altLang="en-US" dirty="0">
                <a:latin typeface="黑体" panose="02010609060101010101" pitchFamily="49" charset="-122"/>
                <a:ea typeface="黑体" panose="02010609060101010101" pitchFamily="49" charset="-122"/>
              </a:rPr>
              <a:t>（恢复元气第一会）</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1950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月，毛泽东作了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为争取国家财政经济状况的根本好转而斗争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的报告。</a:t>
            </a:r>
          </a:p>
          <a:p>
            <a:pPr>
              <a:lnSpc>
                <a:spcPct val="250000"/>
              </a:lnSpc>
            </a:pPr>
            <a:endParaRPr lang="zh-CN" altLang="en-US" dirty="0">
              <a:latin typeface="黑体" panose="02010609060101010101" pitchFamily="49" charset="-122"/>
              <a:ea typeface="黑体" panose="02010609060101010101" pitchFamily="49" charset="-122"/>
            </a:endParaRPr>
          </a:p>
        </p:txBody>
      </p:sp>
      <p:sp>
        <p:nvSpPr>
          <p:cNvPr id="4" name="下箭头 3"/>
          <p:cNvSpPr/>
          <p:nvPr/>
        </p:nvSpPr>
        <p:spPr>
          <a:xfrm rot="10800000">
            <a:off x="3759199" y="3510844"/>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0"/>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pic>
        <p:nvPicPr>
          <p:cNvPr id="12"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215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“三反”：</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反贪污、反浪费、反官僚主义。</a:t>
            </a:r>
            <a:endParaRPr lang="en-US" altLang="zh-CN" dirty="0" smtClean="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“五反”：针对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1900" dirty="0" smtClean="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241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180139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a:t>
            </a:r>
            <a:r>
              <a:rPr lang="zh-CN" altLang="en-US" sz="1900" u="sng" dirty="0" smtClean="0">
                <a:solidFill>
                  <a:prstClr val="black"/>
                </a:solidFill>
                <a:latin typeface="黑体" panose="02010609060101010101" pitchFamily="49" charset="-122"/>
                <a:ea typeface="黑体" panose="02010609060101010101" pitchFamily="49" charset="-122"/>
              </a:rPr>
              <a:t>     </a:t>
            </a:r>
            <a:r>
              <a:rPr lang="zh-CN" altLang="en-US" sz="1900" dirty="0" smtClean="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smtClean="0">
                <a:solidFill>
                  <a:prstClr val="black"/>
                </a:solidFill>
                <a:latin typeface="黑体" panose="02010609060101010101" pitchFamily="49" charset="-122"/>
                <a:ea typeface="黑体" panose="02010609060101010101" pitchFamily="49" charset="-122"/>
              </a:rPr>
              <a:t>。</a:t>
            </a:r>
            <a:endParaRPr lang="en-US" altLang="zh-CN" dirty="0">
              <a:solidFill>
                <a:prstClr val="black"/>
              </a:solidFill>
              <a:latin typeface="黑体" panose="02010609060101010101" pitchFamily="49" charset="-122"/>
              <a:ea typeface="黑体" panose="02010609060101010101" pitchFamily="49" charset="-122"/>
            </a:endParaRPr>
          </a:p>
          <a:p>
            <a:pPr algn="ct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u="sng"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a:solidFill>
                  <a:prstClr val="black"/>
                </a:solidFill>
                <a:latin typeface="黑体" panose="02010609060101010101" pitchFamily="49" charset="-122"/>
                <a:ea typeface="黑体" panose="02010609060101010101" pitchFamily="49" charset="-122"/>
              </a:rPr>
              <a:t>。</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705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6876"/>
            <a:ext cx="5033075" cy="544050"/>
          </a:xfrm>
        </p:spPr>
        <p:txBody>
          <a:bodyPr vert="horz" lIns="91440" tIns="45720" rIns="91440" bIns="45720" rtlCol="0" anchor="ctr">
            <a:noAutofit/>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378167" y="1324988"/>
            <a:ext cx="10899371" cy="5143546"/>
          </a:xfrm>
        </p:spPr>
        <p:txBody>
          <a:bodyPr>
            <a:normAutofit/>
          </a:bodyPr>
          <a:lstStyle/>
          <a:p>
            <a:pPr>
              <a:lnSpc>
                <a:spcPct val="250000"/>
              </a:lnSpc>
            </a:pPr>
            <a:r>
              <a:rPr lang="zh-CN" altLang="en-US" dirty="0" smtClean="0">
                <a:latin typeface="黑体" panose="02010609060101010101" pitchFamily="49" charset="-122"/>
                <a:ea typeface="黑体" panose="02010609060101010101" pitchFamily="49" charset="-122"/>
              </a:rPr>
              <a:t>国民经济全面恢复：</a:t>
            </a:r>
            <a:endParaRPr lang="en-US" altLang="zh-CN" dirty="0" smtClean="0">
              <a:latin typeface="黑体" panose="02010609060101010101" pitchFamily="49" charset="-122"/>
              <a:ea typeface="黑体" panose="02010609060101010101" pitchFamily="49" charset="-122"/>
            </a:endParaRPr>
          </a:p>
          <a:p>
            <a:pPr>
              <a:lnSpc>
                <a:spcPct val="250000"/>
              </a:lnSpc>
            </a:pPr>
            <a:r>
              <a:rPr lang="zh-CN" altLang="en-US" dirty="0" smtClean="0">
                <a:latin typeface="黑体" panose="02010609060101010101" pitchFamily="49" charset="-122"/>
                <a:ea typeface="黑体" panose="02010609060101010101" pitchFamily="49" charset="-122"/>
              </a:rPr>
              <a:t>社会主义国营经济</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财政状况基本好转</a:t>
            </a:r>
            <a:r>
              <a:rPr lang="en-US" altLang="zh-CN" dirty="0" smtClean="0">
                <a:latin typeface="黑体" panose="02010609060101010101" pitchFamily="49" charset="-122"/>
                <a:ea typeface="黑体" panose="02010609060101010101" pitchFamily="49" charset="-122"/>
              </a:rPr>
              <a:t>——</a:t>
            </a:r>
            <a:r>
              <a:rPr lang="zh-CN" altLang="en-US" sz="3000" dirty="0">
                <a:latin typeface="黑体" panose="02010609060101010101" pitchFamily="49" charset="-122"/>
                <a:ea typeface="黑体" panose="02010609060101010101" pitchFamily="49" charset="-122"/>
              </a:rPr>
              <a:t>“三反”“五反”运动</a:t>
            </a:r>
            <a:endParaRPr lang="en-US" altLang="zh-CN" sz="3000"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
        <p:nvSpPr>
          <p:cNvPr id="4" name="下箭头 3"/>
          <p:cNvSpPr/>
          <p:nvPr/>
        </p:nvSpPr>
        <p:spPr>
          <a:xfrm rot="10800000">
            <a:off x="6603999" y="3465688"/>
            <a:ext cx="1049867" cy="5644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endParaRPr>
          </a:p>
        </p:txBody>
      </p:sp>
      <p:grpSp>
        <p:nvGrpSpPr>
          <p:cNvPr id="5" name="组 4"/>
          <p:cNvGrpSpPr/>
          <p:nvPr/>
        </p:nvGrpSpPr>
        <p:grpSpPr>
          <a:xfrm>
            <a:off x="6863644" y="214489"/>
            <a:ext cx="5328355" cy="1840089"/>
            <a:chOff x="5231326" y="0"/>
            <a:chExt cx="6960674" cy="2810650"/>
          </a:xfrm>
        </p:grpSpPr>
        <p:sp>
          <p:nvSpPr>
            <p:cNvPr id="6" name="圆角矩形 5"/>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7" name="左大括号 6"/>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
        <p:nvSpPr>
          <p:cNvPr id="12" name="内容占位符 2"/>
          <p:cNvSpPr txBox="1"/>
          <p:nvPr/>
        </p:nvSpPr>
        <p:spPr>
          <a:xfrm>
            <a:off x="570051" y="4159137"/>
            <a:ext cx="11621948" cy="269245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zh-CN" altLang="en-US" sz="1900" dirty="0" smtClean="0">
                <a:solidFill>
                  <a:prstClr val="black"/>
                </a:solidFill>
                <a:latin typeface="黑体" panose="02010609060101010101" pitchFamily="49" charset="-122"/>
                <a:ea typeface="黑体" panose="02010609060101010101" pitchFamily="49" charset="-122"/>
              </a:rPr>
              <a:t>“三反”：</a:t>
            </a:r>
            <a:r>
              <a:rPr lang="zh-CN" altLang="en-US" dirty="0" smtClean="0">
                <a:solidFill>
                  <a:prstClr val="black"/>
                </a:solidFill>
                <a:latin typeface="黑体" panose="02010609060101010101" pitchFamily="49" charset="-122"/>
                <a:ea typeface="黑体" panose="02010609060101010101" pitchFamily="49" charset="-122"/>
              </a:rPr>
              <a:t>针对</a:t>
            </a:r>
            <a:r>
              <a:rPr lang="zh-CN" altLang="en-US" dirty="0" smtClean="0">
                <a:solidFill>
                  <a:srgbClr val="C00000"/>
                </a:solidFill>
                <a:latin typeface="黑体" panose="02010609060101010101" pitchFamily="49" charset="-122"/>
                <a:ea typeface="黑体" panose="02010609060101010101" pitchFamily="49" charset="-122"/>
              </a:rPr>
              <a:t>党政机关工作人员</a:t>
            </a:r>
            <a:r>
              <a:rPr lang="zh-CN" altLang="en-US" dirty="0">
                <a:solidFill>
                  <a:prstClr val="black"/>
                </a:solidFill>
                <a:latin typeface="黑体" panose="02010609060101010101" pitchFamily="49" charset="-122"/>
                <a:ea typeface="黑体" panose="02010609060101010101" pitchFamily="49" charset="-122"/>
              </a:rPr>
              <a:t>：</a:t>
            </a:r>
            <a:r>
              <a:rPr lang="zh-CN" altLang="en-US" dirty="0" smtClean="0">
                <a:solidFill>
                  <a:prstClr val="black"/>
                </a:solidFill>
                <a:latin typeface="黑体" panose="02010609060101010101" pitchFamily="49" charset="-122"/>
                <a:ea typeface="黑体" panose="02010609060101010101" pitchFamily="49" charset="-122"/>
              </a:rPr>
              <a:t>反贪污、反浪费、反官僚主义。</a:t>
            </a:r>
            <a:endParaRPr lang="en-US" altLang="zh-CN" dirty="0" smtClean="0">
              <a:solidFill>
                <a:prstClr val="black"/>
              </a:solidFill>
              <a:latin typeface="黑体" panose="02010609060101010101" pitchFamily="49" charset="-122"/>
              <a:ea typeface="黑体" panose="02010609060101010101" pitchFamily="49" charset="-122"/>
            </a:endParaRPr>
          </a:p>
          <a:p>
            <a:pPr>
              <a:lnSpc>
                <a:spcPct val="250000"/>
              </a:lnSpc>
            </a:pPr>
            <a:r>
              <a:rPr lang="zh-CN" altLang="en-US" sz="2000" dirty="0" smtClean="0">
                <a:solidFill>
                  <a:prstClr val="black"/>
                </a:solidFill>
                <a:latin typeface="黑体" panose="02010609060101010101" pitchFamily="49" charset="-122"/>
                <a:ea typeface="黑体" panose="02010609060101010101" pitchFamily="49" charset="-122"/>
              </a:rPr>
              <a:t>“五反”：针对</a:t>
            </a:r>
            <a:r>
              <a:rPr lang="zh-CN" altLang="en-US" sz="2000" dirty="0" smtClean="0">
                <a:solidFill>
                  <a:srgbClr val="C00000"/>
                </a:solidFill>
                <a:latin typeface="黑体" panose="02010609060101010101" pitchFamily="49" charset="-122"/>
                <a:ea typeface="黑体" panose="02010609060101010101" pitchFamily="49" charset="-122"/>
              </a:rPr>
              <a:t>不法资本家</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1900" dirty="0" smtClean="0">
                <a:solidFill>
                  <a:prstClr val="black"/>
                </a:solidFill>
                <a:latin typeface="黑体" panose="02010609060101010101" pitchFamily="49" charset="-122"/>
                <a:ea typeface="黑体" panose="02010609060101010101" pitchFamily="49" charset="-122"/>
              </a:rPr>
              <a:t>反行贿、反偷税漏税、反盗窃国家资财、反偷工减料、反盗窃国家经济情报。</a:t>
            </a:r>
            <a:endParaRPr lang="zh-CN" altLang="en-US" dirty="0">
              <a:solidFill>
                <a:prstClr val="black"/>
              </a:solidFill>
            </a:endParaRPr>
          </a:p>
        </p:txBody>
      </p:sp>
      <p:pic>
        <p:nvPicPr>
          <p:cNvPr id="1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343" y="1564371"/>
            <a:ext cx="1386222" cy="44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576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86" y="405941"/>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633462" y="1986928"/>
            <a:ext cx="10515600" cy="3409161"/>
          </a:xfrm>
        </p:spPr>
        <p:txBody>
          <a:bodyPr>
            <a:normAutofit/>
          </a:bodyPr>
          <a:lstStyle/>
          <a:p>
            <a:pPr>
              <a:lnSpc>
                <a:spcPct val="200000"/>
              </a:lnSpc>
            </a:pPr>
            <a:r>
              <a:rPr lang="zh-CN" altLang="en-US" dirty="0" smtClean="0">
                <a:latin typeface="黑体" panose="02010609060101010101" pitchFamily="49" charset="-122"/>
                <a:ea typeface="黑体" panose="02010609060101010101" pitchFamily="49" charset="-122"/>
              </a:rPr>
              <a:t>国民经济的全面恢复</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主要原因：</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方向对：中共中央和人民政府紧紧抓住</a:t>
            </a:r>
            <a:r>
              <a:rPr lang="zh-CN" altLang="en-US" dirty="0">
                <a:solidFill>
                  <a:srgbClr val="C00000"/>
                </a:solidFill>
                <a:latin typeface="黑体" panose="02010609060101010101" pitchFamily="49" charset="-122"/>
                <a:ea typeface="黑体" panose="02010609060101010101" pitchFamily="49" charset="-122"/>
              </a:rPr>
              <a:t>恢复和发展生产</a:t>
            </a:r>
            <a:r>
              <a:rPr lang="zh-CN" altLang="en-US" dirty="0">
                <a:latin typeface="黑体" panose="02010609060101010101" pitchFamily="49" charset="-122"/>
                <a:ea typeface="黑体" panose="02010609060101010101" pitchFamily="49" charset="-122"/>
              </a:rPr>
              <a:t>作为</a:t>
            </a:r>
            <a:r>
              <a:rPr lang="zh-CN" altLang="en-US" dirty="0" smtClean="0">
                <a:latin typeface="黑体" panose="02010609060101010101" pitchFamily="49" charset="-122"/>
                <a:ea typeface="黑体" panose="02010609060101010101" pitchFamily="49" charset="-122"/>
              </a:rPr>
              <a:t>一切工作的中心</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方针对：对国家财经实行</a:t>
            </a:r>
            <a:r>
              <a:rPr lang="zh-CN" altLang="en-US" dirty="0">
                <a:solidFill>
                  <a:srgbClr val="C00000"/>
                </a:solidFill>
                <a:latin typeface="黑体" panose="02010609060101010101" pitchFamily="49" charset="-122"/>
                <a:ea typeface="黑体" panose="02010609060101010101" pitchFamily="49" charset="-122"/>
              </a:rPr>
              <a:t>集中和统一</a:t>
            </a:r>
            <a:r>
              <a:rPr lang="zh-CN" altLang="en-US" dirty="0">
                <a:latin typeface="黑体" panose="02010609060101010101" pitchFamily="49" charset="-122"/>
                <a:ea typeface="黑体" panose="02010609060101010101" pitchFamily="49" charset="-122"/>
              </a:rPr>
              <a:t>的管理，制定</a:t>
            </a:r>
            <a:r>
              <a:rPr lang="zh-CN" altLang="en-US" dirty="0" smtClean="0">
                <a:latin typeface="黑体" panose="02010609060101010101" pitchFamily="49" charset="-122"/>
                <a:ea typeface="黑体" panose="02010609060101010101" pitchFamily="49" charset="-122"/>
              </a:rPr>
              <a:t>了“不要四面出击”等正确方针政策</a:t>
            </a:r>
            <a:endParaRPr lang="en-US" altLang="zh-CN" dirty="0" smtClean="0">
              <a:latin typeface="黑体" panose="02010609060101010101" pitchFamily="49" charset="-122"/>
              <a:ea typeface="黑体" panose="02010609060101010101" pitchFamily="49" charset="-122"/>
            </a:endParaRPr>
          </a:p>
          <a:p>
            <a:pPr>
              <a:lnSpc>
                <a:spcPct val="200000"/>
              </a:lnSpc>
            </a:pPr>
            <a:r>
              <a:rPr lang="zh-CN" altLang="en-US" dirty="0" smtClean="0">
                <a:latin typeface="黑体" panose="02010609060101010101" pitchFamily="49" charset="-122"/>
                <a:ea typeface="黑体" panose="02010609060101010101" pitchFamily="49" charset="-122"/>
              </a:rPr>
              <a:t>自律对：加强</a:t>
            </a:r>
            <a:r>
              <a:rPr lang="zh-CN" altLang="en-US" dirty="0">
                <a:latin typeface="黑体" panose="02010609060101010101" pitchFamily="49" charset="-122"/>
                <a:ea typeface="黑体" panose="02010609060101010101" pitchFamily="49" charset="-122"/>
              </a:rPr>
              <a:t>自身建设，抵制</a:t>
            </a:r>
            <a:r>
              <a:rPr lang="zh-CN" altLang="en-US" dirty="0" smtClean="0">
                <a:latin typeface="黑体" panose="02010609060101010101" pitchFamily="49" charset="-122"/>
                <a:ea typeface="黑体" panose="02010609060101010101" pitchFamily="49" charset="-122"/>
              </a:rPr>
              <a:t>资产阶级的腐蚀</a:t>
            </a:r>
            <a:endParaRPr lang="zh-CN" altLang="en-US" dirty="0">
              <a:latin typeface="黑体" panose="02010609060101010101" pitchFamily="49" charset="-122"/>
              <a:ea typeface="黑体" panose="02010609060101010101" pitchFamily="49" charset="-122"/>
            </a:endParaRPr>
          </a:p>
        </p:txBody>
      </p:sp>
      <p:sp>
        <p:nvSpPr>
          <p:cNvPr id="4" name="标题 1"/>
          <p:cNvSpPr txBox="1">
            <a:spLocks noChangeArrowheads="1"/>
          </p:cNvSpPr>
          <p:nvPr/>
        </p:nvSpPr>
        <p:spPr>
          <a:xfrm>
            <a:off x="956986" y="2958212"/>
            <a:ext cx="8218488"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solidFill>
                <a:prstClr val="black"/>
              </a:solidFill>
            </a:endParaRPr>
          </a:p>
        </p:txBody>
      </p:sp>
      <p:grpSp>
        <p:nvGrpSpPr>
          <p:cNvPr id="6" name="组 5"/>
          <p:cNvGrpSpPr/>
          <p:nvPr/>
        </p:nvGrpSpPr>
        <p:grpSpPr>
          <a:xfrm>
            <a:off x="6863644" y="214489"/>
            <a:ext cx="5328355" cy="1840089"/>
            <a:chOff x="5231326" y="0"/>
            <a:chExt cx="6960674" cy="2810650"/>
          </a:xfrm>
        </p:grpSpPr>
        <p:sp>
          <p:nvSpPr>
            <p:cNvPr id="7" name="圆角矩形 6"/>
            <p:cNvSpPr/>
            <p:nvPr/>
          </p:nvSpPr>
          <p:spPr>
            <a:xfrm>
              <a:off x="5231326" y="482811"/>
              <a:ext cx="3651896" cy="14103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8" name="左大括号 7"/>
            <p:cNvSpPr/>
            <p:nvPr/>
          </p:nvSpPr>
          <p:spPr>
            <a:xfrm>
              <a:off x="8911770" y="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106831" y="209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中华人民共和国的成立</a:t>
              </a:r>
            </a:p>
          </p:txBody>
        </p:sp>
        <p:sp>
          <p:nvSpPr>
            <p:cNvPr id="10" name="圆角矩形 9"/>
            <p:cNvSpPr/>
            <p:nvPr/>
          </p:nvSpPr>
          <p:spPr>
            <a:xfrm>
              <a:off x="9106831" y="72064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2" name="圆角矩形 11"/>
            <p:cNvSpPr/>
            <p:nvPr/>
          </p:nvSpPr>
          <p:spPr>
            <a:xfrm>
              <a:off x="9105508" y="1438753"/>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国民经济全面恢复</a:t>
              </a:r>
            </a:p>
          </p:txBody>
        </p:sp>
        <p:sp>
          <p:nvSpPr>
            <p:cNvPr id="13" name="圆角矩形 12"/>
            <p:cNvSpPr/>
            <p:nvPr/>
          </p:nvSpPr>
          <p:spPr>
            <a:xfrm>
              <a:off x="9105508" y="2159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为新中国赢得良好的</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外部环境</a:t>
              </a:r>
            </a:p>
          </p:txBody>
        </p:sp>
      </p:grpSp>
    </p:spTree>
    <p:extLst>
      <p:ext uri="{BB962C8B-B14F-4D97-AF65-F5344CB8AC3E}">
        <p14:creationId xmlns:p14="http://schemas.microsoft.com/office/powerpoint/2010/main" val="788619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2.1947</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rPr>
              <a:t>10</a:t>
            </a:r>
            <a:r>
              <a:rPr lang="zh-CN" altLang="en-US" sz="2400" dirty="0">
                <a:solidFill>
                  <a:prstClr val="black"/>
                </a:solidFill>
                <a:latin typeface="黑体" panose="02010609060101010101" pitchFamily="49" charset="-122"/>
                <a:ea typeface="黑体" panose="02010609060101010101" pitchFamily="49" charset="-122"/>
              </a:rPr>
              <a:t>日，</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中国人民解放军总部宣言</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正式提出的口号是（ </a:t>
            </a:r>
            <a:r>
              <a:rPr lang="zh-CN" altLang="en-US" sz="2400" dirty="0">
                <a:solidFill>
                  <a:srgbClr val="C00000"/>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和平、民主、</a:t>
            </a:r>
            <a:r>
              <a:rPr lang="zh-CN" altLang="en-US" sz="2400" dirty="0" smtClean="0">
                <a:solidFill>
                  <a:prstClr val="black"/>
                </a:solidFill>
                <a:latin typeface="黑体" panose="02010609060101010101" pitchFamily="49" charset="-122"/>
                <a:ea typeface="黑体" panose="02010609060101010101" pitchFamily="49" charset="-122"/>
              </a:rPr>
              <a:t>团结</a:t>
            </a:r>
          </a:p>
          <a:p>
            <a:r>
              <a:rPr lang="zh-CN" altLang="en-US"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打倒蒋介石，解放全</a:t>
            </a:r>
            <a:r>
              <a:rPr lang="zh-CN" altLang="en-US" sz="2400" dirty="0" smtClean="0">
                <a:solidFill>
                  <a:prstClr val="black"/>
                </a:solidFill>
                <a:latin typeface="黑体" panose="02010609060101010101" pitchFamily="49" charset="-122"/>
                <a:ea typeface="黑体" panose="02010609060101010101" pitchFamily="49" charset="-122"/>
              </a:rPr>
              <a:t>中国</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将革命进行到底	</a:t>
            </a:r>
            <a:endParaRPr lang="zh-CN" altLang="en-US" sz="2400" dirty="0" smtClean="0">
              <a:solidFill>
                <a:prstClr val="black"/>
              </a:solidFill>
              <a:latin typeface="黑体" panose="02010609060101010101" pitchFamily="49" charset="-122"/>
              <a:ea typeface="黑体" panose="02010609060101010101" pitchFamily="49" charset="-122"/>
            </a:endParaRPr>
          </a:p>
          <a:p>
            <a:r>
              <a:rPr lang="zh-CN" altLang="en-US" sz="2400" dirty="0" smtClean="0">
                <a:solidFill>
                  <a:prstClr val="black"/>
                </a:solidFill>
                <a:latin typeface="黑体" panose="02010609060101010101" pitchFamily="49" charset="-122"/>
                <a:ea typeface="黑体" panose="02010609060101010101" pitchFamily="49" charset="-122"/>
              </a:rPr>
              <a:t>               </a:t>
            </a: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打过长江去，解放全</a:t>
            </a:r>
            <a:r>
              <a:rPr lang="zh-CN" altLang="en-US" sz="2400" dirty="0" smtClean="0">
                <a:solidFill>
                  <a:prstClr val="black"/>
                </a:solidFill>
                <a:latin typeface="黑体" panose="02010609060101010101" pitchFamily="49" charset="-122"/>
                <a:ea typeface="黑体" panose="02010609060101010101" pitchFamily="49" charset="-122"/>
              </a:rPr>
              <a:t>中国</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362044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社会主义基本制度的全面确立</a:t>
            </a:r>
          </a:p>
        </p:txBody>
      </p:sp>
      <p:sp>
        <p:nvSpPr>
          <p:cNvPr id="3" name="左大括号 2"/>
          <p:cNvSpPr/>
          <p:nvPr/>
        </p:nvSpPr>
        <p:spPr>
          <a:xfrm>
            <a:off x="2220386" y="1122109"/>
            <a:ext cx="231871" cy="519471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53580" y="1122109"/>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共同纲领</a:t>
            </a:r>
            <a:r>
              <a:rPr lang="en-US" altLang="zh-CN"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a:t>
            </a: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的全面实施与新民主主义革命任务的胜利完成</a:t>
            </a:r>
          </a:p>
        </p:txBody>
      </p:sp>
      <p:sp>
        <p:nvSpPr>
          <p:cNvPr id="6" name="圆角矩形 5"/>
          <p:cNvSpPr/>
          <p:nvPr/>
        </p:nvSpPr>
        <p:spPr>
          <a:xfrm>
            <a:off x="2470608" y="530168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第三节：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开辟中国社会主义改造道路</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制定过渡时期总路线</a:t>
            </a:r>
          </a:p>
        </p:txBody>
      </p:sp>
      <p:sp>
        <p:nvSpPr>
          <p:cNvPr id="7" name="左大括号 6"/>
          <p:cNvSpPr/>
          <p:nvPr/>
        </p:nvSpPr>
        <p:spPr>
          <a:xfrm>
            <a:off x="6134024" y="244070"/>
            <a:ext cx="193738" cy="28040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9085" y="24616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中华人民共和国的成立</a:t>
            </a:r>
          </a:p>
        </p:txBody>
      </p:sp>
      <p:sp>
        <p:nvSpPr>
          <p:cNvPr id="9" name="圆角矩形 8"/>
          <p:cNvSpPr/>
          <p:nvPr/>
        </p:nvSpPr>
        <p:spPr>
          <a:xfrm>
            <a:off x="6329085" y="96471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大陆初步统一人民民主专政基本巩固</a:t>
            </a:r>
          </a:p>
        </p:txBody>
      </p:sp>
      <p:sp>
        <p:nvSpPr>
          <p:cNvPr id="10" name="圆角矩形 9"/>
          <p:cNvSpPr/>
          <p:nvPr/>
        </p:nvSpPr>
        <p:spPr>
          <a:xfrm>
            <a:off x="6327762" y="168282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国民经济全面恢复</a:t>
            </a:r>
          </a:p>
        </p:txBody>
      </p:sp>
      <p:sp>
        <p:nvSpPr>
          <p:cNvPr id="11" name="圆角矩形 10"/>
          <p:cNvSpPr/>
          <p:nvPr/>
        </p:nvSpPr>
        <p:spPr>
          <a:xfrm>
            <a:off x="6327762" y="2403466"/>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为新中国赢得良好的外部环境</a:t>
            </a:r>
          </a:p>
        </p:txBody>
      </p:sp>
      <p:sp>
        <p:nvSpPr>
          <p:cNvPr id="13" name="左大括号 12"/>
          <p:cNvSpPr/>
          <p:nvPr/>
        </p:nvSpPr>
        <p:spPr>
          <a:xfrm>
            <a:off x="9414254" y="2073515"/>
            <a:ext cx="263189" cy="12931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圆角矩形 14"/>
          <p:cNvSpPr/>
          <p:nvPr/>
        </p:nvSpPr>
        <p:spPr>
          <a:xfrm>
            <a:off x="9666429" y="2073515"/>
            <a:ext cx="2317424" cy="6075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独立自主和平外交的初步开展</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9656338" y="2742767"/>
            <a:ext cx="2317425" cy="623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抗美援朝保家卫国</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25796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42929"/>
            <a:ext cx="10192076" cy="544050"/>
          </a:xfrm>
        </p:spPr>
        <p:txBody>
          <a:bodyPr/>
          <a:lstStyle/>
          <a:p>
            <a:r>
              <a:rPr lang="zh-CN" altLang="en-US" sz="2000" dirty="0">
                <a:solidFill>
                  <a:schemeClr val="tx1"/>
                </a:solidFill>
              </a:rPr>
              <a:t>第一节 </a:t>
            </a:r>
            <a:r>
              <a:rPr lang="en-US" altLang="zh-CN" sz="2000" dirty="0">
                <a:solidFill>
                  <a:schemeClr val="tx1"/>
                </a:solidFill>
              </a:rPr>
              <a:t>《</a:t>
            </a:r>
            <a:r>
              <a:rPr lang="zh-CN" altLang="en-US" sz="2000" dirty="0">
                <a:solidFill>
                  <a:schemeClr val="tx1"/>
                </a:solidFill>
              </a:rPr>
              <a:t>共同纲领</a:t>
            </a:r>
            <a:r>
              <a:rPr lang="en-US" altLang="zh-CN" sz="2000" dirty="0">
                <a:solidFill>
                  <a:schemeClr val="tx1"/>
                </a:solidFill>
              </a:rPr>
              <a:t>》</a:t>
            </a:r>
            <a:r>
              <a:rPr lang="zh-CN" altLang="en-US" sz="2000" dirty="0">
                <a:solidFill>
                  <a:schemeClr val="tx1"/>
                </a:solidFill>
              </a:rPr>
              <a:t>的全面实施</a:t>
            </a:r>
            <a:r>
              <a:rPr lang="zh-CN" altLang="en-US" sz="2000" dirty="0" smtClean="0">
                <a:solidFill>
                  <a:schemeClr val="tx1"/>
                </a:solidFill>
              </a:rPr>
              <a:t>与</a:t>
            </a:r>
            <a:r>
              <a:rPr lang="en-US" altLang="zh-CN" sz="2000" dirty="0" smtClean="0">
                <a:solidFill>
                  <a:schemeClr val="tx1"/>
                </a:solidFill>
              </a:rPr>
              <a:t/>
            </a:r>
            <a:br>
              <a:rPr lang="en-US" altLang="zh-CN" sz="2000" dirty="0" smtClean="0">
                <a:solidFill>
                  <a:schemeClr val="tx1"/>
                </a:solidFill>
              </a:rPr>
            </a:br>
            <a:r>
              <a:rPr lang="zh-CN" altLang="en-US" sz="2000" dirty="0" smtClean="0">
                <a:solidFill>
                  <a:schemeClr val="tx1"/>
                </a:solidFill>
              </a:rPr>
              <a:t>新</a:t>
            </a:r>
            <a:r>
              <a:rPr lang="zh-CN" altLang="en-US" sz="2000" dirty="0">
                <a:solidFill>
                  <a:schemeClr val="tx1"/>
                </a:solidFill>
              </a:rPr>
              <a:t>民主主义革命任务的胜利完成  </a:t>
            </a:r>
          </a:p>
        </p:txBody>
      </p:sp>
      <p:sp>
        <p:nvSpPr>
          <p:cNvPr id="3" name="内容占位符 2"/>
          <p:cNvSpPr>
            <a:spLocks noGrp="1"/>
          </p:cNvSpPr>
          <p:nvPr>
            <p:ph idx="1"/>
          </p:nvPr>
        </p:nvSpPr>
        <p:spPr>
          <a:xfrm>
            <a:off x="434621" y="1629657"/>
            <a:ext cx="11451771" cy="5228343"/>
          </a:xfrm>
        </p:spPr>
        <p:txBody>
          <a:bodyPr>
            <a:normAutofit/>
          </a:bodyPr>
          <a:lstStyle/>
          <a:p>
            <a:pPr>
              <a:lnSpc>
                <a:spcPct val="200000"/>
              </a:lnSpc>
              <a:spcBef>
                <a:spcPts val="0"/>
              </a:spcBef>
            </a:pPr>
            <a:r>
              <a:rPr lang="zh-CN" altLang="en-US" dirty="0" smtClean="0">
                <a:latin typeface="黑体" panose="02010609060101010101" pitchFamily="49" charset="-122"/>
                <a:ea typeface="黑体" panose="02010609060101010101" pitchFamily="49" charset="-122"/>
              </a:rPr>
              <a:t>独立自主</a:t>
            </a:r>
            <a:r>
              <a:rPr lang="zh-CN" altLang="en-US" dirty="0">
                <a:latin typeface="黑体" panose="02010609060101010101" pitchFamily="49" charset="-122"/>
                <a:ea typeface="黑体" panose="02010609060101010101" pitchFamily="49" charset="-122"/>
              </a:rPr>
              <a:t>和平外交的初步</a:t>
            </a:r>
            <a:r>
              <a:rPr lang="zh-CN" altLang="en-US" dirty="0" smtClean="0">
                <a:latin typeface="黑体" panose="02010609060101010101" pitchFamily="49" charset="-122"/>
                <a:ea typeface="黑体" panose="02010609060101010101" pitchFamily="49" charset="-122"/>
              </a:rPr>
              <a:t>开展</a:t>
            </a:r>
            <a:endParaRPr lang="en-US" altLang="zh-CN" dirty="0" smtClean="0">
              <a:latin typeface="黑体" panose="02010609060101010101" pitchFamily="49" charset="-122"/>
              <a:ea typeface="黑体" panose="02010609060101010101" pitchFamily="49"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在</a:t>
            </a:r>
            <a:r>
              <a:rPr lang="zh-CN" altLang="en-US" dirty="0">
                <a:latin typeface="黑体" panose="02010609060101010101" pitchFamily="49" charset="-122"/>
                <a:ea typeface="黑体" panose="02010609060101010101" pitchFamily="49" charset="-122"/>
              </a:rPr>
              <a:t>新中国成立前夕</a:t>
            </a:r>
            <a:r>
              <a:rPr lang="zh-CN" altLang="en-US" dirty="0" smtClean="0">
                <a:latin typeface="黑体" panose="02010609060101010101" pitchFamily="49" charset="-122"/>
                <a:ea typeface="黑体" panose="02010609060101010101" pitchFamily="49" charset="-122"/>
              </a:rPr>
              <a:t>提出“</a:t>
            </a:r>
            <a:r>
              <a:rPr lang="zh-CN" altLang="en-US" b="1" dirty="0">
                <a:solidFill>
                  <a:srgbClr val="C00000"/>
                </a:solidFill>
                <a:latin typeface="黑体" panose="02010609060101010101" pitchFamily="49" charset="-122"/>
                <a:ea typeface="黑体" panose="02010609060101010101" pitchFamily="49" charset="-122"/>
              </a:rPr>
              <a:t>另起炉灶</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打扫干净屋子再请客</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一边倒</a:t>
            </a:r>
            <a:r>
              <a:rPr lang="zh-CN" altLang="en-US" dirty="0">
                <a:latin typeface="黑体" panose="02010609060101010101" pitchFamily="49" charset="-122"/>
                <a:ea typeface="黑体" panose="02010609060101010101" pitchFamily="49" charset="-122"/>
              </a:rPr>
              <a:t>”的外交方针</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342900" indent="-342900">
              <a:lnSpc>
                <a:spcPct val="200000"/>
              </a:lnSpc>
              <a:spcBef>
                <a:spcPts val="0"/>
              </a:spcBef>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p>
            <a:pPr>
              <a:lnSpc>
                <a:spcPct val="160000"/>
              </a:lnSpc>
            </a:pPr>
            <a:r>
              <a:rPr lang="zh-CN" altLang="en-US" dirty="0" smtClean="0">
                <a:latin typeface="黑体" panose="02010609060101010101" pitchFamily="49" charset="-122"/>
                <a:ea typeface="黑体" panose="02010609060101010101" pitchFamily="49" charset="-122"/>
              </a:rPr>
              <a:t>抗美援朝，保家卫国</a:t>
            </a:r>
            <a:endParaRPr lang="en-US" altLang="zh-CN" dirty="0" smtClean="0">
              <a:latin typeface="黑体" panose="02010609060101010101" pitchFamily="49" charset="-122"/>
              <a:ea typeface="黑体" panose="02010609060101010101" pitchFamily="49" charset="-122"/>
            </a:endParaRPr>
          </a:p>
          <a:p>
            <a:pPr>
              <a:lnSpc>
                <a:spcPct val="160000"/>
              </a:lnSpc>
            </a:pPr>
            <a:r>
              <a:rPr lang="zh-CN" altLang="en-US" b="1" dirty="0">
                <a:solidFill>
                  <a:srgbClr val="C00000"/>
                </a:solidFill>
                <a:latin typeface="黑体" panose="02010609060101010101" pitchFamily="49" charset="-122"/>
                <a:ea typeface="黑体" panose="02010609060101010101" pitchFamily="49" charset="-122"/>
              </a:rPr>
              <a:t>1950-1953年</a:t>
            </a:r>
            <a:r>
              <a:rPr lang="zh-CN" altLang="en-US" dirty="0" smtClean="0">
                <a:latin typeface="黑体" panose="02010609060101010101" pitchFamily="49" charset="-122"/>
                <a:ea typeface="黑体" panose="02010609060101010101" pitchFamily="49" charset="-122"/>
              </a:rPr>
              <a:t>，中国政府抗美援朝，</a:t>
            </a:r>
            <a:r>
              <a:rPr lang="zh-CN" altLang="en-US" dirty="0" smtClean="0">
                <a:solidFill>
                  <a:srgbClr val="C00000"/>
                </a:solidFill>
                <a:latin typeface="黑体" panose="02010609060101010101" pitchFamily="49" charset="-122"/>
                <a:ea typeface="黑体" panose="02010609060101010101" pitchFamily="49" charset="-122"/>
              </a:rPr>
              <a:t>彭德怀</a:t>
            </a:r>
            <a:r>
              <a:rPr lang="zh-CN" altLang="en-US" dirty="0" smtClean="0">
                <a:latin typeface="黑体" panose="02010609060101010101" pitchFamily="49" charset="-122"/>
                <a:ea typeface="黑体" panose="02010609060101010101" pitchFamily="49" charset="-122"/>
              </a:rPr>
              <a:t>为总司令。</a:t>
            </a:r>
            <a:endParaRPr lang="en-US" altLang="zh-CN" dirty="0" smtClean="0">
              <a:latin typeface="黑体" panose="02010609060101010101" pitchFamily="49" charset="-122"/>
              <a:ea typeface="黑体" panose="02010609060101010101" pitchFamily="49" charset="-122"/>
            </a:endParaRPr>
          </a:p>
          <a:p>
            <a:pPr>
              <a:lnSpc>
                <a:spcPct val="160000"/>
              </a:lnSpc>
            </a:pPr>
            <a:r>
              <a:rPr lang="en-US" altLang="zh-CN" dirty="0" smtClean="0">
                <a:latin typeface="仿宋" panose="02010609060101010101" charset="-122"/>
                <a:ea typeface="仿宋" panose="02010609060101010101" charset="-122"/>
                <a:cs typeface="仿宋" panose="02010609060101010101" charset="-122"/>
              </a:rPr>
              <a:t>       (</a:t>
            </a:r>
            <a:r>
              <a:rPr lang="zh-CN" altLang="en-US" dirty="0">
                <a:latin typeface="仿宋" panose="02010609060101010101" charset="-122"/>
                <a:ea typeface="仿宋" panose="02010609060101010101" charset="-122"/>
                <a:cs typeface="仿宋" panose="02010609060101010101" charset="-122"/>
              </a:rPr>
              <a:t>西方侵略者几百年来只要在东方一个海岸上架起几尊大炮就可霸占一个国家的时代一去不复返</a:t>
            </a:r>
            <a:r>
              <a:rPr lang="zh-CN" altLang="en-US" dirty="0" smtClean="0">
                <a:latin typeface="仿宋" panose="02010609060101010101" charset="-122"/>
                <a:ea typeface="仿宋" panose="02010609060101010101" charset="-122"/>
                <a:cs typeface="仿宋" panose="02010609060101010101" charset="-122"/>
              </a:rPr>
              <a:t>了</a:t>
            </a:r>
            <a:r>
              <a:rPr lang="en-US" altLang="zh-CN" dirty="0" smtClean="0">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499" y="1770475"/>
            <a:ext cx="1386222" cy="44192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3"/>
          <a:stretch>
            <a:fillRect/>
          </a:stretch>
        </p:blipFill>
        <p:spPr>
          <a:xfrm>
            <a:off x="6489700" y="-94848"/>
            <a:ext cx="5702300" cy="1422400"/>
          </a:xfrm>
          <a:prstGeom prst="rect">
            <a:avLst/>
          </a:prstGeom>
        </p:spPr>
      </p:pic>
    </p:spTree>
    <p:extLst>
      <p:ext uri="{BB962C8B-B14F-4D97-AF65-F5344CB8AC3E}">
        <p14:creationId xmlns:p14="http://schemas.microsoft.com/office/powerpoint/2010/main" val="13393109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）的过渡，创造了政治</a:t>
            </a:r>
            <a:r>
              <a:rPr lang="zh-CN" altLang="en-US" sz="2400" dirty="0" smtClean="0">
                <a:solidFill>
                  <a:prstClr val="black"/>
                </a:solidFill>
                <a:latin typeface="黑体" panose="02010609060101010101" pitchFamily="49" charset="-122"/>
                <a:ea typeface="黑体" panose="02010609060101010101" pitchFamily="49" charset="-122"/>
              </a:rPr>
              <a:t>前提</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旧</a:t>
            </a:r>
            <a:r>
              <a:rPr lang="zh-CN" altLang="en-US" sz="2400" dirty="0">
                <a:solidFill>
                  <a:prstClr val="black"/>
                </a:solidFill>
                <a:latin typeface="黑体" panose="02010609060101010101" pitchFamily="49" charset="-122"/>
                <a:ea typeface="黑体" panose="02010609060101010101" pitchFamily="49" charset="-122"/>
              </a:rPr>
              <a:t>民主主主义向新民主主义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新</a:t>
            </a:r>
            <a:r>
              <a:rPr lang="zh-CN" altLang="en-US" sz="2400" dirty="0">
                <a:solidFill>
                  <a:prstClr val="black"/>
                </a:solidFill>
                <a:latin typeface="黑体" panose="02010609060101010101" pitchFamily="49" charset="-122"/>
                <a:ea typeface="黑体" panose="02010609060101010101" pitchFamily="49" charset="-122"/>
              </a:rPr>
              <a:t>民主主义向社会主义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资本主义</a:t>
            </a:r>
            <a:r>
              <a:rPr lang="zh-CN" altLang="en-US" sz="2400" dirty="0">
                <a:solidFill>
                  <a:prstClr val="black"/>
                </a:solidFill>
                <a:latin typeface="黑体" panose="02010609060101010101" pitchFamily="49" charset="-122"/>
                <a:ea typeface="黑体" panose="02010609060101010101" pitchFamily="49" charset="-122"/>
              </a:rPr>
              <a:t>向社会主义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社会主义</a:t>
            </a:r>
            <a:r>
              <a:rPr lang="zh-CN" altLang="en-US" sz="2400" dirty="0">
                <a:solidFill>
                  <a:prstClr val="black"/>
                </a:solidFill>
                <a:latin typeface="黑体" panose="02010609060101010101" pitchFamily="49" charset="-122"/>
                <a:ea typeface="黑体" panose="02010609060101010101" pitchFamily="49" charset="-122"/>
              </a:rPr>
              <a:t>向共产主义</a:t>
            </a:r>
          </a:p>
        </p:txBody>
      </p:sp>
    </p:spTree>
    <p:extLst>
      <p:ext uri="{BB962C8B-B14F-4D97-AF65-F5344CB8AC3E}">
        <p14:creationId xmlns:p14="http://schemas.microsoft.com/office/powerpoint/2010/main" val="30504246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中华人民共和国的成立为实现（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）的过渡，创造了政治</a:t>
            </a:r>
            <a:r>
              <a:rPr lang="zh-CN" altLang="en-US" sz="2400" dirty="0" smtClean="0">
                <a:solidFill>
                  <a:prstClr val="black"/>
                </a:solidFill>
                <a:latin typeface="黑体" panose="02010609060101010101" pitchFamily="49" charset="-122"/>
                <a:ea typeface="黑体" panose="02010609060101010101" pitchFamily="49" charset="-122"/>
              </a:rPr>
              <a:t>前提</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旧</a:t>
            </a:r>
            <a:r>
              <a:rPr lang="zh-CN" altLang="en-US" sz="2400" dirty="0">
                <a:solidFill>
                  <a:prstClr val="black"/>
                </a:solidFill>
                <a:latin typeface="黑体" panose="02010609060101010101" pitchFamily="49" charset="-122"/>
                <a:ea typeface="黑体" panose="02010609060101010101" pitchFamily="49" charset="-122"/>
              </a:rPr>
              <a:t>民主主主义向新民主主义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新</a:t>
            </a:r>
            <a:r>
              <a:rPr lang="zh-CN" altLang="en-US" sz="2400" dirty="0">
                <a:solidFill>
                  <a:prstClr val="black"/>
                </a:solidFill>
                <a:latin typeface="黑体" panose="02010609060101010101" pitchFamily="49" charset="-122"/>
                <a:ea typeface="黑体" panose="02010609060101010101" pitchFamily="49" charset="-122"/>
              </a:rPr>
              <a:t>民主主义向社会主义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资本主义</a:t>
            </a:r>
            <a:r>
              <a:rPr lang="zh-CN" altLang="en-US" sz="2400" dirty="0">
                <a:solidFill>
                  <a:prstClr val="black"/>
                </a:solidFill>
                <a:latin typeface="黑体" panose="02010609060101010101" pitchFamily="49" charset="-122"/>
                <a:ea typeface="黑体" panose="02010609060101010101" pitchFamily="49" charset="-122"/>
              </a:rPr>
              <a:t>向社会主义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社会主义</a:t>
            </a:r>
            <a:r>
              <a:rPr lang="zh-CN" altLang="en-US" sz="2400" dirty="0">
                <a:solidFill>
                  <a:prstClr val="black"/>
                </a:solidFill>
                <a:latin typeface="黑体" panose="02010609060101010101" pitchFamily="49" charset="-122"/>
                <a:ea typeface="黑体" panose="02010609060101010101" pitchFamily="49" charset="-122"/>
              </a:rPr>
              <a:t>向共产主义</a:t>
            </a:r>
          </a:p>
        </p:txBody>
      </p:sp>
    </p:spTree>
    <p:extLst>
      <p:ext uri="{BB962C8B-B14F-4D97-AF65-F5344CB8AC3E}">
        <p14:creationId xmlns:p14="http://schemas.microsoft.com/office/powerpoint/2010/main" val="41948059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950731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新中国成立初期，指导新解放区农村土地改革运动的文件是（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中国土地法大纲</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中国人民政治协商会议共同纲领</a:t>
            </a:r>
            <a:r>
              <a:rPr lang="en-US" altLang="zh-CN"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中华人民共和国土地改革法</a:t>
            </a:r>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中华人民共和国宪法</a:t>
            </a:r>
            <a:r>
              <a:rPr lang="en-US" altLang="zh-CN" sz="2400" dirty="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402463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a:t>
            </a:r>
            <a:r>
              <a:rPr lang="zh-CN" altLang="en-US" sz="2400" dirty="0" smtClean="0">
                <a:solidFill>
                  <a:prstClr val="black"/>
                </a:solidFill>
                <a:latin typeface="黑体" panose="02010609060101010101" pitchFamily="49" charset="-122"/>
                <a:ea typeface="黑体" panose="02010609060101010101" pitchFamily="49" charset="-122"/>
              </a:rPr>
              <a:t>财产</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56056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rPr>
              <a:t>新中国成立后，社会主义国营经济建立的主要途径是（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．没收官僚资本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．没收帝国主义在华企业         </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．没收民族资本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．没收地主阶级的土地和</a:t>
            </a:r>
            <a:r>
              <a:rPr lang="zh-CN" altLang="en-US" sz="2400" dirty="0" smtClean="0">
                <a:solidFill>
                  <a:prstClr val="black"/>
                </a:solidFill>
                <a:latin typeface="黑体" panose="02010609060101010101" pitchFamily="49" charset="-122"/>
                <a:ea typeface="黑体" panose="02010609060101010101" pitchFamily="49" charset="-122"/>
              </a:rPr>
              <a:t>财产</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39965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迅速</a:t>
            </a:r>
            <a:r>
              <a:rPr lang="zh-CN" altLang="en-US" sz="2400" dirty="0">
                <a:solidFill>
                  <a:prstClr val="black"/>
                </a:solidFill>
                <a:latin typeface="黑体" panose="02010609060101010101" pitchFamily="49" charset="-122"/>
                <a:ea typeface="黑体" panose="02010609060101010101" pitchFamily="49" charset="-122"/>
              </a:rPr>
              <a:t>消灭国民党残余势力</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完成</a:t>
            </a:r>
            <a:r>
              <a:rPr lang="zh-CN" altLang="en-US" sz="2400" dirty="0">
                <a:solidFill>
                  <a:prstClr val="black"/>
                </a:solidFill>
                <a:latin typeface="黑体" panose="02010609060101010101" pitchFamily="49" charset="-122"/>
                <a:ea typeface="黑体" panose="02010609060101010101" pitchFamily="49" charset="-122"/>
              </a:rPr>
              <a:t>新解放区土地改革</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统一</a:t>
            </a:r>
            <a:r>
              <a:rPr lang="zh-CN" altLang="en-US" sz="2400" dirty="0">
                <a:solidFill>
                  <a:prstClr val="black"/>
                </a:solidFill>
                <a:latin typeface="黑体" panose="02010609060101010101" pitchFamily="49" charset="-122"/>
                <a:ea typeface="黑体" panose="02010609060101010101" pitchFamily="49" charset="-122"/>
              </a:rPr>
              <a:t>全国财政经济工作</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争取</a:t>
            </a:r>
            <a:r>
              <a:rPr lang="zh-CN" altLang="en-US" sz="2400" dirty="0">
                <a:solidFill>
                  <a:prstClr val="black"/>
                </a:solidFill>
                <a:latin typeface="黑体" panose="02010609060101010101" pitchFamily="49" charset="-122"/>
                <a:ea typeface="黑体" panose="02010609060101010101" pitchFamily="49" charset="-122"/>
              </a:rPr>
              <a:t>国家财政经济状况的基本好转</a:t>
            </a:r>
          </a:p>
        </p:txBody>
      </p:sp>
    </p:spTree>
    <p:extLst>
      <p:ext uri="{BB962C8B-B14F-4D97-AF65-F5344CB8AC3E}">
        <p14:creationId xmlns:p14="http://schemas.microsoft.com/office/powerpoint/2010/main" val="6289062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4.1950</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rPr>
              <a:t>月，中共七届三中全会确定的中心任务是（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a:t>
            </a:r>
            <a:br>
              <a:rPr lang="zh-CN" altLang="en-US" sz="2400" dirty="0">
                <a:solidFill>
                  <a:prstClr val="black"/>
                </a:solidFill>
                <a:latin typeface="黑体" panose="02010609060101010101" pitchFamily="49" charset="-122"/>
                <a:ea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迅速</a:t>
            </a:r>
            <a:r>
              <a:rPr lang="zh-CN" altLang="en-US" sz="2400" dirty="0">
                <a:solidFill>
                  <a:prstClr val="black"/>
                </a:solidFill>
                <a:latin typeface="黑体" panose="02010609060101010101" pitchFamily="49" charset="-122"/>
                <a:ea typeface="黑体" panose="02010609060101010101" pitchFamily="49" charset="-122"/>
              </a:rPr>
              <a:t>消灭国民党残余势力</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 完成</a:t>
            </a:r>
            <a:r>
              <a:rPr lang="zh-CN" altLang="en-US" sz="2400" dirty="0">
                <a:solidFill>
                  <a:prstClr val="black"/>
                </a:solidFill>
                <a:latin typeface="黑体" panose="02010609060101010101" pitchFamily="49" charset="-122"/>
                <a:ea typeface="黑体" panose="02010609060101010101" pitchFamily="49" charset="-122"/>
              </a:rPr>
              <a:t>新解放区土地改革</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 统一</a:t>
            </a:r>
            <a:r>
              <a:rPr lang="zh-CN" altLang="en-US" sz="2400" dirty="0">
                <a:solidFill>
                  <a:prstClr val="black"/>
                </a:solidFill>
                <a:latin typeface="黑体" panose="02010609060101010101" pitchFamily="49" charset="-122"/>
                <a:ea typeface="黑体" panose="02010609060101010101" pitchFamily="49" charset="-122"/>
              </a:rPr>
              <a:t>全国财政经济工作</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争取</a:t>
            </a:r>
            <a:r>
              <a:rPr lang="zh-CN" altLang="en-US" sz="2400" dirty="0">
                <a:solidFill>
                  <a:prstClr val="black"/>
                </a:solidFill>
                <a:latin typeface="黑体" panose="02010609060101010101" pitchFamily="49" charset="-122"/>
                <a:ea typeface="黑体" panose="02010609060101010101" pitchFamily="49" charset="-122"/>
              </a:rPr>
              <a:t>国家财政经济状况的基本好转</a:t>
            </a:r>
          </a:p>
        </p:txBody>
      </p:sp>
    </p:spTree>
    <p:extLst>
      <p:ext uri="{BB962C8B-B14F-4D97-AF65-F5344CB8AC3E}">
        <p14:creationId xmlns:p14="http://schemas.microsoft.com/office/powerpoint/2010/main" val="1384081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65018" y="1673565"/>
            <a:ext cx="11087720"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3</a:t>
            </a:r>
            <a:r>
              <a:rPr lang="en-US" altLang="zh-CN" sz="2400" dirty="0" smtClean="0">
                <a:solidFill>
                  <a:prstClr val="black"/>
                </a:solidFill>
                <a:latin typeface="黑体" panose="02010609060101010101" pitchFamily="49" charset="-122"/>
                <a:ea typeface="黑体" panose="02010609060101010101" pitchFamily="49" charset="-122"/>
              </a:rPr>
              <a:t>.1948</a:t>
            </a:r>
            <a:r>
              <a:rPr lang="zh-CN" altLang="en-US" sz="2400" dirty="0">
                <a:solidFill>
                  <a:prstClr val="black"/>
                </a:solidFill>
                <a:latin typeface="黑体" panose="02010609060101010101" pitchFamily="49" charset="-122"/>
                <a:ea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rPr>
              <a:t>月，毛泽东系统阐明中国新民主主义革命的总路线和总政策的著作是（      </a:t>
            </a:r>
            <a:r>
              <a:rPr lang="zh-CN" altLang="en-US" sz="2400" dirty="0" smtClean="0">
                <a:solidFill>
                  <a:prstClr val="black"/>
                </a:solidFill>
                <a:latin typeface="黑体" panose="02010609060101010101" pitchFamily="49" charset="-122"/>
                <a:ea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新民主主义论</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目前形势和我们的任务</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在晋绥干部会议上的</a:t>
            </a:r>
            <a:r>
              <a:rPr lang="zh-CN" altLang="en-US" sz="2400" dirty="0" smtClean="0">
                <a:solidFill>
                  <a:prstClr val="black"/>
                </a:solidFill>
                <a:latin typeface="黑体" panose="02010609060101010101" pitchFamily="49" charset="-122"/>
                <a:ea typeface="黑体" panose="02010609060101010101" pitchFamily="49" charset="-122"/>
              </a:rPr>
              <a:t>讲话</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en-US" altLang="zh-CN" sz="2400" dirty="0">
                <a:solidFill>
                  <a:prstClr val="black"/>
                </a:solidFill>
                <a:latin typeface="黑体" panose="02010609060101010101" pitchFamily="49" charset="-122"/>
                <a:ea typeface="黑体" panose="02010609060101010101" pitchFamily="49" charset="-122"/>
              </a:rPr>
              <a:t>.</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将革命进行到底</a:t>
            </a:r>
            <a:r>
              <a:rPr lang="en-US" altLang="zh-CN" sz="2400" dirty="0" smtClean="0">
                <a:solidFill>
                  <a:prstClr val="black"/>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516518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smtClean="0">
                <a:solidFill>
                  <a:prstClr val="black"/>
                </a:solidFill>
                <a:latin typeface="黑体" panose="02010609060101010101" pitchFamily="49" charset="-122"/>
                <a:ea typeface="黑体" panose="02010609060101010101" pitchFamily="49" charset="-122"/>
              </a:rPr>
              <a:t>    )</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1698519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prstClr val="black"/>
                </a:solidFill>
                <a:latin typeface="黑体" panose="02010609060101010101" pitchFamily="49" charset="-122"/>
                <a:ea typeface="黑体" panose="02010609060101010101" pitchFamily="49" charset="-122"/>
              </a:rPr>
              <a:t>1951</a:t>
            </a:r>
            <a:r>
              <a:rPr lang="zh-CN" altLang="en-US" sz="2400" dirty="0">
                <a:solidFill>
                  <a:prstClr val="black"/>
                </a:solidFill>
                <a:latin typeface="黑体" panose="02010609060101010101" pitchFamily="49" charset="-122"/>
                <a:ea typeface="黑体" panose="02010609060101010101" pitchFamily="49" charset="-122"/>
              </a:rPr>
              <a:t>年底到</a:t>
            </a:r>
            <a:r>
              <a:rPr lang="en-US" altLang="zh-CN" sz="2400" dirty="0">
                <a:solidFill>
                  <a:prstClr val="black"/>
                </a:solidFill>
                <a:latin typeface="黑体" panose="02010609060101010101" pitchFamily="49" charset="-122"/>
                <a:ea typeface="黑体" panose="02010609060101010101" pitchFamily="49" charset="-122"/>
              </a:rPr>
              <a:t>1952</a:t>
            </a:r>
            <a:r>
              <a:rPr lang="zh-CN" altLang="en-US" sz="2400" dirty="0">
                <a:solidFill>
                  <a:prstClr val="black"/>
                </a:solidFill>
                <a:latin typeface="黑体" panose="02010609060101010101" pitchFamily="49" charset="-122"/>
                <a:ea typeface="黑体" panose="02010609060101010101" pitchFamily="49" charset="-122"/>
              </a:rPr>
              <a:t>年春，中国共产党在党政机关中开展的“三反”运动是</a:t>
            </a:r>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rPr>
              <a:t> A    </a:t>
            </a:r>
            <a:r>
              <a:rPr lang="en-US" altLang="zh-CN" sz="2400" dirty="0" smtClean="0">
                <a:solidFill>
                  <a:prstClr val="black"/>
                </a:solidFill>
                <a:latin typeface="黑体" panose="02010609060101010101" pitchFamily="49" charset="-122"/>
                <a:ea typeface="黑体" panose="02010609060101010101" pitchFamily="49" charset="-122"/>
              </a:rPr>
              <a:t>)</a:t>
            </a:r>
            <a:endParaRPr lang="zh-CN" altLang="en-US" sz="2400" dirty="0" smtClean="0">
              <a:solidFill>
                <a:prstClr val="black"/>
              </a:solidFill>
              <a:latin typeface="黑体" panose="02010609060101010101" pitchFamily="49" charset="-122"/>
              <a:ea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．反贪污、反浪费、反官僚主义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．反主观主义、反宗派主义、反党八股</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．反受贿、反贪污、反自由主义</a:t>
            </a:r>
          </a:p>
          <a:p>
            <a:endParaRPr lang="zh-CN" altLang="en-US" sz="2400" dirty="0" smtClean="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．反浪费、反行贿、反形式主义</a:t>
            </a:r>
          </a:p>
        </p:txBody>
      </p:sp>
    </p:spTree>
    <p:extLst>
      <p:ext uri="{BB962C8B-B14F-4D97-AF65-F5344CB8AC3E}">
        <p14:creationId xmlns:p14="http://schemas.microsoft.com/office/powerpoint/2010/main" val="13523161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抗美援朝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战争</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援越战争</a:t>
            </a:r>
          </a:p>
        </p:txBody>
      </p:sp>
    </p:spTree>
    <p:extLst>
      <p:ext uri="{BB962C8B-B14F-4D97-AF65-F5344CB8AC3E}">
        <p14:creationId xmlns:p14="http://schemas.microsoft.com/office/powerpoint/2010/main" val="23906111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0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）证明，西方侵略者几百年来只要在东方一个海岸上架起几尊大炮就可霸占一个国家的时代一去不复返了</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抗日战争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解放战争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抗美援朝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战争</a:t>
            </a:r>
          </a:p>
          <a:p>
            <a:endParaRPr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抗美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援越战争</a:t>
            </a:r>
          </a:p>
        </p:txBody>
      </p:sp>
    </p:spTree>
    <p:extLst>
      <p:ext uri="{BB962C8B-B14F-4D97-AF65-F5344CB8AC3E}">
        <p14:creationId xmlns:p14="http://schemas.microsoft.com/office/powerpoint/2010/main" val="3804865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5051</Words>
  <Application>Microsoft Office PowerPoint</Application>
  <PresentationFormat>自定义</PresentationFormat>
  <Paragraphs>1094</Paragraphs>
  <Slides>93</Slides>
  <Notes>6</Notes>
  <HiddenSlides>0</HiddenSlides>
  <MMClips>0</MMClips>
  <ScaleCrop>false</ScaleCrop>
  <HeadingPairs>
    <vt:vector size="4" baseType="variant">
      <vt:variant>
        <vt:lpstr>主题</vt:lpstr>
      </vt:variant>
      <vt:variant>
        <vt:i4>6</vt:i4>
      </vt:variant>
      <vt:variant>
        <vt:lpstr>幻灯片标题</vt:lpstr>
      </vt:variant>
      <vt:variant>
        <vt:i4>93</vt:i4>
      </vt:variant>
    </vt:vector>
  </HeadingPairs>
  <TitlesOfParts>
    <vt:vector size="99" baseType="lpstr">
      <vt:lpstr>1_Office 主题</vt:lpstr>
      <vt:lpstr>3_Office 主题</vt:lpstr>
      <vt:lpstr>5_Office 主题</vt:lpstr>
      <vt:lpstr>6_Office 主题</vt:lpstr>
      <vt:lpstr>2_Office 主题</vt:lpstr>
      <vt:lpstr>4_Office 主题</vt:lpstr>
      <vt:lpstr>PowerPoint 演示文稿</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PowerPoint 演示文稿</vt:lpstr>
      <vt:lpstr>第二节 国民党政府处在全民的包围中</vt:lpstr>
      <vt:lpstr>练一练</vt:lpstr>
      <vt:lpstr>练一练</vt:lpstr>
      <vt:lpstr>PowerPoint 演示文稿</vt:lpstr>
      <vt:lpstr>第二节 国民党政府处在全民的包围中 </vt:lpstr>
      <vt:lpstr>第二节 国民党政府处在全民的包围中</vt:lpstr>
      <vt:lpstr>第二节 国民党政府处在全民的包围中</vt:lpstr>
      <vt:lpstr>PowerPoint 演示文稿</vt:lpstr>
      <vt:lpstr>第二节 国民党政府处在全民的包围中</vt:lpstr>
      <vt:lpstr>第二节 国民党政府处在全民的包围中</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第三节 人民共和国：中国人民的历史性选择 </vt:lpstr>
      <vt:lpstr>PowerPoint 演示文稿</vt:lpstr>
      <vt:lpstr>第三节 人民共和国：中国人民的历史性选择</vt:lpstr>
      <vt:lpstr>PowerPoint 演示文稿</vt:lpstr>
      <vt:lpstr>PowerPoint 演示文稿</vt:lpstr>
      <vt:lpstr>第三节 人民共和国：中国人民的历史性选择</vt:lpstr>
      <vt:lpstr>第三节 人民共和国：中国人民的历史性选择</vt:lpstr>
      <vt:lpstr>第三节 人民共和国：中国人民的历史性选择 </vt:lpstr>
      <vt:lpstr>PowerPoint 演示文稿</vt:lpstr>
      <vt:lpstr>第三节 人民共和国：中国人民的历史性选择</vt:lpstr>
      <vt:lpstr>第三节 人民共和国：中国人民的历史性选择 </vt:lpstr>
      <vt:lpstr>第三节 人民共和国：中国人民的历史性选择 </vt:lpstr>
      <vt:lpstr>第三节 人民共和国：中国人民的历史性选择 </vt:lpstr>
      <vt:lpstr>第三节 人民共和国：中国人民的历史性选择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PowerPoint 演示文稿</vt:lpstr>
      <vt:lpstr>PowerPoint 演示文稿</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PowerPoint 演示文稿</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第一节 《共同纲领》的全面实施与 新民主主义革命任务的胜利完成  </vt:lpstr>
      <vt:lpstr>PowerPoint 演示文稿</vt:lpstr>
      <vt:lpstr>第一节 《共同纲领》的全面实施与 新民主主义革命任务的胜利完成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a</cp:lastModifiedBy>
  <cp:revision>377</cp:revision>
  <dcterms:created xsi:type="dcterms:W3CDTF">2015-01-10T04:56:00Z</dcterms:created>
  <dcterms:modified xsi:type="dcterms:W3CDTF">2018-10-27T09:11:36Z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