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9" r:id="rId2"/>
    <p:sldMasterId id="2147483712" r:id="rId3"/>
    <p:sldMasterId id="2147483724" r:id="rId4"/>
    <p:sldMasterId id="2147483737" r:id="rId5"/>
    <p:sldMasterId id="2147483750" r:id="rId6"/>
  </p:sldMasterIdLst>
  <p:notesMasterIdLst>
    <p:notesMasterId r:id="rId105"/>
  </p:notesMasterIdLst>
  <p:handoutMasterIdLst>
    <p:handoutMasterId r:id="rId106"/>
  </p:handoutMasterIdLst>
  <p:sldIdLst>
    <p:sldId id="676" r:id="rId7"/>
    <p:sldId id="1094" r:id="rId8"/>
    <p:sldId id="1095" r:id="rId9"/>
    <p:sldId id="1096" r:id="rId10"/>
    <p:sldId id="1097" r:id="rId11"/>
    <p:sldId id="1098" r:id="rId12"/>
    <p:sldId id="1099" r:id="rId13"/>
    <p:sldId id="1100" r:id="rId14"/>
    <p:sldId id="1101" r:id="rId15"/>
    <p:sldId id="1102" r:id="rId16"/>
    <p:sldId id="1103" r:id="rId17"/>
    <p:sldId id="1104" r:id="rId18"/>
    <p:sldId id="1105" r:id="rId19"/>
    <p:sldId id="1106" r:id="rId20"/>
    <p:sldId id="1107" r:id="rId21"/>
    <p:sldId id="1108" r:id="rId22"/>
    <p:sldId id="1109" r:id="rId23"/>
    <p:sldId id="1110" r:id="rId24"/>
    <p:sldId id="1111" r:id="rId25"/>
    <p:sldId id="1112" r:id="rId26"/>
    <p:sldId id="1113" r:id="rId27"/>
    <p:sldId id="1114" r:id="rId28"/>
    <p:sldId id="1115" r:id="rId29"/>
    <p:sldId id="1116" r:id="rId30"/>
    <p:sldId id="1117" r:id="rId31"/>
    <p:sldId id="1118" r:id="rId32"/>
    <p:sldId id="1119" r:id="rId33"/>
    <p:sldId id="1120" r:id="rId34"/>
    <p:sldId id="1121" r:id="rId35"/>
    <p:sldId id="1122" r:id="rId36"/>
    <p:sldId id="1123" r:id="rId37"/>
    <p:sldId id="1124" r:id="rId38"/>
    <p:sldId id="1125" r:id="rId39"/>
    <p:sldId id="1126" r:id="rId40"/>
    <p:sldId id="1127" r:id="rId41"/>
    <p:sldId id="1128" r:id="rId42"/>
    <p:sldId id="1129" r:id="rId43"/>
    <p:sldId id="1130" r:id="rId44"/>
    <p:sldId id="1131" r:id="rId45"/>
    <p:sldId id="1132" r:id="rId46"/>
    <p:sldId id="1165" r:id="rId47"/>
    <p:sldId id="1134" r:id="rId48"/>
    <p:sldId id="1135" r:id="rId49"/>
    <p:sldId id="1136" r:id="rId50"/>
    <p:sldId id="1137" r:id="rId51"/>
    <p:sldId id="1138" r:id="rId52"/>
    <p:sldId id="1139" r:id="rId53"/>
    <p:sldId id="1140" r:id="rId54"/>
    <p:sldId id="1141" r:id="rId55"/>
    <p:sldId id="1142" r:id="rId56"/>
    <p:sldId id="1143" r:id="rId57"/>
    <p:sldId id="1144" r:id="rId58"/>
    <p:sldId id="1145" r:id="rId59"/>
    <p:sldId id="1146" r:id="rId60"/>
    <p:sldId id="1147" r:id="rId61"/>
    <p:sldId id="1148" r:id="rId62"/>
    <p:sldId id="1149" r:id="rId63"/>
    <p:sldId id="1150" r:id="rId64"/>
    <p:sldId id="1151" r:id="rId65"/>
    <p:sldId id="1152" r:id="rId66"/>
    <p:sldId id="1153" r:id="rId67"/>
    <p:sldId id="1154" r:id="rId68"/>
    <p:sldId id="1155" r:id="rId69"/>
    <p:sldId id="1156" r:id="rId70"/>
    <p:sldId id="1157" r:id="rId71"/>
    <p:sldId id="1158" r:id="rId72"/>
    <p:sldId id="1159" r:id="rId73"/>
    <p:sldId id="1160" r:id="rId74"/>
    <p:sldId id="1161" r:id="rId75"/>
    <p:sldId id="1162" r:id="rId76"/>
    <p:sldId id="1163" r:id="rId77"/>
    <p:sldId id="1164" r:id="rId78"/>
    <p:sldId id="1166" r:id="rId79"/>
    <p:sldId id="1167" r:id="rId80"/>
    <p:sldId id="1168" r:id="rId81"/>
    <p:sldId id="1169" r:id="rId82"/>
    <p:sldId id="1170" r:id="rId83"/>
    <p:sldId id="1171" r:id="rId84"/>
    <p:sldId id="1172" r:id="rId85"/>
    <p:sldId id="1173" r:id="rId86"/>
    <p:sldId id="1174" r:id="rId87"/>
    <p:sldId id="1175" r:id="rId88"/>
    <p:sldId id="1176" r:id="rId89"/>
    <p:sldId id="1177" r:id="rId90"/>
    <p:sldId id="1178" r:id="rId91"/>
    <p:sldId id="1179" r:id="rId92"/>
    <p:sldId id="1180" r:id="rId93"/>
    <p:sldId id="1181" r:id="rId94"/>
    <p:sldId id="1182" r:id="rId95"/>
    <p:sldId id="1183" r:id="rId96"/>
    <p:sldId id="1184" r:id="rId97"/>
    <p:sldId id="1185" r:id="rId98"/>
    <p:sldId id="1186" r:id="rId99"/>
    <p:sldId id="1187" r:id="rId100"/>
    <p:sldId id="1188" r:id="rId101"/>
    <p:sldId id="1189" r:id="rId102"/>
    <p:sldId id="1190" r:id="rId103"/>
    <p:sldId id="1191" r:id="rId10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51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Microsoft Office 用户" initials="Offic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3F3F3"/>
    <a:srgbClr val="010101"/>
    <a:srgbClr val="000000"/>
    <a:srgbClr val="5F5D5E"/>
    <a:srgbClr val="0C0807"/>
    <a:srgbClr val="AD9370"/>
    <a:srgbClr val="090909"/>
    <a:srgbClr val="C9D3B0"/>
    <a:srgbClr val="7E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 autoAdjust="0"/>
    <p:restoredTop sz="93076"/>
  </p:normalViewPr>
  <p:slideViewPr>
    <p:cSldViewPr snapToGrid="0">
      <p:cViewPr>
        <p:scale>
          <a:sx n="114" d="100"/>
          <a:sy n="114" d="100"/>
        </p:scale>
        <p:origin x="-294" y="-48"/>
      </p:cViewPr>
      <p:guideLst>
        <p:guide orient="horz" pos="2351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07" Type="http://schemas.openxmlformats.org/officeDocument/2006/relationships/commentAuthors" Target="commentAuthors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102" Type="http://schemas.openxmlformats.org/officeDocument/2006/relationships/slide" Target="slides/slide96.xml"/><Relationship Id="rId11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slide" Target="slides/slide97.xml"/><Relationship Id="rId108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viewProps" Target="viewProps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7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41C-2517-4BF8-AD08-596BD1D5E37F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6675-9CA1-4822-BCBC-3C14710B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68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69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70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6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3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8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0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5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0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1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69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497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52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4495" y="412152"/>
            <a:ext cx="10192076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77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08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29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24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2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45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46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55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35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59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20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40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4495" y="412152"/>
            <a:ext cx="10192076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56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0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4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299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231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8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67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203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494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23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365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522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3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71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457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71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442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707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9700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2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4495" y="412152"/>
            <a:ext cx="10192076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397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86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538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001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486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679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988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07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90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0" name="白色PNG.png" descr="白色PN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50" y="5348510"/>
            <a:ext cx="35147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3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4" name="白色PNG.png" descr="白色PNG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58" y="5322753"/>
            <a:ext cx="35147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49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84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4" name="白色PNG.png" descr="白色PN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58" y="5322753"/>
            <a:ext cx="35147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95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8936" y="1597749"/>
            <a:ext cx="10046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60875" y="3888172"/>
            <a:ext cx="4175171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尚</a:t>
            </a:r>
            <a:r>
              <a:rPr lang="zh-CN" altLang="en-US" sz="2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德机构 </a:t>
            </a:r>
            <a:r>
              <a:rPr lang="zh-CN" altLang="en-US" sz="2400" dirty="0" smtClean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学术中心</a:t>
            </a:r>
            <a:endParaRPr lang="en-US" altLang="zh-CN" sz="2400" dirty="0">
              <a:solidFill>
                <a:srgbClr val="16161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主讲</a:t>
            </a:r>
            <a:r>
              <a:rPr lang="zh-CN" altLang="en-US" sz="2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r>
              <a:rPr lang="zh-CN" altLang="en-US" sz="2400" dirty="0" smtClean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solidFill>
                <a:srgbClr val="16161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共产党制定的过渡时期总路线的主体是（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．实现国家对个体农业的社会主义改造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．实现国家对资本主义工商业的社会主义改造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．实现国家对个体手工业的社会主义改造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．实现国家的社会主义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工业化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中共中央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正式提出党在过渡时期总路线的时间是（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1949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1950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1956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中共中央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正式提出党在过渡时期总路线的时间是（  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1949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1950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1956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中国发展国民经济的第一个五年计划规定，集中主要力量发展（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	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．农业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．交通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运输业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9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中国发展国民经济的第一个五年计划规定，集中主要力量发展（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	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．农业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．交通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运输业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共产党在过渡时期总路线被概括为“一化三改”，其中“一化”是指（    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农业合作化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农业机械化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社会主义工业化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社会主义现代化</a:t>
            </a:r>
          </a:p>
        </p:txBody>
      </p:sp>
    </p:spTree>
    <p:extLst>
      <p:ext uri="{BB962C8B-B14F-4D97-AF65-F5344CB8AC3E}">
        <p14:creationId xmlns:p14="http://schemas.microsoft.com/office/powerpoint/2010/main" val="36023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共产党在过渡时期总路线被概括为“一化三改”，其中“一化”是指（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农业合作化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农业机械化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社会主义工业化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社会主义现代化</a:t>
            </a:r>
          </a:p>
        </p:txBody>
      </p:sp>
    </p:spTree>
    <p:extLst>
      <p:ext uri="{BB962C8B-B14F-4D97-AF65-F5344CB8AC3E}">
        <p14:creationId xmlns:p14="http://schemas.microsoft.com/office/powerpoint/2010/main" val="2727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2376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9432959" y="3609947"/>
            <a:ext cx="265234" cy="129315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685134" y="3609947"/>
            <a:ext cx="2317424" cy="607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对农业手工业的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98193" y="4279199"/>
            <a:ext cx="2317425" cy="623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对资本主义工商业的改造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15182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对农业的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社会主义改造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自愿和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形式（由低至高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初级农业生产合作社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高级农业生产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生产合作小组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供销合作社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生产合作社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  <a:endParaRPr kumimoji="1"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122109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1122109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301689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4023" y="3003407"/>
            <a:ext cx="195061" cy="13718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17510" y="3005501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29085" y="3724050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9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对农业的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社会主义改造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原则：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形式（由低至高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生产合作社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生产合作小组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供销合作社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  <a:endParaRPr kumimoji="1"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4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对农业的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社会主义改造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自愿和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形式（由低至高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初级农业生产合作社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高级农业生产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生产合作小组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供销合作社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生产合作社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  <a:endParaRPr kumimoji="1"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0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资本主义工商业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的改造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赎买政策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订立合同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公私合营。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四马分肥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资本主义工商业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的改造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办法建立联系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资本主义工商业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的改造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赎买政策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订立合同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公私合营。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四马分肥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2651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58451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438" y="1460952"/>
            <a:ext cx="10515600" cy="40000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个五年计划（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-1957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三大钢铁基地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：鞍山、包头、武汉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：长春第一汽车制造厂、沈阳机床厂、北京电子管厂、沈阳飞机制造厂；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武汉长江大桥；青藏新藏康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藏公路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26" y="23828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52" y="0"/>
            <a:ext cx="4946248" cy="15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40300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制度的建立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基本经济制度的建立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方面由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私有制到公有制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基本制度建立，为当代中国一切发展进步奠定了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推进工业化、现代化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制度的建立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基本经济制度的建立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最主要标志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一场伟大的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前提：</a:t>
            </a:r>
            <a:r>
              <a:rPr lang="zh-CN" altLang="en-US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建立，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推进工业化、现代化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122109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1122109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301689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4023" y="3003407"/>
            <a:ext cx="195061" cy="13718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17510" y="3005501"/>
            <a:ext cx="3085169" cy="66235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29085" y="3724050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9402679" y="2686653"/>
            <a:ext cx="263189" cy="129315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654854" y="2686653"/>
            <a:ext cx="2317424" cy="607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44763" y="3355905"/>
            <a:ext cx="2317425" cy="623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特点和性质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5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制度的建立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基本经济制度的建立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方面由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私有制到公有制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变革。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前提：社会主义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基本制度建立，为当代中国一切发展进步奠定了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推进工业化、现代化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我国农业社会主义改造中，具有完全社会主义性质的经济组织形式是（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变工队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互助组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初级农业生产合作社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高级农业生产合作社</a:t>
            </a:r>
          </a:p>
        </p:txBody>
      </p:sp>
    </p:spTree>
    <p:extLst>
      <p:ext uri="{BB962C8B-B14F-4D97-AF65-F5344CB8AC3E}">
        <p14:creationId xmlns:p14="http://schemas.microsoft.com/office/powerpoint/2010/main" val="32476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我国农业社会主义改造中，具有完全社会主义性质的经济组织形式是（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变工队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互助组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初级农业生产合作社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高级农业生产合作社</a:t>
            </a:r>
          </a:p>
        </p:txBody>
      </p:sp>
    </p:spTree>
    <p:extLst>
      <p:ext uri="{BB962C8B-B14F-4D97-AF65-F5344CB8AC3E}">
        <p14:creationId xmlns:p14="http://schemas.microsoft.com/office/powerpoint/2010/main" val="14171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国对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资本主义工商业进行社会主义改造的高级形式是（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．统购包销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．公私合营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．经销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0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国对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资本主义工商业进行社会主义改造的高级形式是（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．统购包销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．公私合营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．经销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对资本主义工商业的社会主义改造所采取的基本政策是（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和平赎买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统购包销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公私合营</a:t>
            </a:r>
          </a:p>
        </p:txBody>
      </p:sp>
    </p:spTree>
    <p:extLst>
      <p:ext uri="{BB962C8B-B14F-4D97-AF65-F5344CB8AC3E}">
        <p14:creationId xmlns:p14="http://schemas.microsoft.com/office/powerpoint/2010/main" val="9022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对资本主义工商业的社会主义改造所采取的基本政策是（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和平赎买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统购包销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公私合营</a:t>
            </a:r>
          </a:p>
        </p:txBody>
      </p:sp>
    </p:spTree>
    <p:extLst>
      <p:ext uri="{BB962C8B-B14F-4D97-AF65-F5344CB8AC3E}">
        <p14:creationId xmlns:p14="http://schemas.microsoft.com/office/powerpoint/2010/main" val="4521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中国进入社会主义社会的主要标志是（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．中华人民共和国的成立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．过渡时期总路线的提出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．第一届全国人民代表大会的召开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．社会主义三大改造的完成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中国进入社会主义社会的主要标志是（  </a:t>
            </a:r>
            <a:r>
              <a:rPr lang="zh-CN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．中华人民共和国的成立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．过渡时期总路线的提出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．第一届全国人民代表大会的召开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．社会主义三大改造的完成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2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34215" y="2144224"/>
            <a:ext cx="11541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社会主义改造的在经济上的特点是降低了（ 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比重。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国营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合作社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公私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合营经济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3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1" y="425720"/>
            <a:ext cx="3639771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867" y="1266534"/>
            <a:ext cx="10811933" cy="523586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特点和性质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的经济成分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：社会主义经济、个体经济和私人资本主义经济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国际：是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新中国同帝国主义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矛盾。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国内：是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工人阶级和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资产阶级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（社会主义和资本主义）的矛盾。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62" y="129492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 5"/>
          <p:cNvGrpSpPr/>
          <p:nvPr/>
        </p:nvGrpSpPr>
        <p:grpSpPr>
          <a:xfrm>
            <a:off x="6452977" y="51166"/>
            <a:ext cx="5654768" cy="1293158"/>
            <a:chOff x="6351377" y="650922"/>
            <a:chExt cx="5654768" cy="1293158"/>
          </a:xfrm>
        </p:grpSpPr>
        <p:sp>
          <p:nvSpPr>
            <p:cNvPr id="12" name="圆角矩形 11"/>
            <p:cNvSpPr/>
            <p:nvPr/>
          </p:nvSpPr>
          <p:spPr>
            <a:xfrm>
              <a:off x="6351377" y="988995"/>
              <a:ext cx="3085169" cy="66235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新民主主义社会的建立及其过渡性</a:t>
              </a: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9436546" y="650922"/>
              <a:ext cx="263189" cy="129315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688721" y="650922"/>
              <a:ext cx="2317424" cy="607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建立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678630" y="1320174"/>
              <a:ext cx="2317425" cy="623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特点和性质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3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34215" y="2144224"/>
            <a:ext cx="11541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社会主义改造的在经济上的特点是降低了（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比重。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国营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合作社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公私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合营经济</a:t>
            </a: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5" y="539747"/>
            <a:ext cx="250223" cy="596227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70608" y="141832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70608" y="492717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668657" y="616893"/>
            <a:ext cx="167532" cy="2618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627311" y="4178203"/>
            <a:ext cx="250223" cy="26797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36189" y="738769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36189" y="2647937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36189" y="4335293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36189" y="4983081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45549" y="5636598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6862" y="6310156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784014" y="166255"/>
            <a:ext cx="250223" cy="16802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784014" y="1925896"/>
            <a:ext cx="201508" cy="20978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34237" y="166255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61239" y="750726"/>
            <a:ext cx="347052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50233" y="1380840"/>
            <a:ext cx="348153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34237" y="193657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34237" y="254233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34237" y="3119367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034237" y="3680998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034235" y="4330345"/>
            <a:ext cx="4397703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36493" y="5011463"/>
            <a:ext cx="4411442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034237" y="5626613"/>
            <a:ext cx="4380777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34235" y="6310157"/>
            <a:ext cx="4380779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6733309" y="4578948"/>
            <a:ext cx="300926" cy="4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6738091" y="5260066"/>
            <a:ext cx="2984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6738091" y="5866597"/>
            <a:ext cx="296146" cy="8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6753982" y="6558758"/>
            <a:ext cx="280253" cy="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843" y="2835748"/>
            <a:ext cx="11300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480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第九章   </a:t>
            </a:r>
            <a:r>
              <a:rPr lang="zh-CN" altLang="en-US" sz="4800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社会主义建设在</a:t>
            </a:r>
            <a:r>
              <a:rPr lang="zh-CN" altLang="en-US" sz="480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探索中曲折发展</a:t>
            </a:r>
            <a:endParaRPr lang="zh-CN" altLang="en-US" sz="4800" dirty="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85508" y="1016827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</a:p>
        </p:txBody>
      </p:sp>
      <p:cxnSp>
        <p:nvCxnSpPr>
          <p:cNvPr id="8" name="直线连接符 7"/>
          <p:cNvCxnSpPr>
            <a:stCxn id="4" idx="3"/>
            <a:endCxn id="9" idx="1"/>
          </p:cNvCxnSpPr>
          <p:nvPr/>
        </p:nvCxnSpPr>
        <p:spPr>
          <a:xfrm flipV="1">
            <a:off x="6088447" y="1342454"/>
            <a:ext cx="6970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经济：重工业和轻工业协调发展并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充分发挥中央和地方、沿海与内地两方面的建设积极性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政治：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提出共产党与其他民主党派实行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“长期共存、互相监督”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文化：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“双百”方针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百花齐放、百家争鸣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标志：以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毛泽东为代表的中国共产党人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开始探索中国自己的社会主义建设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道路。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0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人民对于建立先进的工业国的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同落后的农业国的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之间的矛盾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人民对于经济文化迅速发展的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同当前经济文化不能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人民需要的状况之间的矛盾。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当前的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主要任务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我国尽快地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从落后的农业国变为先进的工业国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5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路线：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既反保守又反冒进即在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综合平衡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中稳步前进的方针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政治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继续加强我国人民民主专政；逐步制定完备的法律，健全的法制。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执政党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健全党内民主集中制，反对个人崇拜，加强党和群众的联系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8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三个主体，三个补充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提出者：陈云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国家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经营和集体经营为主体，一定数量的个体经营为补充；</a:t>
            </a: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计划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生产是主体，一定范围的自由生产是补充；</a:t>
            </a: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国家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市场是主体，一定范围的自由市场为补充。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90" y="2400175"/>
            <a:ext cx="25336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探索的积极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作者：毛泽东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政治生活主题：正确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人民内部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矛盾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社会主义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社会的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基本矛盾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仍然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生产力和生产关系、经济基础和上层建筑之间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矛盾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</a:t>
              </a:r>
              <a:r>
                <a:rPr lang="zh-CN" altLang="en-US" sz="16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积极进展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5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122109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1122109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301689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4023" y="3003407"/>
            <a:ext cx="195061" cy="13718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17510" y="3005501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29085" y="3724050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过渡时期</a:t>
            </a:r>
            <a:r>
              <a:rPr lang="zh-CN" altLang="en-US" sz="20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总路线</a:t>
            </a:r>
            <a:endParaRPr lang="zh-CN" altLang="en-US" sz="20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毛泽东《论十大关系》报告所围绕的基本方针是（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．独立自主，艰苦创业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．调动一切积极因素，为社会主义事业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．自力更生为主，争取外援为辅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．走中国特色社会主义道路</a:t>
            </a:r>
          </a:p>
        </p:txBody>
      </p:sp>
    </p:spTree>
    <p:extLst>
      <p:ext uri="{BB962C8B-B14F-4D97-AF65-F5344CB8AC3E}">
        <p14:creationId xmlns:p14="http://schemas.microsoft.com/office/powerpoint/2010/main" val="26663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毛泽东《论十大关系》报告所围绕的基本方针是（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．独立自主，艰苦创业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．调动一切积极因素，为社会主义事业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．自力更生为主，争取外援为辅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．走中国特色社会主义道路</a:t>
            </a:r>
          </a:p>
        </p:txBody>
      </p:sp>
    </p:spTree>
    <p:extLst>
      <p:ext uri="{BB962C8B-B14F-4D97-AF65-F5344CB8AC3E}">
        <p14:creationId xmlns:p14="http://schemas.microsoft.com/office/powerpoint/2010/main" val="15205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八大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在经济建设中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提出的建设方针是（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多快好省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调整、巩固、充实、提高 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可持续发展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坚持既反保守又反冒进即在综合平衡中稳步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前进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4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八大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在经济建设中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提出的建设方针是（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多快好省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调整、巩固、充实、提高 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可持续发展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坚持既反保守又反冒进即在综合平衡中稳步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前进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1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体现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中共八大的指导思想的是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．《论十大关系》的报告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．《论联合政府》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．《关于正确处理人民内部矛盾的问题》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．《关于整风运动的指示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5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体现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中共八大的指导思想的是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)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．《论十大关系》的报告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．《论联合政府》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．《关于正确处理人民内部矛盾的问题》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．《关于整风运动的指示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0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中共八大上提出“三个主体，三个补充”思想的领导人是（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b="1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．毛泽东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．陈云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．邓小平</a:t>
            </a:r>
          </a:p>
        </p:txBody>
      </p:sp>
    </p:spTree>
    <p:extLst>
      <p:ext uri="{BB962C8B-B14F-4D97-AF65-F5344CB8AC3E}">
        <p14:creationId xmlns:p14="http://schemas.microsoft.com/office/powerpoint/2010/main" val="30638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中共八大上提出“三个主体，三个补充”思想的领导人是（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．毛泽东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．陈云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．邓小平</a:t>
            </a:r>
          </a:p>
        </p:txBody>
      </p:sp>
    </p:spTree>
    <p:extLst>
      <p:ext uri="{BB962C8B-B14F-4D97-AF65-F5344CB8AC3E}">
        <p14:creationId xmlns:p14="http://schemas.microsoft.com/office/powerpoint/2010/main" val="10337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1956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年召开的中共八大指出，党和全国人民当前的主要任务是（    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争取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国家财政经济状况的根本好转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处理人民内部矛盾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把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我国从落后的农业国变为先进的工业国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实现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社会主义四个现代化</a:t>
            </a:r>
          </a:p>
        </p:txBody>
      </p:sp>
    </p:spTree>
    <p:extLst>
      <p:ext uri="{BB962C8B-B14F-4D97-AF65-F5344CB8AC3E}">
        <p14:creationId xmlns:p14="http://schemas.microsoft.com/office/powerpoint/2010/main" val="23938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1956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年召开的中共八大指出，党和全国人民当前的主要任务是（ 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争取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国家财政经济状况的根本好转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处理人民内部矛盾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把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我国从落后的农业国变为先进的工业国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实现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社会主义四个现代化</a:t>
            </a:r>
          </a:p>
        </p:txBody>
      </p:sp>
    </p:spTree>
    <p:extLst>
      <p:ext uri="{BB962C8B-B14F-4D97-AF65-F5344CB8AC3E}">
        <p14:creationId xmlns:p14="http://schemas.microsoft.com/office/powerpoint/2010/main" val="32035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7931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778" y="1348470"/>
            <a:ext cx="10515600" cy="46865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总路线的提出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第一个五年计划：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开始，把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作为建设的中心环节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过渡总路线：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年正式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一化：要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在一个相当时期内，逐步实现国家的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三改：并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逐步实现国家对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农业、手工业和对资本主义工商业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的社会主义改造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（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一化三改；一体两翼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65" y="1348470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40" y="-2590"/>
            <a:ext cx="5583960" cy="11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1957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月，毛泽东在扩大的最高国务会议上指出，国家政治生活的主题应该是（ 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建设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满足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人民物质文化需求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完善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社会主义制度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处理人民内部矛盾</a:t>
            </a:r>
          </a:p>
        </p:txBody>
      </p:sp>
    </p:spTree>
    <p:extLst>
      <p:ext uri="{BB962C8B-B14F-4D97-AF65-F5344CB8AC3E}">
        <p14:creationId xmlns:p14="http://schemas.microsoft.com/office/powerpoint/2010/main" val="33265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1957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月，毛泽东在扩大的最高国务会议上指出，国家政治生活的主题应该是（ 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建设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满足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人民物质文化需求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完善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社会主义制度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处理人民内部矛盾</a:t>
            </a:r>
          </a:p>
        </p:txBody>
      </p:sp>
    </p:spTree>
    <p:extLst>
      <p:ext uri="{BB962C8B-B14F-4D97-AF65-F5344CB8AC3E}">
        <p14:creationId xmlns:p14="http://schemas.microsoft.com/office/powerpoint/2010/main" val="20526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088447" y="2489915"/>
            <a:ext cx="235861" cy="23536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65034" y="2484994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76403" y="3353076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76403" y="4192309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088447" y="2489915"/>
            <a:ext cx="235861" cy="23536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65034" y="2484994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  <a:endParaRPr lang="zh-CN" altLang="en-US" sz="20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9393900" y="2043646"/>
            <a:ext cx="209010" cy="15339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656343" y="1972936"/>
            <a:ext cx="1933974" cy="620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56343" y="3160886"/>
            <a:ext cx="1933974" cy="573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纠左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76403" y="3353076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76403" y="4192309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191" y="446561"/>
            <a:ext cx="3856163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376" y="1208327"/>
            <a:ext cx="11321934" cy="468084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大跃进背景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整风运动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时间：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1956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主题：正确处理人民内部矛盾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反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右派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斗争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  时间：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1957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月至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endParaRPr lang="zh-CN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当前国内的矛盾仍然是无产阶级和资产阶级、社会主义和资本主义道路的矛盾，偏离了八大的正确路线。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6" name="圆角矩形 5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33064"/>
            <a:ext cx="383940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086" y="1073586"/>
            <a:ext cx="8758338" cy="5337971"/>
          </a:xfrm>
        </p:spPr>
        <p:txBody>
          <a:bodyPr>
            <a:normAutofit/>
          </a:bodyPr>
          <a:lstStyle/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大跃进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时间：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路线：“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鼓足干劲、力争上游、多快好省地建设社会主义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人民公社运动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特点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一大二公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，实际上就是搞“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一平二调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05" y="1678070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fileimage.inewsweek.cn/fck_upload/2013/05/15/002511e1df6912b20ed733-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112" y="2388197"/>
            <a:ext cx="2532389" cy="174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image87.360doc.com/DownloadImg/2015/08/1216/57050600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539" y="4131959"/>
            <a:ext cx="2643461" cy="17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 11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13" name="圆角矩形 12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7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819" y="1568167"/>
            <a:ext cx="10515600" cy="3894482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11-12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，中共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八届六中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全会，通过了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关于人民公社若干问题的决议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1460664" y="3372592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6"/>
            <a:ext cx="11780323" cy="49751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5700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1959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目的：纠正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左倾错误路线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错误：做出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关于以彭德怀同志为首的反党集团的错误的决议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，随后在全党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范围开展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了“反右倾”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斗争。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endParaRPr lang="zh-CN" altLang="en-US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2059407" y="301664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6"/>
            <a:ext cx="11554691" cy="4975137"/>
          </a:xfrm>
        </p:spPr>
        <p:txBody>
          <a:bodyPr>
            <a:normAutofit/>
          </a:bodyPr>
          <a:lstStyle/>
          <a:p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1961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中共八届九中全会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内容：正式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决定对国民经济实行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调整、巩固、充实、提高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的方针。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4067617" y="3658914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7"/>
            <a:ext cx="11554691" cy="2018182"/>
          </a:xfrm>
        </p:spPr>
        <p:txBody>
          <a:bodyPr>
            <a:normAutofit/>
          </a:bodyPr>
          <a:lstStyle/>
          <a:p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5870368" y="3644570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8720" y="4354655"/>
            <a:ext cx="825018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1962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间对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“反右倾”运动中受到批判的人进行平反。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3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中共七届二中全会决议指出，新民主主义社会经济的主要成分不包括（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官僚资本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主义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私人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资本主义经济</a:t>
            </a:r>
          </a:p>
        </p:txBody>
      </p:sp>
    </p:spTree>
    <p:extLst>
      <p:ext uri="{BB962C8B-B14F-4D97-AF65-F5344CB8AC3E}">
        <p14:creationId xmlns:p14="http://schemas.microsoft.com/office/powerpoint/2010/main" val="2679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7"/>
            <a:ext cx="11554691" cy="2018182"/>
          </a:xfrm>
        </p:spPr>
        <p:txBody>
          <a:bodyPr>
            <a:normAutofit fontScale="92500"/>
          </a:bodyPr>
          <a:lstStyle/>
          <a:p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上箭头 3"/>
          <p:cNvSpPr/>
          <p:nvPr/>
        </p:nvSpPr>
        <p:spPr>
          <a:xfrm>
            <a:off x="8332214" y="3560985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8800" y="4588150"/>
            <a:ext cx="6280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1964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年底到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1965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年初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恩来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提出把我国建成现代农业、工业、国防和科学技术的社会主义强国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四个现代化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9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03457" y="2488678"/>
            <a:ext cx="187956" cy="23785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80044" y="2483757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91413" y="3351839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280044" y="4216024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6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25057" y="822149"/>
            <a:ext cx="461962" cy="5802521"/>
            <a:chOff x="705221" y="809183"/>
            <a:chExt cx="461962" cy="5802521"/>
          </a:xfrm>
          <a:solidFill>
            <a:srgbClr val="C00000"/>
          </a:solidFill>
        </p:grpSpPr>
        <p:cxnSp>
          <p:nvCxnSpPr>
            <p:cNvPr id="4" name="MH_Other_1"/>
            <p:cNvCxnSpPr/>
            <p:nvPr>
              <p:custDataLst>
                <p:tags r:id="rId6"/>
              </p:custDataLst>
            </p:nvPr>
          </p:nvCxnSpPr>
          <p:spPr>
            <a:xfrm flipH="1">
              <a:off x="936202" y="1292180"/>
              <a:ext cx="793" cy="4834940"/>
            </a:xfrm>
            <a:prstGeom prst="lin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7"/>
              </p:custDataLst>
            </p:nvPr>
          </p:nvSpPr>
          <p:spPr>
            <a:xfrm>
              <a:off x="705221" y="809183"/>
              <a:ext cx="461962" cy="461963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en-US" altLang="zh-CN" sz="1100" b="1" dirty="0" smtClean="0">
                  <a:solidFill>
                    <a:prstClr val="white"/>
                  </a:solidFill>
                  <a:latin typeface="Calibri"/>
                  <a:ea typeface="+mn-ea"/>
                  <a:cs typeface="Arial" panose="020B0604020202020204" pitchFamily="34" charset="0"/>
                </a:rPr>
                <a:t>1966</a:t>
              </a:r>
              <a:endParaRPr lang="zh-CN" altLang="en-US" sz="1100" b="1" dirty="0">
                <a:solidFill>
                  <a:prstClr val="white"/>
                </a:solidFill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MH_Other_7"/>
            <p:cNvSpPr/>
            <p:nvPr>
              <p:custDataLst>
                <p:tags r:id="rId8"/>
              </p:custDataLst>
            </p:nvPr>
          </p:nvSpPr>
          <p:spPr>
            <a:xfrm>
              <a:off x="705221" y="6148154"/>
              <a:ext cx="461962" cy="463550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100" b="1" dirty="0">
                  <a:solidFill>
                    <a:prstClr val="white"/>
                  </a:solidFill>
                  <a:cs typeface="Arial" panose="020B0604020202020204" pitchFamily="34" charset="0"/>
                </a:rPr>
                <a:t>1976</a:t>
              </a:r>
              <a:endParaRPr lang="zh-CN" altLang="en-US" sz="1100" b="1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868" y="448412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1966~1976</a:t>
            </a:r>
            <a:r>
              <a:rPr lang="zh-CN" altLang="en-US" sz="2400" dirty="0">
                <a:solidFill>
                  <a:schemeClr val="tx1"/>
                </a:solidFill>
              </a:rPr>
              <a:t>：文化大革命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019" y="1176273"/>
            <a:ext cx="9955460" cy="52140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姚文元的文章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评新编历史剧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〈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海瑞罢官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〉》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在上海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文汇报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发表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二月逆流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林彪坠机身亡。客观上宣告了“文革”的理论和实践的失败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周恩来去世，举国悲痛。天安门事变奠定了群众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基础。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中共中央政治局粉碎了江青反革命集团，文化大革命结束。</a:t>
            </a:r>
            <a:endParaRPr lang="zh-CN" altLang="en-US" sz="1800" u="sng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MH_Other_3"/>
          <p:cNvSpPr/>
          <p:nvPr>
            <p:custDataLst>
              <p:tags r:id="rId1"/>
            </p:custDataLst>
          </p:nvPr>
        </p:nvSpPr>
        <p:spPr>
          <a:xfrm>
            <a:off x="1802856" y="1528496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10" name="MH_Other_5"/>
          <p:cNvSpPr/>
          <p:nvPr>
            <p:custDataLst>
              <p:tags r:id="rId2"/>
            </p:custDataLst>
          </p:nvPr>
        </p:nvSpPr>
        <p:spPr>
          <a:xfrm>
            <a:off x="1813769" y="2612753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18" name="MH_Other_6"/>
          <p:cNvSpPr/>
          <p:nvPr>
            <p:custDataLst>
              <p:tags r:id="rId3"/>
            </p:custDataLst>
          </p:nvPr>
        </p:nvSpPr>
        <p:spPr>
          <a:xfrm>
            <a:off x="1802063" y="4801765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20" name="MH_Other_6"/>
          <p:cNvSpPr/>
          <p:nvPr>
            <p:custDataLst>
              <p:tags r:id="rId4"/>
            </p:custDataLst>
          </p:nvPr>
        </p:nvSpPr>
        <p:spPr>
          <a:xfrm>
            <a:off x="1802856" y="3736123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21" name="MH_Other_6"/>
          <p:cNvSpPr/>
          <p:nvPr>
            <p:custDataLst>
              <p:tags r:id="rId5"/>
            </p:custDataLst>
          </p:nvPr>
        </p:nvSpPr>
        <p:spPr>
          <a:xfrm>
            <a:off x="1802856" y="5904012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57" y="1176273"/>
            <a:ext cx="1800557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1965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1967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1971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1976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1976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6963508" y="0"/>
            <a:ext cx="5228492" cy="1856935"/>
            <a:chOff x="2453580" y="2483757"/>
            <a:chExt cx="6901897" cy="2383521"/>
          </a:xfrm>
        </p:grpSpPr>
        <p:sp>
          <p:nvSpPr>
            <p:cNvPr id="16" name="圆角矩形 15"/>
            <p:cNvSpPr/>
            <p:nvPr/>
          </p:nvSpPr>
          <p:spPr>
            <a:xfrm>
              <a:off x="2453580" y="3160886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第二节：</a:t>
              </a:r>
            </a:p>
            <a:p>
              <a:pPr algn="ctr">
                <a:spcBef>
                  <a:spcPct val="20000"/>
                </a:spcBef>
              </a:pPr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探索中的严重曲折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endParaRP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6103457" y="2488678"/>
              <a:ext cx="187956" cy="237859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280044" y="2483757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291413" y="3351839"/>
              <a:ext cx="3064064" cy="6512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文化大革命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280044" y="421602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严重的曲折深刻的教训</a:t>
              </a:r>
              <a:endPara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03457" y="2488678"/>
            <a:ext cx="200357" cy="23785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80044" y="2483757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91413" y="3351839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68464" y="4216024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</a:p>
        </p:txBody>
      </p:sp>
    </p:spTree>
    <p:extLst>
      <p:ext uri="{BB962C8B-B14F-4D97-AF65-F5344CB8AC3E}">
        <p14:creationId xmlns:p14="http://schemas.microsoft.com/office/powerpoint/2010/main" val="4205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247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438" y="1793631"/>
            <a:ext cx="10515600" cy="41338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严重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的曲折，深刻的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教训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看待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党：犯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错误的时候，党的性质和宗旨没有变；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群众：党内外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广大干部群众对错误进行了抵制和抗争；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毛泽东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毛泽东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在全局上坚持错误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的同时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制止和纠正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过一些具体错误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63" y="0"/>
            <a:ext cx="5127343" cy="17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年初，中共中央为统一思想，总结经验教训和明确工作方向而召开的会议是（ 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南宁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武昌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庐山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七千人大会”</a:t>
            </a:r>
          </a:p>
        </p:txBody>
      </p:sp>
    </p:spTree>
    <p:extLst>
      <p:ext uri="{BB962C8B-B14F-4D97-AF65-F5344CB8AC3E}">
        <p14:creationId xmlns:p14="http://schemas.microsoft.com/office/powerpoint/2010/main" val="10547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年初，中共中央为统一思想，总结经验教训和明确工作方向而召开的会议是（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南宁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武昌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庐山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七千人大会”</a:t>
            </a:r>
          </a:p>
        </p:txBody>
      </p:sp>
    </p:spTree>
    <p:extLst>
      <p:ext uri="{BB962C8B-B14F-4D97-AF65-F5344CB8AC3E}">
        <p14:creationId xmlns:p14="http://schemas.microsoft.com/office/powerpoint/2010/main" val="11378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代表党和政府第一次提出社会主义建设“四个现代化”的目标是在（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第一届全国人民代表大会上	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第二届全国人民代表大会上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第三届全国人民代表大会上	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第四届全国人民代表大会上</a:t>
            </a:r>
          </a:p>
        </p:txBody>
      </p:sp>
    </p:spTree>
    <p:extLst>
      <p:ext uri="{BB962C8B-B14F-4D97-AF65-F5344CB8AC3E}">
        <p14:creationId xmlns:p14="http://schemas.microsoft.com/office/powerpoint/2010/main" val="39700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代表党和政府第一次提出社会主义建设“四个现代化”的目标是在（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第一届全国人民代表大会上	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第二届全国人民代表大会上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第三届全国人民代表大会上	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第四届全国人民代表大会上</a:t>
            </a:r>
          </a:p>
        </p:txBody>
      </p:sp>
    </p:spTree>
    <p:extLst>
      <p:ext uri="{BB962C8B-B14F-4D97-AF65-F5344CB8AC3E}">
        <p14:creationId xmlns:p14="http://schemas.microsoft.com/office/powerpoint/2010/main" val="4706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文化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大革命”结束的标志是（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一月风暴”的兴起	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林彪反革命集团的覆灭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天安门事件”的爆发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江青反革命集团的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垮台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5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中共七届二中全会决议指出，新民主主义社会经济的主要成分不包括（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官僚资本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主义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私人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资本主义经济</a:t>
            </a:r>
          </a:p>
        </p:txBody>
      </p:sp>
    </p:spTree>
    <p:extLst>
      <p:ext uri="{BB962C8B-B14F-4D97-AF65-F5344CB8AC3E}">
        <p14:creationId xmlns:p14="http://schemas.microsoft.com/office/powerpoint/2010/main" val="5652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文化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大革命”结束的标志是（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一月风暴”的兴起	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林彪反革命集团的覆灭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天安门事件”的爆发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江青反革命集团的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垮台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年，老一辈革命家对中央文革小组错误做法的抗争被诬称为（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．“一月风暴”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．“反攻倒算”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．“右倾翻案”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．“二月逆流”</a:t>
            </a:r>
          </a:p>
        </p:txBody>
      </p:sp>
    </p:spTree>
    <p:extLst>
      <p:ext uri="{BB962C8B-B14F-4D97-AF65-F5344CB8AC3E}">
        <p14:creationId xmlns:p14="http://schemas.microsoft.com/office/powerpoint/2010/main" val="14958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年，老一辈革命家对中央文革小组错误做法的抗争被诬称为（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．“一月风暴”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．“反攻倒算”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．“右倾翻案”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．“二月逆流”</a:t>
            </a:r>
          </a:p>
        </p:txBody>
      </p:sp>
    </p:spTree>
    <p:extLst>
      <p:ext uri="{BB962C8B-B14F-4D97-AF65-F5344CB8AC3E}">
        <p14:creationId xmlns:p14="http://schemas.microsoft.com/office/powerpoint/2010/main" val="32245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48322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下列有关中国共产党在文化大革命中所犯的错误进行的科学分析，说法错误的是（   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共产党在犯严重错误的时候，其性质和宗旨都没有改变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导致了一些“左”倾错误，但在全局上否定了“文化大革命”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党内外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广大干部群众在“文化大革命”期间对“左”倾错误的抵制和抗争，对林彪、江青两个反革命集团的斗争，一直没有停止过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在全局上坚持“文化大革命”的错误，但也制止和纠正过一些具体错误</a:t>
            </a:r>
          </a:p>
        </p:txBody>
      </p:sp>
    </p:spTree>
    <p:extLst>
      <p:ext uri="{BB962C8B-B14F-4D97-AF65-F5344CB8AC3E}">
        <p14:creationId xmlns:p14="http://schemas.microsoft.com/office/powerpoint/2010/main" val="23625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48322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下列有关中国共产党在文化大革命中所犯的错误进行的科学分析，说法错误的是（   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共产党在犯严重错误的时候，其性质和宗旨都没有改变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导致了一些“左”倾错误，但在全局上否定了“文化大革命”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党内外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广大干部群众在“文化大革命”期间对“左”倾错误的抵制和抗争，对林彪、江青两个反革命集团的斗争，一直没有停止过</a:t>
            </a:r>
          </a:p>
          <a:p>
            <a:endParaRPr lang="zh-CN" altLang="en-US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在全局上坚持“文化大革命”的错误，但也制止和纠正过一些具体错误</a:t>
            </a:r>
          </a:p>
        </p:txBody>
      </p:sp>
    </p:spTree>
    <p:extLst>
      <p:ext uri="{BB962C8B-B14F-4D97-AF65-F5344CB8AC3E}">
        <p14:creationId xmlns:p14="http://schemas.microsoft.com/office/powerpoint/2010/main" val="14131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396358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204688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204688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856687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5306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37513" y="4305116"/>
            <a:ext cx="235213" cy="21164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10941" y="4302702"/>
            <a:ext cx="3064064" cy="93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23298" y="5463085"/>
            <a:ext cx="3064064" cy="958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毛泽东等老一代革命家探索中国社会主义建设道路的理论贡献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5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396358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204688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204688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856687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5306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37513" y="4305116"/>
            <a:ext cx="235213" cy="21164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10941" y="4302702"/>
            <a:ext cx="3064064" cy="93666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23298" y="5463085"/>
            <a:ext cx="3064064" cy="958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毛泽东等老一代革命家探索中国社会主义建设道路的理论贡献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8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32" y="1483659"/>
            <a:ext cx="12145675" cy="478513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中国社会主义建设取得的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成就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独立的、比较完整的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工业体系和国民经济体系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上箭头 9"/>
          <p:cNvSpPr/>
          <p:nvPr/>
        </p:nvSpPr>
        <p:spPr>
          <a:xfrm>
            <a:off x="946657" y="3377460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32" y="1483659"/>
            <a:ext cx="12145675" cy="496464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中国社会主义建设取得的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成就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1964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年10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爆炸了第一颗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原子弹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1967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年6月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，爆炸了第一颗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氢弹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1970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年4月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，第一颗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造地球卫星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上箭头 9"/>
          <p:cNvSpPr/>
          <p:nvPr/>
        </p:nvSpPr>
        <p:spPr>
          <a:xfrm>
            <a:off x="2490449" y="337221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831" y="1259486"/>
            <a:ext cx="12145675" cy="1610744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中国社会主义建设取得的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成就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上箭头 9"/>
          <p:cNvSpPr/>
          <p:nvPr/>
        </p:nvSpPr>
        <p:spPr>
          <a:xfrm>
            <a:off x="4580506" y="329062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336" y="4304783"/>
            <a:ext cx="9456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1971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zh-CN" altLang="en-US" sz="20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，在广大发展中国家的积极争取下，中国恢复了在联合国的合法席位</a:t>
            </a:r>
            <a:r>
              <a:rPr lang="zh-CN" altLang="en-US" sz="20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000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共产党制定的过渡时期总路线的主体是（      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．实现国家对个体农业的社会主义改造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．实现国家对资本主义工商业的社会主义改造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．实现国家对个体手工业的社会主义改造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．实现国家的社会主义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工业化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2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396358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  <a:endParaRPr lang="zh-CN" altLang="en-US" sz="2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220386" y="204688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204688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856687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5306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137513" y="4305116"/>
            <a:ext cx="235213" cy="21164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10941" y="4302702"/>
            <a:ext cx="3064064" cy="93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23298" y="5463085"/>
            <a:ext cx="3064064" cy="95851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7980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597" y="45802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185" y="1384810"/>
            <a:ext cx="11706329" cy="48583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毛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泽东等老一代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革命家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探索中国社会主义建设道路的理论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贡献 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两马阶（结）党 政经文军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现代化建设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“两步走”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第一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步，建成一个独立的比较完整的工业体系和国民经济体系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第二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步，全面实现农业、工业、国防和科学技术的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现代化。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与中国实际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“第二次结合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发展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第一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阶段是不发达的社会主义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第二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阶段是比较发达的社会主义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党：加强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共产党自身建设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共产党员务必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继续地保持谦虚、谨慎、不骄、不躁的作风，继续地保持艰苦奋斗的作风。</a:t>
            </a:r>
          </a:p>
        </p:txBody>
      </p:sp>
      <p:pic>
        <p:nvPicPr>
          <p:cNvPr id="2050" name="Picture 2" descr="C:\Users\User\Documents\263EM\chuzi@sunlands.com\history\user\image\392ec2ab-2019-4ccf-8d21-3d0d42fdde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2" y="1290971"/>
            <a:ext cx="1807944" cy="55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9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9210" y="445403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561" y="1811088"/>
            <a:ext cx="11615057" cy="4280954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政：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民主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把正确处理人民内部矛盾作为国家政治生活的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主题；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处理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好中国共产党同各民主党派的关系，坚持长期共存、互相监督的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经：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优先发展重工业的条件下，坚持工业和农业并举、重工业和轻工业并举、中央工业和地方工业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并举等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“两条腿”走路的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文：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：“百花齐放，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百家争鸣”。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军：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现代化正规化国防军和发展现代化国防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  <a:endPara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3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744055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1971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月，新中国取得的重大外交成果是（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恢复在世界卫生组织的合法席位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恢复在联合国的合法席位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实现中日关系正常化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实现中美关系正常化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5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744055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1971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月，新中国取得的重大外交成果是（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恢复在世界卫生组织的合法席位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恢复在联合国的合法席位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实现中日关系正常化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实现中美关系正常化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3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494673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1964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年，新中国在科技领域取得的重大成果是（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第一颗原子弹试验成功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第一颗氢弹试验成功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第一颗人造地球卫星发射成功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第一颗月球探测卫星发射成功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4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494673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1964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年，新中国在科技领域取得的重大成果是（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b="1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第一颗原子弹试验成功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第一颗氢弹试验成功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第一颗人造地球卫星发射成功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第一颗月球探测卫星发射成功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9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150289"/>
            <a:ext cx="106149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在探索中国社会主义建设道路过程中提出，社会主义的第一个阶段是（   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不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发达的社会主义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比较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发达的社会主义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初级阶段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阶段的社会主义</a:t>
            </a: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6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150289"/>
            <a:ext cx="106149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在探索中国社会主义建设道路过程中提出，社会主义的第一个阶段是（   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不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发达的社会主义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比较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发达的社会主义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初级阶段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的社会主义</a:t>
            </a:r>
          </a:p>
          <a:p>
            <a:endParaRPr lang="zh-CN" altLang="en-US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阶段的社会主义</a:t>
            </a: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4286</Words>
  <Application>Microsoft Office PowerPoint</Application>
  <PresentationFormat>自定义</PresentationFormat>
  <Paragraphs>1047</Paragraphs>
  <Slides>98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98</vt:i4>
      </vt:variant>
    </vt:vector>
  </HeadingPairs>
  <TitlesOfParts>
    <vt:vector size="104" baseType="lpstr">
      <vt:lpstr>1_Office 主题</vt:lpstr>
      <vt:lpstr>4_Office 主题</vt:lpstr>
      <vt:lpstr>Office 主题</vt:lpstr>
      <vt:lpstr>5_Office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第二节 制定过渡时期总路线  </vt:lpstr>
      <vt:lpstr>PowerPoint 演示文稿</vt:lpstr>
      <vt:lpstr>第二节 制定过渡时期总路线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PowerPoint 演示文稿</vt:lpstr>
      <vt:lpstr>第三节 开辟中国社会主义改造道路  </vt:lpstr>
      <vt:lpstr>PowerPoint 演示文稿</vt:lpstr>
      <vt:lpstr>第三节 开辟中国社会主义改造道路  </vt:lpstr>
      <vt:lpstr>第三节 开辟中国社会主义改造道路  </vt:lpstr>
      <vt:lpstr>第三节 开辟中国社会主义改造道路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PowerPoint 演示文稿</vt:lpstr>
      <vt:lpstr>PowerPoint 演示文稿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第二节 探索中的严重曲折 </vt:lpstr>
      <vt:lpstr>第二节 探索中的严重曲折  </vt:lpstr>
      <vt:lpstr>第二节 探索中的严重曲折  </vt:lpstr>
      <vt:lpstr>第二节 探索中的严重曲折  </vt:lpstr>
      <vt:lpstr>第二节 探索中的严重曲折  </vt:lpstr>
      <vt:lpstr>第二节 探索中的严重曲折  </vt:lpstr>
      <vt:lpstr>第二节 探索中的严重曲折  </vt:lpstr>
      <vt:lpstr>PowerPoint 演示文稿</vt:lpstr>
      <vt:lpstr>1966~1976：文化大革命</vt:lpstr>
      <vt:lpstr>PowerPoint 演示文稿</vt:lpstr>
      <vt:lpstr>第二节 探索中的严重曲折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第三节 建设的成就 探索的成果 </vt:lpstr>
      <vt:lpstr>第三节 建设的成就 探索的成果 </vt:lpstr>
      <vt:lpstr>第三节 建设的成就 探索的成果 </vt:lpstr>
      <vt:lpstr>PowerPoint 演示文稿</vt:lpstr>
      <vt:lpstr>第三节 建设的成就 探索的成果 </vt:lpstr>
      <vt:lpstr>第三节 建设的成就 探索的成果 </vt:lpstr>
      <vt:lpstr>练一练</vt:lpstr>
      <vt:lpstr>练一练</vt:lpstr>
      <vt:lpstr>练一练</vt:lpstr>
      <vt:lpstr>练一练</vt:lpstr>
      <vt:lpstr>练一练</vt:lpstr>
      <vt:lpstr>练一练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a</cp:lastModifiedBy>
  <cp:revision>546</cp:revision>
  <dcterms:created xsi:type="dcterms:W3CDTF">2015-01-10T04:56:00Z</dcterms:created>
  <dcterms:modified xsi:type="dcterms:W3CDTF">2018-10-27T09:12:51Z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