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54.xml" ContentType="application/vnd.openxmlformats-officedocument.presentationml.tags+xml"/>
  <Override PartName="/ppt/notesSlides/notesSlide1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5.xml" ContentType="application/vnd.openxmlformats-officedocument.presentationml.notesSlide+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419" r:id="rId2"/>
    <p:sldId id="256" r:id="rId3"/>
    <p:sldId id="257" r:id="rId4"/>
    <p:sldId id="258" r:id="rId5"/>
    <p:sldId id="406" r:id="rId6"/>
    <p:sldId id="407" r:id="rId7"/>
    <p:sldId id="408" r:id="rId8"/>
    <p:sldId id="409" r:id="rId9"/>
    <p:sldId id="410" r:id="rId10"/>
    <p:sldId id="259" r:id="rId11"/>
    <p:sldId id="260" r:id="rId12"/>
    <p:sldId id="261" r:id="rId13"/>
    <p:sldId id="262" r:id="rId14"/>
    <p:sldId id="263" r:id="rId15"/>
    <p:sldId id="411" r:id="rId16"/>
    <p:sldId id="265" r:id="rId17"/>
    <p:sldId id="266" r:id="rId18"/>
    <p:sldId id="267" r:id="rId19"/>
    <p:sldId id="268" r:id="rId20"/>
    <p:sldId id="269" r:id="rId21"/>
    <p:sldId id="270" r:id="rId22"/>
    <p:sldId id="271" r:id="rId23"/>
    <p:sldId id="272" r:id="rId24"/>
    <p:sldId id="273" r:id="rId25"/>
    <p:sldId id="279" r:id="rId26"/>
    <p:sldId id="412" r:id="rId27"/>
    <p:sldId id="274" r:id="rId28"/>
    <p:sldId id="275" r:id="rId29"/>
    <p:sldId id="276" r:id="rId30"/>
    <p:sldId id="277" r:id="rId31"/>
    <p:sldId id="278" r:id="rId32"/>
    <p:sldId id="280" r:id="rId33"/>
    <p:sldId id="281" r:id="rId34"/>
    <p:sldId id="282" r:id="rId35"/>
    <p:sldId id="283" r:id="rId36"/>
    <p:sldId id="284" r:id="rId37"/>
    <p:sldId id="285" r:id="rId38"/>
    <p:sldId id="286" r:id="rId39"/>
    <p:sldId id="287" r:id="rId40"/>
    <p:sldId id="289" r:id="rId41"/>
    <p:sldId id="290" r:id="rId42"/>
    <p:sldId id="291" r:id="rId43"/>
    <p:sldId id="292" r:id="rId44"/>
    <p:sldId id="293" r:id="rId45"/>
    <p:sldId id="294" r:id="rId46"/>
    <p:sldId id="295" r:id="rId47"/>
    <p:sldId id="296" r:id="rId48"/>
    <p:sldId id="297" r:id="rId49"/>
    <p:sldId id="298" r:id="rId50"/>
    <p:sldId id="303" r:id="rId51"/>
    <p:sldId id="420" r:id="rId52"/>
    <p:sldId id="423" r:id="rId53"/>
    <p:sldId id="424" r:id="rId54"/>
    <p:sldId id="425" r:id="rId55"/>
    <p:sldId id="426" r:id="rId56"/>
    <p:sldId id="427" r:id="rId57"/>
    <p:sldId id="428" r:id="rId58"/>
    <p:sldId id="429" r:id="rId59"/>
    <p:sldId id="430" r:id="rId60"/>
    <p:sldId id="431" r:id="rId61"/>
    <p:sldId id="432" r:id="rId62"/>
    <p:sldId id="433" r:id="rId63"/>
    <p:sldId id="435" r:id="rId64"/>
    <p:sldId id="436" r:id="rId65"/>
    <p:sldId id="437" r:id="rId66"/>
    <p:sldId id="438" r:id="rId67"/>
    <p:sldId id="439" r:id="rId68"/>
    <p:sldId id="440" r:id="rId69"/>
    <p:sldId id="441" r:id="rId70"/>
    <p:sldId id="442" r:id="rId71"/>
    <p:sldId id="445" r:id="rId72"/>
    <p:sldId id="446" r:id="rId73"/>
    <p:sldId id="447" r:id="rId74"/>
    <p:sldId id="448" r:id="rId75"/>
    <p:sldId id="449" r:id="rId76"/>
    <p:sldId id="450" r:id="rId77"/>
    <p:sldId id="453" r:id="rId78"/>
    <p:sldId id="454" r:id="rId79"/>
    <p:sldId id="455"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70" r:id="rId94"/>
    <p:sldId id="471" r:id="rId95"/>
    <p:sldId id="472" r:id="rId96"/>
    <p:sldId id="473" r:id="rId97"/>
    <p:sldId id="474" r:id="rId98"/>
    <p:sldId id="477" r:id="rId99"/>
    <p:sldId id="478" r:id="rId100"/>
    <p:sldId id="481" r:id="rId101"/>
    <p:sldId id="482" r:id="rId102"/>
    <p:sldId id="483" r:id="rId103"/>
    <p:sldId id="484" r:id="rId104"/>
    <p:sldId id="489" r:id="rId105"/>
    <p:sldId id="490" r:id="rId106"/>
    <p:sldId id="491" r:id="rId107"/>
    <p:sldId id="492" r:id="rId108"/>
    <p:sldId id="493" r:id="rId109"/>
    <p:sldId id="495" r:id="rId110"/>
    <p:sldId id="496" r:id="rId111"/>
    <p:sldId id="497" r:id="rId112"/>
    <p:sldId id="498" r:id="rId113"/>
    <p:sldId id="499" r:id="rId114"/>
    <p:sldId id="500" r:id="rId115"/>
    <p:sldId id="501" r:id="rId116"/>
    <p:sldId id="502" r:id="rId117"/>
    <p:sldId id="503" r:id="rId118"/>
    <p:sldId id="504" r:id="rId119"/>
    <p:sldId id="505" r:id="rId120"/>
    <p:sldId id="506" r:id="rId121"/>
    <p:sldId id="507" r:id="rId122"/>
    <p:sldId id="508" r:id="rId123"/>
    <p:sldId id="509" r:id="rId124"/>
    <p:sldId id="510" r:id="rId125"/>
    <p:sldId id="511" r:id="rId1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7" y="1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063C2-9A13-4946-88DC-7571CC237A3C}"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590ED-4146-4279-8448-1878DCCEC65A}" type="slidenum">
              <a:rPr lang="zh-CN" altLang="en-US" smtClean="0"/>
              <a:t>‹#›</a:t>
            </a:fld>
            <a:endParaRPr lang="zh-CN" altLang="en-US"/>
          </a:p>
        </p:txBody>
      </p:sp>
    </p:spTree>
    <p:extLst>
      <p:ext uri="{BB962C8B-B14F-4D97-AF65-F5344CB8AC3E}">
        <p14:creationId xmlns:p14="http://schemas.microsoft.com/office/powerpoint/2010/main" val="147212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574337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t>1</a:t>
            </a:r>
            <a:r>
              <a:rPr lang="zh-CN" altLang="zh-CN"/>
              <a:t>、民歌与民谣的区别：</a:t>
            </a:r>
            <a:r>
              <a:rPr lang="zh-CN" altLang="en-US"/>
              <a:t>民歌是带有地方性和民族色彩的传统音乐，民谣一词则带有现代意义。由于流行音乐是从英美滋生和发展起来的，流行音乐中的民谣元素是直接来自欧美历史上的传统民谣，其他地方的民谣则被摒在其外，而另给了一个名称--世界音乐（WORLD MUSIC），或叫做民族音乐。</a:t>
            </a:r>
          </a:p>
        </p:txBody>
      </p:sp>
    </p:spTree>
    <p:extLst>
      <p:ext uri="{BB962C8B-B14F-4D97-AF65-F5344CB8AC3E}">
        <p14:creationId xmlns:p14="http://schemas.microsoft.com/office/powerpoint/2010/main" val="413146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sym typeface="+mn-ea"/>
              </a:rPr>
              <a:t>1</a:t>
            </a:r>
            <a:r>
              <a:rPr lang="zh-CN" altLang="en-US" dirty="0">
                <a:sym typeface="+mn-ea"/>
              </a:rPr>
              <a:t>、译文：地方官员向朝廷举荐的秀才根本不懂四书五经这些儒家经典。向朝廷举荐的品德高尚因孝顺而闻名的人，真实的情况是父母长辈被赶出家门，无所依靠。所谓的寒门，清正廉洁的人更是品德败坏，道德低下如污泥一样令人厌恶。被举荐的公门子弟称为人才，实际上却怯懦不敢担当；胆子如鸡一样小。</a:t>
            </a:r>
            <a:endParaRPr lang="zh-CN" altLang="en-US" dirty="0"/>
          </a:p>
          <a:p>
            <a:endParaRPr lang="zh-CN" altLang="en-US" dirty="0"/>
          </a:p>
        </p:txBody>
      </p:sp>
    </p:spTree>
    <p:extLst>
      <p:ext uri="{BB962C8B-B14F-4D97-AF65-F5344CB8AC3E}">
        <p14:creationId xmlns:p14="http://schemas.microsoft.com/office/powerpoint/2010/main" val="287934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sym typeface="+mn-ea"/>
              </a:rPr>
              <a:t>1</a:t>
            </a:r>
            <a:r>
              <a:rPr lang="zh-CN" altLang="en-US">
                <a:sym typeface="+mn-ea"/>
              </a:rPr>
              <a:t>、译文：地方官员向朝廷举荐的秀才根本不懂四书五经这些儒家经典。向朝廷举荐的品德高尚因孝顺而闻名的人，真实的情况是父母长辈被赶出家门，无所依靠。所谓的寒门，清正廉洁的人更是品德败坏，道德低下如污泥一样令人厌恶。被举荐的公门子弟称为人才，实际上却怯懦不敢担当；胆子如鸡一样小。</a:t>
            </a:r>
            <a:endParaRPr lang="zh-CN" altLang="en-US"/>
          </a:p>
          <a:p>
            <a:endParaRPr lang="zh-CN" altLang="en-US"/>
          </a:p>
        </p:txBody>
      </p:sp>
    </p:spTree>
    <p:extLst>
      <p:ext uri="{BB962C8B-B14F-4D97-AF65-F5344CB8AC3E}">
        <p14:creationId xmlns:p14="http://schemas.microsoft.com/office/powerpoint/2010/main" val="3511982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334725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比喻有明喻、借喻、暗喻之分</a:t>
            </a:r>
          </a:p>
        </p:txBody>
      </p:sp>
    </p:spTree>
    <p:extLst>
      <p:ext uri="{BB962C8B-B14F-4D97-AF65-F5344CB8AC3E}">
        <p14:creationId xmlns:p14="http://schemas.microsoft.com/office/powerpoint/2010/main" val="321055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algn="l">
              <a:lnSpc>
                <a:spcPct val="100000"/>
              </a:lnSpc>
              <a:buNone/>
            </a:pPr>
            <a:r>
              <a:rPr lang="en-US" altLang="zh-CN" dirty="0">
                <a:solidFill>
                  <a:prstClr val="black"/>
                </a:solidFill>
                <a:latin typeface="仿宋" panose="02010609060101010101" charset="-122"/>
                <a:ea typeface="仿宋" panose="02010609060101010101" charset="-122"/>
                <a:cs typeface="Calibri" panose="020F0502020204030204" charset="0"/>
                <a:sym typeface="+mn-ea"/>
              </a:rPr>
              <a:t>2</a:t>
            </a:r>
            <a:r>
              <a:rPr lang="zh-CN" altLang="en-US" dirty="0">
                <a:solidFill>
                  <a:prstClr val="black"/>
                </a:solidFill>
                <a:latin typeface="仿宋" panose="02010609060101010101" charset="-122"/>
                <a:ea typeface="仿宋" panose="02010609060101010101" charset="-122"/>
                <a:cs typeface="Calibri" panose="020F0502020204030204" charset="0"/>
                <a:sym typeface="+mn-ea"/>
              </a:rPr>
              <a:t>、政治价值：比如：《桓灵时童谣》  </a:t>
            </a:r>
            <a:r>
              <a:rPr lang="en-US" altLang="zh-CN" dirty="0">
                <a:solidFill>
                  <a:prstClr val="black"/>
                </a:solidFill>
                <a:latin typeface="仿宋" panose="02010609060101010101" charset="-122"/>
                <a:ea typeface="仿宋" panose="02010609060101010101" charset="-122"/>
                <a:cs typeface="Calibri" panose="020F0502020204030204" charset="0"/>
                <a:sym typeface="+mn-ea"/>
              </a:rPr>
              <a:t>4</a:t>
            </a:r>
            <a:r>
              <a:rPr lang="zh-CN" altLang="en-US" dirty="0">
                <a:solidFill>
                  <a:prstClr val="black"/>
                </a:solidFill>
                <a:latin typeface="仿宋" panose="02010609060101010101" charset="-122"/>
                <a:ea typeface="仿宋" panose="02010609060101010101" charset="-122"/>
                <a:cs typeface="Calibri" panose="020F0502020204030204" charset="0"/>
                <a:sym typeface="+mn-ea"/>
              </a:rPr>
              <a:t>、自然科学：节令歌：</a:t>
            </a:r>
            <a:r>
              <a:rPr lang="zh-CN" altLang="en-US" dirty="0">
                <a:latin typeface="仿宋" panose="02010609060101010101" charset="-122"/>
                <a:ea typeface="仿宋" panose="02010609060101010101" charset="-122"/>
                <a:sym typeface="+mn-ea"/>
              </a:rPr>
              <a:t>一九二九不出手，三九四九冰上走，五九六九，河边看柳，七九河开，八九雁来，九九加一九，耕牛遍地走。</a:t>
            </a:r>
            <a:endParaRPr lang="zh-CN" altLang="en-US" dirty="0">
              <a:latin typeface="仿宋" panose="02010609060101010101" charset="-122"/>
              <a:ea typeface="仿宋" panose="02010609060101010101" charset="-122"/>
            </a:endParaRPr>
          </a:p>
          <a:p>
            <a:endParaRPr lang="zh-CN" altLang="en-US" dirty="0">
              <a:solidFill>
                <a:prstClr val="black"/>
              </a:solidFill>
              <a:latin typeface="仿宋" panose="02010609060101010101" charset="-122"/>
              <a:ea typeface="仿宋" panose="02010609060101010101" charset="-122"/>
              <a:cs typeface="Calibri" panose="020F0502020204030204" charset="0"/>
              <a:sym typeface="+mn-ea"/>
            </a:endParaRPr>
          </a:p>
        </p:txBody>
      </p:sp>
    </p:spTree>
    <p:extLst>
      <p:ext uri="{BB962C8B-B14F-4D97-AF65-F5344CB8AC3E}">
        <p14:creationId xmlns:p14="http://schemas.microsoft.com/office/powerpoint/2010/main" val="387409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sz="900" dirty="0">
                <a:solidFill>
                  <a:srgbClr val="C00000"/>
                </a:solidFill>
              </a:rPr>
              <a:t>盘王节</a:t>
            </a:r>
            <a:r>
              <a:rPr lang="zh-CN" altLang="en-US" dirty="0"/>
              <a:t>是祭祀祖先盘古，盘庚，盘瓠的重大节日，海内外的都十分重视这一民族祀典。每年的农历十月十六日，祭祀男女老少都要穿上自己民族的节日盛装，聚居在一起唱歌、跳舞，欢度盘王节</a:t>
            </a:r>
          </a:p>
        </p:txBody>
      </p:sp>
    </p:spTree>
    <p:extLst>
      <p:ext uri="{BB962C8B-B14F-4D97-AF65-F5344CB8AC3E}">
        <p14:creationId xmlns:p14="http://schemas.microsoft.com/office/powerpoint/2010/main" val="425722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213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200708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152341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358463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86849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C590ED-4146-4279-8448-1878DCCEC65A}" type="slidenum">
              <a:rPr lang="zh-CN" altLang="en-US" smtClean="0"/>
              <a:t>33</a:t>
            </a:fld>
            <a:endParaRPr lang="zh-CN" altLang="en-US"/>
          </a:p>
        </p:txBody>
      </p:sp>
    </p:spTree>
    <p:extLst>
      <p:ext uri="{BB962C8B-B14F-4D97-AF65-F5344CB8AC3E}">
        <p14:creationId xmlns:p14="http://schemas.microsoft.com/office/powerpoint/2010/main" val="224726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该诗是一位名达稳的女子自杀前唱给同情她的一位同村人的歌，由这位同村人用土俗字记录下来。达稳14岁时许配给又聋又呆的表哥，21岁被迫成婚，常受婆婆和丈夫虐待，苦不堪言。她约同村几位一样受折磨的女子逃跑，结果被抓住。娘家将送回夫家，夫家打她，不给饭她吃。她不堪折磨，上吊自杀，自杀前作歌告别人世：</a:t>
            </a:r>
          </a:p>
        </p:txBody>
      </p:sp>
    </p:spTree>
    <p:extLst>
      <p:ext uri="{BB962C8B-B14F-4D97-AF65-F5344CB8AC3E}">
        <p14:creationId xmlns:p14="http://schemas.microsoft.com/office/powerpoint/2010/main" val="103151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C590ED-4146-4279-8448-1878DCCEC65A}" type="slidenum">
              <a:rPr lang="zh-CN" altLang="en-US" smtClean="0"/>
              <a:t>44</a:t>
            </a:fld>
            <a:endParaRPr lang="zh-CN" altLang="en-US"/>
          </a:p>
        </p:txBody>
      </p:sp>
    </p:spTree>
    <p:extLst>
      <p:ext uri="{BB962C8B-B14F-4D97-AF65-F5344CB8AC3E}">
        <p14:creationId xmlns:p14="http://schemas.microsoft.com/office/powerpoint/2010/main" val="2000024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dirty="0"/>
              <a:t>1</a:t>
            </a:r>
            <a:r>
              <a:rPr lang="zh-CN" altLang="zh-CN" dirty="0"/>
              <a:t>、民歌与民谣的区别：</a:t>
            </a:r>
            <a:r>
              <a:rPr lang="zh-CN" altLang="en-US" dirty="0"/>
              <a:t>民歌是带有地方性和民族色彩的传统音乐，民谣一词则带有现代意义。由于流行音乐是从英美滋生和发展起来的，流行音乐中的民谣元素是直接来自欧美历史上的传统民谣，其他地方的民谣则被摒在其外，而另给了一个名称--世界音乐（WORLD MUSIC），或叫做民族音乐。</a:t>
            </a:r>
          </a:p>
        </p:txBody>
      </p:sp>
    </p:spTree>
    <p:extLst>
      <p:ext uri="{BB962C8B-B14F-4D97-AF65-F5344CB8AC3E}">
        <p14:creationId xmlns:p14="http://schemas.microsoft.com/office/powerpoint/2010/main" val="334303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41726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61015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91083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073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1253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463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04063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1257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72322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42359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7226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7069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9324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308335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4045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271480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59680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204870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058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FE7DEC-9918-4CCB-9E18-4872FE56C1F5}"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13305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EFE7DEC-9918-4CCB-9E18-4872FE56C1F5}" type="datetimeFigureOut">
              <a:rPr lang="zh-CN" altLang="en-US" smtClean="0"/>
              <a:t>2018/12/21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6FB2D-AC8F-4F98-893A-36DEA62F0B9C}" type="slidenum">
              <a:rPr lang="zh-CN" altLang="en-US" smtClean="0"/>
              <a:t>‹#›</a:t>
            </a:fld>
            <a:endParaRPr lang="zh-CN" altLang="en-US"/>
          </a:p>
        </p:txBody>
      </p:sp>
    </p:spTree>
    <p:extLst>
      <p:ext uri="{BB962C8B-B14F-4D97-AF65-F5344CB8AC3E}">
        <p14:creationId xmlns:p14="http://schemas.microsoft.com/office/powerpoint/2010/main" val="194472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0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tags" Target="../tags/tag103.xml"/><Relationship Id="rId4" Type="http://schemas.openxmlformats.org/officeDocument/2006/relationships/image" Target="../media/image19.jpe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6.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ags" Target="../tags/tag69.xml"/><Relationship Id="rId4" Type="http://schemas.openxmlformats.org/officeDocument/2006/relationships/image" Target="../media/image10.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2.xml"/><Relationship Id="rId4" Type="http://schemas.openxmlformats.org/officeDocument/2006/relationships/image" Target="../media/image12.jpeg"/></Relationships>
</file>

<file path=ppt/slides/_rels/slide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9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txBox="1"/>
          <p:nvPr/>
        </p:nvSpPr>
        <p:spPr>
          <a:xfrm>
            <a:off x="965489" y="1735498"/>
            <a:ext cx="4493895" cy="728663"/>
          </a:xfrm>
          <a:prstGeom prst="rect">
            <a:avLst/>
          </a:prstGeom>
          <a:noFill/>
          <a:ln w="9525">
            <a:noFill/>
          </a:ln>
        </p:spPr>
        <p:txBody>
          <a:bodyPr lIns="68580" tIns="34290" rIns="68580" bIns="34290" anchor="b"/>
          <a:lstStyle/>
          <a:p>
            <a:pPr defTabSz="685800"/>
            <a:r>
              <a:rPr lang="zh-CN" altLang="en-US" sz="4100" b="1" dirty="0">
                <a:solidFill>
                  <a:srgbClr val="C00000"/>
                </a:solidFill>
                <a:latin typeface="微软雅黑" pitchFamily="34" charset="-122"/>
                <a:ea typeface="微软雅黑" pitchFamily="34" charset="-122"/>
                <a:cs typeface="+mj-cs"/>
                <a:sym typeface="+mn-ea"/>
              </a:rPr>
              <a:t>民间文学概论</a:t>
            </a:r>
          </a:p>
        </p:txBody>
      </p:sp>
      <p:sp>
        <p:nvSpPr>
          <p:cNvPr id="2" name="TextBox 1"/>
          <p:cNvSpPr txBox="1"/>
          <p:nvPr/>
        </p:nvSpPr>
        <p:spPr>
          <a:xfrm>
            <a:off x="1691680" y="3075806"/>
            <a:ext cx="2448272"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主讲：唐宏宇</a:t>
            </a:r>
          </a:p>
        </p:txBody>
      </p:sp>
    </p:spTree>
    <p:extLst>
      <p:ext uri="{BB962C8B-B14F-4D97-AF65-F5344CB8AC3E}">
        <p14:creationId xmlns:p14="http://schemas.microsoft.com/office/powerpoint/2010/main" val="14113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827584" y="885015"/>
            <a:ext cx="6624735" cy="2586087"/>
            <a:chOff x="454088" y="1180019"/>
            <a:chExt cx="883298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454088" y="2307346"/>
              <a:ext cx="3044484"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29" y="2694816"/>
              <a:ext cx="4909740"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457857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5"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3868904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32880" y="913240"/>
            <a:ext cx="7835552" cy="2492990"/>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“天皇皇，地皇皇，我家有个夜哭郎，过路君子念三遍，一夜睡到大天光。”属于（ ）。</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cs typeface="Calibri" panose="020F0502020204030204" charset="0"/>
              </a:rPr>
              <a:t>时政歌</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情歌</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生活歌</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仪式歌</a:t>
            </a: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617899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32880" y="913240"/>
            <a:ext cx="7835552" cy="2492990"/>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“天皇皇，地皇皇，我家有个夜哭郎，过路君子念三遍，一夜睡到大天光。”属于（</a:t>
            </a: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cs typeface="Calibri" panose="020F0502020204030204" charset="0"/>
              </a:rPr>
              <a:t>时政歌</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情歌</a:t>
            </a:r>
          </a:p>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生活歌</a:t>
            </a:r>
          </a:p>
          <a:p>
            <a:pPr marL="12859" defTabSz="685800">
              <a:lnSpc>
                <a:spcPct val="150000"/>
              </a:lnSpc>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D:</a:t>
            </a:r>
            <a:r>
              <a:rPr lang="zh-CN" altLang="en-US" dirty="0">
                <a:solidFill>
                  <a:srgbClr val="FF0000"/>
                </a:solidFill>
                <a:latin typeface="微软雅黑" panose="020B0503020204020204" charset="-122"/>
                <a:ea typeface="微软雅黑" panose="020B0503020204020204" charset="-122"/>
                <a:cs typeface="Calibri" panose="020F0502020204030204" charset="0"/>
              </a:rPr>
              <a:t>仪式歌</a:t>
            </a: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937213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55576" y="1053465"/>
            <a:ext cx="5530215" cy="2559368"/>
          </a:xfrm>
          <a:prstGeom prst="rect">
            <a:avLst/>
          </a:prstGeom>
          <a:noFill/>
          <a:ln w="9525">
            <a:noFill/>
          </a:ln>
        </p:spPr>
        <p:txBody>
          <a:bodyPr wrap="square" lIns="68580" tIns="34290" rIns="68580" bIns="34290">
            <a:spAutoFit/>
          </a:bodyPr>
          <a:lstStyle/>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尚书</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无逸</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对民间谚语的解释是（）</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．“谚，俗所传言也”</a:t>
            </a: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．“谚，俗语也”</a:t>
            </a: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 .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谚，俗言也”</a:t>
            </a: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．“俚语曰谚”</a:t>
            </a: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822409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9"/>
          <p:cNvSpPr txBox="1"/>
          <p:nvPr/>
        </p:nvSpPr>
        <p:spPr>
          <a:xfrm>
            <a:off x="755576" y="1053465"/>
            <a:ext cx="5530215" cy="2559368"/>
          </a:xfrm>
          <a:prstGeom prst="rect">
            <a:avLst/>
          </a:prstGeom>
          <a:noFill/>
          <a:ln w="9525">
            <a:noFill/>
          </a:ln>
        </p:spPr>
        <p:txBody>
          <a:bodyPr wrap="square" lIns="68580" tIns="34290" rIns="68580" bIns="34290">
            <a:spAutoFit/>
          </a:bodyPr>
          <a:lstStyle/>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尚书</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无逸</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对民间谚语的解释是（</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．“谚，俗所传言也”</a:t>
            </a: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．“谚，俗语也”</a:t>
            </a:r>
          </a:p>
          <a:p>
            <a:pPr defTabSz="685800">
              <a:lnSpc>
                <a:spcPct val="18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 .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谚，俗言也”</a:t>
            </a:r>
          </a:p>
          <a:p>
            <a:pPr defTabSz="685800">
              <a:lnSpc>
                <a:spcPct val="18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D</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．“俚语曰谚”</a:t>
            </a:r>
            <a:endParaRPr lang="zh-CN" altLang="en-US" dirty="0">
              <a:solidFill>
                <a:srgbClr val="FF0000"/>
              </a:solidFill>
              <a:latin typeface="微软雅黑" panose="020B0503020204020204" charset="-122"/>
              <a:ea typeface="微软雅黑" panose="020B0503020204020204" charset="-122"/>
            </a:endParaRP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759989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917020" y="1328262"/>
            <a:ext cx="5860733" cy="345281"/>
          </a:xfrm>
          <a:prstGeom prst="rect">
            <a:avLst/>
          </a:prstGeom>
          <a:noFill/>
        </p:spPr>
        <p:txBody>
          <a:bodyPr wrap="square" lIns="68580" tIns="34290" rIns="68580" bIns="34290" rtlCol="0" anchor="t">
            <a:spAutoFit/>
          </a:bodyPr>
          <a:lstStyle/>
          <a:p>
            <a:pPr defTabSz="685800">
              <a:defRPr/>
            </a:pPr>
            <a:r>
              <a:rPr lang="zh-CN" altLang="en-US" dirty="0">
                <a:solidFill>
                  <a:prstClr val="black"/>
                </a:solidFill>
                <a:latin typeface="微软雅黑" panose="020B0503020204020204" charset="-122"/>
                <a:ea typeface="微软雅黑" panose="020B0503020204020204" charset="-122"/>
              </a:rPr>
              <a:t>一般而言，谚语</a:t>
            </a:r>
            <a:r>
              <a:rPr lang="zh-CN" altLang="en-US" u="sng" dirty="0">
                <a:solidFill>
                  <a:prstClr val="black"/>
                </a:solidFill>
                <a:latin typeface="微软雅黑" panose="020B0503020204020204" charset="-122"/>
                <a:ea typeface="微软雅黑" panose="020B0503020204020204" charset="-122"/>
              </a:rPr>
              <a:t>不可以</a:t>
            </a:r>
            <a:r>
              <a:rPr lang="zh-CN" altLang="en-US" dirty="0">
                <a:solidFill>
                  <a:prstClr val="black"/>
                </a:solidFill>
                <a:latin typeface="微软雅黑" panose="020B0503020204020204" charset="-122"/>
                <a:ea typeface="微软雅黑" panose="020B0503020204020204" charset="-122"/>
              </a:rPr>
              <a:t>单独成句使用。（）</a:t>
            </a:r>
            <a:endParaRPr lang="zh-CN" altLang="en-US" dirty="0">
              <a:solidFill>
                <a:srgbClr val="C00000"/>
              </a:solidFill>
              <a:latin typeface="微软雅黑" panose="020B0503020204020204" charset="-122"/>
              <a:ea typeface="微软雅黑" panose="020B0503020204020204" charset="-122"/>
            </a:endParaRPr>
          </a:p>
        </p:txBody>
      </p:sp>
      <p:sp>
        <p:nvSpPr>
          <p:cNvPr id="4"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98906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7020" y="1328262"/>
            <a:ext cx="5860733" cy="345281"/>
          </a:xfrm>
          <a:prstGeom prst="rect">
            <a:avLst/>
          </a:prstGeom>
          <a:noFill/>
        </p:spPr>
        <p:txBody>
          <a:bodyPr wrap="square" lIns="68580" tIns="34290" rIns="68580" bIns="34290" rtlCol="0" anchor="t">
            <a:spAutoFit/>
          </a:bodyPr>
          <a:lstStyle/>
          <a:p>
            <a:pPr defTabSz="685800">
              <a:defRPr/>
            </a:pPr>
            <a:r>
              <a:rPr lang="zh-CN" altLang="en-US" dirty="0">
                <a:solidFill>
                  <a:prstClr val="black"/>
                </a:solidFill>
                <a:latin typeface="微软雅黑" panose="020B0503020204020204" charset="-122"/>
                <a:ea typeface="微软雅黑" panose="020B0503020204020204" charset="-122"/>
              </a:rPr>
              <a:t>一般而言，谚语</a:t>
            </a:r>
            <a:r>
              <a:rPr lang="zh-CN" altLang="en-US" u="sng" dirty="0">
                <a:solidFill>
                  <a:prstClr val="black"/>
                </a:solidFill>
                <a:latin typeface="微软雅黑" panose="020B0503020204020204" charset="-122"/>
                <a:ea typeface="微软雅黑" panose="020B0503020204020204" charset="-122"/>
              </a:rPr>
              <a:t>不可以</a:t>
            </a:r>
            <a:r>
              <a:rPr lang="zh-CN" altLang="en-US" dirty="0">
                <a:solidFill>
                  <a:prstClr val="black"/>
                </a:solidFill>
                <a:latin typeface="微软雅黑" panose="020B0503020204020204" charset="-122"/>
                <a:ea typeface="微软雅黑" panose="020B0503020204020204" charset="-122"/>
              </a:rPr>
              <a:t>单独成句使用。（</a:t>
            </a:r>
            <a:r>
              <a:rPr lang="zh-CN" altLang="en-US" dirty="0">
                <a:solidFill>
                  <a:srgbClr val="C00000"/>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rPr>
              <a:t>可以</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2935147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388268" y="885016"/>
            <a:ext cx="8469014" cy="2460521"/>
            <a:chOff x="-131666" y="1180019"/>
            <a:chExt cx="11292018" cy="3280695"/>
          </a:xfrm>
        </p:grpSpPr>
        <p:sp>
          <p:nvSpPr>
            <p:cNvPr id="3" name="圆角矩形 2">
              <a:extLst>
                <a:ext uri="{FF2B5EF4-FFF2-40B4-BE49-F238E27FC236}">
                  <a16:creationId xmlns:a16="http://schemas.microsoft.com/office/drawing/2014/main"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第九章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民间谚语和民间谜语</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234229" y="1180019"/>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第一节 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415717" y="2624769"/>
              <a:ext cx="292394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第二节 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415718" y="3855117"/>
              <a:ext cx="5744634"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第三节 民间谚语、民间谜语的特色</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4516479" y="2971207"/>
              <a:ext cx="899239" cy="118670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1200146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81940" y="1396841"/>
            <a:ext cx="8398669" cy="2145983"/>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en-US" altLang="zh-CN" b="1" dirty="0">
                <a:solidFill>
                  <a:srgbClr val="0070C0"/>
                </a:solidFill>
                <a:latin typeface="微软雅黑" panose="020B0503020204020204" charset="-122"/>
                <a:ea typeface="微软雅黑" panose="020B0503020204020204" charset="-122"/>
                <a:cs typeface="Calibri" panose="020F0502020204030204" charset="0"/>
              </a:rPr>
              <a:t>1. </a:t>
            </a:r>
            <a:r>
              <a:rPr lang="zh-CN" altLang="en-US" b="1" dirty="0">
                <a:solidFill>
                  <a:srgbClr val="0070C0"/>
                </a:solidFill>
                <a:latin typeface="微软雅黑" panose="020B0503020204020204" charset="-122"/>
                <a:ea typeface="微软雅黑" panose="020B0503020204020204" charset="-122"/>
                <a:cs typeface="Calibri" panose="020F0502020204030204" charset="0"/>
              </a:rPr>
              <a:t>民间谜语的含义</a:t>
            </a:r>
          </a:p>
          <a:p>
            <a:pPr indent="540068" defTabSz="685800" fontAlgn="base" hangingPunct="0">
              <a:lnSpc>
                <a:spcPct val="150000"/>
              </a:lnSpc>
              <a:spcBef>
                <a:spcPct val="0"/>
              </a:spcBef>
              <a:spcAft>
                <a:spcPct val="0"/>
              </a:spcAft>
              <a:defRPr/>
            </a:pPr>
            <a:endParaRPr lang="zh-CN" altLang="en-US" b="1" dirty="0">
              <a:solidFill>
                <a:srgbClr val="FF0000"/>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b="1" dirty="0">
                <a:latin typeface="微软雅黑" panose="020B0503020204020204" charset="-122"/>
                <a:ea typeface="微软雅黑" panose="020B0503020204020204" charset="-122"/>
                <a:cs typeface="Calibri" panose="020F0502020204030204" charset="0"/>
              </a:rPr>
              <a:t>民间谜语</a:t>
            </a:r>
            <a:r>
              <a:rPr lang="zh-CN" altLang="en-US" dirty="0">
                <a:solidFill>
                  <a:prstClr val="black"/>
                </a:solidFill>
                <a:latin typeface="微软雅黑" panose="020B0503020204020204" charset="-122"/>
                <a:ea typeface="微软雅黑" panose="020B0503020204020204" charset="-122"/>
                <a:cs typeface="Calibri" panose="020F0502020204030204" charset="0"/>
              </a:rPr>
              <a:t>是带有</a:t>
            </a:r>
            <a:r>
              <a:rPr lang="zh-CN" altLang="en-US" b="1" dirty="0">
                <a:solidFill>
                  <a:srgbClr val="FF0000"/>
                </a:solidFill>
                <a:latin typeface="微软雅黑" panose="020B0503020204020204" charset="-122"/>
                <a:ea typeface="微软雅黑" panose="020B0503020204020204" charset="-122"/>
                <a:cs typeface="Calibri" panose="020F0502020204030204" charset="0"/>
              </a:rPr>
              <a:t>知识性</a:t>
            </a:r>
            <a:r>
              <a:rPr lang="zh-CN" altLang="en-US" dirty="0">
                <a:solidFill>
                  <a:prstClr val="black"/>
                </a:solidFill>
                <a:latin typeface="微软雅黑" panose="020B0503020204020204" charset="-122"/>
                <a:ea typeface="微软雅黑" panose="020B0503020204020204" charset="-122"/>
                <a:cs typeface="Calibri" panose="020F0502020204030204" charset="0"/>
              </a:rPr>
              <a:t>和</a:t>
            </a:r>
            <a:r>
              <a:rPr lang="zh-CN" altLang="en-US" b="1" dirty="0">
                <a:solidFill>
                  <a:srgbClr val="FF0000"/>
                </a:solidFill>
                <a:latin typeface="微软雅黑" panose="020B0503020204020204" charset="-122"/>
                <a:ea typeface="微软雅黑" panose="020B0503020204020204" charset="-122"/>
                <a:cs typeface="Calibri" panose="020F0502020204030204" charset="0"/>
              </a:rPr>
              <a:t>趣味性</a:t>
            </a:r>
            <a:r>
              <a:rPr lang="zh-CN" altLang="en-US" dirty="0">
                <a:solidFill>
                  <a:prstClr val="black"/>
                </a:solidFill>
                <a:latin typeface="微软雅黑" panose="020B0503020204020204" charset="-122"/>
                <a:ea typeface="微软雅黑" panose="020B0503020204020204" charset="-122"/>
                <a:cs typeface="Calibri" panose="020F0502020204030204" charset="0"/>
              </a:rPr>
              <a:t>的民间韵文作品，也是一种和</a:t>
            </a:r>
            <a:r>
              <a:rPr lang="zh-CN" altLang="en-US" b="1" dirty="0">
                <a:solidFill>
                  <a:srgbClr val="FF0000"/>
                </a:solidFill>
                <a:latin typeface="微软雅黑" panose="020B0503020204020204" charset="-122"/>
                <a:ea typeface="微软雅黑" panose="020B0503020204020204" charset="-122"/>
                <a:cs typeface="Calibri" panose="020F0502020204030204" charset="0"/>
              </a:rPr>
              <a:t>游戏娱乐</a:t>
            </a:r>
            <a:r>
              <a:rPr lang="zh-CN" altLang="en-US" dirty="0">
                <a:solidFill>
                  <a:prstClr val="black"/>
                </a:solidFill>
                <a:latin typeface="微软雅黑" panose="020B0503020204020204" charset="-122"/>
                <a:ea typeface="微软雅黑" panose="020B0503020204020204" charset="-122"/>
                <a:cs typeface="Calibri" panose="020F0502020204030204" charset="0"/>
              </a:rPr>
              <a:t>分不开的民间口头语言艺术。</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33826" y="47625"/>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9.2</a:t>
            </a:r>
            <a:r>
              <a:rPr lang="zh-CN" altLang="en-US" sz="2100" b="1" dirty="0">
                <a:solidFill>
                  <a:prstClr val="black"/>
                </a:solidFill>
                <a:latin typeface="微软雅黑" panose="020B0503020204020204" charset="-122"/>
                <a:ea typeface="微软雅黑" panose="020B0503020204020204" charset="-122"/>
                <a:sym typeface="+mn-ea"/>
              </a:rPr>
              <a:t>  民间谜语</a:t>
            </a:r>
          </a:p>
        </p:txBody>
      </p:sp>
      <p:sp>
        <p:nvSpPr>
          <p:cNvPr id="21" name="五边形 20"/>
          <p:cNvSpPr/>
          <p:nvPr/>
        </p:nvSpPr>
        <p:spPr>
          <a:xfrm flipH="1">
            <a:off x="3106027" y="150817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white"/>
                </a:solidFill>
                <a:latin typeface="微软雅黑" panose="020B0503020204020204" charset="-122"/>
                <a:ea typeface="微软雅黑" panose="020B0503020204020204" charset="-122"/>
              </a:rPr>
              <a:t>名词解释</a:t>
            </a:r>
          </a:p>
        </p:txBody>
      </p:sp>
      <p:sp>
        <p:nvSpPr>
          <p:cNvPr id="3" name="文本框 2"/>
          <p:cNvSpPr txBox="1"/>
          <p:nvPr/>
        </p:nvSpPr>
        <p:spPr>
          <a:xfrm>
            <a:off x="281940" y="802958"/>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民间谜语的界说</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7" name="圆角矩形 6">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9" name="圆角矩形 8">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10" name="圆角矩形 9">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26401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4976" y="1190794"/>
            <a:ext cx="8111440" cy="496867"/>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根据谜底所反映的事物性质和对象，一般分为三大类：</a:t>
            </a:r>
            <a:r>
              <a:rPr lang="zh-CN" altLang="en-US" sz="2100" b="1" dirty="0">
                <a:solidFill>
                  <a:srgbClr val="FF0000"/>
                </a:solidFill>
                <a:latin typeface="微软雅黑" panose="020B0503020204020204" charset="-122"/>
                <a:ea typeface="微软雅黑" panose="020B0503020204020204" charset="-122"/>
                <a:cs typeface="Calibri" panose="020F0502020204030204" charset="0"/>
              </a:rPr>
              <a:t>物谜、事谜、字谜</a:t>
            </a:r>
            <a:r>
              <a:rPr lang="zh-CN" altLang="en-US" sz="2100" b="1" dirty="0">
                <a:solidFill>
                  <a:prstClr val="black"/>
                </a:solidFill>
                <a:latin typeface="微软雅黑" panose="020B0503020204020204" charset="-122"/>
                <a:ea typeface="微软雅黑" panose="020B0503020204020204" charset="-122"/>
                <a:cs typeface="Calibri" panose="020F0502020204030204" charset="0"/>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431" y="4005654"/>
            <a:ext cx="2064073" cy="1086376"/>
          </a:xfrm>
          <a:prstGeom prst="rect">
            <a:avLst/>
          </a:prstGeom>
          <a:ln>
            <a:noFill/>
          </a:ln>
          <a:effectLst>
            <a:softEdge rad="112500"/>
          </a:effectLst>
        </p:spPr>
      </p:pic>
      <p:sp>
        <p:nvSpPr>
          <p:cNvPr id="3" name="文本框 2"/>
          <p:cNvSpPr txBox="1"/>
          <p:nvPr/>
        </p:nvSpPr>
        <p:spPr>
          <a:xfrm>
            <a:off x="210711" y="739175"/>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民间谜语的分类</a:t>
            </a:r>
          </a:p>
        </p:txBody>
      </p:sp>
      <p:sp>
        <p:nvSpPr>
          <p:cNvPr id="24" name="五边形 23"/>
          <p:cNvSpPr/>
          <p:nvPr/>
        </p:nvSpPr>
        <p:spPr>
          <a:xfrm flipH="1">
            <a:off x="3059832" y="73656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6" name="矩形 5"/>
          <p:cNvSpPr/>
          <p:nvPr/>
        </p:nvSpPr>
        <p:spPr>
          <a:xfrm>
            <a:off x="30565" y="1716045"/>
            <a:ext cx="5724041" cy="530915"/>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000" b="1" dirty="0">
                <a:solidFill>
                  <a:prstClr val="black"/>
                </a:solidFill>
                <a:latin typeface="微软雅黑" panose="020B0503020204020204" charset="-122"/>
                <a:ea typeface="微软雅黑" panose="020B0503020204020204" charset="-122"/>
                <a:cs typeface="Calibri" panose="020F0502020204030204" charset="0"/>
              </a:rPr>
              <a:t>1</a:t>
            </a: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）物谜</a:t>
            </a:r>
          </a:p>
        </p:txBody>
      </p:sp>
      <p:sp>
        <p:nvSpPr>
          <p:cNvPr id="7" name="Rectangle 1"/>
          <p:cNvSpPr>
            <a:spLocks noChangeArrowheads="1"/>
          </p:cNvSpPr>
          <p:nvPr/>
        </p:nvSpPr>
        <p:spPr bwMode="auto">
          <a:xfrm>
            <a:off x="178594" y="2466025"/>
            <a:ext cx="8787765" cy="1266822"/>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以</a:t>
            </a:r>
            <a:r>
              <a:rPr lang="zh-CN" altLang="en-US" b="1" dirty="0">
                <a:solidFill>
                  <a:srgbClr val="C00000"/>
                </a:solidFill>
                <a:latin typeface="微软雅黑" panose="020B0503020204020204" charset="-122"/>
                <a:ea typeface="微软雅黑" panose="020B0503020204020204" charset="-122"/>
                <a:cs typeface="Calibri" panose="020F0502020204030204" charset="0"/>
              </a:rPr>
              <a:t>具体事物</a:t>
            </a:r>
            <a:r>
              <a:rPr lang="zh-CN" altLang="en-US" dirty="0">
                <a:solidFill>
                  <a:prstClr val="black"/>
                </a:solidFill>
                <a:latin typeface="微软雅黑" panose="020B0503020204020204" charset="-122"/>
                <a:ea typeface="微软雅黑" panose="020B0503020204020204" charset="-122"/>
                <a:cs typeface="Calibri" panose="020F0502020204030204" charset="0"/>
              </a:rPr>
              <a:t>作谜底的，称为</a:t>
            </a:r>
            <a:r>
              <a:rPr lang="zh-CN" altLang="en-US" b="1" dirty="0">
                <a:solidFill>
                  <a:srgbClr val="C00000"/>
                </a:solidFill>
                <a:latin typeface="微软雅黑" panose="020B0503020204020204" charset="-122"/>
                <a:ea typeface="微软雅黑" panose="020B0503020204020204" charset="-122"/>
                <a:cs typeface="Calibri" panose="020F0502020204030204" charset="0"/>
              </a:rPr>
              <a:t>物谜</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数量最多，最多见，最具有民间生活情趣和活泼诙谐的民间语言风格。大多以比喻、拟人、想象和联想等修辞手法设计谜面，在平凡生活中发掘出丰富的智慧。</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grpSp>
        <p:nvGrpSpPr>
          <p:cNvPr id="11" name="组合 10">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2" name="圆角矩形 11">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3" name="圆角矩形 12">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14" name="圆角矩形 13">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15" name="圆角矩形 14">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6" name="直线连接符 19">
              <a:extLst>
                <a:ext uri="{FF2B5EF4-FFF2-40B4-BE49-F238E27FC236}">
                  <a16:creationId xmlns:a16="http://schemas.microsoft.com/office/drawing/2014/main" id="{2E56B57E-A19F-4B44-AB34-B35D23F9C872}"/>
                </a:ext>
              </a:extLst>
            </p:cNvPr>
            <p:cNvCxnSpPr>
              <a:cxnSpLocks/>
              <a:stCxn id="12" idx="3"/>
              <a:endCxn id="13"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0">
              <a:extLst>
                <a:ext uri="{FF2B5EF4-FFF2-40B4-BE49-F238E27FC236}">
                  <a16:creationId xmlns:a16="http://schemas.microsoft.com/office/drawing/2014/main" id="{A4A1488C-75DF-9B4C-9E26-CBFD89D282C5}"/>
                </a:ext>
              </a:extLst>
            </p:cNvPr>
            <p:cNvCxnSpPr>
              <a:cxnSpLocks/>
              <a:stCxn id="12" idx="3"/>
              <a:endCxn id="14"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2">
              <a:extLst>
                <a:ext uri="{FF2B5EF4-FFF2-40B4-BE49-F238E27FC236}">
                  <a16:creationId xmlns:a16="http://schemas.microsoft.com/office/drawing/2014/main" id="{25D2EFA0-9CDE-3447-873C-47F8EBC4E40C}"/>
                </a:ext>
              </a:extLst>
            </p:cNvPr>
            <p:cNvCxnSpPr>
              <a:cxnSpLocks/>
              <a:stCxn id="12" idx="3"/>
              <a:endCxn id="15"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文本框 1"/>
          <p:cNvSpPr txBox="1"/>
          <p:nvPr/>
        </p:nvSpPr>
        <p:spPr>
          <a:xfrm>
            <a:off x="133826" y="47625"/>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9.2</a:t>
            </a:r>
            <a:r>
              <a:rPr lang="zh-CN" altLang="en-US" sz="2100" b="1" dirty="0">
                <a:solidFill>
                  <a:prstClr val="black"/>
                </a:solidFill>
                <a:latin typeface="微软雅黑" panose="020B0503020204020204" charset="-122"/>
                <a:ea typeface="微软雅黑" panose="020B0503020204020204" charset="-122"/>
                <a:sym typeface="+mn-ea"/>
              </a:rPr>
              <a:t>  民间谜语</a:t>
            </a:r>
          </a:p>
        </p:txBody>
      </p:sp>
    </p:spTree>
    <p:custDataLst>
      <p:tags r:id="rId1"/>
    </p:custDataLst>
    <p:extLst>
      <p:ext uri="{BB962C8B-B14F-4D97-AF65-F5344CB8AC3E}">
        <p14:creationId xmlns:p14="http://schemas.microsoft.com/office/powerpoint/2010/main" val="8855708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2339" y="1738669"/>
            <a:ext cx="8750141" cy="2561273"/>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以一定的动作、行为或事件的发展以及某种</a:t>
            </a:r>
            <a:r>
              <a:rPr lang="zh-CN" altLang="en-US" b="1" dirty="0">
                <a:solidFill>
                  <a:srgbClr val="C00000"/>
                </a:solidFill>
                <a:latin typeface="微软雅黑" panose="020B0503020204020204" charset="-122"/>
                <a:ea typeface="微软雅黑" panose="020B0503020204020204" charset="-122"/>
                <a:cs typeface="Calibri" panose="020F0502020204030204" charset="0"/>
              </a:rPr>
              <a:t>动态</a:t>
            </a:r>
            <a:r>
              <a:rPr lang="zh-CN" altLang="en-US" dirty="0">
                <a:solidFill>
                  <a:prstClr val="black"/>
                </a:solidFill>
                <a:latin typeface="微软雅黑" panose="020B0503020204020204" charset="-122"/>
                <a:ea typeface="微软雅黑" panose="020B0503020204020204" charset="-122"/>
                <a:cs typeface="Calibri" panose="020F0502020204030204" charset="0"/>
              </a:rPr>
              <a:t>中的生活内容或自然现象作谜底的谜语，称为</a:t>
            </a:r>
            <a:r>
              <a:rPr lang="zh-CN" altLang="en-US" b="1" dirty="0">
                <a:solidFill>
                  <a:srgbClr val="C00000"/>
                </a:solidFill>
                <a:latin typeface="微软雅黑" panose="020B0503020204020204" charset="-122"/>
                <a:ea typeface="微软雅黑" panose="020B0503020204020204" charset="-122"/>
                <a:cs typeface="Calibri" panose="020F0502020204030204" charset="0"/>
              </a:rPr>
              <a:t>事谜</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通过描写、比喻、暗示等表现手法设计谜面，以诗的形式揭示事物的存在和运动状态。</a:t>
            </a:r>
          </a:p>
          <a:p>
            <a:pPr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    如：</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人行千里脚不移，吃鱼吃肉肚中饥，银钱到手仍无有，下雨下雪不湿衣。</a:t>
            </a: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endParaRPr>
          </a:p>
          <a:p>
            <a:pPr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        十个和尚拉口袋，五个和尚往里走。</a:t>
            </a: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251520" y="1164687"/>
            <a:ext cx="2862020" cy="530915"/>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000" b="1" dirty="0">
                <a:solidFill>
                  <a:srgbClr val="0070C0"/>
                </a:solidFill>
                <a:latin typeface="微软雅黑" panose="020B0503020204020204" charset="-122"/>
                <a:ea typeface="微软雅黑" panose="020B0503020204020204" charset="-122"/>
                <a:cs typeface="Calibri" panose="020F0502020204030204" charset="0"/>
              </a:rPr>
              <a:t>2</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）事谜</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8" name="圆角矩形 7">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2"/>
          <p:cNvSpPr txBox="1"/>
          <p:nvPr/>
        </p:nvSpPr>
        <p:spPr>
          <a:xfrm>
            <a:off x="210711" y="739175"/>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民间谜语的分类</a:t>
            </a:r>
          </a:p>
        </p:txBody>
      </p:sp>
      <p:sp>
        <p:nvSpPr>
          <p:cNvPr id="20" name="文本框 1"/>
          <p:cNvSpPr txBox="1"/>
          <p:nvPr/>
        </p:nvSpPr>
        <p:spPr>
          <a:xfrm>
            <a:off x="133826" y="47625"/>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9.2</a:t>
            </a:r>
            <a:r>
              <a:rPr lang="zh-CN" altLang="en-US" sz="2100" b="1" dirty="0">
                <a:solidFill>
                  <a:prstClr val="black"/>
                </a:solidFill>
                <a:latin typeface="微软雅黑" panose="020B0503020204020204" charset="-122"/>
                <a:ea typeface="微软雅黑" panose="020B0503020204020204" charset="-122"/>
                <a:sym typeface="+mn-ea"/>
              </a:rPr>
              <a:t>  民间谜语</a:t>
            </a:r>
          </a:p>
        </p:txBody>
      </p:sp>
    </p:spTree>
    <p:custDataLst>
      <p:tags r:id="rId1"/>
    </p:custDataLst>
    <p:extLst>
      <p:ext uri="{BB962C8B-B14F-4D97-AF65-F5344CB8AC3E}">
        <p14:creationId xmlns:p14="http://schemas.microsoft.com/office/powerpoint/2010/main" val="220198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2552600" y="126039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341699" y="1198721"/>
            <a:ext cx="8613586" cy="3808735"/>
          </a:xfrm>
          <a:prstGeom prst="rect">
            <a:avLst/>
          </a:prstGeom>
          <a:noFill/>
          <a:ln w="9525">
            <a:noFill/>
          </a:ln>
        </p:spPr>
        <p:txBody>
          <a:bodyPr wrap="square" lIns="68580" tIns="34290" rIns="68580" bIns="34290">
            <a:spAutoFit/>
          </a:bodyPr>
          <a:lstStyle/>
          <a:p>
            <a:pPr marL="257175" indent="-257175" defTabSz="685800">
              <a:lnSpc>
                <a:spcPct val="150000"/>
              </a:lnSpc>
              <a:buFont typeface="Wingdings" panose="05000000000000000000" charset="0"/>
              <a:buChar char=""/>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史诗文本的分类</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美国史诗研究专家约翰</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弗里和芬兰民俗学家劳里</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航柯等学者，相继对口头史诗文本类型的划分与界定作出了理论上的探索。</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从史诗文本来源上考察，一般可以划分为</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三个主要层面</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一是口头文本，</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二是来源于口头传统的文本，</a:t>
            </a:r>
          </a:p>
          <a:p>
            <a:pPr defTabSz="685800">
              <a:lnSpc>
                <a:spcPct val="150000"/>
              </a:lnSpc>
              <a:defRPr/>
            </a:pP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三是以传统为导向的口头文本。</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以上史诗文本的基本分类，原则上依据的是创作与传播过程中文本的特质和语境，也就是说，从</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创作、表演、接受</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三个方面重新界定了口头诗歌的文本类型。</a:t>
            </a:r>
          </a:p>
        </p:txBody>
      </p:sp>
      <p:sp>
        <p:nvSpPr>
          <p:cNvPr id="6" name="文本框 5"/>
          <p:cNvSpPr txBox="1"/>
          <p:nvPr/>
        </p:nvSpPr>
        <p:spPr>
          <a:xfrm>
            <a:off x="118587" y="222885"/>
            <a:ext cx="3132909" cy="1038746"/>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6.2</a:t>
            </a:r>
            <a:r>
              <a:rPr lang="zh-CN" altLang="en-US" sz="2100" b="1" dirty="0">
                <a:solidFill>
                  <a:prstClr val="black"/>
                </a:solidFill>
                <a:latin typeface="微软雅黑" panose="020B0503020204020204" charset="-122"/>
                <a:ea typeface="微软雅黑" panose="020B0503020204020204" charset="-122"/>
                <a:sym typeface="+mn-ea"/>
              </a:rPr>
              <a:t>  史诗文本和史诗演唱</a:t>
            </a:r>
          </a:p>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771876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642" y="1995686"/>
            <a:ext cx="2365323" cy="1550104"/>
          </a:xfrm>
          <a:prstGeom prst="rect">
            <a:avLst/>
          </a:prstGeom>
        </p:spPr>
      </p:pic>
      <p:sp>
        <p:nvSpPr>
          <p:cNvPr id="157697" name="Rectangle 1"/>
          <p:cNvSpPr>
            <a:spLocks noChangeArrowheads="1"/>
          </p:cNvSpPr>
          <p:nvPr/>
        </p:nvSpPr>
        <p:spPr bwMode="auto">
          <a:xfrm>
            <a:off x="345126" y="1510950"/>
            <a:ext cx="8619361" cy="484736"/>
          </a:xfrm>
          <a:prstGeom prst="rect">
            <a:avLst/>
          </a:prstGeom>
          <a:noFill/>
          <a:ln w="9525">
            <a:noFill/>
            <a:miter lim="800000"/>
          </a:ln>
          <a:effectLst/>
        </p:spPr>
        <p:txBody>
          <a:bodyPr vert="horz" wrap="square" lIns="68569" tIns="34284" rIns="68569" bIns="34284" numCol="1" anchor="ctr" anchorCtr="0" compatLnSpc="1">
            <a:spAutoFit/>
          </a:bodyPr>
          <a:lstStyle/>
          <a:p>
            <a:pPr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人行千里脚不移，吃鱼吃肉肚中饥，银钱到手仍无有，下雨下雪不湿衣。</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做梦</a:t>
            </a:r>
          </a:p>
        </p:txBody>
      </p:sp>
      <p:sp>
        <p:nvSpPr>
          <p:cNvPr id="2" name="矩形 1"/>
          <p:cNvSpPr/>
          <p:nvPr/>
        </p:nvSpPr>
        <p:spPr>
          <a:xfrm>
            <a:off x="345126" y="3671453"/>
            <a:ext cx="5739041" cy="419795"/>
          </a:xfrm>
          <a:prstGeom prst="rect">
            <a:avLst/>
          </a:prstGeom>
        </p:spPr>
        <p:txBody>
          <a:bodyPr wrap="square" lIns="68580" tIns="34290" rIns="68580" bIns="34290">
            <a:spAutoFit/>
          </a:bodyPr>
          <a:lstStyle/>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十个和尚拉口袋，五个和尚往里走。</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穿袜</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361" y="3291830"/>
            <a:ext cx="2092792" cy="1571380"/>
          </a:xfrm>
          <a:prstGeom prst="rect">
            <a:avLst/>
          </a:prstGeom>
          <a:ln>
            <a:noFill/>
          </a:ln>
          <a:effectLst>
            <a:softEdge rad="112500"/>
          </a:effectLst>
        </p:spPr>
      </p:pic>
      <p:grpSp>
        <p:nvGrpSpPr>
          <p:cNvPr id="7" name="组合 6">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8" name="圆角矩形 7">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2"/>
          <p:cNvSpPr txBox="1"/>
          <p:nvPr/>
        </p:nvSpPr>
        <p:spPr>
          <a:xfrm>
            <a:off x="210711" y="739175"/>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民间谜语的分类</a:t>
            </a:r>
          </a:p>
        </p:txBody>
      </p:sp>
      <p:sp>
        <p:nvSpPr>
          <p:cNvPr id="16" name="文本框 1"/>
          <p:cNvSpPr txBox="1"/>
          <p:nvPr/>
        </p:nvSpPr>
        <p:spPr>
          <a:xfrm>
            <a:off x="133826" y="47625"/>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9.2</a:t>
            </a:r>
            <a:r>
              <a:rPr lang="zh-CN" altLang="en-US" sz="2100" b="1" dirty="0">
                <a:solidFill>
                  <a:prstClr val="black"/>
                </a:solidFill>
                <a:latin typeface="微软雅黑" panose="020B0503020204020204" charset="-122"/>
                <a:ea typeface="微软雅黑" panose="020B0503020204020204" charset="-122"/>
                <a:sym typeface="+mn-ea"/>
              </a:rPr>
              <a:t>  民间谜语</a:t>
            </a:r>
          </a:p>
        </p:txBody>
      </p:sp>
    </p:spTree>
    <p:custDataLst>
      <p:tags r:id="rId1"/>
    </p:custDataLst>
    <p:extLst>
      <p:ext uri="{BB962C8B-B14F-4D97-AF65-F5344CB8AC3E}">
        <p14:creationId xmlns:p14="http://schemas.microsoft.com/office/powerpoint/2010/main" val="27004314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9539" y="1851670"/>
            <a:ext cx="8905399" cy="2977039"/>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是指</a:t>
            </a:r>
            <a:r>
              <a:rPr lang="zh-CN" altLang="en-US" dirty="0">
                <a:solidFill>
                  <a:srgbClr val="FF0000"/>
                </a:solidFill>
                <a:latin typeface="微软雅黑" panose="020B0503020204020204" charset="-122"/>
                <a:ea typeface="微软雅黑" panose="020B0503020204020204" charset="-122"/>
                <a:cs typeface="Calibri" panose="020F0502020204030204" charset="0"/>
              </a:rPr>
              <a:t>谜底是“字”</a:t>
            </a:r>
            <a:r>
              <a:rPr lang="zh-CN" altLang="en-US" dirty="0">
                <a:solidFill>
                  <a:prstClr val="black"/>
                </a:solidFill>
                <a:latin typeface="微软雅黑" panose="020B0503020204020204" charset="-122"/>
                <a:ea typeface="微软雅黑" panose="020B0503020204020204" charset="-122"/>
                <a:cs typeface="Calibri" panose="020F0502020204030204" charset="0"/>
              </a:rPr>
              <a:t>的 谜语。</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大多围绕文字的三个要素（音、形、义）进行描摹和暗示。常见表现手法有拟人、象形和会意、谐音等。</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defTabSz="685800">
              <a:lnSpc>
                <a:spcPct val="150000"/>
              </a:lnSpc>
              <a:defRPr/>
            </a:pPr>
            <a:r>
              <a:rPr lang="zh-CN" altLang="en-US" dirty="0">
                <a:solidFill>
                  <a:prstClr val="black"/>
                </a:solidFill>
                <a:latin typeface="仿宋" panose="02010609060101010101" charset="-122"/>
                <a:ea typeface="仿宋" panose="02010609060101010101" charset="-122"/>
                <a:cs typeface="Calibri" panose="020F0502020204030204" charset="0"/>
              </a:rPr>
              <a:t>         如：</a:t>
            </a:r>
            <a:r>
              <a:rPr lang="zh-CN" altLang="en-US" dirty="0">
                <a:solidFill>
                  <a:prstClr val="black"/>
                </a:solidFill>
                <a:latin typeface="楷体" panose="02010609060101010101" pitchFamily="49" charset="-122"/>
                <a:ea typeface="楷体" panose="02010609060101010101" pitchFamily="49" charset="-122"/>
                <a:sym typeface="+mn-ea"/>
              </a:rPr>
              <a:t>王大姐头带两朵花。</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sym typeface="+mn-ea"/>
              </a:rPr>
              <a:t>             一口咬断牛尾巴。</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             这个字真稀奇，池中没有水，地上没有泥。</a:t>
            </a: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endParaRPr>
          </a:p>
          <a:p>
            <a:pPr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             左看象不，右看象不，上看象不，下看象不。</a:t>
            </a:r>
            <a:r>
              <a:rPr lang="en-US" altLang="zh-CN" dirty="0">
                <a:solidFill>
                  <a:prstClr val="black"/>
                </a:solidFill>
                <a:latin typeface="仿宋" panose="02010609060101010101" charset="-122"/>
                <a:ea typeface="仿宋" panose="02010609060101010101" charset="-122"/>
                <a:cs typeface="Calibri" panose="020F0502020204030204" charset="0"/>
              </a:rPr>
              <a:t>    </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8" name="圆角矩形 7">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2"/>
          <p:cNvSpPr txBox="1"/>
          <p:nvPr/>
        </p:nvSpPr>
        <p:spPr>
          <a:xfrm>
            <a:off x="210711" y="739175"/>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民间谜语的分类</a:t>
            </a:r>
          </a:p>
        </p:txBody>
      </p:sp>
      <p:sp>
        <p:nvSpPr>
          <p:cNvPr id="16" name="文本框 1"/>
          <p:cNvSpPr txBox="1"/>
          <p:nvPr/>
        </p:nvSpPr>
        <p:spPr>
          <a:xfrm>
            <a:off x="133826" y="47625"/>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9.2</a:t>
            </a:r>
            <a:r>
              <a:rPr lang="zh-CN" altLang="en-US" sz="2100" b="1" dirty="0">
                <a:solidFill>
                  <a:prstClr val="black"/>
                </a:solidFill>
                <a:latin typeface="微软雅黑" panose="020B0503020204020204" charset="-122"/>
                <a:ea typeface="微软雅黑" panose="020B0503020204020204" charset="-122"/>
                <a:sym typeface="+mn-ea"/>
              </a:rPr>
              <a:t>  民间谜语</a:t>
            </a:r>
          </a:p>
        </p:txBody>
      </p:sp>
      <p:sp>
        <p:nvSpPr>
          <p:cNvPr id="17" name="矩形 16"/>
          <p:cNvSpPr/>
          <p:nvPr/>
        </p:nvSpPr>
        <p:spPr>
          <a:xfrm>
            <a:off x="251520" y="1164687"/>
            <a:ext cx="2862020" cy="530915"/>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000" b="1" dirty="0">
                <a:solidFill>
                  <a:srgbClr val="0070C0"/>
                </a:solidFill>
                <a:latin typeface="微软雅黑" panose="020B0503020204020204" charset="-122"/>
                <a:ea typeface="微软雅黑" panose="020B0503020204020204" charset="-122"/>
                <a:cs typeface="Calibri" panose="020F0502020204030204" charset="0"/>
              </a:rPr>
              <a:t>3</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）字谜</a:t>
            </a:r>
          </a:p>
        </p:txBody>
      </p:sp>
    </p:spTree>
    <p:custDataLst>
      <p:tags r:id="rId1"/>
    </p:custDataLst>
    <p:extLst>
      <p:ext uri="{BB962C8B-B14F-4D97-AF65-F5344CB8AC3E}">
        <p14:creationId xmlns:p14="http://schemas.microsoft.com/office/powerpoint/2010/main" val="24617385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6451" y="1707654"/>
            <a:ext cx="7369493" cy="2007394"/>
          </a:xfrm>
          <a:prstGeom prst="rect">
            <a:avLst/>
          </a:prstGeom>
          <a:noFill/>
        </p:spPr>
        <p:txBody>
          <a:bodyPr wrap="square" lIns="68580" tIns="34290" rIns="68580" bIns="34290" rtlCol="0">
            <a:spAutoFit/>
          </a:bodyPr>
          <a:lstStyle/>
          <a:p>
            <a:pPr defTabSz="685800">
              <a:lnSpc>
                <a:spcPct val="150000"/>
              </a:lnSpc>
              <a:defRPr/>
            </a:pPr>
            <a:r>
              <a:rPr lang="en-US" altLang="zh-CN" sz="1400" dirty="0">
                <a:solidFill>
                  <a:prstClr val="black"/>
                </a:solidFill>
                <a:latin typeface="楷体" panose="02010609060101010101" pitchFamily="49" charset="-122"/>
                <a:ea typeface="楷体" panose="02010609060101010101" pitchFamily="49" charset="-122"/>
                <a:sym typeface="+mn-ea"/>
              </a:rPr>
              <a:t>   </a:t>
            </a:r>
            <a:r>
              <a:rPr lang="en-US" altLang="zh-CN" sz="2100" dirty="0">
                <a:solidFill>
                  <a:prstClr val="black"/>
                </a:solidFill>
                <a:latin typeface="仿宋" panose="02010609060101010101" charset="-122"/>
                <a:ea typeface="仿宋" panose="02010609060101010101" charset="-122"/>
                <a:sym typeface="+mn-ea"/>
              </a:rPr>
              <a:t> </a:t>
            </a:r>
            <a:r>
              <a:rPr lang="zh-CN" altLang="en-US" sz="2100" dirty="0">
                <a:solidFill>
                  <a:prstClr val="black"/>
                </a:solidFill>
                <a:latin typeface="楷体" panose="02010609060101010101" pitchFamily="49" charset="-122"/>
                <a:ea typeface="楷体" panose="02010609060101010101" pitchFamily="49" charset="-122"/>
                <a:sym typeface="+mn-ea"/>
              </a:rPr>
              <a:t>王大姐头带两朵花。</a:t>
            </a:r>
            <a:r>
              <a:rPr lang="en-US" altLang="zh-CN" sz="2100" dirty="0">
                <a:solidFill>
                  <a:prstClr val="black"/>
                </a:solidFill>
                <a:latin typeface="楷体" panose="02010609060101010101" pitchFamily="49" charset="-122"/>
                <a:ea typeface="楷体" panose="02010609060101010101" pitchFamily="49" charset="-122"/>
                <a:sym typeface="+mn-ea"/>
              </a:rPr>
              <a:t>——</a:t>
            </a:r>
            <a:r>
              <a:rPr lang="zh-CN" altLang="en-US" sz="2100" b="1" dirty="0">
                <a:solidFill>
                  <a:srgbClr val="FF0000"/>
                </a:solidFill>
                <a:latin typeface="楷体" panose="02010609060101010101" pitchFamily="49" charset="-122"/>
                <a:ea typeface="楷体" panose="02010609060101010101" pitchFamily="49" charset="-122"/>
                <a:sym typeface="+mn-ea"/>
              </a:rPr>
              <a:t>美</a:t>
            </a:r>
          </a:p>
          <a:p>
            <a:pPr defTabSz="685800">
              <a:lnSpc>
                <a:spcPct val="150000"/>
              </a:lnSpc>
              <a:defRPr/>
            </a:pPr>
            <a:r>
              <a:rPr lang="zh-CN" altLang="en-US" sz="2100" dirty="0">
                <a:solidFill>
                  <a:prstClr val="black"/>
                </a:solidFill>
                <a:latin typeface="楷体" panose="02010609060101010101" pitchFamily="49" charset="-122"/>
                <a:ea typeface="楷体" panose="02010609060101010101" pitchFamily="49" charset="-122"/>
                <a:sym typeface="+mn-ea"/>
              </a:rPr>
              <a:t>   一口咬断牛尾巴。</a:t>
            </a:r>
            <a:r>
              <a:rPr lang="en-US" altLang="zh-CN" sz="2100" dirty="0">
                <a:solidFill>
                  <a:prstClr val="black"/>
                </a:solidFill>
                <a:latin typeface="楷体" panose="02010609060101010101" pitchFamily="49" charset="-122"/>
                <a:ea typeface="楷体" panose="02010609060101010101" pitchFamily="49" charset="-122"/>
                <a:sym typeface="+mn-ea"/>
              </a:rPr>
              <a:t>——</a:t>
            </a:r>
            <a:r>
              <a:rPr lang="zh-CN" altLang="en-US" sz="2100" b="1" dirty="0">
                <a:solidFill>
                  <a:srgbClr val="FF0000"/>
                </a:solidFill>
                <a:latin typeface="楷体" panose="02010609060101010101" pitchFamily="49" charset="-122"/>
                <a:ea typeface="楷体" panose="02010609060101010101" pitchFamily="49" charset="-122"/>
                <a:sym typeface="+mn-ea"/>
              </a:rPr>
              <a:t>告</a:t>
            </a:r>
          </a:p>
          <a:p>
            <a:pPr defTabSz="685800" fontAlgn="base" hangingPunct="0">
              <a:lnSpc>
                <a:spcPct val="150000"/>
              </a:lnSpc>
              <a:defRPr/>
            </a:pP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   这个字真希奇，池中没有水，地上没有泥。</a:t>
            </a:r>
            <a:r>
              <a:rPr lang="en-US" altLang="zh-CN"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100" b="1" dirty="0">
                <a:solidFill>
                  <a:srgbClr val="FF0000"/>
                </a:solidFill>
                <a:latin typeface="楷体" panose="02010609060101010101" pitchFamily="49" charset="-122"/>
                <a:ea typeface="楷体" panose="02010609060101010101" pitchFamily="49" charset="-122"/>
                <a:cs typeface="Calibri" panose="020F0502020204030204" charset="0"/>
                <a:sym typeface="+mn-ea"/>
              </a:rPr>
              <a:t>也</a:t>
            </a:r>
          </a:p>
          <a:p>
            <a:pPr defTabSz="685800" fontAlgn="base" hangingPunct="0">
              <a:lnSpc>
                <a:spcPct val="150000"/>
              </a:lnSpc>
              <a:defRPr/>
            </a:pP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   左看象不，右看象不，上看象不，下看象不。</a:t>
            </a:r>
            <a:r>
              <a:rPr lang="en-US" altLang="zh-CN"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100" b="1" dirty="0">
                <a:solidFill>
                  <a:srgbClr val="FF0000"/>
                </a:solidFill>
                <a:latin typeface="楷体" panose="02010609060101010101" pitchFamily="49" charset="-122"/>
                <a:ea typeface="楷体" panose="02010609060101010101" pitchFamily="49" charset="-122"/>
                <a:cs typeface="Calibri" panose="020F0502020204030204" charset="0"/>
                <a:sym typeface="+mn-ea"/>
              </a:rPr>
              <a:t>米</a:t>
            </a:r>
          </a:p>
        </p:txBody>
      </p:sp>
      <p:sp>
        <p:nvSpPr>
          <p:cNvPr id="3" name="文本框 2"/>
          <p:cNvSpPr txBox="1"/>
          <p:nvPr/>
        </p:nvSpPr>
        <p:spPr>
          <a:xfrm>
            <a:off x="732711" y="1074420"/>
            <a:ext cx="670560" cy="391478"/>
          </a:xfrm>
          <a:prstGeom prst="rect">
            <a:avLst/>
          </a:prstGeom>
          <a:noFill/>
        </p:spPr>
        <p:txBody>
          <a:bodyPr wrap="none" lIns="68580" tIns="34290" rIns="68580" bIns="34290" rtlCol="0" anchor="t">
            <a:spAutoFit/>
          </a:bodyPr>
          <a:lstStyle/>
          <a:p>
            <a:pPr defTabSz="685800">
              <a:defRPr/>
            </a:pPr>
            <a:r>
              <a:rPr lang="zh-CN" altLang="en-US" sz="2100" b="1" dirty="0">
                <a:latin typeface="微软雅黑" panose="020B0503020204020204" charset="-122"/>
                <a:ea typeface="微软雅黑" panose="020B0503020204020204" charset="-122"/>
                <a:cs typeface="Calibri" panose="020F0502020204030204" charset="0"/>
                <a:sym typeface="+mn-ea"/>
              </a:rPr>
              <a:t>谜底</a:t>
            </a:r>
          </a:p>
        </p:txBody>
      </p:sp>
      <p:sp>
        <p:nvSpPr>
          <p:cNvPr id="4" name="文本框 3">
            <a:extLst>
              <a:ext uri="{FF2B5EF4-FFF2-40B4-BE49-F238E27FC236}">
                <a16:creationId xmlns:a16="http://schemas.microsoft.com/office/drawing/2014/main" id="{E19C7EA9-F4B8-8E42-9716-7C6FC4754BB9}"/>
              </a:ext>
            </a:extLst>
          </p:cNvPr>
          <p:cNvSpPr txBox="1"/>
          <p:nvPr/>
        </p:nvSpPr>
        <p:spPr>
          <a:xfrm>
            <a:off x="257947" y="282322"/>
            <a:ext cx="2755803" cy="392415"/>
          </a:xfrm>
          <a:prstGeom prst="rect">
            <a:avLst/>
          </a:prstGeom>
          <a:noFill/>
        </p:spPr>
        <p:txBody>
          <a:bodyPr wrap="none" lIns="68580" tIns="34290" rIns="68580" bIns="34290" rtlCol="0" anchor="t">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民间谜语的分类</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6" name="圆角矩形 5">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7" name="圆角矩形 6">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8" name="圆角矩形 7">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9" name="圆角矩形 8">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0" name="直线连接符 19">
              <a:extLst>
                <a:ext uri="{FF2B5EF4-FFF2-40B4-BE49-F238E27FC236}">
                  <a16:creationId xmlns:a16="http://schemas.microsoft.com/office/drawing/2014/main" id="{2E56B57E-A19F-4B44-AB34-B35D23F9C872}"/>
                </a:ext>
              </a:extLst>
            </p:cNvPr>
            <p:cNvCxnSpPr>
              <a:cxnSpLocks/>
              <a:stCxn id="6" idx="3"/>
              <a:endCxn id="7"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463000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4895" y="1177839"/>
            <a:ext cx="8343424" cy="2146742"/>
          </a:xfrm>
          <a:prstGeom prst="rect">
            <a:avLst/>
          </a:prstGeom>
          <a:noFill/>
        </p:spPr>
        <p:txBody>
          <a:bodyPr wrap="square" lIns="68580" tIns="34290" rIns="68580" bIns="34290" rtlCol="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rPr>
              <a:t>1</a:t>
            </a:r>
            <a:r>
              <a:rPr lang="zh-CN" altLang="en-US" dirty="0">
                <a:solidFill>
                  <a:prstClr val="black"/>
                </a:solidFill>
                <a:latin typeface="微软雅黑" panose="020B0503020204020204" charset="-122"/>
                <a:ea typeface="微软雅黑" panose="020B0503020204020204" charset="-122"/>
              </a:rPr>
              <a:t>、概念：</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是带有知识性和趣味性的民间韵文作品，也是一种和游戏娱乐分不开的民间口头语言艺术。</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sym typeface="+mn-ea"/>
              </a:rPr>
              <a:t>                      </a:t>
            </a:r>
            <a:endParaRPr lang="zh-CN" altLang="en-US" dirty="0">
              <a:solidFill>
                <a:prstClr val="black"/>
              </a:solidFill>
              <a:latin typeface="Calibri"/>
              <a:ea typeface="宋体" panose="02010600030101010101" pitchFamily="2" charset="-122"/>
              <a:sym typeface="+mn-ea"/>
            </a:endParaRPr>
          </a:p>
          <a:p>
            <a:pPr defTabSz="685800">
              <a:lnSpc>
                <a:spcPct val="150000"/>
              </a:lnSpc>
              <a:defRPr/>
            </a:pPr>
            <a:endParaRPr lang="zh-CN" altLang="en-US" dirty="0">
              <a:solidFill>
                <a:prstClr val="black"/>
              </a:solidFill>
              <a:latin typeface="Calibri"/>
              <a:ea typeface="宋体" panose="02010600030101010101" pitchFamily="2" charset="-122"/>
            </a:endParaRPr>
          </a:p>
        </p:txBody>
      </p:sp>
      <p:sp>
        <p:nvSpPr>
          <p:cNvPr id="3" name="文本框 2"/>
          <p:cNvSpPr txBox="1"/>
          <p:nvPr/>
        </p:nvSpPr>
        <p:spPr>
          <a:xfrm>
            <a:off x="782596" y="633889"/>
            <a:ext cx="1888808" cy="391478"/>
          </a:xfrm>
          <a:prstGeom prst="rect">
            <a:avLst/>
          </a:prstGeom>
          <a:noFill/>
        </p:spPr>
        <p:txBody>
          <a:bodyPr wrap="square" lIns="68580" tIns="34290" rIns="68580" bIns="34290" rtlCol="0">
            <a:spAutoFit/>
          </a:bodyPr>
          <a:lstStyle/>
          <a:p>
            <a:pPr defTabSz="685800">
              <a:defRPr/>
            </a:pPr>
            <a:r>
              <a:rPr lang="zh-CN" altLang="en-US" sz="2100" b="1" dirty="0">
                <a:solidFill>
                  <a:srgbClr val="FF0000"/>
                </a:solidFill>
                <a:latin typeface="微软雅黑" panose="020B0503020204020204" charset="-122"/>
                <a:ea typeface="微软雅黑" panose="020B0503020204020204" charset="-122"/>
              </a:rPr>
              <a:t>小结</a:t>
            </a:r>
          </a:p>
        </p:txBody>
      </p:sp>
      <p:pic>
        <p:nvPicPr>
          <p:cNvPr id="4" name="图片 3" descr="民间谜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0" y="2026920"/>
            <a:ext cx="9061133" cy="2963228"/>
          </a:xfrm>
          <a:prstGeom prst="rect">
            <a:avLst/>
          </a:prstGeom>
        </p:spPr>
      </p:pic>
      <p:grpSp>
        <p:nvGrpSpPr>
          <p:cNvPr id="5" name="组合 4">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6" name="圆角矩形 5">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7" name="圆角矩形 6">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8" name="圆角矩形 7">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民间谜语</a:t>
              </a:r>
            </a:p>
          </p:txBody>
        </p:sp>
        <p:sp>
          <p:nvSpPr>
            <p:cNvPr id="9" name="圆角矩形 8">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0" name="直线连接符 19">
              <a:extLst>
                <a:ext uri="{FF2B5EF4-FFF2-40B4-BE49-F238E27FC236}">
                  <a16:creationId xmlns:a16="http://schemas.microsoft.com/office/drawing/2014/main" id="{2E56B57E-A19F-4B44-AB34-B35D23F9C872}"/>
                </a:ext>
              </a:extLst>
            </p:cNvPr>
            <p:cNvCxnSpPr>
              <a:cxnSpLocks/>
              <a:stCxn id="6" idx="3"/>
              <a:endCxn id="7"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20">
              <a:extLst>
                <a:ext uri="{FF2B5EF4-FFF2-40B4-BE49-F238E27FC236}">
                  <a16:creationId xmlns:a16="http://schemas.microsoft.com/office/drawing/2014/main" id="{A4A1488C-75DF-9B4C-9E26-CBFD89D282C5}"/>
                </a:ext>
              </a:extLst>
            </p:cNvPr>
            <p:cNvCxnSpPr>
              <a:cxnSpLocks/>
              <a:stCxn id="6" idx="3"/>
              <a:endCxn id="8"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2">
              <a:extLst>
                <a:ext uri="{FF2B5EF4-FFF2-40B4-BE49-F238E27FC236}">
                  <a16:creationId xmlns:a16="http://schemas.microsoft.com/office/drawing/2014/main" id="{25D2EFA0-9CDE-3447-873C-47F8EBC4E40C}"/>
                </a:ext>
              </a:extLst>
            </p:cNvPr>
            <p:cNvCxnSpPr>
              <a:cxnSpLocks/>
              <a:stCxn id="6" idx="3"/>
              <a:endCxn id="9"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98117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32687" y="1154430"/>
            <a:ext cx="6010751" cy="2097818"/>
          </a:xfrm>
          <a:prstGeom prst="rect">
            <a:avLst/>
          </a:prstGeom>
          <a:noFill/>
          <a:ln w="9525">
            <a:noFill/>
          </a:ln>
        </p:spPr>
        <p:txBody>
          <a:bodyPr wrap="square" lIns="68580" tIns="34290" rIns="68580" bIns="3429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1</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王大姐头戴两朵花（美）”，这个谜语类型是 （）      </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．字谜</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．事迷</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．物迷</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．动作迷</a:t>
            </a: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1076646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32687" y="1174432"/>
            <a:ext cx="6010751" cy="2146742"/>
          </a:xfrm>
          <a:prstGeom prst="rect">
            <a:avLst/>
          </a:prstGeom>
          <a:noFill/>
          <a:ln w="9525">
            <a:noFill/>
          </a:ln>
        </p:spPr>
        <p:txBody>
          <a:bodyPr wrap="square" lIns="68580" tIns="34290" rIns="68580" bIns="3429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1</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王大姐头戴两朵花（美）”，这个谜语类型是 （</a:t>
            </a:r>
            <a:r>
              <a:rPr lang="en-US" altLang="zh-CN" b="1" dirty="0">
                <a:solidFill>
                  <a:srgbClr val="FF0000"/>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      </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b="1" dirty="0">
                <a:solidFill>
                  <a:srgbClr val="FF0000"/>
                </a:solidFill>
                <a:latin typeface="微软雅黑" panose="020B0503020204020204" charset="-122"/>
                <a:ea typeface="微软雅黑" panose="020B0503020204020204" charset="-122"/>
                <a:cs typeface="宋体" panose="02010600030101010101" pitchFamily="2" charset="-122"/>
              </a:rPr>
              <a:t>A</a:t>
            </a:r>
            <a:r>
              <a:rPr lang="zh-CN" altLang="en-US" b="1" dirty="0">
                <a:solidFill>
                  <a:srgbClr val="FF0000"/>
                </a:solidFill>
                <a:latin typeface="微软雅黑" panose="020B0503020204020204" charset="-122"/>
                <a:ea typeface="微软雅黑" panose="020B0503020204020204" charset="-122"/>
                <a:cs typeface="宋体" panose="02010600030101010101" pitchFamily="2" charset="-122"/>
              </a:rPr>
              <a:t>．字谜</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．事迷</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．物迷</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．动作迷</a:t>
            </a: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8860953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14362" y="1062037"/>
            <a:ext cx="3810000" cy="2283143"/>
          </a:xfrm>
          <a:prstGeom prst="rect">
            <a:avLst/>
          </a:prstGeom>
          <a:noFill/>
          <a:ln w="9525">
            <a:noFill/>
          </a:ln>
        </p:spPr>
        <p:txBody>
          <a:bodyPr lIns="68580" tIns="34290" rIns="68580" bIns="34290">
            <a:spAutoFit/>
          </a:bodyPr>
          <a:lstStyle/>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2</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、以具体事物作谜底的谜语是（）</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．物迷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．事迷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．字迷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D  .</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诗迷</a:t>
            </a:r>
            <a:endParaRPr lang="zh-CN" altLang="en-US">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1148095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55319" y="1041559"/>
            <a:ext cx="3810000" cy="2283143"/>
          </a:xfrm>
          <a:prstGeom prst="rect">
            <a:avLst/>
          </a:prstGeom>
          <a:noFill/>
          <a:ln w="9525">
            <a:noFill/>
          </a:ln>
        </p:spPr>
        <p:txBody>
          <a:bodyPr lIns="68580" tIns="34290" rIns="68580" bIns="34290">
            <a:spAutoFit/>
          </a:bodyPr>
          <a:lstStyle/>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2</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、以具体事物作谜底的谜语是（</a:t>
            </a:r>
            <a:r>
              <a:rPr lang="en-US" altLang="zh-CN" b="1">
                <a:solidFill>
                  <a:srgbClr val="FF0000"/>
                </a:solidFill>
                <a:latin typeface="微软雅黑" panose="020B0503020204020204" charset="-122"/>
                <a:ea typeface="微软雅黑" panose="020B0503020204020204" charset="-122"/>
                <a:cs typeface="宋体" panose="02010600030101010101" pitchFamily="2" charset="-122"/>
              </a:rPr>
              <a:t>A</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60000"/>
              </a:lnSpc>
              <a:defRPr/>
            </a:pPr>
            <a:r>
              <a:rPr lang="en-US" altLang="zh-CN" b="1">
                <a:solidFill>
                  <a:srgbClr val="FF0000"/>
                </a:solidFill>
                <a:latin typeface="微软雅黑" panose="020B0503020204020204" charset="-122"/>
                <a:ea typeface="微软雅黑" panose="020B0503020204020204" charset="-122"/>
                <a:cs typeface="宋体" panose="02010600030101010101" pitchFamily="2" charset="-122"/>
              </a:rPr>
              <a:t>A</a:t>
            </a:r>
            <a:r>
              <a:rPr lang="zh-CN" altLang="en-US" b="1">
                <a:solidFill>
                  <a:srgbClr val="FF0000"/>
                </a:solidFill>
                <a:latin typeface="微软雅黑" panose="020B0503020204020204" charset="-122"/>
                <a:ea typeface="微软雅黑" panose="020B0503020204020204" charset="-122"/>
                <a:cs typeface="宋体" panose="02010600030101010101" pitchFamily="2" charset="-122"/>
              </a:rPr>
              <a:t>．物迷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．事迷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．字迷</a:t>
            </a:r>
          </a:p>
          <a:p>
            <a:pPr defTabSz="685800">
              <a:lnSpc>
                <a:spcPct val="160000"/>
              </a:lnSpc>
              <a:defRPr/>
            </a:pPr>
            <a:r>
              <a:rPr lang="en-US" altLang="zh-CN">
                <a:solidFill>
                  <a:prstClr val="black"/>
                </a:solidFill>
                <a:latin typeface="微软雅黑" panose="020B0503020204020204" charset="-122"/>
                <a:ea typeface="微软雅黑" panose="020B0503020204020204" charset="-122"/>
                <a:cs typeface="宋体" panose="02010600030101010101" pitchFamily="2" charset="-122"/>
              </a:rPr>
              <a:t>D  .</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诗迷</a:t>
            </a:r>
            <a:endParaRPr lang="zh-CN" altLang="en-US">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638748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55318" y="1041559"/>
            <a:ext cx="7877121" cy="2728439"/>
          </a:xfrm>
          <a:prstGeom prst="rect">
            <a:avLst/>
          </a:prstGeom>
          <a:noFill/>
          <a:ln w="9525">
            <a:noFill/>
          </a:ln>
        </p:spPr>
        <p:txBody>
          <a:bodyPr wrap="square" lIns="68580" tIns="34290" rIns="68580" bIns="34290">
            <a:spAutoFit/>
          </a:bodyPr>
          <a:lstStyle/>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3</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、“捆他的颈根，闭他的气，屁股朝天头朝地（用坛子腌酸菜）。”这个谜语类型是（ ）</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物谜</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事谜​</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字谜 </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灯谜</a:t>
            </a: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4390166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55318" y="1041559"/>
            <a:ext cx="7877121" cy="2728439"/>
          </a:xfrm>
          <a:prstGeom prst="rect">
            <a:avLst/>
          </a:prstGeom>
          <a:noFill/>
          <a:ln w="9525">
            <a:noFill/>
          </a:ln>
        </p:spPr>
        <p:txBody>
          <a:bodyPr wrap="square" lIns="68580" tIns="34290" rIns="68580" bIns="34290">
            <a:spAutoFit/>
          </a:bodyPr>
          <a:lstStyle/>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3</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、“捆他的颈根，闭他的气，屁股朝天头朝地（用坛子腌酸菜）。”这个谜语类型是（</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物谜</a:t>
            </a:r>
          </a:p>
          <a:p>
            <a:pPr defTabSz="685800">
              <a:lnSpc>
                <a:spcPct val="16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B:</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事谜​</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字谜 </a:t>
            </a:r>
          </a:p>
          <a:p>
            <a:pPr defTabSz="685800">
              <a:lnSpc>
                <a:spcPct val="16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灯谜</a:t>
            </a: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94138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3464183254"/>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b="1"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sym typeface="+mn-ea"/>
                        </a:rPr>
                        <a:t>格</a:t>
                      </a:r>
                      <a:r>
                        <a:rPr lang="zh-CN" altLang="en-US" sz="1600" b="1" dirty="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4" name="五边形 3"/>
          <p:cNvSpPr/>
          <p:nvPr/>
        </p:nvSpPr>
        <p:spPr>
          <a:xfrm flipH="1">
            <a:off x="3328871" y="7958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077" y="717709"/>
            <a:ext cx="1778718" cy="473206"/>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1.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口头文本</a:t>
            </a:r>
            <a:endParaRPr lang="zh-CN" altLang="en-US" sz="2100"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1" name="五边形 20"/>
          <p:cNvSpPr/>
          <p:nvPr/>
        </p:nvSpPr>
        <p:spPr>
          <a:xfrm flipH="1">
            <a:off x="1835696" y="79588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E39EC731-8190-EF4A-8AEA-C48A427C3B56}"/>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95536" y="1203598"/>
            <a:ext cx="8487086" cy="1754326"/>
          </a:xfrm>
          <a:prstGeom prst="rect">
            <a:avLst/>
          </a:prstGeom>
        </p:spPr>
        <p:txBody>
          <a:bodyPr wrap="square">
            <a:spAutoFit/>
          </a:bodyPr>
          <a:lstStyle/>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含义</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itchFamily="34" charset="-122"/>
                <a:ea typeface="微软雅黑" pitchFamily="34" charset="-122"/>
                <a:cs typeface="微软雅黑" panose="020B0503020204020204" charset="-122"/>
              </a:rPr>
              <a:t>严格意义上的口头文本可以在</a:t>
            </a:r>
            <a:r>
              <a:rPr lang="zh-CN" altLang="en-US" b="1" u="sng" dirty="0">
                <a:solidFill>
                  <a:srgbClr val="FF0000"/>
                </a:solidFill>
                <a:latin typeface="微软雅黑" pitchFamily="34" charset="-122"/>
                <a:ea typeface="微软雅黑" pitchFamily="34" charset="-122"/>
                <a:cs typeface="微软雅黑" panose="020B0503020204020204" charset="-122"/>
              </a:rPr>
              <a:t>活形态的口头表演</a:t>
            </a:r>
            <a:r>
              <a:rPr lang="zh-CN" altLang="en-US" dirty="0">
                <a:solidFill>
                  <a:prstClr val="black"/>
                </a:solidFill>
                <a:latin typeface="微软雅黑" pitchFamily="34" charset="-122"/>
                <a:ea typeface="微软雅黑" pitchFamily="34" charset="-122"/>
                <a:cs typeface="微软雅黑" panose="020B0503020204020204" charset="-122"/>
              </a:rPr>
              <a:t>中，经过实地的观察、采集、记录、描述等严格的田野作业，直至其文本化的整个过程中</a:t>
            </a:r>
            <a:r>
              <a:rPr lang="zh-CN" altLang="en-US" b="1" u="sng" dirty="0">
                <a:solidFill>
                  <a:srgbClr val="FF0000"/>
                </a:solidFill>
                <a:latin typeface="微软雅黑" pitchFamily="34" charset="-122"/>
                <a:ea typeface="微软雅黑" pitchFamily="34" charset="-122"/>
                <a:cs typeface="微软雅黑" panose="020B0503020204020204" charset="-122"/>
              </a:rPr>
              <a:t>得到确证</a:t>
            </a:r>
            <a:r>
              <a:rPr lang="zh-CN" altLang="en-US" dirty="0">
                <a:solidFill>
                  <a:prstClr val="black"/>
                </a:solidFill>
                <a:latin typeface="微软雅黑" pitchFamily="34" charset="-122"/>
                <a:ea typeface="微软雅黑" pitchFamily="34" charset="-122"/>
                <a:cs typeface="微软雅黑" panose="020B0503020204020204" charset="-122"/>
              </a:rPr>
              <a:t>。这方面的典型例证之一是</a:t>
            </a:r>
            <a:r>
              <a:rPr lang="zh-CN" altLang="en-US" b="1" dirty="0">
                <a:solidFill>
                  <a:prstClr val="black"/>
                </a:solidFill>
                <a:latin typeface="微软雅黑" pitchFamily="34" charset="-122"/>
                <a:ea typeface="微软雅黑" pitchFamily="34" charset="-122"/>
                <a:cs typeface="微软雅黑" panose="020B0503020204020204" charset="-122"/>
              </a:rPr>
              <a:t>南斯拉夫的活态史诗文本。</a:t>
            </a:r>
          </a:p>
          <a:p>
            <a:pPr lvl="0" defTabSz="685800">
              <a:lnSpc>
                <a:spcPct val="150000"/>
              </a:lnSpc>
              <a:defRPr/>
            </a:pPr>
            <a:r>
              <a:rPr lang="zh-CN" altLang="en-US" b="1" dirty="0">
                <a:solidFill>
                  <a:prstClr val="black"/>
                </a:solidFill>
                <a:latin typeface="微软雅黑" pitchFamily="34" charset="-122"/>
                <a:ea typeface="微软雅黑" pitchFamily="34" charset="-122"/>
                <a:cs typeface="微软雅黑" panose="020B0503020204020204" charset="-122"/>
              </a:rPr>
              <a:t>特点</a:t>
            </a:r>
            <a:r>
              <a:rPr lang="zh-CN" altLang="en-US" dirty="0">
                <a:solidFill>
                  <a:prstClr val="black"/>
                </a:solidFill>
                <a:latin typeface="微软雅黑" pitchFamily="34" charset="-122"/>
                <a:ea typeface="微软雅黑" pitchFamily="34" charset="-122"/>
                <a:cs typeface="微软雅黑" panose="020B0503020204020204" charset="-122"/>
              </a:rPr>
              <a:t>：口头文本</a:t>
            </a:r>
            <a:r>
              <a:rPr lang="zh-CN" altLang="en-US" b="1" u="sng" dirty="0">
                <a:solidFill>
                  <a:srgbClr val="FF0000"/>
                </a:solidFill>
                <a:latin typeface="微软雅黑" pitchFamily="34" charset="-122"/>
                <a:ea typeface="微软雅黑" pitchFamily="34" charset="-122"/>
                <a:cs typeface="微软雅黑" panose="020B0503020204020204" charset="-122"/>
              </a:rPr>
              <a:t>既有保守性，又有流变性</a:t>
            </a:r>
            <a:r>
              <a:rPr lang="zh-CN" altLang="en-US" dirty="0">
                <a:solidFill>
                  <a:prstClr val="black"/>
                </a:solidFill>
                <a:latin typeface="微软雅黑" pitchFamily="34" charset="-122"/>
                <a:ea typeface="微软雅黑" pitchFamily="34" charset="-122"/>
                <a:cs typeface="微软雅黑" panose="020B0503020204020204" charset="-122"/>
              </a:rPr>
              <a:t>。</a:t>
            </a:r>
            <a:r>
              <a:rPr lang="zh-CN" altLang="en-US" b="1" dirty="0">
                <a:solidFill>
                  <a:srgbClr val="FF0000"/>
                </a:solidFill>
                <a:latin typeface="微软雅黑" pitchFamily="34" charset="-122"/>
                <a:ea typeface="微软雅黑" pitchFamily="34" charset="-122"/>
                <a:cs typeface="微软雅黑" panose="020B0503020204020204" charset="-122"/>
              </a:rPr>
              <a:t>中国的“三大史诗”皆为口头史诗。</a:t>
            </a:r>
          </a:p>
        </p:txBody>
      </p:sp>
    </p:spTree>
    <p:custDataLst>
      <p:tags r:id="rId1"/>
    </p:custDataLst>
    <p:extLst>
      <p:ext uri="{BB962C8B-B14F-4D97-AF65-F5344CB8AC3E}">
        <p14:creationId xmlns:p14="http://schemas.microsoft.com/office/powerpoint/2010/main" val="3729719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388268" y="885016"/>
            <a:ext cx="8469014" cy="2460521"/>
            <a:chOff x="-131666" y="1180019"/>
            <a:chExt cx="11292018" cy="3280695"/>
          </a:xfrm>
        </p:grpSpPr>
        <p:sp>
          <p:nvSpPr>
            <p:cNvPr id="3" name="圆角矩形 2">
              <a:extLst>
                <a:ext uri="{FF2B5EF4-FFF2-40B4-BE49-F238E27FC236}">
                  <a16:creationId xmlns:a16="http://schemas.microsoft.com/office/drawing/2014/main"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第九章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民间谚语和民间谜语</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234229" y="1180019"/>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第一节 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415717" y="2624769"/>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第二节 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415718" y="3855117"/>
              <a:ext cx="5744634"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第三节 民间谚语、民间谜语的特色</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4516479" y="2971207"/>
              <a:ext cx="899239" cy="118670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8857458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76151" y="1705630"/>
            <a:ext cx="8316329" cy="1730216"/>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en-US" altLang="zh-CN" dirty="0">
                <a:solidFill>
                  <a:prstClr val="black"/>
                </a:solidFill>
                <a:latin typeface="微软雅黑" panose="020B0503020204020204" charset="-122"/>
                <a:ea typeface="微软雅黑" panose="020B0503020204020204" charset="-122"/>
                <a:cs typeface="Calibri" panose="020F0502020204030204" charset="0"/>
              </a:rPr>
              <a:t>1</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prstClr val="black"/>
                </a:solidFill>
                <a:latin typeface="微软雅黑" panose="020B0503020204020204" charset="-122"/>
                <a:ea typeface="微软雅黑" panose="020B0503020204020204" charset="-122"/>
                <a:cs typeface="Calibri" panose="020F0502020204030204" charset="0"/>
              </a:rPr>
              <a:t>语言形式</a:t>
            </a:r>
            <a:r>
              <a:rPr lang="zh-CN" altLang="en-US" dirty="0">
                <a:solidFill>
                  <a:prstClr val="black"/>
                </a:solidFill>
                <a:latin typeface="微软雅黑" panose="020B0503020204020204" charset="-122"/>
                <a:ea typeface="微软雅黑" panose="020B0503020204020204" charset="-122"/>
                <a:cs typeface="Calibri" panose="020F0502020204030204" charset="0"/>
              </a:rPr>
              <a:t>上：简洁性、口语性、定型化。</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en-US" altLang="zh-CN" dirty="0">
                <a:solidFill>
                  <a:prstClr val="black"/>
                </a:solidFill>
                <a:latin typeface="微软雅黑" panose="020B0503020204020204" charset="-122"/>
                <a:ea typeface="微软雅黑" panose="020B0503020204020204" charset="-122"/>
                <a:cs typeface="Calibri" panose="020F0502020204030204" charset="0"/>
              </a:rPr>
              <a:t>2</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prstClr val="black"/>
                </a:solidFill>
                <a:latin typeface="微软雅黑" panose="020B0503020204020204" charset="-122"/>
                <a:ea typeface="微软雅黑" panose="020B0503020204020204" charset="-122"/>
                <a:cs typeface="Calibri" panose="020F0502020204030204" charset="0"/>
              </a:rPr>
              <a:t>思想内容</a:t>
            </a:r>
            <a:r>
              <a:rPr lang="zh-CN" altLang="en-US" dirty="0">
                <a:solidFill>
                  <a:prstClr val="black"/>
                </a:solidFill>
                <a:latin typeface="微软雅黑" panose="020B0503020204020204" charset="-122"/>
                <a:ea typeface="微软雅黑" panose="020B0503020204020204" charset="-122"/>
                <a:cs typeface="Calibri" panose="020F0502020204030204" charset="0"/>
              </a:rPr>
              <a:t>上：经验性、哲理性。</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en-US" altLang="zh-CN" dirty="0">
                <a:solidFill>
                  <a:prstClr val="black"/>
                </a:solidFill>
                <a:latin typeface="微软雅黑" panose="020B0503020204020204" charset="-122"/>
                <a:ea typeface="微软雅黑" panose="020B0503020204020204" charset="-122"/>
                <a:cs typeface="Calibri" panose="020F0502020204030204" charset="0"/>
              </a:rPr>
              <a:t>3</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prstClr val="black"/>
                </a:solidFill>
                <a:latin typeface="微软雅黑" panose="020B0503020204020204" charset="-122"/>
                <a:ea typeface="微软雅黑" panose="020B0503020204020204" charset="-122"/>
                <a:cs typeface="Calibri" panose="020F0502020204030204" charset="0"/>
              </a:rPr>
              <a:t>文学角度</a:t>
            </a:r>
            <a:r>
              <a:rPr lang="zh-CN" altLang="en-US" dirty="0">
                <a:solidFill>
                  <a:prstClr val="black"/>
                </a:solidFill>
                <a:latin typeface="微软雅黑" panose="020B0503020204020204" charset="-122"/>
                <a:ea typeface="微软雅黑" panose="020B0503020204020204" charset="-122"/>
                <a:cs typeface="Calibri" panose="020F0502020204030204" charset="0"/>
              </a:rPr>
              <a:t>上：精美的谚语如同小诗，实为诗意与哲理的巧妙融合。</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en-US" altLang="zh-CN" dirty="0">
                <a:solidFill>
                  <a:prstClr val="black"/>
                </a:solidFill>
                <a:latin typeface="微软雅黑" panose="020B0503020204020204" charset="-122"/>
                <a:ea typeface="微软雅黑" panose="020B0503020204020204" charset="-122"/>
                <a:cs typeface="Calibri" panose="020F0502020204030204" charset="0"/>
              </a:rPr>
              <a:t>4</a:t>
            </a:r>
            <a:r>
              <a:rPr lang="zh-CN" altLang="en-US"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prstClr val="black"/>
                </a:solidFill>
                <a:latin typeface="微软雅黑" panose="020B0503020204020204" charset="-122"/>
                <a:ea typeface="微软雅黑" panose="020B0503020204020204" charset="-122"/>
                <a:cs typeface="Calibri" panose="020F0502020204030204" charset="0"/>
              </a:rPr>
              <a:t>社会功能</a:t>
            </a:r>
            <a:r>
              <a:rPr lang="zh-CN" altLang="en-US" dirty="0">
                <a:solidFill>
                  <a:prstClr val="black"/>
                </a:solidFill>
                <a:latin typeface="微软雅黑" panose="020B0503020204020204" charset="-122"/>
                <a:ea typeface="微软雅黑" panose="020B0503020204020204" charset="-122"/>
                <a:cs typeface="Calibri" panose="020F0502020204030204" charset="0"/>
              </a:rPr>
              <a:t>上：传播经验知识，教化作用，概括哲理，引起思考。</a:t>
            </a:r>
          </a:p>
        </p:txBody>
      </p:sp>
      <p:sp>
        <p:nvSpPr>
          <p:cNvPr id="5" name="矩形 4"/>
          <p:cNvSpPr/>
          <p:nvPr/>
        </p:nvSpPr>
        <p:spPr>
          <a:xfrm>
            <a:off x="0" y="744691"/>
            <a:ext cx="5724041" cy="530915"/>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rPr>
              <a:t>9.3.1</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 民间</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谚语</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的特色</a:t>
            </a:r>
          </a:p>
        </p:txBody>
      </p:sp>
      <p:sp>
        <p:nvSpPr>
          <p:cNvPr id="2" name="文本框 1"/>
          <p:cNvSpPr txBox="1"/>
          <p:nvPr/>
        </p:nvSpPr>
        <p:spPr>
          <a:xfrm>
            <a:off x="212884" y="130493"/>
            <a:ext cx="3940021" cy="392415"/>
          </a:xfrm>
          <a:prstGeom prst="rect">
            <a:avLst/>
          </a:prstGeom>
          <a:noFill/>
        </p:spPr>
        <p:txBody>
          <a:bodyPr wrap="none" lIns="68580" tIns="34290" rIns="68580" bIns="34290" rtlCol="0" anchor="t">
            <a:spAutoFit/>
          </a:bodyPr>
          <a:lstStyle/>
          <a:p>
            <a:pPr defTabSz="685800">
              <a:defRPr/>
            </a:pPr>
            <a:r>
              <a:rPr lang="en-US" altLang="zh-CN" sz="2100" b="1" dirty="0">
                <a:solidFill>
                  <a:prstClr val="black"/>
                </a:solidFill>
                <a:latin typeface="微软雅黑" panose="020B0503020204020204" charset="-122"/>
                <a:ea typeface="微软雅黑" panose="020B0503020204020204" charset="-122"/>
                <a:sym typeface="+mn-ea"/>
              </a:rPr>
              <a:t>9.3</a:t>
            </a:r>
            <a:r>
              <a:rPr lang="zh-CN" altLang="en-US" sz="2100" b="1" dirty="0">
                <a:solidFill>
                  <a:prstClr val="black"/>
                </a:solidFill>
                <a:latin typeface="微软雅黑" panose="020B0503020204020204" charset="-122"/>
                <a:ea typeface="微软雅黑" panose="020B0503020204020204" charset="-122"/>
                <a:sym typeface="+mn-ea"/>
              </a:rPr>
              <a:t>  民间谚语、民间谜语的特色</a:t>
            </a:r>
          </a:p>
        </p:txBody>
      </p:sp>
      <p:sp>
        <p:nvSpPr>
          <p:cNvPr id="26" name="五边形 25"/>
          <p:cNvSpPr/>
          <p:nvPr/>
        </p:nvSpPr>
        <p:spPr>
          <a:xfrm flipH="1">
            <a:off x="4567545" y="80856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论述</a:t>
            </a:r>
          </a:p>
        </p:txBody>
      </p:sp>
      <p:sp>
        <p:nvSpPr>
          <p:cNvPr id="24" name="五边形 23"/>
          <p:cNvSpPr/>
          <p:nvPr/>
        </p:nvSpPr>
        <p:spPr>
          <a:xfrm flipH="1">
            <a:off x="2987824" y="80856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8" name="圆角矩形 7">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民间谚语、民间谜语的特色</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043608" y="3867894"/>
            <a:ext cx="432048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关键词：经验！哲理！</a:t>
            </a:r>
          </a:p>
        </p:txBody>
      </p:sp>
    </p:spTree>
    <p:custDataLst>
      <p:tags r:id="rId1"/>
    </p:custDataLst>
    <p:extLst>
      <p:ext uri="{BB962C8B-B14F-4D97-AF65-F5344CB8AC3E}">
        <p14:creationId xmlns:p14="http://schemas.microsoft.com/office/powerpoint/2010/main" val="23334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528" y="1338444"/>
            <a:ext cx="8761130" cy="2654573"/>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cs typeface="Calibri" panose="020F0502020204030204" charset="0"/>
              </a:rPr>
              <a:t>（</a:t>
            </a:r>
            <a:r>
              <a:rPr lang="en-US" altLang="zh-CN" sz="1600" dirty="0">
                <a:solidFill>
                  <a:prstClr val="black"/>
                </a:solidFill>
                <a:latin typeface="微软雅黑" panose="020B0503020204020204" charset="-122"/>
                <a:ea typeface="微软雅黑" panose="020B0503020204020204" charset="-122"/>
                <a:cs typeface="Calibri" panose="020F0502020204030204" charset="0"/>
              </a:rPr>
              <a:t>1</a:t>
            </a:r>
            <a:r>
              <a:rPr lang="zh-CN" altLang="en-US" sz="1600" dirty="0">
                <a:solidFill>
                  <a:prstClr val="black"/>
                </a:solidFill>
                <a:latin typeface="微软雅黑" panose="020B0503020204020204" charset="-122"/>
                <a:ea typeface="微软雅黑" panose="020B0503020204020204" charset="-122"/>
                <a:cs typeface="Calibri" panose="020F0502020204030204" charset="0"/>
              </a:rPr>
              <a:t>）结构形式上：谜面和谜底。谜扣：“打一字”或“打一物” 。</a:t>
            </a:r>
          </a:p>
          <a:p>
            <a:pPr defTabSz="68580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cs typeface="Calibri" panose="020F0502020204030204" charset="0"/>
              </a:rPr>
              <a:t>（</a:t>
            </a:r>
            <a:r>
              <a:rPr lang="en-US" altLang="zh-CN" sz="1600" dirty="0">
                <a:solidFill>
                  <a:prstClr val="black"/>
                </a:solidFill>
                <a:latin typeface="微软雅黑" panose="020B0503020204020204" charset="-122"/>
                <a:ea typeface="微软雅黑" panose="020B0503020204020204" charset="-122"/>
                <a:cs typeface="Calibri" panose="020F0502020204030204" charset="0"/>
              </a:rPr>
              <a:t>2</a:t>
            </a:r>
            <a:r>
              <a:rPr lang="zh-CN" altLang="en-US" sz="1600" dirty="0">
                <a:solidFill>
                  <a:prstClr val="black"/>
                </a:solidFill>
                <a:latin typeface="微软雅黑" panose="020B0503020204020204" charset="-122"/>
                <a:ea typeface="微软雅黑" panose="020B0503020204020204" charset="-122"/>
                <a:cs typeface="Calibri" panose="020F0502020204030204" charset="0"/>
              </a:rPr>
              <a:t>）语言特色上：</a:t>
            </a:r>
          </a:p>
          <a:p>
            <a:pPr indent="540068" defTabSz="68580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cs typeface="Calibri" panose="020F0502020204030204" charset="0"/>
              </a:rPr>
              <a:t>①</a:t>
            </a:r>
            <a:r>
              <a:rPr lang="zh-CN" altLang="en-US" sz="1600" b="1" dirty="0">
                <a:solidFill>
                  <a:prstClr val="black"/>
                </a:solidFill>
                <a:latin typeface="微软雅黑" panose="020B0503020204020204" charset="-122"/>
                <a:ea typeface="微软雅黑" panose="020B0503020204020204" charset="-122"/>
                <a:cs typeface="Calibri" panose="020F0502020204030204" charset="0"/>
              </a:rPr>
              <a:t>拟人法</a:t>
            </a:r>
            <a:r>
              <a:rPr lang="zh-CN" altLang="en-US" sz="1600" dirty="0">
                <a:solidFill>
                  <a:prstClr val="black"/>
                </a:solidFill>
                <a:latin typeface="微软雅黑" panose="020B0503020204020204" charset="-122"/>
                <a:ea typeface="微软雅黑" panose="020B0503020204020204" charset="-122"/>
                <a:cs typeface="Calibri" panose="020F0502020204030204" charset="0"/>
              </a:rPr>
              <a:t>：</a:t>
            </a:r>
            <a:r>
              <a:rPr lang="zh-CN" altLang="en-US" sz="1600" b="1" dirty="0">
                <a:solidFill>
                  <a:prstClr val="black"/>
                </a:solidFill>
                <a:latin typeface="楷体" panose="02010609060101010101" pitchFamily="49" charset="-122"/>
                <a:ea typeface="楷体" panose="02010609060101010101" pitchFamily="49" charset="-122"/>
                <a:cs typeface="Calibri" panose="020F0502020204030204" charset="0"/>
              </a:rPr>
              <a:t>如“新娘子，上高台，心里痛，眼泪来”。</a:t>
            </a:r>
          </a:p>
          <a:p>
            <a:pPr indent="540068" defTabSz="68580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cs typeface="Calibri" panose="020F0502020204030204" charset="0"/>
              </a:rPr>
              <a:t>②</a:t>
            </a:r>
            <a:r>
              <a:rPr lang="zh-CN" altLang="en-US" sz="1600" b="1" dirty="0">
                <a:solidFill>
                  <a:prstClr val="black"/>
                </a:solidFill>
                <a:latin typeface="微软雅黑" panose="020B0503020204020204" charset="-122"/>
                <a:ea typeface="微软雅黑" panose="020B0503020204020204" charset="-122"/>
                <a:cs typeface="Calibri" panose="020F0502020204030204" charset="0"/>
              </a:rPr>
              <a:t>蝉联法</a:t>
            </a:r>
            <a:r>
              <a:rPr lang="zh-CN" altLang="en-US" sz="1600" dirty="0">
                <a:solidFill>
                  <a:prstClr val="black"/>
                </a:solidFill>
                <a:latin typeface="微软雅黑" panose="020B0503020204020204" charset="-122"/>
                <a:ea typeface="微软雅黑" panose="020B0503020204020204" charset="-122"/>
                <a:cs typeface="Calibri" panose="020F0502020204030204" charset="0"/>
              </a:rPr>
              <a:t>：</a:t>
            </a:r>
            <a:r>
              <a:rPr lang="zh-CN" altLang="en-US" sz="1600" b="1" dirty="0">
                <a:solidFill>
                  <a:prstClr val="black"/>
                </a:solidFill>
                <a:latin typeface="楷体" panose="02010609060101010101" pitchFamily="49" charset="-122"/>
                <a:ea typeface="楷体" panose="02010609060101010101" pitchFamily="49" charset="-122"/>
                <a:cs typeface="Calibri" panose="020F0502020204030204" charset="0"/>
              </a:rPr>
              <a:t>将几种事物或同类事物组织在一起，突出表现各自特征或表现某一共同特征。</a:t>
            </a:r>
            <a:endParaRPr lang="en-US" altLang="zh-CN" sz="1600" b="1" dirty="0">
              <a:solidFill>
                <a:prstClr val="black"/>
              </a:solidFill>
              <a:latin typeface="楷体" panose="02010609060101010101" pitchFamily="49" charset="-122"/>
              <a:ea typeface="楷体" panose="02010609060101010101" pitchFamily="49" charset="-122"/>
              <a:cs typeface="Calibri" panose="020F0502020204030204" charset="0"/>
            </a:endParaRPr>
          </a:p>
          <a:p>
            <a:pPr indent="540068" defTabSz="685800" fontAlgn="base" hangingPunct="0">
              <a:lnSpc>
                <a:spcPct val="150000"/>
              </a:lnSpc>
              <a:spcBef>
                <a:spcPct val="0"/>
              </a:spcBef>
              <a:spcAft>
                <a:spcPct val="0"/>
              </a:spcAft>
              <a:defRPr/>
            </a:pPr>
            <a:r>
              <a:rPr lang="zh-CN" altLang="en-US" sz="1600" b="1" dirty="0">
                <a:solidFill>
                  <a:prstClr val="black"/>
                </a:solidFill>
                <a:latin typeface="楷体" panose="02010609060101010101" pitchFamily="49" charset="-122"/>
                <a:ea typeface="楷体" panose="02010609060101010101" pitchFamily="49" charset="-122"/>
                <a:cs typeface="Calibri" panose="020F0502020204030204" charset="0"/>
              </a:rPr>
              <a:t>如“打大鼓，扯金边，一树梨子结万千”。</a:t>
            </a:r>
          </a:p>
          <a:p>
            <a:pPr indent="540068" defTabSz="68580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cs typeface="Calibri" panose="020F0502020204030204" charset="0"/>
              </a:rPr>
              <a:t>③</a:t>
            </a:r>
            <a:r>
              <a:rPr lang="zh-CN" altLang="en-US" sz="1600" b="1" dirty="0">
                <a:solidFill>
                  <a:prstClr val="black"/>
                </a:solidFill>
                <a:latin typeface="微软雅黑" panose="020B0503020204020204" charset="-122"/>
                <a:ea typeface="微软雅黑" panose="020B0503020204020204" charset="-122"/>
                <a:cs typeface="Calibri" panose="020F0502020204030204" charset="0"/>
              </a:rPr>
              <a:t>谐音法</a:t>
            </a:r>
            <a:r>
              <a:rPr lang="zh-CN" altLang="en-US" sz="1600" dirty="0">
                <a:solidFill>
                  <a:prstClr val="black"/>
                </a:solidFill>
                <a:latin typeface="微软雅黑" panose="020B0503020204020204" charset="-122"/>
                <a:ea typeface="微软雅黑" panose="020B0503020204020204" charset="-122"/>
                <a:cs typeface="Calibri" panose="020F0502020204030204" charset="0"/>
              </a:rPr>
              <a:t>。</a:t>
            </a:r>
          </a:p>
          <a:p>
            <a:pPr indent="540068" defTabSz="685800" fontAlgn="base" hangingPunct="0">
              <a:lnSpc>
                <a:spcPct val="150000"/>
              </a:lnSpc>
              <a:spcBef>
                <a:spcPct val="0"/>
              </a:spcBef>
              <a:spcAft>
                <a:spcPct val="0"/>
              </a:spcAft>
              <a:defRPr/>
            </a:pPr>
            <a:r>
              <a:rPr lang="zh-CN" altLang="en-US" sz="1600" b="1" dirty="0">
                <a:solidFill>
                  <a:prstClr val="black"/>
                </a:solidFill>
                <a:latin typeface="楷体" panose="02010609060101010101" pitchFamily="49" charset="-122"/>
                <a:ea typeface="楷体" panose="02010609060101010101" pitchFamily="49" charset="-122"/>
                <a:cs typeface="Calibri" panose="020F0502020204030204" charset="0"/>
              </a:rPr>
              <a:t>如“四面四堵墙，当中一根梁；一宅分两院，关猪不关羊”。</a:t>
            </a:r>
          </a:p>
        </p:txBody>
      </p:sp>
      <p:sp>
        <p:nvSpPr>
          <p:cNvPr id="8" name="文本框 7"/>
          <p:cNvSpPr txBox="1"/>
          <p:nvPr/>
        </p:nvSpPr>
        <p:spPr>
          <a:xfrm>
            <a:off x="350282" y="4196496"/>
            <a:ext cx="7074218" cy="391478"/>
          </a:xfrm>
          <a:prstGeom prst="rect">
            <a:avLst/>
          </a:prstGeom>
          <a:noFill/>
        </p:spPr>
        <p:txBody>
          <a:bodyPr wrap="square" lIns="68580" tIns="34290" rIns="68580" bIns="34290" rtlCol="0">
            <a:spAutoFit/>
          </a:bodyPr>
          <a:lstStyle/>
          <a:p>
            <a:pPr marL="342900" indent="-342900" defTabSz="685800">
              <a:buFont typeface="Wingdings" panose="05000000000000000000" charset="0"/>
              <a:buChar char=""/>
              <a:defRPr/>
            </a:pPr>
            <a:r>
              <a:rPr lang="zh-CN" altLang="en-US" sz="2100" dirty="0">
                <a:solidFill>
                  <a:srgbClr val="C00000"/>
                </a:solidFill>
                <a:latin typeface="微软雅黑" panose="020B0503020204020204" charset="-122"/>
                <a:ea typeface="微软雅黑" panose="020B0503020204020204" charset="-122"/>
              </a:rPr>
              <a:t>周作人</a:t>
            </a:r>
            <a:r>
              <a:rPr lang="zh-CN" altLang="en-US" sz="2100" dirty="0">
                <a:solidFill>
                  <a:prstClr val="black"/>
                </a:solidFill>
                <a:latin typeface="微软雅黑" panose="020B0503020204020204" charset="-122"/>
                <a:ea typeface="微软雅黑" panose="020B0503020204020204" charset="-122"/>
              </a:rPr>
              <a:t>指出，谜语</a:t>
            </a:r>
            <a:r>
              <a:rPr lang="en-US" altLang="zh-CN" sz="2100" dirty="0">
                <a:solidFill>
                  <a:prstClr val="black"/>
                </a:solidFill>
                <a:latin typeface="微软雅黑" panose="020B0503020204020204" charset="-122"/>
                <a:ea typeface="微软雅黑" panose="020B0503020204020204" charset="-122"/>
              </a:rPr>
              <a:t>“</a:t>
            </a:r>
            <a:r>
              <a:rPr lang="zh-CN" altLang="en-US" sz="2100" dirty="0">
                <a:solidFill>
                  <a:prstClr val="black"/>
                </a:solidFill>
                <a:latin typeface="微软雅黑" panose="020B0503020204020204" charset="-122"/>
                <a:ea typeface="微软雅黑" panose="020B0503020204020204" charset="-122"/>
              </a:rPr>
              <a:t>体物入微，情思奇巧</a:t>
            </a:r>
            <a:r>
              <a:rPr lang="en-US" altLang="zh-CN" sz="2100" dirty="0">
                <a:solidFill>
                  <a:prstClr val="black"/>
                </a:solidFill>
                <a:latin typeface="微软雅黑" panose="020B0503020204020204" charset="-122"/>
                <a:ea typeface="微软雅黑" panose="020B0503020204020204" charset="-122"/>
              </a:rPr>
              <a:t>”</a:t>
            </a:r>
          </a:p>
        </p:txBody>
      </p:sp>
      <p:grpSp>
        <p:nvGrpSpPr>
          <p:cNvPr id="25" name="组合 24">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27" name="圆角矩形 26">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28" name="圆角矩形 27">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a:t>
              </a:r>
            </a:p>
          </p:txBody>
        </p:sp>
        <p:sp>
          <p:nvSpPr>
            <p:cNvPr id="29" name="圆角矩形 28">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30" name="圆角矩形 29">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民间谚语、民间谜语的特色</a:t>
              </a:r>
            </a:p>
          </p:txBody>
        </p:sp>
        <p:cxnSp>
          <p:nvCxnSpPr>
            <p:cNvPr id="31" name="直线连接符 19">
              <a:extLst>
                <a:ext uri="{FF2B5EF4-FFF2-40B4-BE49-F238E27FC236}">
                  <a16:creationId xmlns:a16="http://schemas.microsoft.com/office/drawing/2014/main" id="{2E56B57E-A19F-4B44-AB34-B35D23F9C872}"/>
                </a:ext>
              </a:extLst>
            </p:cNvPr>
            <p:cNvCxnSpPr>
              <a:cxnSpLocks/>
              <a:stCxn id="27" idx="3"/>
              <a:endCxn id="28"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20">
              <a:extLst>
                <a:ext uri="{FF2B5EF4-FFF2-40B4-BE49-F238E27FC236}">
                  <a16:creationId xmlns:a16="http://schemas.microsoft.com/office/drawing/2014/main" id="{A4A1488C-75DF-9B4C-9E26-CBFD89D282C5}"/>
                </a:ext>
              </a:extLst>
            </p:cNvPr>
            <p:cNvCxnSpPr>
              <a:cxnSpLocks/>
              <a:stCxn id="27" idx="3"/>
              <a:endCxn id="29"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22">
              <a:extLst>
                <a:ext uri="{FF2B5EF4-FFF2-40B4-BE49-F238E27FC236}">
                  <a16:creationId xmlns:a16="http://schemas.microsoft.com/office/drawing/2014/main" id="{25D2EFA0-9CDE-3447-873C-47F8EBC4E40C}"/>
                </a:ext>
              </a:extLst>
            </p:cNvPr>
            <p:cNvCxnSpPr>
              <a:cxnSpLocks/>
              <a:stCxn id="27" idx="3"/>
              <a:endCxn id="30"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文本框 1"/>
          <p:cNvSpPr txBox="1"/>
          <p:nvPr/>
        </p:nvSpPr>
        <p:spPr>
          <a:xfrm>
            <a:off x="212884" y="130493"/>
            <a:ext cx="3940021" cy="392415"/>
          </a:xfrm>
          <a:prstGeom prst="rect">
            <a:avLst/>
          </a:prstGeom>
          <a:noFill/>
        </p:spPr>
        <p:txBody>
          <a:bodyPr wrap="none" lIns="68580" tIns="34290" rIns="68580" bIns="34290" rtlCol="0" anchor="t">
            <a:spAutoFit/>
          </a:bodyPr>
          <a:lstStyle/>
          <a:p>
            <a:pPr defTabSz="685800">
              <a:defRPr/>
            </a:pPr>
            <a:r>
              <a:rPr lang="en-US" altLang="zh-CN" sz="2100" b="1" dirty="0">
                <a:solidFill>
                  <a:prstClr val="black"/>
                </a:solidFill>
                <a:latin typeface="微软雅黑" panose="020B0503020204020204" charset="-122"/>
                <a:ea typeface="微软雅黑" panose="020B0503020204020204" charset="-122"/>
                <a:sym typeface="+mn-ea"/>
              </a:rPr>
              <a:t>9.3</a:t>
            </a:r>
            <a:r>
              <a:rPr lang="zh-CN" altLang="en-US" sz="2100" b="1" dirty="0">
                <a:solidFill>
                  <a:prstClr val="black"/>
                </a:solidFill>
                <a:latin typeface="微软雅黑" panose="020B0503020204020204" charset="-122"/>
                <a:ea typeface="微软雅黑" panose="020B0503020204020204" charset="-122"/>
                <a:sym typeface="+mn-ea"/>
              </a:rPr>
              <a:t>  民间谚语、民间谜语的特色</a:t>
            </a:r>
          </a:p>
        </p:txBody>
      </p:sp>
      <p:sp>
        <p:nvSpPr>
          <p:cNvPr id="35" name="矩形 34"/>
          <p:cNvSpPr/>
          <p:nvPr/>
        </p:nvSpPr>
        <p:spPr>
          <a:xfrm>
            <a:off x="0" y="744691"/>
            <a:ext cx="5724041" cy="530915"/>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rPr>
              <a:t>9.3.2</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 民间</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谜语</a:t>
            </a:r>
            <a:r>
              <a:rPr lang="zh-CN" altLang="en-US" sz="2000" b="1" dirty="0">
                <a:solidFill>
                  <a:srgbClr val="0070C0"/>
                </a:solidFill>
                <a:latin typeface="微软雅黑" panose="020B0503020204020204" charset="-122"/>
                <a:ea typeface="微软雅黑" panose="020B0503020204020204" charset="-122"/>
                <a:cs typeface="Calibri" panose="020F0502020204030204" charset="0"/>
              </a:rPr>
              <a:t>的特色</a:t>
            </a:r>
          </a:p>
        </p:txBody>
      </p:sp>
      <p:sp>
        <p:nvSpPr>
          <p:cNvPr id="36" name="五边形 35"/>
          <p:cNvSpPr/>
          <p:nvPr/>
        </p:nvSpPr>
        <p:spPr>
          <a:xfrm flipH="1">
            <a:off x="4567545" y="80856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论述</a:t>
            </a:r>
          </a:p>
        </p:txBody>
      </p:sp>
      <p:sp>
        <p:nvSpPr>
          <p:cNvPr id="37" name="五边形 36"/>
          <p:cNvSpPr/>
          <p:nvPr/>
        </p:nvSpPr>
        <p:spPr>
          <a:xfrm flipH="1">
            <a:off x="2987824" y="80856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Tree>
    <p:custDataLst>
      <p:tags r:id="rId1"/>
    </p:custDataLst>
    <p:extLst>
      <p:ext uri="{BB962C8B-B14F-4D97-AF65-F5344CB8AC3E}">
        <p14:creationId xmlns:p14="http://schemas.microsoft.com/office/powerpoint/2010/main" val="14431961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7472" y="1010602"/>
            <a:ext cx="5998845" cy="2561273"/>
          </a:xfrm>
          <a:prstGeom prst="rect">
            <a:avLst/>
          </a:prstGeom>
          <a:noFill/>
        </p:spPr>
        <p:txBody>
          <a:bodyPr wrap="square" lIns="68580" tIns="34290" rIns="68580" bIns="34290" rtlCol="0">
            <a:spAutoFit/>
          </a:bodyPr>
          <a:lstStyle/>
          <a:p>
            <a:pPr defTabSz="685800">
              <a:lnSpc>
                <a:spcPct val="150000"/>
              </a:lnSpc>
              <a:defRPr/>
            </a:pPr>
            <a:r>
              <a:rPr lang="zh-CN" altLang="en-US">
                <a:solidFill>
                  <a:prstClr val="black"/>
                </a:solidFill>
                <a:latin typeface="微软雅黑" panose="020B0503020204020204" charset="-122"/>
                <a:ea typeface="微软雅黑" panose="020B0503020204020204" charset="-122"/>
              </a:rPr>
              <a:t>民间谜语较为常见的表现手法有（）</a:t>
            </a:r>
          </a:p>
          <a:p>
            <a:pPr defTabSz="685800">
              <a:lnSpc>
                <a:spcPct val="150000"/>
              </a:lnSpc>
              <a:defRPr/>
            </a:pPr>
            <a:r>
              <a:rPr lang="zh-CN" altLang="en-US">
                <a:solidFill>
                  <a:prstClr val="black"/>
                </a:solidFill>
                <a:latin typeface="微软雅黑" panose="020B0503020204020204" charset="-122"/>
                <a:ea typeface="微软雅黑" panose="020B0503020204020204" charset="-122"/>
              </a:rPr>
              <a:t>A.谐音法</a:t>
            </a:r>
          </a:p>
          <a:p>
            <a:pPr defTabSz="685800">
              <a:lnSpc>
                <a:spcPct val="150000"/>
              </a:lnSpc>
              <a:defRPr/>
            </a:pPr>
            <a:r>
              <a:rPr lang="zh-CN" altLang="en-US">
                <a:solidFill>
                  <a:prstClr val="black"/>
                </a:solidFill>
                <a:latin typeface="微软雅黑" panose="020B0503020204020204" charset="-122"/>
                <a:ea typeface="微软雅黑" panose="020B0503020204020204" charset="-122"/>
              </a:rPr>
              <a:t>B.妙语法</a:t>
            </a:r>
          </a:p>
          <a:p>
            <a:pPr defTabSz="685800">
              <a:lnSpc>
                <a:spcPct val="150000"/>
              </a:lnSpc>
              <a:defRPr/>
            </a:pPr>
            <a:r>
              <a:rPr lang="zh-CN" altLang="en-US">
                <a:solidFill>
                  <a:prstClr val="black"/>
                </a:solidFill>
                <a:latin typeface="微软雅黑" panose="020B0503020204020204" charset="-122"/>
                <a:ea typeface="微软雅黑" panose="020B0503020204020204" charset="-122"/>
              </a:rPr>
              <a:t>C.象征法</a:t>
            </a:r>
          </a:p>
          <a:p>
            <a:pPr defTabSz="685800">
              <a:lnSpc>
                <a:spcPct val="150000"/>
              </a:lnSpc>
              <a:defRPr/>
            </a:pPr>
            <a:r>
              <a:rPr lang="zh-CN" altLang="en-US">
                <a:solidFill>
                  <a:prstClr val="black"/>
                </a:solidFill>
                <a:latin typeface="微软雅黑" panose="020B0503020204020204" charset="-122"/>
                <a:ea typeface="微软雅黑" panose="020B0503020204020204" charset="-122"/>
              </a:rPr>
              <a:t>D.蝉联法</a:t>
            </a:r>
          </a:p>
          <a:p>
            <a:pPr defTabSz="685800">
              <a:lnSpc>
                <a:spcPct val="150000"/>
              </a:lnSpc>
              <a:defRPr/>
            </a:pPr>
            <a:r>
              <a:rPr lang="zh-CN" altLang="en-US">
                <a:solidFill>
                  <a:prstClr val="black"/>
                </a:solidFill>
                <a:latin typeface="微软雅黑" panose="020B0503020204020204" charset="-122"/>
                <a:ea typeface="微软雅黑" panose="020B0503020204020204" charset="-122"/>
              </a:rPr>
              <a:t>E.拟人法</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2586059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727472" y="1010602"/>
            <a:ext cx="5998845" cy="2561273"/>
          </a:xfrm>
          <a:prstGeom prst="rect">
            <a:avLst/>
          </a:prstGeom>
          <a:noFill/>
        </p:spPr>
        <p:txBody>
          <a:bodyPr wrap="square" lIns="68580" tIns="34290" rIns="68580" bIns="34290" rtlCol="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民间谜语较为常见的表现手法有（</a:t>
            </a:r>
            <a:r>
              <a:rPr lang="en-US" altLang="zh-CN" dirty="0">
                <a:solidFill>
                  <a:prstClr val="black"/>
                </a:solidFill>
                <a:latin typeface="微软雅黑" panose="020B0503020204020204" charset="-122"/>
                <a:ea typeface="微软雅黑" panose="020B0503020204020204" charset="-122"/>
              </a:rPr>
              <a:t>ADE</a:t>
            </a:r>
            <a:r>
              <a:rPr lang="zh-CN" altLang="en-US" dirty="0">
                <a:solidFill>
                  <a:prstClr val="black"/>
                </a:solidFill>
                <a:latin typeface="微软雅黑" panose="020B0503020204020204" charset="-122"/>
                <a:ea typeface="微软雅黑" panose="020B0503020204020204" charset="-122"/>
              </a:rPr>
              <a:t>）</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A.谐音法</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B.妙语法</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C.象征法</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D.蝉联法</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E.拟人法</a:t>
            </a: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763455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唐宏宇\2 民间文学概论\章节架构\第九章 民间谚语与民间谜语.jpg"/>
          <p:cNvPicPr>
            <a:picLocks noChangeAspect="1" noChangeArrowheads="1"/>
          </p:cNvPicPr>
          <p:nvPr/>
        </p:nvPicPr>
        <p:blipFill rotWithShape="1">
          <a:blip r:embed="rId2">
            <a:extLst>
              <a:ext uri="{28A0092B-C50C-407E-A947-70E740481C1C}">
                <a14:useLocalDpi xmlns:a14="http://schemas.microsoft.com/office/drawing/2010/main" val="0"/>
              </a:ext>
            </a:extLst>
          </a:blip>
          <a:srcRect l="1545" t="2888" r="2552"/>
          <a:stretch/>
        </p:blipFill>
        <p:spPr bwMode="auto">
          <a:xfrm>
            <a:off x="7032" y="257064"/>
            <a:ext cx="9112892" cy="46189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226844"/>
            <a:ext cx="1512168"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本章总结</a:t>
            </a:r>
          </a:p>
        </p:txBody>
      </p:sp>
    </p:spTree>
    <p:extLst>
      <p:ext uri="{BB962C8B-B14F-4D97-AF65-F5344CB8AC3E}">
        <p14:creationId xmlns:p14="http://schemas.microsoft.com/office/powerpoint/2010/main" val="18895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483656" y="78273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076" y="717709"/>
            <a:ext cx="8529161" cy="819455"/>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2.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“源于口头的文本”</a:t>
            </a:r>
          </a:p>
          <a:p>
            <a:pPr defTabSz="685800">
              <a:lnSpc>
                <a:spcPct val="125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sz="1500" b="1" dirty="0">
              <a:solidFill>
                <a:srgbClr val="FF0000"/>
              </a:solidFill>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2987824" y="77713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97748FA5-22A8-224E-8F16-00EA6EBF728B}"/>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p:nvPr>
            <p:extLst>
              <p:ext uri="{D42A27DB-BD31-4B8C-83A1-F6EECF244321}">
                <p14:modId xmlns:p14="http://schemas.microsoft.com/office/powerpoint/2010/main" val="3041412354"/>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a:t>
                      </a:r>
                      <a:r>
                        <a:rPr lang="zh-CN" altLang="en-US" sz="1600">
                          <a:latin typeface="微软雅黑" pitchFamily="34" charset="-122"/>
                          <a:ea typeface="微软雅黑" pitchFamily="34" charset="-122"/>
                          <a:sym typeface="+mn-ea"/>
                        </a:rPr>
                        <a:t>格</a:t>
                      </a:r>
                      <a:r>
                        <a:rPr lang="zh-CN" altLang="en-US" sz="160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b="1"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3" name="矩形 2"/>
          <p:cNvSpPr/>
          <p:nvPr/>
        </p:nvSpPr>
        <p:spPr>
          <a:xfrm>
            <a:off x="395536" y="1340821"/>
            <a:ext cx="8454204" cy="1338828"/>
          </a:xfrm>
          <a:prstGeom prst="rect">
            <a:avLst/>
          </a:prstGeom>
        </p:spPr>
        <p:txBody>
          <a:bodyPr wrap="square">
            <a:spAutoFit/>
          </a:bodyPr>
          <a:lstStyle/>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含义</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又称“与口传有关的文本”</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，是指某一社区中那些</a:t>
            </a:r>
            <a:r>
              <a:rPr lang="zh-CN" altLang="en-US" u="sng" dirty="0">
                <a:solidFill>
                  <a:prstClr val="black"/>
                </a:solidFill>
                <a:latin typeface="微软雅黑" panose="020B0503020204020204" charset="-122"/>
                <a:ea typeface="微软雅黑" panose="020B0503020204020204" charset="-122"/>
                <a:cs typeface="微软雅黑" panose="020B0503020204020204" charset="-122"/>
              </a:rPr>
              <a:t>跟口头传统有密切关联</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的</a:t>
            </a:r>
            <a:r>
              <a:rPr lang="zh-CN" altLang="en-US" b="1" u="sng" dirty="0">
                <a:solidFill>
                  <a:srgbClr val="FF0000"/>
                </a:solidFill>
                <a:latin typeface="微软雅黑" panose="020B0503020204020204" charset="-122"/>
                <a:ea typeface="微软雅黑" panose="020B0503020204020204" charset="-122"/>
                <a:cs typeface="微软雅黑" panose="020B0503020204020204" charset="-122"/>
              </a:rPr>
              <a:t>书面文本</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，他们通过文字被固定下来，而文本以外的语境要素则无从考察。</a:t>
            </a:r>
          </a:p>
          <a:p>
            <a:pPr lvl="0"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特点</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：从文本分析看，这些写定的古籍文献依然附着了本民族口头传统的基本属性。       </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dirty="0"/>
          </a:p>
        </p:txBody>
      </p:sp>
    </p:spTree>
    <p:custDataLst>
      <p:tags r:id="rId1"/>
    </p:custDataLst>
    <p:extLst>
      <p:ext uri="{BB962C8B-B14F-4D97-AF65-F5344CB8AC3E}">
        <p14:creationId xmlns:p14="http://schemas.microsoft.com/office/powerpoint/2010/main" val="26054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693279" y="747269"/>
            <a:ext cx="814825"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00" name="文本框 99"/>
          <p:cNvSpPr txBox="1"/>
          <p:nvPr/>
        </p:nvSpPr>
        <p:spPr>
          <a:xfrm>
            <a:off x="219303" y="744367"/>
            <a:ext cx="8529161" cy="819455"/>
          </a:xfrm>
          <a:prstGeom prst="rect">
            <a:avLst/>
          </a:prstGeom>
          <a:noFill/>
          <a:ln w="9525">
            <a:noFill/>
          </a:ln>
        </p:spPr>
        <p:txBody>
          <a:bodyPr wrap="square" lIns="68580" tIns="34290" rIns="68580" bIns="34290">
            <a:spAutoFit/>
          </a:bodyPr>
          <a:lstStyle/>
          <a:p>
            <a:pPr defTabSz="685800">
              <a:lnSpc>
                <a:spcPct val="125000"/>
              </a:lnSpc>
              <a:defRPr/>
            </a:pPr>
            <a:r>
              <a:rPr lang="en-US" sz="2100" b="1" dirty="0">
                <a:solidFill>
                  <a:srgbClr val="0070C0"/>
                </a:solidFill>
                <a:latin typeface="微软雅黑" panose="020B0503020204020204" charset="-122"/>
                <a:ea typeface="微软雅黑" panose="020B0503020204020204" charset="-122"/>
                <a:cs typeface="微软雅黑" panose="020B0503020204020204" charset="-122"/>
              </a:rPr>
              <a:t>3. </a:t>
            </a:r>
            <a:r>
              <a:rPr lang="zh-CN" altLang="en-US" sz="2100" b="1" dirty="0">
                <a:solidFill>
                  <a:srgbClr val="0070C0"/>
                </a:solidFill>
                <a:latin typeface="微软雅黑" panose="020B0503020204020204" charset="-122"/>
                <a:ea typeface="微软雅黑" panose="020B0503020204020204" charset="-122"/>
                <a:cs typeface="微软雅黑" panose="020B0503020204020204" charset="-122"/>
              </a:rPr>
              <a:t>“以传统为导向的文本”</a:t>
            </a:r>
          </a:p>
          <a:p>
            <a:pPr defTabSz="685800">
              <a:lnSpc>
                <a:spcPct val="125000"/>
              </a:lnSpc>
              <a:defRPr/>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       </a:t>
            </a:r>
            <a:endParaRPr lang="zh-CN" altLang="en-US" sz="1600" b="1" dirty="0">
              <a:solidFill>
                <a:srgbClr val="FF0000"/>
              </a:solidFill>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3364662" y="7328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a:extLst>
              <a:ext uri="{FF2B5EF4-FFF2-40B4-BE49-F238E27FC236}">
                <a16:creationId xmlns:a16="http://schemas.microsoft.com/office/drawing/2014/main" id="{164C8552-850B-B548-ADA2-10F5D31EBA68}"/>
              </a:ext>
            </a:extLst>
          </p:cNvPr>
          <p:cNvSpPr txBox="1"/>
          <p:nvPr/>
        </p:nvSpPr>
        <p:spPr>
          <a:xfrm>
            <a:off x="235192" y="118811"/>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6.2.1 </a:t>
            </a:r>
            <a:r>
              <a:rPr lang="zh-CN" altLang="en-US" sz="2100" b="1" dirty="0">
                <a:solidFill>
                  <a:srgbClr val="0070C0"/>
                </a:solidFill>
                <a:latin typeface="微软雅黑" panose="020B0503020204020204" charset="-122"/>
                <a:ea typeface="微软雅黑" panose="020B0503020204020204" charset="-122"/>
                <a:sym typeface="+mn-ea"/>
              </a:rPr>
              <a:t>史诗文本</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9" name="圆角矩形 8">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p:nvPr>
            <p:extLst>
              <p:ext uri="{D42A27DB-BD31-4B8C-83A1-F6EECF244321}">
                <p14:modId xmlns:p14="http://schemas.microsoft.com/office/powerpoint/2010/main" val="3618263763"/>
              </p:ext>
            </p:extLst>
          </p:nvPr>
        </p:nvGraphicFramePr>
        <p:xfrm>
          <a:off x="539552" y="2931789"/>
          <a:ext cx="8064667" cy="2038450"/>
        </p:xfrm>
        <a:graphic>
          <a:graphicData uri="http://schemas.openxmlformats.org/drawingml/2006/table">
            <a:tbl>
              <a:tblPr firstRow="1" bandRow="1">
                <a:tableStyleId>{5C22544A-7EE6-4342-B048-85BDC9FD1C3A}</a:tableStyleId>
              </a:tblPr>
              <a:tblGrid>
                <a:gridCol w="2453117">
                  <a:extLst>
                    <a:ext uri="{9D8B030D-6E8A-4147-A177-3AD203B41FA5}">
                      <a16:colId xmlns:a16="http://schemas.microsoft.com/office/drawing/2014/main" val="20000"/>
                    </a:ext>
                  </a:extLst>
                </a:gridCol>
                <a:gridCol w="1186143">
                  <a:extLst>
                    <a:ext uri="{9D8B030D-6E8A-4147-A177-3AD203B41FA5}">
                      <a16:colId xmlns:a16="http://schemas.microsoft.com/office/drawing/2014/main" val="20001"/>
                    </a:ext>
                  </a:extLst>
                </a:gridCol>
                <a:gridCol w="1429816">
                  <a:extLst>
                    <a:ext uri="{9D8B030D-6E8A-4147-A177-3AD203B41FA5}">
                      <a16:colId xmlns:a16="http://schemas.microsoft.com/office/drawing/2014/main" val="20002"/>
                    </a:ext>
                  </a:extLst>
                </a:gridCol>
                <a:gridCol w="1293644">
                  <a:extLst>
                    <a:ext uri="{9D8B030D-6E8A-4147-A177-3AD203B41FA5}">
                      <a16:colId xmlns:a16="http://schemas.microsoft.com/office/drawing/2014/main" val="20003"/>
                    </a:ext>
                  </a:extLst>
                </a:gridCol>
                <a:gridCol w="1701947">
                  <a:extLst>
                    <a:ext uri="{9D8B030D-6E8A-4147-A177-3AD203B41FA5}">
                      <a16:colId xmlns:a16="http://schemas.microsoft.com/office/drawing/2014/main" val="20004"/>
                    </a:ext>
                  </a:extLst>
                </a:gridCol>
              </a:tblGrid>
              <a:tr h="416035">
                <a:tc>
                  <a:txBody>
                    <a:bodyPr/>
                    <a:lstStyle/>
                    <a:p>
                      <a:pPr algn="ctr">
                        <a:buNone/>
                      </a:pPr>
                      <a:endParaRPr lang="zh-CN" altLang="en-US" sz="1600" dirty="0">
                        <a:latin typeface="微软雅黑" pitchFamily="34" charset="-122"/>
                        <a:ea typeface="微软雅黑" pitchFamily="34" charset="-122"/>
                      </a:endParaRP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创编</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演述</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a:latin typeface="微软雅黑" pitchFamily="34" charset="-122"/>
                          <a:ea typeface="微软雅黑" pitchFamily="34" charset="-122"/>
                        </a:rPr>
                        <a:t>接受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1600" dirty="0">
                          <a:latin typeface="微软雅黑" pitchFamily="34" charset="-122"/>
                          <a:ea typeface="微软雅黑" pitchFamily="34" charset="-122"/>
                        </a:rPr>
                        <a:t>范型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val="10000"/>
                  </a:ext>
                </a:extLst>
              </a:tr>
              <a:tr h="540805">
                <a:tc>
                  <a:txBody>
                    <a:bodyPr/>
                    <a:lstStyle/>
                    <a:p>
                      <a:pPr algn="ctr">
                        <a:buNone/>
                      </a:pPr>
                      <a:r>
                        <a:rPr lang="zh-CN" altLang="en-US" sz="1600" dirty="0">
                          <a:latin typeface="微软雅黑" pitchFamily="34" charset="-122"/>
                          <a:ea typeface="微软雅黑" pitchFamily="34" charset="-122"/>
                        </a:rPr>
                        <a:t>口头文本或口传文本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口头</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a:t>
                      </a:r>
                      <a:r>
                        <a:rPr lang="zh-CN" altLang="en-US" sz="1600">
                          <a:latin typeface="微软雅黑" pitchFamily="34" charset="-122"/>
                          <a:ea typeface="微软雅黑" pitchFamily="34" charset="-122"/>
                          <a:sym typeface="+mn-ea"/>
                        </a:rPr>
                        <a:t>格</a:t>
                      </a:r>
                      <a:r>
                        <a:rPr lang="zh-CN" altLang="en-US" sz="1600">
                          <a:latin typeface="微软雅黑" pitchFamily="34" charset="-122"/>
                          <a:ea typeface="微软雅黑" pitchFamily="34" charset="-122"/>
                        </a:rPr>
                        <a:t>萨尔王》</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540805">
                <a:tc>
                  <a:txBody>
                    <a:bodyPr/>
                    <a:lstStyle/>
                    <a:p>
                      <a:pPr algn="ctr">
                        <a:buNone/>
                      </a:pPr>
                      <a:r>
                        <a:rPr lang="zh-CN" altLang="en-US" sz="1600" dirty="0">
                          <a:latin typeface="微软雅黑" pitchFamily="34" charset="-122"/>
                          <a:ea typeface="微软雅黑" pitchFamily="34" charset="-122"/>
                        </a:rPr>
                        <a:t>源于口头的文本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口头或书写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dirty="0">
                          <a:latin typeface="微软雅黑" pitchFamily="34" charset="-122"/>
                          <a:ea typeface="微软雅黑" pitchFamily="34" charset="-122"/>
                        </a:rPr>
                        <a:t>视觉或听觉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a:latin typeface="微软雅黑" pitchFamily="34" charset="-122"/>
                          <a:ea typeface="微软雅黑" pitchFamily="34" charset="-122"/>
                        </a:rPr>
                        <a:t>《荷马史诗》</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540805">
                <a:tc>
                  <a:txBody>
                    <a:bodyPr/>
                    <a:lstStyle/>
                    <a:p>
                      <a:pPr algn="ctr">
                        <a:buNone/>
                      </a:pPr>
                      <a:r>
                        <a:rPr lang="zh-CN" altLang="en-US" sz="1600" b="1" dirty="0">
                          <a:latin typeface="微软雅黑" pitchFamily="34" charset="-122"/>
                          <a:ea typeface="微软雅黑" pitchFamily="34" charset="-122"/>
                        </a:rPr>
                        <a:t>以传统为导向的文本</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书写</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视觉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1600" b="1" dirty="0">
                          <a:latin typeface="微软雅黑" pitchFamily="34" charset="-122"/>
                          <a:ea typeface="微软雅黑" pitchFamily="34" charset="-122"/>
                        </a:rPr>
                        <a:t>《卡勒瓦拉》</a:t>
                      </a:r>
                    </a:p>
                  </a:txBody>
                  <a:tcPr marL="68580" marR="68580" marT="34290" marB="3429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3" name="矩形 2"/>
          <p:cNvSpPr/>
          <p:nvPr/>
        </p:nvSpPr>
        <p:spPr>
          <a:xfrm>
            <a:off x="235192" y="1218114"/>
            <a:ext cx="8720092" cy="1569660"/>
          </a:xfrm>
          <a:prstGeom prst="rect">
            <a:avLst/>
          </a:prstGeom>
        </p:spPr>
        <p:txBody>
          <a:bodyPr wrap="square">
            <a:spAutoFit/>
          </a:bodyPr>
          <a:lstStyle/>
          <a:p>
            <a:pPr lvl="0" defTabSz="685800">
              <a:lnSpc>
                <a:spcPct val="150000"/>
              </a:lnSpc>
              <a:defRPr/>
            </a:pPr>
            <a:r>
              <a:rPr lang="zh-CN" altLang="en-US" sz="1600" b="1" dirty="0">
                <a:solidFill>
                  <a:prstClr val="black"/>
                </a:solidFill>
                <a:latin typeface="微软雅黑" pitchFamily="34" charset="-122"/>
                <a:ea typeface="微软雅黑" pitchFamily="34" charset="-122"/>
                <a:cs typeface="微软雅黑" panose="020B0503020204020204" charset="-122"/>
              </a:rPr>
              <a:t>含义</a:t>
            </a:r>
            <a:r>
              <a:rPr lang="zh-CN" altLang="en-US" sz="1600" dirty="0">
                <a:solidFill>
                  <a:prstClr val="black"/>
                </a:solidFill>
                <a:latin typeface="微软雅黑" pitchFamily="34" charset="-122"/>
                <a:ea typeface="微软雅黑" pitchFamily="34" charset="-122"/>
                <a:cs typeface="微软雅黑" panose="020B0503020204020204" charset="-122"/>
              </a:rPr>
              <a:t>：按照航柯的总结，是由</a:t>
            </a:r>
            <a:r>
              <a:rPr lang="zh-CN" altLang="en-US" sz="1600" b="1" u="sng" dirty="0">
                <a:solidFill>
                  <a:srgbClr val="FF0000"/>
                </a:solidFill>
                <a:latin typeface="微软雅黑" pitchFamily="34" charset="-122"/>
                <a:ea typeface="微软雅黑" pitchFamily="34" charset="-122"/>
                <a:cs typeface="微软雅黑" panose="020B0503020204020204" charset="-122"/>
              </a:rPr>
              <a:t>编辑者</a:t>
            </a:r>
            <a:r>
              <a:rPr lang="zh-CN" altLang="en-US" sz="1600" dirty="0">
                <a:solidFill>
                  <a:prstClr val="black"/>
                </a:solidFill>
                <a:latin typeface="微软雅黑" pitchFamily="34" charset="-122"/>
                <a:ea typeface="微软雅黑" pitchFamily="34" charset="-122"/>
                <a:cs typeface="微软雅黑" panose="020B0503020204020204" charset="-122"/>
              </a:rPr>
              <a:t>根据某一传统中的口传文本或与口传有关的文本进行</a:t>
            </a:r>
            <a:r>
              <a:rPr lang="zh-CN" altLang="en-US" sz="1600" b="1" u="sng" dirty="0">
                <a:solidFill>
                  <a:srgbClr val="FF0000"/>
                </a:solidFill>
                <a:latin typeface="微软雅黑" pitchFamily="34" charset="-122"/>
                <a:ea typeface="微软雅黑" pitchFamily="34" charset="-122"/>
                <a:cs typeface="微软雅黑" panose="020B0503020204020204" charset="-122"/>
              </a:rPr>
              <a:t>汇集后创编</a:t>
            </a:r>
            <a:r>
              <a:rPr lang="zh-CN" altLang="en-US" sz="1600" dirty="0">
                <a:solidFill>
                  <a:prstClr val="black"/>
                </a:solidFill>
                <a:latin typeface="微软雅黑" pitchFamily="34" charset="-122"/>
                <a:ea typeface="微软雅黑" pitchFamily="34" charset="-122"/>
                <a:cs typeface="微软雅黑" panose="020B0503020204020204" charset="-122"/>
              </a:rPr>
              <a:t>出来的。         </a:t>
            </a:r>
          </a:p>
          <a:p>
            <a:pPr lvl="0" defTabSz="685800">
              <a:lnSpc>
                <a:spcPct val="150000"/>
              </a:lnSpc>
              <a:defRPr/>
            </a:pPr>
            <a:r>
              <a:rPr lang="zh-CN" altLang="en-US" sz="1600" b="1" dirty="0">
                <a:solidFill>
                  <a:prstClr val="black"/>
                </a:solidFill>
                <a:latin typeface="微软雅黑" pitchFamily="34" charset="-122"/>
                <a:ea typeface="微软雅黑" pitchFamily="34" charset="-122"/>
                <a:cs typeface="微软雅黑" panose="020B0503020204020204" charset="-122"/>
              </a:rPr>
              <a:t>特点</a:t>
            </a:r>
            <a:r>
              <a:rPr lang="zh-CN" altLang="en-US" sz="1600" dirty="0">
                <a:solidFill>
                  <a:prstClr val="black"/>
                </a:solidFill>
                <a:latin typeface="微软雅黑" pitchFamily="34" charset="-122"/>
                <a:ea typeface="微软雅黑" pitchFamily="34" charset="-122"/>
                <a:cs typeface="微软雅黑" panose="020B0503020204020204" charset="-122"/>
              </a:rPr>
              <a:t>：通常是</a:t>
            </a:r>
            <a:r>
              <a:rPr lang="zh-CN" altLang="en-US" sz="1600" u="sng" dirty="0">
                <a:solidFill>
                  <a:prstClr val="black"/>
                </a:solidFill>
                <a:latin typeface="微软雅黑" pitchFamily="34" charset="-122"/>
                <a:ea typeface="微软雅黑" pitchFamily="34" charset="-122"/>
                <a:cs typeface="微软雅黑" panose="020B0503020204020204" charset="-122"/>
              </a:rPr>
              <a:t>将若干部分或主题内容汇编在一起，经过加工和修改</a:t>
            </a:r>
            <a:r>
              <a:rPr lang="zh-CN" altLang="en-US" sz="1600" dirty="0">
                <a:solidFill>
                  <a:prstClr val="black"/>
                </a:solidFill>
                <a:latin typeface="微软雅黑" pitchFamily="34" charset="-122"/>
                <a:ea typeface="微软雅黑" pitchFamily="34" charset="-122"/>
                <a:cs typeface="微软雅黑" panose="020B0503020204020204" charset="-122"/>
              </a:rPr>
              <a:t>，</a:t>
            </a:r>
            <a:r>
              <a:rPr lang="zh-CN" altLang="en-US" sz="1600" u="sng" dirty="0">
                <a:solidFill>
                  <a:prstClr val="black"/>
                </a:solidFill>
                <a:latin typeface="微软雅黑" pitchFamily="34" charset="-122"/>
                <a:ea typeface="微软雅黑" pitchFamily="34" charset="-122"/>
                <a:cs typeface="微软雅黑" panose="020B0503020204020204" charset="-122"/>
              </a:rPr>
              <a:t>呈现出传统的某些方面</a:t>
            </a:r>
            <a:r>
              <a:rPr lang="zh-CN" altLang="en-US" sz="1600" dirty="0">
                <a:solidFill>
                  <a:prstClr val="black"/>
                </a:solidFill>
                <a:latin typeface="微软雅黑" pitchFamily="34" charset="-122"/>
                <a:ea typeface="微软雅黑" pitchFamily="34" charset="-122"/>
                <a:cs typeface="微软雅黑" panose="020B0503020204020204" charset="-122"/>
              </a:rPr>
              <a:t>，这种工作常常带有民族主义或国家主义倾向。</a:t>
            </a:r>
            <a:r>
              <a:rPr lang="zh-CN" altLang="en-US" sz="1600" b="1" dirty="0">
                <a:solidFill>
                  <a:prstClr val="black"/>
                </a:solidFill>
                <a:latin typeface="微软雅黑" pitchFamily="34" charset="-122"/>
                <a:ea typeface="微软雅黑" pitchFamily="34" charset="-122"/>
                <a:cs typeface="微软雅黑" panose="020B0503020204020204" charset="-122"/>
              </a:rPr>
              <a:t>如代表芬兰民族精神的史诗《卡勒瓦拉》。</a:t>
            </a:r>
            <a:endParaRPr lang="zh-CN" altLang="en-US" sz="1600" b="1" dirty="0">
              <a:solidFill>
                <a:srgbClr val="FF0000"/>
              </a:solidFill>
              <a:latin typeface="微软雅黑" pitchFamily="34" charset="-122"/>
              <a:ea typeface="微软雅黑" pitchFamily="34" charset="-122"/>
              <a:cs typeface="微软雅黑" panose="020B0503020204020204" charset="-122"/>
            </a:endParaRPr>
          </a:p>
        </p:txBody>
      </p:sp>
    </p:spTree>
    <p:custDataLst>
      <p:tags r:id="rId1"/>
    </p:custDataLst>
    <p:extLst>
      <p:ext uri="{BB962C8B-B14F-4D97-AF65-F5344CB8AC3E}">
        <p14:creationId xmlns:p14="http://schemas.microsoft.com/office/powerpoint/2010/main" val="318716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024" y="1707654"/>
            <a:ext cx="9108504" cy="1731243"/>
          </a:xfrm>
          <a:prstGeom prst="rect">
            <a:avLst/>
          </a:prstGeom>
          <a:noFill/>
        </p:spPr>
        <p:txBody>
          <a:bodyPr wrap="square" lIns="68580" tIns="34290" rIns="68580" bIns="34290" rtlCol="0" anchor="t">
            <a:spAutoFit/>
          </a:bodyPr>
          <a:lstStyle/>
          <a:p>
            <a:pPr defTabSz="685800">
              <a:lnSpc>
                <a:spcPct val="150000"/>
              </a:lnSpc>
              <a:defRPr/>
            </a:pPr>
            <a:r>
              <a:rPr dirty="0" err="1">
                <a:solidFill>
                  <a:prstClr val="black"/>
                </a:solidFill>
                <a:latin typeface="微软雅黑" panose="020B0503020204020204" charset="-122"/>
                <a:ea typeface="微软雅黑" panose="020B0503020204020204" charset="-122"/>
                <a:sym typeface="+mn-ea"/>
              </a:rPr>
              <a:t>演唱蒙古史诗《江格尔》的民间艺人，蒙古语叫做“</a:t>
            </a:r>
            <a:r>
              <a:rPr dirty="0" err="1">
                <a:solidFill>
                  <a:srgbClr val="FF0000"/>
                </a:solidFill>
                <a:latin typeface="微软雅黑" panose="020B0503020204020204" charset="-122"/>
                <a:ea typeface="微软雅黑" panose="020B0503020204020204" charset="-122"/>
                <a:sym typeface="+mn-ea"/>
              </a:rPr>
              <a:t>江格尔奇</a:t>
            </a:r>
            <a:r>
              <a:rPr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鄂利扬</a:t>
            </a:r>
            <a:r>
              <a:rPr lang="zh-CN" altLang="en-US" dirty="0">
                <a:solidFill>
                  <a:srgbClr val="FF0000"/>
                </a:solidFill>
                <a:latin typeface="楷体" panose="02010609060101010101" pitchFamily="49" charset="-122"/>
                <a:ea typeface="楷体" panose="02010609060101010101" pitchFamily="49" charset="-122"/>
                <a:sym typeface="+mn-ea"/>
              </a:rPr>
              <a:t>·</a:t>
            </a:r>
            <a:r>
              <a:rPr lang="zh-CN" altLang="en-US" dirty="0">
                <a:solidFill>
                  <a:srgbClr val="FF0000"/>
                </a:solidFill>
                <a:latin typeface="微软雅黑" panose="020B0503020204020204" charset="-122"/>
                <a:ea typeface="微软雅黑" panose="020B0503020204020204" charset="-122"/>
                <a:sym typeface="+mn-ea"/>
              </a:rPr>
              <a:t>奥夫拉</a:t>
            </a:r>
            <a:r>
              <a:rPr lang="zh-CN" altLang="en-US" dirty="0">
                <a:solidFill>
                  <a:prstClr val="black"/>
                </a:solidFill>
                <a:latin typeface="微软雅黑" panose="020B0503020204020204" charset="-122"/>
                <a:ea typeface="微软雅黑" panose="020B0503020204020204" charset="-122"/>
                <a:sym typeface="+mn-ea"/>
              </a:rPr>
              <a:t>是卡尔梅克（俄罗斯一个共和国）最杰出的江格尔奇，演唱</a:t>
            </a:r>
            <a:r>
              <a:rPr lang="zh-CN" altLang="en-US" dirty="0">
                <a:solidFill>
                  <a:srgbClr val="FF0000"/>
                </a:solidFill>
                <a:latin typeface="微软雅黑" panose="020B0503020204020204" charset="-122"/>
                <a:ea typeface="微软雅黑" panose="020B0503020204020204" charset="-122"/>
                <a:sym typeface="+mn-ea"/>
              </a:rPr>
              <a:t>《江格尔》</a:t>
            </a:r>
            <a:r>
              <a:rPr lang="zh-CN" altLang="en-US"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扎巴</a:t>
            </a:r>
            <a:r>
              <a:rPr lang="zh-CN" altLang="en-US" dirty="0">
                <a:solidFill>
                  <a:prstClr val="black"/>
                </a:solidFill>
                <a:latin typeface="微软雅黑" panose="020B0503020204020204" charset="-122"/>
                <a:ea typeface="微软雅黑" panose="020B0503020204020204" charset="-122"/>
                <a:sym typeface="+mn-ea"/>
              </a:rPr>
              <a:t>是著名</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格萨尔</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说唱艺人。</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sym typeface="+mn-ea"/>
              </a:rPr>
              <a:t>帕杰</a:t>
            </a:r>
            <a:r>
              <a:rPr lang="zh-CN" altLang="en-US" dirty="0">
                <a:solidFill>
                  <a:prstClr val="black"/>
                </a:solidFill>
                <a:latin typeface="微软雅黑" panose="020B0503020204020204" charset="-122"/>
                <a:ea typeface="微软雅黑" panose="020B0503020204020204" charset="-122"/>
                <a:sym typeface="+mn-ea"/>
              </a:rPr>
              <a:t>是受到毛主席接见的</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格斯尔</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说唱艺人，其他约</a:t>
            </a:r>
            <a:r>
              <a:rPr lang="en-US" altLang="zh-CN" dirty="0">
                <a:solidFill>
                  <a:prstClr val="black"/>
                </a:solidFill>
                <a:latin typeface="微软雅黑" panose="020B0503020204020204" charset="-122"/>
                <a:ea typeface="微软雅黑" panose="020B0503020204020204" charset="-122"/>
                <a:sym typeface="+mn-ea"/>
              </a:rPr>
              <a:t>100</a:t>
            </a:r>
            <a:r>
              <a:rPr lang="zh-CN" altLang="en-US" dirty="0">
                <a:solidFill>
                  <a:prstClr val="black"/>
                </a:solidFill>
                <a:latin typeface="微软雅黑" panose="020B0503020204020204" charset="-122"/>
                <a:ea typeface="微软雅黑" panose="020B0503020204020204" charset="-122"/>
                <a:sym typeface="+mn-ea"/>
              </a:rPr>
              <a:t>人。</a:t>
            </a:r>
          </a:p>
        </p:txBody>
      </p:sp>
      <p:sp>
        <p:nvSpPr>
          <p:cNvPr id="4" name="五边形 3"/>
          <p:cNvSpPr/>
          <p:nvPr/>
        </p:nvSpPr>
        <p:spPr>
          <a:xfrm flipH="1">
            <a:off x="2418298" y="1778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5" name="文本框 4"/>
          <p:cNvSpPr txBox="1"/>
          <p:nvPr/>
        </p:nvSpPr>
        <p:spPr>
          <a:xfrm>
            <a:off x="146685" y="99060"/>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6.2.2 </a:t>
            </a:r>
            <a:r>
              <a:rPr lang="zh-CN" altLang="en-US" sz="2100" b="1" dirty="0">
                <a:solidFill>
                  <a:srgbClr val="0070C0"/>
                </a:solidFill>
                <a:latin typeface="微软雅黑" panose="020B0503020204020204" charset="-122"/>
                <a:ea typeface="微软雅黑" panose="020B0503020204020204" charset="-122"/>
                <a:sym typeface="+mn-ea"/>
              </a:rPr>
              <a:t>史诗演唱</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4221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678" y="1453515"/>
            <a:ext cx="7321391" cy="2145983"/>
          </a:xfrm>
          <a:prstGeom prst="rect">
            <a:avLst/>
          </a:prstGeom>
          <a:noFill/>
        </p:spPr>
        <p:txBody>
          <a:bodyPr wrap="square" lIns="68580" tIns="34290" rIns="68580" bIns="34290" rtlCol="0" anchor="t">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1. </a:t>
            </a:r>
            <a:r>
              <a:rPr lang="zh-CN" altLang="en-US" dirty="0">
                <a:solidFill>
                  <a:prstClr val="black"/>
                </a:solidFill>
                <a:latin typeface="微软雅黑" panose="020B0503020204020204" charset="-122"/>
                <a:ea typeface="微软雅黑" panose="020B0503020204020204" charset="-122"/>
                <a:sym typeface="+mn-ea"/>
              </a:rPr>
              <a:t>古希腊的荷马史诗：</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伊利亚特</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奥德赛</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2. </a:t>
            </a:r>
            <a:r>
              <a:rPr lang="zh-CN" altLang="en-US" dirty="0">
                <a:latin typeface="微软雅黑" panose="020B0503020204020204" charset="-122"/>
                <a:ea typeface="微软雅黑" panose="020B0503020204020204" charset="-122"/>
                <a:sym typeface="+mn-ea"/>
              </a:rPr>
              <a:t>芬兰</a:t>
            </a:r>
            <a:r>
              <a:rPr lang="zh-CN" altLang="en-US" dirty="0">
                <a:solidFill>
                  <a:prstClr val="black"/>
                </a:solidFill>
                <a:latin typeface="微软雅黑" panose="020B0503020204020204" charset="-122"/>
                <a:ea typeface="微软雅黑" panose="020B0503020204020204" charset="-122"/>
                <a:sym typeface="+mn-ea"/>
              </a:rPr>
              <a:t>民族史诗：</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卡勒瓦拉</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3. </a:t>
            </a:r>
            <a:r>
              <a:rPr lang="zh-CN" altLang="en-US" dirty="0">
                <a:solidFill>
                  <a:prstClr val="black"/>
                </a:solidFill>
                <a:latin typeface="微软雅黑" panose="020B0503020204020204" charset="-122"/>
                <a:ea typeface="微软雅黑" panose="020B0503020204020204" charset="-122"/>
                <a:sym typeface="+mn-ea"/>
              </a:rPr>
              <a:t>古巴比伦：</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吉尔伽美什</a:t>
            </a:r>
            <a:r>
              <a:rPr lang="en-US" altLang="zh-CN" dirty="0">
                <a:solidFill>
                  <a:srgbClr val="FF0000"/>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世界上最古老的史诗。</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4. </a:t>
            </a:r>
            <a:r>
              <a:rPr lang="zh-CN" altLang="en-US" dirty="0">
                <a:solidFill>
                  <a:prstClr val="black"/>
                </a:solidFill>
                <a:latin typeface="微软雅黑" panose="020B0503020204020204" charset="-122"/>
                <a:ea typeface="微软雅黑" panose="020B0503020204020204" charset="-122"/>
                <a:sym typeface="+mn-ea"/>
              </a:rPr>
              <a:t>纳西族：创世史诗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创世纪</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，英雄史诗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黑白之战</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5. </a:t>
            </a:r>
            <a:r>
              <a:rPr lang="zh-CN" altLang="en-US" dirty="0">
                <a:solidFill>
                  <a:prstClr val="black"/>
                </a:solidFill>
                <a:latin typeface="微软雅黑" panose="020B0503020204020204" charset="-122"/>
                <a:ea typeface="微软雅黑" panose="020B0503020204020204" charset="-122"/>
                <a:sym typeface="+mn-ea"/>
              </a:rPr>
              <a:t>彝族：</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六祖史诗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，英雄史诗</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俄索折怒王</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支嘎阿鲁王</a:t>
            </a:r>
            <a:r>
              <a:rPr lang="en-US" altLang="zh-CN"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4" name="五边形 3"/>
          <p:cNvSpPr/>
          <p:nvPr/>
        </p:nvSpPr>
        <p:spPr>
          <a:xfrm flipH="1">
            <a:off x="2096578" y="242447"/>
            <a:ext cx="963254"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id="{D14055CA-0851-0840-91B0-59681918F26B}"/>
              </a:ext>
            </a:extLst>
          </p:cNvPr>
          <p:cNvSpPr txBox="1"/>
          <p:nvPr/>
        </p:nvSpPr>
        <p:spPr>
          <a:xfrm>
            <a:off x="146685" y="99060"/>
            <a:ext cx="1949893"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6.2.2 </a:t>
            </a:r>
            <a:r>
              <a:rPr lang="zh-CN" altLang="en-US" sz="2100" b="1" dirty="0">
                <a:solidFill>
                  <a:srgbClr val="0070C0"/>
                </a:solidFill>
                <a:latin typeface="微软雅黑" panose="020B0503020204020204" charset="-122"/>
                <a:ea typeface="微软雅黑" panose="020B0503020204020204" charset="-122"/>
                <a:sym typeface="+mn-ea"/>
              </a:rPr>
              <a:t>史诗演唱</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EC3F5AF2-376F-0844-A51B-07622CD5612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1" y="2183941"/>
              <a:ext cx="3525600"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0215B883-6253-8449-A953-2792DF534019}"/>
                </a:ext>
              </a:extLst>
            </p:cNvPr>
            <p:cNvSpPr/>
            <p:nvPr/>
          </p:nvSpPr>
          <p:spPr>
            <a:xfrm>
              <a:off x="4379860" y="3058133"/>
              <a:ext cx="3224740"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0352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827584" y="885015"/>
            <a:ext cx="6624735" cy="2586087"/>
            <a:chOff x="454088" y="1180019"/>
            <a:chExt cx="883298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454088" y="2307346"/>
              <a:ext cx="3044484"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29" y="2694816"/>
              <a:ext cx="4909740"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8" y="4022538"/>
              <a:ext cx="4578570"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5"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75976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44" y="577592"/>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sp>
        <p:nvSpPr>
          <p:cNvPr id="3" name="文本框 2"/>
          <p:cNvSpPr txBox="1"/>
          <p:nvPr/>
        </p:nvSpPr>
        <p:spPr>
          <a:xfrm>
            <a:off x="211455" y="1069839"/>
            <a:ext cx="6300788" cy="483870"/>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）创世史诗  （</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）迁徙史诗  （</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）英雄史诗</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121444" y="47149"/>
            <a:ext cx="2863604"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6.3</a:t>
            </a:r>
            <a:r>
              <a:rPr lang="zh-CN" altLang="en-US" sz="2100" b="1" dirty="0">
                <a:solidFill>
                  <a:prstClr val="black"/>
                </a:solidFill>
                <a:latin typeface="微软雅黑" panose="020B0503020204020204" charset="-122"/>
                <a:ea typeface="微软雅黑" panose="020B0503020204020204" charset="-122"/>
                <a:sym typeface="+mn-ea"/>
              </a:rPr>
              <a:t>  中国诗史的多样性</a:t>
            </a:r>
          </a:p>
        </p:txBody>
      </p:sp>
      <p:sp>
        <p:nvSpPr>
          <p:cNvPr id="5" name="文本框 4"/>
          <p:cNvSpPr txBox="1"/>
          <p:nvPr/>
        </p:nvSpPr>
        <p:spPr>
          <a:xfrm>
            <a:off x="211455" y="1757903"/>
            <a:ext cx="8390573" cy="3046095"/>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创世史诗</a:t>
            </a:r>
          </a:p>
          <a:p>
            <a:pPr indent="540068"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又称“神话史诗”，以</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创世神话</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为基本内容，以天地、万物、人类、社会、文化之起源、演变、发展为内容的史诗。</a:t>
            </a:r>
          </a:p>
          <a:p>
            <a:pPr indent="540068" defTabSz="685800" fontAlgn="base" hangingPunct="0">
              <a:lnSpc>
                <a:spcPct val="150000"/>
              </a:lnSpc>
              <a:spcBef>
                <a:spcPct val="0"/>
              </a:spcBef>
              <a:spcAft>
                <a:spcPct val="0"/>
              </a:spcAft>
              <a:defRPr/>
            </a:pPr>
            <a:r>
              <a:rPr lang="en-US" altLang="zh-CN" dirty="0" err="1">
                <a:solidFill>
                  <a:prstClr val="black"/>
                </a:solidFill>
                <a:latin typeface="楷体" panose="02010609060101010101" pitchFamily="49" charset="-122"/>
                <a:ea typeface="楷体" panose="02010609060101010101" pitchFamily="49" charset="-122"/>
                <a:cs typeface="Calibri" panose="020F0502020204030204" charset="0"/>
                <a:sym typeface="+mn-ea"/>
              </a:rPr>
              <a:t>在我国西南云贵高原和东部丘陵地区发现的创世史诗群有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altLang="zh-CN" b="1" dirty="0" err="1">
                <a:solidFill>
                  <a:prstClr val="black"/>
                </a:solidFill>
                <a:latin typeface="楷体" panose="02010609060101010101" pitchFamily="49" charset="-122"/>
                <a:ea typeface="楷体" panose="02010609060101010101" pitchFamily="49" charset="-122"/>
                <a:cs typeface="Calibri" panose="020F0502020204030204" charset="0"/>
                <a:sym typeface="+mn-ea"/>
              </a:rPr>
              <a:t>纳西族的《创世纪</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彝族的《梅葛》</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阿昌族的《帕米麻与遮米麻》</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壮族的《布洛陀》</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苗族的《苗族古歌》</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等</a:t>
            </a:r>
          </a:p>
          <a:p>
            <a:pPr marL="257175" indent="-257175" defTabSz="685800" fontAlgn="base" hangingPunct="0">
              <a:lnSpc>
                <a:spcPct val="150000"/>
              </a:lnSpc>
              <a:spcBef>
                <a:spcPct val="0"/>
              </a:spcBef>
              <a:spcAft>
                <a:spcPct val="0"/>
              </a:spcAft>
              <a:buFont typeface="Wingdings" panose="05000000000000000000" charset="0"/>
              <a:buChar char=""/>
              <a:defRPr/>
            </a:pPr>
            <a:r>
              <a:rPr lang="zh-CN" altLang="en-US" b="1" dirty="0">
                <a:solidFill>
                  <a:prstClr val="black"/>
                </a:solidFill>
                <a:latin typeface="楷体" panose="02010609060101010101" pitchFamily="49" charset="-122"/>
                <a:ea typeface="楷体" panose="02010609060101010101" pitchFamily="49" charset="-122"/>
              </a:rPr>
              <a:t>鄂西汉</a:t>
            </a:r>
            <a:r>
              <a:rPr lang="zh-CN" altLang="en-US" b="1" dirty="0">
                <a:solidFill>
                  <a:prstClr val="black"/>
                </a:solidFill>
                <a:latin typeface="楷体" panose="02010609060101010101" pitchFamily="49" charset="-122"/>
                <a:ea typeface="楷体" panose="02010609060101010101" pitchFamily="49" charset="-122"/>
                <a:sym typeface="+mn-ea"/>
              </a:rPr>
              <a:t>族的《黑暗传》，有神话史诗的基本特征，受到学界的广泛关注</a:t>
            </a:r>
          </a:p>
        </p:txBody>
      </p:sp>
      <p:sp>
        <p:nvSpPr>
          <p:cNvPr id="21" name="五边形 20"/>
          <p:cNvSpPr/>
          <p:nvPr/>
        </p:nvSpPr>
        <p:spPr>
          <a:xfrm flipH="1">
            <a:off x="1997794"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30379" y="181668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6" name="五边形 5"/>
          <p:cNvSpPr/>
          <p:nvPr/>
        </p:nvSpPr>
        <p:spPr>
          <a:xfrm flipH="1">
            <a:off x="2981726" y="66455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9" name="组合 8">
            <a:extLst>
              <a:ext uri="{FF2B5EF4-FFF2-40B4-BE49-F238E27FC236}">
                <a16:creationId xmlns:a16="http://schemas.microsoft.com/office/drawing/2014/main" id="{D4682247-2166-40AD-9CB5-3C7B691FC7B7}"/>
              </a:ext>
            </a:extLst>
          </p:cNvPr>
          <p:cNvGrpSpPr/>
          <p:nvPr/>
        </p:nvGrpSpPr>
        <p:grpSpPr>
          <a:xfrm>
            <a:off x="5498900" y="71635"/>
            <a:ext cx="3609604" cy="807850"/>
            <a:chOff x="874706" y="1211863"/>
            <a:chExt cx="7028225" cy="2451866"/>
          </a:xfrm>
        </p:grpSpPr>
        <p:sp>
          <p:nvSpPr>
            <p:cNvPr id="10" name="圆角矩形 6">
              <a:extLst>
                <a:ext uri="{FF2B5EF4-FFF2-40B4-BE49-F238E27FC236}">
                  <a16:creationId xmlns:a16="http://schemas.microsoft.com/office/drawing/2014/main" id="{E490183C-5F18-4BC1-95C5-230E11143F02}"/>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7">
              <a:extLst>
                <a:ext uri="{FF2B5EF4-FFF2-40B4-BE49-F238E27FC236}">
                  <a16:creationId xmlns:a16="http://schemas.microsoft.com/office/drawing/2014/main" id="{3A37C984-5DBC-48D4-8D3C-D786D3141A90}"/>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2" name="圆角矩形 8">
              <a:extLst>
                <a:ext uri="{FF2B5EF4-FFF2-40B4-BE49-F238E27FC236}">
                  <a16:creationId xmlns:a16="http://schemas.microsoft.com/office/drawing/2014/main" id="{A6547F9F-E299-4598-A1C1-8BCB89997E1C}"/>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9">
              <a:extLst>
                <a:ext uri="{FF2B5EF4-FFF2-40B4-BE49-F238E27FC236}">
                  <a16:creationId xmlns:a16="http://schemas.microsoft.com/office/drawing/2014/main" id="{6D627006-BE18-403A-9775-4BB6B14536DD}"/>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00F504AF-BBAD-4F7E-AF30-05327B3CDACC}"/>
                </a:ext>
              </a:extLst>
            </p:cNvPr>
            <p:cNvCxnSpPr>
              <a:cxnSpLocks/>
              <a:stCxn id="10" idx="3"/>
              <a:endCxn id="11"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BF3B3EF5-78CC-426E-AD7B-F34199AF9DE1}"/>
                </a:ext>
              </a:extLst>
            </p:cNvPr>
            <p:cNvCxnSpPr>
              <a:cxnSpLocks/>
              <a:stCxn id="10" idx="3"/>
              <a:endCxn id="12"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920F71AD-CA13-4116-9EDE-E5DEAB6DAC4D}"/>
                </a:ext>
              </a:extLst>
            </p:cNvPr>
            <p:cNvCxnSpPr>
              <a:cxnSpLocks/>
              <a:stCxn id="10" idx="3"/>
              <a:endCxn id="13"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9116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88" y="7286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sp>
        <p:nvSpPr>
          <p:cNvPr id="5" name="文本框 4"/>
          <p:cNvSpPr txBox="1"/>
          <p:nvPr/>
        </p:nvSpPr>
        <p:spPr>
          <a:xfrm>
            <a:off x="90487" y="707708"/>
            <a:ext cx="8390573" cy="3461861"/>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迁徙史诗</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以</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民族或支系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在</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历史上的迁徙事件</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为内容，展示各民族或各支系在漫长而艰难的迁徙道路上的社会生活和族群命运，塑造迁徙过程中发挥重大作用的民族英雄、部落首领等人物形象及</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描绘各民族迁徙业绩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的壮阔画卷。</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特征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：是以各民族的世系谱牒为</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时间线索</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，以迁徙辗转的路线、沿途的迁居地为</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空间线索</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，以迁徙原因、迁徙活动、迁徙结果为</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叙述内容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例如彝族《六祖史诗》</a:t>
            </a:r>
          </a:p>
        </p:txBody>
      </p:sp>
      <p:sp>
        <p:nvSpPr>
          <p:cNvPr id="21" name="五边形 20"/>
          <p:cNvSpPr/>
          <p:nvPr/>
        </p:nvSpPr>
        <p:spPr>
          <a:xfrm flipH="1">
            <a:off x="1915402"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46095"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E4947BD7-0239-4C70-9B6A-629A9FF2B614}"/>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D104021A-FC6D-4392-890F-32A05864FEC6}"/>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A9584BDD-4EF3-4B2A-A360-40E3EA884691}"/>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94AA5FBA-B32B-4CA3-8F08-5934D9C9954B}"/>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3E875BA0-D730-40AF-8186-E9BAB4C16130}"/>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45DCB43E-E429-47F7-A1C9-2DA1E7A15B4D}"/>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CB4053DF-51DF-4818-9AF4-5947437393C9}"/>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716A10CE-F865-47CF-8EAB-D31C147EC38A}"/>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0193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755577" y="885015"/>
            <a:ext cx="6768752" cy="2586087"/>
            <a:chOff x="358079" y="1180019"/>
            <a:chExt cx="9025002"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358079" y="2307346"/>
              <a:ext cx="3140493" cy="13695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第六章 史诗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17032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5005751"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4674580"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6"/>
              <a:ext cx="878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6"/>
              <a:ext cx="1017907" cy="13331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83166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8" y="707708"/>
            <a:ext cx="8648224" cy="2630805"/>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英雄史诗</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叙述与部落、民族和国家（或地方政权）的形成与发展相关联的历史事件及历史上的</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英雄人物传说</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的诗作。</a:t>
            </a:r>
          </a:p>
          <a:p>
            <a:pPr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      特征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：主要是以一个或几个英雄人物的历史活动为中心，展示广阔的社会生活。 </a:t>
            </a:r>
          </a:p>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例如我国少数民族“三大史诗”：</a:t>
            </a:r>
            <a:r>
              <a:rPr lang="zh-CN" altLang="en-US" b="1" dirty="0">
                <a:solidFill>
                  <a:srgbClr val="FF0000"/>
                </a:solidFill>
                <a:latin typeface="楷体" panose="02010609060101010101" pitchFamily="49" charset="-122"/>
                <a:ea typeface="楷体" panose="02010609060101010101" pitchFamily="49" charset="-122"/>
                <a:cs typeface="Calibri" panose="020F0502020204030204" charset="0"/>
                <a:sym typeface="+mn-ea"/>
              </a:rPr>
              <a:t>《格萨尔》《江格尔》《玛纳斯》</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p:txBody>
      </p:sp>
      <p:sp>
        <p:nvSpPr>
          <p:cNvPr id="21" name="五边形 20"/>
          <p:cNvSpPr/>
          <p:nvPr/>
        </p:nvSpPr>
        <p:spPr>
          <a:xfrm flipH="1">
            <a:off x="1915402"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3646095" y="90476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7" name="文本框 6">
            <a:extLst>
              <a:ext uri="{FF2B5EF4-FFF2-40B4-BE49-F238E27FC236}">
                <a16:creationId xmlns:a16="http://schemas.microsoft.com/office/drawing/2014/main" id="{1386C5EE-8A5E-FD4A-86AF-201A7EDB75B6}"/>
              </a:ext>
            </a:extLst>
          </p:cNvPr>
          <p:cNvSpPr txBox="1"/>
          <p:nvPr/>
        </p:nvSpPr>
        <p:spPr>
          <a:xfrm>
            <a:off x="90488" y="7286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史诗的主要类别</a:t>
            </a:r>
          </a:p>
        </p:txBody>
      </p:sp>
      <p:grpSp>
        <p:nvGrpSpPr>
          <p:cNvPr id="8" name="组合 7">
            <a:extLst>
              <a:ext uri="{FF2B5EF4-FFF2-40B4-BE49-F238E27FC236}">
                <a16:creationId xmlns:a16="http://schemas.microsoft.com/office/drawing/2014/main" id="{DFE72558-C730-47EF-8E4F-20BFEA80B626}"/>
              </a:ext>
            </a:extLst>
          </p:cNvPr>
          <p:cNvGrpSpPr/>
          <p:nvPr/>
        </p:nvGrpSpPr>
        <p:grpSpPr>
          <a:xfrm>
            <a:off x="5498900" y="71635"/>
            <a:ext cx="3609604" cy="807850"/>
            <a:chOff x="874706" y="1211863"/>
            <a:chExt cx="7028225" cy="2451866"/>
          </a:xfrm>
        </p:grpSpPr>
        <p:sp>
          <p:nvSpPr>
            <p:cNvPr id="9" name="圆角矩形 6">
              <a:extLst>
                <a:ext uri="{FF2B5EF4-FFF2-40B4-BE49-F238E27FC236}">
                  <a16:creationId xmlns:a16="http://schemas.microsoft.com/office/drawing/2014/main" id="{2FD43187-EDD8-40B1-A776-5FD61AB41B84}"/>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7">
              <a:extLst>
                <a:ext uri="{FF2B5EF4-FFF2-40B4-BE49-F238E27FC236}">
                  <a16:creationId xmlns:a16="http://schemas.microsoft.com/office/drawing/2014/main" id="{6DFAFD86-5BCB-4290-8051-EBFE3F0B8FD6}"/>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1" name="圆角矩形 8">
              <a:extLst>
                <a:ext uri="{FF2B5EF4-FFF2-40B4-BE49-F238E27FC236}">
                  <a16:creationId xmlns:a16="http://schemas.microsoft.com/office/drawing/2014/main" id="{937014EE-2C41-4112-BD52-A6B34D73EBAC}"/>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2" name="圆角矩形 9">
              <a:extLst>
                <a:ext uri="{FF2B5EF4-FFF2-40B4-BE49-F238E27FC236}">
                  <a16:creationId xmlns:a16="http://schemas.microsoft.com/office/drawing/2014/main" id="{F1AB2E8B-FC02-4AAD-A3BB-5782D5F93F37}"/>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B773B003-327F-4AEA-8531-CA166BEBF449}"/>
                </a:ext>
              </a:extLst>
            </p:cNvPr>
            <p:cNvCxnSpPr>
              <a:cxnSpLocks/>
              <a:stCxn id="9" idx="3"/>
              <a:endCxn id="10"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6729F5AB-F699-4360-877D-3EE35B545D21}"/>
                </a:ext>
              </a:extLst>
            </p:cNvPr>
            <p:cNvCxnSpPr>
              <a:cxnSpLocks/>
              <a:stCxn id="9" idx="3"/>
              <a:endCxn id="11"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64F32BDC-A62A-41EC-9309-4395BCFCA874}"/>
                </a:ext>
              </a:extLst>
            </p:cNvPr>
            <p:cNvCxnSpPr>
              <a:cxnSpLocks/>
              <a:stCxn id="9" idx="3"/>
              <a:endCxn id="12"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8979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4314" y="1772860"/>
            <a:ext cx="8694896" cy="2815114"/>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格萨尔</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11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rPr>
              <a:t>世纪）</a:t>
            </a:r>
          </a:p>
          <a:p>
            <a:pPr defTabSz="685800" fontAlgn="base" hangingPunct="0">
              <a:lnSpc>
                <a:spcPts val="900"/>
              </a:lnSpc>
              <a:spcBef>
                <a:spcPct val="0"/>
              </a:spcBef>
              <a:spcAft>
                <a:spcPct val="0"/>
              </a:spcAft>
              <a:defRPr/>
            </a:pPr>
            <a:endPar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流传于西藏、四川、青海、甘肃、云南等藏族聚居区。</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是目前世界上</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最长</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的史诗。</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以藏族地区一个称为岭国的格萨尔王为中心人物，叙述了</a:t>
            </a:r>
            <a:r>
              <a:rPr lang="zh-CN" altLang="en-US" b="1" u="sng" dirty="0">
                <a:solidFill>
                  <a:srgbClr val="FF0000"/>
                </a:solidFill>
                <a:latin typeface="楷体" panose="02010609060101010101" pitchFamily="49" charset="-122"/>
                <a:ea typeface="楷体" panose="02010609060101010101" pitchFamily="49" charset="-122"/>
                <a:cs typeface="Calibri" panose="020F0502020204030204" charset="0"/>
                <a:sym typeface="+mn-ea"/>
              </a:rPr>
              <a:t>格萨尔的英雄业绩</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，展现了波澜壮阔的战争场面，表达了古代藏族人民的美好愿望和崇高理想，反映了人们的道德概念、宗教信仰和风俗习惯。</a:t>
            </a:r>
            <a:endParaRPr lang="zh-CN" altLang="en-US" dirty="0">
              <a:solidFill>
                <a:prstClr val="black"/>
              </a:solidFill>
              <a:latin typeface="楷体" panose="02010609060101010101" pitchFamily="49" charset="-122"/>
              <a:ea typeface="楷体" panose="02010609060101010101" pitchFamily="49" charset="-122"/>
            </a:endParaRPr>
          </a:p>
        </p:txBody>
      </p:sp>
      <p:sp>
        <p:nvSpPr>
          <p:cNvPr id="3" name="文本框 2"/>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sp>
        <p:nvSpPr>
          <p:cNvPr id="100" name="文本框 99"/>
          <p:cNvSpPr txBox="1"/>
          <p:nvPr/>
        </p:nvSpPr>
        <p:spPr>
          <a:xfrm>
            <a:off x="90487" y="880502"/>
            <a:ext cx="8828723" cy="851323"/>
          </a:xfrm>
          <a:prstGeom prst="rect">
            <a:avLst/>
          </a:prstGeom>
          <a:noFill/>
          <a:ln w="9525">
            <a:noFill/>
          </a:ln>
        </p:spPr>
        <p:txBody>
          <a:bodyPr wrap="square" lIns="68580" tIns="34290" rIns="68580" bIns="34290">
            <a:spAutoFit/>
          </a:bodyPr>
          <a:lstStyle/>
          <a:p>
            <a:pPr defTabSz="685800">
              <a:lnSpc>
                <a:spcPct val="150000"/>
              </a:lnSpc>
              <a:defRPr/>
            </a:pPr>
            <a:r>
              <a:rPr lang="en-US" altLang="zh-CN" sz="1500" dirty="0">
                <a:solidFill>
                  <a:prstClr val="black"/>
                </a:solidFill>
                <a:latin typeface="微软雅黑" panose="020B0503020204020204" charset="-122"/>
                <a:ea typeface="微软雅黑" panose="020B0503020204020204" charset="-122"/>
                <a:cs typeface="微软雅黑" panose="020B0503020204020204" charset="-122"/>
              </a:rPr>
              <a:t>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中国少数民族的三大史诗</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藏族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格萨尔</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蒙古族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江格尔</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和</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柯尔克孜族</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玛纳斯</a:t>
            </a:r>
            <a:r>
              <a:rPr lang="en-US" altLang="zh-CN"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，是公认的伟大英雄史诗，已经引起国内外广泛的关注。</a:t>
            </a:r>
          </a:p>
        </p:txBody>
      </p:sp>
      <p:sp>
        <p:nvSpPr>
          <p:cNvPr id="24" name="五边形 23"/>
          <p:cNvSpPr/>
          <p:nvPr/>
        </p:nvSpPr>
        <p:spPr>
          <a:xfrm flipH="1">
            <a:off x="2638350" y="15181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4" name="五边形 3"/>
          <p:cNvSpPr/>
          <p:nvPr/>
        </p:nvSpPr>
        <p:spPr>
          <a:xfrm flipH="1">
            <a:off x="3707904" y="188868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1D2BC945-00EB-41A5-B7F5-3D5F25C1FA01}"/>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8D33808A-0AF7-43B1-AB15-F09FC2EB9EC2}"/>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813FA652-13EA-409D-856C-6EE37DD5AA3B}"/>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45467940-D745-44C1-BD55-D32211591C7D}"/>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F2E13415-C3C9-44B3-8989-E3F36B11B8A2}"/>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6C0ABF1B-A472-42AC-9431-D7714F8DC139}"/>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D4E57CFE-1A04-466B-BA25-F108D3EF2772}"/>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ADD891C2-CE05-45E7-B139-BBFC8E85CC4E}"/>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1113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164" y="727710"/>
            <a:ext cx="8694896" cy="2451120"/>
          </a:xfrm>
          <a:prstGeom prst="rect">
            <a:avLst/>
          </a:prstGeom>
          <a:noFill/>
        </p:spPr>
        <p:txBody>
          <a:bodyPr wrap="square" lIns="68580" tIns="34290" rIns="68580" bIns="34290" rtlCol="0" anchor="t">
            <a:spAutoFit/>
          </a:bodyPr>
          <a:lstStyle/>
          <a:p>
            <a:pPr defTabSz="685800" fontAlgn="base" hangingPunct="0">
              <a:lnSpc>
                <a:spcPct val="20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2. </a:t>
            </a:r>
            <a:r>
              <a:rPr sz="2100" b="1" dirty="0">
                <a:solidFill>
                  <a:srgbClr val="0070C0"/>
                </a:solidFill>
                <a:latin typeface="微软雅黑" panose="020B0503020204020204" charset="-122"/>
                <a:ea typeface="微软雅黑" panose="020B0503020204020204" charset="-122"/>
                <a:cs typeface="Calibri" panose="020F0502020204030204" charset="0"/>
                <a:sym typeface="+mn-ea"/>
              </a:rPr>
              <a:t>《江格尔》</a:t>
            </a:r>
            <a:endParaRPr lang="zh-CN" altLang="en-US" sz="2400" b="1" dirty="0">
              <a:solidFill>
                <a:srgbClr val="0070C0"/>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20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主要流传于中、蒙、俄三国卫拉特蒙古人中。</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热情讴歌了以圣主江格尔汗为首的六千多位勇士，歌颂了他们为保卫以阿尔泰圣山为中心的美丽富饶的宝木巴国，同来犯的形形色色凶残的敌人进行的英勇而不屈不挠的斗争。</a:t>
            </a:r>
          </a:p>
        </p:txBody>
      </p:sp>
      <p:sp>
        <p:nvSpPr>
          <p:cNvPr id="4" name="五边形 3"/>
          <p:cNvSpPr/>
          <p:nvPr/>
        </p:nvSpPr>
        <p:spPr>
          <a:xfrm flipH="1">
            <a:off x="2204486" y="899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id="{31C4B821-026F-0E48-BD03-8BA76429AC6C}"/>
              </a:ext>
            </a:extLst>
          </p:cNvPr>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grpSp>
        <p:nvGrpSpPr>
          <p:cNvPr id="6" name="组合 5">
            <a:extLst>
              <a:ext uri="{FF2B5EF4-FFF2-40B4-BE49-F238E27FC236}">
                <a16:creationId xmlns:a16="http://schemas.microsoft.com/office/drawing/2014/main" id="{CBDAE5F7-C581-418B-A7F6-9CD9D5EB6942}"/>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0FFBC7E1-94CB-47AA-B599-559CDA511035}"/>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025BBAA7-4AE4-4C47-A1C5-EC3A0DD8AB20}"/>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7784D96A-4D3B-4020-9D32-EEA9A6BB77E2}"/>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E978C8B1-7845-402A-A9B1-5567C5012EA0}"/>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CD9FAA10-C4E3-4847-B6FC-1223D345E386}"/>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7323D4A0-BE24-4C26-ACC7-5F99561A72B9}"/>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0806DA0D-AF09-4CF5-AC74-63854755B991}"/>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1958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164" y="727710"/>
            <a:ext cx="8694896" cy="968693"/>
          </a:xfrm>
          <a:prstGeom prst="rect">
            <a:avLst/>
          </a:prstGeom>
          <a:noFill/>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玛纳斯</a:t>
            </a: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p:txBody>
      </p:sp>
      <p:sp>
        <p:nvSpPr>
          <p:cNvPr id="4" name="文本框 3"/>
          <p:cNvSpPr txBox="1"/>
          <p:nvPr/>
        </p:nvSpPr>
        <p:spPr>
          <a:xfrm>
            <a:off x="272892" y="1389698"/>
            <a:ext cx="8208169" cy="2215039"/>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柯尔克孜族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的英雄史诗。形成于</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10~16</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世纪。</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共分</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8</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部，每部均以该部的主人公命名，第一部主人公为玛纳斯，因而成为整部史诗的名称</a:t>
            </a: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以玛纳斯及其</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7</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代子孙的英雄业绩为主线，反映了柯尔克孜族人民抵御外侮，保家卫国的英雄主义精神。</a:t>
            </a:r>
          </a:p>
        </p:txBody>
      </p:sp>
      <p:sp>
        <p:nvSpPr>
          <p:cNvPr id="5" name="五边形 4"/>
          <p:cNvSpPr/>
          <p:nvPr/>
        </p:nvSpPr>
        <p:spPr>
          <a:xfrm flipH="1">
            <a:off x="2153051" y="87904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6" name="文本框 5">
            <a:extLst>
              <a:ext uri="{FF2B5EF4-FFF2-40B4-BE49-F238E27FC236}">
                <a16:creationId xmlns:a16="http://schemas.microsoft.com/office/drawing/2014/main" id="{B6638A16-C66E-324F-B020-EFB3A4A392E0}"/>
              </a:ext>
            </a:extLst>
          </p:cNvPr>
          <p:cNvSpPr txBox="1"/>
          <p:nvPr/>
        </p:nvSpPr>
        <p:spPr>
          <a:xfrm>
            <a:off x="90488" y="72867"/>
            <a:ext cx="2488502"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中国三大史诗</a:t>
            </a:r>
          </a:p>
        </p:txBody>
      </p:sp>
      <p:grpSp>
        <p:nvGrpSpPr>
          <p:cNvPr id="7" name="组合 6">
            <a:extLst>
              <a:ext uri="{FF2B5EF4-FFF2-40B4-BE49-F238E27FC236}">
                <a16:creationId xmlns:a16="http://schemas.microsoft.com/office/drawing/2014/main" id="{F8EF060D-E0FF-465B-A0D8-114ADF7555CA}"/>
              </a:ext>
            </a:extLst>
          </p:cNvPr>
          <p:cNvGrpSpPr/>
          <p:nvPr/>
        </p:nvGrpSpPr>
        <p:grpSpPr>
          <a:xfrm>
            <a:off x="5498900" y="71635"/>
            <a:ext cx="3609604" cy="807850"/>
            <a:chOff x="874706" y="1211863"/>
            <a:chExt cx="7028225" cy="2451866"/>
          </a:xfrm>
        </p:grpSpPr>
        <p:sp>
          <p:nvSpPr>
            <p:cNvPr id="8" name="圆角矩形 6">
              <a:extLst>
                <a:ext uri="{FF2B5EF4-FFF2-40B4-BE49-F238E27FC236}">
                  <a16:creationId xmlns:a16="http://schemas.microsoft.com/office/drawing/2014/main" id="{5EEC5766-E131-483A-B691-08B5015D4216}"/>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7">
              <a:extLst>
                <a:ext uri="{FF2B5EF4-FFF2-40B4-BE49-F238E27FC236}">
                  <a16:creationId xmlns:a16="http://schemas.microsoft.com/office/drawing/2014/main" id="{0A82B924-13A8-4D35-A286-9779FB71EF64}"/>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10" name="圆角矩形 8">
              <a:extLst>
                <a:ext uri="{FF2B5EF4-FFF2-40B4-BE49-F238E27FC236}">
                  <a16:creationId xmlns:a16="http://schemas.microsoft.com/office/drawing/2014/main" id="{EBF6B0E7-FB39-438E-922F-282C4A8B64FD}"/>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1" name="圆角矩形 9">
              <a:extLst>
                <a:ext uri="{FF2B5EF4-FFF2-40B4-BE49-F238E27FC236}">
                  <a16:creationId xmlns:a16="http://schemas.microsoft.com/office/drawing/2014/main" id="{570B9F56-5541-4D94-9D3C-4077464AFC7E}"/>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2" name="直线连接符 19">
              <a:extLst>
                <a:ext uri="{FF2B5EF4-FFF2-40B4-BE49-F238E27FC236}">
                  <a16:creationId xmlns:a16="http://schemas.microsoft.com/office/drawing/2014/main" id="{B1434DF2-BE81-48AD-ACAD-59C015ECC3E4}"/>
                </a:ext>
              </a:extLst>
            </p:cNvPr>
            <p:cNvCxnSpPr>
              <a:cxnSpLocks/>
              <a:stCxn id="8" idx="3"/>
              <a:endCxn id="9"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E35D4C1B-9303-489F-83EF-3BD7A31E8CA9}"/>
                </a:ext>
              </a:extLst>
            </p:cNvPr>
            <p:cNvCxnSpPr>
              <a:cxnSpLocks/>
              <a:stCxn id="8" idx="3"/>
              <a:endCxn id="10"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CAC316BB-9E36-469B-8EB9-80BA49D5F636}"/>
                </a:ext>
              </a:extLst>
            </p:cNvPr>
            <p:cNvCxnSpPr>
              <a:cxnSpLocks/>
              <a:stCxn id="8" idx="3"/>
              <a:endCxn id="11"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02766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488" y="145257"/>
            <a:ext cx="2757806"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6.3.3 </a:t>
            </a:r>
            <a:r>
              <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中国史诗的特征</a:t>
            </a:r>
          </a:p>
        </p:txBody>
      </p:sp>
      <p:sp>
        <p:nvSpPr>
          <p:cNvPr id="4" name="文本框 3"/>
          <p:cNvSpPr txBox="1"/>
          <p:nvPr/>
        </p:nvSpPr>
        <p:spPr>
          <a:xfrm>
            <a:off x="203835" y="698183"/>
            <a:ext cx="8760653" cy="3829062"/>
          </a:xfrm>
          <a:prstGeom prst="rect">
            <a:avLst/>
          </a:prstGeom>
          <a:noFill/>
        </p:spPr>
        <p:txBody>
          <a:bodyPr wrap="square" lIns="68580" tIns="34290" rIns="68580" bIns="34290" rtlCol="0" anchor="t">
            <a:spAutoFit/>
          </a:bodyPr>
          <a:lstStyle/>
          <a:p>
            <a:pPr marL="257175" indent="-257175" defTabSz="685800" fontAlgn="base" hangingPunct="0">
              <a:lnSpc>
                <a:spcPct val="150000"/>
              </a:lnSpc>
              <a:spcBef>
                <a:spcPct val="0"/>
              </a:spcBef>
              <a:spcAft>
                <a:spcPct val="0"/>
              </a:spcAft>
              <a:buFont typeface="Wingdings" panose="05000000000000000000" charset="0"/>
              <a:buChar char=""/>
              <a:defRPr/>
            </a:pPr>
            <a:r>
              <a:rPr sz="2100" b="1" dirty="0">
                <a:solidFill>
                  <a:prstClr val="black"/>
                </a:solidFill>
                <a:latin typeface="微软雅黑" panose="020B0503020204020204" charset="-122"/>
                <a:ea typeface="微软雅黑" panose="020B0503020204020204" charset="-122"/>
                <a:cs typeface="Calibri" panose="020F0502020204030204" charset="0"/>
                <a:sym typeface="+mn-ea"/>
              </a:rPr>
              <a:t>中国史诗的</a:t>
            </a:r>
            <a:r>
              <a:rPr lang="zh-CN" altLang="en-US" sz="2100" b="1" dirty="0">
                <a:solidFill>
                  <a:prstClr val="black"/>
                </a:solidFill>
                <a:latin typeface="微软雅黑" panose="020B0503020204020204" charset="-122"/>
                <a:ea typeface="微软雅黑" panose="020B0503020204020204" charset="-122"/>
                <a:cs typeface="Calibri" panose="020F0502020204030204" charset="0"/>
                <a:sym typeface="+mn-ea"/>
              </a:rPr>
              <a:t>三大</a:t>
            </a:r>
            <a:r>
              <a:rPr sz="2100" b="1" dirty="0">
                <a:solidFill>
                  <a:prstClr val="black"/>
                </a:solidFill>
                <a:latin typeface="微软雅黑" panose="020B0503020204020204" charset="-122"/>
                <a:ea typeface="微软雅黑" panose="020B0503020204020204" charset="-122"/>
                <a:cs typeface="Calibri" panose="020F0502020204030204" charset="0"/>
                <a:sym typeface="+mn-ea"/>
              </a:rPr>
              <a:t>特征</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1. </a:t>
            </a:r>
            <a:r>
              <a:rPr b="1" dirty="0" err="1">
                <a:solidFill>
                  <a:srgbClr val="FF0000"/>
                </a:solidFill>
                <a:latin typeface="微软雅黑" panose="020B0503020204020204" charset="-122"/>
                <a:ea typeface="微软雅黑" panose="020B0503020204020204" charset="-122"/>
                <a:cs typeface="Calibri" panose="020F0502020204030204" charset="0"/>
                <a:sym typeface="+mn-ea"/>
              </a:rPr>
              <a:t>口头流传的活形态</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中国史诗按传承地域分为南北两大系统，基本上以口头方式流传。</a:t>
            </a:r>
            <a:endParaRPr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2. </a:t>
            </a:r>
            <a:r>
              <a:rPr dirty="0" err="1">
                <a:solidFill>
                  <a:prstClr val="black"/>
                </a:solidFill>
                <a:latin typeface="微软雅黑" panose="020B0503020204020204" charset="-122"/>
                <a:ea typeface="微软雅黑" panose="020B0503020204020204" charset="-122"/>
                <a:cs typeface="Calibri" panose="020F0502020204030204" charset="0"/>
                <a:sym typeface="+mn-ea"/>
              </a:rPr>
              <a:t>由于各民族历史发展的不平衡性</a:t>
            </a:r>
            <a:r>
              <a:rPr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a:t>
            </a:r>
            <a:r>
              <a:rPr dirty="0" err="1">
                <a:solidFill>
                  <a:prstClr val="black"/>
                </a:solidFill>
                <a:latin typeface="微软雅黑" panose="020B0503020204020204" charset="-122"/>
                <a:ea typeface="微软雅黑" panose="020B0503020204020204" charset="-122"/>
                <a:cs typeface="Calibri" panose="020F0502020204030204" charset="0"/>
                <a:sym typeface="+mn-ea"/>
              </a:rPr>
              <a:t>表现出</a:t>
            </a:r>
            <a:r>
              <a:rPr b="1" u="sng" dirty="0" err="1">
                <a:solidFill>
                  <a:srgbClr val="FF0000"/>
                </a:solidFill>
                <a:latin typeface="微软雅黑" panose="020B0503020204020204" charset="-122"/>
                <a:ea typeface="微软雅黑" panose="020B0503020204020204" charset="-122"/>
                <a:cs typeface="Calibri" panose="020F0502020204030204" charset="0"/>
                <a:sym typeface="+mn-ea"/>
              </a:rPr>
              <a:t>多元化、多层次</a:t>
            </a:r>
            <a:r>
              <a:rPr dirty="0" err="1">
                <a:latin typeface="微软雅黑" panose="020B0503020204020204" charset="-122"/>
                <a:ea typeface="微软雅黑" panose="020B0503020204020204" charset="-122"/>
                <a:cs typeface="Calibri" panose="020F0502020204030204" charset="0"/>
                <a:sym typeface="+mn-ea"/>
              </a:rPr>
              <a:t>的文化史</a:t>
            </a:r>
            <a:r>
              <a:rPr dirty="0" err="1">
                <a:solidFill>
                  <a:prstClr val="black"/>
                </a:solidFill>
                <a:latin typeface="微软雅黑" panose="020B0503020204020204" charset="-122"/>
                <a:ea typeface="微软雅黑" panose="020B0503020204020204" charset="-122"/>
                <a:cs typeface="Calibri" panose="020F0502020204030204" charset="0"/>
                <a:sym typeface="+mn-ea"/>
              </a:rPr>
              <a:t>内容</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汇集了神话、传说、故事、歌舞、音乐等民间口头艺术的精华，是历史文化习俗的集大成，具有多学科的综合价值与社会文化教育功能。</a:t>
            </a:r>
          </a:p>
          <a:p>
            <a:pPr indent="540068" defTabSz="685800" fontAlgn="base" hangingPunct="0">
              <a:lnSpc>
                <a:spcPct val="150000"/>
              </a:lnSpc>
              <a:spcBef>
                <a:spcPct val="0"/>
              </a:spcBef>
              <a:spcAft>
                <a:spcPct val="0"/>
              </a:spcAft>
              <a:defRPr/>
            </a:pPr>
            <a:r>
              <a:rPr lang="en-US" dirty="0">
                <a:solidFill>
                  <a:prstClr val="black"/>
                </a:solidFill>
                <a:latin typeface="微软雅黑" panose="020B0503020204020204" charset="-122"/>
                <a:ea typeface="微软雅黑" panose="020B0503020204020204" charset="-122"/>
                <a:cs typeface="Calibri" panose="020F0502020204030204" charset="0"/>
                <a:sym typeface="+mn-ea"/>
              </a:rPr>
              <a:t>3. </a:t>
            </a:r>
            <a:r>
              <a:rPr dirty="0" err="1">
                <a:solidFill>
                  <a:prstClr val="black"/>
                </a:solidFill>
                <a:latin typeface="微软雅黑" panose="020B0503020204020204" charset="-122"/>
                <a:ea typeface="微软雅黑" panose="020B0503020204020204" charset="-122"/>
                <a:cs typeface="Calibri" panose="020F0502020204030204" charset="0"/>
                <a:sym typeface="+mn-ea"/>
              </a:rPr>
              <a:t>中国各民族史诗的</a:t>
            </a:r>
            <a:r>
              <a:rPr b="1" u="sng" dirty="0" err="1">
                <a:solidFill>
                  <a:srgbClr val="FF0000"/>
                </a:solidFill>
                <a:latin typeface="微软雅黑" panose="020B0503020204020204" charset="-122"/>
                <a:ea typeface="微软雅黑" panose="020B0503020204020204" charset="-122"/>
                <a:cs typeface="Calibri" panose="020F0502020204030204" charset="0"/>
                <a:sym typeface="+mn-ea"/>
              </a:rPr>
              <a:t>类型多种多样</a:t>
            </a:r>
            <a:r>
              <a:rPr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北方以长篇英雄史诗见长，南方多为中小型的创世古歌和迁徙史诗。</a:t>
            </a: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中国口传史诗蕴藏丰富、形式多样、传承悠久，是当今世界少有的。</a:t>
            </a:r>
          </a:p>
        </p:txBody>
      </p:sp>
      <p:sp>
        <p:nvSpPr>
          <p:cNvPr id="24" name="五边形 23"/>
          <p:cNvSpPr/>
          <p:nvPr/>
        </p:nvSpPr>
        <p:spPr>
          <a:xfrm flipH="1">
            <a:off x="3059832" y="84798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选择</a:t>
            </a:r>
          </a:p>
        </p:txBody>
      </p:sp>
      <p:sp>
        <p:nvSpPr>
          <p:cNvPr id="26" name="五边形 25"/>
          <p:cNvSpPr/>
          <p:nvPr/>
        </p:nvSpPr>
        <p:spPr>
          <a:xfrm flipH="1">
            <a:off x="4452525" y="84798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论述</a:t>
            </a:r>
          </a:p>
        </p:txBody>
      </p:sp>
      <p:grpSp>
        <p:nvGrpSpPr>
          <p:cNvPr id="6" name="组合 5">
            <a:extLst>
              <a:ext uri="{FF2B5EF4-FFF2-40B4-BE49-F238E27FC236}">
                <a16:creationId xmlns:a16="http://schemas.microsoft.com/office/drawing/2014/main" id="{4D7FFC28-F5BC-4FFF-BA9C-D07F58E625BB}"/>
              </a:ext>
            </a:extLst>
          </p:cNvPr>
          <p:cNvGrpSpPr/>
          <p:nvPr/>
        </p:nvGrpSpPr>
        <p:grpSpPr>
          <a:xfrm>
            <a:off x="5498900" y="71635"/>
            <a:ext cx="3609604" cy="807850"/>
            <a:chOff x="874706" y="1211863"/>
            <a:chExt cx="7028225" cy="2451866"/>
          </a:xfrm>
        </p:grpSpPr>
        <p:sp>
          <p:nvSpPr>
            <p:cNvPr id="7" name="圆角矩形 6">
              <a:extLst>
                <a:ext uri="{FF2B5EF4-FFF2-40B4-BE49-F238E27FC236}">
                  <a16:creationId xmlns:a16="http://schemas.microsoft.com/office/drawing/2014/main" id="{90262722-0F1A-4CF8-ACC6-7490B629C7CF}"/>
                </a:ext>
              </a:extLst>
            </p:cNvPr>
            <p:cNvSpPr/>
            <p:nvPr/>
          </p:nvSpPr>
          <p:spPr>
            <a:xfrm>
              <a:off x="874706" y="1786422"/>
              <a:ext cx="3044484" cy="1369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7">
              <a:extLst>
                <a:ext uri="{FF2B5EF4-FFF2-40B4-BE49-F238E27FC236}">
                  <a16:creationId xmlns:a16="http://schemas.microsoft.com/office/drawing/2014/main" id="{A02B7415-4E6E-4EF6-8048-B62CA6725715}"/>
                </a:ext>
              </a:extLst>
            </p:cNvPr>
            <p:cNvSpPr/>
            <p:nvPr/>
          </p:nvSpPr>
          <p:spPr>
            <a:xfrm>
              <a:off x="4350827" y="1211863"/>
              <a:ext cx="3253771" cy="66211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史诗的基本特征</a:t>
              </a:r>
            </a:p>
          </p:txBody>
        </p:sp>
        <p:sp>
          <p:nvSpPr>
            <p:cNvPr id="9" name="圆角矩形 8">
              <a:extLst>
                <a:ext uri="{FF2B5EF4-FFF2-40B4-BE49-F238E27FC236}">
                  <a16:creationId xmlns:a16="http://schemas.microsoft.com/office/drawing/2014/main" id="{D942BBBB-17C5-4ADE-9D33-E138A3E7B436}"/>
                </a:ext>
              </a:extLst>
            </p:cNvPr>
            <p:cNvSpPr/>
            <p:nvPr/>
          </p:nvSpPr>
          <p:spPr>
            <a:xfrm>
              <a:off x="4377331" y="2183941"/>
              <a:ext cx="3525600"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0" name="圆角矩形 9">
              <a:extLst>
                <a:ext uri="{FF2B5EF4-FFF2-40B4-BE49-F238E27FC236}">
                  <a16:creationId xmlns:a16="http://schemas.microsoft.com/office/drawing/2014/main" id="{FA6ED2A4-CEE7-4B98-8138-E335ED40E125}"/>
                </a:ext>
              </a:extLst>
            </p:cNvPr>
            <p:cNvSpPr/>
            <p:nvPr/>
          </p:nvSpPr>
          <p:spPr>
            <a:xfrm>
              <a:off x="4379860" y="3058133"/>
              <a:ext cx="3224740"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中国史诗的多样性</a:t>
              </a:r>
            </a:p>
          </p:txBody>
        </p:sp>
        <p:cxnSp>
          <p:nvCxnSpPr>
            <p:cNvPr id="11" name="直线连接符 19">
              <a:extLst>
                <a:ext uri="{FF2B5EF4-FFF2-40B4-BE49-F238E27FC236}">
                  <a16:creationId xmlns:a16="http://schemas.microsoft.com/office/drawing/2014/main" id="{AA71D151-8C7F-4870-A28F-E18F37FA6C8A}"/>
                </a:ext>
              </a:extLst>
            </p:cNvPr>
            <p:cNvCxnSpPr>
              <a:cxnSpLocks/>
              <a:stCxn id="7" idx="3"/>
              <a:endCxn id="8" idx="1"/>
            </p:cNvCxnSpPr>
            <p:nvPr/>
          </p:nvCxnSpPr>
          <p:spPr>
            <a:xfrm flipV="1">
              <a:off x="3919190" y="1542920"/>
              <a:ext cx="431637" cy="928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97432B3E-74BC-411A-B2EA-190CADDFFC5C}"/>
                </a:ext>
              </a:extLst>
            </p:cNvPr>
            <p:cNvCxnSpPr>
              <a:cxnSpLocks/>
              <a:stCxn id="7" idx="3"/>
              <a:endCxn id="9" idx="1"/>
            </p:cNvCxnSpPr>
            <p:nvPr/>
          </p:nvCxnSpPr>
          <p:spPr>
            <a:xfrm>
              <a:off x="3919190" y="2471221"/>
              <a:ext cx="458141" cy="1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DE86EA1D-EB52-42FD-A690-4BC2FDC842A5}"/>
                </a:ext>
              </a:extLst>
            </p:cNvPr>
            <p:cNvCxnSpPr>
              <a:cxnSpLocks/>
              <a:stCxn id="7" idx="3"/>
              <a:endCxn id="10" idx="1"/>
            </p:cNvCxnSpPr>
            <p:nvPr/>
          </p:nvCxnSpPr>
          <p:spPr>
            <a:xfrm>
              <a:off x="3919190" y="2471221"/>
              <a:ext cx="460670" cy="88971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01593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史诗的多样性"/>
          <p:cNvPicPr>
            <a:picLocks noChangeAspect="1"/>
          </p:cNvPicPr>
          <p:nvPr/>
        </p:nvPicPr>
        <p:blipFill>
          <a:blip r:embed="rId3"/>
          <a:stretch>
            <a:fillRect/>
          </a:stretch>
        </p:blipFill>
        <p:spPr>
          <a:xfrm>
            <a:off x="862013" y="766763"/>
            <a:ext cx="7618571" cy="3609975"/>
          </a:xfrm>
          <a:prstGeom prst="rect">
            <a:avLst/>
          </a:prstGeom>
        </p:spPr>
      </p:pic>
      <p:sp>
        <p:nvSpPr>
          <p:cNvPr id="17" name="五边形 16"/>
          <p:cNvSpPr/>
          <p:nvPr/>
        </p:nvSpPr>
        <p:spPr>
          <a:xfrm flipH="1">
            <a:off x="4010502" y="1822133"/>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4" name="五边形 3"/>
          <p:cNvSpPr/>
          <p:nvPr/>
        </p:nvSpPr>
        <p:spPr>
          <a:xfrm flipH="1">
            <a:off x="4010502" y="2986564"/>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sp>
        <p:nvSpPr>
          <p:cNvPr id="18" name="五边形 17"/>
          <p:cNvSpPr/>
          <p:nvPr/>
        </p:nvSpPr>
        <p:spPr>
          <a:xfrm flipH="1">
            <a:off x="6605588" y="1228725"/>
            <a:ext cx="370999" cy="257175"/>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名</a:t>
            </a:r>
          </a:p>
        </p:txBody>
      </p:sp>
      <p:sp>
        <p:nvSpPr>
          <p:cNvPr id="19" name="五边形 18"/>
          <p:cNvSpPr/>
          <p:nvPr/>
        </p:nvSpPr>
        <p:spPr>
          <a:xfrm flipH="1">
            <a:off x="4389120" y="4052411"/>
            <a:ext cx="369570" cy="26098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简</a:t>
            </a:r>
          </a:p>
        </p:txBody>
      </p:sp>
      <p:sp>
        <p:nvSpPr>
          <p:cNvPr id="5" name="文本框 4"/>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prstClr val="black"/>
                </a:solidFill>
                <a:latin typeface="微软雅黑" panose="020B0503020204020204" charset="-122"/>
                <a:ea typeface="微软雅黑" panose="020B0503020204020204" charset="-122"/>
              </a:rPr>
              <a:t>小结</a:t>
            </a:r>
          </a:p>
        </p:txBody>
      </p:sp>
    </p:spTree>
    <p:custDataLst>
      <p:tags r:id="rId1"/>
    </p:custDataLst>
    <p:extLst>
      <p:ext uri="{BB962C8B-B14F-4D97-AF65-F5344CB8AC3E}">
        <p14:creationId xmlns:p14="http://schemas.microsoft.com/office/powerpoint/2010/main" val="399521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F13F80-816C-43A7-81CC-BFBADF618F3A}"/>
              </a:ext>
            </a:extLst>
          </p:cNvPr>
          <p:cNvSpPr txBox="1"/>
          <p:nvPr/>
        </p:nvSpPr>
        <p:spPr>
          <a:xfrm>
            <a:off x="251520" y="195486"/>
            <a:ext cx="3402213" cy="496867"/>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6.4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史诗研究概略（了解）</a:t>
            </a:r>
            <a:endParaRPr lang="zh-CN" altLang="zh-CN" sz="2100" b="1" dirty="0">
              <a:solidFill>
                <a:srgbClr val="0070C0"/>
              </a:solidFill>
              <a:latin typeface="微软雅黑" panose="020B0503020204020204" charset="-122"/>
              <a:ea typeface="微软雅黑" panose="020B0503020204020204" charset="-122"/>
              <a:cs typeface="Calibri" panose="020F0502020204030204" charset="0"/>
              <a:sym typeface="+mn-ea"/>
            </a:endParaRPr>
          </a:p>
        </p:txBody>
      </p:sp>
      <p:sp>
        <p:nvSpPr>
          <p:cNvPr id="3" name="文本框 2">
            <a:extLst>
              <a:ext uri="{FF2B5EF4-FFF2-40B4-BE49-F238E27FC236}">
                <a16:creationId xmlns:a16="http://schemas.microsoft.com/office/drawing/2014/main" id="{7671DF9E-9B19-495A-BB93-98C9C14D249D}"/>
              </a:ext>
            </a:extLst>
          </p:cNvPr>
          <p:cNvSpPr txBox="1"/>
          <p:nvPr/>
        </p:nvSpPr>
        <p:spPr>
          <a:xfrm>
            <a:off x="251520" y="1203598"/>
            <a:ext cx="8496944" cy="1861535"/>
          </a:xfrm>
          <a:prstGeom prst="rect">
            <a:avLst/>
          </a:prstGeom>
          <a:noFill/>
        </p:spPr>
        <p:txBody>
          <a:bodyPr wrap="square" lIns="68580" tIns="34290" rIns="68580" bIns="34290" rtlCol="0" anchor="t">
            <a:spAutoFit/>
          </a:bodyPr>
          <a:lstStyle/>
          <a:p>
            <a:pPr marL="342900" indent="-342900" defTabSz="685800" fontAlgn="base" hangingPunct="0">
              <a:lnSpc>
                <a:spcPct val="150000"/>
              </a:lnSpc>
              <a:spcBef>
                <a:spcPct val="0"/>
              </a:spcBef>
              <a:spcAft>
                <a:spcPct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古希腊哲学家</a:t>
            </a:r>
            <a:r>
              <a:rPr lang="zh-CN" altLang="en-US" sz="2000" dirty="0">
                <a:solidFill>
                  <a:srgbClr val="FF0000"/>
                </a:solidFill>
                <a:latin typeface="微软雅黑" panose="020B0503020204020204" pitchFamily="34" charset="-122"/>
                <a:ea typeface="微软雅黑" panose="020B0503020204020204" pitchFamily="34" charset="-122"/>
              </a:rPr>
              <a:t>亚里士多德</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诗学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中将史诗和悲剧加以区分，同时也对史诗与历史做了区别，他把</a:t>
            </a:r>
            <a:r>
              <a:rPr lang="zh-CN" altLang="en-US" sz="2000" dirty="0">
                <a:solidFill>
                  <a:srgbClr val="FF0000"/>
                </a:solidFill>
                <a:latin typeface="微软雅黑" panose="020B0503020204020204" pitchFamily="34" charset="-122"/>
                <a:ea typeface="微软雅黑" panose="020B0503020204020204" pitchFamily="34" charset="-122"/>
              </a:rPr>
              <a:t>史诗</a:t>
            </a:r>
            <a:r>
              <a:rPr lang="zh-CN" altLang="en-US" sz="2000" dirty="0">
                <a:latin typeface="微软雅黑" panose="020B0503020204020204" pitchFamily="34" charset="-122"/>
                <a:ea typeface="微软雅黑" panose="020B0503020204020204" pitchFamily="34" charset="-122"/>
              </a:rPr>
              <a:t>列为</a:t>
            </a:r>
            <a:r>
              <a:rPr lang="zh-CN" altLang="en-US" sz="2000" dirty="0">
                <a:solidFill>
                  <a:srgbClr val="FF0000"/>
                </a:solidFill>
                <a:latin typeface="微软雅黑" panose="020B0503020204020204" pitchFamily="34" charset="-122"/>
                <a:ea typeface="微软雅黑" panose="020B0503020204020204" pitchFamily="34" charset="-122"/>
              </a:rPr>
              <a:t>重要性仅次于悲剧</a:t>
            </a:r>
            <a:r>
              <a:rPr lang="zh-CN" altLang="en-US" sz="2000" dirty="0">
                <a:latin typeface="微软雅黑" panose="020B0503020204020204" pitchFamily="34" charset="-122"/>
                <a:ea typeface="微软雅黑" panose="020B0503020204020204" pitchFamily="34" charset="-122"/>
              </a:rPr>
              <a:t>的文学类型。</a:t>
            </a:r>
            <a:endParaRPr lang="en-US" altLang="zh-CN" sz="2000" dirty="0">
              <a:latin typeface="微软雅黑" panose="020B0503020204020204" pitchFamily="34" charset="-122"/>
              <a:ea typeface="微软雅黑" panose="020B0503020204020204" pitchFamily="34" charset="-122"/>
            </a:endParaRPr>
          </a:p>
          <a:p>
            <a:pPr marL="342900" indent="-342900" defTabSz="685800" fontAlgn="base" hangingPunct="0">
              <a:lnSpc>
                <a:spcPct val="150000"/>
              </a:lnSpc>
              <a:spcBef>
                <a:spcPct val="0"/>
              </a:spcBef>
              <a:spcAft>
                <a:spcPct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“史诗”的概念在</a:t>
            </a:r>
            <a:r>
              <a:rPr lang="en-US" altLang="zh-CN"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19</a:t>
            </a:r>
            <a:r>
              <a:rPr lang="zh-CN" altLang="en-US"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世纪末</a:t>
            </a: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传入中国，中国最早使用“史诗”术语的是 </a:t>
            </a:r>
            <a:r>
              <a:rPr lang="zh-CN" altLang="en-US" sz="2000" dirty="0">
                <a:solidFill>
                  <a:srgbClr val="FF0000"/>
                </a:solidFill>
                <a:latin typeface="微软雅黑" panose="020B0503020204020204" pitchFamily="34" charset="-122"/>
                <a:ea typeface="微软雅黑" panose="020B0503020204020204" pitchFamily="34" charset="-122"/>
                <a:cs typeface="Calibri" panose="020F0502020204030204" charset="0"/>
                <a:sym typeface="+mn-ea"/>
              </a:rPr>
              <a:t>章太炎</a:t>
            </a:r>
            <a:r>
              <a:rPr lang="zh-CN" altLang="en-US" sz="2000" dirty="0">
                <a:latin typeface="微软雅黑" panose="020B0503020204020204" pitchFamily="34" charset="-122"/>
                <a:ea typeface="微软雅黑" panose="020B0503020204020204" pitchFamily="34" charset="-122"/>
                <a:cs typeface="Calibri" panose="020F0502020204030204" charset="0"/>
                <a:sym typeface="+mn-ea"/>
              </a:rPr>
              <a:t>。</a:t>
            </a:r>
            <a:endParaRPr lang="zh-CN" altLang="zh-CN" sz="2000" dirty="0">
              <a:latin typeface="微软雅黑" panose="020B0503020204020204" pitchFamily="34" charset="-122"/>
              <a:ea typeface="微软雅黑" panose="020B0503020204020204" pitchFamily="34" charset="-122"/>
              <a:cs typeface="Calibri" panose="020F0502020204030204" charset="0"/>
              <a:sym typeface="+mn-ea"/>
            </a:endParaRPr>
          </a:p>
        </p:txBody>
      </p:sp>
    </p:spTree>
    <p:extLst>
      <p:ext uri="{BB962C8B-B14F-4D97-AF65-F5344CB8AC3E}">
        <p14:creationId xmlns:p14="http://schemas.microsoft.com/office/powerpoint/2010/main" val="351447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250" y="1161077"/>
            <a:ext cx="7836777" cy="2250616"/>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美国约翰</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弗里和芬兰劳里</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荷马史诗</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273225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4" name="object 2">
            <a:extLst>
              <a:ext uri="{FF2B5EF4-FFF2-40B4-BE49-F238E27FC236}">
                <a16:creationId xmlns:a16="http://schemas.microsoft.com/office/drawing/2014/main" id="{E5DDA937-D4C3-47CD-B5A8-657800A775FD}"/>
              </a:ext>
            </a:extLst>
          </p:cNvPr>
          <p:cNvSpPr txBox="1"/>
          <p:nvPr/>
        </p:nvSpPr>
        <p:spPr>
          <a:xfrm>
            <a:off x="653250" y="1161077"/>
            <a:ext cx="7836777" cy="2250616"/>
          </a:xfrm>
          <a:prstGeom prst="rect">
            <a:avLst/>
          </a:prstGeom>
        </p:spPr>
        <p:txBody>
          <a:bodyPr vert="horz" wrap="square" lIns="0" tIns="0" rIns="0" bIns="0" rtlCol="0">
            <a:spAutoFit/>
          </a:bodyPr>
          <a:lstStyle/>
          <a:p>
            <a:pPr marL="12859" defTabSz="685800">
              <a:lnSpc>
                <a:spcPct val="150000"/>
              </a:lnSpc>
              <a:defRPr/>
            </a:pP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美国约翰</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迈尔斯</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弗里和芬兰劳里</a:t>
            </a:r>
            <a:r>
              <a:rPr lang="en-US" altLang="zh-CN" spc="35"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pc="35" dirty="0">
                <a:solidFill>
                  <a:prstClr val="black"/>
                </a:solidFill>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【D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荷马史诗</a:t>
            </a:r>
            <a:r>
              <a:rPr lang="en-US" altLang="zh-CN" sz="1500" dirty="0">
                <a:solidFill>
                  <a:srgbClr val="FF0000"/>
                </a:solidFill>
                <a:latin typeface="微软雅黑" panose="020B0503020204020204" charset="-122"/>
                <a:ea typeface="微软雅黑" panose="020B0503020204020204" charset="-122"/>
                <a:cs typeface="Calibri" panose="020F0502020204030204" charset="0"/>
              </a:rPr>
              <a:t>》</a:t>
            </a:r>
          </a:p>
        </p:txBody>
      </p:sp>
    </p:spTree>
    <p:custDataLst>
      <p:tags r:id="rId1"/>
    </p:custDataLst>
    <p:extLst>
      <p:ext uri="{BB962C8B-B14F-4D97-AF65-F5344CB8AC3E}">
        <p14:creationId xmlns:p14="http://schemas.microsoft.com/office/powerpoint/2010/main" val="268397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493" y="925757"/>
            <a:ext cx="4247348" cy="2561273"/>
          </a:xfrm>
          <a:prstGeom prst="rect">
            <a:avLst/>
          </a:prstGeom>
        </p:spPr>
        <p:txBody>
          <a:bodyPr wrap="square" lIns="68580" tIns="34290" rIns="68580" bIns="3429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多选</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中国三大史诗是</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cs typeface="Calibri" panose="020F0502020204030204" charset="0"/>
              </a:rPr>
              <a:t>格萨尔</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创世纪</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江格尔</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玛纳斯</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E.《</a:t>
            </a:r>
            <a:r>
              <a:rPr lang="zh-CN" altLang="en-US" dirty="0">
                <a:solidFill>
                  <a:prstClr val="black"/>
                </a:solidFill>
                <a:latin typeface="微软雅黑" panose="020B0503020204020204" charset="-122"/>
                <a:ea typeface="微软雅黑" panose="020B0503020204020204" charset="-122"/>
                <a:cs typeface="Calibri" panose="020F0502020204030204" charset="0"/>
              </a:rPr>
              <a:t>俄索折怒王</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407069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202" y="745336"/>
            <a:ext cx="2565446"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6.1.1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史诗的含义</a:t>
            </a:r>
          </a:p>
        </p:txBody>
      </p:sp>
      <p:sp>
        <p:nvSpPr>
          <p:cNvPr id="11" name="五边形 10"/>
          <p:cNvSpPr/>
          <p:nvPr/>
        </p:nvSpPr>
        <p:spPr>
          <a:xfrm flipH="1">
            <a:off x="3051234" y="82415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p:cNvSpPr txBox="1"/>
          <p:nvPr/>
        </p:nvSpPr>
        <p:spPr>
          <a:xfrm>
            <a:off x="310992" y="1503998"/>
            <a:ext cx="8196739" cy="1730216"/>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史诗</a:t>
            </a:r>
            <a:r>
              <a:rPr lang="zh-CN" altLang="en-US" dirty="0">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是一种古老而源远流长的</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韵体叙事文学样式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，是一种专门描写</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民族起源、民族迁徙、民族战争、民族英雄的不朽业绩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等传说的长篇民间叙事诗，是原始社会或奴隶社会民族历史的形象化记载，是“诗性的历史”，可以视为某一民族早期生活的百科全书。</a:t>
            </a:r>
            <a:endParaRPr lang="zh-CN" altLang="en-US" dirty="0">
              <a:solidFill>
                <a:prstClr val="black"/>
              </a:solidFill>
              <a:latin typeface="微软雅黑" panose="020B0503020204020204" charset="-122"/>
              <a:ea typeface="微软雅黑" panose="020B0503020204020204" charset="-122"/>
            </a:endParaRPr>
          </a:p>
        </p:txBody>
      </p:sp>
      <p:sp>
        <p:nvSpPr>
          <p:cNvPr id="2" name="文本框 1"/>
          <p:cNvSpPr txBox="1"/>
          <p:nvPr/>
        </p:nvSpPr>
        <p:spPr>
          <a:xfrm>
            <a:off x="310991" y="192405"/>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6.1</a:t>
            </a:r>
            <a:r>
              <a:rPr lang="zh-CN" altLang="en-US" sz="2100" b="1" dirty="0">
                <a:solidFill>
                  <a:prstClr val="black"/>
                </a:solidFill>
                <a:latin typeface="微软雅黑" panose="020B0503020204020204" charset="-122"/>
                <a:ea typeface="微软雅黑" panose="020B0503020204020204" charset="-122"/>
                <a:sym typeface="+mn-ea"/>
              </a:rPr>
              <a:t>  史诗的基本特征</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8" name="圆角矩形 7">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2" name="圆角矩形 11">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2"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85988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5" name="矩形 4">
            <a:extLst>
              <a:ext uri="{FF2B5EF4-FFF2-40B4-BE49-F238E27FC236}">
                <a16:creationId xmlns:a16="http://schemas.microsoft.com/office/drawing/2014/main" id="{378C8F1B-315A-4D12-B97D-EB3FA5196F1F}"/>
              </a:ext>
            </a:extLst>
          </p:cNvPr>
          <p:cNvSpPr/>
          <p:nvPr/>
        </p:nvSpPr>
        <p:spPr>
          <a:xfrm>
            <a:off x="457493" y="925757"/>
            <a:ext cx="4247348" cy="2561273"/>
          </a:xfrm>
          <a:prstGeom prst="rect">
            <a:avLst/>
          </a:prstGeom>
        </p:spPr>
        <p:txBody>
          <a:bodyPr wrap="square" lIns="68580" tIns="34290" rIns="68580" bIns="3429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t>
            </a:r>
            <a:r>
              <a:rPr lang="zh-CN" altLang="en-US" dirty="0">
                <a:solidFill>
                  <a:prstClr val="black"/>
                </a:solidFill>
                <a:latin typeface="微软雅黑" panose="020B0503020204020204" charset="-122"/>
                <a:ea typeface="微软雅黑" panose="020B0503020204020204" charset="-122"/>
                <a:cs typeface="Calibri" panose="020F0502020204030204" charset="0"/>
              </a:rPr>
              <a:t>多选</a:t>
            </a:r>
            <a:r>
              <a:rPr lang="en-US" altLang="zh-CN" dirty="0">
                <a:solidFill>
                  <a:prstClr val="black"/>
                </a:solidFill>
                <a:latin typeface="微软雅黑" panose="020B0503020204020204" charset="-122"/>
                <a:ea typeface="微软雅黑" panose="020B0503020204020204" charset="-122"/>
                <a:cs typeface="Calibri" panose="020F0502020204030204" charset="0"/>
              </a:rPr>
              <a:t>] </a:t>
            </a:r>
            <a:r>
              <a:rPr lang="zh-CN" altLang="en-US" dirty="0">
                <a:solidFill>
                  <a:prstClr val="black"/>
                </a:solidFill>
                <a:latin typeface="微软雅黑" panose="020B0503020204020204" charset="-122"/>
                <a:ea typeface="微软雅黑" panose="020B0503020204020204" charset="-122"/>
                <a:cs typeface="Calibri" panose="020F0502020204030204" charset="0"/>
              </a:rPr>
              <a:t>中国三大史诗是</a:t>
            </a:r>
            <a:r>
              <a:rPr lang="en-US" altLang="zh-CN" dirty="0">
                <a:solidFill>
                  <a:prstClr val="black"/>
                </a:solidFill>
                <a:latin typeface="微软雅黑" panose="020B0503020204020204" charset="-122"/>
                <a:ea typeface="微软雅黑" panose="020B0503020204020204" charset="-122"/>
                <a:cs typeface="Calibri" panose="020F0502020204030204" charset="0"/>
              </a:rPr>
              <a:t>【 ACD 】</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A.《</a:t>
            </a:r>
            <a:r>
              <a:rPr lang="zh-CN" altLang="en-US" dirty="0">
                <a:solidFill>
                  <a:srgbClr val="FF0000"/>
                </a:solidFill>
                <a:latin typeface="微软雅黑" panose="020B0503020204020204" charset="-122"/>
                <a:ea typeface="微软雅黑" panose="020B0503020204020204" charset="-122"/>
                <a:cs typeface="Calibri" panose="020F0502020204030204" charset="0"/>
              </a:rPr>
              <a:t>格萨尔</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创世纪</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C.《</a:t>
            </a:r>
            <a:r>
              <a:rPr lang="zh-CN" altLang="en-US" dirty="0">
                <a:solidFill>
                  <a:srgbClr val="FF0000"/>
                </a:solidFill>
                <a:latin typeface="微软雅黑" panose="020B0503020204020204" charset="-122"/>
                <a:ea typeface="微软雅黑" panose="020B0503020204020204" charset="-122"/>
                <a:cs typeface="Calibri" panose="020F0502020204030204" charset="0"/>
              </a:rPr>
              <a:t>江格尔</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D.《</a:t>
            </a:r>
            <a:r>
              <a:rPr lang="zh-CN" altLang="en-US" dirty="0">
                <a:solidFill>
                  <a:srgbClr val="FF0000"/>
                </a:solidFill>
                <a:latin typeface="微软雅黑" panose="020B0503020204020204" charset="-122"/>
                <a:ea typeface="微软雅黑" panose="020B0503020204020204" charset="-122"/>
                <a:cs typeface="Calibri" panose="020F0502020204030204" charset="0"/>
              </a:rPr>
              <a:t>玛纳斯</a:t>
            </a:r>
            <a:r>
              <a:rPr lang="en-US" altLang="zh-CN" dirty="0">
                <a:solidFill>
                  <a:srgbClr val="FF0000"/>
                </a:solidFill>
                <a:latin typeface="微软雅黑" panose="020B0503020204020204" charset="-122"/>
                <a:ea typeface="微软雅黑" panose="020B0503020204020204" charset="-122"/>
                <a:cs typeface="Calibri" panose="020F0502020204030204" charset="0"/>
              </a:rPr>
              <a:t>》</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E.《</a:t>
            </a:r>
            <a:r>
              <a:rPr lang="zh-CN" altLang="en-US" dirty="0">
                <a:solidFill>
                  <a:prstClr val="black"/>
                </a:solidFill>
                <a:latin typeface="微软雅黑" panose="020B0503020204020204" charset="-122"/>
                <a:ea typeface="微软雅黑" panose="020B0503020204020204" charset="-122"/>
                <a:cs typeface="Calibri" panose="020F0502020204030204" charset="0"/>
              </a:rPr>
              <a:t>俄索折怒王</a:t>
            </a:r>
            <a:r>
              <a:rPr lang="en-US" altLang="zh-CN" dirty="0">
                <a:solidFill>
                  <a:prstClr val="black"/>
                </a:solidFill>
                <a:latin typeface="微软雅黑" panose="020B0503020204020204" charset="-122"/>
                <a:ea typeface="微软雅黑" panose="020B0503020204020204" charset="-122"/>
                <a:cs typeface="Calibri" panose="020F0502020204030204" charset="0"/>
              </a:rPr>
              <a:t>》</a:t>
            </a:r>
          </a:p>
        </p:txBody>
      </p:sp>
    </p:spTree>
    <p:custDataLst>
      <p:tags r:id="rId1"/>
    </p:custDataLst>
    <p:extLst>
      <p:ext uri="{BB962C8B-B14F-4D97-AF65-F5344CB8AC3E}">
        <p14:creationId xmlns:p14="http://schemas.microsoft.com/office/powerpoint/2010/main" val="2199666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srgbClr val="FF0000"/>
                </a:solidFill>
                <a:latin typeface="微软雅黑" panose="020B0503020204020204" charset="-122"/>
                <a:ea typeface="微软雅黑" panose="020B0503020204020204" charset="-122"/>
              </a:rPr>
              <a:t>第六章重点内容</a:t>
            </a:r>
          </a:p>
        </p:txBody>
      </p:sp>
      <p:sp>
        <p:nvSpPr>
          <p:cNvPr id="100" name="文本框 99"/>
          <p:cNvSpPr txBox="1"/>
          <p:nvPr/>
        </p:nvSpPr>
        <p:spPr>
          <a:xfrm>
            <a:off x="532924" y="1076326"/>
            <a:ext cx="4574858" cy="1730216"/>
          </a:xfrm>
          <a:prstGeom prst="rect">
            <a:avLst/>
          </a:prstGeom>
          <a:noFill/>
          <a:ln w="9525">
            <a:noFill/>
          </a:ln>
        </p:spPr>
        <p:txBody>
          <a:bodyPr wrap="square" lIns="68580" tIns="34290" rIns="68580" bIns="34290">
            <a:spAutoFit/>
          </a:bodyPr>
          <a:lstStyle/>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1. </a:t>
            </a:r>
            <a:r>
              <a:rPr dirty="0" err="1">
                <a:solidFill>
                  <a:prstClr val="black"/>
                </a:solidFill>
                <a:latin typeface="微软雅黑" panose="020B0503020204020204" charset="-122"/>
                <a:ea typeface="微软雅黑" panose="020B0503020204020204" charset="-122"/>
                <a:cs typeface="宋体" panose="02010600030101010101" pitchFamily="2" charset="-122"/>
              </a:rPr>
              <a:t>史诗的</a:t>
            </a:r>
            <a:r>
              <a:rPr b="1" dirty="0" err="1">
                <a:solidFill>
                  <a:srgbClr val="FF0000"/>
                </a:solidFill>
                <a:latin typeface="微软雅黑" panose="020B0503020204020204" charset="-122"/>
                <a:ea typeface="微软雅黑" panose="020B0503020204020204" charset="-122"/>
                <a:cs typeface="宋体" panose="02010600030101010101" pitchFamily="2" charset="-122"/>
              </a:rPr>
              <a:t>基本特征</a:t>
            </a:r>
            <a:endParaRPr b="1" dirty="0">
              <a:solidFill>
                <a:srgbClr val="FF0000"/>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2. </a:t>
            </a:r>
            <a:r>
              <a:rPr dirty="0" err="1">
                <a:solidFill>
                  <a:prstClr val="black"/>
                </a:solidFill>
                <a:latin typeface="微软雅黑" panose="020B0503020204020204" charset="-122"/>
                <a:ea typeface="微软雅黑" panose="020B0503020204020204" charset="-122"/>
                <a:cs typeface="宋体" panose="02010600030101010101" pitchFamily="2" charset="-122"/>
              </a:rPr>
              <a:t>中国史诗的</a:t>
            </a:r>
            <a:r>
              <a:rPr b="1" dirty="0" err="1">
                <a:solidFill>
                  <a:srgbClr val="FF0000"/>
                </a:solidFill>
                <a:latin typeface="微软雅黑" panose="020B0503020204020204" charset="-122"/>
                <a:ea typeface="微软雅黑" panose="020B0503020204020204" charset="-122"/>
                <a:cs typeface="宋体" panose="02010600030101010101" pitchFamily="2" charset="-122"/>
              </a:rPr>
              <a:t>多样性</a:t>
            </a:r>
            <a:r>
              <a:rPr b="1" dirty="0">
                <a:solidFill>
                  <a:srgbClr val="FF0000"/>
                </a:solidFill>
                <a:latin typeface="微软雅黑" panose="020B0503020204020204" charset="-122"/>
                <a:ea typeface="微软雅黑" panose="020B0503020204020204" charset="-122"/>
                <a:cs typeface="宋体" panose="02010600030101010101" pitchFamily="2" charset="-122"/>
              </a:rPr>
              <a:t> </a:t>
            </a:r>
          </a:p>
          <a:p>
            <a:pPr defTabSz="685800">
              <a:lnSpc>
                <a:spcPct val="150000"/>
              </a:lnSpc>
              <a:defRPr/>
            </a:pPr>
            <a:r>
              <a:rPr lang="en-US" dirty="0">
                <a:solidFill>
                  <a:prstClr val="black"/>
                </a:solidFill>
                <a:latin typeface="微软雅黑" panose="020B0503020204020204" charset="-122"/>
                <a:ea typeface="微软雅黑" panose="020B0503020204020204" charset="-122"/>
                <a:cs typeface="宋体" panose="02010600030101010101" pitchFamily="2" charset="-122"/>
              </a:rPr>
              <a:t>3. </a:t>
            </a:r>
            <a:r>
              <a:rPr dirty="0" err="1">
                <a:solidFill>
                  <a:prstClr val="black"/>
                </a:solidFill>
                <a:latin typeface="微软雅黑" panose="020B0503020204020204" charset="-122"/>
                <a:ea typeface="微软雅黑" panose="020B0503020204020204" charset="-122"/>
                <a:cs typeface="宋体" panose="02010600030101010101" pitchFamily="2" charset="-122"/>
              </a:rPr>
              <a:t>分析</a:t>
            </a:r>
            <a:r>
              <a:rPr b="1" dirty="0" err="1">
                <a:solidFill>
                  <a:srgbClr val="FF0000"/>
                </a:solidFill>
                <a:latin typeface="微软雅黑" panose="020B0503020204020204" charset="-122"/>
                <a:ea typeface="微软雅黑" panose="020B0503020204020204" charset="-122"/>
                <a:cs typeface="宋体" panose="02010600030101010101" pitchFamily="2" charset="-122"/>
              </a:rPr>
              <a:t>史诗文本</a:t>
            </a:r>
            <a:endParaRPr lang="zh-CN" altLang="en-US" b="1" dirty="0">
              <a:solidFill>
                <a:srgbClr val="FF0000"/>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4.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运用史诗的基本理论分析“活态”史诗</a:t>
            </a:r>
          </a:p>
        </p:txBody>
      </p:sp>
    </p:spTree>
    <p:custDataLst>
      <p:tags r:id="rId1"/>
    </p:custDataLst>
    <p:extLst>
      <p:ext uri="{BB962C8B-B14F-4D97-AF65-F5344CB8AC3E}">
        <p14:creationId xmlns:p14="http://schemas.microsoft.com/office/powerpoint/2010/main" val="1327694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6282139" cy="2586087"/>
            <a:chOff x="622851" y="1180019"/>
            <a:chExt cx="7513983"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666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第一节 民间长诗界说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11952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786" y="724321"/>
            <a:ext cx="3104055"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7.1.1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民间长诗</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的</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含义</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0759" y="2228575"/>
            <a:ext cx="2625560" cy="1391915"/>
          </a:xfrm>
          <a:prstGeom prst="rect">
            <a:avLst/>
          </a:prstGeom>
        </p:spPr>
      </p:pic>
      <p:sp>
        <p:nvSpPr>
          <p:cNvPr id="9" name="TextBox 8"/>
          <p:cNvSpPr txBox="1"/>
          <p:nvPr/>
        </p:nvSpPr>
        <p:spPr>
          <a:xfrm>
            <a:off x="5444078" y="3897368"/>
            <a:ext cx="2804160" cy="414814"/>
          </a:xfrm>
          <a:prstGeom prst="rect">
            <a:avLst/>
          </a:prstGeom>
          <a:noFill/>
        </p:spPr>
        <p:txBody>
          <a:bodyPr wrap="none" lIns="68580" tIns="34290" rIns="68580" bIns="34290" rtlCol="0">
            <a:spAutoFit/>
          </a:bodyPr>
          <a:lstStyle/>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rPr>
              <a:t>“乐府双璧”之</a:t>
            </a:r>
            <a:r>
              <a:rPr lang="en-US" altLang="zh-CN" sz="1500" dirty="0">
                <a:solidFill>
                  <a:prstClr val="black"/>
                </a:solidFill>
                <a:latin typeface="楷体" panose="02010609060101010101" pitchFamily="49" charset="-122"/>
                <a:ea typeface="楷体" panose="02010609060101010101" pitchFamily="49" charset="-122"/>
              </a:rPr>
              <a:t>《</a:t>
            </a:r>
            <a:r>
              <a:rPr lang="zh-CN" altLang="en-US" sz="1500" dirty="0">
                <a:solidFill>
                  <a:prstClr val="black"/>
                </a:solidFill>
                <a:latin typeface="楷体" panose="02010609060101010101" pitchFamily="49" charset="-122"/>
                <a:ea typeface="楷体" panose="02010609060101010101" pitchFamily="49" charset="-122"/>
              </a:rPr>
              <a:t>孔雀东南飞</a:t>
            </a:r>
            <a:r>
              <a:rPr lang="en-US" altLang="zh-CN" sz="1500" dirty="0">
                <a:solidFill>
                  <a:prstClr val="black"/>
                </a:solidFill>
                <a:latin typeface="楷体" panose="02010609060101010101" pitchFamily="49" charset="-122"/>
                <a:ea typeface="楷体" panose="02010609060101010101" pitchFamily="49" charset="-122"/>
              </a:rPr>
              <a:t>》</a:t>
            </a:r>
          </a:p>
        </p:txBody>
      </p:sp>
      <p:sp>
        <p:nvSpPr>
          <p:cNvPr id="12" name="矩形 11"/>
          <p:cNvSpPr/>
          <p:nvPr/>
        </p:nvSpPr>
        <p:spPr>
          <a:xfrm>
            <a:off x="291465" y="1277303"/>
            <a:ext cx="7429500" cy="483870"/>
          </a:xfrm>
          <a:prstGeom prst="rect">
            <a:avLst/>
          </a:prstGeom>
        </p:spPr>
        <p:txBody>
          <a:bodyPr wrap="square" lIns="68580" tIns="34290" rIns="68580" bIns="34290">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cs typeface="Calibri" panose="020F0502020204030204" charset="0"/>
              </a:rPr>
              <a:t>含义：</a:t>
            </a:r>
            <a:r>
              <a:rPr lang="zh-CN" altLang="en-US" dirty="0">
                <a:solidFill>
                  <a:prstClr val="black"/>
                </a:solidFill>
                <a:latin typeface="微软雅黑" panose="020B0503020204020204" charset="-122"/>
                <a:ea typeface="微软雅黑" panose="020B0503020204020204" charset="-122"/>
                <a:cs typeface="Calibri" panose="020F0502020204030204" charset="0"/>
              </a:rPr>
              <a:t>民间长诗是</a:t>
            </a:r>
            <a:r>
              <a:rPr lang="zh-CN" altLang="en-US" dirty="0">
                <a:solidFill>
                  <a:srgbClr val="FF0000"/>
                </a:solidFill>
                <a:latin typeface="微软雅黑" panose="020B0503020204020204" charset="-122"/>
                <a:ea typeface="微软雅黑" panose="020B0503020204020204" charset="-122"/>
                <a:cs typeface="Calibri" panose="020F0502020204030204" charset="0"/>
              </a:rPr>
              <a:t>劳动人民口头流传</a:t>
            </a:r>
            <a:r>
              <a:rPr lang="zh-CN" altLang="en-US" dirty="0">
                <a:solidFill>
                  <a:prstClr val="black"/>
                </a:solidFill>
                <a:latin typeface="微软雅黑" panose="020B0503020204020204" charset="-122"/>
                <a:ea typeface="微软雅黑" panose="020B0503020204020204" charset="-122"/>
                <a:cs typeface="Calibri" panose="020F0502020204030204" charset="0"/>
              </a:rPr>
              <a:t>的长篇诗歌创作。</a:t>
            </a:r>
            <a:endParaRPr lang="zh-CN" altLang="en-US" dirty="0">
              <a:solidFill>
                <a:prstClr val="black"/>
              </a:solidFill>
              <a:latin typeface="Calibri"/>
              <a:ea typeface="宋体" panose="02010600030101010101" pitchFamily="2" charset="-122"/>
            </a:endParaRPr>
          </a:p>
        </p:txBody>
      </p:sp>
      <p:sp>
        <p:nvSpPr>
          <p:cNvPr id="4" name="五边形 3"/>
          <p:cNvSpPr/>
          <p:nvPr/>
        </p:nvSpPr>
        <p:spPr>
          <a:xfrm flipH="1">
            <a:off x="3366536" y="80331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7" name="文本框 6"/>
          <p:cNvSpPr txBox="1"/>
          <p:nvPr/>
        </p:nvSpPr>
        <p:spPr>
          <a:xfrm>
            <a:off x="108585" y="68104"/>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7.1</a:t>
            </a:r>
            <a:r>
              <a:rPr lang="zh-CN" altLang="en-US" sz="2100" b="1" dirty="0">
                <a:solidFill>
                  <a:prstClr val="black"/>
                </a:solidFill>
                <a:latin typeface="微软雅黑" panose="020B0503020204020204" charset="-122"/>
                <a:ea typeface="微软雅黑" panose="020B0503020204020204" charset="-122"/>
                <a:sym typeface="+mn-ea"/>
              </a:rPr>
              <a:t>  民间长诗界说</a:t>
            </a:r>
          </a:p>
        </p:txBody>
      </p:sp>
      <p:grpSp>
        <p:nvGrpSpPr>
          <p:cNvPr id="8" name="组合 7">
            <a:extLst>
              <a:ext uri="{FF2B5EF4-FFF2-40B4-BE49-F238E27FC236}">
                <a16:creationId xmlns:a16="http://schemas.microsoft.com/office/drawing/2014/main" id="{D54A4E2B-86BA-4735-B1CC-A3BF58E861AA}"/>
              </a:ext>
            </a:extLst>
          </p:cNvPr>
          <p:cNvGrpSpPr/>
          <p:nvPr/>
        </p:nvGrpSpPr>
        <p:grpSpPr>
          <a:xfrm>
            <a:off x="6120108" y="72194"/>
            <a:ext cx="2915106" cy="1304253"/>
            <a:chOff x="1024425" y="1180019"/>
            <a:chExt cx="6134900" cy="2277339"/>
          </a:xfrm>
        </p:grpSpPr>
        <p:sp>
          <p:nvSpPr>
            <p:cNvPr id="10" name="圆角矩形 2">
              <a:extLst>
                <a:ext uri="{FF2B5EF4-FFF2-40B4-BE49-F238E27FC236}">
                  <a16:creationId xmlns:a16="http://schemas.microsoft.com/office/drawing/2014/main" id="{D291EA43-E48E-474D-BC46-6590ACFF7C05}"/>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8">
              <a:extLst>
                <a:ext uri="{FF2B5EF4-FFF2-40B4-BE49-F238E27FC236}">
                  <a16:creationId xmlns:a16="http://schemas.microsoft.com/office/drawing/2014/main" id="{A5E2B85E-3D6D-46B8-AB45-3730916BF8DA}"/>
                </a:ext>
              </a:extLst>
            </p:cNvPr>
            <p:cNvSpPr/>
            <p:nvPr/>
          </p:nvSpPr>
          <p:spPr>
            <a:xfrm>
              <a:off x="4350826" y="1180019"/>
              <a:ext cx="278086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民间长诗界说</a:t>
              </a:r>
            </a:p>
          </p:txBody>
        </p:sp>
        <p:sp>
          <p:nvSpPr>
            <p:cNvPr id="13" name="圆角矩形 9">
              <a:extLst>
                <a:ext uri="{FF2B5EF4-FFF2-40B4-BE49-F238E27FC236}">
                  <a16:creationId xmlns:a16="http://schemas.microsoft.com/office/drawing/2014/main" id="{8BDACECE-0B25-474C-AD38-D89AFF1D8166}"/>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4" name="圆角矩形 10">
              <a:extLst>
                <a:ext uri="{FF2B5EF4-FFF2-40B4-BE49-F238E27FC236}">
                  <a16:creationId xmlns:a16="http://schemas.microsoft.com/office/drawing/2014/main" id="{B7E15CE3-2107-4C10-9848-A9F74481CA8A}"/>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5" name="直线连接符 19">
              <a:extLst>
                <a:ext uri="{FF2B5EF4-FFF2-40B4-BE49-F238E27FC236}">
                  <a16:creationId xmlns:a16="http://schemas.microsoft.com/office/drawing/2014/main" id="{325F2828-0060-48CB-957F-8FFD3DF6F72C}"/>
                </a:ext>
              </a:extLst>
            </p:cNvPr>
            <p:cNvCxnSpPr>
              <a:cxnSpLocks/>
              <a:stCxn id="10" idx="3"/>
              <a:endCxn id="11"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09D6025-F15C-4619-9BD5-0230D3E96EAC}"/>
                </a:ext>
              </a:extLst>
            </p:cNvPr>
            <p:cNvCxnSpPr>
              <a:cxnSpLocks/>
              <a:stCxn id="10" idx="3"/>
              <a:endCxn id="13"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895C77D5-1B65-4863-8C62-8355CAE5FB6A}"/>
                </a:ext>
              </a:extLst>
            </p:cNvPr>
            <p:cNvCxnSpPr>
              <a:cxnSpLocks/>
              <a:stCxn id="10" idx="3"/>
              <a:endCxn id="14"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642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0759" y="2228575"/>
            <a:ext cx="2625560" cy="1391915"/>
          </a:xfrm>
          <a:prstGeom prst="rect">
            <a:avLst/>
          </a:prstGeom>
        </p:spPr>
      </p:pic>
      <p:sp>
        <p:nvSpPr>
          <p:cNvPr id="9" name="TextBox 8"/>
          <p:cNvSpPr txBox="1"/>
          <p:nvPr/>
        </p:nvSpPr>
        <p:spPr>
          <a:xfrm>
            <a:off x="5444078" y="3897368"/>
            <a:ext cx="2804160" cy="414814"/>
          </a:xfrm>
          <a:prstGeom prst="rect">
            <a:avLst/>
          </a:prstGeom>
          <a:noFill/>
        </p:spPr>
        <p:txBody>
          <a:bodyPr wrap="none" lIns="68580" tIns="34290" rIns="68580" bIns="34290" rtlCol="0">
            <a:spAutoFit/>
          </a:bodyPr>
          <a:lstStyle/>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rPr>
              <a:t>“乐府双璧”之</a:t>
            </a:r>
            <a:r>
              <a:rPr lang="en-US" altLang="zh-CN" sz="1500" dirty="0">
                <a:solidFill>
                  <a:prstClr val="black"/>
                </a:solidFill>
                <a:latin typeface="楷体" panose="02010609060101010101" pitchFamily="49" charset="-122"/>
                <a:ea typeface="楷体" panose="02010609060101010101" pitchFamily="49" charset="-122"/>
              </a:rPr>
              <a:t>《</a:t>
            </a:r>
            <a:r>
              <a:rPr lang="zh-CN" altLang="en-US" sz="1500" dirty="0">
                <a:solidFill>
                  <a:prstClr val="black"/>
                </a:solidFill>
                <a:latin typeface="楷体" panose="02010609060101010101" pitchFamily="49" charset="-122"/>
                <a:ea typeface="楷体" panose="02010609060101010101" pitchFamily="49" charset="-122"/>
              </a:rPr>
              <a:t>孔雀东南飞</a:t>
            </a:r>
            <a:r>
              <a:rPr lang="en-US" altLang="zh-CN" sz="1500" dirty="0">
                <a:solidFill>
                  <a:prstClr val="black"/>
                </a:solidFill>
                <a:latin typeface="楷体" panose="02010609060101010101" pitchFamily="49" charset="-122"/>
                <a:ea typeface="楷体" panose="02010609060101010101" pitchFamily="49" charset="-122"/>
              </a:rPr>
              <a:t>》</a:t>
            </a:r>
          </a:p>
        </p:txBody>
      </p:sp>
      <p:sp>
        <p:nvSpPr>
          <p:cNvPr id="4" name="五边形 3"/>
          <p:cNvSpPr/>
          <p:nvPr/>
        </p:nvSpPr>
        <p:spPr>
          <a:xfrm flipH="1">
            <a:off x="3366536" y="80331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62452" y="803320"/>
            <a:ext cx="458343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7.1.2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民间长诗的分类</a:t>
            </a:r>
          </a:p>
        </p:txBody>
      </p:sp>
      <p:sp>
        <p:nvSpPr>
          <p:cNvPr id="6" name="文本框 5"/>
          <p:cNvSpPr txBox="1"/>
          <p:nvPr/>
        </p:nvSpPr>
        <p:spPr>
          <a:xfrm>
            <a:off x="409431" y="1650124"/>
            <a:ext cx="3196114" cy="899160"/>
          </a:xfrm>
          <a:prstGeom prst="rect">
            <a:avLst/>
          </a:prstGeom>
          <a:noFill/>
        </p:spPr>
        <p:txBody>
          <a:bodyPr wrap="square" lIns="68580" tIns="34290" rIns="68580" bIns="34290" rtlCol="0" anchor="t">
            <a:spAutoFit/>
          </a:bodyPr>
          <a:lstStyle/>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叙事</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长诗</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长诗</a:t>
            </a:r>
            <a:endParaRPr lang="zh-CN" altLang="en-US" dirty="0">
              <a:solidFill>
                <a:prstClr val="black"/>
              </a:solidFill>
              <a:latin typeface="微软雅黑" panose="020B0503020204020204" charset="-122"/>
              <a:ea typeface="微软雅黑" panose="020B0503020204020204" charset="-122"/>
            </a:endParaRPr>
          </a:p>
        </p:txBody>
      </p:sp>
      <p:grpSp>
        <p:nvGrpSpPr>
          <p:cNvPr id="7" name="组合 6">
            <a:extLst>
              <a:ext uri="{FF2B5EF4-FFF2-40B4-BE49-F238E27FC236}">
                <a16:creationId xmlns:a16="http://schemas.microsoft.com/office/drawing/2014/main" id="{2246DE76-01C6-4502-8BB5-20AECD4CD836}"/>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531A3CF7-A260-4157-B947-EF52AA2548D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A73FCE1E-2909-4C17-94CF-D2B8D8155212}"/>
                </a:ext>
              </a:extLst>
            </p:cNvPr>
            <p:cNvSpPr/>
            <p:nvPr/>
          </p:nvSpPr>
          <p:spPr>
            <a:xfrm>
              <a:off x="4350826" y="1180019"/>
              <a:ext cx="278086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3779D502-E8B7-4F87-9A48-4455D7287AAC}"/>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1C0F4062-5DE2-489E-9D48-A3040A9E04DE}"/>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8B658AA7-5F26-4B15-9B51-F077E89A7F4C}"/>
                </a:ext>
              </a:extLst>
            </p:cNvPr>
            <p:cNvCxnSpPr>
              <a:cxnSpLocks/>
              <a:stCxn id="8"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0BC020C7-48C8-49CF-8917-F3E38D745B5D}"/>
                </a:ext>
              </a:extLst>
            </p:cNvPr>
            <p:cNvCxnSpPr>
              <a:cxnSpLocks/>
              <a:stCxn id="8"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628F8D20-9B06-46C0-8CF1-BE963645D9C5}"/>
                </a:ext>
              </a:extLst>
            </p:cNvPr>
            <p:cNvCxnSpPr>
              <a:cxnSpLocks/>
              <a:stCxn id="8" idx="3"/>
              <a:endCxn id="12"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3209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6138123" cy="2586087"/>
            <a:chOff x="622851" y="1180019"/>
            <a:chExt cx="7513983"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666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民间长诗届说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8955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390" y="1521619"/>
            <a:ext cx="8758238" cy="899160"/>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是人民群众</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集体创作、口头流传</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的以</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第三人称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进行叙事的具有</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完整故事情节</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并注重</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人物刻画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的长篇韵文或韵散相间的诗歌作品，也称“故事歌”或“故事诗”。</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153352" y="800577"/>
            <a:ext cx="489204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7.2.1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民间叙事长诗的含义</a:t>
            </a:r>
          </a:p>
        </p:txBody>
      </p:sp>
      <p:sp>
        <p:nvSpPr>
          <p:cNvPr id="2" name="五边形 1"/>
          <p:cNvSpPr/>
          <p:nvPr/>
        </p:nvSpPr>
        <p:spPr>
          <a:xfrm flipH="1">
            <a:off x="3843262" y="87952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72390" y="37148"/>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7.2</a:t>
            </a:r>
            <a:r>
              <a:rPr lang="zh-CN" altLang="en-US" sz="2100" b="1" dirty="0">
                <a:solidFill>
                  <a:prstClr val="black"/>
                </a:solidFill>
                <a:latin typeface="微软雅黑" panose="020B0503020204020204" charset="-122"/>
                <a:ea typeface="微软雅黑" panose="020B0503020204020204" charset="-122"/>
                <a:sym typeface="+mn-ea"/>
              </a:rPr>
              <a:t>  民间叙事长诗</a:t>
            </a:r>
          </a:p>
        </p:txBody>
      </p:sp>
      <p:sp>
        <p:nvSpPr>
          <p:cNvPr id="6" name="文本框 5"/>
          <p:cNvSpPr txBox="1"/>
          <p:nvPr/>
        </p:nvSpPr>
        <p:spPr>
          <a:xfrm>
            <a:off x="153353" y="2678907"/>
            <a:ext cx="7459980" cy="1314926"/>
          </a:xfrm>
          <a:prstGeom prst="rect">
            <a:avLst/>
          </a:prstGeom>
          <a:noFill/>
        </p:spPr>
        <p:txBody>
          <a:bodyPr wrap="square" lIns="68580" tIns="34290" rIns="68580" bIns="34290" rtlCol="0" anchor="t">
            <a:spAutoFit/>
          </a:bodyPr>
          <a:lstStyle/>
          <a:p>
            <a:pPr marL="257175" indent="-257175" defTabSz="685800">
              <a:lnSpc>
                <a:spcPct val="150000"/>
              </a:lnSpc>
              <a:buFont typeface="Wingdings" panose="05000000000000000000" charset="0"/>
              <a:buChar char=""/>
              <a:defRPr/>
            </a:pPr>
            <a:r>
              <a:rPr lang="zh-CN" altLang="zh-CN" b="1" dirty="0">
                <a:solidFill>
                  <a:prstClr val="black"/>
                </a:solidFill>
                <a:latin typeface="微软雅黑" panose="020B0503020204020204" charset="-122"/>
                <a:ea typeface="微软雅黑" panose="020B0503020204020204" charset="-122"/>
                <a:sym typeface="+mn-ea"/>
              </a:rPr>
              <a:t>我国古代民间叙事长诗中璀璨耀眼的</a:t>
            </a:r>
            <a:r>
              <a:rPr lang="zh-CN" altLang="zh-CN" b="1" dirty="0">
                <a:solidFill>
                  <a:srgbClr val="C00000"/>
                </a:solidFill>
                <a:latin typeface="微软雅黑" panose="020B0503020204020204" charset="-122"/>
                <a:ea typeface="微软雅黑" panose="020B0503020204020204" charset="-122"/>
                <a:sym typeface="+mn-ea"/>
              </a:rPr>
              <a:t>“双子星座”</a:t>
            </a:r>
            <a:r>
              <a:rPr lang="zh-CN" altLang="en-US" b="1"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①</a:t>
            </a:r>
            <a:r>
              <a:rPr lang="zh-CN" altLang="zh-CN" dirty="0">
                <a:solidFill>
                  <a:srgbClr val="FF0000"/>
                </a:solidFill>
                <a:latin typeface="微软雅黑" panose="020B0503020204020204" charset="-122"/>
                <a:ea typeface="微软雅黑" panose="020B0503020204020204" charset="-122"/>
                <a:sym typeface="+mn-ea"/>
              </a:rPr>
              <a:t>《焦仲卿妻》</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堪称我国民间叙事长诗的</a:t>
            </a:r>
            <a:r>
              <a:rPr lang="zh-CN" altLang="zh-CN" dirty="0">
                <a:solidFill>
                  <a:srgbClr val="FF0000"/>
                </a:solidFill>
                <a:latin typeface="微软雅黑" panose="020B0503020204020204" charset="-122"/>
                <a:ea typeface="微软雅黑" panose="020B0503020204020204" charset="-122"/>
                <a:sym typeface="+mn-ea"/>
              </a:rPr>
              <a:t>第一部精品</a:t>
            </a:r>
            <a:r>
              <a:rPr lang="zh-CN" altLang="en-US"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②</a:t>
            </a:r>
            <a:r>
              <a:rPr lang="zh-CN" altLang="zh-CN" dirty="0">
                <a:solidFill>
                  <a:srgbClr val="FF0000"/>
                </a:solidFill>
                <a:latin typeface="微软雅黑" panose="020B0503020204020204" charset="-122"/>
                <a:ea typeface="微软雅黑" panose="020B0503020204020204" charset="-122"/>
                <a:sym typeface="+mn-ea"/>
              </a:rPr>
              <a:t>《木兰辞》</a:t>
            </a:r>
            <a:r>
              <a:rPr lang="zh-CN" altLang="zh-CN" dirty="0">
                <a:solidFill>
                  <a:srgbClr val="C00000"/>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木兰女扮男装，替父从军。</a:t>
            </a:r>
            <a:endParaRPr lang="zh-CN" altLang="zh-CN" dirty="0">
              <a:solidFill>
                <a:prstClr val="black"/>
              </a:solidFill>
              <a:latin typeface="微软雅黑" panose="020B0503020204020204" charset="-122"/>
              <a:ea typeface="微软雅黑" panose="020B0503020204020204" charset="-122"/>
            </a:endParaRPr>
          </a:p>
        </p:txBody>
      </p:sp>
      <p:grpSp>
        <p:nvGrpSpPr>
          <p:cNvPr id="7" name="组合 6">
            <a:extLst>
              <a:ext uri="{FF2B5EF4-FFF2-40B4-BE49-F238E27FC236}">
                <a16:creationId xmlns:a16="http://schemas.microsoft.com/office/drawing/2014/main" id="{4167DD6C-B767-4FBD-AD1F-A97276515B87}"/>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AD2D6D9F-FE73-4EDD-B5CE-2224ABA41523}"/>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194B807D-B0CB-473B-B5B2-0C12281121FA}"/>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0" name="圆角矩形 9">
              <a:extLst>
                <a:ext uri="{FF2B5EF4-FFF2-40B4-BE49-F238E27FC236}">
                  <a16:creationId xmlns:a16="http://schemas.microsoft.com/office/drawing/2014/main" id="{CFF1D41F-D6FF-45A4-A0EC-81E419219537}"/>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1" name="圆角矩形 10">
              <a:extLst>
                <a:ext uri="{FF2B5EF4-FFF2-40B4-BE49-F238E27FC236}">
                  <a16:creationId xmlns:a16="http://schemas.microsoft.com/office/drawing/2014/main" id="{5329EBEE-D842-4DEF-917B-C52B00348D86}"/>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2" name="直线连接符 19">
              <a:extLst>
                <a:ext uri="{FF2B5EF4-FFF2-40B4-BE49-F238E27FC236}">
                  <a16:creationId xmlns:a16="http://schemas.microsoft.com/office/drawing/2014/main" id="{BC33A258-300E-47D5-A886-2B0B8EC1D644}"/>
                </a:ext>
              </a:extLst>
            </p:cNvPr>
            <p:cNvCxnSpPr>
              <a:cxnSpLocks/>
              <a:stCxn id="8" idx="3"/>
              <a:endCxn id="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805C7FAD-2690-4578-9214-0E4BFE04DF66}"/>
                </a:ext>
              </a:extLst>
            </p:cNvPr>
            <p:cNvCxnSpPr>
              <a:cxnSpLocks/>
              <a:stCxn id="8" idx="3"/>
              <a:endCxn id="1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1420C304-30E7-4E06-8F9A-E0EA5A266711}"/>
                </a:ext>
              </a:extLst>
            </p:cNvPr>
            <p:cNvCxnSpPr>
              <a:cxnSpLocks/>
              <a:stCxn id="8" idx="3"/>
              <a:endCxn id="1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1681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3513" y="955109"/>
            <a:ext cx="7982903" cy="2997937"/>
          </a:xfrm>
          <a:prstGeom prst="rect">
            <a:avLst/>
          </a:prstGeom>
          <a:noFill/>
        </p:spPr>
        <p:txBody>
          <a:bodyPr wrap="square" lIns="68580" tIns="34290" rIns="68580" bIns="34290" rtlCol="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1. </a:t>
            </a:r>
            <a:r>
              <a:rPr lang="zh-CN" altLang="zh-CN" b="1" dirty="0">
                <a:solidFill>
                  <a:prstClr val="black"/>
                </a:solidFill>
                <a:latin typeface="微软雅黑" panose="020B0503020204020204" charset="-122"/>
                <a:ea typeface="微软雅黑" panose="020B0503020204020204" charset="-122"/>
                <a:sym typeface="+mn-ea"/>
              </a:rPr>
              <a:t>周至春秋中叶</a:t>
            </a:r>
            <a:r>
              <a:rPr lang="zh-CN" altLang="en-US" dirty="0">
                <a:solidFill>
                  <a:prstClr val="black"/>
                </a:solidFill>
                <a:latin typeface="微软雅黑" panose="020B0503020204020204" charset="-122"/>
                <a:ea typeface="微软雅黑" panose="020B0503020204020204" charset="-122"/>
                <a:sym typeface="+mn-ea"/>
              </a:rPr>
              <a:t>：</a:t>
            </a:r>
            <a:r>
              <a:rPr lang="zh-CN" altLang="zh-CN" u="sng" dirty="0">
                <a:solidFill>
                  <a:srgbClr val="FF0000"/>
                </a:solidFill>
                <a:latin typeface="微软雅黑" panose="020B0503020204020204" charset="-122"/>
                <a:ea typeface="微软雅黑" panose="020B0503020204020204" charset="-122"/>
                <a:sym typeface="+mn-ea"/>
              </a:rPr>
              <a:t>《诗经》</a:t>
            </a:r>
            <a:r>
              <a:rPr lang="zh-CN" altLang="zh-CN" dirty="0">
                <a:solidFill>
                  <a:prstClr val="black"/>
                </a:solidFill>
                <a:latin typeface="微软雅黑" panose="020B0503020204020204" charset="-122"/>
                <a:ea typeface="微软雅黑" panose="020B0503020204020204" charset="-122"/>
                <a:sym typeface="+mn-ea"/>
              </a:rPr>
              <a:t>已有叙事诗的萌芽。</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2. </a:t>
            </a:r>
            <a:r>
              <a:rPr lang="zh-CN" altLang="zh-CN" b="1" dirty="0">
                <a:solidFill>
                  <a:prstClr val="black"/>
                </a:solidFill>
                <a:latin typeface="微软雅黑" panose="020B0503020204020204" charset="-122"/>
                <a:ea typeface="微软雅黑" panose="020B0503020204020204" charset="-122"/>
                <a:sym typeface="+mn-ea"/>
              </a:rPr>
              <a:t>汉代</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乐府民歌中的小叙事诗，较之先秦</a:t>
            </a:r>
            <a:r>
              <a:rPr lang="zh-CN" altLang="en-US" dirty="0">
                <a:solidFill>
                  <a:prstClr val="black"/>
                </a:solidFill>
                <a:latin typeface="微软雅黑" panose="020B0503020204020204" charset="-122"/>
                <a:ea typeface="微软雅黑" panose="020B0503020204020204" charset="-122"/>
                <a:sym typeface="+mn-ea"/>
              </a:rPr>
              <a:t>有</a:t>
            </a:r>
            <a:r>
              <a:rPr lang="zh-CN" altLang="zh-CN" dirty="0">
                <a:solidFill>
                  <a:prstClr val="black"/>
                </a:solidFill>
                <a:latin typeface="微软雅黑" panose="020B0503020204020204" charset="-122"/>
                <a:ea typeface="微软雅黑" panose="020B0503020204020204" charset="-122"/>
                <a:sym typeface="+mn-ea"/>
              </a:rPr>
              <a:t>很大发展。</a:t>
            </a:r>
            <a:endParaRPr lang="en-US" altLang="zh-CN"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汉乐府中</a:t>
            </a:r>
            <a:r>
              <a:rPr lang="zh-CN" altLang="zh-CN" dirty="0">
                <a:solidFill>
                  <a:prstClr val="black"/>
                </a:solidFill>
                <a:latin typeface="微软雅黑" panose="020B0503020204020204" charset="-122"/>
                <a:ea typeface="微软雅黑" panose="020B0503020204020204" charset="-122"/>
                <a:sym typeface="+mn-ea"/>
              </a:rPr>
              <a:t>出现</a:t>
            </a:r>
            <a:r>
              <a:rPr lang="zh-CN" altLang="zh-CN" u="sng" dirty="0">
                <a:solidFill>
                  <a:srgbClr val="FF0000"/>
                </a:solidFill>
                <a:latin typeface="微软雅黑" panose="020B0503020204020204" charset="-122"/>
                <a:ea typeface="微软雅黑" panose="020B0503020204020204" charset="-122"/>
                <a:sym typeface="+mn-ea"/>
              </a:rPr>
              <a:t>《焦仲卿妻》</a:t>
            </a:r>
            <a:r>
              <a:rPr lang="zh-CN" altLang="zh-CN" dirty="0">
                <a:solidFill>
                  <a:prstClr val="black"/>
                </a:solidFill>
                <a:latin typeface="微软雅黑" panose="020B0503020204020204" charset="-122"/>
                <a:ea typeface="微软雅黑" panose="020B0503020204020204" charset="-122"/>
                <a:sym typeface="+mn-ea"/>
              </a:rPr>
              <a:t>这样作品，我国古代叙事诗才趋于</a:t>
            </a:r>
            <a:r>
              <a:rPr lang="zh-CN" altLang="zh-CN" u="sng" dirty="0">
                <a:solidFill>
                  <a:srgbClr val="FF0000"/>
                </a:solidFill>
                <a:latin typeface="微软雅黑" panose="020B0503020204020204" charset="-122"/>
                <a:ea typeface="微软雅黑" panose="020B0503020204020204" charset="-122"/>
                <a:sym typeface="+mn-ea"/>
              </a:rPr>
              <a:t>成熟</a:t>
            </a:r>
            <a:r>
              <a:rPr lang="zh-CN" altLang="zh-CN" dirty="0">
                <a:solidFill>
                  <a:prstClr val="black"/>
                </a:solidFill>
                <a:latin typeface="微软雅黑" panose="020B0503020204020204" charset="-122"/>
                <a:ea typeface="微软雅黑" panose="020B0503020204020204" charset="-122"/>
                <a:sym typeface="+mn-ea"/>
              </a:rPr>
              <a:t>。</a:t>
            </a:r>
            <a:endParaRPr lang="en-US" altLang="zh-CN"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3. </a:t>
            </a:r>
            <a:r>
              <a:rPr lang="zh-CN" altLang="zh-CN" b="1" dirty="0">
                <a:solidFill>
                  <a:prstClr val="black"/>
                </a:solidFill>
                <a:latin typeface="微软雅黑" panose="020B0503020204020204" charset="-122"/>
                <a:ea typeface="微软雅黑" panose="020B0503020204020204" charset="-122"/>
                <a:sym typeface="+mn-ea"/>
              </a:rPr>
              <a:t>隋唐以来</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文人叙事诗</a:t>
            </a:r>
            <a:r>
              <a:rPr lang="zh-CN" altLang="zh-CN" u="sng" dirty="0">
                <a:solidFill>
                  <a:srgbClr val="FF0000"/>
                </a:solidFill>
                <a:latin typeface="微软雅黑" panose="020B0503020204020204" charset="-122"/>
                <a:ea typeface="微软雅黑" panose="020B0503020204020204" charset="-122"/>
                <a:sym typeface="+mn-ea"/>
              </a:rPr>
              <a:t>逐渐繁荣</a:t>
            </a:r>
            <a:r>
              <a:rPr lang="zh-CN" altLang="zh-CN" dirty="0">
                <a:solidFill>
                  <a:prstClr val="black"/>
                </a:solidFill>
                <a:latin typeface="微软雅黑" panose="020B0503020204020204" charset="-122"/>
                <a:ea typeface="微软雅黑" panose="020B0503020204020204" charset="-122"/>
                <a:sym typeface="+mn-ea"/>
              </a:rPr>
              <a:t>，民间叙事诗在百姓中没有断流。</a:t>
            </a:r>
            <a:endParaRPr lang="zh-CN"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4. </a:t>
            </a:r>
            <a:r>
              <a:rPr lang="zh-CN" altLang="zh-CN" b="1" dirty="0">
                <a:solidFill>
                  <a:prstClr val="black"/>
                </a:solidFill>
                <a:latin typeface="微软雅黑" panose="020B0503020204020204" charset="-122"/>
                <a:ea typeface="微软雅黑" panose="020B0503020204020204" charset="-122"/>
                <a:sym typeface="+mn-ea"/>
              </a:rPr>
              <a:t>明清之际</a:t>
            </a:r>
            <a:r>
              <a:rPr lang="zh-CN" altLang="en-US" dirty="0">
                <a:solidFill>
                  <a:prstClr val="black"/>
                </a:solidFill>
                <a:latin typeface="微软雅黑" panose="020B0503020204020204" charset="-122"/>
                <a:ea typeface="微软雅黑" panose="020B0503020204020204" charset="-122"/>
                <a:sym typeface="+mn-ea"/>
              </a:rPr>
              <a:t>：</a:t>
            </a:r>
            <a:r>
              <a:rPr lang="zh-CN" altLang="zh-CN" dirty="0">
                <a:solidFill>
                  <a:prstClr val="black"/>
                </a:solidFill>
                <a:latin typeface="微软雅黑" panose="020B0503020204020204" charset="-122"/>
                <a:ea typeface="微软雅黑" panose="020B0503020204020204" charset="-122"/>
                <a:sym typeface="+mn-ea"/>
              </a:rPr>
              <a:t>民间叙事长诗进入</a:t>
            </a:r>
            <a:r>
              <a:rPr lang="zh-CN" altLang="zh-CN" u="sng" dirty="0">
                <a:solidFill>
                  <a:srgbClr val="FF0000"/>
                </a:solidFill>
                <a:latin typeface="微软雅黑" panose="020B0503020204020204" charset="-122"/>
                <a:ea typeface="微软雅黑" panose="020B0503020204020204" charset="-122"/>
                <a:sym typeface="+mn-ea"/>
              </a:rPr>
              <a:t>空前繁荣阶段</a:t>
            </a:r>
            <a:r>
              <a:rPr lang="zh-CN" altLang="en-US" dirty="0">
                <a:solidFill>
                  <a:prstClr val="black"/>
                </a:solidFill>
                <a:latin typeface="微软雅黑" panose="020B0503020204020204" charset="-122"/>
                <a:ea typeface="微软雅黑" panose="020B0503020204020204" charset="-122"/>
                <a:sym typeface="+mn-ea"/>
              </a:rPr>
              <a:t>。</a:t>
            </a:r>
          </a:p>
          <a:p>
            <a:pPr defTabSz="685800">
              <a:lnSpc>
                <a:spcPct val="150000"/>
              </a:lnSpc>
              <a:defRPr/>
            </a:pPr>
            <a:r>
              <a:rPr lang="zh-CN" altLang="en-US" sz="2000" dirty="0">
                <a:solidFill>
                  <a:prstClr val="black"/>
                </a:solidFill>
                <a:latin typeface="微软雅黑" panose="020B0503020204020204" charset="-122"/>
                <a:ea typeface="微软雅黑" panose="020B0503020204020204" charset="-122"/>
                <a:sym typeface="+mn-ea"/>
              </a:rPr>
              <a:t>     </a:t>
            </a:r>
            <a:r>
              <a:rPr lang="zh-CN" altLang="en-US" sz="2000" dirty="0">
                <a:solidFill>
                  <a:prstClr val="black"/>
                </a:solidFill>
                <a:latin typeface="楷体" panose="02010609060101010101" pitchFamily="49" charset="-122"/>
                <a:ea typeface="楷体" panose="02010609060101010101" pitchFamily="49" charset="-122"/>
                <a:sym typeface="+mn-ea"/>
              </a:rPr>
              <a:t>例：</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钟九闹漕</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写农民起义</a:t>
            </a:r>
          </a:p>
          <a:p>
            <a:pPr defTabSz="685800">
              <a:lnSpc>
                <a:spcPct val="150000"/>
              </a:lnSpc>
              <a:defRPr/>
            </a:pPr>
            <a:r>
              <a:rPr lang="zh-CN" altLang="en-US" sz="2000" dirty="0">
                <a:solidFill>
                  <a:prstClr val="black"/>
                </a:solidFill>
                <a:latin typeface="楷体" panose="02010609060101010101" pitchFamily="49" charset="-122"/>
                <a:ea typeface="楷体" panose="02010609060101010101" pitchFamily="49" charset="-122"/>
                <a:sym typeface="+mn-ea"/>
              </a:rPr>
              <a:t>       </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重阳双合莲</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写青年男女的爱情悲剧</a:t>
            </a:r>
          </a:p>
        </p:txBody>
      </p:sp>
      <p:sp>
        <p:nvSpPr>
          <p:cNvPr id="4" name="文本框 3"/>
          <p:cNvSpPr txBox="1"/>
          <p:nvPr/>
        </p:nvSpPr>
        <p:spPr>
          <a:xfrm>
            <a:off x="74295" y="115253"/>
            <a:ext cx="489204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sym typeface="+mn-ea"/>
              </a:rPr>
              <a:t>7.2.2 </a:t>
            </a:r>
            <a:r>
              <a:rPr lang="zh-CN" altLang="en-US" sz="2100" b="1" dirty="0">
                <a:solidFill>
                  <a:srgbClr val="0070C0"/>
                </a:solidFill>
                <a:latin typeface="微软雅黑" panose="020B0503020204020204" charset="-122"/>
                <a:ea typeface="微软雅黑" panose="020B0503020204020204" charset="-122"/>
                <a:sym typeface="+mn-ea"/>
              </a:rPr>
              <a:t>民间叙事长诗的发展</a:t>
            </a:r>
          </a:p>
        </p:txBody>
      </p:sp>
      <p:sp>
        <p:nvSpPr>
          <p:cNvPr id="2" name="五边形 1"/>
          <p:cNvSpPr/>
          <p:nvPr/>
        </p:nvSpPr>
        <p:spPr>
          <a:xfrm flipH="1">
            <a:off x="469558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选择题</a:t>
            </a:r>
          </a:p>
        </p:txBody>
      </p:sp>
      <p:sp>
        <p:nvSpPr>
          <p:cNvPr id="23" name="五边形 22"/>
          <p:cNvSpPr/>
          <p:nvPr/>
        </p:nvSpPr>
        <p:spPr>
          <a:xfrm flipH="1">
            <a:off x="3329136" y="24342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7" name="组合 6">
            <a:extLst>
              <a:ext uri="{FF2B5EF4-FFF2-40B4-BE49-F238E27FC236}">
                <a16:creationId xmlns:a16="http://schemas.microsoft.com/office/drawing/2014/main" id="{AC8A3B77-AA6D-400F-9538-5598E66CA687}"/>
              </a:ext>
            </a:extLst>
          </p:cNvPr>
          <p:cNvGrpSpPr/>
          <p:nvPr/>
        </p:nvGrpSpPr>
        <p:grpSpPr>
          <a:xfrm>
            <a:off x="6120108" y="72194"/>
            <a:ext cx="2915106" cy="1304253"/>
            <a:chOff x="1024425" y="1180019"/>
            <a:chExt cx="6134900" cy="2277339"/>
          </a:xfrm>
        </p:grpSpPr>
        <p:sp>
          <p:nvSpPr>
            <p:cNvPr id="8" name="圆角矩形 2">
              <a:extLst>
                <a:ext uri="{FF2B5EF4-FFF2-40B4-BE49-F238E27FC236}">
                  <a16:creationId xmlns:a16="http://schemas.microsoft.com/office/drawing/2014/main" id="{55022095-1406-49C9-9E2B-EF7F2F4048E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66A5C499-60D2-4DDB-913D-15EE495038AF}"/>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0" name="圆角矩形 9">
              <a:extLst>
                <a:ext uri="{FF2B5EF4-FFF2-40B4-BE49-F238E27FC236}">
                  <a16:creationId xmlns:a16="http://schemas.microsoft.com/office/drawing/2014/main" id="{BC99C13F-8D8A-42FF-B4FF-58E2E561D8BE}"/>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1" name="圆角矩形 10">
              <a:extLst>
                <a:ext uri="{FF2B5EF4-FFF2-40B4-BE49-F238E27FC236}">
                  <a16:creationId xmlns:a16="http://schemas.microsoft.com/office/drawing/2014/main" id="{122B6DE2-AED0-4464-A323-9A4B6BE69FAF}"/>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2" name="直线连接符 19">
              <a:extLst>
                <a:ext uri="{FF2B5EF4-FFF2-40B4-BE49-F238E27FC236}">
                  <a16:creationId xmlns:a16="http://schemas.microsoft.com/office/drawing/2014/main" id="{0506A44D-5D4E-4E84-9072-16D372B81BD9}"/>
                </a:ext>
              </a:extLst>
            </p:cNvPr>
            <p:cNvCxnSpPr>
              <a:cxnSpLocks/>
              <a:stCxn id="8" idx="3"/>
              <a:endCxn id="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0C9BB701-12D7-49C0-B2B9-46844DB49466}"/>
                </a:ext>
              </a:extLst>
            </p:cNvPr>
            <p:cNvCxnSpPr>
              <a:cxnSpLocks/>
              <a:stCxn id="8" idx="3"/>
              <a:endCxn id="1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33FC9248-FF65-4E73-B12B-A1BAD7BBE48C}"/>
                </a:ext>
              </a:extLst>
            </p:cNvPr>
            <p:cNvCxnSpPr>
              <a:cxnSpLocks/>
              <a:stCxn id="8" idx="3"/>
              <a:endCxn id="1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4981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235" y="985048"/>
            <a:ext cx="8437245" cy="3530918"/>
          </a:xfrm>
          <a:prstGeom prst="rect">
            <a:avLst/>
          </a:prstGeom>
          <a:noFill/>
        </p:spPr>
        <p:txBody>
          <a:bodyPr wrap="square" lIns="68580" tIns="34290" rIns="68580" bIns="34290" rtlCol="0">
            <a:spAutoFit/>
          </a:bodyPr>
          <a:lstStyle/>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爱情悲剧</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例：蒙古族《嘎达梅林》傣族《娥并与桑洛》彝族《阿诗玛》汉族《钟九闹漕》《重阳双合莲》裕固族《黄黛琛》回族《尕gǎ豆妹与马五哥》等。</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（叙事与抒情相融合）。</a:t>
            </a:r>
          </a:p>
          <a:p>
            <a:pPr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塑造人物形象，多用</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诗歌表现方法</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例：《仰阿莎》，连用优美的比喻，赞美女主人公的美丽</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头发油亮像丝线，面庞白嫩像茶花。</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牙齿白如银，裙褶像菌褶。</a:t>
            </a:r>
          </a:p>
          <a:p>
            <a:pPr defTabSz="685800" fontAlgn="base" hangingPunct="0">
              <a:lnSpc>
                <a:spcPct val="125000"/>
              </a:lnSpc>
              <a:defRPr/>
            </a:pPr>
            <a:r>
              <a:rPr lang="en-US" altLang="zh-CN" dirty="0">
                <a:solidFill>
                  <a:prstClr val="black"/>
                </a:solidFill>
                <a:latin typeface="楷体" panose="02010609060101010101" pitchFamily="49" charset="-122"/>
                <a:ea typeface="楷体" panose="02010609060101010101" pitchFamily="49" charset="-122"/>
              </a:rPr>
              <a:t>裙角像屋檐，腰带花儿像鱼鳞。</a:t>
            </a:r>
          </a:p>
        </p:txBody>
      </p:sp>
      <p:sp>
        <p:nvSpPr>
          <p:cNvPr id="4" name="文本框 3"/>
          <p:cNvSpPr txBox="1"/>
          <p:nvPr/>
        </p:nvSpPr>
        <p:spPr>
          <a:xfrm>
            <a:off x="33338" y="97632"/>
            <a:ext cx="489204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16" name="五边形 22">
            <a:extLst>
              <a:ext uri="{FF2B5EF4-FFF2-40B4-BE49-F238E27FC236}">
                <a16:creationId xmlns:a16="http://schemas.microsoft.com/office/drawing/2014/main" id="{ADB97E3D-4D7A-4D2A-935C-F457C8D5DFE1}"/>
              </a:ext>
            </a:extLst>
          </p:cNvPr>
          <p:cNvSpPr/>
          <p:nvPr/>
        </p:nvSpPr>
        <p:spPr>
          <a:xfrm flipH="1">
            <a:off x="4243397" y="22000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grpSp>
        <p:nvGrpSpPr>
          <p:cNvPr id="17" name="组合 16">
            <a:extLst>
              <a:ext uri="{FF2B5EF4-FFF2-40B4-BE49-F238E27FC236}">
                <a16:creationId xmlns:a16="http://schemas.microsoft.com/office/drawing/2014/main" id="{E9E1C64C-BE85-41B9-97A8-97EE48B594AF}"/>
              </a:ext>
            </a:extLst>
          </p:cNvPr>
          <p:cNvGrpSpPr/>
          <p:nvPr/>
        </p:nvGrpSpPr>
        <p:grpSpPr>
          <a:xfrm>
            <a:off x="6120108" y="72194"/>
            <a:ext cx="2915106" cy="1304253"/>
            <a:chOff x="1024425" y="1180019"/>
            <a:chExt cx="6134900" cy="2277339"/>
          </a:xfrm>
        </p:grpSpPr>
        <p:sp>
          <p:nvSpPr>
            <p:cNvPr id="18" name="圆角矩形 2">
              <a:extLst>
                <a:ext uri="{FF2B5EF4-FFF2-40B4-BE49-F238E27FC236}">
                  <a16:creationId xmlns:a16="http://schemas.microsoft.com/office/drawing/2014/main" id="{E172F776-0EAD-430B-A06F-B3E7C71BBBD9}"/>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9" name="圆角矩形 8">
              <a:extLst>
                <a:ext uri="{FF2B5EF4-FFF2-40B4-BE49-F238E27FC236}">
                  <a16:creationId xmlns:a16="http://schemas.microsoft.com/office/drawing/2014/main" id="{8287CADF-0DBA-43B6-A62D-9F9E7EB9355C}"/>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20" name="圆角矩形 9">
              <a:extLst>
                <a:ext uri="{FF2B5EF4-FFF2-40B4-BE49-F238E27FC236}">
                  <a16:creationId xmlns:a16="http://schemas.microsoft.com/office/drawing/2014/main" id="{4335DE2E-A8AB-4304-B2C3-3160D7A2FD3C}"/>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21" name="圆角矩形 10">
              <a:extLst>
                <a:ext uri="{FF2B5EF4-FFF2-40B4-BE49-F238E27FC236}">
                  <a16:creationId xmlns:a16="http://schemas.microsoft.com/office/drawing/2014/main" id="{1B9F035A-A906-4E14-BBEB-D5A47CDBFAF1}"/>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22" name="直线连接符 19">
              <a:extLst>
                <a:ext uri="{FF2B5EF4-FFF2-40B4-BE49-F238E27FC236}">
                  <a16:creationId xmlns:a16="http://schemas.microsoft.com/office/drawing/2014/main" id="{83B3EF5C-11A2-4992-A6CA-689E20960C04}"/>
                </a:ext>
              </a:extLst>
            </p:cNvPr>
            <p:cNvCxnSpPr>
              <a:cxnSpLocks/>
              <a:stCxn id="18" idx="3"/>
              <a:endCxn id="19"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0">
              <a:extLst>
                <a:ext uri="{FF2B5EF4-FFF2-40B4-BE49-F238E27FC236}">
                  <a16:creationId xmlns:a16="http://schemas.microsoft.com/office/drawing/2014/main" id="{BA9CB3AA-0C72-410C-BE5F-C3AF4D22E946}"/>
                </a:ext>
              </a:extLst>
            </p:cNvPr>
            <p:cNvCxnSpPr>
              <a:cxnSpLocks/>
              <a:stCxn id="18" idx="3"/>
              <a:endCxn id="20"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2">
              <a:extLst>
                <a:ext uri="{FF2B5EF4-FFF2-40B4-BE49-F238E27FC236}">
                  <a16:creationId xmlns:a16="http://schemas.microsoft.com/office/drawing/2014/main" id="{F3FB0D84-02E7-49F5-BCB2-574E717F893E}"/>
                </a:ext>
              </a:extLst>
            </p:cNvPr>
            <p:cNvCxnSpPr>
              <a:cxnSpLocks/>
              <a:stCxn id="18" idx="3"/>
              <a:endCxn id="21"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21809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8" y="650558"/>
            <a:ext cx="8520589" cy="1314926"/>
          </a:xfrm>
          <a:prstGeom prst="rect">
            <a:avLst/>
          </a:prstGeom>
          <a:noFill/>
        </p:spPr>
        <p:txBody>
          <a:bodyPr wrap="square" lIns="68580" tIns="34290" rIns="68580" bIns="34290" rtlCol="0" anchor="t">
            <a:spAutoFit/>
          </a:bodyPr>
          <a:lstStyle/>
          <a:p>
            <a:pPr marL="257175" indent="-257175" defTabSz="685800" fontAlgn="base" hangingPunct="0">
              <a:lnSpc>
                <a:spcPct val="150000"/>
              </a:lnSpc>
              <a:buFont typeface="Wingdings" panose="05000000000000000000" charset="0"/>
              <a:buChar char=""/>
              <a:defRPr/>
            </a:pPr>
            <a:r>
              <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rPr>
              <a:t> 2.  </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endParaRPr lang="en-US" altLang="zh-CN" b="1"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具有叙事性，也具有抒情性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rPr>
              <a:t>油茶花开白蒙蒙，姑娘长得水葱葱。眼似葡萄亮晶晶，嘴唇好像月月红。</a:t>
            </a:r>
          </a:p>
        </p:txBody>
      </p:sp>
      <p:sp>
        <p:nvSpPr>
          <p:cNvPr id="3" name="文本框 2"/>
          <p:cNvSpPr txBox="1"/>
          <p:nvPr/>
        </p:nvSpPr>
        <p:spPr>
          <a:xfrm>
            <a:off x="33338" y="1944053"/>
            <a:ext cx="8829675" cy="1397794"/>
          </a:xfrm>
          <a:prstGeom prst="rect">
            <a:avLst/>
          </a:prstGeom>
          <a:noFill/>
        </p:spPr>
        <p:txBody>
          <a:bodyPr wrap="square" lIns="68580" tIns="34290" rIns="68580" bIns="34290" rtlCol="0">
            <a:spAutoFit/>
          </a:bodyPr>
          <a:lstStyle/>
          <a:p>
            <a:pPr indent="342900" defTabSz="6858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上有</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的部分。</a:t>
            </a:r>
            <a:endParaRPr lang="zh-CN" altLang="en-US" dirty="0">
              <a:solidFill>
                <a:prstClr val="black"/>
              </a:solidFill>
              <a:latin typeface="微软雅黑" panose="020B0503020204020204" charset="-122"/>
              <a:ea typeface="微软雅黑" panose="020B0503020204020204" charset="-122"/>
              <a:sym typeface="+mn-ea"/>
            </a:endParaRPr>
          </a:p>
          <a:p>
            <a:pPr indent="342900" defTabSz="685800" fontAlgn="base" hangingPunct="0">
              <a:lnSpc>
                <a:spcPct val="120000"/>
              </a:lnSpc>
              <a:defRPr/>
            </a:pPr>
            <a:r>
              <a:rPr lang="zh-CN" altLang="en-US"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叙述娥并与桑洛热恋的场面时，便插入一段抒情尽情地渲染那种爱：</a:t>
            </a:r>
          </a:p>
          <a:p>
            <a:pPr indent="342900" defTabSz="685800" fontAlgn="base" hangingPunct="0">
              <a:lnSpc>
                <a:spcPct val="120000"/>
              </a:lnSpc>
              <a:defRPr/>
            </a:pPr>
            <a:r>
              <a:rPr lang="zh-CN" altLang="en-US" dirty="0">
                <a:solidFill>
                  <a:prstClr val="black"/>
                </a:solidFill>
                <a:latin typeface="楷体" panose="02010609060101010101" pitchFamily="49" charset="-122"/>
                <a:ea typeface="楷体" panose="02010609060101010101" pitchFamily="49" charset="-122"/>
                <a:sym typeface="+mn-ea"/>
              </a:rPr>
              <a:t> 爱情啊！像粉团花一样发出芳香。两对眼睛都为爱情发光。……</a:t>
            </a:r>
          </a:p>
          <a:p>
            <a:pPr indent="342900" defTabSz="685800" fontAlgn="base" hangingPunct="0">
              <a:lnSpc>
                <a:spcPct val="120000"/>
              </a:lnSpc>
              <a:defRPr/>
            </a:pPr>
            <a:r>
              <a:rPr lang="zh-CN" altLang="en-US" dirty="0">
                <a:solidFill>
                  <a:prstClr val="black"/>
                </a:solidFill>
                <a:latin typeface="楷体" panose="02010609060101010101" pitchFamily="49" charset="-122"/>
                <a:ea typeface="楷体" panose="02010609060101010101" pitchFamily="49" charset="-122"/>
                <a:sym typeface="+mn-ea"/>
              </a:rPr>
              <a:t> 说不完的话，表不尽的情意，好像一口深深的井水，舀不尽，打不干。</a:t>
            </a:r>
          </a:p>
        </p:txBody>
      </p:sp>
      <p:sp>
        <p:nvSpPr>
          <p:cNvPr id="5" name="文本框 4"/>
          <p:cNvSpPr txBox="1"/>
          <p:nvPr/>
        </p:nvSpPr>
        <p:spPr>
          <a:xfrm>
            <a:off x="179512" y="3341847"/>
            <a:ext cx="8683501" cy="1687065"/>
          </a:xfrm>
          <a:prstGeom prst="rect">
            <a:avLst/>
          </a:prstGeom>
          <a:noFill/>
        </p:spPr>
        <p:txBody>
          <a:bodyPr wrap="square" lIns="68580" tIns="34290" rIns="68580" bIns="34290" rtlCol="0" anchor="t">
            <a:spAutoFit/>
          </a:bodyPr>
          <a:lstStyle/>
          <a:p>
            <a:pPr defTabSz="685800">
              <a:lnSpc>
                <a:spcPct val="120000"/>
              </a:lnSpc>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表现手法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重叠复沓、一唱三叹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等表现手法来进行叙事描写。</a:t>
            </a:r>
            <a:endParaRPr lang="zh-CN" altLang="en-US" sz="1400" dirty="0">
              <a:solidFill>
                <a:prstClr val="black"/>
              </a:solidFill>
              <a:latin typeface="微软雅黑" panose="020B0503020204020204" charset="-122"/>
              <a:ea typeface="微软雅黑" panose="020B0503020204020204" charset="-122"/>
            </a:endParaRP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阿尔泰的雄鹰，只只都是那么威武，最好的是那一只呵，人人都说是花鹰。</a:t>
            </a: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草原上有多少匹烈性的骏马，匹匹都是那么凶猛，最猛的是那一匹呵，人人都说是黑鬓马。</a:t>
            </a:r>
          </a:p>
          <a:p>
            <a:pPr defTabSz="685800">
              <a:lnSpc>
                <a:spcPct val="120000"/>
              </a:lnSpc>
              <a:defRPr/>
            </a:pPr>
            <a:r>
              <a:rPr lang="zh-CN" altLang="en-US" dirty="0">
                <a:solidFill>
                  <a:prstClr val="black"/>
                </a:solidFill>
                <a:latin typeface="楷体" panose="02010609060101010101" pitchFamily="49" charset="-122"/>
                <a:ea typeface="楷体" panose="02010609060101010101" pitchFamily="49" charset="-122"/>
              </a:rPr>
              <a:t>  草原上有过多少次赛马，回回都是谁得胜，人人都称赞他呵，牧羊人萨曼英雄。</a:t>
            </a:r>
          </a:p>
        </p:txBody>
      </p:sp>
      <p:sp>
        <p:nvSpPr>
          <p:cNvPr id="6" name="五边形 5"/>
          <p:cNvSpPr/>
          <p:nvPr/>
        </p:nvSpPr>
        <p:spPr>
          <a:xfrm flipH="1">
            <a:off x="4221881" y="74950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7" name="文本框 6">
            <a:extLst>
              <a:ext uri="{FF2B5EF4-FFF2-40B4-BE49-F238E27FC236}">
                <a16:creationId xmlns:a16="http://schemas.microsoft.com/office/drawing/2014/main" id="{305F4237-4057-0E4A-A82F-C581260D4B23}"/>
              </a:ext>
            </a:extLst>
          </p:cNvPr>
          <p:cNvSpPr txBox="1"/>
          <p:nvPr/>
        </p:nvSpPr>
        <p:spPr>
          <a:xfrm>
            <a:off x="33338" y="97632"/>
            <a:ext cx="489204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民间叙事长诗的艺术特征</a:t>
            </a:r>
          </a:p>
        </p:txBody>
      </p:sp>
      <p:grpSp>
        <p:nvGrpSpPr>
          <p:cNvPr id="8" name="组合 7">
            <a:extLst>
              <a:ext uri="{FF2B5EF4-FFF2-40B4-BE49-F238E27FC236}">
                <a16:creationId xmlns:a16="http://schemas.microsoft.com/office/drawing/2014/main" id="{ACFE9EF7-6A9F-4DAA-8907-F52C3B558109}"/>
              </a:ext>
            </a:extLst>
          </p:cNvPr>
          <p:cNvGrpSpPr/>
          <p:nvPr/>
        </p:nvGrpSpPr>
        <p:grpSpPr>
          <a:xfrm>
            <a:off x="6120108" y="72194"/>
            <a:ext cx="2915106" cy="1304253"/>
            <a:chOff x="1024425" y="1180019"/>
            <a:chExt cx="6134900" cy="2277339"/>
          </a:xfrm>
        </p:grpSpPr>
        <p:sp>
          <p:nvSpPr>
            <p:cNvPr id="9" name="圆角矩形 2">
              <a:extLst>
                <a:ext uri="{FF2B5EF4-FFF2-40B4-BE49-F238E27FC236}">
                  <a16:creationId xmlns:a16="http://schemas.microsoft.com/office/drawing/2014/main" id="{4E4F2F9E-93A9-48B8-91FF-42DCAEE302BB}"/>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74AA5A9F-6E9F-4841-809F-8BB719436C1D}"/>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CA3A72F0-C959-409D-AB8E-E258CCBF4663}"/>
                </a:ext>
              </a:extLst>
            </p:cNvPr>
            <p:cNvSpPr/>
            <p:nvPr/>
          </p:nvSpPr>
          <p:spPr>
            <a:xfrm>
              <a:off x="4377330" y="1998076"/>
              <a:ext cx="2754365" cy="59466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20A52359-EEA2-4860-9C7F-B4635FCEDBC7}"/>
                </a:ext>
              </a:extLst>
            </p:cNvPr>
            <p:cNvSpPr/>
            <p:nvPr/>
          </p:nvSpPr>
          <p:spPr>
            <a:xfrm>
              <a:off x="4404960" y="2851761"/>
              <a:ext cx="275436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1629AC87-94FF-4B28-A40E-29ECDCDAD594}"/>
                </a:ext>
              </a:extLst>
            </p:cNvPr>
            <p:cNvCxnSpPr>
              <a:cxnSpLocks/>
              <a:stCxn id="9"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9EED9DD5-0AEC-4A8C-982A-DD046FAD4159}"/>
                </a:ext>
              </a:extLst>
            </p:cNvPr>
            <p:cNvCxnSpPr>
              <a:cxnSpLocks/>
              <a:stCxn id="9"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864B96CF-9A47-442D-B915-0C86C9733634}"/>
                </a:ext>
              </a:extLst>
            </p:cNvPr>
            <p:cNvCxnSpPr>
              <a:cxnSpLocks/>
              <a:stCxn id="9" idx="3"/>
              <a:endCxn id="12" idx="1"/>
            </p:cNvCxnSpPr>
            <p:nvPr/>
          </p:nvCxnSpPr>
          <p:spPr>
            <a:xfrm>
              <a:off x="3900147" y="2305609"/>
              <a:ext cx="504813" cy="8489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6078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900246"/>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产生时间早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a:t>
            </a:r>
            <a:r>
              <a:rPr lang="zh-CN" altLang="en-US" dirty="0">
                <a:latin typeface="微软雅黑" panose="020B0503020204020204" charset="-122"/>
                <a:ea typeface="微软雅黑" panose="020B0503020204020204" charset="-122"/>
                <a:cs typeface="Calibri" panose="020F0502020204030204" charset="0"/>
                <a:sym typeface="+mn-ea"/>
              </a:rPr>
              <a:t>的产生比狭义的民间叙事长诗要早，是</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艺术发展不发达阶段上的产物，大多出现在各民族社会发展的转折时期。</a:t>
            </a: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66772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6138123" cy="2586087"/>
            <a:chOff x="622851" y="1180019"/>
            <a:chExt cx="7704111"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DengXian" panose="02010600030101010101" pitchFamily="2" charset="-122"/>
                  <a:ea typeface="DengXian" panose="02010600030101010101" pitchFamily="2" charset="-122"/>
                </a:rPr>
                <a:t>第七章 </a:t>
              </a:r>
              <a:endParaRPr kumimoji="1" lang="en-US" altLang="zh-CN" sz="2700" dirty="0">
                <a:solidFill>
                  <a:schemeClr val="tx1"/>
                </a:solidFill>
                <a:latin typeface="DengXian" panose="02010600030101010101" pitchFamily="2" charset="-122"/>
                <a:ea typeface="DengXian" panose="02010600030101010101" pitchFamily="2" charset="-122"/>
              </a:endParaRPr>
            </a:p>
            <a:p>
              <a:pPr algn="ctr"/>
              <a:r>
                <a:rPr kumimoji="1" lang="zh-CN" altLang="en-US" sz="2700" dirty="0">
                  <a:solidFill>
                    <a:schemeClr val="tx1"/>
                  </a:solidFill>
                  <a:latin typeface="DengXian" panose="02010600030101010101" pitchFamily="2" charset="-122"/>
                  <a:ea typeface="DengXian" panose="02010600030101010101" pitchFamily="2" charset="-122"/>
                </a:rPr>
                <a:t>民间长诗</a:t>
              </a:r>
              <a:endParaRPr kumimoji="1" lang="en-US" altLang="zh-CN" sz="27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3976136"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第一节 民间长诗的界说</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362035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584666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461" y="720846"/>
            <a:ext cx="3294412" cy="392415"/>
          </a:xfrm>
          <a:prstGeom prst="rect">
            <a:avLst/>
          </a:prstGeom>
        </p:spPr>
        <p:txBody>
          <a:bodyPr wrap="none" lIns="68580" tIns="34290" rIns="68580" bIns="34290">
            <a:spAutoFit/>
          </a:bodyPr>
          <a:lstStyle/>
          <a:p>
            <a:pPr defTabSz="685800">
              <a:defRPr/>
            </a:pPr>
            <a:r>
              <a:rPr lang="en-US" altLang="zh-CN" sz="2100" b="1" dirty="0">
                <a:solidFill>
                  <a:srgbClr val="0070C0"/>
                </a:solidFill>
                <a:latin typeface="微软雅黑" panose="020B0503020204020204" charset="-122"/>
                <a:ea typeface="微软雅黑" panose="020B0503020204020204" charset="-122"/>
              </a:rPr>
              <a:t>7.3.1 </a:t>
            </a:r>
            <a:r>
              <a:rPr lang="zh-CN" altLang="en-US" sz="2100" b="1" dirty="0">
                <a:solidFill>
                  <a:srgbClr val="0070C0"/>
                </a:solidFill>
                <a:latin typeface="微软雅黑" panose="020B0503020204020204" charset="-122"/>
                <a:ea typeface="微软雅黑" panose="020B0503020204020204" charset="-122"/>
              </a:rPr>
              <a:t>民间抒情长诗的含义</a:t>
            </a:r>
          </a:p>
        </p:txBody>
      </p:sp>
      <p:sp>
        <p:nvSpPr>
          <p:cNvPr id="4" name="文本框 3"/>
          <p:cNvSpPr txBox="1"/>
          <p:nvPr/>
        </p:nvSpPr>
        <p:spPr>
          <a:xfrm>
            <a:off x="113824" y="1312550"/>
            <a:ext cx="8459629" cy="899160"/>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民间抒情长诗是人民群众创作、口头流传的</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以抒情为主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的长篇</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韵文或韵散相间</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的诗歌作品，往往采用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第一人称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歌唱，</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没有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完整的故事情节，结构也比较灵活。</a:t>
            </a:r>
            <a:endParaRPr lang="zh-CN" altLang="en-US" dirty="0">
              <a:solidFill>
                <a:prstClr val="black"/>
              </a:solidFill>
              <a:latin typeface="微软雅黑" panose="020B0503020204020204" charset="-122"/>
              <a:ea typeface="微软雅黑" panose="020B0503020204020204" charset="-122"/>
            </a:endParaRPr>
          </a:p>
        </p:txBody>
      </p:sp>
      <p:sp>
        <p:nvSpPr>
          <p:cNvPr id="3" name="五边形 2"/>
          <p:cNvSpPr/>
          <p:nvPr/>
        </p:nvSpPr>
        <p:spPr>
          <a:xfrm flipH="1">
            <a:off x="3703721"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5" name="文本框 4"/>
          <p:cNvSpPr txBox="1"/>
          <p:nvPr/>
        </p:nvSpPr>
        <p:spPr>
          <a:xfrm>
            <a:off x="72390" y="37148"/>
            <a:ext cx="232499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7.3</a:t>
            </a:r>
            <a:r>
              <a:rPr lang="zh-CN" altLang="en-US" sz="2100" b="1" dirty="0">
                <a:solidFill>
                  <a:prstClr val="black"/>
                </a:solidFill>
                <a:latin typeface="微软雅黑" panose="020B0503020204020204" charset="-122"/>
                <a:ea typeface="微软雅黑" panose="020B0503020204020204" charset="-122"/>
                <a:sym typeface="+mn-ea"/>
              </a:rPr>
              <a:t>  民间抒情长诗</a:t>
            </a:r>
          </a:p>
        </p:txBody>
      </p:sp>
      <p:sp>
        <p:nvSpPr>
          <p:cNvPr id="6" name="文本框 5"/>
          <p:cNvSpPr txBox="1"/>
          <p:nvPr/>
        </p:nvSpPr>
        <p:spPr>
          <a:xfrm>
            <a:off x="478631" y="2492217"/>
            <a:ext cx="4070985" cy="2007394"/>
          </a:xfrm>
          <a:prstGeom prst="rect">
            <a:avLst/>
          </a:prstGeom>
          <a:noFill/>
        </p:spPr>
        <p:txBody>
          <a:bodyPr wrap="square" lIns="68580" tIns="34290" rIns="68580" bIns="34290" rtlCol="0" anchor="t">
            <a:spAutoFit/>
          </a:bodyPr>
          <a:lstStyle/>
          <a:p>
            <a:pPr defTabSz="685800">
              <a:defRPr/>
            </a:pPr>
            <a:r>
              <a:rPr lang="zh-CN" altLang="en-US" b="1">
                <a:solidFill>
                  <a:srgbClr val="FF0000"/>
                </a:solidFill>
                <a:latin typeface="楷体" panose="02010609060101010101" pitchFamily="49" charset="-122"/>
                <a:ea typeface="楷体" panose="02010609060101010101" pitchFamily="49" charset="-122"/>
              </a:rPr>
              <a:t>我的幺表妹</a:t>
            </a:r>
            <a:r>
              <a:rPr lang="zh-CN" altLang="en-US">
                <a:solidFill>
                  <a:prstClr val="black"/>
                </a:solidFill>
                <a:latin typeface="楷体" panose="02010609060101010101" pitchFamily="49" charset="-122"/>
                <a:ea typeface="楷体" panose="02010609060101010101" pitchFamily="49" charset="-122"/>
              </a:rPr>
              <a:t>呀、脸蛋水红红的、</a:t>
            </a:r>
          </a:p>
          <a:p>
            <a:pPr defTabSz="685800">
              <a:defRPr/>
            </a:pPr>
            <a:r>
              <a:rPr lang="zh-CN" altLang="en-US">
                <a:solidFill>
                  <a:prstClr val="black"/>
                </a:solidFill>
                <a:latin typeface="楷体" panose="02010609060101010101" pitchFamily="49" charset="-122"/>
                <a:ea typeface="楷体" panose="02010609060101010101" pitchFamily="49" charset="-122"/>
              </a:rPr>
              <a:t>嘴唇平展展的、牙齿白生生的，</a:t>
            </a:r>
          </a:p>
          <a:p>
            <a:pPr defTabSz="685800">
              <a:defRPr/>
            </a:pPr>
            <a:r>
              <a:rPr lang="zh-CN" altLang="en-US">
                <a:solidFill>
                  <a:prstClr val="black"/>
                </a:solidFill>
                <a:latin typeface="楷体" panose="02010609060101010101" pitchFamily="49" charset="-122"/>
                <a:ea typeface="楷体" panose="02010609060101010101" pitchFamily="49" charset="-122"/>
              </a:rPr>
              <a:t>辨子黑黝黝的。</a:t>
            </a:r>
          </a:p>
          <a:p>
            <a:pPr defTabSz="685800">
              <a:defRPr/>
            </a:pPr>
            <a:r>
              <a:rPr lang="zh-CN" altLang="en-US">
                <a:solidFill>
                  <a:prstClr val="black"/>
                </a:solidFill>
                <a:latin typeface="楷体" panose="02010609060101010101" pitchFamily="49" charset="-122"/>
                <a:ea typeface="楷体" panose="02010609060101010101" pitchFamily="49" charset="-122"/>
              </a:rPr>
              <a:t>表妹的皮肤，像丝绸一样光滑；</a:t>
            </a:r>
          </a:p>
          <a:p>
            <a:pPr defTabSz="685800">
              <a:defRPr/>
            </a:pPr>
            <a:r>
              <a:rPr lang="zh-CN" altLang="en-US">
                <a:solidFill>
                  <a:prstClr val="black"/>
                </a:solidFill>
                <a:latin typeface="楷体" panose="02010609060101010101" pitchFamily="49" charset="-122"/>
                <a:ea typeface="楷体" panose="02010609060101010101" pitchFamily="49" charset="-122"/>
              </a:rPr>
              <a:t>美妙的声音，像月琴弹奏的曲调；</a:t>
            </a:r>
          </a:p>
          <a:p>
            <a:pPr defTabSz="685800">
              <a:defRPr/>
            </a:pPr>
            <a:r>
              <a:rPr lang="zh-CN" altLang="en-US">
                <a:solidFill>
                  <a:prstClr val="black"/>
                </a:solidFill>
                <a:latin typeface="楷体" panose="02010609060101010101" pitchFamily="49" charset="-122"/>
                <a:ea typeface="楷体" panose="02010609060101010101" pitchFamily="49" charset="-122"/>
              </a:rPr>
              <a:t>明晃晃的眼睛，像闪耀的星光；</a:t>
            </a:r>
          </a:p>
          <a:p>
            <a:pPr defTabSz="685800">
              <a:defRPr/>
            </a:pPr>
            <a:r>
              <a:rPr lang="zh-CN" altLang="en-US">
                <a:solidFill>
                  <a:prstClr val="black"/>
                </a:solidFill>
                <a:latin typeface="楷体" panose="02010609060101010101" pitchFamily="49" charset="-122"/>
                <a:ea typeface="楷体" panose="02010609060101010101" pitchFamily="49" charset="-122"/>
              </a:rPr>
              <a:t>黑黑的眉毛，像弯弯的新月。</a:t>
            </a:r>
          </a:p>
        </p:txBody>
      </p:sp>
      <p:pic>
        <p:nvPicPr>
          <p:cNvPr id="7" name="图片 6" descr="timg (2)"/>
          <p:cNvPicPr>
            <a:picLocks noChangeAspect="1"/>
          </p:cNvPicPr>
          <p:nvPr/>
        </p:nvPicPr>
        <p:blipFill>
          <a:blip r:embed="rId3"/>
          <a:stretch>
            <a:fillRect/>
          </a:stretch>
        </p:blipFill>
        <p:spPr>
          <a:xfrm>
            <a:off x="5745480" y="2230278"/>
            <a:ext cx="1923574" cy="2530793"/>
          </a:xfrm>
          <a:prstGeom prst="rect">
            <a:avLst/>
          </a:prstGeom>
          <a:effectLst>
            <a:softEdge rad="63500"/>
          </a:effectLst>
        </p:spPr>
      </p:pic>
      <p:grpSp>
        <p:nvGrpSpPr>
          <p:cNvPr id="8" name="组合 7">
            <a:extLst>
              <a:ext uri="{FF2B5EF4-FFF2-40B4-BE49-F238E27FC236}">
                <a16:creationId xmlns:a16="http://schemas.microsoft.com/office/drawing/2014/main" id="{FE9E90E2-EE67-4D4D-AA3E-5FD92DB3539A}"/>
              </a:ext>
            </a:extLst>
          </p:cNvPr>
          <p:cNvGrpSpPr/>
          <p:nvPr/>
        </p:nvGrpSpPr>
        <p:grpSpPr>
          <a:xfrm>
            <a:off x="6120108" y="72194"/>
            <a:ext cx="2915106" cy="1262211"/>
            <a:chOff x="1024425" y="1180019"/>
            <a:chExt cx="6134900" cy="2203930"/>
          </a:xfrm>
        </p:grpSpPr>
        <p:sp>
          <p:nvSpPr>
            <p:cNvPr id="9" name="圆角矩形 2">
              <a:extLst>
                <a:ext uri="{FF2B5EF4-FFF2-40B4-BE49-F238E27FC236}">
                  <a16:creationId xmlns:a16="http://schemas.microsoft.com/office/drawing/2014/main" id="{DEC8D3B2-BE28-43F4-A9A2-96029D223AAA}"/>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8">
              <a:extLst>
                <a:ext uri="{FF2B5EF4-FFF2-40B4-BE49-F238E27FC236}">
                  <a16:creationId xmlns:a16="http://schemas.microsoft.com/office/drawing/2014/main" id="{30CC5ACE-8204-4A13-A44D-5F9618C96151}"/>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1" name="圆角矩形 9">
              <a:extLst>
                <a:ext uri="{FF2B5EF4-FFF2-40B4-BE49-F238E27FC236}">
                  <a16:creationId xmlns:a16="http://schemas.microsoft.com/office/drawing/2014/main" id="{454739BA-484C-4F5F-BEC3-4AA16CF074B3}"/>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2" name="圆角矩形 10">
              <a:extLst>
                <a:ext uri="{FF2B5EF4-FFF2-40B4-BE49-F238E27FC236}">
                  <a16:creationId xmlns:a16="http://schemas.microsoft.com/office/drawing/2014/main" id="{632DFFDC-C731-4A9F-8D81-20053CBBB6E0}"/>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3" name="直线连接符 19">
              <a:extLst>
                <a:ext uri="{FF2B5EF4-FFF2-40B4-BE49-F238E27FC236}">
                  <a16:creationId xmlns:a16="http://schemas.microsoft.com/office/drawing/2014/main" id="{3B3FF7F8-AC82-4578-BF71-B2C175A633EC}"/>
                </a:ext>
              </a:extLst>
            </p:cNvPr>
            <p:cNvCxnSpPr>
              <a:cxnSpLocks/>
              <a:stCxn id="9" idx="3"/>
              <a:endCxn id="10"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338C858E-C498-4CB1-9184-80706D78B1D5}"/>
                </a:ext>
              </a:extLst>
            </p:cNvPr>
            <p:cNvCxnSpPr>
              <a:cxnSpLocks/>
              <a:stCxn id="9" idx="3"/>
              <a:endCxn id="11"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31812490-D1A7-4163-865A-4A37C2EA6AE2}"/>
                </a:ext>
              </a:extLst>
            </p:cNvPr>
            <p:cNvCxnSpPr>
              <a:cxnSpLocks/>
              <a:stCxn id="9" idx="3"/>
              <a:endCxn id="12"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03989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652" y="69169"/>
            <a:ext cx="3296415" cy="553998"/>
          </a:xfrm>
          <a:prstGeom prst="rect">
            <a:avLst/>
          </a:prstGeom>
          <a:noFill/>
        </p:spPr>
        <p:txBody>
          <a:bodyPr wrap="none" lIns="68580" tIns="34290" rIns="68580" bIns="34290" rtlCol="0" anchor="t">
            <a:spAutoFit/>
          </a:bodyPr>
          <a:lstStyle/>
          <a:p>
            <a:pPr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7.3.2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民间抒情长诗的分类</a:t>
            </a:r>
          </a:p>
        </p:txBody>
      </p:sp>
      <p:sp>
        <p:nvSpPr>
          <p:cNvPr id="3" name="文本框 2"/>
          <p:cNvSpPr txBox="1"/>
          <p:nvPr/>
        </p:nvSpPr>
        <p:spPr>
          <a:xfrm>
            <a:off x="30004" y="636364"/>
            <a:ext cx="7670167" cy="2007394"/>
          </a:xfrm>
          <a:prstGeom prst="rect">
            <a:avLst/>
          </a:prstGeom>
          <a:noFill/>
        </p:spPr>
        <p:txBody>
          <a:bodyPr wrap="square" lIns="68580" tIns="34290" rIns="68580" bIns="34290" rtlCol="0" anchor="t">
            <a:spAutoFit/>
          </a:bodyPr>
          <a:lstStyle/>
          <a:p>
            <a:pPr indent="431959"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Wingdings" panose="05000000000000000000" charset="0"/>
              </a:rPr>
              <a:t>1. </a:t>
            </a:r>
            <a:r>
              <a:rPr lang="zh-CN" altLang="zh-CN" b="1" dirty="0">
                <a:solidFill>
                  <a:prstClr val="black"/>
                </a:solidFill>
                <a:latin typeface="微软雅黑" panose="020B0503020204020204" charset="-122"/>
                <a:ea typeface="微软雅黑" panose="020B0503020204020204" charset="-122"/>
                <a:sym typeface="+mn-ea"/>
              </a:rPr>
              <a:t>生活抒情长诗</a:t>
            </a:r>
          </a:p>
          <a:p>
            <a:pPr indent="431959" defTabSz="685800">
              <a:lnSpc>
                <a:spcPct val="125000"/>
              </a:lnSpc>
              <a:defRPr/>
            </a:pPr>
            <a:r>
              <a:rPr lang="zh-CN" altLang="zh-CN" dirty="0">
                <a:solidFill>
                  <a:prstClr val="black"/>
                </a:solidFill>
                <a:latin typeface="微软雅黑" panose="020B0503020204020204" charset="-122"/>
                <a:ea typeface="微软雅黑" panose="020B0503020204020204" charset="-122"/>
                <a:sym typeface="+mn-ea"/>
              </a:rPr>
              <a:t>生活抒情长诗主要抒发</a:t>
            </a:r>
            <a:r>
              <a:rPr lang="zh-CN" altLang="zh-CN" dirty="0">
                <a:solidFill>
                  <a:srgbClr val="FF0000"/>
                </a:solidFill>
                <a:latin typeface="微软雅黑" panose="020B0503020204020204" charset="-122"/>
                <a:ea typeface="微软雅黑" panose="020B0503020204020204" charset="-122"/>
                <a:sym typeface="+mn-ea"/>
              </a:rPr>
              <a:t>生活中</a:t>
            </a:r>
            <a:r>
              <a:rPr lang="zh-CN" altLang="zh-CN" dirty="0">
                <a:solidFill>
                  <a:prstClr val="black"/>
                </a:solidFill>
                <a:latin typeface="微软雅黑" panose="020B0503020204020204" charset="-122"/>
                <a:ea typeface="微软雅黑" panose="020B0503020204020204" charset="-122"/>
                <a:sym typeface="+mn-ea"/>
              </a:rPr>
              <a:t>的</a:t>
            </a:r>
            <a:r>
              <a:rPr lang="zh-CN" altLang="zh-CN" dirty="0">
                <a:solidFill>
                  <a:srgbClr val="FF0000"/>
                </a:solidFill>
                <a:latin typeface="微软雅黑" panose="020B0503020204020204" charset="-122"/>
                <a:ea typeface="微软雅黑" panose="020B0503020204020204" charset="-122"/>
                <a:sym typeface="+mn-ea"/>
              </a:rPr>
              <a:t>悲欢离合</a:t>
            </a:r>
            <a:r>
              <a:rPr lang="zh-CN" altLang="zh-CN" dirty="0">
                <a:solidFill>
                  <a:prstClr val="black"/>
                </a:solidFill>
                <a:latin typeface="微软雅黑" panose="020B0503020204020204" charset="-122"/>
                <a:ea typeface="微软雅黑" panose="020B0503020204020204" charset="-122"/>
                <a:sym typeface="+mn-ea"/>
              </a:rPr>
              <a:t>之情，表达对美好生活的向往和对邪恶势力的诅咒与痛恨。</a:t>
            </a:r>
            <a:endParaRPr lang="zh-CN" altLang="zh-CN" sz="1500" dirty="0">
              <a:solidFill>
                <a:prstClr val="black"/>
              </a:solidFill>
              <a:latin typeface="微软雅黑" panose="020B0503020204020204" charset="-122"/>
              <a:ea typeface="微软雅黑" panose="020B0503020204020204" charset="-122"/>
              <a:sym typeface="+mn-ea"/>
            </a:endParaRP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例如：《达稳之歌》</a:t>
            </a: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我的倾诉到这里结束，别了我的同伴伙计，</a:t>
            </a:r>
          </a:p>
          <a:p>
            <a:pPr indent="431959" defTabSz="685800">
              <a:defRPr/>
            </a:pPr>
            <a:r>
              <a:rPr lang="zh-CN" altLang="en-US" dirty="0">
                <a:solidFill>
                  <a:prstClr val="black"/>
                </a:solidFill>
                <a:latin typeface="楷体" panose="02010609060101010101" pitchFamily="49" charset="-122"/>
                <a:ea typeface="楷体" panose="02010609060101010101" pitchFamily="49" charset="-122"/>
              </a:rPr>
              <a:t>谁愿意像我这样年轻就死呢? 但愿在你们的梦里有我的追忆。</a:t>
            </a:r>
          </a:p>
        </p:txBody>
      </p:sp>
      <p:sp>
        <p:nvSpPr>
          <p:cNvPr id="4" name="五边形 3"/>
          <p:cNvSpPr/>
          <p:nvPr/>
        </p:nvSpPr>
        <p:spPr>
          <a:xfrm flipH="1">
            <a:off x="3399414" y="16657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5" name="五边形 4"/>
          <p:cNvSpPr/>
          <p:nvPr/>
        </p:nvSpPr>
        <p:spPr>
          <a:xfrm flipH="1">
            <a:off x="4767866" y="163675"/>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简答</a:t>
            </a:r>
          </a:p>
        </p:txBody>
      </p:sp>
      <p:sp>
        <p:nvSpPr>
          <p:cNvPr id="107521" name="Rectangle 1"/>
          <p:cNvSpPr>
            <a:spLocks noChangeArrowheads="1"/>
          </p:cNvSpPr>
          <p:nvPr/>
        </p:nvSpPr>
        <p:spPr bwMode="auto">
          <a:xfrm>
            <a:off x="30004" y="2663443"/>
            <a:ext cx="8825865" cy="2284571"/>
          </a:xfrm>
          <a:prstGeom prst="rect">
            <a:avLst/>
          </a:prstGeom>
          <a:noFill/>
          <a:ln w="9525">
            <a:noFill/>
            <a:miter lim="800000"/>
          </a:ln>
          <a:effectLst/>
        </p:spPr>
        <p:txBody>
          <a:bodyPr vert="horz" wrap="square" lIns="68580" tIns="34290" rIns="68580" bIns="34290" numCol="1" anchor="ctr" anchorCtr="0" compatLnSpc="1">
            <a:spAutoFit/>
          </a:bodyPr>
          <a:lstStyle/>
          <a:p>
            <a:pPr indent="431959" defTabSz="685800">
              <a:lnSpc>
                <a:spcPct val="150000"/>
              </a:lnSpc>
              <a:defRPr/>
            </a:pPr>
            <a:r>
              <a:rPr lang="en-US" altLang="zh-CN" b="1" dirty="0">
                <a:solidFill>
                  <a:prstClr val="black"/>
                </a:solidFill>
                <a:latin typeface="微软雅黑" panose="020B0503020204020204" charset="-122"/>
                <a:ea typeface="微软雅黑" panose="020B0503020204020204" charset="-122"/>
                <a:sym typeface="Wingdings" panose="05000000000000000000" charset="0"/>
              </a:rPr>
              <a:t>2. </a:t>
            </a:r>
            <a:r>
              <a:rPr lang="zh-CN" altLang="zh-CN" b="1" dirty="0">
                <a:solidFill>
                  <a:prstClr val="black"/>
                </a:solidFill>
                <a:latin typeface="微软雅黑" panose="020B0503020204020204" charset="-122"/>
                <a:ea typeface="微软雅黑" panose="020B0503020204020204" charset="-122"/>
              </a:rPr>
              <a:t>礼仪习俗抒情长诗</a:t>
            </a:r>
          </a:p>
          <a:p>
            <a:pPr indent="431959" defTabSz="685800">
              <a:lnSpc>
                <a:spcPct val="125000"/>
              </a:lnSpc>
              <a:defRPr/>
            </a:pPr>
            <a:r>
              <a:rPr lang="zh-CN" altLang="zh-CN" dirty="0">
                <a:solidFill>
                  <a:prstClr val="black"/>
                </a:solidFill>
                <a:latin typeface="微软雅黑" panose="020B0503020204020204" charset="-122"/>
                <a:ea typeface="微软雅黑" panose="020B0503020204020204" charset="-122"/>
              </a:rPr>
              <a:t>礼仪习俗抒情长诗是指</a:t>
            </a:r>
            <a:r>
              <a:rPr lang="zh-CN" altLang="zh-CN" dirty="0">
                <a:solidFill>
                  <a:srgbClr val="FF0000"/>
                </a:solidFill>
                <a:latin typeface="微软雅黑" panose="020B0503020204020204" charset="-122"/>
                <a:ea typeface="微软雅黑" panose="020B0503020204020204" charset="-122"/>
              </a:rPr>
              <a:t>民间婚丧嫁娶</a:t>
            </a:r>
            <a:r>
              <a:rPr lang="zh-CN" altLang="zh-CN" dirty="0">
                <a:solidFill>
                  <a:prstClr val="black"/>
                </a:solidFill>
                <a:latin typeface="微软雅黑" panose="020B0503020204020204" charset="-122"/>
                <a:ea typeface="微软雅黑" panose="020B0503020204020204" charset="-122"/>
              </a:rPr>
              <a:t>及</a:t>
            </a:r>
            <a:r>
              <a:rPr lang="zh-CN" altLang="zh-CN" dirty="0">
                <a:solidFill>
                  <a:srgbClr val="FF0000"/>
                </a:solidFill>
                <a:latin typeface="微软雅黑" panose="020B0503020204020204" charset="-122"/>
                <a:ea typeface="微软雅黑" panose="020B0503020204020204" charset="-122"/>
              </a:rPr>
              <a:t>生产礼仪习俗</a:t>
            </a:r>
            <a:r>
              <a:rPr lang="zh-CN" altLang="zh-CN" dirty="0">
                <a:solidFill>
                  <a:prstClr val="black"/>
                </a:solidFill>
                <a:latin typeface="微软雅黑" panose="020B0503020204020204" charset="-122"/>
                <a:ea typeface="微软雅黑" panose="020B0503020204020204" charset="-122"/>
              </a:rPr>
              <a:t>中的抒情长歌。民间婚丧嫁娶礼仪习俗行为常常有歌谣相伴。</a:t>
            </a:r>
          </a:p>
          <a:p>
            <a:pPr indent="431959" defTabSz="685800">
              <a:defRPr/>
            </a:pPr>
            <a:r>
              <a:rPr lang="zh-CN" altLang="zh-CN" sz="1500" dirty="0">
                <a:solidFill>
                  <a:prstClr val="black"/>
                </a:solidFill>
                <a:latin typeface="楷体" panose="02010609060101010101" pitchFamily="49" charset="-122"/>
                <a:ea typeface="楷体" panose="02010609060101010101" pitchFamily="49" charset="-122"/>
              </a:rPr>
              <a:t>     </a:t>
            </a:r>
            <a:r>
              <a:rPr lang="zh-CN" altLang="zh-CN" dirty="0">
                <a:solidFill>
                  <a:prstClr val="black"/>
                </a:solidFill>
                <a:latin typeface="楷体" panose="02010609060101010101" pitchFamily="49" charset="-122"/>
                <a:ea typeface="楷体" panose="02010609060101010101" pitchFamily="49" charset="-122"/>
              </a:rPr>
              <a:t>生长母家时，睡时枕母臂，饥时食母饭，寒时穿母衣；</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不下塘汲水，不上山砍柴，挖菜不攀篱，慈母为照理。</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嫁到夫家去，砍柴登高山，汲水下池塘，挖菜攀刺篱；</a:t>
            </a:r>
          </a:p>
          <a:p>
            <a:pPr indent="431959" defTabSz="685800">
              <a:defRPr/>
            </a:pPr>
            <a:r>
              <a:rPr lang="zh-CN" altLang="zh-CN" dirty="0">
                <a:solidFill>
                  <a:prstClr val="black"/>
                </a:solidFill>
                <a:latin typeface="楷体" panose="02010609060101010101" pitchFamily="49" charset="-122"/>
                <a:ea typeface="楷体" panose="02010609060101010101" pitchFamily="49" charset="-122"/>
              </a:rPr>
              <a:t>　　菜叶若枯黄，夫家说闲话，汲水水浑浊，夫家闲话多！</a:t>
            </a:r>
          </a:p>
        </p:txBody>
      </p:sp>
      <p:grpSp>
        <p:nvGrpSpPr>
          <p:cNvPr id="9" name="组合 8">
            <a:extLst>
              <a:ext uri="{FF2B5EF4-FFF2-40B4-BE49-F238E27FC236}">
                <a16:creationId xmlns:a16="http://schemas.microsoft.com/office/drawing/2014/main" id="{C1E53C9D-EFFA-41D3-B86A-42D139BCFB7B}"/>
              </a:ext>
            </a:extLst>
          </p:cNvPr>
          <p:cNvGrpSpPr/>
          <p:nvPr/>
        </p:nvGrpSpPr>
        <p:grpSpPr>
          <a:xfrm>
            <a:off x="6120108" y="72194"/>
            <a:ext cx="2915106" cy="1262211"/>
            <a:chOff x="1024425" y="1180019"/>
            <a:chExt cx="6134900" cy="2203930"/>
          </a:xfrm>
        </p:grpSpPr>
        <p:sp>
          <p:nvSpPr>
            <p:cNvPr id="10" name="圆角矩形 2">
              <a:extLst>
                <a:ext uri="{FF2B5EF4-FFF2-40B4-BE49-F238E27FC236}">
                  <a16:creationId xmlns:a16="http://schemas.microsoft.com/office/drawing/2014/main" id="{99570270-92AE-469A-A23F-7363E8C83863}"/>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1" name="圆角矩形 8">
              <a:extLst>
                <a:ext uri="{FF2B5EF4-FFF2-40B4-BE49-F238E27FC236}">
                  <a16:creationId xmlns:a16="http://schemas.microsoft.com/office/drawing/2014/main" id="{2BDF42DF-7953-4AA6-8E04-BF010013ED30}"/>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12" name="圆角矩形 9">
              <a:extLst>
                <a:ext uri="{FF2B5EF4-FFF2-40B4-BE49-F238E27FC236}">
                  <a16:creationId xmlns:a16="http://schemas.microsoft.com/office/drawing/2014/main" id="{85CBD38F-45FC-4F5E-B11C-C7CF36A82DAE}"/>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3" name="圆角矩形 10">
              <a:extLst>
                <a:ext uri="{FF2B5EF4-FFF2-40B4-BE49-F238E27FC236}">
                  <a16:creationId xmlns:a16="http://schemas.microsoft.com/office/drawing/2014/main" id="{EF865BE8-1F3E-44D0-BAE2-28BF56370DAD}"/>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4" name="直线连接符 19">
              <a:extLst>
                <a:ext uri="{FF2B5EF4-FFF2-40B4-BE49-F238E27FC236}">
                  <a16:creationId xmlns:a16="http://schemas.microsoft.com/office/drawing/2014/main" id="{50E2DF0F-F95A-4602-B891-AAB54615F78B}"/>
                </a:ext>
              </a:extLst>
            </p:cNvPr>
            <p:cNvCxnSpPr>
              <a:cxnSpLocks/>
              <a:stCxn id="10" idx="3"/>
              <a:endCxn id="11"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316FEC16-D588-4D3F-8267-F8B472FCA74A}"/>
                </a:ext>
              </a:extLst>
            </p:cNvPr>
            <p:cNvCxnSpPr>
              <a:cxnSpLocks/>
              <a:stCxn id="10" idx="3"/>
              <a:endCxn id="12"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86535F42-03C4-4E95-BB54-610ADC1453EB}"/>
                </a:ext>
              </a:extLst>
            </p:cNvPr>
            <p:cNvCxnSpPr>
              <a:cxnSpLocks/>
              <a:stCxn id="10" idx="3"/>
              <a:endCxn id="13"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31841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9076" y="327184"/>
            <a:ext cx="3296415"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7.3.3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民间抒情长诗的特点</a:t>
            </a:r>
          </a:p>
        </p:txBody>
      </p:sp>
      <p:sp>
        <p:nvSpPr>
          <p:cNvPr id="3" name="文本框 2"/>
          <p:cNvSpPr txBox="1"/>
          <p:nvPr/>
        </p:nvSpPr>
        <p:spPr>
          <a:xfrm>
            <a:off x="177874" y="1731042"/>
            <a:ext cx="8599646" cy="1314926"/>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以</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抒情为主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，没有故事情节，只有中心事件，片段叙述描写是为了抒情。</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一般采用</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第一人称</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，抒发情感。</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结构较为</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松散</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4" name="五边形 3"/>
          <p:cNvSpPr/>
          <p:nvPr/>
        </p:nvSpPr>
        <p:spPr>
          <a:xfrm flipH="1">
            <a:off x="3546641" y="417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25" name="五边形 24"/>
          <p:cNvSpPr/>
          <p:nvPr/>
        </p:nvSpPr>
        <p:spPr>
          <a:xfrm flipH="1">
            <a:off x="4811323" y="417522"/>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判断</a:t>
            </a:r>
          </a:p>
        </p:txBody>
      </p:sp>
      <p:grpSp>
        <p:nvGrpSpPr>
          <p:cNvPr id="6" name="组合 5">
            <a:extLst>
              <a:ext uri="{FF2B5EF4-FFF2-40B4-BE49-F238E27FC236}">
                <a16:creationId xmlns:a16="http://schemas.microsoft.com/office/drawing/2014/main" id="{04CC9DAC-9375-4480-98F2-2C06BAC87AFA}"/>
              </a:ext>
            </a:extLst>
          </p:cNvPr>
          <p:cNvGrpSpPr/>
          <p:nvPr/>
        </p:nvGrpSpPr>
        <p:grpSpPr>
          <a:xfrm>
            <a:off x="6120108" y="72194"/>
            <a:ext cx="2915106" cy="1262211"/>
            <a:chOff x="1024425" y="1180019"/>
            <a:chExt cx="6134900" cy="2203930"/>
          </a:xfrm>
        </p:grpSpPr>
        <p:sp>
          <p:nvSpPr>
            <p:cNvPr id="7" name="圆角矩形 2">
              <a:extLst>
                <a:ext uri="{FF2B5EF4-FFF2-40B4-BE49-F238E27FC236}">
                  <a16:creationId xmlns:a16="http://schemas.microsoft.com/office/drawing/2014/main" id="{A9A031CA-07A8-4691-8760-786D9F55483D}"/>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8">
              <a:extLst>
                <a:ext uri="{FF2B5EF4-FFF2-40B4-BE49-F238E27FC236}">
                  <a16:creationId xmlns:a16="http://schemas.microsoft.com/office/drawing/2014/main" id="{D7DA64CB-B44D-4EE6-9F87-6A292CD32701}"/>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9" name="圆角矩形 9">
              <a:extLst>
                <a:ext uri="{FF2B5EF4-FFF2-40B4-BE49-F238E27FC236}">
                  <a16:creationId xmlns:a16="http://schemas.microsoft.com/office/drawing/2014/main" id="{8F304D1B-E32B-4B77-BE61-BA0AEF4109F6}"/>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0" name="圆角矩形 10">
              <a:extLst>
                <a:ext uri="{FF2B5EF4-FFF2-40B4-BE49-F238E27FC236}">
                  <a16:creationId xmlns:a16="http://schemas.microsoft.com/office/drawing/2014/main" id="{AAE3FA89-9397-4B0B-835A-889EC7CC8942}"/>
                </a:ext>
              </a:extLst>
            </p:cNvPr>
            <p:cNvSpPr/>
            <p:nvPr/>
          </p:nvSpPr>
          <p:spPr>
            <a:xfrm>
              <a:off x="4404960" y="2778352"/>
              <a:ext cx="275436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1" name="直线连接符 19">
              <a:extLst>
                <a:ext uri="{FF2B5EF4-FFF2-40B4-BE49-F238E27FC236}">
                  <a16:creationId xmlns:a16="http://schemas.microsoft.com/office/drawing/2014/main" id="{6AB6D5B8-525F-4D68-992E-66280CEEF9DE}"/>
                </a:ext>
              </a:extLst>
            </p:cNvPr>
            <p:cNvCxnSpPr>
              <a:cxnSpLocks/>
              <a:stCxn id="7" idx="3"/>
              <a:endCxn id="8"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C14A2415-D261-4C19-836C-26867785D0E9}"/>
                </a:ext>
              </a:extLst>
            </p:cNvPr>
            <p:cNvCxnSpPr>
              <a:cxnSpLocks/>
              <a:stCxn id="7" idx="3"/>
              <a:endCxn id="9"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7022D827-6022-4573-A720-C49B3327DCA3}"/>
                </a:ext>
              </a:extLst>
            </p:cNvPr>
            <p:cNvCxnSpPr>
              <a:cxnSpLocks/>
              <a:stCxn id="7" idx="3"/>
              <a:endCxn id="10" idx="1"/>
            </p:cNvCxnSpPr>
            <p:nvPr/>
          </p:nvCxnSpPr>
          <p:spPr>
            <a:xfrm>
              <a:off x="3900147" y="2305609"/>
              <a:ext cx="504813" cy="775542"/>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78736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74" y="110014"/>
            <a:ext cx="5261697"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7.3.4 </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民间叙事长诗与民间抒情长诗的区别</a:t>
            </a:r>
          </a:p>
        </p:txBody>
      </p:sp>
      <p:sp>
        <p:nvSpPr>
          <p:cNvPr id="3" name="文本框 2"/>
          <p:cNvSpPr txBox="1"/>
          <p:nvPr/>
        </p:nvSpPr>
        <p:spPr>
          <a:xfrm>
            <a:off x="104869" y="771550"/>
            <a:ext cx="8931627" cy="4391202"/>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故事性</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民间叙事长诗要</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叙述完整的故事</a:t>
            </a:r>
            <a:r>
              <a:rPr sz="1500" dirty="0">
                <a:solidFill>
                  <a:prstClr val="black"/>
                </a:solidFill>
                <a:latin typeface="微软雅黑" panose="020B0503020204020204" charset="-122"/>
                <a:ea typeface="微软雅黑" panose="020B0503020204020204" charset="-122"/>
                <a:cs typeface="Calibri" panose="020F0502020204030204" charset="0"/>
                <a:sym typeface="+mn-ea"/>
              </a:rPr>
              <a:t>，故事有头有尾，多以主人公的曲折经历为线索单线递进发展。</a:t>
            </a:r>
          </a:p>
          <a:p>
            <a:pPr indent="540068" defTabSz="685800" fontAlgn="base" hangingPunct="0">
              <a:lnSpc>
                <a:spcPct val="150000"/>
              </a:lnSpc>
              <a:spcBef>
                <a:spcPct val="0"/>
              </a:spcBef>
              <a:spcAft>
                <a:spcPct val="0"/>
              </a:spcAft>
              <a:defRPr/>
            </a:pPr>
            <a:r>
              <a:rPr sz="1500" dirty="0" err="1">
                <a:solidFill>
                  <a:prstClr val="black"/>
                </a:solidFill>
                <a:latin typeface="微软雅黑" panose="020B0503020204020204" charset="-122"/>
                <a:ea typeface="微软雅黑" panose="020B0503020204020204" charset="-122"/>
                <a:cs typeface="Calibri" panose="020F0502020204030204" charset="0"/>
                <a:sym typeface="+mn-ea"/>
              </a:rPr>
              <a:t>民间抒情长诗</a:t>
            </a:r>
            <a:r>
              <a:rPr sz="1500" b="1" dirty="0" err="1">
                <a:solidFill>
                  <a:srgbClr val="FF0000"/>
                </a:solidFill>
                <a:latin typeface="微软雅黑" panose="020B0503020204020204" charset="-122"/>
                <a:ea typeface="微软雅黑" panose="020B0503020204020204" charset="-122"/>
                <a:cs typeface="Calibri" panose="020F0502020204030204" charset="0"/>
                <a:sym typeface="+mn-ea"/>
              </a:rPr>
              <a:t>注重抒情，没有故事情节</a:t>
            </a:r>
            <a:r>
              <a:rPr sz="1500" dirty="0" err="1">
                <a:solidFill>
                  <a:prstClr val="black"/>
                </a:solidFill>
                <a:latin typeface="微软雅黑" panose="020B0503020204020204" charset="-122"/>
                <a:ea typeface="微软雅黑" panose="020B0503020204020204" charset="-122"/>
                <a:cs typeface="Calibri" panose="020F0502020204030204" charset="0"/>
                <a:sym typeface="+mn-ea"/>
              </a:rPr>
              <a:t>，由一组组短歌连缀而成。叙事的出现不是为了讲述完整的故事，而是为了配合主人公的抒情</a:t>
            </a:r>
            <a:r>
              <a:rPr sz="15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b="1"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人称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民间叙事长诗多以</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第三人称</a:t>
            </a:r>
            <a:r>
              <a:rPr sz="1500" dirty="0">
                <a:solidFill>
                  <a:prstClr val="black"/>
                </a:solidFill>
                <a:latin typeface="微软雅黑" panose="020B0503020204020204" charset="-122"/>
                <a:ea typeface="微软雅黑" panose="020B0503020204020204" charset="-122"/>
                <a:cs typeface="Calibri" panose="020F0502020204030204" charset="0"/>
                <a:sym typeface="+mn-ea"/>
              </a:rPr>
              <a:t>叙事，被视为全知全能的视角，可超越时间和空间的局限，叙述不同事件的发展和人物的言行，可以随意进入人物的内心世界，揭示各种人物内心的思想和情感。</a:t>
            </a:r>
          </a:p>
          <a:p>
            <a:pPr indent="540068" defTabSz="685800" fontAlgn="base" hangingPunct="0">
              <a:lnSpc>
                <a:spcPct val="150000"/>
              </a:lnSpc>
              <a:spcBef>
                <a:spcPct val="0"/>
              </a:spcBef>
              <a:spcAft>
                <a:spcPct val="0"/>
              </a:spcAft>
              <a:defRPr/>
            </a:pPr>
            <a:r>
              <a:rPr sz="1500" dirty="0" err="1">
                <a:solidFill>
                  <a:prstClr val="black"/>
                </a:solidFill>
                <a:latin typeface="微软雅黑" panose="020B0503020204020204" charset="-122"/>
                <a:ea typeface="微软雅黑" panose="020B0503020204020204" charset="-122"/>
                <a:cs typeface="Calibri" panose="020F0502020204030204" charset="0"/>
                <a:sym typeface="+mn-ea"/>
              </a:rPr>
              <a:t>民间抒情长诗则多以</a:t>
            </a:r>
            <a:r>
              <a:rPr sz="1500" b="1" dirty="0" err="1">
                <a:solidFill>
                  <a:srgbClr val="FF0000"/>
                </a:solidFill>
                <a:latin typeface="微软雅黑" panose="020B0503020204020204" charset="-122"/>
                <a:ea typeface="微软雅黑" panose="020B0503020204020204" charset="-122"/>
                <a:cs typeface="Calibri" panose="020F0502020204030204" charset="0"/>
                <a:sym typeface="+mn-ea"/>
              </a:rPr>
              <a:t>第一人称</a:t>
            </a:r>
            <a:r>
              <a:rPr sz="1500" dirty="0" err="1">
                <a:solidFill>
                  <a:prstClr val="black"/>
                </a:solidFill>
                <a:latin typeface="微软雅黑" panose="020B0503020204020204" charset="-122"/>
                <a:ea typeface="微软雅黑" panose="020B0503020204020204" charset="-122"/>
                <a:cs typeface="Calibri" panose="020F0502020204030204" charset="0"/>
                <a:sym typeface="+mn-ea"/>
              </a:rPr>
              <a:t>进行抒情，倾诉抒情主人公的情感和愿望</a:t>
            </a:r>
            <a:r>
              <a:rPr sz="15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sz="1500" b="1" dirty="0">
              <a:solidFill>
                <a:prstClr val="black"/>
              </a:solidFill>
              <a:latin typeface="微软雅黑" panose="020B0503020204020204" charset="-122"/>
              <a:ea typeface="微软雅黑" panose="020B0503020204020204" charset="-122"/>
              <a:cs typeface="Calibri" panose="020F0502020204030204" charset="0"/>
              <a:sym typeface="+mn-ea"/>
            </a:endParaRPr>
          </a:p>
          <a:p>
            <a:pPr indent="540068" defTabSz="685800" fontAlgn="base" hangingPunct="0">
              <a:lnSpc>
                <a:spcPct val="150000"/>
              </a:lnSpc>
              <a:spcBef>
                <a:spcPct val="0"/>
              </a:spcBef>
              <a:spcAft>
                <a:spcPct val="0"/>
              </a:spcAft>
              <a:defRPr/>
            </a:pPr>
            <a:r>
              <a:rPr lang="en-US" b="1"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目的</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不同</a:t>
            </a:r>
          </a:p>
          <a:p>
            <a:pPr indent="540068" defTabSz="685800" fontAlgn="base" hangingPunct="0">
              <a:lnSpc>
                <a:spcPct val="150000"/>
              </a:lnSpc>
              <a:spcBef>
                <a:spcPct val="0"/>
              </a:spcBef>
              <a:spcAft>
                <a:spcPct val="0"/>
              </a:spcAft>
              <a:defRPr/>
            </a:pP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两者的</a:t>
            </a:r>
            <a:r>
              <a:rPr sz="1500" dirty="0">
                <a:solidFill>
                  <a:prstClr val="black"/>
                </a:solidFill>
                <a:latin typeface="微软雅黑" panose="020B0503020204020204" charset="-122"/>
                <a:ea typeface="微软雅黑" panose="020B0503020204020204" charset="-122"/>
                <a:cs typeface="Calibri" panose="020F0502020204030204" charset="0"/>
                <a:sym typeface="+mn-ea"/>
              </a:rPr>
              <a:t>爱情诗都有细致的人物描写，但两者的目的是不同的</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民间叙事长诗描写人物主要是为了</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刻画人物形象</a:t>
            </a:r>
            <a:r>
              <a:rPr lang="zh-CN" altLang="en-US" sz="1500" b="1" dirty="0">
                <a:solidFill>
                  <a:srgbClr val="FF0000"/>
                </a:solidFill>
                <a:latin typeface="微软雅黑" panose="020B0503020204020204" charset="-122"/>
                <a:ea typeface="微软雅黑" panose="020B0503020204020204" charset="-122"/>
                <a:cs typeface="Calibri" panose="020F0502020204030204" charset="0"/>
                <a:sym typeface="+mn-ea"/>
              </a:rPr>
              <a:t>。</a:t>
            </a:r>
          </a:p>
          <a:p>
            <a:pPr indent="540068" defTabSz="685800" fontAlgn="base" hangingPunct="0">
              <a:lnSpc>
                <a:spcPct val="150000"/>
              </a:lnSpc>
              <a:spcBef>
                <a:spcPct val="0"/>
              </a:spcBef>
              <a:spcAft>
                <a:spcPct val="0"/>
              </a:spcAft>
              <a:defRPr/>
            </a:pPr>
            <a:r>
              <a:rPr sz="1500" dirty="0">
                <a:solidFill>
                  <a:prstClr val="black"/>
                </a:solidFill>
                <a:latin typeface="微软雅黑" panose="020B0503020204020204" charset="-122"/>
                <a:ea typeface="微软雅黑" panose="020B0503020204020204" charset="-122"/>
                <a:cs typeface="Calibri" panose="020F0502020204030204" charset="0"/>
                <a:sym typeface="+mn-ea"/>
              </a:rPr>
              <a:t>民间爱情抒情长诗描写人物主要是为了</a:t>
            </a:r>
            <a:r>
              <a:rPr sz="1500" b="1" dirty="0">
                <a:solidFill>
                  <a:srgbClr val="FF0000"/>
                </a:solidFill>
                <a:latin typeface="微软雅黑" panose="020B0503020204020204" charset="-122"/>
                <a:ea typeface="微软雅黑" panose="020B0503020204020204" charset="-122"/>
                <a:cs typeface="Calibri" panose="020F0502020204030204" charset="0"/>
                <a:sym typeface="+mn-ea"/>
              </a:rPr>
              <a:t>表达对于人物的爱恋之情。</a:t>
            </a:r>
          </a:p>
        </p:txBody>
      </p:sp>
      <p:sp>
        <p:nvSpPr>
          <p:cNvPr id="4" name="五边形 3"/>
          <p:cNvSpPr/>
          <p:nvPr/>
        </p:nvSpPr>
        <p:spPr>
          <a:xfrm flipH="1">
            <a:off x="4537807" y="60272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简答</a:t>
            </a:r>
          </a:p>
        </p:txBody>
      </p:sp>
      <p:sp>
        <p:nvSpPr>
          <p:cNvPr id="25" name="五边形 24"/>
          <p:cNvSpPr/>
          <p:nvPr/>
        </p:nvSpPr>
        <p:spPr>
          <a:xfrm flipH="1">
            <a:off x="3156041" y="602723"/>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判断</a:t>
            </a:r>
          </a:p>
        </p:txBody>
      </p:sp>
      <p:grpSp>
        <p:nvGrpSpPr>
          <p:cNvPr id="6" name="组合 5">
            <a:extLst>
              <a:ext uri="{FF2B5EF4-FFF2-40B4-BE49-F238E27FC236}">
                <a16:creationId xmlns:a16="http://schemas.microsoft.com/office/drawing/2014/main" id="{D2987781-9398-4216-81BD-AC7D4F25A366}"/>
              </a:ext>
            </a:extLst>
          </p:cNvPr>
          <p:cNvGrpSpPr/>
          <p:nvPr/>
        </p:nvGrpSpPr>
        <p:grpSpPr>
          <a:xfrm>
            <a:off x="6120108" y="28958"/>
            <a:ext cx="2915106" cy="1206341"/>
            <a:chOff x="1024425" y="1180019"/>
            <a:chExt cx="6134900" cy="2106376"/>
          </a:xfrm>
        </p:grpSpPr>
        <p:sp>
          <p:nvSpPr>
            <p:cNvPr id="7" name="圆角矩形 2">
              <a:extLst>
                <a:ext uri="{FF2B5EF4-FFF2-40B4-BE49-F238E27FC236}">
                  <a16:creationId xmlns:a16="http://schemas.microsoft.com/office/drawing/2014/main" id="{53FCCB40-10B1-4CC1-A69B-5E0899624DE4}"/>
                </a:ext>
              </a:extLst>
            </p:cNvPr>
            <p:cNvSpPr/>
            <p:nvPr/>
          </p:nvSpPr>
          <p:spPr>
            <a:xfrm>
              <a:off x="1024425" y="1893908"/>
              <a:ext cx="2875722" cy="82340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第七章 </a:t>
              </a:r>
              <a:endParaRPr kumimoji="1" lang="en-US" altLang="zh-CN" sz="1400" dirty="0">
                <a:solidFill>
                  <a:schemeClr val="tx1"/>
                </a:solidFill>
                <a:latin typeface="DengXian" panose="02010600030101010101" pitchFamily="2" charset="-122"/>
                <a:ea typeface="DengXian" panose="02010600030101010101" pitchFamily="2" charset="-122"/>
              </a:endParaRPr>
            </a:p>
            <a:p>
              <a:pPr algn="ctr"/>
              <a:r>
                <a:rPr kumimoji="1" lang="zh-CN" altLang="en-US" sz="1400" dirty="0">
                  <a:solidFill>
                    <a:schemeClr val="tx1"/>
                  </a:solidFill>
                  <a:latin typeface="DengXian" panose="02010600030101010101" pitchFamily="2" charset="-122"/>
                  <a:ea typeface="DengXian" panose="02010600030101010101" pitchFamily="2" charset="-122"/>
                </a:rPr>
                <a:t>民间长诗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8" name="圆角矩形 8">
              <a:extLst>
                <a:ext uri="{FF2B5EF4-FFF2-40B4-BE49-F238E27FC236}">
                  <a16:creationId xmlns:a16="http://schemas.microsoft.com/office/drawing/2014/main" id="{200A672D-DD1E-4F41-BE0E-F9E1DA87B3CF}"/>
                </a:ext>
              </a:extLst>
            </p:cNvPr>
            <p:cNvSpPr/>
            <p:nvPr/>
          </p:nvSpPr>
          <p:spPr>
            <a:xfrm>
              <a:off x="4350826" y="1180019"/>
              <a:ext cx="278086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民间长诗界说</a:t>
              </a:r>
            </a:p>
          </p:txBody>
        </p:sp>
        <p:sp>
          <p:nvSpPr>
            <p:cNvPr id="9" name="圆角矩形 9">
              <a:extLst>
                <a:ext uri="{FF2B5EF4-FFF2-40B4-BE49-F238E27FC236}">
                  <a16:creationId xmlns:a16="http://schemas.microsoft.com/office/drawing/2014/main" id="{6386B020-486E-4C76-824E-FEFCF07F8CA5}"/>
                </a:ext>
              </a:extLst>
            </p:cNvPr>
            <p:cNvSpPr/>
            <p:nvPr/>
          </p:nvSpPr>
          <p:spPr>
            <a:xfrm>
              <a:off x="4377330" y="1998076"/>
              <a:ext cx="2754365" cy="5946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民间叙事长诗</a:t>
              </a:r>
            </a:p>
          </p:txBody>
        </p:sp>
        <p:sp>
          <p:nvSpPr>
            <p:cNvPr id="10" name="圆角矩形 10">
              <a:extLst>
                <a:ext uri="{FF2B5EF4-FFF2-40B4-BE49-F238E27FC236}">
                  <a16:creationId xmlns:a16="http://schemas.microsoft.com/office/drawing/2014/main" id="{6A605A17-377D-45E8-8EDB-DCEB5544D29A}"/>
                </a:ext>
              </a:extLst>
            </p:cNvPr>
            <p:cNvSpPr/>
            <p:nvPr/>
          </p:nvSpPr>
          <p:spPr>
            <a:xfrm>
              <a:off x="4404960" y="2778354"/>
              <a:ext cx="2754365" cy="508041"/>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民间抒情长诗</a:t>
              </a:r>
            </a:p>
          </p:txBody>
        </p:sp>
        <p:cxnSp>
          <p:nvCxnSpPr>
            <p:cNvPr id="11" name="直线连接符 19">
              <a:extLst>
                <a:ext uri="{FF2B5EF4-FFF2-40B4-BE49-F238E27FC236}">
                  <a16:creationId xmlns:a16="http://schemas.microsoft.com/office/drawing/2014/main" id="{3D407EA4-1846-4049-9D70-D8F5F00CA34E}"/>
                </a:ext>
              </a:extLst>
            </p:cNvPr>
            <p:cNvCxnSpPr>
              <a:cxnSpLocks/>
              <a:stCxn id="7" idx="3"/>
              <a:endCxn id="8" idx="1"/>
            </p:cNvCxnSpPr>
            <p:nvPr/>
          </p:nvCxnSpPr>
          <p:spPr>
            <a:xfrm flipV="1">
              <a:off x="3900147" y="1481505"/>
              <a:ext cx="450679" cy="82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40557CFC-E17B-44BC-B0BE-5C7DDC16A8DE}"/>
                </a:ext>
              </a:extLst>
            </p:cNvPr>
            <p:cNvCxnSpPr>
              <a:cxnSpLocks/>
              <a:stCxn id="7" idx="3"/>
              <a:endCxn id="9" idx="1"/>
            </p:cNvCxnSpPr>
            <p:nvPr/>
          </p:nvCxnSpPr>
          <p:spPr>
            <a:xfrm flipV="1">
              <a:off x="3900147" y="2295407"/>
              <a:ext cx="477183" cy="1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EF9FB8E5-239D-4E77-BD4A-A2E32F03EBD5}"/>
                </a:ext>
              </a:extLst>
            </p:cNvPr>
            <p:cNvCxnSpPr>
              <a:cxnSpLocks/>
              <a:stCxn id="7" idx="3"/>
              <a:endCxn id="10" idx="1"/>
            </p:cNvCxnSpPr>
            <p:nvPr/>
          </p:nvCxnSpPr>
          <p:spPr>
            <a:xfrm>
              <a:off x="3900147" y="2305609"/>
              <a:ext cx="504813" cy="726765"/>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33212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第七章 民间长诗"/>
          <p:cNvPicPr>
            <a:picLocks noChangeAspect="1"/>
          </p:cNvPicPr>
          <p:nvPr/>
        </p:nvPicPr>
        <p:blipFill>
          <a:blip r:embed="rId3"/>
          <a:stretch>
            <a:fillRect/>
          </a:stretch>
        </p:blipFill>
        <p:spPr>
          <a:xfrm>
            <a:off x="32862" y="660559"/>
            <a:ext cx="9078754" cy="3732371"/>
          </a:xfrm>
          <a:prstGeom prst="rect">
            <a:avLst/>
          </a:prstGeom>
        </p:spPr>
      </p:pic>
      <p:sp>
        <p:nvSpPr>
          <p:cNvPr id="6" name="文本框 5"/>
          <p:cNvSpPr txBox="1"/>
          <p:nvPr/>
        </p:nvSpPr>
        <p:spPr>
          <a:xfrm>
            <a:off x="471964" y="269081"/>
            <a:ext cx="3108960" cy="391478"/>
          </a:xfrm>
          <a:prstGeom prst="rect">
            <a:avLst/>
          </a:prstGeom>
          <a:noFill/>
        </p:spPr>
        <p:txBody>
          <a:bodyPr wrap="square" lIns="68580" tIns="34290" rIns="68580" bIns="34290" rtlCol="0">
            <a:spAutoFit/>
          </a:bodyPr>
          <a:lstStyle/>
          <a:p>
            <a:pPr defTabSz="685800">
              <a:defRPr/>
            </a:pPr>
            <a:r>
              <a:rPr lang="zh-CN" altLang="en-US" sz="2100" b="1">
                <a:solidFill>
                  <a:prstClr val="black"/>
                </a:solidFill>
                <a:latin typeface="微软雅黑" panose="020B0503020204020204" charset="-122"/>
                <a:ea typeface="微软雅黑" panose="020B0503020204020204" charset="-122"/>
              </a:rPr>
              <a:t>小结</a:t>
            </a:r>
          </a:p>
        </p:txBody>
      </p:sp>
      <p:sp>
        <p:nvSpPr>
          <p:cNvPr id="17" name="五边形 16"/>
          <p:cNvSpPr/>
          <p:nvPr/>
        </p:nvSpPr>
        <p:spPr>
          <a:xfrm flipH="1">
            <a:off x="3713798" y="2964656"/>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dirty="0">
                <a:solidFill>
                  <a:prstClr val="black"/>
                </a:solidFill>
                <a:latin typeface="微软雅黑" panose="020B0503020204020204" charset="-122"/>
                <a:ea typeface="微软雅黑" panose="020B0503020204020204" charset="-122"/>
              </a:rPr>
              <a:t>选</a:t>
            </a:r>
          </a:p>
        </p:txBody>
      </p:sp>
      <p:sp>
        <p:nvSpPr>
          <p:cNvPr id="19" name="五边形 18"/>
          <p:cNvSpPr/>
          <p:nvPr/>
        </p:nvSpPr>
        <p:spPr>
          <a:xfrm flipH="1">
            <a:off x="4311015" y="4131945"/>
            <a:ext cx="369570" cy="26098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简</a:t>
            </a:r>
          </a:p>
        </p:txBody>
      </p:sp>
    </p:spTree>
    <p:custDataLst>
      <p:tags r:id="rId1"/>
    </p:custDataLst>
    <p:extLst>
      <p:ext uri="{BB962C8B-B14F-4D97-AF65-F5344CB8AC3E}">
        <p14:creationId xmlns:p14="http://schemas.microsoft.com/office/powerpoint/2010/main" val="259395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655" y="1041549"/>
            <a:ext cx="7836777" cy="2250281"/>
          </a:xfrm>
          <a:prstGeom prst="rect">
            <a:avLst/>
          </a:prstGeom>
        </p:spPr>
        <p:txBody>
          <a:bodyPr vert="horz" wrap="square" lIns="0" tIns="0" rIns="0" bIns="0" rtlCol="0">
            <a:spAutoFit/>
          </a:bodyPr>
          <a:lstStyle/>
          <a:p>
            <a:pPr marL="12859" defTabSz="685800">
              <a:lnSpc>
                <a:spcPct val="150000"/>
              </a:lnSpc>
              <a:defRPr/>
            </a:pPr>
            <a:r>
              <a:rPr lang="zh-CN" altLang="zh-CN" dirty="0">
                <a:solidFill>
                  <a:prstClr val="black"/>
                </a:solidFill>
                <a:latin typeface="微软雅黑" panose="020B0503020204020204" charset="-122"/>
                <a:ea typeface="微软雅黑" panose="020B0503020204020204" charset="-122"/>
              </a:rPr>
              <a:t>1、</a:t>
            </a:r>
            <a:r>
              <a:rPr lang="zh-CN" altLang="en-US" u="sng" dirty="0">
                <a:solidFill>
                  <a:prstClr val="black"/>
                </a:solidFill>
                <a:latin typeface="微软雅黑" panose="020B0503020204020204" charset="-122"/>
                <a:ea typeface="微软雅黑" panose="020B0503020204020204" charset="-122"/>
              </a:rPr>
              <a:t>          </a:t>
            </a:r>
            <a:r>
              <a:rPr lang="zh-CN" altLang="zh-CN" dirty="0">
                <a:solidFill>
                  <a:prstClr val="black"/>
                </a:solidFill>
                <a:latin typeface="微软雅黑" panose="020B0503020204020204" charset="-122"/>
                <a:ea typeface="微软雅黑" panose="020B0503020204020204" charset="-122"/>
              </a:rPr>
              <a:t>堪称我国民间叙事长诗的第一部精品，它与《木兰辞》</a:t>
            </a:r>
            <a:r>
              <a:rPr lang="zh-CN" altLang="en-US" dirty="0">
                <a:solidFill>
                  <a:prstClr val="black"/>
                </a:solidFill>
                <a:latin typeface="微软雅黑" panose="020B0503020204020204" charset="-122"/>
                <a:ea typeface="微软雅黑" panose="020B0503020204020204" charset="-122"/>
              </a:rPr>
              <a:t>（北朝）</a:t>
            </a:r>
            <a:r>
              <a:rPr lang="zh-CN" altLang="zh-CN" dirty="0">
                <a:solidFill>
                  <a:prstClr val="black"/>
                </a:solidFill>
                <a:latin typeface="微软雅黑" panose="020B0503020204020204" charset="-122"/>
                <a:ea typeface="微软雅黑" panose="020B0503020204020204" charset="-122"/>
              </a:rPr>
              <a:t>可谓是我国古代民间叙事长诗中璀璨耀眼的“双子星座”</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 】</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陌上桑</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嘹歌</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焦仲卿妻</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关雎</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917751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250" y="1057255"/>
            <a:ext cx="7836777" cy="2250281"/>
          </a:xfrm>
          <a:prstGeom prst="rect">
            <a:avLst/>
          </a:prstGeom>
        </p:spPr>
        <p:txBody>
          <a:bodyPr vert="horz" wrap="square" lIns="0" tIns="0" rIns="0" bIns="0" rtlCol="0">
            <a:spAutoFit/>
          </a:bodyPr>
          <a:lstStyle/>
          <a:p>
            <a:pPr marL="12859" defTabSz="685800">
              <a:lnSpc>
                <a:spcPct val="150000"/>
              </a:lnSpc>
              <a:defRPr/>
            </a:pPr>
            <a:r>
              <a:rPr lang="zh-CN" altLang="zh-CN" dirty="0">
                <a:solidFill>
                  <a:prstClr val="black"/>
                </a:solidFill>
                <a:latin typeface="微软雅黑" panose="020B0503020204020204" charset="-122"/>
                <a:ea typeface="微软雅黑" panose="020B0503020204020204" charset="-122"/>
              </a:rPr>
              <a:t>1、</a:t>
            </a:r>
            <a:r>
              <a:rPr lang="zh-CN" altLang="en-US" u="sng" dirty="0">
                <a:solidFill>
                  <a:prstClr val="black"/>
                </a:solidFill>
                <a:latin typeface="微软雅黑" panose="020B0503020204020204" charset="-122"/>
                <a:ea typeface="微软雅黑" panose="020B0503020204020204" charset="-122"/>
              </a:rPr>
              <a:t>          </a:t>
            </a:r>
            <a:r>
              <a:rPr lang="zh-CN" altLang="zh-CN" dirty="0">
                <a:solidFill>
                  <a:prstClr val="black"/>
                </a:solidFill>
                <a:latin typeface="微软雅黑" panose="020B0503020204020204" charset="-122"/>
                <a:ea typeface="微软雅黑" panose="020B0503020204020204" charset="-122"/>
              </a:rPr>
              <a:t>堪称我国民间叙事长诗的第一部精品，它与《木兰辞》</a:t>
            </a:r>
            <a:r>
              <a:rPr lang="zh-CN" altLang="en-US" dirty="0">
                <a:solidFill>
                  <a:prstClr val="black"/>
                </a:solidFill>
                <a:latin typeface="微软雅黑" panose="020B0503020204020204" charset="-122"/>
                <a:ea typeface="微软雅黑" panose="020B0503020204020204" charset="-122"/>
              </a:rPr>
              <a:t>（北朝）</a:t>
            </a:r>
            <a:r>
              <a:rPr lang="zh-CN" altLang="zh-CN" dirty="0">
                <a:solidFill>
                  <a:prstClr val="black"/>
                </a:solidFill>
                <a:latin typeface="微软雅黑" panose="020B0503020204020204" charset="-122"/>
                <a:ea typeface="微软雅黑" panose="020B0503020204020204" charset="-122"/>
              </a:rPr>
              <a:t>可谓是我国古代民间叙事长诗中璀璨耀眼的“双子星座”</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r>
              <a:rPr lang="en-US" altLang="zh-CN" sz="2000" b="1" spc="30" dirty="0">
                <a:solidFill>
                  <a:srgbClr val="FF0000"/>
                </a:solidFill>
                <a:latin typeface="微软雅黑" panose="020B0503020204020204" charset="-122"/>
                <a:ea typeface="宋体" panose="02010600030101010101" pitchFamily="2" charset="-122"/>
                <a:cs typeface="微软雅黑" panose="020B0503020204020204" charset="-122"/>
              </a:rPr>
              <a:t>C</a:t>
            </a:r>
            <a:r>
              <a:rPr lang="en-US" altLang="zh-CN" sz="2000" b="1" spc="30" dirty="0">
                <a:solidFill>
                  <a:prstClr val="black"/>
                </a:solidFill>
                <a:latin typeface="微软雅黑" panose="020B0503020204020204" charset="-122"/>
                <a:ea typeface="宋体" panose="02010600030101010101" pitchFamily="2" charset="-122"/>
                <a:cs typeface="微软雅黑" panose="020B0503020204020204" charset="-122"/>
              </a:rPr>
              <a:t>】</a:t>
            </a:r>
            <a:endParaRPr sz="2000"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陌上桑</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嘹歌</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 </a:t>
            </a:r>
          </a:p>
          <a:p>
            <a:pPr indent="342900" defTabSz="685800" fontAlgn="base" hangingPunct="0">
              <a:lnSpc>
                <a:spcPct val="150000"/>
              </a:lnSpc>
              <a:spcBef>
                <a:spcPct val="0"/>
              </a:spcBef>
              <a:spcAft>
                <a:spcPct val="0"/>
              </a:spcAft>
              <a:defRPr/>
            </a:pP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b="1" dirty="0">
                <a:solidFill>
                  <a:srgbClr val="FF0000"/>
                </a:solidFill>
                <a:latin typeface="微软雅黑" panose="020B0503020204020204" charset="-122"/>
                <a:ea typeface="微软雅黑" panose="020B0503020204020204" charset="-122"/>
                <a:cs typeface="Calibri" panose="020F0502020204030204" charset="0"/>
              </a:rPr>
              <a:t>焦仲卿妻</a:t>
            </a:r>
            <a:r>
              <a:rPr lang="en-US" altLang="zh-CN" sz="1500" b="1" dirty="0">
                <a:solidFill>
                  <a:srgbClr val="FF0000"/>
                </a:solidFill>
                <a:latin typeface="微软雅黑" panose="020B0503020204020204" charset="-122"/>
                <a:ea typeface="微软雅黑" panose="020B0503020204020204" charset="-122"/>
                <a:cs typeface="Calibri" panose="020F0502020204030204" charset="0"/>
              </a:rPr>
              <a:t>》</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关雎</a:t>
            </a:r>
            <a:r>
              <a:rPr lang="en-US" altLang="zh-CN" sz="1500" dirty="0">
                <a:solidFill>
                  <a:prstClr val="black"/>
                </a:solidFill>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03541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759" y="964862"/>
            <a:ext cx="7836777" cy="2146459"/>
          </a:xfrm>
          <a:prstGeom prst="rect">
            <a:avLst/>
          </a:prstGeom>
        </p:spPr>
        <p:txBody>
          <a:bodyPr vert="horz" wrap="square" lIns="0" tIns="0" rIns="0" bIns="0" rtlCol="0">
            <a:spAutoFit/>
          </a:bodyPr>
          <a:lstStyle/>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zh-CN" dirty="0">
                <a:solidFill>
                  <a:prstClr val="black"/>
                </a:solidFill>
                <a:latin typeface="微软雅黑" panose="020B0503020204020204" charset="-122"/>
                <a:ea typeface="微软雅黑" panose="020B0503020204020204" charset="-122"/>
              </a:rPr>
              <a:t>民间叙事长诗的艺术特征</a:t>
            </a:r>
            <a:r>
              <a:rPr lang="zh-CN" altLang="en-US" dirty="0">
                <a:solidFill>
                  <a:prstClr val="black"/>
                </a:solidFill>
                <a:latin typeface="微软雅黑" panose="020B0503020204020204" charset="-122"/>
                <a:ea typeface="微软雅黑" panose="020B0503020204020204" charset="-122"/>
              </a:rPr>
              <a:t>包括</a:t>
            </a:r>
            <a:r>
              <a:rPr lang="en-US" altLang="zh-CN" spc="30" dirty="0">
                <a:solidFill>
                  <a:prstClr val="black"/>
                </a:solidFill>
                <a:latin typeface="微软雅黑" panose="020B0503020204020204" charset="-122"/>
                <a:ea typeface="微软雅黑" panose="020B0503020204020204" charset="-122"/>
                <a:cs typeface="微软雅黑" panose="020B0503020204020204" charset="-122"/>
              </a:rPr>
              <a:t>【 】</a:t>
            </a:r>
            <a:endParaRPr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记录历史事实，反映人民生活</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B.</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歌颂反抗斗争，描写爱情悲剧</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C.</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叙述曲折故事，抒发浓烈情感</a:t>
            </a: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D.</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塑造人物形象，多用诗歌表现方法</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表达民众对美好生活的向往与愿望</a:t>
            </a:r>
          </a:p>
        </p:txBody>
      </p:sp>
      <p:sp>
        <p:nvSpPr>
          <p:cNvPr id="4" name="文本框 3"/>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290432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
        <p:nvSpPr>
          <p:cNvPr id="5" name="object 2">
            <a:extLst>
              <a:ext uri="{FF2B5EF4-FFF2-40B4-BE49-F238E27FC236}">
                <a16:creationId xmlns:a16="http://schemas.microsoft.com/office/drawing/2014/main" id="{712B9595-45ED-4D94-AD78-FF8C79655A72}"/>
              </a:ext>
            </a:extLst>
          </p:cNvPr>
          <p:cNvSpPr txBox="1"/>
          <p:nvPr/>
        </p:nvSpPr>
        <p:spPr>
          <a:xfrm>
            <a:off x="532759" y="964862"/>
            <a:ext cx="7836777" cy="2146459"/>
          </a:xfrm>
          <a:prstGeom prst="rect">
            <a:avLst/>
          </a:prstGeom>
        </p:spPr>
        <p:txBody>
          <a:bodyPr vert="horz" wrap="square" lIns="0" tIns="0" rIns="0" bIns="0" rtlCol="0">
            <a:spAutoFit/>
          </a:bodyPr>
          <a:lstStyle/>
          <a:p>
            <a:pPr marL="12859" defTabSz="685800">
              <a:lnSpc>
                <a:spcPct val="150000"/>
              </a:lnSpc>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zh-CN" dirty="0">
                <a:solidFill>
                  <a:prstClr val="black"/>
                </a:solidFill>
                <a:latin typeface="微软雅黑" panose="020B0503020204020204" charset="-122"/>
                <a:ea typeface="微软雅黑" panose="020B0503020204020204" charset="-122"/>
              </a:rPr>
              <a:t>民间叙事长诗的艺术特征</a:t>
            </a:r>
            <a:r>
              <a:rPr lang="zh-CN" altLang="en-US" dirty="0">
                <a:solidFill>
                  <a:prstClr val="black"/>
                </a:solidFill>
                <a:latin typeface="微软雅黑" panose="020B0503020204020204" charset="-122"/>
                <a:ea typeface="微软雅黑" panose="020B0503020204020204" charset="-122"/>
              </a:rPr>
              <a:t>包括</a:t>
            </a:r>
            <a:r>
              <a:rPr lang="en-US" altLang="zh-CN" spc="30" dirty="0">
                <a:solidFill>
                  <a:prstClr val="black"/>
                </a:solidFill>
                <a:latin typeface="微软雅黑" panose="020B0503020204020204" charset="-122"/>
                <a:ea typeface="微软雅黑" panose="020B0503020204020204" charset="-122"/>
                <a:cs typeface="微软雅黑" panose="020B0503020204020204" charset="-122"/>
              </a:rPr>
              <a:t>【BCD 】</a:t>
            </a:r>
            <a:endParaRPr dirty="0">
              <a:solidFill>
                <a:prstClr val="black"/>
              </a:solidFill>
              <a:latin typeface="微软雅黑" panose="020B0503020204020204" charset="-122"/>
              <a:ea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A.</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记录历史事实，反映人民生活</a:t>
            </a:r>
            <a:endParaRPr lang="en-US" altLang="zh-CN" sz="15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B.</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歌颂反抗斗争，描写爱情悲剧</a:t>
            </a:r>
            <a:endParaRPr lang="en-US" altLang="zh-CN" sz="1500" dirty="0">
              <a:solidFill>
                <a:srgbClr val="FF0000"/>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C.</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叙述曲折故事，抒发浓烈情感</a:t>
            </a:r>
          </a:p>
          <a:p>
            <a:pPr indent="342900" defTabSz="685800" fontAlgn="base" hangingPunct="0">
              <a:lnSpc>
                <a:spcPct val="150000"/>
              </a:lnSpc>
              <a:spcBef>
                <a:spcPct val="0"/>
              </a:spcBef>
              <a:spcAft>
                <a:spcPct val="0"/>
              </a:spcAft>
              <a:defRPr/>
            </a:pPr>
            <a:r>
              <a:rPr lang="en-US" altLang="zh-CN" sz="1500" dirty="0">
                <a:solidFill>
                  <a:srgbClr val="FF0000"/>
                </a:solidFill>
                <a:latin typeface="微软雅黑" panose="020B0503020204020204" charset="-122"/>
                <a:ea typeface="微软雅黑" panose="020B0503020204020204" charset="-122"/>
                <a:cs typeface="Calibri" panose="020F0502020204030204" charset="0"/>
              </a:rPr>
              <a:t>D.</a:t>
            </a:r>
            <a:r>
              <a:rPr lang="zh-CN" altLang="en-US" sz="1500" dirty="0">
                <a:solidFill>
                  <a:srgbClr val="FF0000"/>
                </a:solidFill>
                <a:latin typeface="微软雅黑" panose="020B0503020204020204" charset="-122"/>
                <a:ea typeface="微软雅黑" panose="020B0503020204020204" charset="-122"/>
                <a:cs typeface="Calibri" panose="020F0502020204030204" charset="0"/>
              </a:rPr>
              <a:t>塑造人物形象，多用诗歌表现方法</a:t>
            </a:r>
            <a:endParaRPr lang="en-US" altLang="zh-CN" sz="1500" dirty="0">
              <a:solidFill>
                <a:srgbClr val="FF0000"/>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sz="1500" dirty="0">
                <a:solidFill>
                  <a:prstClr val="black"/>
                </a:solidFill>
                <a:latin typeface="微软雅黑" panose="020B0503020204020204" charset="-122"/>
                <a:ea typeface="微软雅黑" panose="020B0503020204020204" charset="-122"/>
                <a:cs typeface="Calibri" panose="020F0502020204030204" charset="0"/>
              </a:rPr>
              <a:t>E.</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表达民众对美好生活的向往与愿望</a:t>
            </a:r>
          </a:p>
        </p:txBody>
      </p:sp>
    </p:spTree>
    <p:custDataLst>
      <p:tags r:id="rId1"/>
    </p:custDataLst>
    <p:extLst>
      <p:ext uri="{BB962C8B-B14F-4D97-AF65-F5344CB8AC3E}">
        <p14:creationId xmlns:p14="http://schemas.microsoft.com/office/powerpoint/2010/main" val="317699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146742"/>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rPr>
              <a:t>（2）</a:t>
            </a:r>
            <a:r>
              <a:rPr lang="zh-CN" altLang="en-US" b="1" dirty="0">
                <a:solidFill>
                  <a:srgbClr val="FF0000"/>
                </a:solidFill>
                <a:latin typeface="微软雅黑" panose="020B0503020204020204" charset="-122"/>
                <a:ea typeface="微软雅黑" panose="020B0503020204020204" charset="-122"/>
              </a:rPr>
              <a:t>题材内容重大而严肃</a:t>
            </a:r>
            <a:r>
              <a:rPr lang="zh-CN" altLang="en-US" dirty="0">
                <a:solidFill>
                  <a:prstClr val="black"/>
                </a:solidFill>
                <a:latin typeface="微软雅黑" panose="020B0503020204020204" charset="-122"/>
                <a:ea typeface="微软雅黑" panose="020B0503020204020204" charset="-122"/>
              </a:rPr>
              <a:t>：史诗在内容上表现的不是个人的遭遇，而是关系到整个氏族或民族生死存亡的大事，较之狭义民间叙事长诗，其题材更重大，主题更严肃，格调也更庄重。</a:t>
            </a:r>
            <a:endParaRPr lang="en-US" altLang="zh-CN" dirty="0">
              <a:solidFill>
                <a:prstClr val="black"/>
              </a:solidFill>
              <a:latin typeface="微软雅黑" panose="020B0503020204020204" charset="-122"/>
              <a:ea typeface="微软雅黑" panose="020B0503020204020204" charset="-122"/>
            </a:endParaRP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63145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srgbClr val="FF0000"/>
                </a:solidFill>
                <a:latin typeface="微软雅黑" panose="020B0503020204020204" charset="-122"/>
                <a:ea typeface="微软雅黑" panose="020B0503020204020204" charset="-122"/>
              </a:rPr>
              <a:t>第七章重点内容</a:t>
            </a:r>
          </a:p>
        </p:txBody>
      </p:sp>
      <p:sp>
        <p:nvSpPr>
          <p:cNvPr id="100" name="文本框 99"/>
          <p:cNvSpPr txBox="1"/>
          <p:nvPr/>
        </p:nvSpPr>
        <p:spPr>
          <a:xfrm>
            <a:off x="532924" y="1086803"/>
            <a:ext cx="6093143" cy="1730216"/>
          </a:xfrm>
          <a:prstGeom prst="rect">
            <a:avLst/>
          </a:prstGeom>
          <a:noFill/>
          <a:ln w="9525">
            <a:noFill/>
          </a:ln>
        </p:spPr>
        <p:txBody>
          <a:bodyPr wrap="square" lIns="68580" tIns="34290" rIns="68580" bIns="34290">
            <a:spAutoFit/>
          </a:bodyPr>
          <a:lstStyle/>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1. </a:t>
            </a:r>
            <a:r>
              <a:rPr>
                <a:solidFill>
                  <a:prstClr val="black"/>
                </a:solidFill>
                <a:latin typeface="微软雅黑" panose="020B0503020204020204" charset="-122"/>
                <a:ea typeface="微软雅黑" panose="020B0503020204020204" charset="-122"/>
                <a:cs typeface="宋体" panose="02010600030101010101" pitchFamily="2" charset="-122"/>
              </a:rPr>
              <a:t>民间长诗的</a:t>
            </a:r>
            <a:r>
              <a:rPr b="1">
                <a:solidFill>
                  <a:srgbClr val="FF0000"/>
                </a:solidFill>
                <a:latin typeface="微软雅黑" panose="020B0503020204020204" charset="-122"/>
                <a:ea typeface="微软雅黑" panose="020B0503020204020204" charset="-122"/>
                <a:cs typeface="宋体" panose="02010600030101010101" pitchFamily="2" charset="-122"/>
              </a:rPr>
              <a:t>含义</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2. </a:t>
            </a:r>
            <a:r>
              <a:rPr>
                <a:solidFill>
                  <a:prstClr val="black"/>
                </a:solidFill>
                <a:latin typeface="微软雅黑" panose="020B0503020204020204" charset="-122"/>
                <a:ea typeface="微软雅黑" panose="020B0503020204020204" charset="-122"/>
                <a:cs typeface="宋体" panose="02010600030101010101" pitchFamily="2" charset="-122"/>
              </a:rPr>
              <a:t>民间叙事长诗的</a:t>
            </a:r>
            <a:r>
              <a:rPr b="1">
                <a:solidFill>
                  <a:srgbClr val="FF0000"/>
                </a:solidFill>
                <a:latin typeface="微软雅黑" panose="020B0503020204020204" charset="-122"/>
                <a:ea typeface="微软雅黑" panose="020B0503020204020204" charset="-122"/>
                <a:cs typeface="宋体" panose="02010600030101010101" pitchFamily="2" charset="-122"/>
              </a:rPr>
              <a:t>艺术特征</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3. </a:t>
            </a:r>
            <a:r>
              <a:rPr>
                <a:solidFill>
                  <a:prstClr val="black"/>
                </a:solidFill>
                <a:latin typeface="微软雅黑" panose="020B0503020204020204" charset="-122"/>
                <a:ea typeface="微软雅黑" panose="020B0503020204020204" charset="-122"/>
                <a:cs typeface="宋体" panose="02010600030101010101" pitchFamily="2" charset="-122"/>
              </a:rPr>
              <a:t>民间叙事长诗的</a:t>
            </a:r>
            <a:r>
              <a:rPr b="1">
                <a:solidFill>
                  <a:srgbClr val="FF0000"/>
                </a:solidFill>
                <a:latin typeface="微软雅黑" panose="020B0503020204020204" charset="-122"/>
                <a:ea typeface="微软雅黑" panose="020B0503020204020204" charset="-122"/>
                <a:cs typeface="宋体" panose="02010600030101010101" pitchFamily="2" charset="-122"/>
              </a:rPr>
              <a:t>发展</a:t>
            </a:r>
          </a:p>
          <a:p>
            <a:pPr defTabSz="685800">
              <a:lnSpc>
                <a:spcPct val="150000"/>
              </a:lnSpc>
              <a:defRPr/>
            </a:pPr>
            <a:endParaRPr>
              <a:solidFill>
                <a:prstClr val="black"/>
              </a:solidFill>
              <a:latin typeface="微软雅黑" panose="020B0503020204020204" charset="-122"/>
              <a:ea typeface="微软雅黑" panose="020B0503020204020204" charset="-122"/>
              <a:cs typeface="宋体" panose="02010600030101010101" pitchFamily="2" charset="-122"/>
            </a:endParaRPr>
          </a:p>
        </p:txBody>
      </p:sp>
    </p:spTree>
    <p:custDataLst>
      <p:tags r:id="rId1"/>
    </p:custDataLst>
    <p:extLst>
      <p:ext uri="{BB962C8B-B14F-4D97-AF65-F5344CB8AC3E}">
        <p14:creationId xmlns:p14="http://schemas.microsoft.com/office/powerpoint/2010/main" val="3581686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7856630" cy="2586087"/>
            <a:chOff x="622851" y="1180019"/>
            <a:chExt cx="10475507"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第八章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民间歌谣</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23658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6581879"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第三节 民间歌谣的价值、传承及其研究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920796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6" y="713423"/>
            <a:ext cx="3554730" cy="553998"/>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民间歌谣的界定</a:t>
            </a:r>
          </a:p>
        </p:txBody>
      </p:sp>
      <p:sp>
        <p:nvSpPr>
          <p:cNvPr id="3" name="文本框 2"/>
          <p:cNvSpPr txBox="1"/>
          <p:nvPr/>
        </p:nvSpPr>
        <p:spPr>
          <a:xfrm>
            <a:off x="251936" y="1379697"/>
            <a:ext cx="8230553" cy="1037749"/>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zh-CN" altLang="en-US" sz="2100" b="1" dirty="0">
                <a:solidFill>
                  <a:prstClr val="black"/>
                </a:solidFill>
                <a:latin typeface="微软雅黑" panose="020B0503020204020204" charset="-122"/>
                <a:ea typeface="微软雅黑" panose="020B0503020204020204" charset="-122"/>
                <a:cs typeface="Calibri" panose="020F0502020204030204" charset="0"/>
                <a:sym typeface="+mn-ea"/>
              </a:rPr>
              <a:t>含义：</a:t>
            </a:r>
            <a:r>
              <a:rPr lang="zh-CN" altLang="en-US" sz="2100" u="sng" dirty="0">
                <a:latin typeface="微软雅黑" panose="020B0503020204020204" charset="-122"/>
                <a:ea typeface="微软雅黑" panose="020B0503020204020204" charset="-122"/>
                <a:cs typeface="Calibri" panose="020F0502020204030204" charset="0"/>
                <a:sym typeface="+mn-ea"/>
              </a:rPr>
              <a:t>歌谣</a:t>
            </a:r>
            <a:r>
              <a:rPr lang="zh-CN" altLang="en-US" sz="2100" dirty="0">
                <a:solidFill>
                  <a:prstClr val="black"/>
                </a:solidFill>
                <a:latin typeface="微软雅黑" panose="020B0503020204020204" charset="-122"/>
                <a:ea typeface="微软雅黑" panose="020B0503020204020204" charset="-122"/>
                <a:cs typeface="Calibri" panose="020F0502020204030204" charset="0"/>
                <a:sym typeface="+mn-ea"/>
              </a:rPr>
              <a:t>是</a:t>
            </a:r>
            <a:r>
              <a:rPr lang="zh-CN" altLang="en-US" sz="2100" u="sng" dirty="0">
                <a:solidFill>
                  <a:srgbClr val="FF0000"/>
                </a:solidFill>
                <a:latin typeface="微软雅黑" panose="020B0503020204020204" charset="-122"/>
                <a:ea typeface="微软雅黑" panose="020B0503020204020204" charset="-122"/>
                <a:cs typeface="Calibri" panose="020F0502020204030204" charset="0"/>
                <a:sym typeface="+mn-ea"/>
              </a:rPr>
              <a:t>篇幅短小</a:t>
            </a:r>
            <a:r>
              <a:rPr lang="zh-CN" altLang="en-US" sz="2100" dirty="0">
                <a:solidFill>
                  <a:prstClr val="black"/>
                </a:solidFill>
                <a:latin typeface="微软雅黑" panose="020B0503020204020204" charset="-122"/>
                <a:ea typeface="微软雅黑" panose="020B0503020204020204" charset="-122"/>
                <a:cs typeface="Calibri" panose="020F0502020204030204" charset="0"/>
                <a:sym typeface="+mn-ea"/>
              </a:rPr>
              <a:t>，以</a:t>
            </a:r>
            <a:r>
              <a:rPr lang="zh-CN" altLang="en-US" sz="2100" u="sng" dirty="0">
                <a:solidFill>
                  <a:srgbClr val="FF0000"/>
                </a:solidFill>
                <a:latin typeface="微软雅黑" panose="020B0503020204020204" charset="-122"/>
                <a:ea typeface="微软雅黑" panose="020B0503020204020204" charset="-122"/>
                <a:cs typeface="Calibri" panose="020F0502020204030204" charset="0"/>
                <a:sym typeface="+mn-ea"/>
              </a:rPr>
              <a:t>抒情为主</a:t>
            </a:r>
            <a:r>
              <a:rPr lang="zh-CN" altLang="en-US" sz="2100" dirty="0">
                <a:solidFill>
                  <a:prstClr val="black"/>
                </a:solidFill>
                <a:latin typeface="微软雅黑" panose="020B0503020204020204" charset="-122"/>
                <a:ea typeface="微软雅黑" panose="020B0503020204020204" charset="-122"/>
                <a:cs typeface="Calibri" panose="020F0502020204030204" charset="0"/>
                <a:sym typeface="+mn-ea"/>
              </a:rPr>
              <a:t>的</a:t>
            </a:r>
            <a:r>
              <a:rPr lang="zh-CN" altLang="en-US" sz="2100" u="sng" dirty="0">
                <a:solidFill>
                  <a:srgbClr val="FF0000"/>
                </a:solidFill>
                <a:latin typeface="微软雅黑" panose="020B0503020204020204" charset="-122"/>
                <a:ea typeface="微软雅黑" panose="020B0503020204020204" charset="-122"/>
                <a:cs typeface="Calibri" panose="020F0502020204030204" charset="0"/>
                <a:sym typeface="+mn-ea"/>
              </a:rPr>
              <a:t>民间诗歌的总称</a:t>
            </a:r>
            <a:r>
              <a:rPr lang="zh-CN" altLang="en-US" sz="2100" dirty="0">
                <a:solidFill>
                  <a:prstClr val="black"/>
                </a:solidFill>
                <a:latin typeface="微软雅黑" panose="020B0503020204020204" charset="-122"/>
                <a:ea typeface="微软雅黑" panose="020B0503020204020204" charset="-122"/>
                <a:cs typeface="Calibri" panose="020F0502020204030204" charset="0"/>
                <a:sym typeface="+mn-ea"/>
              </a:rPr>
              <a:t>。实际上它由“民歌”和“民谣”两部分构成。</a:t>
            </a:r>
            <a:endParaRPr lang="zh-CN" altLang="en-US" sz="2100" dirty="0">
              <a:solidFill>
                <a:prstClr val="black"/>
              </a:solidFill>
              <a:latin typeface="微软雅黑" panose="020B0503020204020204" charset="-122"/>
              <a:ea typeface="微软雅黑" panose="020B0503020204020204" charset="-122"/>
            </a:endParaRPr>
          </a:p>
        </p:txBody>
      </p:sp>
      <p:sp>
        <p:nvSpPr>
          <p:cNvPr id="6" name="五边形 5"/>
          <p:cNvSpPr/>
          <p:nvPr/>
        </p:nvSpPr>
        <p:spPr>
          <a:xfrm flipH="1">
            <a:off x="3167940" y="79236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4" name="文本框 3"/>
          <p:cNvSpPr txBox="1"/>
          <p:nvPr/>
        </p:nvSpPr>
        <p:spPr>
          <a:xfrm>
            <a:off x="162878" y="160496"/>
            <a:ext cx="2863604"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8.1</a:t>
            </a:r>
            <a:r>
              <a:rPr lang="zh-CN" altLang="en-US" sz="2100" b="1" dirty="0">
                <a:solidFill>
                  <a:prstClr val="black"/>
                </a:solidFill>
                <a:latin typeface="微软雅黑" panose="020B0503020204020204" charset="-122"/>
                <a:ea typeface="微软雅黑" panose="020B0503020204020204" charset="-122"/>
                <a:sym typeface="+mn-ea"/>
              </a:rPr>
              <a:t>  歌谣的界定与分类</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56562" y="2859782"/>
            <a:ext cx="8091902" cy="923330"/>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民歌：配合乐曲演唱，严守一定的字句结构和韵律            </a:t>
            </a:r>
            <a:r>
              <a:rPr lang="zh-CN" altLang="en-US" b="1" dirty="0">
                <a:latin typeface="微软雅黑" pitchFamily="34" charset="-122"/>
                <a:ea typeface="微软雅黑" pitchFamily="34" charset="-122"/>
              </a:rPr>
              <a:t>词</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曲</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民谣：不配合乐曲自由咏诵，字句结构和韵律比较灵活     </a:t>
            </a:r>
            <a:r>
              <a:rPr lang="zh-CN" altLang="en-US" b="1" dirty="0">
                <a:latin typeface="微软雅黑" pitchFamily="34" charset="-122"/>
                <a:ea typeface="微软雅黑" pitchFamily="34" charset="-122"/>
              </a:rPr>
              <a:t>词</a:t>
            </a:r>
          </a:p>
        </p:txBody>
      </p:sp>
      <p:sp>
        <p:nvSpPr>
          <p:cNvPr id="5" name="矩形 4"/>
          <p:cNvSpPr/>
          <p:nvPr/>
        </p:nvSpPr>
        <p:spPr>
          <a:xfrm>
            <a:off x="6444208" y="2859782"/>
            <a:ext cx="504056" cy="9233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6112647" y="4299942"/>
            <a:ext cx="1888819"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民间歌谣</a:t>
            </a:r>
          </a:p>
        </p:txBody>
      </p:sp>
      <p:cxnSp>
        <p:nvCxnSpPr>
          <p:cNvPr id="17" name="直接箭头连接符 16"/>
          <p:cNvCxnSpPr>
            <a:stCxn id="5" idx="2"/>
          </p:cNvCxnSpPr>
          <p:nvPr/>
        </p:nvCxnSpPr>
        <p:spPr>
          <a:xfrm>
            <a:off x="6696236" y="3783112"/>
            <a:ext cx="0" cy="51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6748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4411" y="433864"/>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sp>
        <p:nvSpPr>
          <p:cNvPr id="8" name="文本框 7"/>
          <p:cNvSpPr txBox="1"/>
          <p:nvPr/>
        </p:nvSpPr>
        <p:spPr>
          <a:xfrm>
            <a:off x="719238" y="1375491"/>
            <a:ext cx="6805090" cy="2977738"/>
          </a:xfrm>
          <a:prstGeom prst="rect">
            <a:avLst/>
          </a:prstGeom>
          <a:noFill/>
        </p:spPr>
        <p:txBody>
          <a:bodyPr wrap="square" lIns="68580" tIns="34290" rIns="68580" bIns="34290" rtlCol="0">
            <a:spAutoFit/>
          </a:bodyPr>
          <a:lstStyle/>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劳动歌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时政歌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仪式歌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情歌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生活歌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历史传说歌</a:t>
            </a: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marL="285750" indent="-285750" defTabSz="685800" fontAlgn="base" hangingPunct="0">
              <a:lnSpc>
                <a:spcPct val="150000"/>
              </a:lnSpc>
              <a:spcBef>
                <a:spcPct val="0"/>
              </a:spcBef>
              <a:spcAft>
                <a:spcPct val="0"/>
              </a:spcAft>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儿歌</a:t>
            </a:r>
            <a:endParaRPr lang="zh-CN" altLang="en-US" dirty="0">
              <a:solidFill>
                <a:prstClr val="black"/>
              </a:solidFill>
              <a:latin typeface="微软雅黑" panose="020B0503020204020204" charset="-122"/>
              <a:ea typeface="微软雅黑" panose="020B0503020204020204" charset="-122"/>
            </a:endParaRPr>
          </a:p>
        </p:txBody>
      </p:sp>
      <p:sp>
        <p:nvSpPr>
          <p:cNvPr id="9" name="五边形 8"/>
          <p:cNvSpPr/>
          <p:nvPr/>
        </p:nvSpPr>
        <p:spPr>
          <a:xfrm flipH="1">
            <a:off x="3275856" y="53570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选择</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6" name="圆角矩形 5">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6" idx="3"/>
              <a:endCxn id="10"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6" idx="3"/>
              <a:endCxn id="11"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6" idx="3"/>
              <a:endCxn id="12"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92561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1</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劳动歌</a:t>
            </a:r>
          </a:p>
        </p:txBody>
      </p:sp>
      <p:sp>
        <p:nvSpPr>
          <p:cNvPr id="5" name="文本框 4"/>
          <p:cNvSpPr txBox="1"/>
          <p:nvPr/>
        </p:nvSpPr>
        <p:spPr>
          <a:xfrm>
            <a:off x="114776" y="1193959"/>
            <a:ext cx="8996363" cy="1314926"/>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劳动歌是由</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体力劳动</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的激发而产生的民间歌谣，是伴随</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劳动节奏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而歌唱。</a:t>
            </a:r>
            <a:endParaRPr lang="zh-CN" altLang="en-US" sz="1500" dirty="0">
              <a:solidFill>
                <a:prstClr val="black"/>
              </a:solidFill>
              <a:latin typeface="仿宋" panose="02010609060101010101" charset="-122"/>
              <a:ea typeface="仿宋" panose="02010609060101010101" charset="-122"/>
              <a:cs typeface="Calibri" panose="020F0502020204030204" charset="0"/>
              <a:sym typeface="+mn-ea"/>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包括各种号子（船夫号子、搬运工人的装卸号子等）、田歌、矿工歌、伐木歌、采茶歌等所有直接反映劳动生活或协调劳动节奏的民歌。</a:t>
            </a:r>
          </a:p>
        </p:txBody>
      </p:sp>
      <p:sp>
        <p:nvSpPr>
          <p:cNvPr id="7" name="五边形 6"/>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8" name="文本框 7"/>
          <p:cNvSpPr txBox="1"/>
          <p:nvPr/>
        </p:nvSpPr>
        <p:spPr>
          <a:xfrm>
            <a:off x="281940" y="2618899"/>
            <a:ext cx="4345305" cy="1730216"/>
          </a:xfrm>
          <a:prstGeom prst="rect">
            <a:avLst/>
          </a:prstGeom>
          <a:noFill/>
          <a:ln w="9525">
            <a:solidFill>
              <a:schemeClr val="tx1"/>
            </a:solidFill>
          </a:ln>
        </p:spPr>
        <p:txBody>
          <a:bodyPr wrap="square" lIns="68580" tIns="34290" rIns="68580" bIns="34290" rtlCol="0">
            <a:spAutoFit/>
          </a:bodyPr>
          <a:lstStyle/>
          <a:p>
            <a:pPr defTabSz="685800">
              <a:defRPr/>
            </a:pPr>
            <a:r>
              <a:rPr lang="zh-CN" altLang="en-US">
                <a:solidFill>
                  <a:prstClr val="black"/>
                </a:solidFill>
                <a:latin typeface="楷体" panose="02010609060101010101" pitchFamily="49" charset="-122"/>
                <a:ea typeface="楷体" panose="02010609060101010101" pitchFamily="49" charset="-122"/>
              </a:rPr>
              <a:t>《十二月田歌》</a:t>
            </a:r>
          </a:p>
          <a:p>
            <a:pPr defTabSz="685800">
              <a:defRPr/>
            </a:pPr>
            <a:endParaRPr lang="zh-CN" altLang="en-US">
              <a:solidFill>
                <a:prstClr val="black"/>
              </a:solidFill>
              <a:latin typeface="楷体" panose="02010609060101010101" pitchFamily="49" charset="-122"/>
              <a:ea typeface="楷体" panose="02010609060101010101" pitchFamily="49" charset="-122"/>
            </a:endParaRPr>
          </a:p>
          <a:p>
            <a:pPr defTabSz="685800">
              <a:defRPr/>
            </a:pPr>
            <a:r>
              <a:rPr lang="zh-CN" altLang="en-US">
                <a:solidFill>
                  <a:prstClr val="black"/>
                </a:solidFill>
                <a:latin typeface="楷体" panose="02010609060101010101" pitchFamily="49" charset="-122"/>
                <a:ea typeface="楷体" panose="02010609060101010101" pitchFamily="49" charset="-122"/>
              </a:rPr>
              <a:t>正月家家贺新年，初一十五大团圆，嘴里吃的旧年饭，心里想着新年粮。二月初二二月间，坡旁地边起火烟，田中看见哥挑粪，妹也无心来偷闲……</a:t>
            </a:r>
          </a:p>
        </p:txBody>
      </p:sp>
      <p:sp>
        <p:nvSpPr>
          <p:cNvPr id="10" name="文本框 9"/>
          <p:cNvSpPr txBox="1"/>
          <p:nvPr/>
        </p:nvSpPr>
        <p:spPr>
          <a:xfrm>
            <a:off x="5165884" y="2547462"/>
            <a:ext cx="3235166" cy="1730216"/>
          </a:xfrm>
          <a:prstGeom prst="rect">
            <a:avLst/>
          </a:prstGeom>
          <a:noFill/>
          <a:ln>
            <a:solidFill>
              <a:schemeClr val="tx1"/>
            </a:solidFill>
            <a:prstDash val="solid"/>
          </a:ln>
        </p:spPr>
        <p:txBody>
          <a:bodyPr wrap="square" lIns="68580" tIns="34290" rIns="68580" bIns="34290" rtlCol="0">
            <a:spAutoFit/>
          </a:bodyPr>
          <a:lstStyle/>
          <a:p>
            <a:pPr defTabSz="685800">
              <a:defRPr/>
            </a:pPr>
            <a:r>
              <a:rPr lang="zh-CN" altLang="en-US">
                <a:solidFill>
                  <a:prstClr val="black"/>
                </a:solidFill>
                <a:latin typeface="楷体" panose="02010609060101010101" pitchFamily="49" charset="-122"/>
                <a:ea typeface="楷体" panose="02010609060101010101" pitchFamily="49" charset="-122"/>
              </a:rPr>
              <a:t>《薅hāo草锣鼓》中的两首：</a:t>
            </a:r>
          </a:p>
          <a:p>
            <a:pPr defTabSz="685800">
              <a:defRPr/>
            </a:pPr>
            <a:endParaRPr lang="zh-CN" altLang="en-US">
              <a:solidFill>
                <a:prstClr val="black"/>
              </a:solidFill>
              <a:latin typeface="楷体" panose="02010609060101010101" pitchFamily="49" charset="-122"/>
              <a:ea typeface="楷体" panose="02010609060101010101" pitchFamily="49" charset="-122"/>
            </a:endParaRPr>
          </a:p>
          <a:p>
            <a:pPr defTabSz="685800">
              <a:defRPr/>
            </a:pPr>
            <a:r>
              <a:rPr lang="zh-CN" altLang="en-US">
                <a:solidFill>
                  <a:prstClr val="black"/>
                </a:solidFill>
                <a:latin typeface="楷体" panose="02010609060101010101" pitchFamily="49" charset="-122"/>
                <a:ea typeface="楷体" panose="02010609060101010101" pitchFamily="49" charset="-122"/>
              </a:rPr>
              <a:t>“锄头两只角，尊草要过脚，吃的猪狗食，做的牛马活。”</a:t>
            </a:r>
          </a:p>
          <a:p>
            <a:pPr defTabSz="685800">
              <a:defRPr/>
            </a:pPr>
            <a:r>
              <a:rPr lang="zh-CN" altLang="en-US">
                <a:solidFill>
                  <a:prstClr val="black"/>
                </a:solidFill>
                <a:latin typeface="楷体" panose="02010609060101010101" pitchFamily="49" charset="-122"/>
                <a:ea typeface="楷体" panose="02010609060101010101" pitchFamily="49" charset="-122"/>
              </a:rPr>
              <a:t>“黄豆开紫花，来年莫种它，东家吃豆腐，伙计吃豆渣。”</a:t>
            </a:r>
          </a:p>
        </p:txBody>
      </p:sp>
      <p:sp>
        <p:nvSpPr>
          <p:cNvPr id="11" name="文本框 10">
            <a:extLst>
              <a:ext uri="{FF2B5EF4-FFF2-40B4-BE49-F238E27FC236}">
                <a16:creationId xmlns:a16="http://schemas.microsoft.com/office/drawing/2014/main" id="{88F1F4BF-9A12-6B47-9D7D-D9BBA6BE7274}"/>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grpSp>
        <p:nvGrpSpPr>
          <p:cNvPr id="12" name="组合 11">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13" name="圆角矩形 12">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4" name="圆角矩形 13">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5" name="圆角矩形 14">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6" name="圆角矩形 15">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7" name="直线连接符 19">
              <a:extLst>
                <a:ext uri="{FF2B5EF4-FFF2-40B4-BE49-F238E27FC236}">
                  <a16:creationId xmlns:a16="http://schemas.microsoft.com/office/drawing/2014/main" id="{2E56B57E-A19F-4B44-AB34-B35D23F9C872}"/>
                </a:ext>
              </a:extLst>
            </p:cNvPr>
            <p:cNvCxnSpPr>
              <a:cxnSpLocks/>
              <a:stCxn id="13" idx="3"/>
              <a:endCxn id="14"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0">
              <a:extLst>
                <a:ext uri="{FF2B5EF4-FFF2-40B4-BE49-F238E27FC236}">
                  <a16:creationId xmlns:a16="http://schemas.microsoft.com/office/drawing/2014/main" id="{A4A1488C-75DF-9B4C-9E26-CBFD89D282C5}"/>
                </a:ext>
              </a:extLst>
            </p:cNvPr>
            <p:cNvCxnSpPr>
              <a:cxnSpLocks/>
              <a:stCxn id="13" idx="3"/>
              <a:endCxn id="15"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2">
              <a:extLst>
                <a:ext uri="{FF2B5EF4-FFF2-40B4-BE49-F238E27FC236}">
                  <a16:creationId xmlns:a16="http://schemas.microsoft.com/office/drawing/2014/main" id="{25D2EFA0-9CDE-3447-873C-47F8EBC4E40C}"/>
                </a:ext>
              </a:extLst>
            </p:cNvPr>
            <p:cNvCxnSpPr>
              <a:cxnSpLocks/>
              <a:stCxn id="13" idx="3"/>
              <a:endCxn id="16"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13621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749" y="1216371"/>
            <a:ext cx="8387715" cy="851323"/>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反映</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劳动人民</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从切身的感受中对某些</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政治事件、施政措施、公众人物</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的认识和态度，表现了人民的</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理想和愿望</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，传统的时政歌多是</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批判和暴露</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7" name="文本框 6"/>
          <p:cNvSpPr txBox="1"/>
          <p:nvPr/>
        </p:nvSpPr>
        <p:spPr>
          <a:xfrm>
            <a:off x="633889" y="2494122"/>
            <a:ext cx="3384233" cy="1730216"/>
          </a:xfrm>
          <a:prstGeom prst="rect">
            <a:avLst/>
          </a:prstGeom>
          <a:noFill/>
          <a:ln>
            <a:solidFill>
              <a:schemeClr val="tx1"/>
            </a:solidFill>
            <a:prstDash val="solid"/>
          </a:ln>
        </p:spPr>
        <p:txBody>
          <a:bodyPr wrap="square" lIns="68580" tIns="34290" rIns="68580" bIns="34290" rtlCol="0" anchor="t">
            <a:spAutoFit/>
          </a:bodyPr>
          <a:lstStyle/>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例如：</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《桓灵时童谣》</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举秀才，不知书。</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举孝廉，父别居。</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寒素清白浊如泥，</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高第良将怯如鸡。</a:t>
            </a:r>
            <a:endParaRPr lang="zh-CN" altLang="en-US" dirty="0">
              <a:solidFill>
                <a:prstClr val="black"/>
              </a:solidFill>
              <a:latin typeface="楷体" panose="02010609060101010101" pitchFamily="49" charset="-122"/>
              <a:ea typeface="楷体" panose="02010609060101010101" pitchFamily="49" charset="-122"/>
            </a:endParaRPr>
          </a:p>
        </p:txBody>
      </p:sp>
      <p:pic>
        <p:nvPicPr>
          <p:cNvPr id="8" name="图片 7" descr="1"/>
          <p:cNvPicPr>
            <a:picLocks noChangeAspect="1"/>
          </p:cNvPicPr>
          <p:nvPr/>
        </p:nvPicPr>
        <p:blipFill>
          <a:blip r:embed="rId4"/>
          <a:stretch>
            <a:fillRect/>
          </a:stretch>
        </p:blipFill>
        <p:spPr>
          <a:xfrm>
            <a:off x="5432368" y="2355726"/>
            <a:ext cx="1925003" cy="2280285"/>
          </a:xfrm>
          <a:prstGeom prst="rect">
            <a:avLst/>
          </a:prstGeom>
          <a:ln>
            <a:noFill/>
          </a:ln>
          <a:effectLst>
            <a:softEdge rad="112500"/>
          </a:effectLst>
        </p:spPr>
      </p:pic>
      <p:sp>
        <p:nvSpPr>
          <p:cNvPr id="9" name="文本框 8">
            <a:extLst>
              <a:ext uri="{FF2B5EF4-FFF2-40B4-BE49-F238E27FC236}">
                <a16:creationId xmlns:a16="http://schemas.microsoft.com/office/drawing/2014/main" id="{E6ECE082-CD5E-DA4A-A233-22004FC7F24C}"/>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grpSp>
        <p:nvGrpSpPr>
          <p:cNvPr id="10" name="组合 9">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11" name="圆角矩形 10">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2" name="圆角矩形 11">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3" name="圆角矩形 12">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4" name="圆角矩形 13">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5" name="直线连接符 19">
              <a:extLst>
                <a:ext uri="{FF2B5EF4-FFF2-40B4-BE49-F238E27FC236}">
                  <a16:creationId xmlns:a16="http://schemas.microsoft.com/office/drawing/2014/main" id="{2E56B57E-A19F-4B44-AB34-B35D23F9C872}"/>
                </a:ext>
              </a:extLst>
            </p:cNvPr>
            <p:cNvCxnSpPr>
              <a:cxnSpLocks/>
              <a:stCxn id="11" idx="3"/>
              <a:endCxn id="12"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2</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时政歌</a:t>
            </a:r>
          </a:p>
        </p:txBody>
      </p:sp>
      <p:sp>
        <p:nvSpPr>
          <p:cNvPr id="19" name="五边形 18"/>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1033382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776" y="1256824"/>
            <a:ext cx="8387715" cy="1314926"/>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伴随宗教仪式、节日庆典和婚丧礼仪等吟唱的歌谣。</a:t>
            </a: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一般分为四种：</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诀术歌、节令歌、礼俗歌、祀典歌</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。其中以</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礼俗歌</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在民间流行最广，如出嫁歌、婚礼歌、丧歌、起屋上梁歌等。</a:t>
            </a:r>
          </a:p>
        </p:txBody>
      </p:sp>
      <p:sp>
        <p:nvSpPr>
          <p:cNvPr id="7" name="文本框 6"/>
          <p:cNvSpPr txBox="1"/>
          <p:nvPr/>
        </p:nvSpPr>
        <p:spPr>
          <a:xfrm>
            <a:off x="114776" y="2737961"/>
            <a:ext cx="2372678" cy="2007394"/>
          </a:xfrm>
          <a:prstGeom prst="rect">
            <a:avLst/>
          </a:prstGeom>
          <a:noFill/>
          <a:ln>
            <a:solidFill>
              <a:schemeClr val="tx1"/>
            </a:solidFill>
            <a:prstDash val="solid"/>
          </a:ln>
        </p:spPr>
        <p:txBody>
          <a:bodyPr wrap="square" lIns="68580" tIns="34290" rIns="68580" bIns="34290" rtlCol="0" anchor="t">
            <a:spAutoFit/>
          </a:bodyPr>
          <a:lstStyle/>
          <a:p>
            <a:pPr indent="342900" defTabSz="685800" fontAlgn="base" hangingPunct="0">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例：诀术歌</a:t>
            </a:r>
          </a:p>
          <a:p>
            <a:pPr indent="342900" defTabSz="685800" fontAlgn="base" hangingPunct="0">
              <a:spcBef>
                <a:spcPct val="0"/>
              </a:spcBef>
              <a:spcAft>
                <a:spcPct val="0"/>
              </a:spcAft>
              <a:defRPr/>
            </a:pP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天皇皇，地皇皇，</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我家有个夜哭郎，</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过路君子念三遍，</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一夜睡到大天光。</a:t>
            </a:r>
          </a:p>
          <a:p>
            <a:pPr indent="342900" defTabSz="685800" fontAlgn="base" hangingPunct="0">
              <a:spcBef>
                <a:spcPct val="0"/>
              </a:spcBef>
              <a:spcAft>
                <a:spcPct val="0"/>
              </a:spcAft>
              <a:defRPr/>
            </a:pP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p:txBody>
      </p:sp>
      <p:sp>
        <p:nvSpPr>
          <p:cNvPr id="9" name="文本框 8"/>
          <p:cNvSpPr txBox="1"/>
          <p:nvPr/>
        </p:nvSpPr>
        <p:spPr>
          <a:xfrm>
            <a:off x="6252444" y="2737961"/>
            <a:ext cx="2796064" cy="2007394"/>
          </a:xfrm>
          <a:prstGeom prst="rect">
            <a:avLst/>
          </a:prstGeom>
          <a:noFill/>
          <a:ln>
            <a:solidFill>
              <a:schemeClr val="tx1"/>
            </a:solidFill>
            <a:prstDash val="solid"/>
          </a:ln>
        </p:spPr>
        <p:txBody>
          <a:bodyPr wrap="square" lIns="68580" tIns="34290" rIns="68580" bIns="34290" rtlCol="0" anchor="t">
            <a:spAutoFit/>
          </a:bodyPr>
          <a:lstStyle/>
          <a:p>
            <a:pPr indent="342900" defTabSz="685800" fontAlgn="base" hangingPunct="0">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例：礼俗歌</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一进洞房喜洋洋</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恭喜新浪与新娘</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我今来撒红罗帐</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好似蛟龙配凤凰</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一撒天长和地久</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二撒地久和天长</a:t>
            </a:r>
          </a:p>
        </p:txBody>
      </p:sp>
      <p:sp>
        <p:nvSpPr>
          <p:cNvPr id="11" name="文本框 10"/>
          <p:cNvSpPr txBox="1"/>
          <p:nvPr/>
        </p:nvSpPr>
        <p:spPr>
          <a:xfrm>
            <a:off x="2758548" y="2737961"/>
            <a:ext cx="3258905" cy="2008242"/>
          </a:xfrm>
          <a:prstGeom prst="rect">
            <a:avLst/>
          </a:prstGeom>
          <a:noFill/>
          <a:ln>
            <a:solidFill>
              <a:schemeClr val="tx1"/>
            </a:solidFill>
            <a:prstDash val="solid"/>
          </a:ln>
        </p:spPr>
        <p:txBody>
          <a:bodyPr wrap="square" lIns="68580" tIns="34290" rIns="68580" bIns="34290" rtlCol="0" anchor="t">
            <a:spAutoFit/>
          </a:bodyPr>
          <a:lstStyle/>
          <a:p>
            <a:pPr indent="342900" defTabSz="685800" fontAlgn="base" hangingPunct="0">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例：节令歌</a:t>
            </a:r>
            <a:endPar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342900" defTabSz="685800" fontAlgn="base" hangingPunct="0">
              <a:spcBef>
                <a:spcPct val="0"/>
              </a:spcBef>
              <a:spcAft>
                <a:spcPct val="0"/>
              </a:spcAft>
              <a:defRPr/>
            </a:pP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  </a:t>
            </a:r>
            <a:r>
              <a:rPr lang="en-US" altLang="zh-CN" dirty="0">
                <a:latin typeface="楷体" panose="02010609060101010101" pitchFamily="49" charset="-122"/>
                <a:ea typeface="楷体" panose="02010609060101010101" pitchFamily="49" charset="-122"/>
                <a:cs typeface="Calibri" panose="020F0502020204030204" charset="0"/>
                <a:sym typeface="+mn-ea"/>
              </a:rPr>
              <a:t>  </a:t>
            </a:r>
            <a:r>
              <a:rPr lang="zh-CN" altLang="en-US" dirty="0">
                <a:latin typeface="楷体" panose="02010609060101010101" pitchFamily="49" charset="-122"/>
                <a:ea typeface="楷体" panose="02010609060101010101" pitchFamily="49" charset="-122"/>
                <a:cs typeface="Calibri" panose="020F0502020204030204" charset="0"/>
                <a:sym typeface="+mn-ea"/>
              </a:rPr>
              <a:t>九九歌</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一九二九不出手，</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三九四九冰上走，</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五九六九，河边看柳，</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七九河开，八九雁来，</a:t>
            </a:r>
          </a:p>
          <a:p>
            <a:pPr indent="342900" defTabSz="685800" fontAlgn="base" hangingPunct="0">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九九加一九，耕牛遍地走。</a:t>
            </a:r>
          </a:p>
        </p:txBody>
      </p:sp>
      <p:sp>
        <p:nvSpPr>
          <p:cNvPr id="12" name="五边形 11"/>
          <p:cNvSpPr/>
          <p:nvPr/>
        </p:nvSpPr>
        <p:spPr>
          <a:xfrm flipH="1">
            <a:off x="3553226" y="736560"/>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13" name="文本框 12">
            <a:extLst>
              <a:ext uri="{FF2B5EF4-FFF2-40B4-BE49-F238E27FC236}">
                <a16:creationId xmlns:a16="http://schemas.microsoft.com/office/drawing/2014/main" id="{3F1DB607-0B46-0E44-9B0E-DDD974BD400E}"/>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grpSp>
        <p:nvGrpSpPr>
          <p:cNvPr id="10" name="组合 9">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14" name="圆角矩形 13">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5" name="圆角矩形 14">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6" name="圆角矩形 15">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7" name="圆角矩形 16">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8" name="直线连接符 19">
              <a:extLst>
                <a:ext uri="{FF2B5EF4-FFF2-40B4-BE49-F238E27FC236}">
                  <a16:creationId xmlns:a16="http://schemas.microsoft.com/office/drawing/2014/main" id="{2E56B57E-A19F-4B44-AB34-B35D23F9C872}"/>
                </a:ext>
              </a:extLst>
            </p:cNvPr>
            <p:cNvCxnSpPr>
              <a:cxnSpLocks/>
              <a:stCxn id="14" idx="3"/>
              <a:endCxn id="15"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20">
              <a:extLst>
                <a:ext uri="{FF2B5EF4-FFF2-40B4-BE49-F238E27FC236}">
                  <a16:creationId xmlns:a16="http://schemas.microsoft.com/office/drawing/2014/main" id="{A4A1488C-75DF-9B4C-9E26-CBFD89D282C5}"/>
                </a:ext>
              </a:extLst>
            </p:cNvPr>
            <p:cNvCxnSpPr>
              <a:cxnSpLocks/>
              <a:stCxn id="14" idx="3"/>
              <a:endCxn id="16"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22">
              <a:extLst>
                <a:ext uri="{FF2B5EF4-FFF2-40B4-BE49-F238E27FC236}">
                  <a16:creationId xmlns:a16="http://schemas.microsoft.com/office/drawing/2014/main" id="{25D2EFA0-9CDE-3447-873C-47F8EBC4E40C}"/>
                </a:ext>
              </a:extLst>
            </p:cNvPr>
            <p:cNvCxnSpPr>
              <a:cxnSpLocks/>
              <a:stCxn id="14" idx="3"/>
              <a:endCxn id="17"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3</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仪式歌</a:t>
            </a:r>
          </a:p>
        </p:txBody>
      </p:sp>
      <p:sp>
        <p:nvSpPr>
          <p:cNvPr id="22" name="五边形 21"/>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17812151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596" y="1373029"/>
            <a:ext cx="8431530" cy="3231654"/>
          </a:xfrm>
          <a:prstGeom prst="rect">
            <a:avLst/>
          </a:prstGeom>
          <a:noFill/>
        </p:spPr>
        <p:txBody>
          <a:bodyPr wrap="square" lIns="68580" tIns="34290" rIns="68580" bIns="34290" rtlCol="0" anchor="t">
            <a:spAutoFit/>
          </a:bodyPr>
          <a:lstStyle/>
          <a:p>
            <a:pPr indent="540068"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广泛反映人民群众</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日常劳动生活和家庭生活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的歌谣。最流行的有</a:t>
            </a:r>
            <a:r>
              <a:rPr lang="zh-CN" altLang="en-US" u="sng" dirty="0">
                <a:solidFill>
                  <a:prstClr val="black"/>
                </a:solidFill>
                <a:latin typeface="微软雅黑" panose="020B0503020204020204" charset="-122"/>
                <a:ea typeface="微软雅黑" panose="020B0503020204020204" charset="-122"/>
                <a:cs typeface="Calibri" panose="020F0502020204030204" charset="0"/>
                <a:sym typeface="+mn-ea"/>
              </a:rPr>
              <a:t>农民生活歌、妇女生活歌、工匠生活歌</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内容</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形式最丰富生动</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的一类歌谣</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defRPr/>
            </a:pPr>
            <a:endParaRPr lang="en-US" altLang="zh-CN" dirty="0">
              <a:solidFill>
                <a:prstClr val="black"/>
              </a:solidFill>
              <a:latin typeface="仿宋" panose="02010609060101010101" charset="-122"/>
              <a:ea typeface="仿宋" panose="02010609060101010101" charset="-122"/>
              <a:cs typeface="Calibri" panose="020F0502020204030204" charset="0"/>
            </a:endParaRPr>
          </a:p>
          <a:p>
            <a:pPr indent="540068" defTabSz="685800" fontAlgn="base" hangingPunct="0">
              <a:lnSpc>
                <a:spcPct val="150000"/>
              </a:lnSpc>
              <a:defRPr/>
            </a:pP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例：中国改革开放后，走上富裕之路的人民唱到：</a:t>
            </a:r>
          </a:p>
          <a:p>
            <a:pPr indent="540068" algn="ctr" defTabSz="685800" fontAlgn="base" hangingPunct="0">
              <a:lnSpc>
                <a:spcPct val="150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吃</a:t>
            </a: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的白米饭，喝的鲜鱼汤，</a:t>
            </a:r>
          </a:p>
          <a:p>
            <a:pPr indent="540068" algn="ctr" defTabSz="685800" fontAlgn="base" hangingPunct="0">
              <a:lnSpc>
                <a:spcPct val="150000"/>
              </a:lnSpc>
              <a:defRPr/>
            </a:pPr>
            <a:r>
              <a:rPr lang="zh-CN" altLang="en-US" sz="2100" dirty="0">
                <a:solidFill>
                  <a:prstClr val="black"/>
                </a:solidFill>
                <a:latin typeface="楷体" panose="02010609060101010101" pitchFamily="49" charset="-122"/>
                <a:ea typeface="楷体" panose="02010609060101010101" pitchFamily="49" charset="-122"/>
                <a:cs typeface="Calibri" panose="020F0502020204030204" charset="0"/>
                <a:sym typeface="+mn-ea"/>
              </a:rPr>
              <a:t>听的收音机，穿的的确良，</a:t>
            </a:r>
          </a:p>
          <a:p>
            <a:pPr indent="540068" algn="ctr" defTabSz="685800" fontAlgn="base" hangingPunct="0">
              <a:lnSpc>
                <a:spcPct val="150000"/>
              </a:lnSpc>
              <a:defRPr/>
            </a:pPr>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sym typeface="+mn-ea"/>
              </a:rPr>
              <a:t>电视机前坐，明年还要买个“大三洋”。</a:t>
            </a:r>
          </a:p>
        </p:txBody>
      </p:sp>
      <p:sp>
        <p:nvSpPr>
          <p:cNvPr id="7" name="文本框 6">
            <a:extLst>
              <a:ext uri="{FF2B5EF4-FFF2-40B4-BE49-F238E27FC236}">
                <a16:creationId xmlns:a16="http://schemas.microsoft.com/office/drawing/2014/main" id="{97FFF430-161B-9142-9DE7-04C182DE7F37}"/>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1" name="圆角矩形 10">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2" name="圆角矩形 11">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3" name="直线连接符 19">
              <a:extLst>
                <a:ext uri="{FF2B5EF4-FFF2-40B4-BE49-F238E27FC236}">
                  <a16:creationId xmlns:a16="http://schemas.microsoft.com/office/drawing/2014/main" id="{2E56B57E-A19F-4B44-AB34-B35D23F9C872}"/>
                </a:ext>
              </a:extLst>
            </p:cNvPr>
            <p:cNvCxnSpPr>
              <a:cxnSpLocks/>
              <a:stCxn id="8" idx="3"/>
              <a:endCxn id="10"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8" idx="3"/>
              <a:endCxn id="11"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8" idx="3"/>
              <a:endCxn id="12"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4</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生活歌</a:t>
            </a:r>
          </a:p>
        </p:txBody>
      </p:sp>
      <p:sp>
        <p:nvSpPr>
          <p:cNvPr id="17" name="五边形 16"/>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214928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362" y="1272064"/>
            <a:ext cx="8051483" cy="899160"/>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反映劳动人民</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爱情生活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的歌谣。</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数量丰富，并且在各类歌谣中艺术性最高。</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少数民族</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地区尤为发达。</a:t>
            </a:r>
            <a:endParaRPr lang="zh-CN" altLang="en-US" dirty="0">
              <a:solidFill>
                <a:prstClr val="black"/>
              </a:solidFill>
              <a:latin typeface="微软雅黑" panose="020B0503020204020204" charset="-122"/>
              <a:ea typeface="微软雅黑" panose="020B0503020204020204" charset="-122"/>
            </a:endParaRPr>
          </a:p>
        </p:txBody>
      </p:sp>
      <p:sp>
        <p:nvSpPr>
          <p:cNvPr id="5" name="文本框 4"/>
          <p:cNvSpPr txBox="1"/>
          <p:nvPr/>
        </p:nvSpPr>
        <p:spPr>
          <a:xfrm>
            <a:off x="662464" y="2335054"/>
            <a:ext cx="6423660" cy="899160"/>
          </a:xfrm>
          <a:prstGeom prst="rect">
            <a:avLst/>
          </a:prstGeom>
          <a:noFill/>
        </p:spPr>
        <p:txBody>
          <a:bodyPr wrap="square" lIns="68580" tIns="34290" rIns="68580" bIns="34290" rtlCol="0">
            <a:spAutoFit/>
          </a:bodyPr>
          <a:lstStyle/>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例如：五更鸡啼天亮哉，姐关房门勿肯开；</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      梳妆台上拔出羊毛笔，要郎写定几时来。</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5</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情歌</a:t>
            </a:r>
          </a:p>
        </p:txBody>
      </p:sp>
      <p:sp>
        <p:nvSpPr>
          <p:cNvPr id="16" name="五边形 15"/>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17" name="文本框 6">
            <a:extLst>
              <a:ext uri="{FF2B5EF4-FFF2-40B4-BE49-F238E27FC236}">
                <a16:creationId xmlns:a16="http://schemas.microsoft.com/office/drawing/2014/main" id="{97FFF430-161B-9142-9DE7-04C182DE7F37}"/>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spTree>
    <p:custDataLst>
      <p:tags r:id="rId1"/>
    </p:custDataLst>
    <p:extLst>
      <p:ext uri="{BB962C8B-B14F-4D97-AF65-F5344CB8AC3E}">
        <p14:creationId xmlns:p14="http://schemas.microsoft.com/office/powerpoint/2010/main" val="689049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777" y="1420654"/>
            <a:ext cx="8415814" cy="899160"/>
          </a:xfrm>
          <a:prstGeom prst="rect">
            <a:avLst/>
          </a:prstGeom>
          <a:noFill/>
        </p:spPr>
        <p:txBody>
          <a:bodyPr wrap="square" lIns="68580" tIns="34290" rIns="68580" bIns="34290" rtlCol="0">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民歌中常常唱到古人古事，其意义一是缅怀本民族、本地区建功立业的杰出人物，二是为了显示歌手的见多识广。这类歌谣统称为</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历史传说歌</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微软雅黑" panose="020B0503020204020204" charset="-122"/>
              <a:ea typeface="微软雅黑" panose="020B0503020204020204" charset="-122"/>
            </a:endParaRPr>
          </a:p>
        </p:txBody>
      </p:sp>
      <p:sp>
        <p:nvSpPr>
          <p:cNvPr id="5" name="文本框 4"/>
          <p:cNvSpPr txBox="1"/>
          <p:nvPr/>
        </p:nvSpPr>
        <p:spPr>
          <a:xfrm>
            <a:off x="460058" y="2462689"/>
            <a:ext cx="7256621" cy="1868805"/>
          </a:xfrm>
          <a:prstGeom prst="rect">
            <a:avLst/>
          </a:prstGeom>
          <a:noFill/>
          <a:ln>
            <a:solidFill>
              <a:schemeClr val="tx1"/>
            </a:solidFill>
            <a:prstDash val="solid"/>
          </a:ln>
        </p:spPr>
        <p:txBody>
          <a:bodyPr wrap="square" lIns="68580" tIns="34290" rIns="68580" bIns="34290" rtlCol="0" anchor="t">
            <a:spAutoFit/>
          </a:bodyPr>
          <a:lstStyle/>
          <a:p>
            <a:pPr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例：湖北吕家村歌唱李自成，表现对农民起义英雄的怀念</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1400" dirty="0">
              <a:solidFill>
                <a:prstClr val="black"/>
              </a:solidFill>
              <a:latin typeface="仿宋" panose="02010609060101010101" charset="-122"/>
              <a:ea typeface="仿宋" panose="02010609060101010101" charset="-122"/>
              <a:cs typeface="Calibri" panose="020F0502020204030204" charset="0"/>
            </a:endParaRPr>
          </a:p>
          <a:p>
            <a:pPr indent="540068" defTabSz="685800" fontAlgn="base" hangingPunct="0">
              <a:lnSpc>
                <a:spcPct val="125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天旱三年不下雨，干坏庄稼饿死人。</a:t>
            </a:r>
          </a:p>
          <a:p>
            <a:pPr indent="540068" defTabSz="685800" fontAlgn="base" hangingPunct="0">
              <a:lnSpc>
                <a:spcPct val="125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只有闯王好大胆，领兵造反乱大明。</a:t>
            </a:r>
          </a:p>
          <a:p>
            <a:pPr indent="540068" defTabSz="685800" fontAlgn="base" hangingPunct="0">
              <a:lnSpc>
                <a:spcPct val="125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只有闯王武艺强，开开大门迎闯王，闯王来了不纳粮。</a:t>
            </a:r>
          </a:p>
          <a:p>
            <a:pPr indent="540068" defTabSz="685800" fontAlgn="base" hangingPunct="0">
              <a:lnSpc>
                <a:spcPct val="125000"/>
              </a:lnSpc>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闯王领兵打天下，打了天下不归他。</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6">
            <a:extLst>
              <a:ext uri="{FF2B5EF4-FFF2-40B4-BE49-F238E27FC236}">
                <a16:creationId xmlns:a16="http://schemas.microsoft.com/office/drawing/2014/main" id="{97FFF430-161B-9142-9DE7-04C182DE7F37}"/>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sp>
        <p:nvSpPr>
          <p:cNvPr id="16"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6</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历史传说歌</a:t>
            </a:r>
          </a:p>
        </p:txBody>
      </p:sp>
      <p:sp>
        <p:nvSpPr>
          <p:cNvPr id="17" name="五边形 16"/>
          <p:cNvSpPr/>
          <p:nvPr/>
        </p:nvSpPr>
        <p:spPr>
          <a:xfrm flipH="1">
            <a:off x="2212534"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247379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562240"/>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形式独特而集大成</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：吸收了古代歌谣的一些要素，如韵律和节奏，描绘动作场景。史诗在形式上集各类口头文学之大成，吸收各类民间叙事文学的营养，融合多文类的传统，</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锤炼并形成了自己独特的主题、表达方式和诗学体系</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84949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401" y="1280160"/>
            <a:ext cx="8691086" cy="3808735"/>
          </a:xfrm>
          <a:prstGeom prst="rect">
            <a:avLst/>
          </a:prstGeom>
          <a:noFill/>
        </p:spPr>
        <p:txBody>
          <a:bodyPr wrap="square" lIns="68580" tIns="34290" rIns="68580" bIns="34290" rtlCol="0" anchor="t">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是</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儿童口头传唱的歌谣</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。中国古代称为“童谣”、“孺子歌”、“童子歌”、“小儿语”等。</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形式</a:t>
            </a:r>
            <a:r>
              <a:rPr lang="zh-CN" altLang="en-US" u="sng" dirty="0">
                <a:solidFill>
                  <a:srgbClr val="FF0000"/>
                </a:solidFill>
                <a:latin typeface="微软雅黑" panose="020B0503020204020204" charset="-122"/>
                <a:ea typeface="微软雅黑" panose="020B0503020204020204" charset="-122"/>
                <a:cs typeface="Calibri" panose="020F0502020204030204" charset="0"/>
                <a:sym typeface="+mn-ea"/>
              </a:rPr>
              <a:t>短小自由</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，易于儿童念说和记忆；语言通俗易懂，形象生动，节奏鲜明。</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例：</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打铁</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张打铁，李打铁，打把刀，送姐姐，</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姐姐留我歇，我不歇，我要回去打夜铁。</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例： </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小白菜</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小白菜，地里黄，三岁两岁没了娘。</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好好跟着爹爹过，就怕爹爹续晚娘。</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7" name="圆角矩形 6">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第一节 歌谣的界定与分类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文本框 6">
            <a:extLst>
              <a:ext uri="{FF2B5EF4-FFF2-40B4-BE49-F238E27FC236}">
                <a16:creationId xmlns:a16="http://schemas.microsoft.com/office/drawing/2014/main" id="{97FFF430-161B-9142-9DE7-04C182DE7F37}"/>
              </a:ext>
            </a:extLst>
          </p:cNvPr>
          <p:cNvSpPr txBox="1"/>
          <p:nvPr/>
        </p:nvSpPr>
        <p:spPr>
          <a:xfrm>
            <a:off x="491966" y="98818"/>
            <a:ext cx="3817620"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 民间歌谣的分类</a:t>
            </a:r>
          </a:p>
        </p:txBody>
      </p:sp>
      <p:sp>
        <p:nvSpPr>
          <p:cNvPr id="15" name="文本框 3"/>
          <p:cNvSpPr txBox="1"/>
          <p:nvPr/>
        </p:nvSpPr>
        <p:spPr>
          <a:xfrm>
            <a:off x="114776" y="627534"/>
            <a:ext cx="2339816" cy="530915"/>
          </a:xfrm>
          <a:prstGeom prst="rect">
            <a:avLst/>
          </a:prstGeom>
          <a:noFill/>
        </p:spPr>
        <p:txBody>
          <a:bodyPr wrap="square" lIns="68580" tIns="34290" rIns="68580" bIns="34290" rtlCol="0">
            <a:spAutoFit/>
          </a:bodyPr>
          <a:lstStyle/>
          <a:p>
            <a:pPr indent="342900" defTabSz="685800" fontAlgn="base" hangingPunct="0">
              <a:lnSpc>
                <a:spcPct val="150000"/>
              </a:lnSpc>
              <a:spcBef>
                <a:spcPct val="0"/>
              </a:spcBef>
              <a:spcAft>
                <a:spcPct val="0"/>
              </a:spcAft>
              <a:defRPr/>
            </a:pPr>
            <a:r>
              <a:rPr lang="en-US" altLang="zh-CN" sz="2000" b="1" dirty="0">
                <a:solidFill>
                  <a:srgbClr val="0070C0"/>
                </a:solidFill>
                <a:latin typeface="微软雅黑" panose="020B0503020204020204" charset="-122"/>
                <a:ea typeface="微软雅黑" panose="020B0503020204020204" charset="-122"/>
                <a:cs typeface="Calibri" panose="020F0502020204030204" charset="0"/>
                <a:sym typeface="+mn-ea"/>
              </a:rPr>
              <a:t>7</a:t>
            </a:r>
            <a:r>
              <a:rPr lang="zh-CN" altLang="en-US" sz="2000" b="1" dirty="0">
                <a:solidFill>
                  <a:srgbClr val="0070C0"/>
                </a:solidFill>
                <a:latin typeface="微软雅黑" panose="020B0503020204020204" charset="-122"/>
                <a:ea typeface="微软雅黑" panose="020B0503020204020204" charset="-122"/>
                <a:cs typeface="Calibri" panose="020F0502020204030204" charset="0"/>
                <a:sym typeface="+mn-ea"/>
              </a:rPr>
              <a:t>、 儿歌</a:t>
            </a:r>
          </a:p>
        </p:txBody>
      </p:sp>
      <p:sp>
        <p:nvSpPr>
          <p:cNvPr id="16" name="五边形 15"/>
          <p:cNvSpPr/>
          <p:nvPr/>
        </p:nvSpPr>
        <p:spPr>
          <a:xfrm flipH="1">
            <a:off x="2212182" y="741149"/>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21606993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flipH="1">
            <a:off x="2869807" y="16371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选择</a:t>
            </a:r>
          </a:p>
        </p:txBody>
      </p:sp>
      <p:sp>
        <p:nvSpPr>
          <p:cNvPr id="4" name="文本框 3"/>
          <p:cNvSpPr txBox="1"/>
          <p:nvPr/>
        </p:nvSpPr>
        <p:spPr>
          <a:xfrm>
            <a:off x="114777" y="5716"/>
            <a:ext cx="2918936" cy="552926"/>
          </a:xfrm>
          <a:prstGeom prst="rect">
            <a:avLst/>
          </a:prstGeom>
          <a:noFill/>
        </p:spPr>
        <p:txBody>
          <a:bodyPr wrap="square" lIns="68580" tIns="34290" rIns="68580" bIns="34290" rtlCol="0">
            <a:spAutoFit/>
          </a:bodyPr>
          <a:lstStyle/>
          <a:p>
            <a:pPr defTabSz="685800">
              <a:lnSpc>
                <a:spcPct val="150000"/>
              </a:lnSpc>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sym typeface="+mn-ea"/>
              </a:rPr>
              <a:t>二、民间歌谣的分类</a:t>
            </a:r>
          </a:p>
        </p:txBody>
      </p:sp>
      <p:pic>
        <p:nvPicPr>
          <p:cNvPr id="5" name="图片 4" descr="歌谣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24828" y="584899"/>
            <a:ext cx="7008971" cy="4219099"/>
          </a:xfrm>
          <a:prstGeom prst="rect">
            <a:avLst/>
          </a:prstGeom>
        </p:spPr>
      </p:pic>
    </p:spTree>
    <p:custDataLst>
      <p:tags r:id="rId1"/>
    </p:custDataLst>
    <p:extLst>
      <p:ext uri="{BB962C8B-B14F-4D97-AF65-F5344CB8AC3E}">
        <p14:creationId xmlns:p14="http://schemas.microsoft.com/office/powerpoint/2010/main" val="4268627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7856630" cy="2586087"/>
            <a:chOff x="622851" y="1180019"/>
            <a:chExt cx="10475507"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第八章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民间歌谣</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45618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23658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6581879"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第三节 民间歌谣的价值、传承及其研究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19119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8912" y="841896"/>
            <a:ext cx="8421560" cy="4293483"/>
          </a:xfrm>
          <a:prstGeom prst="rect">
            <a:avLst/>
          </a:prstGeom>
        </p:spPr>
        <p:txBody>
          <a:bodyPr wrap="square" lIns="68580" tIns="34290" rIns="68580" bIns="34290">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rPr>
              <a:t>8.2.1</a:t>
            </a:r>
            <a:r>
              <a:rPr lang="en-US" sz="2100" b="1" dirty="0">
                <a:solidFill>
                  <a:prstClr val="black"/>
                </a:solidFill>
                <a:latin typeface="微软雅黑" panose="020B0503020204020204" charset="-122"/>
                <a:ea typeface="微软雅黑" panose="020B0503020204020204" charset="-122"/>
              </a:rPr>
              <a:t> </a:t>
            </a:r>
            <a:r>
              <a:rPr lang="zh-CN" altLang="en-US" sz="2100" b="1" dirty="0">
                <a:solidFill>
                  <a:prstClr val="black"/>
                </a:solidFill>
                <a:latin typeface="微软雅黑" panose="020B0503020204020204" charset="-122"/>
                <a:ea typeface="微软雅黑" panose="020B0503020204020204" charset="-122"/>
              </a:rPr>
              <a:t>情意真切，袒露心声。</a:t>
            </a:r>
          </a:p>
          <a:p>
            <a:pPr marL="285750" indent="-285750" defTabSz="685800">
              <a:lnSpc>
                <a:spcPct val="150000"/>
              </a:lnSpc>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rPr>
              <a:t>“如十五国风，出诸里巷妇女之口者，情词婉曲，自非后世诗人墨客操觚（</a:t>
            </a:r>
            <a:r>
              <a:rPr lang="en-US" altLang="zh-CN" b="1" dirty="0" err="1"/>
              <a:t>gū</a:t>
            </a:r>
            <a:r>
              <a:rPr lang="zh-CN" altLang="en-US" dirty="0"/>
              <a:t>）</a:t>
            </a:r>
            <a:r>
              <a:rPr lang="zh-CN" altLang="en-US" dirty="0">
                <a:solidFill>
                  <a:prstClr val="black"/>
                </a:solidFill>
                <a:latin typeface="微软雅黑" panose="020B0503020204020204" charset="-122"/>
                <a:ea typeface="微软雅黑" panose="020B0503020204020204" charset="-122"/>
              </a:rPr>
              <a:t>染翰，刻骨流血所能及者，以其真也。”</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明</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李开先</a:t>
            </a:r>
            <a:endParaRPr lang="en-US" altLang="zh-CN" dirty="0">
              <a:solidFill>
                <a:prstClr val="black"/>
              </a:solidFill>
              <a:latin typeface="微软雅黑" panose="020B0503020204020204" charset="-122"/>
              <a:ea typeface="微软雅黑" panose="020B0503020204020204" charset="-122"/>
            </a:endParaRPr>
          </a:p>
          <a:p>
            <a:pPr marL="285750" indent="-285750" defTabSz="685800">
              <a:lnSpc>
                <a:spcPct val="150000"/>
              </a:lnSpc>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rPr>
              <a:t>“但有假诗文，无假山歌。”</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明</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冯梦龙</a:t>
            </a:r>
            <a:endParaRPr lang="en-US" altLang="zh-CN" dirty="0">
              <a:solidFill>
                <a:prstClr val="black"/>
              </a:solidFill>
              <a:latin typeface="微软雅黑" panose="020B0503020204020204" charset="-122"/>
              <a:ea typeface="微软雅黑" panose="020B0503020204020204" charset="-122"/>
            </a:endParaRPr>
          </a:p>
          <a:p>
            <a:pPr marL="285750" indent="-285750" defTabSz="685800">
              <a:lnSpc>
                <a:spcPct val="150000"/>
              </a:lnSpc>
              <a:buFont typeface="Wingdings" pitchFamily="2" charset="2"/>
              <a:buChar char="Ø"/>
              <a:defRPr/>
            </a:pPr>
            <a:r>
              <a:rPr lang="zh-CN" altLang="en-US" dirty="0">
                <a:solidFill>
                  <a:prstClr val="black"/>
                </a:solidFill>
                <a:latin typeface="微软雅黑" panose="020B0503020204020204" charset="-122"/>
                <a:ea typeface="微软雅黑" panose="020B0503020204020204" charset="-122"/>
              </a:rPr>
              <a:t>清代大诗人</a:t>
            </a:r>
            <a:r>
              <a:rPr lang="zh-CN" altLang="en-US" dirty="0">
                <a:solidFill>
                  <a:srgbClr val="FF0000"/>
                </a:solidFill>
                <a:latin typeface="微软雅黑" panose="020B0503020204020204" charset="-122"/>
                <a:ea typeface="微软雅黑" panose="020B0503020204020204" charset="-122"/>
              </a:rPr>
              <a:t>黄遵宪</a:t>
            </a:r>
            <a:r>
              <a:rPr lang="zh-CN" altLang="en-US" dirty="0">
                <a:solidFill>
                  <a:prstClr val="black"/>
                </a:solidFill>
                <a:latin typeface="微软雅黑" panose="020B0503020204020204" charset="-122"/>
                <a:ea typeface="微软雅黑" panose="020B0503020204020204" charset="-122"/>
              </a:rPr>
              <a:t>将民歌比作“</a:t>
            </a:r>
            <a:r>
              <a:rPr lang="zh-CN" altLang="en-US" dirty="0">
                <a:solidFill>
                  <a:srgbClr val="FF0000"/>
                </a:solidFill>
                <a:latin typeface="微软雅黑" panose="020B0503020204020204" charset="-122"/>
                <a:ea typeface="微软雅黑" panose="020B0503020204020204" charset="-122"/>
              </a:rPr>
              <a:t>天籁</a:t>
            </a:r>
            <a:r>
              <a:rPr lang="zh-CN" altLang="en-US" dirty="0">
                <a:solidFill>
                  <a:prstClr val="black"/>
                </a:solidFill>
                <a:latin typeface="微软雅黑" panose="020B0503020204020204" charset="-122"/>
                <a:ea typeface="微软雅黑" panose="020B0503020204020204" charset="-122"/>
              </a:rPr>
              <a:t>”。</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例：</a:t>
            </a:r>
            <a:r>
              <a:rPr lang="zh-CN" altLang="en-US" dirty="0">
                <a:solidFill>
                  <a:prstClr val="black"/>
                </a:solidFill>
                <a:latin typeface="楷体" panose="02010609060101010101" pitchFamily="49" charset="-122"/>
                <a:ea typeface="楷体" panose="02010609060101010101" pitchFamily="49" charset="-122"/>
              </a:rPr>
              <a:t>哥一声来妹一声，好比先生教学生。</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    先生教学还有本，山歌无本句句真。（苗族）</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      </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楷体" panose="02010609060101010101" pitchFamily="49" charset="-122"/>
                <a:ea typeface="楷体" panose="02010609060101010101" pitchFamily="49" charset="-122"/>
              </a:rPr>
              <a:t>    </a:t>
            </a:r>
            <a:r>
              <a:rPr lang="zh-CN" altLang="en-US" dirty="0">
                <a:solidFill>
                  <a:prstClr val="black"/>
                </a:solidFill>
                <a:latin typeface="楷体" panose="02010609060101010101" pitchFamily="49" charset="-122"/>
                <a:ea typeface="楷体" panose="02010609060101010101" pitchFamily="49" charset="-122"/>
              </a:rPr>
              <a:t>穷人头上两把刀，租子重，利钱高。 </a:t>
            </a:r>
            <a:endParaRPr lang="en-US" altLang="zh-CN"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dirty="0">
                <a:solidFill>
                  <a:prstClr val="black"/>
                </a:solidFill>
                <a:latin typeface="楷体" panose="02010609060101010101" pitchFamily="49" charset="-122"/>
                <a:ea typeface="楷体" panose="02010609060101010101" pitchFamily="49" charset="-122"/>
              </a:rPr>
              <a:t>    </a:t>
            </a:r>
            <a:r>
              <a:rPr lang="zh-CN" altLang="en-US" dirty="0">
                <a:solidFill>
                  <a:prstClr val="black"/>
                </a:solidFill>
                <a:latin typeface="楷体" panose="02010609060101010101" pitchFamily="49" charset="-122"/>
                <a:ea typeface="楷体" panose="02010609060101010101" pitchFamily="49" charset="-122"/>
              </a:rPr>
              <a:t>夹在中间吃不消。</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两把刀</a:t>
            </a:r>
            <a:r>
              <a:rPr lang="en-US" altLang="zh-CN" dirty="0">
                <a:solidFill>
                  <a:prstClr val="black"/>
                </a:solidFill>
                <a:latin typeface="楷体" panose="02010609060101010101" pitchFamily="49" charset="-122"/>
                <a:ea typeface="楷体" panose="02010609060101010101" pitchFamily="49" charset="-122"/>
              </a:rPr>
              <a:t>》</a:t>
            </a:r>
            <a:endParaRPr lang="zh-CN" altLang="en-US" dirty="0">
              <a:solidFill>
                <a:prstClr val="black"/>
              </a:solidFill>
              <a:latin typeface="楷体" panose="02010609060101010101" pitchFamily="49" charset="-122"/>
              <a:ea typeface="楷体" panose="02010609060101010101" pitchFamily="49" charset="-122"/>
            </a:endParaRPr>
          </a:p>
        </p:txBody>
      </p:sp>
      <p:sp>
        <p:nvSpPr>
          <p:cNvPr id="6" name="五边形 5"/>
          <p:cNvSpPr/>
          <p:nvPr/>
        </p:nvSpPr>
        <p:spPr>
          <a:xfrm flipH="1">
            <a:off x="5290365" y="9495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简答题</a:t>
            </a:r>
          </a:p>
        </p:txBody>
      </p:sp>
      <p:sp>
        <p:nvSpPr>
          <p:cNvPr id="2"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
        <p:nvSpPr>
          <p:cNvPr id="24" name="五边形 23"/>
          <p:cNvSpPr/>
          <p:nvPr/>
        </p:nvSpPr>
        <p:spPr>
          <a:xfrm flipH="1">
            <a:off x="3851920" y="9495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04047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367" y="583891"/>
            <a:ext cx="8480678" cy="1245394"/>
          </a:xfrm>
          <a:prstGeom prst="rect">
            <a:avLst/>
          </a:prstGeom>
        </p:spPr>
        <p:txBody>
          <a:bodyPr wrap="square" lIns="68580" tIns="34290" rIns="68580" bIns="34290">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rPr>
              <a:t>8.2.2</a:t>
            </a:r>
            <a:r>
              <a:rPr lang="zh-CN" altLang="en-US" sz="2100" b="1" dirty="0">
                <a:solidFill>
                  <a:prstClr val="black"/>
                </a:solidFill>
                <a:latin typeface="微软雅黑" panose="020B0503020204020204" charset="-122"/>
                <a:ea typeface="微软雅黑" panose="020B0503020204020204" charset="-122"/>
              </a:rPr>
              <a:t> </a:t>
            </a:r>
            <a:r>
              <a:rPr lang="en-US" sz="2100" b="1" dirty="0">
                <a:solidFill>
                  <a:prstClr val="black"/>
                </a:solidFill>
                <a:latin typeface="微软雅黑" panose="020B0503020204020204" charset="-122"/>
                <a:ea typeface="微软雅黑" panose="020B0503020204020204" charset="-122"/>
              </a:rPr>
              <a:t> </a:t>
            </a:r>
            <a:r>
              <a:rPr lang="zh-CN" altLang="en-US" sz="2100" b="1" dirty="0">
                <a:solidFill>
                  <a:prstClr val="black"/>
                </a:solidFill>
                <a:latin typeface="微软雅黑" panose="020B0503020204020204" charset="-122"/>
                <a:ea typeface="微软雅黑" panose="020B0503020204020204" charset="-122"/>
              </a:rPr>
              <a:t>格调优美，形式多样。</a:t>
            </a:r>
            <a:endParaRPr lang="en-US" altLang="zh-CN" sz="2100" dirty="0">
              <a:solidFill>
                <a:prstClr val="black"/>
              </a:solidFill>
              <a:latin typeface="微软雅黑" panose="020B0503020204020204" charset="-122"/>
              <a:ea typeface="微软雅黑" panose="020B0503020204020204" charset="-122"/>
            </a:endParaRPr>
          </a:p>
          <a:p>
            <a:pPr indent="431959" defTabSz="685800">
              <a:lnSpc>
                <a:spcPct val="150000"/>
              </a:lnSpc>
              <a:defRPr/>
            </a:pPr>
            <a:r>
              <a:rPr lang="zh-CN" altLang="en-US" sz="1500" dirty="0">
                <a:solidFill>
                  <a:prstClr val="black"/>
                </a:solidFill>
                <a:latin typeface="微软雅黑" panose="020B0503020204020204" charset="-122"/>
                <a:ea typeface="微软雅黑" panose="020B0503020204020204" charset="-122"/>
              </a:rPr>
              <a:t>有</a:t>
            </a:r>
            <a:r>
              <a:rPr lang="zh-CN" altLang="en-US" sz="1500" u="sng" dirty="0">
                <a:solidFill>
                  <a:srgbClr val="FF0000"/>
                </a:solidFill>
                <a:latin typeface="微软雅黑" panose="020B0503020204020204" charset="-122"/>
                <a:ea typeface="微软雅黑" panose="020B0503020204020204" charset="-122"/>
              </a:rPr>
              <a:t>四句头</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五句子</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十字调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信天游</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爬山调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花儿</a:t>
            </a:r>
            <a:r>
              <a:rPr lang="zh-CN" altLang="en-US" sz="1500" dirty="0">
                <a:solidFill>
                  <a:prstClr val="black"/>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藏族的“鲁”和“谐”</a:t>
            </a:r>
            <a:r>
              <a:rPr lang="zh-CN" altLang="en-US" sz="1500" dirty="0">
                <a:solidFill>
                  <a:prstClr val="black"/>
                </a:solidFill>
                <a:latin typeface="微软雅黑" panose="020B0503020204020204" charset="-122"/>
                <a:ea typeface="微软雅黑" panose="020B0503020204020204" charset="-122"/>
              </a:rPr>
              <a:t>以及</a:t>
            </a:r>
            <a:r>
              <a:rPr lang="zh-CN" altLang="en-US" sz="1500" u="sng" dirty="0">
                <a:solidFill>
                  <a:srgbClr val="FF0000"/>
                </a:solidFill>
                <a:latin typeface="微软雅黑" panose="020B0503020204020204" charset="-122"/>
                <a:ea typeface="微软雅黑" panose="020B0503020204020204" charset="-122"/>
              </a:rPr>
              <a:t>壮族的“欢”</a:t>
            </a:r>
            <a:r>
              <a:rPr lang="zh-CN" altLang="en-US" sz="1500" dirty="0">
                <a:solidFill>
                  <a:prstClr val="black"/>
                </a:solidFill>
                <a:latin typeface="微软雅黑" panose="020B0503020204020204" charset="-122"/>
                <a:ea typeface="微软雅黑" panose="020B0503020204020204" charset="-122"/>
              </a:rPr>
              <a:t>等多种格调。</a:t>
            </a:r>
            <a:endParaRPr lang="zh-CN" altLang="en-US" sz="1500" dirty="0">
              <a:solidFill>
                <a:prstClr val="black"/>
              </a:solidFill>
              <a:latin typeface="楷体" panose="02010609060101010101" pitchFamily="49" charset="-122"/>
              <a:ea typeface="楷体" panose="02010609060101010101" pitchFamily="49" charset="-122"/>
            </a:endParaRPr>
          </a:p>
        </p:txBody>
      </p:sp>
      <p:sp>
        <p:nvSpPr>
          <p:cNvPr id="24" name="五边形 23"/>
          <p:cNvSpPr/>
          <p:nvPr/>
        </p:nvSpPr>
        <p:spPr>
          <a:xfrm flipH="1">
            <a:off x="3779912" y="60415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3" name="文本框 2"/>
          <p:cNvSpPr txBox="1"/>
          <p:nvPr/>
        </p:nvSpPr>
        <p:spPr>
          <a:xfrm>
            <a:off x="156210" y="2659380"/>
            <a:ext cx="7608094" cy="1223412"/>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②  五句子</a:t>
            </a:r>
            <a:r>
              <a:rPr lang="zh-CN" altLang="en-US" dirty="0">
                <a:solidFill>
                  <a:prstClr val="black"/>
                </a:solidFill>
                <a:latin typeface="微软雅黑" panose="020B0503020204020204" charset="-122"/>
                <a:ea typeface="微软雅黑" panose="020B0503020204020204" charset="-122"/>
                <a:sym typeface="+mn-ea"/>
              </a:rPr>
              <a:t>：由七言五句构成一节或一首民歌。</a:t>
            </a:r>
          </a:p>
          <a:p>
            <a:pPr defTabSz="685800">
              <a:lnSpc>
                <a:spcPct val="150000"/>
              </a:lnSpc>
              <a:defRPr/>
            </a:pPr>
            <a:r>
              <a:rPr lang="en-US" altLang="zh-CN" sz="1500" dirty="0">
                <a:solidFill>
                  <a:prstClr val="black"/>
                </a:solidFill>
                <a:latin typeface="楷体" panose="02010609060101010101" pitchFamily="49" charset="-122"/>
                <a:ea typeface="楷体" panose="02010609060101010101" pitchFamily="49" charset="-122"/>
              </a:rPr>
              <a:t>      </a:t>
            </a:r>
            <a:r>
              <a:rPr lang="en-US" altLang="zh-CN" sz="1600" dirty="0">
                <a:solidFill>
                  <a:prstClr val="black"/>
                </a:solidFill>
                <a:latin typeface="楷体" panose="02010609060101010101" pitchFamily="49" charset="-122"/>
                <a:ea typeface="楷体" panose="02010609060101010101" pitchFamily="49" charset="-122"/>
              </a:rPr>
              <a:t> 高山|顶上|一丘|田，郎半|边来|姐半|边，郎半|边来|种甘|草，</a:t>
            </a:r>
          </a:p>
          <a:p>
            <a:pPr defTabSz="685800">
              <a:lnSpc>
                <a:spcPct val="150000"/>
              </a:lnSpc>
              <a:defRPr/>
            </a:pPr>
            <a:r>
              <a:rPr lang="en-US" altLang="zh-CN" sz="1600" dirty="0">
                <a:solidFill>
                  <a:prstClr val="black"/>
                </a:solidFill>
                <a:latin typeface="楷体" panose="02010609060101010101" pitchFamily="49" charset="-122"/>
                <a:ea typeface="楷体" panose="02010609060101010101" pitchFamily="49" charset="-122"/>
              </a:rPr>
              <a:t>       姐半|边来|种黄|连，半边|苦来|半边|甜。</a:t>
            </a:r>
            <a:endParaRPr lang="zh-CN" altLang="en-US" sz="1600" dirty="0">
              <a:solidFill>
                <a:prstClr val="black"/>
              </a:solidFill>
              <a:latin typeface="楷体" panose="02010609060101010101" pitchFamily="49" charset="-122"/>
              <a:ea typeface="楷体" panose="02010609060101010101" pitchFamily="49" charset="-122"/>
            </a:endParaRPr>
          </a:p>
        </p:txBody>
      </p:sp>
      <p:sp>
        <p:nvSpPr>
          <p:cNvPr id="5" name="文本框 4"/>
          <p:cNvSpPr txBox="1"/>
          <p:nvPr/>
        </p:nvSpPr>
        <p:spPr>
          <a:xfrm>
            <a:off x="165501" y="3835718"/>
            <a:ext cx="7502843" cy="977191"/>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③ 十字调</a:t>
            </a:r>
            <a:r>
              <a:rPr lang="zh-CN" altLang="en-US" dirty="0">
                <a:solidFill>
                  <a:prstClr val="black"/>
                </a:solidFill>
                <a:latin typeface="微软雅黑" panose="020B0503020204020204" charset="-122"/>
                <a:ea typeface="微软雅黑" panose="020B0503020204020204" charset="-122"/>
                <a:sym typeface="+mn-ea"/>
              </a:rPr>
              <a:t>：十字一行，三三四结构。</a:t>
            </a:r>
          </a:p>
          <a:p>
            <a:pPr indent="431959" defTabSz="685800">
              <a:defRPr/>
            </a:pPr>
            <a:r>
              <a:rPr lang="zh-CN" altLang="en-US" sz="1600" dirty="0">
                <a:solidFill>
                  <a:prstClr val="black"/>
                </a:solidFill>
                <a:latin typeface="楷体" panose="02010609060101010101" pitchFamily="49" charset="-122"/>
                <a:ea typeface="楷体" panose="02010609060101010101" pitchFamily="49" charset="-122"/>
                <a:sym typeface="+mn-ea"/>
              </a:rPr>
              <a:t>例：十月里，百样花，严霜杀死。</a:t>
            </a:r>
            <a:endParaRPr lang="zh-CN" altLang="en-US" sz="1600" dirty="0">
              <a:solidFill>
                <a:prstClr val="black"/>
              </a:solidFill>
              <a:latin typeface="楷体" panose="02010609060101010101" pitchFamily="49" charset="-122"/>
              <a:ea typeface="楷体" panose="02010609060101010101" pitchFamily="49" charset="-122"/>
            </a:endParaRPr>
          </a:p>
          <a:p>
            <a:pPr indent="431959" defTabSz="685800">
              <a:defRPr/>
            </a:pPr>
            <a:r>
              <a:rPr lang="zh-CN" altLang="en-US" sz="1600" dirty="0">
                <a:solidFill>
                  <a:prstClr val="black"/>
                </a:solidFill>
                <a:latin typeface="楷体" panose="02010609060101010101" pitchFamily="49" charset="-122"/>
                <a:ea typeface="楷体" panose="02010609060101010101" pitchFamily="49" charset="-122"/>
                <a:sym typeface="+mn-ea"/>
              </a:rPr>
              <a:t>    孟姜女，送寒衣，哭倒长城。</a:t>
            </a:r>
            <a:endParaRPr lang="zh-CN" altLang="en-US" sz="1600" dirty="0">
              <a:solidFill>
                <a:prstClr val="black"/>
              </a:solidFill>
              <a:latin typeface="Calibri"/>
              <a:ea typeface="宋体" panose="02010600030101010101" pitchFamily="2" charset="-122"/>
            </a:endParaRPr>
          </a:p>
        </p:txBody>
      </p:sp>
      <p:sp>
        <p:nvSpPr>
          <p:cNvPr id="6" name="文本框 5"/>
          <p:cNvSpPr txBox="1"/>
          <p:nvPr/>
        </p:nvSpPr>
        <p:spPr>
          <a:xfrm>
            <a:off x="156210" y="1829277"/>
            <a:ext cx="8585835" cy="854080"/>
          </a:xfrm>
          <a:prstGeom prst="rect">
            <a:avLst/>
          </a:prstGeom>
          <a:noFill/>
        </p:spPr>
        <p:txBody>
          <a:bodyPr wrap="square" lIns="68580" tIns="34290" rIns="68580" bIns="34290" rtlCol="0" anchor="t">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① 四句头</a:t>
            </a:r>
            <a:r>
              <a:rPr lang="zh-CN" altLang="en-US" dirty="0">
                <a:solidFill>
                  <a:prstClr val="black"/>
                </a:solidFill>
                <a:latin typeface="仿宋" panose="02010609060101010101" charset="-122"/>
                <a:ea typeface="仿宋" panose="02010609060101010101" charset="-122"/>
                <a:sym typeface="+mn-ea"/>
              </a:rPr>
              <a:t>：</a:t>
            </a:r>
            <a:r>
              <a:rPr lang="zh-CN" altLang="en-US" dirty="0">
                <a:solidFill>
                  <a:prstClr val="black"/>
                </a:solidFill>
                <a:latin typeface="微软雅黑" panose="020B0503020204020204" charset="-122"/>
                <a:ea typeface="微软雅黑" panose="020B0503020204020204" charset="-122"/>
                <a:sym typeface="+mn-ea"/>
              </a:rPr>
              <a:t>整齐的五言或七言，四六八句组成一节或一首。</a:t>
            </a:r>
          </a:p>
          <a:p>
            <a:pPr defTabSz="685800">
              <a:lnSpc>
                <a:spcPct val="150000"/>
              </a:lnSpc>
              <a:defRPr/>
            </a:pPr>
            <a:r>
              <a:rPr lang="zh-CN" altLang="en-US" sz="1400" dirty="0">
                <a:solidFill>
                  <a:prstClr val="black"/>
                </a:solidFill>
                <a:latin typeface="仿宋" panose="02010609060101010101" charset="-122"/>
                <a:ea typeface="仿宋" panose="02010609060101010101" charset="-122"/>
                <a:sym typeface="+mn-ea"/>
              </a:rPr>
              <a:t>         </a:t>
            </a:r>
            <a:r>
              <a:rPr lang="zh-CN" altLang="en-US" sz="1600" dirty="0">
                <a:solidFill>
                  <a:prstClr val="black"/>
                </a:solidFill>
                <a:latin typeface="楷体" panose="02010609060101010101" pitchFamily="49" charset="-122"/>
                <a:ea typeface="楷体" panose="02010609060101010101" pitchFamily="49" charset="-122"/>
                <a:sym typeface="+mn-ea"/>
              </a:rPr>
              <a:t>山歌|不唱|忧愁|多，大路|不走|草成|窝，钢刀|不磨|生黄|锈，胸膛|不挺|背要|驼。</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Tree>
    <p:custDataLst>
      <p:tags r:id="rId1"/>
    </p:custDataLst>
    <p:extLst>
      <p:ext uri="{BB962C8B-B14F-4D97-AF65-F5344CB8AC3E}">
        <p14:creationId xmlns:p14="http://schemas.microsoft.com/office/powerpoint/2010/main" val="342738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461" y="1707654"/>
            <a:ext cx="8559011" cy="3485570"/>
          </a:xfrm>
          <a:prstGeom prst="rect">
            <a:avLst/>
          </a:prstGeom>
        </p:spPr>
        <p:txBody>
          <a:bodyPr wrap="square" lIns="68580" tIns="34290" rIns="68580" bIns="34290">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rPr>
              <a:t>④ 信天游与爬山调</a:t>
            </a:r>
            <a:r>
              <a:rPr lang="zh-CN" altLang="en-US" dirty="0">
                <a:solidFill>
                  <a:prstClr val="black"/>
                </a:solidFill>
                <a:latin typeface="微软雅黑" panose="020B0503020204020204" charset="-122"/>
                <a:ea typeface="微软雅黑" panose="020B0503020204020204" charset="-122"/>
              </a:rPr>
              <a:t>：</a:t>
            </a:r>
            <a:r>
              <a:rPr lang="zh-CN" altLang="en-US" u="sng" dirty="0">
                <a:solidFill>
                  <a:prstClr val="black"/>
                </a:solidFill>
                <a:latin typeface="微软雅黑" panose="020B0503020204020204" charset="-122"/>
                <a:ea typeface="微软雅黑" panose="020B0503020204020204" charset="-122"/>
              </a:rPr>
              <a:t>两行一节</a:t>
            </a:r>
            <a:r>
              <a:rPr lang="zh-CN" altLang="en-US" dirty="0">
                <a:solidFill>
                  <a:prstClr val="black"/>
                </a:solidFill>
                <a:latin typeface="微软雅黑" panose="020B0503020204020204" charset="-122"/>
                <a:ea typeface="微软雅黑" panose="020B0503020204020204" charset="-122"/>
              </a:rPr>
              <a:t>的即兴诗体。</a:t>
            </a:r>
            <a:r>
              <a:rPr lang="zh-CN" altLang="en-US" u="sng" dirty="0">
                <a:solidFill>
                  <a:prstClr val="black"/>
                </a:solidFill>
                <a:latin typeface="微软雅黑" panose="020B0503020204020204" charset="-122"/>
                <a:ea typeface="微软雅黑" panose="020B0503020204020204" charset="-122"/>
              </a:rPr>
              <a:t>信天游流行于陕北，爬山调流行于内蒙。</a:t>
            </a:r>
            <a:endParaRPr lang="zh-CN" altLang="en-US" sz="1500" u="sng"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sz="1500" dirty="0">
                <a:solidFill>
                  <a:prstClr val="black"/>
                </a:solidFill>
                <a:latin typeface="楷体" panose="02010609060101010101" pitchFamily="49" charset="-122"/>
                <a:ea typeface="楷体" panose="02010609060101010101" pitchFamily="49" charset="-122"/>
              </a:rPr>
              <a:t>   </a:t>
            </a:r>
            <a:r>
              <a:rPr lang="zh-CN" altLang="en-US" dirty="0">
                <a:solidFill>
                  <a:prstClr val="black"/>
                </a:solidFill>
                <a:latin typeface="楷体" panose="02010609060101010101" pitchFamily="49" charset="-122"/>
                <a:ea typeface="楷体" panose="02010609060101010101" pitchFamily="49" charset="-122"/>
              </a:rPr>
              <a:t> 例：鸡娃子|叫来|狗娃子|咬，当红军的|哥哥|回来|了。</a:t>
            </a:r>
            <a:endParaRPr lang="en-US" altLang="zh-CN" dirty="0">
              <a:solidFill>
                <a:prstClr val="black"/>
              </a:solidFill>
              <a:latin typeface="楷体" panose="02010609060101010101" pitchFamily="49" charset="-122"/>
              <a:ea typeface="楷体" panose="02010609060101010101" pitchFamily="49" charset="-122"/>
            </a:endParaRPr>
          </a:p>
          <a:p>
            <a:pPr defTabSz="685800">
              <a:defRPr/>
            </a:pPr>
            <a:endParaRPr lang="zh-CN" altLang="en-US" sz="1400"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zh-CN" altLang="en-US" b="1" dirty="0">
                <a:solidFill>
                  <a:prstClr val="black"/>
                </a:solidFill>
                <a:latin typeface="微软雅黑" panose="020B0503020204020204" charset="-122"/>
                <a:ea typeface="微软雅黑" panose="020B0503020204020204" charset="-122"/>
              </a:rPr>
              <a:t>⑤ 花儿</a:t>
            </a:r>
            <a:r>
              <a:rPr lang="zh-CN" altLang="en-US" dirty="0">
                <a:solidFill>
                  <a:prstClr val="black"/>
                </a:solidFill>
                <a:latin typeface="Calibri"/>
                <a:ea typeface="宋体" panose="02010600030101010101" pitchFamily="2" charset="-122"/>
              </a:rPr>
              <a:t>：</a:t>
            </a:r>
            <a:r>
              <a:rPr lang="zh-CN" altLang="en-US" dirty="0">
                <a:solidFill>
                  <a:prstClr val="black"/>
                </a:solidFill>
                <a:latin typeface="微软雅黑" panose="020B0503020204020204" charset="-122"/>
                <a:ea typeface="微软雅黑" panose="020B0503020204020204" charset="-122"/>
              </a:rPr>
              <a:t>流行于甘肃、青海、宁夏一带，格律体民歌。大体押韵，上下两节句式、节奏对称。</a:t>
            </a:r>
            <a:endParaRPr lang="en-US" altLang="zh-CN"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 </a:t>
            </a:r>
            <a:r>
              <a:rPr lang="zh-CN" altLang="en-US" sz="1400" dirty="0">
                <a:solidFill>
                  <a:prstClr val="black"/>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河湟花儿</a:t>
            </a:r>
            <a:r>
              <a:rPr lang="zh-CN" altLang="en-US" sz="1400" dirty="0">
                <a:solidFill>
                  <a:prstClr val="black"/>
                </a:solidFill>
                <a:latin typeface="微软雅黑" panose="020B0503020204020204" charset="-122"/>
                <a:ea typeface="微软雅黑" panose="020B0503020204020204" charset="-122"/>
              </a:rPr>
              <a:t>：四句一首，每句</a:t>
            </a:r>
            <a:r>
              <a:rPr lang="en-US" altLang="zh-CN" sz="1400" dirty="0">
                <a:solidFill>
                  <a:prstClr val="black"/>
                </a:solidFill>
                <a:latin typeface="微软雅黑" panose="020B0503020204020204" charset="-122"/>
                <a:ea typeface="微软雅黑" panose="020B0503020204020204" charset="-122"/>
              </a:rPr>
              <a:t>7-11</a:t>
            </a:r>
            <a:r>
              <a:rPr lang="zh-CN" altLang="en-US" sz="1400" dirty="0">
                <a:solidFill>
                  <a:prstClr val="black"/>
                </a:solidFill>
                <a:latin typeface="微软雅黑" panose="020B0503020204020204" charset="-122"/>
                <a:ea typeface="微软雅黑" panose="020B0503020204020204" charset="-122"/>
              </a:rPr>
              <a:t>字，划分为三顿，上下两节相对称，结尾上双字尾与三字尾相间，形成</a:t>
            </a:r>
            <a:r>
              <a:rPr lang="zh-CN" altLang="en-US" sz="1400" u="sng" dirty="0">
                <a:solidFill>
                  <a:prstClr val="black"/>
                </a:solidFill>
                <a:latin typeface="微软雅黑" panose="020B0503020204020204" charset="-122"/>
                <a:ea typeface="微软雅黑" panose="020B0503020204020204" charset="-122"/>
              </a:rPr>
              <a:t>单双交错、奇偶相间</a:t>
            </a:r>
            <a:r>
              <a:rPr lang="zh-CN" altLang="en-US" sz="1400" dirty="0">
                <a:solidFill>
                  <a:prstClr val="black"/>
                </a:solidFill>
                <a:latin typeface="微软雅黑" panose="020B0503020204020204" charset="-122"/>
                <a:ea typeface="微软雅黑" panose="020B0503020204020204" charset="-122"/>
              </a:rPr>
              <a:t>的表达形式。</a:t>
            </a:r>
            <a:endParaRPr lang="zh-CN" altLang="en-US"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sz="1400" dirty="0">
                <a:solidFill>
                  <a:prstClr val="black"/>
                </a:solidFill>
                <a:latin typeface="楷体" panose="02010609060101010101" pitchFamily="49" charset="-122"/>
                <a:ea typeface="楷体" panose="02010609060101010101" pitchFamily="49" charset="-122"/>
              </a:rPr>
              <a:t>    </a:t>
            </a:r>
            <a:r>
              <a:rPr lang="zh-CN" altLang="en-US" sz="1600" dirty="0">
                <a:solidFill>
                  <a:prstClr val="black"/>
                </a:solidFill>
                <a:latin typeface="楷体" panose="02010609060101010101" pitchFamily="49" charset="-122"/>
                <a:ea typeface="楷体" panose="02010609060101010101" pitchFamily="49" charset="-122"/>
              </a:rPr>
              <a:t>例：称下|羊毛|捻成线，一条|一条的|断了；</a:t>
            </a:r>
            <a:endParaRPr lang="en-US" altLang="zh-CN" sz="1600" dirty="0">
              <a:solidFill>
                <a:prstClr val="black"/>
              </a:solidFill>
              <a:latin typeface="楷体" panose="02010609060101010101" pitchFamily="49" charset="-122"/>
              <a:ea typeface="楷体" panose="02010609060101010101" pitchFamily="49" charset="-122"/>
            </a:endParaRPr>
          </a:p>
          <a:p>
            <a:pPr defTabSz="685800">
              <a:lnSpc>
                <a:spcPct val="150000"/>
              </a:lnSpc>
              <a:defRPr/>
            </a:pPr>
            <a:r>
              <a:rPr lang="en-US" altLang="zh-CN" sz="1600" dirty="0">
                <a:solidFill>
                  <a:prstClr val="black"/>
                </a:solidFill>
                <a:latin typeface="楷体" panose="02010609060101010101" pitchFamily="49" charset="-122"/>
                <a:ea typeface="楷体" panose="02010609060101010101" pitchFamily="49" charset="-122"/>
              </a:rPr>
              <a:t>       </a:t>
            </a:r>
            <a:r>
              <a:rPr lang="zh-CN" altLang="en-US" sz="1600" dirty="0">
                <a:solidFill>
                  <a:prstClr val="black"/>
                </a:solidFill>
                <a:latin typeface="楷体" panose="02010609060101010101" pitchFamily="49" charset="-122"/>
                <a:ea typeface="楷体" panose="02010609060101010101" pitchFamily="49" charset="-122"/>
              </a:rPr>
              <a:t>维下|尕 gǎ 妹|十天半，一天|一天的|淡了。</a:t>
            </a:r>
            <a:endParaRPr lang="en-US" altLang="zh-CN" sz="1600" dirty="0">
              <a:solidFill>
                <a:prstClr val="black"/>
              </a:solidFill>
              <a:latin typeface="楷体" panose="02010609060101010101" pitchFamily="49" charset="-122"/>
              <a:ea typeface="楷体" panose="02010609060101010101" pitchFamily="49" charset="-122"/>
            </a:endParaRP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7" name="圆角矩形 6">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261367" y="583891"/>
            <a:ext cx="8415089" cy="1245394"/>
          </a:xfrm>
          <a:prstGeom prst="rect">
            <a:avLst/>
          </a:prstGeom>
        </p:spPr>
        <p:txBody>
          <a:bodyPr wrap="square" lIns="68580" tIns="34290" rIns="68580" bIns="34290">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rPr>
              <a:t>8.2.2</a:t>
            </a:r>
            <a:r>
              <a:rPr lang="zh-CN" altLang="en-US" sz="2100" b="1" dirty="0">
                <a:solidFill>
                  <a:prstClr val="black"/>
                </a:solidFill>
                <a:latin typeface="微软雅黑" panose="020B0503020204020204" charset="-122"/>
                <a:ea typeface="微软雅黑" panose="020B0503020204020204" charset="-122"/>
              </a:rPr>
              <a:t> </a:t>
            </a:r>
            <a:r>
              <a:rPr lang="en-US" sz="2100" b="1" dirty="0">
                <a:solidFill>
                  <a:prstClr val="black"/>
                </a:solidFill>
                <a:latin typeface="微软雅黑" panose="020B0503020204020204" charset="-122"/>
                <a:ea typeface="微软雅黑" panose="020B0503020204020204" charset="-122"/>
              </a:rPr>
              <a:t> </a:t>
            </a:r>
            <a:r>
              <a:rPr lang="zh-CN" altLang="en-US" sz="2100" b="1" dirty="0">
                <a:solidFill>
                  <a:prstClr val="black"/>
                </a:solidFill>
                <a:latin typeface="微软雅黑" panose="020B0503020204020204" charset="-122"/>
                <a:ea typeface="微软雅黑" panose="020B0503020204020204" charset="-122"/>
              </a:rPr>
              <a:t>格调优美，形式多样。</a:t>
            </a:r>
            <a:endParaRPr lang="en-US" altLang="zh-CN" sz="2100" dirty="0">
              <a:solidFill>
                <a:prstClr val="black"/>
              </a:solidFill>
              <a:latin typeface="微软雅黑" panose="020B0503020204020204" charset="-122"/>
              <a:ea typeface="微软雅黑" panose="020B0503020204020204" charset="-122"/>
            </a:endParaRPr>
          </a:p>
          <a:p>
            <a:pPr indent="431959" defTabSz="685800">
              <a:lnSpc>
                <a:spcPct val="150000"/>
              </a:lnSpc>
              <a:defRPr/>
            </a:pPr>
            <a:r>
              <a:rPr lang="zh-CN" altLang="en-US" sz="1500" dirty="0">
                <a:solidFill>
                  <a:prstClr val="black"/>
                </a:solidFill>
                <a:latin typeface="微软雅黑" panose="020B0503020204020204" charset="-122"/>
                <a:ea typeface="微软雅黑" panose="020B0503020204020204" charset="-122"/>
              </a:rPr>
              <a:t>有</a:t>
            </a:r>
            <a:r>
              <a:rPr lang="zh-CN" altLang="en-US" sz="1500" u="sng" dirty="0">
                <a:solidFill>
                  <a:srgbClr val="FF0000"/>
                </a:solidFill>
                <a:latin typeface="微软雅黑" panose="020B0503020204020204" charset="-122"/>
                <a:ea typeface="微软雅黑" panose="020B0503020204020204" charset="-122"/>
              </a:rPr>
              <a:t>四句头</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五句子</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十字调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信天游</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爬山调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花儿</a:t>
            </a:r>
            <a:r>
              <a:rPr lang="zh-CN" altLang="en-US" sz="1500" dirty="0">
                <a:solidFill>
                  <a:prstClr val="black"/>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藏族的“鲁”和“谐”</a:t>
            </a:r>
            <a:r>
              <a:rPr lang="zh-CN" altLang="en-US" sz="1500" dirty="0">
                <a:solidFill>
                  <a:prstClr val="black"/>
                </a:solidFill>
                <a:latin typeface="微软雅黑" panose="020B0503020204020204" charset="-122"/>
                <a:ea typeface="微软雅黑" panose="020B0503020204020204" charset="-122"/>
              </a:rPr>
              <a:t>以及</a:t>
            </a:r>
            <a:r>
              <a:rPr lang="zh-CN" altLang="en-US" sz="1500" u="sng" dirty="0">
                <a:solidFill>
                  <a:srgbClr val="FF0000"/>
                </a:solidFill>
                <a:latin typeface="微软雅黑" panose="020B0503020204020204" charset="-122"/>
                <a:ea typeface="微软雅黑" panose="020B0503020204020204" charset="-122"/>
              </a:rPr>
              <a:t>壮族的“欢”</a:t>
            </a:r>
            <a:r>
              <a:rPr lang="zh-CN" altLang="en-US" sz="1500" dirty="0">
                <a:solidFill>
                  <a:prstClr val="black"/>
                </a:solidFill>
                <a:latin typeface="微软雅黑" panose="020B0503020204020204" charset="-122"/>
                <a:ea typeface="微软雅黑" panose="020B0503020204020204" charset="-122"/>
              </a:rPr>
              <a:t>等多种格调。</a:t>
            </a:r>
            <a:endParaRPr lang="zh-CN" altLang="en-US" sz="1500" dirty="0">
              <a:solidFill>
                <a:prstClr val="black"/>
              </a:solidFill>
              <a:latin typeface="楷体" panose="02010609060101010101" pitchFamily="49" charset="-122"/>
              <a:ea typeface="楷体" panose="02010609060101010101" pitchFamily="49" charset="-122"/>
            </a:endParaRPr>
          </a:p>
        </p:txBody>
      </p:sp>
      <p:sp>
        <p:nvSpPr>
          <p:cNvPr id="16" name="五边形 15"/>
          <p:cNvSpPr/>
          <p:nvPr/>
        </p:nvSpPr>
        <p:spPr>
          <a:xfrm flipH="1">
            <a:off x="3779912" y="60415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17"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Tree>
    <p:custDataLst>
      <p:tags r:id="rId1"/>
    </p:custDataLst>
    <p:extLst>
      <p:ext uri="{BB962C8B-B14F-4D97-AF65-F5344CB8AC3E}">
        <p14:creationId xmlns:p14="http://schemas.microsoft.com/office/powerpoint/2010/main" val="192101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301" y="1779662"/>
            <a:ext cx="8484171" cy="3393237"/>
          </a:xfrm>
          <a:prstGeom prst="rect">
            <a:avLst/>
          </a:prstGeom>
        </p:spPr>
        <p:txBody>
          <a:bodyPr wrap="square" lIns="68580" tIns="34290" rIns="68580" bIns="34290">
            <a:spAutoFit/>
          </a:bodyPr>
          <a:lstStyle/>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⑥ 藏族的鲁与谐</a:t>
            </a:r>
            <a:r>
              <a:rPr lang="zh-CN" altLang="en-US" dirty="0">
                <a:solidFill>
                  <a:prstClr val="black"/>
                </a:solidFill>
                <a:latin typeface="微软雅黑" panose="020B0503020204020204" charset="-122"/>
                <a:ea typeface="微软雅黑" panose="020B0503020204020204" charset="-122"/>
                <a:sym typeface="+mn-ea"/>
              </a:rPr>
              <a:t>：谐体民歌四言六句，鲁体无固定要求。</a:t>
            </a:r>
            <a:endParaRPr lang="en-US" altLang="zh-CN" dirty="0">
              <a:solidFill>
                <a:prstClr val="black"/>
              </a:solidFill>
              <a:latin typeface="微软雅黑" panose="020B0503020204020204" charset="-122"/>
              <a:ea typeface="微软雅黑" panose="020B0503020204020204" charset="-122"/>
              <a:sym typeface="+mn-ea"/>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例：谐体民歌：鲜花</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插进</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玉瓶，瓶水</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浑浊</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不明；</a:t>
            </a:r>
            <a:endParaRPr lang="en-US" altLang="zh-CN"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倘若</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你我</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有情，但愿</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瓶水</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澄清。</a:t>
            </a:r>
            <a:endParaRPr lang="en-US" altLang="zh-CN"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鲁体民歌：我和你相连的心，像十五的月亮挂在天边，</a:t>
            </a:r>
            <a:endParaRPr lang="en-US" altLang="zh-CN" dirty="0">
              <a:solidFill>
                <a:prstClr val="black"/>
              </a:solidFill>
              <a:latin typeface="楷体" panose="02010609060101010101" pitchFamily="49" charset="-122"/>
              <a:ea typeface="楷体" panose="02010609060101010101" pitchFamily="49" charset="-122"/>
              <a:sym typeface="+mn-ea"/>
            </a:endParaRPr>
          </a:p>
          <a:p>
            <a:pPr defTabSz="685800">
              <a:lnSpc>
                <a:spcPct val="150000"/>
              </a:lnSpc>
              <a:defRPr/>
            </a:pPr>
            <a:r>
              <a:rPr lang="en-US" altLang="zh-CN" dirty="0">
                <a:solidFill>
                  <a:prstClr val="black"/>
                </a:solidFill>
                <a:latin typeface="楷体" panose="02010609060101010101" pitchFamily="49" charset="-122"/>
                <a:ea typeface="楷体" panose="02010609060101010101" pitchFamily="49" charset="-122"/>
                <a:sym typeface="+mn-ea"/>
              </a:rPr>
              <a:t>                  </a:t>
            </a:r>
            <a:r>
              <a:rPr lang="zh-CN" altLang="en-US" dirty="0">
                <a:solidFill>
                  <a:prstClr val="black"/>
                </a:solidFill>
                <a:latin typeface="楷体" panose="02010609060101010101" pitchFamily="49" charset="-122"/>
                <a:ea typeface="楷体" panose="02010609060101010101" pitchFamily="49" charset="-122"/>
                <a:sym typeface="+mn-ea"/>
              </a:rPr>
              <a:t>纯洁的心啊，同圆月一样美满。</a:t>
            </a:r>
            <a:endParaRPr lang="zh-CN" altLang="en-US" dirty="0">
              <a:solidFill>
                <a:prstClr val="black"/>
              </a:solidFill>
              <a:ea typeface="宋体" panose="02010600030101010101" pitchFamily="2" charset="-122"/>
            </a:endParaRPr>
          </a:p>
          <a:p>
            <a:pPr defTabSz="685800">
              <a:lnSpc>
                <a:spcPct val="150000"/>
              </a:lnSpc>
              <a:defRPr/>
            </a:pPr>
            <a:r>
              <a:rPr lang="zh-CN" altLang="en-US" b="1" dirty="0">
                <a:solidFill>
                  <a:prstClr val="black"/>
                </a:solidFill>
                <a:latin typeface="微软雅黑" panose="020B0503020204020204" charset="-122"/>
                <a:ea typeface="微软雅黑" panose="020B0503020204020204" charset="-122"/>
                <a:sym typeface="+mn-ea"/>
              </a:rPr>
              <a:t>⑦ 壮族的欢</a:t>
            </a:r>
            <a:r>
              <a:rPr lang="zh-CN" altLang="en-US" sz="1600" dirty="0">
                <a:solidFill>
                  <a:prstClr val="black"/>
                </a:solidFill>
                <a:latin typeface="微软雅黑" panose="020B0503020204020204" charset="-122"/>
                <a:ea typeface="微软雅黑" panose="020B0503020204020204" charset="-122"/>
                <a:sym typeface="+mn-ea"/>
              </a:rPr>
              <a:t>：</a:t>
            </a:r>
            <a:r>
              <a:rPr lang="zh-CN" altLang="en-US" dirty="0">
                <a:solidFill>
                  <a:prstClr val="black"/>
                </a:solidFill>
                <a:latin typeface="微软雅黑" panose="020B0503020204020204" charset="-122"/>
                <a:ea typeface="微软雅黑" panose="020B0503020204020204" charset="-122"/>
                <a:sym typeface="+mn-ea"/>
              </a:rPr>
              <a:t>在格律上以</a:t>
            </a:r>
            <a:r>
              <a:rPr lang="zh-CN" altLang="en-US" u="sng" dirty="0">
                <a:solidFill>
                  <a:prstClr val="black"/>
                </a:solidFill>
                <a:latin typeface="微软雅黑" panose="020B0503020204020204" charset="-122"/>
                <a:ea typeface="微软雅黑" panose="020B0503020204020204" charset="-122"/>
                <a:sym typeface="+mn-ea"/>
              </a:rPr>
              <a:t>押腰脚韵</a:t>
            </a:r>
            <a:r>
              <a:rPr lang="zh-CN" altLang="en-US" dirty="0">
                <a:solidFill>
                  <a:prstClr val="black"/>
                </a:solidFill>
                <a:latin typeface="微软雅黑" panose="020B0503020204020204" charset="-122"/>
                <a:ea typeface="微软雅黑" panose="020B0503020204020204" charset="-122"/>
                <a:sym typeface="+mn-ea"/>
              </a:rPr>
              <a:t>显得别具一格。</a:t>
            </a:r>
          </a:p>
          <a:p>
            <a:pPr indent="431959"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sym typeface="+mn-ea"/>
              </a:rPr>
              <a:t>人家盖毡</a:t>
            </a:r>
            <a:r>
              <a:rPr lang="zh-CN" altLang="en-US" b="1" u="sng" dirty="0">
                <a:solidFill>
                  <a:srgbClr val="FF0000"/>
                </a:solidFill>
                <a:latin typeface="楷体" panose="02010609060101010101" pitchFamily="49" charset="-122"/>
                <a:ea typeface="楷体" panose="02010609060101010101" pitchFamily="49" charset="-122"/>
                <a:sym typeface="+mn-ea"/>
              </a:rPr>
              <a:t>毯</a:t>
            </a:r>
            <a:r>
              <a:rPr lang="zh-CN" altLang="en-US" dirty="0">
                <a:solidFill>
                  <a:prstClr val="black"/>
                </a:solidFill>
                <a:latin typeface="楷体" panose="02010609060101010101" pitchFamily="49" charset="-122"/>
                <a:ea typeface="楷体" panose="02010609060101010101" pitchFamily="49" charset="-122"/>
                <a:sym typeface="+mn-ea"/>
              </a:rPr>
              <a:t>，我稻</a:t>
            </a:r>
            <a:r>
              <a:rPr lang="zh-CN" altLang="en-US" b="1" u="sng" dirty="0">
                <a:solidFill>
                  <a:srgbClr val="FF0000"/>
                </a:solidFill>
                <a:latin typeface="楷体" panose="02010609060101010101" pitchFamily="49" charset="-122"/>
                <a:ea typeface="楷体" panose="02010609060101010101" pitchFamily="49" charset="-122"/>
                <a:sym typeface="+mn-ea"/>
              </a:rPr>
              <a:t>杆</a:t>
            </a:r>
            <a:r>
              <a:rPr lang="zh-CN" altLang="en-US" dirty="0">
                <a:solidFill>
                  <a:prstClr val="black"/>
                </a:solidFill>
                <a:latin typeface="楷体" panose="02010609060101010101" pitchFamily="49" charset="-122"/>
                <a:ea typeface="楷体" panose="02010609060101010101" pitchFamily="49" charset="-122"/>
                <a:sym typeface="+mn-ea"/>
              </a:rPr>
              <a:t>遮</a:t>
            </a:r>
            <a:r>
              <a:rPr lang="zh-CN" altLang="en-US" b="1" u="sng" dirty="0">
                <a:solidFill>
                  <a:srgbClr val="0070C0"/>
                </a:solidFill>
                <a:latin typeface="楷体" panose="02010609060101010101" pitchFamily="49" charset="-122"/>
                <a:ea typeface="楷体" panose="02010609060101010101" pitchFamily="49" charset="-122"/>
                <a:sym typeface="+mn-ea"/>
              </a:rPr>
              <a:t>身</a:t>
            </a:r>
            <a:r>
              <a:rPr lang="zh-CN" altLang="en-US" dirty="0">
                <a:solidFill>
                  <a:prstClr val="black"/>
                </a:solidFill>
                <a:latin typeface="楷体" panose="02010609060101010101" pitchFamily="49" charset="-122"/>
                <a:ea typeface="楷体" panose="02010609060101010101" pitchFamily="49" charset="-122"/>
                <a:sym typeface="+mn-ea"/>
              </a:rPr>
              <a:t>，翻动响出</a:t>
            </a:r>
            <a:r>
              <a:rPr lang="zh-CN" altLang="en-US" b="1" u="sng" dirty="0">
                <a:solidFill>
                  <a:srgbClr val="0070C0"/>
                </a:solidFill>
                <a:latin typeface="楷体" panose="02010609060101010101" pitchFamily="49" charset="-122"/>
                <a:ea typeface="楷体" panose="02010609060101010101" pitchFamily="49" charset="-122"/>
                <a:sym typeface="+mn-ea"/>
              </a:rPr>
              <a:t>声</a:t>
            </a:r>
            <a:r>
              <a:rPr lang="zh-CN" altLang="en-US" dirty="0">
                <a:solidFill>
                  <a:prstClr val="black"/>
                </a:solidFill>
                <a:latin typeface="楷体" panose="02010609060101010101" pitchFamily="49" charset="-122"/>
                <a:ea typeface="楷体" panose="02010609060101010101" pitchFamily="49" charset="-122"/>
                <a:sym typeface="+mn-ea"/>
              </a:rPr>
              <a:t>，全</a:t>
            </a:r>
            <a:r>
              <a:rPr lang="zh-CN" altLang="en-US" b="1" u="sng" dirty="0">
                <a:solidFill>
                  <a:srgbClr val="0070C0"/>
                </a:solidFill>
                <a:latin typeface="楷体" panose="02010609060101010101" pitchFamily="49" charset="-122"/>
                <a:ea typeface="楷体" panose="02010609060101010101" pitchFamily="49" charset="-122"/>
                <a:sym typeface="+mn-ea"/>
              </a:rPr>
              <a:t>村</a:t>
            </a:r>
            <a:r>
              <a:rPr lang="zh-CN" altLang="en-US" dirty="0">
                <a:solidFill>
                  <a:prstClr val="black"/>
                </a:solidFill>
                <a:latin typeface="楷体" panose="02010609060101010101" pitchFamily="49" charset="-122"/>
                <a:ea typeface="楷体" panose="02010609060101010101" pitchFamily="49" charset="-122"/>
                <a:sym typeface="+mn-ea"/>
              </a:rPr>
              <a:t>泪汪汪。</a:t>
            </a:r>
            <a:endParaRPr lang="en-US" altLang="zh-CN" dirty="0">
              <a:solidFill>
                <a:prstClr val="black"/>
              </a:solidFill>
              <a:latin typeface="楷体" panose="02010609060101010101" pitchFamily="49" charset="-122"/>
              <a:ea typeface="楷体" panose="02010609060101010101" pitchFamily="49" charset="-122"/>
              <a:sym typeface="+mn-ea"/>
            </a:endParaRPr>
          </a:p>
          <a:p>
            <a:pPr algn="just" defTabSz="685800">
              <a:lnSpc>
                <a:spcPct val="150000"/>
              </a:lnSpc>
              <a:defRPr/>
            </a:pPr>
            <a:r>
              <a:rPr lang="zh-CN" altLang="en-US" dirty="0">
                <a:solidFill>
                  <a:prstClr val="black"/>
                </a:solidFill>
                <a:latin typeface="微软雅黑" panose="020B0503020204020204" charset="-122"/>
                <a:ea typeface="微软雅黑" panose="020B0503020204020204" charset="-122"/>
                <a:sym typeface="+mn-ea"/>
              </a:rPr>
              <a:t>吴歌地区把字句整齐划一的民歌叫</a:t>
            </a:r>
            <a:r>
              <a:rPr lang="zh-CN" altLang="en-US" b="1" u="sng" dirty="0">
                <a:solidFill>
                  <a:prstClr val="black"/>
                </a:solidFill>
                <a:latin typeface="微软雅黑" panose="020B0503020204020204" charset="-122"/>
                <a:ea typeface="微软雅黑" panose="020B0503020204020204" charset="-122"/>
                <a:sym typeface="+mn-ea"/>
              </a:rPr>
              <a:t>齐山歌</a:t>
            </a:r>
            <a:r>
              <a:rPr lang="zh-CN" altLang="en-US" dirty="0">
                <a:solidFill>
                  <a:prstClr val="black"/>
                </a:solidFill>
                <a:latin typeface="微软雅黑" panose="020B0503020204020204" charset="-122"/>
                <a:ea typeface="微软雅黑" panose="020B0503020204020204" charset="-122"/>
                <a:sym typeface="+mn-ea"/>
              </a:rPr>
              <a:t>，长短不一自由伸缩的叫</a:t>
            </a:r>
            <a:r>
              <a:rPr lang="zh-CN" altLang="en-US" b="1" u="sng" dirty="0">
                <a:solidFill>
                  <a:prstClr val="black"/>
                </a:solidFill>
                <a:latin typeface="微软雅黑" panose="020B0503020204020204" charset="-122"/>
                <a:ea typeface="微软雅黑" panose="020B0503020204020204" charset="-122"/>
                <a:sym typeface="+mn-ea"/>
              </a:rPr>
              <a:t>乱山歌</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7" name="圆角矩形 6">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7"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7"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7"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261367" y="583891"/>
            <a:ext cx="8415089" cy="1245394"/>
          </a:xfrm>
          <a:prstGeom prst="rect">
            <a:avLst/>
          </a:prstGeom>
        </p:spPr>
        <p:txBody>
          <a:bodyPr wrap="square" lIns="68580" tIns="34290" rIns="68580" bIns="34290">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rPr>
              <a:t>8.2.2</a:t>
            </a:r>
            <a:r>
              <a:rPr lang="zh-CN" altLang="en-US" sz="2100" b="1" dirty="0">
                <a:solidFill>
                  <a:prstClr val="black"/>
                </a:solidFill>
                <a:latin typeface="微软雅黑" panose="020B0503020204020204" charset="-122"/>
                <a:ea typeface="微软雅黑" panose="020B0503020204020204" charset="-122"/>
              </a:rPr>
              <a:t> </a:t>
            </a:r>
            <a:r>
              <a:rPr lang="en-US" sz="2100" b="1" dirty="0">
                <a:solidFill>
                  <a:prstClr val="black"/>
                </a:solidFill>
                <a:latin typeface="微软雅黑" panose="020B0503020204020204" charset="-122"/>
                <a:ea typeface="微软雅黑" panose="020B0503020204020204" charset="-122"/>
              </a:rPr>
              <a:t> </a:t>
            </a:r>
            <a:r>
              <a:rPr lang="zh-CN" altLang="en-US" sz="2100" b="1" dirty="0">
                <a:solidFill>
                  <a:prstClr val="black"/>
                </a:solidFill>
                <a:latin typeface="微软雅黑" panose="020B0503020204020204" charset="-122"/>
                <a:ea typeface="微软雅黑" panose="020B0503020204020204" charset="-122"/>
              </a:rPr>
              <a:t>格调优美，形式多样。</a:t>
            </a:r>
            <a:endParaRPr lang="en-US" altLang="zh-CN" sz="2100" dirty="0">
              <a:solidFill>
                <a:prstClr val="black"/>
              </a:solidFill>
              <a:latin typeface="微软雅黑" panose="020B0503020204020204" charset="-122"/>
              <a:ea typeface="微软雅黑" panose="020B0503020204020204" charset="-122"/>
            </a:endParaRPr>
          </a:p>
          <a:p>
            <a:pPr indent="431959" defTabSz="685800">
              <a:lnSpc>
                <a:spcPct val="150000"/>
              </a:lnSpc>
              <a:defRPr/>
            </a:pPr>
            <a:r>
              <a:rPr lang="zh-CN" altLang="en-US" sz="1500" dirty="0">
                <a:solidFill>
                  <a:prstClr val="black"/>
                </a:solidFill>
                <a:latin typeface="微软雅黑" panose="020B0503020204020204" charset="-122"/>
                <a:ea typeface="微软雅黑" panose="020B0503020204020204" charset="-122"/>
              </a:rPr>
              <a:t>有</a:t>
            </a:r>
            <a:r>
              <a:rPr lang="zh-CN" altLang="en-US" sz="1500" u="sng" dirty="0">
                <a:solidFill>
                  <a:srgbClr val="FF0000"/>
                </a:solidFill>
                <a:latin typeface="微软雅黑" panose="020B0503020204020204" charset="-122"/>
                <a:ea typeface="微软雅黑" panose="020B0503020204020204" charset="-122"/>
              </a:rPr>
              <a:t>四句头</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五句子</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十字调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信天游</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爬山调</a:t>
            </a:r>
            <a:r>
              <a:rPr lang="zh-CN" altLang="en-US" sz="1500" dirty="0">
                <a:solidFill>
                  <a:srgbClr val="FF0000"/>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花儿</a:t>
            </a:r>
            <a:r>
              <a:rPr lang="zh-CN" altLang="en-US" sz="1500" dirty="0">
                <a:solidFill>
                  <a:prstClr val="black"/>
                </a:solidFill>
                <a:latin typeface="微软雅黑" panose="020B0503020204020204" charset="-122"/>
                <a:ea typeface="微软雅黑" panose="020B0503020204020204" charset="-122"/>
              </a:rPr>
              <a:t>、</a:t>
            </a:r>
            <a:r>
              <a:rPr lang="zh-CN" altLang="en-US" sz="1500" u="sng" dirty="0">
                <a:solidFill>
                  <a:srgbClr val="FF0000"/>
                </a:solidFill>
                <a:latin typeface="微软雅黑" panose="020B0503020204020204" charset="-122"/>
                <a:ea typeface="微软雅黑" panose="020B0503020204020204" charset="-122"/>
              </a:rPr>
              <a:t>藏族的“鲁”和“谐”</a:t>
            </a:r>
            <a:r>
              <a:rPr lang="zh-CN" altLang="en-US" sz="1500" dirty="0">
                <a:solidFill>
                  <a:prstClr val="black"/>
                </a:solidFill>
                <a:latin typeface="微软雅黑" panose="020B0503020204020204" charset="-122"/>
                <a:ea typeface="微软雅黑" panose="020B0503020204020204" charset="-122"/>
              </a:rPr>
              <a:t>以及</a:t>
            </a:r>
            <a:r>
              <a:rPr lang="zh-CN" altLang="en-US" sz="1500" u="sng" dirty="0">
                <a:solidFill>
                  <a:srgbClr val="FF0000"/>
                </a:solidFill>
                <a:latin typeface="微软雅黑" panose="020B0503020204020204" charset="-122"/>
                <a:ea typeface="微软雅黑" panose="020B0503020204020204" charset="-122"/>
              </a:rPr>
              <a:t>壮族的“欢”</a:t>
            </a:r>
            <a:r>
              <a:rPr lang="zh-CN" altLang="en-US" sz="1500" dirty="0">
                <a:solidFill>
                  <a:prstClr val="black"/>
                </a:solidFill>
                <a:latin typeface="微软雅黑" panose="020B0503020204020204" charset="-122"/>
                <a:ea typeface="微软雅黑" panose="020B0503020204020204" charset="-122"/>
              </a:rPr>
              <a:t>等多种格调。</a:t>
            </a:r>
            <a:endParaRPr lang="zh-CN" altLang="en-US" sz="1500" dirty="0">
              <a:solidFill>
                <a:prstClr val="black"/>
              </a:solidFill>
              <a:latin typeface="楷体" panose="02010609060101010101" pitchFamily="49" charset="-122"/>
              <a:ea typeface="楷体" panose="02010609060101010101" pitchFamily="49" charset="-122"/>
            </a:endParaRPr>
          </a:p>
        </p:txBody>
      </p:sp>
      <p:sp>
        <p:nvSpPr>
          <p:cNvPr id="16" name="五边形 15"/>
          <p:cNvSpPr/>
          <p:nvPr/>
        </p:nvSpPr>
        <p:spPr>
          <a:xfrm flipH="1">
            <a:off x="3779912" y="60415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17"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Tree>
    <p:custDataLst>
      <p:tags r:id="rId1"/>
    </p:custDataLst>
    <p:extLst>
      <p:ext uri="{BB962C8B-B14F-4D97-AF65-F5344CB8AC3E}">
        <p14:creationId xmlns:p14="http://schemas.microsoft.com/office/powerpoint/2010/main" val="4258522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9599" y="1491630"/>
            <a:ext cx="8634889" cy="2977738"/>
          </a:xfrm>
          <a:prstGeom prst="rect">
            <a:avLst/>
          </a:prstGeom>
        </p:spPr>
        <p:txBody>
          <a:bodyPr wrap="square" lIns="68580" tIns="34290" rIns="68580" bIns="34290">
            <a:spAutoFit/>
          </a:bodyPr>
          <a:lstStyle/>
          <a:p>
            <a:pPr defTabSz="685800">
              <a:lnSpc>
                <a:spcPct val="135000"/>
              </a:lnSpc>
              <a:defRPr/>
            </a:pPr>
            <a:r>
              <a:rPr lang="zh-CN" altLang="en-US" sz="2000" dirty="0">
                <a:solidFill>
                  <a:prstClr val="black"/>
                </a:solidFill>
                <a:latin typeface="楷体" panose="02010609060101010101" pitchFamily="49" charset="-122"/>
                <a:ea typeface="楷体" panose="02010609060101010101" pitchFamily="49" charset="-122"/>
              </a:rPr>
              <a:t>例：用隐喻构成的鄂西情歌</a:t>
            </a:r>
          </a:p>
          <a:p>
            <a:pPr defTabSz="685800">
              <a:lnSpc>
                <a:spcPct val="135000"/>
              </a:lnSpc>
              <a:defRPr/>
            </a:pPr>
            <a:r>
              <a:rPr lang="zh-CN" altLang="en-US" sz="2000" dirty="0">
                <a:solidFill>
                  <a:prstClr val="black"/>
                </a:solidFill>
                <a:latin typeface="楷体" panose="02010609060101010101" pitchFamily="49" charset="-122"/>
                <a:ea typeface="楷体" panose="02010609060101010101" pitchFamily="49" charset="-122"/>
              </a:rPr>
              <a:t>          小小鲤鱼紫红腮，下水游到上水来，</a:t>
            </a:r>
          </a:p>
          <a:p>
            <a:pPr defTabSz="685800">
              <a:lnSpc>
                <a:spcPct val="135000"/>
              </a:lnSpc>
              <a:defRPr/>
            </a:pPr>
            <a:r>
              <a:rPr lang="zh-CN" altLang="en-US" sz="2000" dirty="0">
                <a:solidFill>
                  <a:prstClr val="black"/>
                </a:solidFill>
                <a:latin typeface="楷体" panose="02010609060101010101" pitchFamily="49" charset="-122"/>
                <a:ea typeface="楷体" panose="02010609060101010101" pitchFamily="49" charset="-122"/>
              </a:rPr>
              <a:t>          游过千张金丝网，游过万座钓鱼台，</a:t>
            </a:r>
          </a:p>
          <a:p>
            <a:pPr defTabSz="685800">
              <a:lnSpc>
                <a:spcPct val="135000"/>
              </a:lnSpc>
              <a:defRPr/>
            </a:pPr>
            <a:r>
              <a:rPr lang="zh-CN" altLang="en-US" sz="2000" dirty="0">
                <a:solidFill>
                  <a:prstClr val="black"/>
                </a:solidFill>
                <a:latin typeface="楷体" panose="02010609060101010101" pitchFamily="49" charset="-122"/>
                <a:ea typeface="楷体" panose="02010609060101010101" pitchFamily="49" charset="-122"/>
              </a:rPr>
              <a:t>          情歌钓我我上来。</a:t>
            </a:r>
          </a:p>
          <a:p>
            <a:pPr defTabSz="685800">
              <a:lnSpc>
                <a:spcPct val="135000"/>
              </a:lnSpc>
              <a:defRPr/>
            </a:pPr>
            <a:r>
              <a:rPr lang="zh-CN" altLang="en-US" sz="2000" dirty="0">
                <a:solidFill>
                  <a:prstClr val="black"/>
                </a:solidFill>
                <a:latin typeface="楷体" panose="02010609060101010101" pitchFamily="49" charset="-122"/>
                <a:ea typeface="楷体" panose="02010609060101010101" pitchFamily="49" charset="-122"/>
              </a:rPr>
              <a:t>闻一多先生曾考证出，从《诗经》开始，“鱼是匹偶的隐语，打鱼、钓鱼等行为是求偶的隐语”，这首五句子即用这一古老手法来抒写爱情，意境优美而含蓄。</a:t>
            </a:r>
          </a:p>
        </p:txBody>
      </p:sp>
      <p:grpSp>
        <p:nvGrpSpPr>
          <p:cNvPr id="5" name="组合 4">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6" name="圆角矩形 5">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9" name="圆角矩形 8">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第二节 民间歌谣的特征</a:t>
              </a:r>
            </a:p>
          </p:txBody>
        </p:sp>
        <p:sp>
          <p:nvSpPr>
            <p:cNvPr id="10" name="圆角矩形 9">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第三节 民间歌谣的价值、传承及其研究</a:t>
              </a:r>
            </a:p>
          </p:txBody>
        </p:sp>
        <p:cxnSp>
          <p:nvCxnSpPr>
            <p:cNvPr id="11" name="直线连接符 19">
              <a:extLst>
                <a:ext uri="{FF2B5EF4-FFF2-40B4-BE49-F238E27FC236}">
                  <a16:creationId xmlns:a16="http://schemas.microsoft.com/office/drawing/2014/main" id="{2E56B57E-A19F-4B44-AB34-B35D23F9C872}"/>
                </a:ext>
              </a:extLst>
            </p:cNvPr>
            <p:cNvCxnSpPr>
              <a:cxnSpLocks/>
              <a:stCxn id="6" idx="3"/>
              <a:endCxn id="8"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6" idx="3"/>
              <a:endCxn id="9"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6" idx="3"/>
              <a:endCxn id="10"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81501" y="774623"/>
            <a:ext cx="5370619" cy="553998"/>
          </a:xfrm>
          <a:prstGeom prst="rect">
            <a:avLst/>
          </a:prstGeom>
        </p:spPr>
        <p:txBody>
          <a:bodyPr wrap="square">
            <a:spAutoFit/>
          </a:bodyPr>
          <a:lstStyle/>
          <a:p>
            <a:pPr defTabSz="685800">
              <a:lnSpc>
                <a:spcPct val="150000"/>
              </a:lnSpc>
              <a:defRPr/>
            </a:pPr>
            <a:r>
              <a:rPr lang="en-US" altLang="zh-CN" sz="2000" b="1" dirty="0">
                <a:solidFill>
                  <a:prstClr val="black"/>
                </a:solidFill>
                <a:latin typeface="微软雅黑" panose="020B0503020204020204" charset="-122"/>
                <a:ea typeface="微软雅黑" panose="020B0503020204020204" charset="-122"/>
              </a:rPr>
              <a:t>8.2.3</a:t>
            </a:r>
            <a:r>
              <a:rPr lang="zh-CN" altLang="en-US" sz="2000" b="1" dirty="0">
                <a:solidFill>
                  <a:prstClr val="black"/>
                </a:solidFill>
                <a:latin typeface="微软雅黑" panose="020B0503020204020204" charset="-122"/>
                <a:ea typeface="微软雅黑" panose="020B0503020204020204" charset="-122"/>
              </a:rPr>
              <a:t> 运用</a:t>
            </a:r>
            <a:r>
              <a:rPr lang="zh-CN" altLang="en-US" sz="2000" b="1" dirty="0">
                <a:latin typeface="微软雅黑" panose="020B0503020204020204" charset="-122"/>
                <a:ea typeface="微软雅黑" panose="020B0503020204020204" charset="-122"/>
              </a:rPr>
              <a:t>多种方式抒情叙事，意境优美</a:t>
            </a:r>
            <a:r>
              <a:rPr lang="zh-CN" altLang="en-US" sz="2000" b="1" dirty="0">
                <a:solidFill>
                  <a:prstClr val="black"/>
                </a:solidFill>
                <a:latin typeface="微软雅黑" panose="020B0503020204020204" charset="-122"/>
                <a:ea typeface="微软雅黑" panose="020B0503020204020204" charset="-122"/>
              </a:rPr>
              <a:t>生动</a:t>
            </a:r>
          </a:p>
        </p:txBody>
      </p:sp>
      <p:sp>
        <p:nvSpPr>
          <p:cNvPr id="14"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Tree>
    <p:custDataLst>
      <p:tags r:id="rId1"/>
    </p:custDataLst>
    <p:extLst>
      <p:ext uri="{BB962C8B-B14F-4D97-AF65-F5344CB8AC3E}">
        <p14:creationId xmlns:p14="http://schemas.microsoft.com/office/powerpoint/2010/main" val="18469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民间歌谣的特征">
            <a:extLst>
              <a:ext uri="{FF2B5EF4-FFF2-40B4-BE49-F238E27FC236}">
                <a16:creationId xmlns:a16="http://schemas.microsoft.com/office/drawing/2014/main" id="{16449D17-06C4-DE4D-A676-BD4A0E1F8A71}"/>
              </a:ext>
            </a:extLst>
          </p:cNvPr>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79512" y="1635646"/>
            <a:ext cx="8861584" cy="1864043"/>
          </a:xfrm>
          <a:prstGeom prst="rect">
            <a:avLst/>
          </a:prstGeom>
        </p:spPr>
      </p:pic>
      <p:sp>
        <p:nvSpPr>
          <p:cNvPr id="3" name="文本框 1"/>
          <p:cNvSpPr txBox="1"/>
          <p:nvPr/>
        </p:nvSpPr>
        <p:spPr>
          <a:xfrm>
            <a:off x="166211" y="119539"/>
            <a:ext cx="2594300"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8.2</a:t>
            </a:r>
            <a:r>
              <a:rPr lang="zh-CN" altLang="en-US" sz="2100" b="1" dirty="0">
                <a:solidFill>
                  <a:prstClr val="black"/>
                </a:solidFill>
                <a:latin typeface="微软雅黑" panose="020B0503020204020204" charset="-122"/>
                <a:ea typeface="微软雅黑" panose="020B0503020204020204" charset="-122"/>
                <a:sym typeface="+mn-ea"/>
              </a:rPr>
              <a:t>  民间歌谣的特征</a:t>
            </a:r>
          </a:p>
        </p:txBody>
      </p:sp>
      <p:sp>
        <p:nvSpPr>
          <p:cNvPr id="4" name="文本框 1"/>
          <p:cNvSpPr txBox="1"/>
          <p:nvPr/>
        </p:nvSpPr>
        <p:spPr>
          <a:xfrm>
            <a:off x="786253" y="771550"/>
            <a:ext cx="677108" cy="496867"/>
          </a:xfrm>
          <a:prstGeom prst="rect">
            <a:avLst/>
          </a:prstGeom>
          <a:noFill/>
        </p:spPr>
        <p:txBody>
          <a:bodyPr wrap="none" lIns="68580" tIns="34290" rIns="68580" bIns="34290" rtlCol="0" anchor="t">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sym typeface="+mn-ea"/>
              </a:rPr>
              <a:t>回顾</a:t>
            </a:r>
          </a:p>
        </p:txBody>
      </p:sp>
    </p:spTree>
    <p:extLst>
      <p:ext uri="{BB962C8B-B14F-4D97-AF65-F5344CB8AC3E}">
        <p14:creationId xmlns:p14="http://schemas.microsoft.com/office/powerpoint/2010/main" val="3122746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418" y="1059582"/>
            <a:ext cx="4572000" cy="2807948"/>
          </a:xfrm>
          <a:prstGeom prst="rect">
            <a:avLst/>
          </a:prstGeom>
        </p:spPr>
        <p:txBody>
          <a:bodyPr>
            <a:spAutoFit/>
          </a:bodyPr>
          <a:lstStyle/>
          <a:p>
            <a:pPr>
              <a:lnSpc>
                <a:spcPct val="150000"/>
              </a:lnSpc>
            </a:pPr>
            <a:r>
              <a:rPr lang="zh-CN" altLang="en-US" sz="2000" dirty="0">
                <a:latin typeface="微软雅黑" pitchFamily="34" charset="-122"/>
                <a:ea typeface="微软雅黑" pitchFamily="34" charset="-122"/>
              </a:rPr>
              <a:t>民间歌谣的特征有（ ）</a:t>
            </a:r>
          </a:p>
          <a:p>
            <a:pPr>
              <a:lnSpc>
                <a:spcPct val="150000"/>
              </a:lnSpc>
            </a:pP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情真意切，袒露心声</a:t>
            </a:r>
          </a:p>
          <a:p>
            <a:pPr>
              <a:lnSpc>
                <a:spcPct val="150000"/>
              </a:lnSpc>
            </a:pP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格调优美，形式多样 </a:t>
            </a:r>
          </a:p>
          <a:p>
            <a:pPr>
              <a:lnSpc>
                <a:spcPct val="150000"/>
              </a:lnSpc>
            </a:pP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运用多种方法抒情</a:t>
            </a:r>
          </a:p>
          <a:p>
            <a:pPr>
              <a:lnSpc>
                <a:spcPct val="150000"/>
              </a:lnSpc>
            </a:pPr>
            <a:r>
              <a:rPr lang="en-US" altLang="zh-CN" sz="2000" dirty="0">
                <a:latin typeface="微软雅黑" pitchFamily="34" charset="-122"/>
                <a:ea typeface="微软雅黑" pitchFamily="34" charset="-122"/>
              </a:rPr>
              <a:t>D:</a:t>
            </a:r>
            <a:r>
              <a:rPr lang="zh-CN" altLang="en-US" sz="2000" dirty="0">
                <a:latin typeface="微软雅黑" pitchFamily="34" charset="-122"/>
                <a:ea typeface="微软雅黑" pitchFamily="34" charset="-122"/>
              </a:rPr>
              <a:t>叙事意境优美生动</a:t>
            </a:r>
          </a:p>
          <a:p>
            <a:pPr>
              <a:lnSpc>
                <a:spcPct val="150000"/>
              </a:lnSpc>
            </a:pPr>
            <a:r>
              <a:rPr lang="en-US" altLang="zh-CN" sz="2000" dirty="0">
                <a:latin typeface="微软雅黑" pitchFamily="34" charset="-122"/>
                <a:ea typeface="微软雅黑" pitchFamily="34" charset="-122"/>
              </a:rPr>
              <a:t>E:</a:t>
            </a:r>
            <a:r>
              <a:rPr lang="zh-CN" altLang="en-US" sz="2000" dirty="0">
                <a:latin typeface="微软雅黑" pitchFamily="34" charset="-122"/>
                <a:ea typeface="微软雅黑" pitchFamily="34" charset="-122"/>
              </a:rPr>
              <a:t>夹叙夹议，说理透彻</a:t>
            </a:r>
          </a:p>
        </p:txBody>
      </p:sp>
      <p:sp>
        <p:nvSpPr>
          <p:cNvPr id="3" name="TextBox 2"/>
          <p:cNvSpPr txBox="1"/>
          <p:nvPr/>
        </p:nvSpPr>
        <p:spPr>
          <a:xfrm>
            <a:off x="293710" y="195486"/>
            <a:ext cx="1872208" cy="369332"/>
          </a:xfrm>
          <a:prstGeom prst="rect">
            <a:avLst/>
          </a:prstGeom>
          <a:noFill/>
        </p:spPr>
        <p:txBody>
          <a:bodyPr wrap="square" rtlCol="0">
            <a:spAutoFit/>
          </a:bodyPr>
          <a:lstStyle/>
          <a:p>
            <a:r>
              <a:rPr lang="zh-CN" altLang="en-US" dirty="0">
                <a:latin typeface="微软雅黑" pitchFamily="34" charset="-122"/>
                <a:ea typeface="微软雅黑" pitchFamily="34" charset="-122"/>
              </a:rPr>
              <a:t>随堂演练</a:t>
            </a:r>
          </a:p>
        </p:txBody>
      </p:sp>
    </p:spTree>
    <p:extLst>
      <p:ext uri="{BB962C8B-B14F-4D97-AF65-F5344CB8AC3E}">
        <p14:creationId xmlns:p14="http://schemas.microsoft.com/office/powerpoint/2010/main" val="416206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562240"/>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3</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4</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sym typeface="+mn-ea"/>
              </a:rPr>
              <a:t>流传方式为口头书面并存</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：史诗多以</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口头</a:t>
            </a:r>
            <a:r>
              <a:rPr lang="en-US" altLang="zh-CN" dirty="0">
                <a:solidFill>
                  <a:srgbClr val="FF0000"/>
                </a:solidFill>
                <a:latin typeface="微软雅黑" panose="020B0503020204020204" charset="-122"/>
                <a:ea typeface="微软雅黑" panose="020B0503020204020204" charset="-122"/>
                <a:cs typeface="Calibri" panose="020F0502020204030204" charset="0"/>
                <a:sym typeface="+mn-ea"/>
              </a:rPr>
              <a:t>—</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书面</a:t>
            </a:r>
            <a:r>
              <a:rPr lang="en-US" altLang="zh-CN" dirty="0">
                <a:solidFill>
                  <a:srgbClr val="FF0000"/>
                </a:solidFill>
                <a:latin typeface="微软雅黑" panose="020B0503020204020204" charset="-122"/>
                <a:ea typeface="微软雅黑" panose="020B0503020204020204" charset="-122"/>
                <a:cs typeface="Calibri" panose="020F0502020204030204" charset="0"/>
                <a:sym typeface="+mn-ea"/>
              </a:rPr>
              <a:t>—</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口头、书面并存</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的方式流传，在口头性和书面性的关系上，比狭义民间叙事长诗更为密切。</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438062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418" y="1059582"/>
            <a:ext cx="4572000" cy="2862322"/>
          </a:xfrm>
          <a:prstGeom prst="rect">
            <a:avLst/>
          </a:prstGeom>
        </p:spPr>
        <p:txBody>
          <a:bodyPr>
            <a:spAutoFit/>
          </a:bodyPr>
          <a:lstStyle/>
          <a:p>
            <a:pPr>
              <a:lnSpc>
                <a:spcPct val="150000"/>
              </a:lnSpc>
            </a:pPr>
            <a:r>
              <a:rPr lang="zh-CN" altLang="en-US" sz="2000" dirty="0">
                <a:latin typeface="微软雅黑" pitchFamily="34" charset="-122"/>
                <a:ea typeface="微软雅黑" pitchFamily="34" charset="-122"/>
              </a:rPr>
              <a:t>民间歌谣的特征有（</a:t>
            </a:r>
            <a:r>
              <a:rPr lang="en-US" altLang="zh-CN" sz="2000" dirty="0">
                <a:latin typeface="微软雅黑" pitchFamily="34" charset="-122"/>
                <a:ea typeface="微软雅黑" pitchFamily="34" charset="-122"/>
              </a:rPr>
              <a:t>ABCD</a:t>
            </a:r>
            <a:r>
              <a:rPr lang="zh-CN" altLang="en-US" sz="2000" dirty="0">
                <a:latin typeface="微软雅黑" pitchFamily="34" charset="-122"/>
                <a:ea typeface="微软雅黑" pitchFamily="34" charset="-122"/>
              </a:rPr>
              <a:t>）</a:t>
            </a:r>
          </a:p>
          <a:p>
            <a:pPr>
              <a:lnSpc>
                <a:spcPct val="150000"/>
              </a:lnSpc>
            </a:pPr>
            <a:r>
              <a:rPr lang="en-US" altLang="zh-CN" sz="2000" dirty="0">
                <a:solidFill>
                  <a:srgbClr val="FF0000"/>
                </a:solidFill>
                <a:latin typeface="微软雅黑" pitchFamily="34" charset="-122"/>
                <a:ea typeface="微软雅黑" pitchFamily="34" charset="-122"/>
              </a:rPr>
              <a:t>A:</a:t>
            </a:r>
            <a:r>
              <a:rPr lang="zh-CN" altLang="en-US" sz="2000" dirty="0">
                <a:solidFill>
                  <a:srgbClr val="FF0000"/>
                </a:solidFill>
                <a:latin typeface="微软雅黑" pitchFamily="34" charset="-122"/>
                <a:ea typeface="微软雅黑" pitchFamily="34" charset="-122"/>
              </a:rPr>
              <a:t>情真意切，袒露心声</a:t>
            </a:r>
          </a:p>
          <a:p>
            <a:pPr>
              <a:lnSpc>
                <a:spcPct val="150000"/>
              </a:lnSpc>
            </a:pPr>
            <a:r>
              <a:rPr lang="en-US" altLang="zh-CN" sz="2000" dirty="0">
                <a:solidFill>
                  <a:srgbClr val="FF0000"/>
                </a:solidFill>
                <a:latin typeface="微软雅黑" pitchFamily="34" charset="-122"/>
                <a:ea typeface="微软雅黑" pitchFamily="34" charset="-122"/>
              </a:rPr>
              <a:t>B:​</a:t>
            </a:r>
            <a:r>
              <a:rPr lang="zh-CN" altLang="en-US" sz="2000" dirty="0">
                <a:solidFill>
                  <a:srgbClr val="FF0000"/>
                </a:solidFill>
                <a:latin typeface="微软雅黑" pitchFamily="34" charset="-122"/>
                <a:ea typeface="微软雅黑" pitchFamily="34" charset="-122"/>
              </a:rPr>
              <a:t>格调优美，形式多样 </a:t>
            </a:r>
          </a:p>
          <a:p>
            <a:pPr>
              <a:lnSpc>
                <a:spcPct val="150000"/>
              </a:lnSpc>
            </a:pPr>
            <a:r>
              <a:rPr lang="en-US" altLang="zh-CN" sz="2000" dirty="0">
                <a:solidFill>
                  <a:srgbClr val="FF0000"/>
                </a:solidFill>
                <a:latin typeface="微软雅黑" pitchFamily="34" charset="-122"/>
                <a:ea typeface="微软雅黑" pitchFamily="34" charset="-122"/>
              </a:rPr>
              <a:t>C:</a:t>
            </a:r>
            <a:r>
              <a:rPr lang="zh-CN" altLang="en-US" sz="2000" dirty="0">
                <a:solidFill>
                  <a:srgbClr val="FF0000"/>
                </a:solidFill>
                <a:latin typeface="微软雅黑" pitchFamily="34" charset="-122"/>
                <a:ea typeface="微软雅黑" pitchFamily="34" charset="-122"/>
              </a:rPr>
              <a:t>运用多种方法抒情</a:t>
            </a:r>
          </a:p>
          <a:p>
            <a:pPr>
              <a:lnSpc>
                <a:spcPct val="150000"/>
              </a:lnSpc>
            </a:pPr>
            <a:r>
              <a:rPr lang="en-US" altLang="zh-CN" sz="2000" dirty="0">
                <a:solidFill>
                  <a:srgbClr val="FF0000"/>
                </a:solidFill>
                <a:latin typeface="微软雅黑" pitchFamily="34" charset="-122"/>
                <a:ea typeface="微软雅黑" pitchFamily="34" charset="-122"/>
              </a:rPr>
              <a:t>D:</a:t>
            </a:r>
            <a:r>
              <a:rPr lang="zh-CN" altLang="en-US" sz="2000" dirty="0">
                <a:solidFill>
                  <a:srgbClr val="FF0000"/>
                </a:solidFill>
                <a:latin typeface="微软雅黑" pitchFamily="34" charset="-122"/>
                <a:ea typeface="微软雅黑" pitchFamily="34" charset="-122"/>
              </a:rPr>
              <a:t>叙事意境优美生动</a:t>
            </a:r>
          </a:p>
          <a:p>
            <a:pPr>
              <a:lnSpc>
                <a:spcPct val="150000"/>
              </a:lnSpc>
            </a:pPr>
            <a:r>
              <a:rPr lang="en-US" altLang="zh-CN" sz="2000" dirty="0">
                <a:latin typeface="微软雅黑" pitchFamily="34" charset="-122"/>
                <a:ea typeface="微软雅黑" pitchFamily="34" charset="-122"/>
              </a:rPr>
              <a:t>E:</a:t>
            </a:r>
            <a:r>
              <a:rPr lang="zh-CN" altLang="en-US" sz="2000" dirty="0">
                <a:latin typeface="微软雅黑" pitchFamily="34" charset="-122"/>
                <a:ea typeface="微软雅黑" pitchFamily="34" charset="-122"/>
              </a:rPr>
              <a:t>夹叙夹议，说理透彻</a:t>
            </a:r>
          </a:p>
        </p:txBody>
      </p:sp>
      <p:sp>
        <p:nvSpPr>
          <p:cNvPr id="3" name="TextBox 2"/>
          <p:cNvSpPr txBox="1"/>
          <p:nvPr/>
        </p:nvSpPr>
        <p:spPr>
          <a:xfrm>
            <a:off x="293710" y="195486"/>
            <a:ext cx="1872208" cy="369332"/>
          </a:xfrm>
          <a:prstGeom prst="rect">
            <a:avLst/>
          </a:prstGeom>
          <a:noFill/>
        </p:spPr>
        <p:txBody>
          <a:bodyPr wrap="square" rtlCol="0">
            <a:spAutoFit/>
          </a:bodyPr>
          <a:lstStyle/>
          <a:p>
            <a:r>
              <a:rPr lang="zh-CN" altLang="en-US" dirty="0">
                <a:latin typeface="微软雅黑" pitchFamily="34" charset="-122"/>
                <a:ea typeface="微软雅黑" pitchFamily="34" charset="-122"/>
              </a:rPr>
              <a:t>随堂演练</a:t>
            </a:r>
          </a:p>
        </p:txBody>
      </p:sp>
    </p:spTree>
    <p:extLst>
      <p:ext uri="{BB962C8B-B14F-4D97-AF65-F5344CB8AC3E}">
        <p14:creationId xmlns:p14="http://schemas.microsoft.com/office/powerpoint/2010/main" val="79019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954157" y="885015"/>
            <a:ext cx="7856630" cy="2586087"/>
            <a:chOff x="622851" y="1180019"/>
            <a:chExt cx="10475507" cy="3448116"/>
          </a:xfrm>
        </p:grpSpPr>
        <p:sp>
          <p:nvSpPr>
            <p:cNvPr id="3" name="圆角矩形 2">
              <a:extLst>
                <a:ext uri="{FF2B5EF4-FFF2-40B4-BE49-F238E27FC236}">
                  <a16:creationId xmlns:a16="http://schemas.microsoft.com/office/drawing/2014/main"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第八章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民间歌谣</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36017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694816"/>
              <a:ext cx="423658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516479" y="4022538"/>
              <a:ext cx="6581879"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第三节 民间歌谣的价值、传承及其研究</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3498572" y="1481506"/>
              <a:ext cx="852253" cy="15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562540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
          <p:cNvSpPr>
            <a:spLocks noChangeArrowheads="1"/>
          </p:cNvSpPr>
          <p:nvPr/>
        </p:nvSpPr>
        <p:spPr bwMode="auto">
          <a:xfrm>
            <a:off x="291590" y="1287070"/>
            <a:ext cx="8600889" cy="3300904"/>
          </a:xfrm>
          <a:prstGeom prst="rect">
            <a:avLst/>
          </a:prstGeom>
          <a:noFill/>
          <a:ln w="9525">
            <a:noFill/>
            <a:miter lim="800000"/>
          </a:ln>
          <a:effectLst/>
        </p:spPr>
        <p:txBody>
          <a:bodyPr vert="horz" wrap="square" lIns="68580" tIns="34290" rIns="68580" bIns="34290" numCol="1" anchor="ctr" anchorCtr="0" compatLnSpc="1">
            <a:spAutoFit/>
          </a:bodyPr>
          <a:lstStyle/>
          <a:p>
            <a:pPr indent="342900"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000" b="1" dirty="0">
                <a:solidFill>
                  <a:prstClr val="black"/>
                </a:solidFill>
                <a:latin typeface="微软雅黑" panose="020B0503020204020204" charset="-122"/>
                <a:ea typeface="微软雅黑" panose="020B0503020204020204" charset="-122"/>
                <a:cs typeface="Calibri" panose="020F0502020204030204" charset="0"/>
              </a:rPr>
              <a:t>1</a:t>
            </a: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）社会价值</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：歌谣直接介入人民群众的劳动生产、爱情婚姻和日常生活的方方面面，</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成为民众生活中不可缺少的一部分</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，正如情歌中所唱的：“恋爱不把苗歌唱，短棍打蛇难拢边。”</a:t>
            </a:r>
            <a:endParaRPr lang="en-US" altLang="zh-CN" sz="20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000" b="1" dirty="0">
                <a:solidFill>
                  <a:prstClr val="black"/>
                </a:solidFill>
                <a:latin typeface="微软雅黑" panose="020B0503020204020204" charset="-122"/>
                <a:ea typeface="微软雅黑" panose="020B0503020204020204" charset="-122"/>
                <a:cs typeface="Calibri" panose="020F0502020204030204" charset="0"/>
              </a:rPr>
              <a:t>2</a:t>
            </a: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）政治价值</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表达广大人民群众对旧社会制度的愤怒抗议</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，呼唤革命，歌颂共产党、领袖人物及人民军队，发挥了巨大的宣传鼓动作用；</a:t>
            </a:r>
            <a:endParaRPr lang="en-US" altLang="zh-CN" sz="2000"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000" b="1" dirty="0">
                <a:solidFill>
                  <a:prstClr val="black"/>
                </a:solidFill>
                <a:latin typeface="微软雅黑" panose="020B0503020204020204" charset="-122"/>
                <a:ea typeface="微软雅黑" panose="020B0503020204020204" charset="-122"/>
                <a:cs typeface="Calibri" panose="020F0502020204030204" charset="0"/>
              </a:rPr>
              <a:t>3</a:t>
            </a: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）文学价值</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：在文学史上，曾给历代文人诗歌以巨大的影响；</a:t>
            </a:r>
          </a:p>
          <a:p>
            <a:pPr indent="342900"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a:t>
            </a:r>
            <a:r>
              <a:rPr lang="en-US" altLang="zh-CN" sz="2000" b="1" dirty="0">
                <a:solidFill>
                  <a:prstClr val="black"/>
                </a:solidFill>
                <a:latin typeface="微软雅黑" panose="020B0503020204020204" charset="-122"/>
                <a:ea typeface="微软雅黑" panose="020B0503020204020204" charset="-122"/>
                <a:cs typeface="Calibri" panose="020F0502020204030204" charset="0"/>
              </a:rPr>
              <a:t>4</a:t>
            </a: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）时代价值</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：对现代人文学科乃至自然科学具有的研究价值。</a:t>
            </a:r>
          </a:p>
        </p:txBody>
      </p:sp>
      <p:sp>
        <p:nvSpPr>
          <p:cNvPr id="3" name="矩形 2"/>
          <p:cNvSpPr/>
          <p:nvPr/>
        </p:nvSpPr>
        <p:spPr>
          <a:xfrm>
            <a:off x="-45479" y="273334"/>
            <a:ext cx="3104055" cy="553998"/>
          </a:xfrm>
          <a:prstGeom prst="rect">
            <a:avLst/>
          </a:prstGeom>
        </p:spPr>
        <p:txBody>
          <a:bodyPr wrap="non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8.3.1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民间歌谣的价值</a:t>
            </a:r>
          </a:p>
        </p:txBody>
      </p:sp>
      <p:sp>
        <p:nvSpPr>
          <p:cNvPr id="6" name="五边形 5"/>
          <p:cNvSpPr/>
          <p:nvPr/>
        </p:nvSpPr>
        <p:spPr>
          <a:xfrm flipH="1">
            <a:off x="3765634" y="375171"/>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简答题</a:t>
            </a:r>
          </a:p>
        </p:txBody>
      </p:sp>
      <p:sp>
        <p:nvSpPr>
          <p:cNvPr id="2" name="五角星 1"/>
          <p:cNvSpPr/>
          <p:nvPr/>
        </p:nvSpPr>
        <p:spPr>
          <a:xfrm>
            <a:off x="3056572" y="417195"/>
            <a:ext cx="338138" cy="311468"/>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sz="1000">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30476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 y="100013"/>
            <a:ext cx="3027045"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8.3.2</a:t>
            </a:r>
            <a:r>
              <a:rPr lang="zh-CN" altLang="en-US" sz="2100" b="1" dirty="0">
                <a:solidFill>
                  <a:srgbClr val="0070C0"/>
                </a:solidFill>
                <a:latin typeface="微软雅黑" panose="020B0503020204020204" charset="-122"/>
                <a:ea typeface="微软雅黑" panose="020B0503020204020204" charset="-122"/>
              </a:rPr>
              <a:t> 民间歌谣的传承</a:t>
            </a:r>
          </a:p>
        </p:txBody>
      </p:sp>
      <p:sp>
        <p:nvSpPr>
          <p:cNvPr id="3" name="TextBox 2"/>
          <p:cNvSpPr txBox="1"/>
          <p:nvPr/>
        </p:nvSpPr>
        <p:spPr>
          <a:xfrm>
            <a:off x="95251" y="990476"/>
            <a:ext cx="8595836" cy="3808735"/>
          </a:xfrm>
          <a:prstGeom prst="rect">
            <a:avLst/>
          </a:prstGeom>
          <a:noFill/>
        </p:spPr>
        <p:txBody>
          <a:bodyPr wrap="square" lIns="68580" tIns="34290" rIns="68580" bIns="34290" rtlCol="0">
            <a:spAutoFit/>
          </a:bodyPr>
          <a:lstStyle/>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rPr>
              <a:t>民间歌谣的传承主要通过</a:t>
            </a:r>
            <a:r>
              <a:rPr lang="zh-CN" altLang="en-US" u="sng" dirty="0">
                <a:solidFill>
                  <a:srgbClr val="FF0000"/>
                </a:solidFill>
                <a:latin typeface="微软雅黑" panose="020B0503020204020204" charset="-122"/>
                <a:ea typeface="微软雅黑" panose="020B0503020204020204" charset="-122"/>
              </a:rPr>
              <a:t>歌圩（也称歌节）</a:t>
            </a:r>
            <a:r>
              <a:rPr lang="zh-CN" altLang="en-US" dirty="0">
                <a:solidFill>
                  <a:prstClr val="black"/>
                </a:solidFill>
                <a:latin typeface="微软雅黑" panose="020B0503020204020204" charset="-122"/>
                <a:ea typeface="微软雅黑" panose="020B0503020204020204" charset="-122"/>
              </a:rPr>
              <a:t>的拥载、歌手或歌师的传扬和宗教活动的方式寄存</a:t>
            </a:r>
            <a:r>
              <a:rPr lang="zh-CN" altLang="en-US" sz="1500" dirty="0">
                <a:solidFill>
                  <a:prstClr val="black"/>
                </a:solidFill>
                <a:latin typeface="微软雅黑" panose="020B0503020204020204" charset="-122"/>
                <a:ea typeface="微软雅黑" panose="020B0503020204020204" charset="-122"/>
              </a:rPr>
              <a:t>。</a:t>
            </a:r>
            <a:endParaRPr lang="en-US" altLang="zh-CN" sz="1500" dirty="0">
              <a:solidFill>
                <a:prstClr val="black"/>
              </a:solidFill>
              <a:latin typeface="微软雅黑" panose="020B0503020204020204" charset="-122"/>
              <a:ea typeface="微软雅黑" panose="020B0503020204020204" charset="-122"/>
            </a:endParaRPr>
          </a:p>
          <a:p>
            <a:pPr indent="342900" defTabSz="685800">
              <a:lnSpc>
                <a:spcPct val="150000"/>
              </a:lnSpc>
              <a:defRPr/>
            </a:pPr>
            <a:r>
              <a:rPr lang="en-US" b="1" dirty="0">
                <a:solidFill>
                  <a:prstClr val="black"/>
                </a:solidFill>
                <a:latin typeface="微软雅黑" panose="020B0503020204020204" charset="-122"/>
                <a:ea typeface="微软雅黑" panose="020B0503020204020204" charset="-122"/>
              </a:rPr>
              <a:t>1. </a:t>
            </a:r>
            <a:r>
              <a:rPr lang="zh-CN" altLang="en-US" b="1" dirty="0">
                <a:solidFill>
                  <a:srgbClr val="C00000"/>
                </a:solidFill>
                <a:latin typeface="微软雅黑" panose="020B0503020204020204" charset="-122"/>
                <a:ea typeface="微软雅黑" panose="020B0503020204020204" charset="-122"/>
              </a:rPr>
              <a:t>歌圩</a:t>
            </a:r>
            <a:r>
              <a:rPr sz="1500" dirty="0">
                <a:solidFill>
                  <a:prstClr val="black"/>
                </a:solidFill>
                <a:latin typeface="微软雅黑" panose="020B0503020204020204" charset="-122"/>
                <a:ea typeface="微软雅黑" panose="020B0503020204020204" charset="-122"/>
              </a:rPr>
              <a:t>[ </a:t>
            </a:r>
            <a:r>
              <a:rPr sz="1500" dirty="0" err="1">
                <a:solidFill>
                  <a:prstClr val="black"/>
                </a:solidFill>
                <a:latin typeface="微软雅黑" panose="020B0503020204020204" charset="-122"/>
                <a:ea typeface="微软雅黑" panose="020B0503020204020204" charset="-122"/>
              </a:rPr>
              <a:t>xū</a:t>
            </a:r>
            <a:r>
              <a:rPr sz="1500" dirty="0">
                <a:solidFill>
                  <a:prstClr val="black"/>
                </a:solidFill>
                <a:latin typeface="微软雅黑" panose="020B0503020204020204" charset="-122"/>
                <a:ea typeface="微软雅黑" panose="020B0503020204020204" charset="-122"/>
              </a:rPr>
              <a:t> ]</a:t>
            </a:r>
          </a:p>
          <a:p>
            <a:pPr indent="342900" defTabSz="685800">
              <a:lnSpc>
                <a:spcPct val="150000"/>
              </a:lnSpc>
              <a:defRPr/>
            </a:pPr>
            <a:r>
              <a:rPr lang="zh-CN" altLang="en-US" dirty="0">
                <a:solidFill>
                  <a:prstClr val="black"/>
                </a:solidFill>
                <a:latin typeface="微软雅黑" panose="020B0503020204020204" charset="-122"/>
                <a:ea typeface="微软雅黑" panose="020B0503020204020204" charset="-122"/>
              </a:rPr>
              <a:t>也称歌节，是青年男女定期聚会的歌唱活动。通过歌圩的流传、发展以至俗成，传承了原有歌谣，也使歌谣的内容不断得到开拓、创新和发展。</a:t>
            </a:r>
            <a:endParaRPr lang="en-US" altLang="zh-CN" dirty="0">
              <a:solidFill>
                <a:prstClr val="black"/>
              </a:solidFill>
              <a:latin typeface="微软雅黑" panose="020B0503020204020204" charset="-122"/>
              <a:ea typeface="微软雅黑" panose="020B0503020204020204" charset="-122"/>
            </a:endParaRPr>
          </a:p>
          <a:p>
            <a:pPr indent="342900" defTabSz="685800">
              <a:defRPr/>
            </a:pPr>
            <a:endParaRPr lang="zh-CN" altLang="en-US" dirty="0">
              <a:solidFill>
                <a:prstClr val="black"/>
              </a:solidFill>
              <a:latin typeface="楷体" panose="02010609060101010101" pitchFamily="49" charset="-122"/>
              <a:ea typeface="楷体" panose="02010609060101010101" pitchFamily="49" charset="-122"/>
            </a:endParaRPr>
          </a:p>
          <a:p>
            <a:pPr indent="342900" defTabSz="685800">
              <a:defRPr/>
            </a:pPr>
            <a:r>
              <a:rPr lang="zh-CN" altLang="en-US" dirty="0">
                <a:solidFill>
                  <a:prstClr val="black"/>
                </a:solidFill>
                <a:latin typeface="楷体" panose="02010609060101010101" pitchFamily="49" charset="-122"/>
                <a:ea typeface="楷体" panose="02010609060101010101" pitchFamily="49" charset="-122"/>
              </a:rPr>
              <a:t>例：广西有壮族的三月三歌圩，瑶族的“盘王节”，仫[mù]佬族的“走坡”，京族的“唱哼节”，彝族的“跳弓节”， 侗族的“赶歌场”、苗族的“坡会”、白族的“石宝山歌会”、畲族的“歌会”、西北民族的“花儿会”；汉族没有盛大歌节但很多地方流行着喜庆节日唱歌的习俗，如过大年时“闹年”，结婚时“闹房”，办丧事时“闹夜”。</a:t>
            </a:r>
          </a:p>
        </p:txBody>
      </p:sp>
      <p:sp>
        <p:nvSpPr>
          <p:cNvPr id="6" name="五边形 5"/>
          <p:cNvSpPr/>
          <p:nvPr/>
        </p:nvSpPr>
        <p:spPr>
          <a:xfrm flipH="1">
            <a:off x="1837774" y="188868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4" name="五边形 3"/>
          <p:cNvSpPr/>
          <p:nvPr/>
        </p:nvSpPr>
        <p:spPr>
          <a:xfrm flipH="1">
            <a:off x="2908384" y="17895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简答题</a:t>
            </a:r>
          </a:p>
        </p:txBody>
      </p:sp>
      <p:grpSp>
        <p:nvGrpSpPr>
          <p:cNvPr id="7" name="组合 6">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8" name="圆角矩形 7">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0" name="圆角矩形 9">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1" name="圆角矩形 10">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第三节 民间歌谣的价值、传承及其研究</a:t>
              </a:r>
            </a:p>
          </p:txBody>
        </p:sp>
        <p:cxnSp>
          <p:nvCxnSpPr>
            <p:cNvPr id="12" name="直线连接符 19">
              <a:extLst>
                <a:ext uri="{FF2B5EF4-FFF2-40B4-BE49-F238E27FC236}">
                  <a16:creationId xmlns:a16="http://schemas.microsoft.com/office/drawing/2014/main" id="{2E56B57E-A19F-4B44-AB34-B35D23F9C872}"/>
                </a:ext>
              </a:extLst>
            </p:cNvPr>
            <p:cNvCxnSpPr>
              <a:cxnSpLocks/>
              <a:stCxn id="8" idx="3"/>
              <a:endCxn id="9"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0">
              <a:extLst>
                <a:ext uri="{FF2B5EF4-FFF2-40B4-BE49-F238E27FC236}">
                  <a16:creationId xmlns:a16="http://schemas.microsoft.com/office/drawing/2014/main" id="{A4A1488C-75DF-9B4C-9E26-CBFD89D282C5}"/>
                </a:ext>
              </a:extLst>
            </p:cNvPr>
            <p:cNvCxnSpPr>
              <a:cxnSpLocks/>
              <a:stCxn id="8" idx="3"/>
              <a:endCxn id="10"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2">
              <a:extLst>
                <a:ext uri="{FF2B5EF4-FFF2-40B4-BE49-F238E27FC236}">
                  <a16:creationId xmlns:a16="http://schemas.microsoft.com/office/drawing/2014/main" id="{25D2EFA0-9CDE-3447-873C-47F8EBC4E40C}"/>
                </a:ext>
              </a:extLst>
            </p:cNvPr>
            <p:cNvCxnSpPr>
              <a:cxnSpLocks/>
              <a:stCxn id="8" idx="3"/>
              <a:endCxn id="11"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83439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074" y="1059582"/>
            <a:ext cx="6147435" cy="2146742"/>
          </a:xfrm>
          <a:prstGeom prst="rect">
            <a:avLst/>
          </a:prstGeom>
          <a:noFill/>
        </p:spPr>
        <p:txBody>
          <a:bodyPr wrap="square" lIns="68580" tIns="34290" rIns="68580" bIns="34290" rtlCol="0">
            <a:spAutoFit/>
          </a:bodyPr>
          <a:lstStyle/>
          <a:p>
            <a:pPr defTabSz="685800">
              <a:lnSpc>
                <a:spcPct val="150000"/>
              </a:lnSpc>
              <a:defRPr/>
            </a:pPr>
            <a:r>
              <a:rPr lang="en-US" b="1" dirty="0">
                <a:solidFill>
                  <a:prstClr val="black"/>
                </a:solidFill>
                <a:latin typeface="微软雅黑" panose="020B0503020204020204" charset="-122"/>
                <a:ea typeface="微软雅黑" panose="020B0503020204020204" charset="-122"/>
              </a:rPr>
              <a:t>2.</a:t>
            </a:r>
            <a:r>
              <a:rPr lang="zh-CN" altLang="en-US" b="1" dirty="0">
                <a:solidFill>
                  <a:prstClr val="black"/>
                </a:solidFill>
                <a:latin typeface="微软雅黑" panose="020B0503020204020204" charset="-122"/>
                <a:ea typeface="微软雅黑" panose="020B0503020204020204" charset="-122"/>
              </a:rPr>
              <a:t>歌手或歌师的传扬</a:t>
            </a:r>
            <a:endParaRPr lang="en-US" altLang="zh-CN" b="1"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      在每一代人的歌唱活动中，总会有一批智慧与歌才超群</a:t>
            </a:r>
            <a:r>
              <a:rPr lang="zh-CN" altLang="en-US" b="1" u="sng" dirty="0">
                <a:solidFill>
                  <a:srgbClr val="C00000"/>
                </a:solidFill>
                <a:latin typeface="微软雅黑" panose="020B0503020204020204" charset="-122"/>
                <a:ea typeface="微软雅黑" panose="020B0503020204020204" charset="-122"/>
              </a:rPr>
              <a:t>出众的歌手或歌师</a:t>
            </a:r>
            <a:r>
              <a:rPr lang="zh-CN" altLang="en-US" dirty="0">
                <a:solidFill>
                  <a:prstClr val="black"/>
                </a:solidFill>
                <a:latin typeface="微软雅黑" panose="020B0503020204020204" charset="-122"/>
                <a:ea typeface="微软雅黑" panose="020B0503020204020204" charset="-122"/>
              </a:rPr>
              <a:t>。</a:t>
            </a: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   他们不仅学得快、记得多、唱得好，而且能够在歌唱上随机应变，</a:t>
            </a:r>
            <a:r>
              <a:rPr lang="zh-CN" altLang="en-US" b="1" u="sng" dirty="0">
                <a:solidFill>
                  <a:srgbClr val="C00000"/>
                </a:solidFill>
                <a:latin typeface="楷体" panose="02010609060101010101" pitchFamily="49" charset="-122"/>
                <a:ea typeface="楷体" panose="02010609060101010101" pitchFamily="49" charset="-122"/>
              </a:rPr>
              <a:t>丰富和发展传统歌谣的内容与形式</a:t>
            </a:r>
            <a:r>
              <a:rPr lang="zh-CN" altLang="en-US" dirty="0">
                <a:solidFill>
                  <a:prstClr val="black"/>
                </a:solidFill>
                <a:latin typeface="楷体" panose="02010609060101010101" pitchFamily="49" charset="-122"/>
                <a:ea typeface="楷体" panose="02010609060101010101" pitchFamily="49" charset="-122"/>
              </a:rPr>
              <a:t>。</a:t>
            </a:r>
          </a:p>
        </p:txBody>
      </p:sp>
      <p:sp>
        <p:nvSpPr>
          <p:cNvPr id="4" name="矩形 3"/>
          <p:cNvSpPr/>
          <p:nvPr/>
        </p:nvSpPr>
        <p:spPr>
          <a:xfrm>
            <a:off x="209074" y="3272229"/>
            <a:ext cx="6240304" cy="1315745"/>
          </a:xfrm>
          <a:prstGeom prst="rect">
            <a:avLst/>
          </a:prstGeom>
        </p:spPr>
        <p:txBody>
          <a:bodyPr wrap="square" lIns="68580" tIns="34290" rIns="68580" bIns="34290">
            <a:spAutoFit/>
          </a:bodyPr>
          <a:lstStyle/>
          <a:p>
            <a:pPr defTabSz="685800">
              <a:lnSpc>
                <a:spcPct val="150000"/>
              </a:lnSpc>
              <a:defRPr/>
            </a:pPr>
            <a:r>
              <a:rPr lang="en-US" b="1" dirty="0">
                <a:solidFill>
                  <a:prstClr val="black"/>
                </a:solidFill>
                <a:latin typeface="微软雅黑" panose="020B0503020204020204" charset="-122"/>
                <a:ea typeface="微软雅黑" panose="020B0503020204020204" charset="-122"/>
              </a:rPr>
              <a:t>3.</a:t>
            </a:r>
            <a:r>
              <a:rPr lang="zh-CN" altLang="en-US" b="1" dirty="0">
                <a:solidFill>
                  <a:prstClr val="black"/>
                </a:solidFill>
                <a:latin typeface="微软雅黑" panose="020B0503020204020204" charset="-122"/>
                <a:ea typeface="微软雅黑" panose="020B0503020204020204" charset="-122"/>
              </a:rPr>
              <a:t>宗教活动</a:t>
            </a:r>
            <a:endParaRPr lang="en-US" b="1"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楷体" panose="02010609060101010101" pitchFamily="49" charset="-122"/>
                <a:ea typeface="楷体" panose="02010609060101010101" pitchFamily="49" charset="-122"/>
              </a:rPr>
              <a:t>   在广西的主要表现是许多古歌都是寄存在师公唱本中而得以代代相传，但后世它们又分离开来，成为独立的山歌唱本。</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081" y="1340783"/>
            <a:ext cx="2549333" cy="180498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082" y="3208735"/>
            <a:ext cx="2549333" cy="1804986"/>
          </a:xfrm>
          <a:prstGeom prst="rect">
            <a:avLst/>
          </a:prstGeom>
        </p:spPr>
      </p:pic>
      <p:sp>
        <p:nvSpPr>
          <p:cNvPr id="7" name="五边形 6"/>
          <p:cNvSpPr/>
          <p:nvPr/>
        </p:nvSpPr>
        <p:spPr>
          <a:xfrm flipH="1">
            <a:off x="3329226" y="17170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简答题</a:t>
            </a:r>
          </a:p>
        </p:txBody>
      </p:sp>
      <p:sp>
        <p:nvSpPr>
          <p:cNvPr id="8" name="TextBox 1">
            <a:extLst>
              <a:ext uri="{FF2B5EF4-FFF2-40B4-BE49-F238E27FC236}">
                <a16:creationId xmlns:a16="http://schemas.microsoft.com/office/drawing/2014/main" id="{DCD41D16-6CF9-7840-AD06-2EA387C2F38A}"/>
              </a:ext>
            </a:extLst>
          </p:cNvPr>
          <p:cNvSpPr txBox="1"/>
          <p:nvPr/>
        </p:nvSpPr>
        <p:spPr>
          <a:xfrm>
            <a:off x="209074" y="113652"/>
            <a:ext cx="3027045" cy="553998"/>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8.3.2</a:t>
            </a:r>
            <a:r>
              <a:rPr lang="zh-CN" altLang="en-US" sz="2100" b="1" dirty="0">
                <a:solidFill>
                  <a:srgbClr val="0070C0"/>
                </a:solidFill>
                <a:latin typeface="微软雅黑" panose="020B0503020204020204" charset="-122"/>
                <a:ea typeface="微软雅黑" panose="020B0503020204020204" charset="-122"/>
              </a:rPr>
              <a:t> 民间歌谣的传承</a:t>
            </a: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5120732" y="65660"/>
            <a:ext cx="3934309" cy="810588"/>
            <a:chOff x="2385081" y="1180019"/>
            <a:chExt cx="7660229" cy="2460177"/>
          </a:xfrm>
        </p:grpSpPr>
        <p:sp>
          <p:nvSpPr>
            <p:cNvPr id="10" name="圆角矩形 9">
              <a:extLst>
                <a:ext uri="{FF2B5EF4-FFF2-40B4-BE49-F238E27FC236}">
                  <a16:creationId xmlns:a16="http://schemas.microsoft.com/office/drawing/2014/main" id="{EC3F5AF2-376F-0844-A51B-07622CD5612F}"/>
                </a:ext>
              </a:extLst>
            </p:cNvPr>
            <p:cNvSpPr/>
            <p:nvPr/>
          </p:nvSpPr>
          <p:spPr>
            <a:xfrm>
              <a:off x="2385081" y="1789391"/>
              <a:ext cx="1703297"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itchFamily="34" charset="-122"/>
                  <a:ea typeface="微软雅黑" pitchFamily="34" charset="-122"/>
                </a:rPr>
                <a:t>第八章 </a:t>
              </a:r>
              <a:endParaRPr kumimoji="1" lang="en-US" altLang="zh-CN" sz="1200" dirty="0">
                <a:solidFill>
                  <a:schemeClr val="tx1"/>
                </a:solidFill>
                <a:latin typeface="微软雅黑" pitchFamily="34" charset="-122"/>
                <a:ea typeface="微软雅黑" pitchFamily="34" charset="-122"/>
              </a:endParaRPr>
            </a:p>
            <a:p>
              <a:pPr algn="ctr"/>
              <a:r>
                <a:rPr kumimoji="1" lang="zh-CN" altLang="en-US" sz="1200" dirty="0">
                  <a:solidFill>
                    <a:schemeClr val="tx1"/>
                  </a:solidFill>
                  <a:latin typeface="微软雅黑" pitchFamily="34" charset="-122"/>
                  <a:ea typeface="微软雅黑" pitchFamily="34" charset="-122"/>
                </a:rPr>
                <a:t>民间歌谣</a:t>
              </a:r>
              <a:endParaRPr kumimoji="1" lang="en-US" altLang="zh-CN" sz="1200" dirty="0">
                <a:solidFill>
                  <a:schemeClr val="tx1"/>
                </a:solidFill>
                <a:latin typeface="微软雅黑" pitchFamily="34" charset="-122"/>
                <a:ea typeface="微软雅黑" pitchFamily="34" charset="-122"/>
              </a:endParaRPr>
            </a:p>
          </p:txBody>
        </p:sp>
        <p:sp>
          <p:nvSpPr>
            <p:cNvPr id="11" name="圆角矩形 10">
              <a:extLst>
                <a:ext uri="{FF2B5EF4-FFF2-40B4-BE49-F238E27FC236}">
                  <a16:creationId xmlns:a16="http://schemas.microsoft.com/office/drawing/2014/main" id="{C5B71DDD-B67F-BB44-982E-9606408DF879}"/>
                </a:ext>
              </a:extLst>
            </p:cNvPr>
            <p:cNvSpPr/>
            <p:nvPr/>
          </p:nvSpPr>
          <p:spPr>
            <a:xfrm>
              <a:off x="4350826" y="1180019"/>
              <a:ext cx="464821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第一节 歌谣的界定与分类</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0" y="2122275"/>
              <a:ext cx="4236584"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latin typeface="微软雅黑" pitchFamily="34" charset="-122"/>
                  <a:ea typeface="微软雅黑" pitchFamily="34" charset="-122"/>
                </a:rPr>
                <a:t>第二节 民间歌谣的特征</a:t>
              </a:r>
            </a:p>
          </p:txBody>
        </p:sp>
        <p:sp>
          <p:nvSpPr>
            <p:cNvPr id="13" name="圆角矩形 12">
              <a:extLst>
                <a:ext uri="{FF2B5EF4-FFF2-40B4-BE49-F238E27FC236}">
                  <a16:creationId xmlns:a16="http://schemas.microsoft.com/office/drawing/2014/main" id="{0215B883-6253-8449-A953-2792DF534019}"/>
                </a:ext>
              </a:extLst>
            </p:cNvPr>
            <p:cNvSpPr/>
            <p:nvPr/>
          </p:nvSpPr>
          <p:spPr>
            <a:xfrm>
              <a:off x="4444844" y="3034600"/>
              <a:ext cx="5600466" cy="605596"/>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bg1"/>
                  </a:solidFill>
                  <a:latin typeface="微软雅黑" pitchFamily="34" charset="-122"/>
                  <a:ea typeface="微软雅黑" pitchFamily="34" charset="-122"/>
                </a:rPr>
                <a:t>第三节 民间歌谣的价值、传承及其研究</a:t>
              </a:r>
            </a:p>
          </p:txBody>
        </p:sp>
        <p:cxnSp>
          <p:nvCxnSpPr>
            <p:cNvPr id="14"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4088378" y="1481506"/>
              <a:ext cx="262448" cy="99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4088378" y="2419604"/>
              <a:ext cx="288951" cy="54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4088378" y="2474190"/>
              <a:ext cx="356465" cy="86320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29477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508" y="830559"/>
            <a:ext cx="7836777" cy="2077492"/>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下列哪项是民间歌谣的特征</a:t>
            </a:r>
            <a:r>
              <a:rPr lang="en-US" altLang="zh-CN" spc="30" dirty="0">
                <a:solidFill>
                  <a:prstClr val="black"/>
                </a:solidFill>
                <a:latin typeface="微软雅黑" panose="020B0503020204020204" charset="-122"/>
                <a:ea typeface="宋体" panose="02010600030101010101" pitchFamily="2" charset="-122"/>
                <a:cs typeface="微软雅黑" panose="020B0503020204020204" charset="-122"/>
              </a:rPr>
              <a:t>【 】</a:t>
            </a:r>
            <a:endParaRPr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A.</a:t>
            </a:r>
            <a:r>
              <a:rPr lang="zh-CN" altLang="en-US" dirty="0">
                <a:solidFill>
                  <a:prstClr val="black"/>
                </a:solidFill>
                <a:latin typeface="微软雅黑" panose="020B0503020204020204" charset="-122"/>
                <a:ea typeface="微软雅黑" panose="020B0503020204020204" charset="-122"/>
              </a:rPr>
              <a:t>情意真切，袒露心声</a:t>
            </a:r>
            <a:endParaRPr lang="en-US" altLang="zh-CN" dirty="0">
              <a:solidFill>
                <a:prstClr val="black"/>
              </a:solidFill>
              <a:latin typeface="微软雅黑" panose="020B0503020204020204" charset="-122"/>
              <a:ea typeface="微软雅黑" panose="020B0503020204020204" charset="-122"/>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反抗斗争，描写爱情</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叙述故事，抒发情感</a:t>
            </a: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塑造人物，表达理想</a:t>
            </a: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9898076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508" y="830559"/>
            <a:ext cx="7836777" cy="2077492"/>
          </a:xfrm>
          <a:prstGeom prst="rect">
            <a:avLst/>
          </a:prstGeom>
        </p:spPr>
        <p:txBody>
          <a:bodyPr vert="horz" wrap="square" lIns="0" tIns="0" rIns="0" bIns="0" rtlCol="0">
            <a:spAutoFit/>
          </a:bodyPr>
          <a:lstStyle/>
          <a:p>
            <a:pPr marL="12859" defTabSz="68580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下列哪项是民间歌谣的特征</a:t>
            </a:r>
            <a:r>
              <a:rPr lang="en-US" altLang="zh-CN" spc="30" dirty="0">
                <a:solidFill>
                  <a:prstClr val="black"/>
                </a:solidFill>
                <a:latin typeface="微软雅黑" panose="020B0503020204020204" charset="-122"/>
                <a:ea typeface="宋体" panose="02010600030101010101" pitchFamily="2" charset="-122"/>
                <a:cs typeface="微软雅黑" panose="020B0503020204020204" charset="-122"/>
              </a:rPr>
              <a:t>【A 】</a:t>
            </a:r>
            <a:endParaRPr dirty="0">
              <a:solidFill>
                <a:prstClr val="black"/>
              </a:solidFill>
              <a:latin typeface="微软雅黑" panose="020B0503020204020204" charset="-122"/>
              <a:cs typeface="微软雅黑" panose="020B0503020204020204" charset="-122"/>
            </a:endParaRPr>
          </a:p>
          <a:p>
            <a:pPr indent="342900" defTabSz="685800" fontAlgn="base" hangingPunct="0">
              <a:lnSpc>
                <a:spcPct val="150000"/>
              </a:lnSpc>
              <a:spcBef>
                <a:spcPct val="0"/>
              </a:spcBef>
              <a:spcAft>
                <a:spcPct val="0"/>
              </a:spcAft>
              <a:defRPr/>
            </a:pPr>
            <a:r>
              <a:rPr lang="en-US" altLang="zh-CN" dirty="0">
                <a:solidFill>
                  <a:srgbClr val="FF0000"/>
                </a:solidFill>
                <a:latin typeface="微软雅黑" panose="020B0503020204020204" charset="-122"/>
                <a:ea typeface="微软雅黑" panose="020B0503020204020204" charset="-122"/>
                <a:cs typeface="Calibri" panose="020F0502020204030204" charset="0"/>
              </a:rPr>
              <a:t>A.</a:t>
            </a:r>
            <a:r>
              <a:rPr lang="zh-CN" altLang="en-US" dirty="0">
                <a:solidFill>
                  <a:srgbClr val="FF0000"/>
                </a:solidFill>
                <a:latin typeface="微软雅黑" panose="020B0503020204020204" charset="-122"/>
                <a:ea typeface="微软雅黑" panose="020B0503020204020204" charset="-122"/>
              </a:rPr>
              <a:t>情意真切，袒露心声</a:t>
            </a:r>
            <a:endParaRPr lang="en-US" altLang="zh-CN" dirty="0">
              <a:solidFill>
                <a:srgbClr val="FF0000"/>
              </a:solidFill>
              <a:latin typeface="微软雅黑" panose="020B0503020204020204" charset="-122"/>
              <a:ea typeface="微软雅黑" panose="020B0503020204020204" charset="-122"/>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B.</a:t>
            </a:r>
            <a:r>
              <a:rPr lang="zh-CN" altLang="en-US" dirty="0">
                <a:solidFill>
                  <a:prstClr val="black"/>
                </a:solidFill>
                <a:latin typeface="微软雅黑" panose="020B0503020204020204" charset="-122"/>
                <a:ea typeface="微软雅黑" panose="020B0503020204020204" charset="-122"/>
                <a:cs typeface="Calibri" panose="020F0502020204030204" charset="0"/>
              </a:rPr>
              <a:t>反抗斗争，描写爱情</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C.</a:t>
            </a:r>
            <a:r>
              <a:rPr lang="zh-CN" altLang="en-US" dirty="0">
                <a:solidFill>
                  <a:prstClr val="black"/>
                </a:solidFill>
                <a:latin typeface="微软雅黑" panose="020B0503020204020204" charset="-122"/>
                <a:ea typeface="微软雅黑" panose="020B0503020204020204" charset="-122"/>
                <a:cs typeface="Calibri" panose="020F0502020204030204" charset="0"/>
              </a:rPr>
              <a:t>叙述故事，抒发情感</a:t>
            </a:r>
          </a:p>
          <a:p>
            <a:pPr indent="342900" defTabSz="685800" fontAlgn="base" hangingPunct="0">
              <a:lnSpc>
                <a:spcPct val="150000"/>
              </a:lnSpc>
              <a:spcBef>
                <a:spcPct val="0"/>
              </a:spcBef>
              <a:spcAft>
                <a:spcPct val="0"/>
              </a:spcAft>
              <a:defRPr/>
            </a:pPr>
            <a:r>
              <a:rPr lang="en-US" altLang="zh-CN" dirty="0">
                <a:solidFill>
                  <a:prstClr val="black"/>
                </a:solidFill>
                <a:latin typeface="微软雅黑" panose="020B0503020204020204" charset="-122"/>
                <a:ea typeface="微软雅黑" panose="020B0503020204020204" charset="-122"/>
                <a:cs typeface="Calibri" panose="020F0502020204030204" charset="0"/>
              </a:rPr>
              <a:t>D.</a:t>
            </a:r>
            <a:r>
              <a:rPr lang="zh-CN" altLang="en-US" dirty="0">
                <a:solidFill>
                  <a:prstClr val="black"/>
                </a:solidFill>
                <a:latin typeface="微软雅黑" panose="020B0503020204020204" charset="-122"/>
                <a:ea typeface="微软雅黑" panose="020B0503020204020204" charset="-122"/>
                <a:cs typeface="Calibri" panose="020F0502020204030204" charset="0"/>
              </a:rPr>
              <a:t>塑造人物，表达理想</a:t>
            </a: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094015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40556" y="898208"/>
            <a:ext cx="7541895" cy="2928815"/>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流传于甘肃、青海、宁夏一带，结构上富于变化，以上下两节句式来表现的格律体民歌是（ </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50000"/>
              </a:lnSpc>
              <a:defRPr/>
            </a:pP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．信天游</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．花儿</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．四句头</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．爬山调</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2731923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40556" y="898208"/>
            <a:ext cx="7541895" cy="2928815"/>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流传于甘肃、青海、宁夏一带，结构上富于变化，以上下两节句式来表现的格律体民歌是（ </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 </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50000"/>
              </a:lnSpc>
              <a:defRPr/>
            </a:pP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．信天游</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B</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．花儿</a:t>
            </a:r>
            <a:endParaRPr lang="en-US" altLang="zh-CN" dirty="0">
              <a:solidFill>
                <a:srgbClr val="FF0000"/>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．四句头</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．爬山调</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7815852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4430" y="1203598"/>
            <a:ext cx="7541895" cy="2146742"/>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民间歌谣的哪一个形式是两行一节的即兴诗体（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四句头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十字调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信天游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花儿</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47805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3393237"/>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1</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）产生时间早</a:t>
            </a:r>
            <a:endPar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rPr>
              <a:t>（2）题材内容重大而严肃</a:t>
            </a:r>
            <a:endParaRPr lang="en-US" altLang="zh-CN" dirty="0">
              <a:solidFill>
                <a:schemeClr val="bg1">
                  <a:lumMod val="50000"/>
                </a:schemeClr>
              </a:solidFill>
              <a:latin typeface="微软雅黑" panose="020B0503020204020204" charset="-122"/>
              <a:ea typeface="微软雅黑" panose="020B0503020204020204" charset="-122"/>
            </a:endParaRP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3</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a:t>
            </a:r>
            <a:r>
              <a:rPr lang="en-US" altLang="zh-CN"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4</a:t>
            </a:r>
            <a:r>
              <a:rPr lang="zh-CN" altLang="en-US" dirty="0">
                <a:solidFill>
                  <a:schemeClr val="bg1">
                    <a:lumMod val="50000"/>
                  </a:schemeClr>
                </a:solidFill>
                <a:latin typeface="微软雅黑" panose="020B0503020204020204" charset="-122"/>
                <a:ea typeface="微软雅黑" panose="020B0503020204020204" charset="-122"/>
                <a:cs typeface="Calibri" panose="020F0502020204030204" charset="0"/>
                <a:sym typeface="+mn-ea"/>
              </a:rPr>
              <a:t>）流传方式为口头书面并存</a:t>
            </a:r>
          </a:p>
          <a:p>
            <a:pPr defTabSz="6858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5</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u="sng" dirty="0">
                <a:solidFill>
                  <a:srgbClr val="FF0000"/>
                </a:solidFill>
                <a:latin typeface="微软雅黑" panose="020B0503020204020204" charset="-122"/>
                <a:ea typeface="微软雅黑" panose="020B0503020204020204" charset="-122"/>
                <a:cs typeface="Calibri" panose="020F0502020204030204" charset="0"/>
                <a:sym typeface="+mn-ea"/>
              </a:rPr>
              <a:t>与历史有着特殊关联性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：即使史诗的历史印记十分鲜明，它也不是编年史式的实录，甚至也不是具体历史事件的艺术再现。史诗对历史有着特殊的概括方式，体现了史诗的创造者对历史和现实的理解与表现特点。</a:t>
            </a:r>
          </a:p>
          <a:p>
            <a:pPr defTabSz="685800" fontAlgn="base" hangingPunct="0">
              <a:lnSpc>
                <a:spcPct val="150000"/>
              </a:lnSpc>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704855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4430" y="1203598"/>
            <a:ext cx="7541895" cy="2146742"/>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民间歌谣的哪一个形式是两行一节的即兴诗体（</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四句头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十字调 </a:t>
            </a:r>
          </a:p>
          <a:p>
            <a:pPr defTabSz="685800">
              <a:lnSpc>
                <a:spcPct val="15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C:</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信天游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花儿</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3246332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4430" y="1203598"/>
            <a:ext cx="7541895" cy="2562240"/>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上下两节对称，结尾上双字尾与三字尾相间，形成单双交错奇偶相间的表达形式的民间歌谣是（ ）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洮岷花儿</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信天游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河湟花儿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爬山调</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326395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4430" y="1203598"/>
            <a:ext cx="7541895" cy="2562240"/>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上下两节对称，结尾上双字尾与三字尾相间，形成单双交错奇偶相间的表达形式的民间歌谣是（</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洮岷花儿</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信天游 </a:t>
            </a:r>
          </a:p>
          <a:p>
            <a:pPr defTabSz="685800">
              <a:lnSpc>
                <a:spcPct val="15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C:</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河湟花儿 </a:t>
            </a: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爬山调</a:t>
            </a:r>
            <a:endParaRPr lang="zh-CN" altLang="en-US"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223361" y="299561"/>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72618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唐宏宇\2 民间文学概论\章节架构\第八章 民间歌谣.jpg"/>
          <p:cNvPicPr>
            <a:picLocks noChangeAspect="1" noChangeArrowheads="1"/>
          </p:cNvPicPr>
          <p:nvPr/>
        </p:nvPicPr>
        <p:blipFill rotWithShape="1">
          <a:blip r:embed="rId2">
            <a:extLst>
              <a:ext uri="{28A0092B-C50C-407E-A947-70E740481C1C}">
                <a14:useLocalDpi xmlns:a14="http://schemas.microsoft.com/office/drawing/2010/main" val="0"/>
              </a:ext>
            </a:extLst>
          </a:blip>
          <a:srcRect t="2935" b="2843"/>
          <a:stretch/>
        </p:blipFill>
        <p:spPr bwMode="auto">
          <a:xfrm>
            <a:off x="395535" y="51470"/>
            <a:ext cx="8202563" cy="5045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226844"/>
            <a:ext cx="1512168"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本章总结</a:t>
            </a:r>
          </a:p>
        </p:txBody>
      </p:sp>
    </p:spTree>
    <p:extLst>
      <p:ext uri="{BB962C8B-B14F-4D97-AF65-F5344CB8AC3E}">
        <p14:creationId xmlns:p14="http://schemas.microsoft.com/office/powerpoint/2010/main" val="24704608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b="1">
                <a:solidFill>
                  <a:srgbClr val="FF0000"/>
                </a:solidFill>
                <a:latin typeface="微软雅黑" panose="020B0503020204020204" charset="-122"/>
                <a:ea typeface="微软雅黑" panose="020B0503020204020204" charset="-122"/>
              </a:rPr>
              <a:t>第八章重点内容</a:t>
            </a:r>
          </a:p>
        </p:txBody>
      </p:sp>
      <p:sp>
        <p:nvSpPr>
          <p:cNvPr id="100" name="文本框 99"/>
          <p:cNvSpPr txBox="1"/>
          <p:nvPr/>
        </p:nvSpPr>
        <p:spPr>
          <a:xfrm>
            <a:off x="532924" y="1086803"/>
            <a:ext cx="6093143" cy="1314926"/>
          </a:xfrm>
          <a:prstGeom prst="rect">
            <a:avLst/>
          </a:prstGeom>
          <a:noFill/>
          <a:ln w="9525">
            <a:noFill/>
          </a:ln>
        </p:spPr>
        <p:txBody>
          <a:bodyPr wrap="square" lIns="68580" tIns="34290" rIns="68580" bIns="34290">
            <a:spAutoFit/>
          </a:bodyPr>
          <a:lstStyle/>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1. </a:t>
            </a:r>
            <a:r>
              <a:rPr>
                <a:solidFill>
                  <a:prstClr val="black"/>
                </a:solidFill>
                <a:latin typeface="微软雅黑" panose="020B0503020204020204" charset="-122"/>
                <a:ea typeface="微软雅黑" panose="020B0503020204020204" charset="-122"/>
                <a:cs typeface="宋体" panose="02010600030101010101" pitchFamily="2" charset="-122"/>
              </a:rPr>
              <a:t>民间歌谣的</a:t>
            </a:r>
            <a:r>
              <a:rPr b="1">
                <a:solidFill>
                  <a:srgbClr val="FF0000"/>
                </a:solidFill>
                <a:latin typeface="微软雅黑" panose="020B0503020204020204" charset="-122"/>
                <a:ea typeface="微软雅黑" panose="020B0503020204020204" charset="-122"/>
                <a:cs typeface="宋体" panose="02010600030101010101" pitchFamily="2" charset="-122"/>
              </a:rPr>
              <a:t>界定、特征</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2. </a:t>
            </a:r>
            <a:r>
              <a:rPr>
                <a:solidFill>
                  <a:prstClr val="black"/>
                </a:solidFill>
                <a:latin typeface="微软雅黑" panose="020B0503020204020204" charset="-122"/>
                <a:ea typeface="微软雅黑" panose="020B0503020204020204" charset="-122"/>
                <a:cs typeface="宋体" panose="02010600030101010101" pitchFamily="2" charset="-122"/>
              </a:rPr>
              <a:t>民间歌谣的</a:t>
            </a:r>
            <a:r>
              <a:rPr b="1">
                <a:solidFill>
                  <a:srgbClr val="FF0000"/>
                </a:solidFill>
                <a:latin typeface="微软雅黑" panose="020B0503020204020204" charset="-122"/>
                <a:ea typeface="微软雅黑" panose="020B0503020204020204" charset="-122"/>
                <a:cs typeface="宋体" panose="02010600030101010101" pitchFamily="2" charset="-122"/>
              </a:rPr>
              <a:t>分类、传承</a:t>
            </a:r>
          </a:p>
          <a:p>
            <a:pPr defTabSz="685800">
              <a:lnSpc>
                <a:spcPct val="150000"/>
              </a:lnSpc>
              <a:defRPr/>
            </a:pPr>
            <a:r>
              <a:rPr lang="en-US">
                <a:solidFill>
                  <a:prstClr val="black"/>
                </a:solidFill>
                <a:latin typeface="微软雅黑" panose="020B0503020204020204" charset="-122"/>
                <a:ea typeface="微软雅黑" panose="020B0503020204020204" charset="-122"/>
                <a:cs typeface="宋体" panose="02010600030101010101" pitchFamily="2" charset="-122"/>
              </a:rPr>
              <a:t>3. </a:t>
            </a:r>
            <a:r>
              <a:rPr lang="zh-CN" altLang="en-US">
                <a:solidFill>
                  <a:prstClr val="black"/>
                </a:solidFill>
                <a:latin typeface="微软雅黑" panose="020B0503020204020204" charset="-122"/>
                <a:ea typeface="微软雅黑" panose="020B0503020204020204" charset="-122"/>
                <a:cs typeface="宋体" panose="02010600030101010101" pitchFamily="2" charset="-122"/>
              </a:rPr>
              <a:t>民</a:t>
            </a:r>
            <a:r>
              <a:rPr>
                <a:solidFill>
                  <a:prstClr val="black"/>
                </a:solidFill>
                <a:latin typeface="微软雅黑" panose="020B0503020204020204" charset="-122"/>
                <a:ea typeface="微软雅黑" panose="020B0503020204020204" charset="-122"/>
                <a:cs typeface="宋体" panose="02010600030101010101" pitchFamily="2" charset="-122"/>
              </a:rPr>
              <a:t>间歌谣的</a:t>
            </a:r>
            <a:r>
              <a:rPr b="1">
                <a:solidFill>
                  <a:srgbClr val="FF0000"/>
                </a:solidFill>
                <a:latin typeface="微软雅黑" panose="020B0503020204020204" charset="-122"/>
                <a:ea typeface="微软雅黑" panose="020B0503020204020204" charset="-122"/>
                <a:cs typeface="宋体" panose="02010600030101010101" pitchFamily="2" charset="-122"/>
              </a:rPr>
              <a:t>价值</a:t>
            </a:r>
          </a:p>
        </p:txBody>
      </p:sp>
    </p:spTree>
    <p:custDataLst>
      <p:tags r:id="rId1"/>
    </p:custDataLst>
    <p:extLst>
      <p:ext uri="{BB962C8B-B14F-4D97-AF65-F5344CB8AC3E}">
        <p14:creationId xmlns:p14="http://schemas.microsoft.com/office/powerpoint/2010/main" val="4565363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F67A24E-89A4-0143-9F57-86A5BBC6596B}"/>
              </a:ext>
            </a:extLst>
          </p:cNvPr>
          <p:cNvGrpSpPr/>
          <p:nvPr/>
        </p:nvGrpSpPr>
        <p:grpSpPr>
          <a:xfrm>
            <a:off x="458011" y="1002433"/>
            <a:ext cx="8506476" cy="2354727"/>
            <a:chOff x="-131666" y="1321078"/>
            <a:chExt cx="11404580" cy="3139636"/>
          </a:xfrm>
        </p:grpSpPr>
        <p:sp>
          <p:nvSpPr>
            <p:cNvPr id="3" name="圆角矩形 2">
              <a:extLst>
                <a:ext uri="{FF2B5EF4-FFF2-40B4-BE49-F238E27FC236}">
                  <a16:creationId xmlns:a16="http://schemas.microsoft.com/office/drawing/2014/main"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700" dirty="0">
                  <a:solidFill>
                    <a:schemeClr val="tx1"/>
                  </a:solidFill>
                  <a:latin typeface="微软雅黑" pitchFamily="34" charset="-122"/>
                  <a:ea typeface="微软雅黑" pitchFamily="34" charset="-122"/>
                </a:rPr>
                <a:t>第九章 </a:t>
              </a:r>
              <a:endParaRPr kumimoji="1" lang="en-US" altLang="zh-CN" sz="2700" dirty="0">
                <a:solidFill>
                  <a:schemeClr val="tx1"/>
                </a:solidFill>
                <a:latin typeface="微软雅黑" pitchFamily="34" charset="-122"/>
                <a:ea typeface="微软雅黑" pitchFamily="34" charset="-122"/>
              </a:endParaRPr>
            </a:p>
            <a:p>
              <a:pPr algn="ctr"/>
              <a:r>
                <a:rPr kumimoji="1" lang="zh-CN" altLang="en-US" sz="2700" dirty="0">
                  <a:solidFill>
                    <a:schemeClr val="tx1"/>
                  </a:solidFill>
                  <a:latin typeface="微软雅黑" pitchFamily="34" charset="-122"/>
                  <a:ea typeface="微软雅黑" pitchFamily="34" charset="-122"/>
                </a:rPr>
                <a:t>民间谚语和民间谜语</a:t>
              </a:r>
              <a:endParaRPr kumimoji="1" lang="en-US" altLang="zh-CN" sz="2700" dirty="0">
                <a:solidFill>
                  <a:schemeClr val="tx1"/>
                </a:solidFill>
                <a:latin typeface="微软雅黑" pitchFamily="34" charset="-122"/>
                <a:ea typeface="微软雅黑" pitchFamily="34" charset="-122"/>
              </a:endParaRPr>
            </a:p>
          </p:txBody>
        </p:sp>
        <p:sp>
          <p:nvSpPr>
            <p:cNvPr id="9" name="圆角矩形 8">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bg1"/>
                  </a:solidFill>
                  <a:latin typeface="微软雅黑" pitchFamily="34" charset="-122"/>
                  <a:ea typeface="微软雅黑" pitchFamily="34" charset="-122"/>
                </a:rPr>
                <a:t>第一节 民间谚语</a:t>
              </a:r>
            </a:p>
          </p:txBody>
        </p:sp>
        <p:sp>
          <p:nvSpPr>
            <p:cNvPr id="10" name="圆角矩形 9">
              <a:extLst>
                <a:ext uri="{FF2B5EF4-FFF2-40B4-BE49-F238E27FC236}">
                  <a16:creationId xmlns:a16="http://schemas.microsoft.com/office/drawing/2014/main" id="{74213CE4-F95E-0B4F-9ED7-66AA0EC54EC0}"/>
                </a:ext>
              </a:extLst>
            </p:cNvPr>
            <p:cNvSpPr/>
            <p:nvPr/>
          </p:nvSpPr>
          <p:spPr>
            <a:xfrm>
              <a:off x="5415717" y="2624769"/>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第二节 民间谜语</a:t>
              </a:r>
            </a:p>
          </p:txBody>
        </p:sp>
        <p:sp>
          <p:nvSpPr>
            <p:cNvPr id="11" name="圆角矩形 10">
              <a:extLst>
                <a:ext uri="{FF2B5EF4-FFF2-40B4-BE49-F238E27FC236}">
                  <a16:creationId xmlns:a16="http://schemas.microsoft.com/office/drawing/2014/main" id="{0215B883-6253-8449-A953-2792DF534019}"/>
                </a:ext>
              </a:extLst>
            </p:cNvPr>
            <p:cNvSpPr/>
            <p:nvPr/>
          </p:nvSpPr>
          <p:spPr>
            <a:xfrm>
              <a:off x="5415716" y="3855117"/>
              <a:ext cx="5857198"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100" dirty="0">
                  <a:solidFill>
                    <a:schemeClr val="tx1"/>
                  </a:solidFill>
                  <a:latin typeface="微软雅黑" pitchFamily="34" charset="-122"/>
                  <a:ea typeface="微软雅黑" pitchFamily="34" charset="-122"/>
                </a:rPr>
                <a:t>第三节 民间谚语、民间谜语的特色</a:t>
              </a:r>
            </a:p>
          </p:txBody>
        </p:sp>
        <p:cxnSp>
          <p:nvCxnSpPr>
            <p:cNvPr id="20" name="直线连接符 19">
              <a:extLst>
                <a:ext uri="{FF2B5EF4-FFF2-40B4-BE49-F238E27FC236}">
                  <a16:creationId xmlns:a16="http://schemas.microsoft.com/office/drawing/2014/main" id="{2E56B57E-A19F-4B44-AB34-B35D23F9C872}"/>
                </a:ext>
              </a:extLst>
            </p:cNvPr>
            <p:cNvCxnSpPr>
              <a:cxnSpLocks/>
              <a:stCxn id="3" idx="3"/>
              <a:endCxn id="9" idx="1"/>
            </p:cNvCxnSpPr>
            <p:nvPr/>
          </p:nvCxnSpPr>
          <p:spPr>
            <a:xfrm flipV="1">
              <a:off x="4516479" y="1622565"/>
              <a:ext cx="790111" cy="1348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5D2EFA0-9CDE-3447-873C-47F8EBC4E40C}"/>
                </a:ext>
              </a:extLst>
            </p:cNvPr>
            <p:cNvCxnSpPr>
              <a:cxnSpLocks/>
              <a:stCxn id="3" idx="3"/>
              <a:endCxn id="11" idx="1"/>
            </p:cNvCxnSpPr>
            <p:nvPr/>
          </p:nvCxnSpPr>
          <p:spPr>
            <a:xfrm>
              <a:off x="4516479" y="2971209"/>
              <a:ext cx="899237" cy="118670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152280" y="2975949"/>
            <a:ext cx="1760544" cy="990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3563763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6180" y="1128393"/>
            <a:ext cx="8496300" cy="2215039"/>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en-US" altLang="zh-CN" sz="2100" b="1" dirty="0">
                <a:solidFill>
                  <a:prstClr val="black"/>
                </a:solidFill>
                <a:latin typeface="微软雅黑" panose="020B0503020204020204" charset="-122"/>
                <a:ea typeface="微软雅黑" panose="020B0503020204020204" charset="-122"/>
                <a:cs typeface="Calibri" panose="020F0502020204030204" charset="0"/>
              </a:rPr>
              <a:t>1. </a:t>
            </a:r>
            <a:r>
              <a:rPr lang="zh-CN" altLang="en-US" sz="2100" b="1" dirty="0">
                <a:solidFill>
                  <a:prstClr val="black"/>
                </a:solidFill>
                <a:latin typeface="微软雅黑" panose="020B0503020204020204" charset="-122"/>
                <a:ea typeface="微软雅黑" panose="020B0503020204020204" charset="-122"/>
                <a:cs typeface="Calibri" panose="020F0502020204030204" charset="0"/>
              </a:rPr>
              <a:t>民间谚语的含义</a:t>
            </a:r>
          </a:p>
          <a:p>
            <a:pPr indent="540068" defTabSz="685800" fontAlgn="base" hangingPunct="0">
              <a:lnSpc>
                <a:spcPct val="150000"/>
              </a:lnSpc>
              <a:spcBef>
                <a:spcPct val="0"/>
              </a:spcBef>
              <a:spcAft>
                <a:spcPct val="0"/>
              </a:spcAft>
              <a:defRPr/>
            </a:pPr>
            <a:endParaRPr lang="zh-CN" altLang="en-US" dirty="0">
              <a:solidFill>
                <a:srgbClr val="FF0000"/>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b="1" dirty="0">
                <a:latin typeface="微软雅黑" panose="020B0503020204020204" charset="-122"/>
                <a:ea typeface="微软雅黑" panose="020B0503020204020204" charset="-122"/>
                <a:cs typeface="Calibri" panose="020F0502020204030204" charset="0"/>
              </a:rPr>
              <a:t>民间谚语</a:t>
            </a:r>
            <a:r>
              <a:rPr lang="zh-CN" altLang="en-US" dirty="0">
                <a:solidFill>
                  <a:prstClr val="black"/>
                </a:solidFill>
                <a:latin typeface="微软雅黑" panose="020B0503020204020204" charset="-122"/>
                <a:ea typeface="微软雅黑" panose="020B0503020204020204" charset="-122"/>
                <a:cs typeface="Calibri" panose="020F0502020204030204" charset="0"/>
              </a:rPr>
              <a:t>是人民群众集体创作并广为流传的、</a:t>
            </a:r>
            <a:r>
              <a:rPr lang="zh-CN" altLang="en-US" b="1" dirty="0">
                <a:solidFill>
                  <a:srgbClr val="FF0000"/>
                </a:solidFill>
                <a:latin typeface="微软雅黑" panose="020B0503020204020204" charset="-122"/>
                <a:ea typeface="微软雅黑" panose="020B0503020204020204" charset="-122"/>
                <a:cs typeface="Calibri" panose="020F0502020204030204" charset="0"/>
              </a:rPr>
              <a:t>简洁凝练</a:t>
            </a:r>
            <a:r>
              <a:rPr lang="zh-CN" altLang="en-US" dirty="0">
                <a:solidFill>
                  <a:prstClr val="black"/>
                </a:solidFill>
                <a:latin typeface="微软雅黑" panose="020B0503020204020204" charset="-122"/>
                <a:ea typeface="微软雅黑" panose="020B0503020204020204" charset="-122"/>
                <a:cs typeface="Calibri" panose="020F0502020204030204" charset="0"/>
              </a:rPr>
              <a:t>的、具有一定</a:t>
            </a:r>
            <a:r>
              <a:rPr lang="zh-CN" altLang="en-US" b="1" dirty="0">
                <a:solidFill>
                  <a:srgbClr val="FF0000"/>
                </a:solidFill>
                <a:latin typeface="微软雅黑" panose="020B0503020204020204" charset="-122"/>
                <a:ea typeface="微软雅黑" panose="020B0503020204020204" charset="-122"/>
                <a:cs typeface="Calibri" panose="020F0502020204030204" charset="0"/>
              </a:rPr>
              <a:t>认识</a:t>
            </a:r>
            <a:r>
              <a:rPr lang="zh-CN" altLang="en-US" dirty="0">
                <a:solidFill>
                  <a:prstClr val="black"/>
                </a:solidFill>
                <a:latin typeface="微软雅黑" panose="020B0503020204020204" charset="-122"/>
                <a:ea typeface="微软雅黑" panose="020B0503020204020204" charset="-122"/>
                <a:cs typeface="Calibri" panose="020F0502020204030204" charset="0"/>
              </a:rPr>
              <a:t>和</a:t>
            </a:r>
            <a:r>
              <a:rPr lang="zh-CN" altLang="en-US" b="1" dirty="0">
                <a:solidFill>
                  <a:srgbClr val="FF0000"/>
                </a:solidFill>
                <a:latin typeface="微软雅黑" panose="020B0503020204020204" charset="-122"/>
                <a:ea typeface="微软雅黑" panose="020B0503020204020204" charset="-122"/>
                <a:cs typeface="Calibri" panose="020F0502020204030204" charset="0"/>
              </a:rPr>
              <a:t>教育作用</a:t>
            </a:r>
            <a:r>
              <a:rPr lang="zh-CN" altLang="en-US" dirty="0">
                <a:solidFill>
                  <a:prstClr val="black"/>
                </a:solidFill>
                <a:latin typeface="微软雅黑" panose="020B0503020204020204" charset="-122"/>
                <a:ea typeface="微软雅黑" panose="020B0503020204020204" charset="-122"/>
                <a:cs typeface="Calibri" panose="020F0502020204030204" charset="0"/>
              </a:rPr>
              <a:t>的</a:t>
            </a:r>
            <a:r>
              <a:rPr lang="zh-CN" altLang="en-US" b="1" dirty="0">
                <a:solidFill>
                  <a:srgbClr val="FF0000"/>
                </a:solidFill>
                <a:latin typeface="微软雅黑" panose="020B0503020204020204" charset="-122"/>
                <a:ea typeface="微软雅黑" panose="020B0503020204020204" charset="-122"/>
                <a:cs typeface="Calibri" panose="020F0502020204030204" charset="0"/>
              </a:rPr>
              <a:t>定型化</a:t>
            </a:r>
            <a:r>
              <a:rPr lang="zh-CN" altLang="en-US" dirty="0">
                <a:solidFill>
                  <a:prstClr val="black"/>
                </a:solidFill>
                <a:latin typeface="微软雅黑" panose="020B0503020204020204" charset="-122"/>
                <a:ea typeface="微软雅黑" panose="020B0503020204020204" charset="-122"/>
                <a:cs typeface="Calibri" panose="020F0502020204030204" charset="0"/>
              </a:rPr>
              <a:t>语句。</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173831" y="551090"/>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民间谚语的界定</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73831" y="10478"/>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9.1</a:t>
            </a:r>
            <a:r>
              <a:rPr lang="zh-CN" altLang="en-US" sz="2100" b="1" dirty="0">
                <a:solidFill>
                  <a:prstClr val="black"/>
                </a:solidFill>
                <a:latin typeface="微软雅黑" panose="020B0503020204020204" charset="-122"/>
                <a:ea typeface="微软雅黑" panose="020B0503020204020204" charset="-122"/>
                <a:sym typeface="+mn-ea"/>
              </a:rPr>
              <a:t>  民间谚语</a:t>
            </a:r>
          </a:p>
        </p:txBody>
      </p:sp>
      <p:sp>
        <p:nvSpPr>
          <p:cNvPr id="21" name="五边形 20"/>
          <p:cNvSpPr/>
          <p:nvPr/>
        </p:nvSpPr>
        <p:spPr>
          <a:xfrm flipH="1">
            <a:off x="2836410" y="124061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名词解释</a:t>
            </a:r>
          </a:p>
        </p:txBody>
      </p:sp>
      <p:sp>
        <p:nvSpPr>
          <p:cNvPr id="24" name="五边形 23"/>
          <p:cNvSpPr/>
          <p:nvPr/>
        </p:nvSpPr>
        <p:spPr>
          <a:xfrm flipH="1">
            <a:off x="4394224" y="1240616"/>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sp>
        <p:nvSpPr>
          <p:cNvPr id="3" name="文本框 2"/>
          <p:cNvSpPr txBox="1"/>
          <p:nvPr/>
        </p:nvSpPr>
        <p:spPr>
          <a:xfrm>
            <a:off x="337364" y="3188384"/>
            <a:ext cx="2362200" cy="391478"/>
          </a:xfrm>
          <a:prstGeom prst="rect">
            <a:avLst/>
          </a:prstGeom>
          <a:noFill/>
        </p:spPr>
        <p:txBody>
          <a:bodyPr wrap="square" lIns="68580" tIns="34290" rIns="68580" bIns="34290" rtlCol="0">
            <a:spAutoFit/>
          </a:bodyPr>
          <a:lstStyle/>
          <a:p>
            <a:pPr defTabSz="685800">
              <a:defRPr/>
            </a:pPr>
            <a:r>
              <a:rPr lang="en-US" altLang="zh-CN" sz="2100" b="1" dirty="0">
                <a:solidFill>
                  <a:prstClr val="black"/>
                </a:solidFill>
                <a:latin typeface="微软雅黑" panose="020B0503020204020204" charset="-122"/>
                <a:ea typeface="微软雅黑" panose="020B0503020204020204" charset="-122"/>
              </a:rPr>
              <a:t>2</a:t>
            </a:r>
            <a:r>
              <a:rPr lang="zh-CN" altLang="en-US" sz="2100" b="1" dirty="0">
                <a:solidFill>
                  <a:prstClr val="black"/>
                </a:solidFill>
                <a:latin typeface="微软雅黑" panose="020B0503020204020204" charset="-122"/>
                <a:ea typeface="微软雅黑" panose="020B0503020204020204" charset="-122"/>
              </a:rPr>
              <a:t>、古人的解释</a:t>
            </a:r>
          </a:p>
        </p:txBody>
      </p:sp>
      <p:sp>
        <p:nvSpPr>
          <p:cNvPr id="6" name="文本框 5"/>
          <p:cNvSpPr txBox="1"/>
          <p:nvPr/>
        </p:nvSpPr>
        <p:spPr>
          <a:xfrm>
            <a:off x="484526" y="3667657"/>
            <a:ext cx="4703921" cy="900246"/>
          </a:xfrm>
          <a:prstGeom prst="rect">
            <a:avLst/>
          </a:prstGeom>
          <a:noFill/>
        </p:spPr>
        <p:txBody>
          <a:bodyPr wrap="square" lIns="68580" tIns="34290" rIns="68580" bIns="34290" rtlCol="0" anchor="t">
            <a:spAutoFit/>
          </a:bodyPr>
          <a:lstStyle/>
          <a:p>
            <a:pPr defTabSz="685800">
              <a:lnSpc>
                <a:spcPct val="150000"/>
              </a:lnSpc>
              <a:defRPr/>
            </a:pPr>
            <a:r>
              <a:rPr lang="zh-CN" altLang="en-US" dirty="0">
                <a:latin typeface="微软雅黑" panose="020B0503020204020204" charset="-122"/>
                <a:ea typeface="微软雅黑" panose="020B0503020204020204" charset="-122"/>
              </a:rPr>
              <a:t>《尚书</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无逸》</a:t>
            </a:r>
            <a:r>
              <a:rPr lang="zh-CN" altLang="en-US" dirty="0">
                <a:solidFill>
                  <a:prstClr val="black"/>
                </a:solidFill>
                <a:latin typeface="微软雅黑" panose="020B0503020204020204" charset="-122"/>
                <a:ea typeface="微软雅黑" panose="020B0503020204020204" charset="-122"/>
              </a:rPr>
              <a:t>：“俚语曰谚。”</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《礼记</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大学》：</a:t>
            </a:r>
            <a:r>
              <a:rPr lang="en-US" altLang="zh-CN" dirty="0">
                <a:solidFill>
                  <a:prstClr val="black"/>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谚，俗语也。</a:t>
            </a:r>
            <a:r>
              <a:rPr lang="en-US" altLang="zh-CN" dirty="0">
                <a:solidFill>
                  <a:prstClr val="black"/>
                </a:solidFill>
                <a:latin typeface="微软雅黑" panose="020B0503020204020204" charset="-122"/>
                <a:ea typeface="微软雅黑" panose="020B0503020204020204" charset="-122"/>
              </a:rPr>
              <a:t>”</a:t>
            </a:r>
          </a:p>
        </p:txBody>
      </p:sp>
      <p:sp>
        <p:nvSpPr>
          <p:cNvPr id="7" name="五边形 6"/>
          <p:cNvSpPr/>
          <p:nvPr/>
        </p:nvSpPr>
        <p:spPr>
          <a:xfrm flipH="1">
            <a:off x="2396178" y="3188384"/>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10" name="组合 9">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1" name="圆角矩形 10">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2" name="圆角矩形 11">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3" name="圆角矩形 12">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4" name="圆角矩形 13">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5" name="直线连接符 19">
              <a:extLst>
                <a:ext uri="{FF2B5EF4-FFF2-40B4-BE49-F238E27FC236}">
                  <a16:creationId xmlns:a16="http://schemas.microsoft.com/office/drawing/2014/main" id="{2E56B57E-A19F-4B44-AB34-B35D23F9C872}"/>
                </a:ext>
              </a:extLst>
            </p:cNvPr>
            <p:cNvCxnSpPr>
              <a:cxnSpLocks/>
              <a:stCxn id="11" idx="3"/>
              <a:endCxn id="12"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743142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9067" y="1275227"/>
            <a:ext cx="6750750" cy="3461861"/>
          </a:xfrm>
          <a:prstGeom prst="rect">
            <a:avLst/>
          </a:prstGeom>
        </p:spPr>
        <p:txBody>
          <a:bodyPr wrap="square" lIns="68580" tIns="34290" rIns="68580" bIns="34290">
            <a:spAutoFit/>
          </a:bodyPr>
          <a:lstStyle/>
          <a:p>
            <a:pPr defTabSz="685800">
              <a:lnSpc>
                <a:spcPct val="150000"/>
              </a:lnSpc>
              <a:defRPr/>
            </a:pPr>
            <a:r>
              <a:rPr lang="zh-CN" altLang="en-US" sz="2100" b="1" dirty="0">
                <a:solidFill>
                  <a:prstClr val="black"/>
                </a:solidFill>
                <a:latin typeface="微软雅黑" panose="020B0503020204020204" charset="-122"/>
                <a:ea typeface="微软雅黑" panose="020B0503020204020204" charset="-122"/>
              </a:rPr>
              <a:t>本书分法：四分法</a:t>
            </a:r>
            <a:endParaRPr lang="en-US" altLang="zh-CN" dirty="0">
              <a:solidFill>
                <a:prstClr val="black"/>
              </a:solidFill>
              <a:latin typeface="微软雅黑" panose="020B0503020204020204" charset="-122"/>
              <a:ea typeface="微软雅黑" panose="020B0503020204020204" charset="-122"/>
            </a:endParaRPr>
          </a:p>
          <a:p>
            <a:pPr indent="810101" defTabSz="685800">
              <a:lnSpc>
                <a:spcPct val="150000"/>
              </a:lnSpc>
              <a:defRPr/>
            </a:pPr>
            <a:r>
              <a:rPr lang="zh-CN" altLang="en-US" dirty="0">
                <a:solidFill>
                  <a:prstClr val="black"/>
                </a:solidFill>
                <a:latin typeface="微软雅黑" panose="020B0503020204020204" charset="-122"/>
                <a:ea typeface="微软雅黑" panose="020B0503020204020204" charset="-122"/>
              </a:rPr>
              <a:t>①时政谚语</a:t>
            </a:r>
            <a:endParaRPr lang="en-US" altLang="zh-CN" dirty="0">
              <a:solidFill>
                <a:prstClr val="black"/>
              </a:solidFill>
              <a:latin typeface="微软雅黑" panose="020B0503020204020204" charset="-122"/>
              <a:ea typeface="微软雅黑" panose="020B0503020204020204" charset="-122"/>
            </a:endParaRPr>
          </a:p>
          <a:p>
            <a:pPr indent="810101" defTabSz="685800">
              <a:lnSpc>
                <a:spcPct val="150000"/>
              </a:lnSpc>
              <a:defRPr/>
            </a:pPr>
            <a:r>
              <a:rPr lang="zh-CN" altLang="en-US" dirty="0">
                <a:solidFill>
                  <a:prstClr val="black"/>
                </a:solidFill>
                <a:latin typeface="微软雅黑" panose="020B0503020204020204" charset="-122"/>
                <a:ea typeface="微软雅黑" panose="020B0503020204020204" charset="-122"/>
              </a:rPr>
              <a:t>②生活谚语</a:t>
            </a:r>
            <a:endParaRPr lang="en-US" altLang="zh-CN" dirty="0">
              <a:solidFill>
                <a:prstClr val="black"/>
              </a:solidFill>
              <a:latin typeface="微软雅黑" panose="020B0503020204020204" charset="-122"/>
              <a:ea typeface="微软雅黑" panose="020B0503020204020204" charset="-122"/>
            </a:endParaRPr>
          </a:p>
          <a:p>
            <a:pPr indent="810101" defTabSz="685800">
              <a:lnSpc>
                <a:spcPct val="150000"/>
              </a:lnSpc>
              <a:defRPr/>
            </a:pPr>
            <a:r>
              <a:rPr lang="zh-CN" altLang="en-US" dirty="0">
                <a:solidFill>
                  <a:prstClr val="black"/>
                </a:solidFill>
                <a:latin typeface="微软雅黑" panose="020B0503020204020204" charset="-122"/>
                <a:ea typeface="微软雅黑" panose="020B0503020204020204" charset="-122"/>
              </a:rPr>
              <a:t>③农业谚语</a:t>
            </a:r>
            <a:endParaRPr lang="en-US" altLang="zh-CN" dirty="0">
              <a:solidFill>
                <a:prstClr val="black"/>
              </a:solidFill>
              <a:latin typeface="微软雅黑" panose="020B0503020204020204" charset="-122"/>
              <a:ea typeface="微软雅黑" panose="020B0503020204020204" charset="-122"/>
            </a:endParaRPr>
          </a:p>
          <a:p>
            <a:pPr indent="810101" defTabSz="685800">
              <a:lnSpc>
                <a:spcPct val="150000"/>
              </a:lnSpc>
              <a:defRPr/>
            </a:pPr>
            <a:r>
              <a:rPr lang="zh-CN" altLang="en-US" dirty="0">
                <a:solidFill>
                  <a:prstClr val="black"/>
                </a:solidFill>
                <a:latin typeface="微软雅黑" panose="020B0503020204020204" charset="-122"/>
                <a:ea typeface="微软雅黑" panose="020B0503020204020204" charset="-122"/>
              </a:rPr>
              <a:t>④风土谚语</a:t>
            </a:r>
          </a:p>
          <a:p>
            <a:pPr indent="810101" defTabSz="685800">
              <a:lnSpc>
                <a:spcPct val="150000"/>
              </a:lnSpc>
              <a:defRPr/>
            </a:pPr>
            <a:endParaRPr lang="zh-CN" altLang="en-US" dirty="0">
              <a:solidFill>
                <a:prstClr val="black"/>
              </a:solidFill>
              <a:latin typeface="微软雅黑" panose="020B0503020204020204" charset="-122"/>
              <a:ea typeface="微软雅黑" panose="020B0503020204020204" charset="-122"/>
            </a:endParaRPr>
          </a:p>
          <a:p>
            <a:pPr indent="810101" defTabSz="685800">
              <a:lnSpc>
                <a:spcPct val="150000"/>
              </a:lnSpc>
              <a:defRPr/>
            </a:pPr>
            <a:endParaRPr lang="zh-CN" altLang="en-US" dirty="0">
              <a:solidFill>
                <a:prstClr val="black"/>
              </a:solidFill>
              <a:latin typeface="微软雅黑" panose="020B0503020204020204" charset="-122"/>
              <a:ea typeface="微软雅黑" panose="020B0503020204020204" charset="-122"/>
            </a:endParaRPr>
          </a:p>
          <a:p>
            <a:pPr marL="257175" indent="-257175" defTabSz="685800">
              <a:lnSpc>
                <a:spcPct val="150000"/>
              </a:lnSpc>
              <a:buFont typeface="Wingdings" panose="05000000000000000000" charset="0"/>
              <a:buChar char=""/>
              <a:defRPr/>
            </a:pPr>
            <a:r>
              <a:rPr lang="zh-CN" altLang="en-US" dirty="0">
                <a:solidFill>
                  <a:prstClr val="black"/>
                </a:solidFill>
                <a:latin typeface="微软雅黑" panose="020B0503020204020204" charset="-122"/>
                <a:ea typeface="微软雅黑" panose="020B0503020204020204" charset="-122"/>
              </a:rPr>
              <a:t>其他分类：传统的是三分法，实践中用得较多的是八分法。</a:t>
            </a:r>
          </a:p>
        </p:txBody>
      </p:sp>
      <p:sp>
        <p:nvSpPr>
          <p:cNvPr id="2" name="矩形 1"/>
          <p:cNvSpPr/>
          <p:nvPr/>
        </p:nvSpPr>
        <p:spPr>
          <a:xfrm>
            <a:off x="144103" y="578847"/>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2627784" y="1347614"/>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a:solidFill>
                  <a:prstClr val="white"/>
                </a:solidFill>
                <a:latin typeface="微软雅黑" panose="020B0503020204020204" charset="-122"/>
                <a:ea typeface="微软雅黑" panose="020B0503020204020204" charset="-122"/>
              </a:rPr>
              <a:t>选择</a:t>
            </a: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7" name="圆角矩形 6">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9" name="圆角矩形 8">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0" name="圆角矩形 9">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文本框 1"/>
          <p:cNvSpPr txBox="1"/>
          <p:nvPr/>
        </p:nvSpPr>
        <p:spPr>
          <a:xfrm>
            <a:off x="173831" y="10478"/>
            <a:ext cx="1786386" cy="553998"/>
          </a:xfrm>
          <a:prstGeom prst="rect">
            <a:avLst/>
          </a:prstGeom>
          <a:noFill/>
        </p:spPr>
        <p:txBody>
          <a:bodyPr wrap="none" lIns="68580" tIns="34290" rIns="68580" bIns="34290" rtlCol="0" anchor="t">
            <a:spAutoFit/>
          </a:bodyPr>
          <a:lstStyle/>
          <a:p>
            <a:pPr defTabSz="685800">
              <a:lnSpc>
                <a:spcPct val="150000"/>
              </a:lnSpc>
              <a:defRPr/>
            </a:pPr>
            <a:r>
              <a:rPr lang="en-US" altLang="zh-CN" sz="2100" b="1" dirty="0">
                <a:solidFill>
                  <a:prstClr val="black"/>
                </a:solidFill>
                <a:latin typeface="微软雅黑" panose="020B0503020204020204" charset="-122"/>
                <a:ea typeface="微软雅黑" panose="020B0503020204020204" charset="-122"/>
                <a:sym typeface="+mn-ea"/>
              </a:rPr>
              <a:t>9.1</a:t>
            </a:r>
            <a:r>
              <a:rPr lang="zh-CN" altLang="en-US" sz="2100" b="1" dirty="0">
                <a:solidFill>
                  <a:prstClr val="black"/>
                </a:solidFill>
                <a:latin typeface="微软雅黑" panose="020B0503020204020204" charset="-122"/>
                <a:ea typeface="微软雅黑" panose="020B0503020204020204" charset="-122"/>
                <a:sym typeface="+mn-ea"/>
              </a:rPr>
              <a:t>  民间谚语</a:t>
            </a:r>
          </a:p>
        </p:txBody>
      </p:sp>
    </p:spTree>
    <p:custDataLst>
      <p:tags r:id="rId1"/>
    </p:custDataLst>
    <p:extLst>
      <p:ext uri="{BB962C8B-B14F-4D97-AF65-F5344CB8AC3E}">
        <p14:creationId xmlns:p14="http://schemas.microsoft.com/office/powerpoint/2010/main" val="2713588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defTabSz="685800">
              <a:defRPr/>
            </a:pPr>
            <a:fld id="{0C913308-F349-4B6D-A68A-DD1791B4A57B}" type="slidenum">
              <a:rPr lang="zh-CN" altLang="en-US" sz="900">
                <a:solidFill>
                  <a:prstClr val="black">
                    <a:tint val="75000"/>
                  </a:prstClr>
                </a:solidFill>
                <a:latin typeface="Calibri"/>
                <a:ea typeface="宋体" panose="02010600030101010101" pitchFamily="2" charset="-122"/>
              </a:rPr>
              <a:pPr defTabSz="685800">
                <a:defRPr/>
              </a:pPr>
              <a:t>88</a:t>
            </a:fld>
            <a:endParaRPr lang="zh-CN" altLang="en-US" sz="900">
              <a:solidFill>
                <a:prstClr val="black">
                  <a:tint val="75000"/>
                </a:prstClr>
              </a:solidFill>
              <a:latin typeface="Calibri"/>
              <a:ea typeface="宋体" panose="02010600030101010101" pitchFamily="2" charset="-122"/>
            </a:endParaRPr>
          </a:p>
        </p:txBody>
      </p:sp>
      <p:sp>
        <p:nvSpPr>
          <p:cNvPr id="4" name="Rectangle 1"/>
          <p:cNvSpPr>
            <a:spLocks noChangeArrowheads="1"/>
          </p:cNvSpPr>
          <p:nvPr/>
        </p:nvSpPr>
        <p:spPr bwMode="auto">
          <a:xfrm>
            <a:off x="209551" y="1235387"/>
            <a:ext cx="8481536" cy="3208571"/>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rPr>
              <a:t>含义</a:t>
            </a: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：反映</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阶级对立</a:t>
            </a: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和</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社会斗争</a:t>
            </a: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的现实状况，表现人民大众的觉醒意识和</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褒贬时政</a:t>
            </a: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的谚语。</a:t>
            </a:r>
            <a:endParaRPr lang="en-US" altLang="zh-CN" sz="1700" b="1"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b="1" dirty="0">
                <a:solidFill>
                  <a:prstClr val="black"/>
                </a:solidFill>
                <a:latin typeface="微软雅黑" panose="020B0503020204020204" charset="-122"/>
                <a:ea typeface="微软雅黑" panose="020B0503020204020204" charset="-122"/>
                <a:cs typeface="Calibri" panose="020F0502020204030204" charset="0"/>
              </a:rPr>
              <a:t>特点</a:t>
            </a:r>
            <a:r>
              <a:rPr lang="zh-CN" altLang="en-US" sz="1500" dirty="0">
                <a:solidFill>
                  <a:prstClr val="black"/>
                </a:solidFill>
                <a:latin typeface="微软雅黑" panose="020B0503020204020204" charset="-122"/>
                <a:ea typeface="微软雅黑" panose="020B0503020204020204" charset="-122"/>
                <a:cs typeface="Calibri" panose="020F0502020204030204" charset="0"/>
              </a:rPr>
              <a:t>：这类谚语大都直接描绘特定的社会现实状况，表明人民大众对社会现实的评价态度，反映出强烈的爱憎情感，带有明显的倾向性和讽刺色彩。</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如：①三年清知府，十万雪花银。</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②上梁不正下梁歪，中梁不正倒下来。</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③官大一级压死人。</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④穷人的汗，富人的饭</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079" y="2898934"/>
            <a:ext cx="2346008" cy="2056448"/>
          </a:xfrm>
          <a:prstGeom prst="rect">
            <a:avLst/>
          </a:prstGeom>
        </p:spPr>
      </p:pic>
      <p:sp>
        <p:nvSpPr>
          <p:cNvPr id="21" name="五边形 20"/>
          <p:cNvSpPr/>
          <p:nvPr/>
        </p:nvSpPr>
        <p:spPr>
          <a:xfrm flipH="1">
            <a:off x="2978869"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
        <p:nvSpPr>
          <p:cNvPr id="9" name="矩形 8">
            <a:extLst>
              <a:ext uri="{FF2B5EF4-FFF2-40B4-BE49-F238E27FC236}">
                <a16:creationId xmlns:a16="http://schemas.microsoft.com/office/drawing/2014/main" id="{066F2876-5F47-2046-A46F-F5EB8D88DCAB}"/>
              </a:ext>
            </a:extLst>
          </p:cNvPr>
          <p:cNvSpPr/>
          <p:nvPr/>
        </p:nvSpPr>
        <p:spPr>
          <a:xfrm>
            <a:off x="0" y="86034"/>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grpSp>
        <p:nvGrpSpPr>
          <p:cNvPr id="10" name="组合 9">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1" name="圆角矩形 10">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2" name="圆角矩形 11">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3" name="圆角矩形 12">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4" name="圆角矩形 13">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5" name="直线连接符 19">
              <a:extLst>
                <a:ext uri="{FF2B5EF4-FFF2-40B4-BE49-F238E27FC236}">
                  <a16:creationId xmlns:a16="http://schemas.microsoft.com/office/drawing/2014/main" id="{2E56B57E-A19F-4B44-AB34-B35D23F9C872}"/>
                </a:ext>
              </a:extLst>
            </p:cNvPr>
            <p:cNvCxnSpPr>
              <a:cxnSpLocks/>
              <a:stCxn id="11" idx="3"/>
              <a:endCxn id="12"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02193" y="555234"/>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1</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）时政谚语</a:t>
            </a:r>
          </a:p>
        </p:txBody>
      </p:sp>
    </p:spTree>
    <p:custDataLst>
      <p:tags r:id="rId1"/>
    </p:custDataLst>
    <p:extLst>
      <p:ext uri="{BB962C8B-B14F-4D97-AF65-F5344CB8AC3E}">
        <p14:creationId xmlns:p14="http://schemas.microsoft.com/office/powerpoint/2010/main" val="1951943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5496" y="1098629"/>
            <a:ext cx="8938738" cy="3993401"/>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含义</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a:t>
            </a:r>
            <a:r>
              <a:rPr lang="zh-CN" altLang="en-US" sz="1700" dirty="0">
                <a:solidFill>
                  <a:prstClr val="black"/>
                </a:solidFill>
                <a:latin typeface="Calibri" panose="020F0502020204030204" charset="0"/>
                <a:ea typeface="微软雅黑" panose="020B0503020204020204" charset="-122"/>
                <a:cs typeface="Calibri" panose="020F0502020204030204" charset="0"/>
              </a:rPr>
              <a:t>① </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是总结民众日常</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生活知识与经验</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的谚语。</a:t>
            </a:r>
            <a:endParaRPr lang="en-US" altLang="zh-CN" sz="1700"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sz="1700" dirty="0">
                <a:solidFill>
                  <a:prstClr val="black"/>
                </a:solidFill>
                <a:latin typeface="Calibri" panose="020F0502020204030204" charset="0"/>
                <a:ea typeface="微软雅黑" panose="020B0503020204020204" charset="-122"/>
                <a:cs typeface="Calibri" panose="020F0502020204030204" charset="0"/>
              </a:rPr>
              <a:t>             ② </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从总体范围上看，大都总结一般的生活经验，涉及人们生活中的为人处世、</a:t>
            </a:r>
            <a:endParaRPr lang="en-US" altLang="zh-CN" sz="1700"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sz="1700" dirty="0">
                <a:solidFill>
                  <a:prstClr val="black"/>
                </a:solidFill>
                <a:latin typeface="微软雅黑" panose="020B0503020204020204" charset="-122"/>
                <a:ea typeface="微软雅黑" panose="020B0503020204020204" charset="-122"/>
                <a:cs typeface="Calibri" panose="020F0502020204030204" charset="0"/>
              </a:rPr>
              <a:t>家庭关系、读书学习、医药保健等多方面内容。</a:t>
            </a:r>
            <a:endParaRPr lang="en-US" altLang="zh-CN" sz="1700"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endParaRPr lang="zh-CN" altLang="en-US" sz="1700"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sz="1700" b="1" dirty="0">
                <a:solidFill>
                  <a:prstClr val="black"/>
                </a:solidFill>
                <a:latin typeface="微软雅黑" panose="020B0503020204020204" charset="-122"/>
                <a:ea typeface="微软雅黑" panose="020B0503020204020204" charset="-122"/>
                <a:cs typeface="Calibri" panose="020F0502020204030204" charset="0"/>
              </a:rPr>
              <a:t>特点</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a:t>
            </a:r>
            <a:r>
              <a:rPr lang="zh-CN" altLang="en-US" sz="1700" dirty="0">
                <a:solidFill>
                  <a:prstClr val="black"/>
                </a:solidFill>
                <a:latin typeface="Calibri" panose="020F0502020204030204" charset="0"/>
                <a:ea typeface="微软雅黑" panose="020B0503020204020204" charset="-122"/>
                <a:cs typeface="Calibri" panose="020F0502020204030204" charset="0"/>
              </a:rPr>
              <a:t>①</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形象生动</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，语言俏皮，蕴含哲理。</a:t>
            </a:r>
            <a:endParaRPr lang="en-US" altLang="zh-CN" sz="1700" dirty="0">
              <a:solidFill>
                <a:prstClr val="black"/>
              </a:solidFill>
              <a:latin typeface="微软雅黑" panose="020B0503020204020204" charset="-122"/>
              <a:ea typeface="微软雅黑" panose="020B0503020204020204" charset="-122"/>
              <a:cs typeface="Calibri" panose="020F0502020204030204" charset="0"/>
            </a:endParaRPr>
          </a:p>
          <a:p>
            <a:pPr indent="540068" defTabSz="685800" fontAlgn="base" hangingPunct="0">
              <a:lnSpc>
                <a:spcPct val="150000"/>
              </a:lnSpc>
              <a:spcBef>
                <a:spcPct val="0"/>
              </a:spcBef>
              <a:spcAft>
                <a:spcPct val="0"/>
              </a:spcAft>
              <a:defRPr/>
            </a:pPr>
            <a:r>
              <a:rPr lang="zh-CN" altLang="en-US" sz="1700" dirty="0">
                <a:solidFill>
                  <a:prstClr val="black"/>
                </a:solidFill>
                <a:latin typeface="Calibri" panose="020F0502020204030204" charset="0"/>
                <a:ea typeface="微软雅黑" panose="020B0503020204020204" charset="-122"/>
                <a:cs typeface="Calibri" panose="020F0502020204030204" charset="0"/>
              </a:rPr>
              <a:t>            ② </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较强的</a:t>
            </a:r>
            <a:r>
              <a:rPr lang="zh-CN" altLang="en-US" sz="1700" b="1" dirty="0">
                <a:solidFill>
                  <a:srgbClr val="FF0000"/>
                </a:solidFill>
                <a:latin typeface="微软雅黑" panose="020B0503020204020204" charset="-122"/>
                <a:ea typeface="微软雅黑" panose="020B0503020204020204" charset="-122"/>
                <a:cs typeface="Calibri" panose="020F0502020204030204" charset="0"/>
              </a:rPr>
              <a:t>实用价值与指导意义</a:t>
            </a:r>
            <a:r>
              <a:rPr lang="zh-CN" altLang="en-US" sz="1700" dirty="0">
                <a:solidFill>
                  <a:prstClr val="black"/>
                </a:solidFill>
                <a:latin typeface="微软雅黑" panose="020B0503020204020204" charset="-122"/>
                <a:ea typeface="微软雅黑" panose="020B0503020204020204" charset="-122"/>
                <a:cs typeface="Calibri" panose="020F0502020204030204" charset="0"/>
              </a:rPr>
              <a:t>。表现出积极的生活态度和优秀纯朴的道德品质。</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如：①白天不做亏心事，半夜不怕鬼敲门。</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②好狗不咬鸡，好夫不打妻。</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sym typeface="+mn-ea"/>
              </a:rPr>
              <a:t>③</a:t>
            </a: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走不完的路，读不尽的书。</a:t>
            </a:r>
          </a:p>
          <a:p>
            <a:pPr indent="540068" defTabSz="685800" fontAlgn="base" hangingPunct="0">
              <a:lnSpc>
                <a:spcPct val="150000"/>
              </a:lnSpc>
              <a:spcBef>
                <a:spcPct val="0"/>
              </a:spcBef>
              <a:spcAft>
                <a:spcPct val="0"/>
              </a:spcAft>
              <a:defRPr/>
            </a:pP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1700" dirty="0">
                <a:solidFill>
                  <a:prstClr val="black"/>
                </a:solidFill>
                <a:latin typeface="楷体" panose="02010609060101010101" pitchFamily="49" charset="-122"/>
                <a:ea typeface="楷体" panose="02010609060101010101" pitchFamily="49" charset="-122"/>
                <a:sym typeface="+mn-ea"/>
              </a:rPr>
              <a:t>④</a:t>
            </a:r>
            <a:r>
              <a:rPr lang="zh-CN" altLang="en-US" sz="1700" dirty="0">
                <a:solidFill>
                  <a:prstClr val="black"/>
                </a:solidFill>
                <a:latin typeface="楷体" panose="02010609060101010101" pitchFamily="49" charset="-122"/>
                <a:ea typeface="楷体" panose="02010609060101010101" pitchFamily="49" charset="-122"/>
                <a:cs typeface="Calibri" panose="020F0502020204030204" charset="0"/>
              </a:rPr>
              <a:t>冬天吃萝卜，不用进药铺。</a:t>
            </a:r>
          </a:p>
        </p:txBody>
      </p:sp>
      <p:sp>
        <p:nvSpPr>
          <p:cNvPr id="5" name="矩形 4"/>
          <p:cNvSpPr/>
          <p:nvPr/>
        </p:nvSpPr>
        <p:spPr>
          <a:xfrm>
            <a:off x="102193" y="555234"/>
            <a:ext cx="5724041" cy="552926"/>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）生活谚语</a:t>
            </a:r>
          </a:p>
        </p:txBody>
      </p:sp>
      <p:pic>
        <p:nvPicPr>
          <p:cNvPr id="6" name="图片 5"/>
          <p:cNvPicPr>
            <a:picLocks noChangeAspect="1"/>
          </p:cNvPicPr>
          <p:nvPr/>
        </p:nvPicPr>
        <p:blipFill rotWithShape="1">
          <a:blip r:embed="rId3"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10814" t="15590" r="10659" b="12758"/>
          <a:stretch>
            <a:fillRect/>
          </a:stretch>
        </p:blipFill>
        <p:spPr>
          <a:xfrm>
            <a:off x="6352119" y="3579862"/>
            <a:ext cx="2756385" cy="1577372"/>
          </a:xfrm>
          <a:prstGeom prst="rect">
            <a:avLst/>
          </a:prstGeom>
        </p:spPr>
      </p:pic>
      <p:sp>
        <p:nvSpPr>
          <p:cNvPr id="8" name="矩形 7">
            <a:extLst>
              <a:ext uri="{FF2B5EF4-FFF2-40B4-BE49-F238E27FC236}">
                <a16:creationId xmlns:a16="http://schemas.microsoft.com/office/drawing/2014/main" id="{E74FA210-434B-5B49-9B4A-013B3247B3E6}"/>
              </a:ext>
            </a:extLst>
          </p:cNvPr>
          <p:cNvSpPr/>
          <p:nvPr/>
        </p:nvSpPr>
        <p:spPr>
          <a:xfrm>
            <a:off x="0" y="97875"/>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grpSp>
        <p:nvGrpSpPr>
          <p:cNvPr id="9" name="组合 8">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0" name="圆角矩形 9">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1" name="圆角矩形 10">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2" name="圆角矩形 11">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3" name="圆角矩形 12">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4" name="直线连接符 19">
              <a:extLst>
                <a:ext uri="{FF2B5EF4-FFF2-40B4-BE49-F238E27FC236}">
                  <a16:creationId xmlns:a16="http://schemas.microsoft.com/office/drawing/2014/main" id="{2E56B57E-A19F-4B44-AB34-B35D23F9C872}"/>
                </a:ext>
              </a:extLst>
            </p:cNvPr>
            <p:cNvCxnSpPr>
              <a:cxnSpLocks/>
              <a:stCxn id="10" idx="3"/>
              <a:endCxn id="11"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10" idx="3"/>
              <a:endCxn id="12"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10" idx="3"/>
              <a:endCxn id="13"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五边形 16"/>
          <p:cNvSpPr/>
          <p:nvPr/>
        </p:nvSpPr>
        <p:spPr>
          <a:xfrm flipH="1">
            <a:off x="2978869"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237654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209" y="203359"/>
            <a:ext cx="7806690" cy="1454244"/>
          </a:xfrm>
          <a:prstGeom prst="rect">
            <a:avLst/>
          </a:prstGeom>
          <a:noFill/>
        </p:spPr>
        <p:txBody>
          <a:bodyPr wrap="square" lIns="68580" tIns="34290" rIns="68580" bIns="34290" rtlCol="0">
            <a:spAutoFit/>
          </a:bodyPr>
          <a:lstStyle/>
          <a:p>
            <a:pPr defTabSz="685800">
              <a:lnSpc>
                <a:spcPct val="150000"/>
              </a:lnSpc>
              <a:defRPr/>
            </a:pPr>
            <a:r>
              <a:rPr lang="en-US" altLang="zh-CN" sz="2100" b="1" dirty="0">
                <a:solidFill>
                  <a:srgbClr val="0070C0"/>
                </a:solidFill>
                <a:latin typeface="微软雅黑" panose="020B0503020204020204" charset="-122"/>
                <a:ea typeface="微软雅黑" panose="020B0503020204020204" charset="-122"/>
              </a:rPr>
              <a:t>6.1.2 </a:t>
            </a:r>
            <a:r>
              <a:rPr lang="zh-CN" altLang="en-US" sz="2100" b="1" dirty="0">
                <a:solidFill>
                  <a:srgbClr val="0070C0"/>
                </a:solidFill>
                <a:latin typeface="微软雅黑" panose="020B0503020204020204" charset="-122"/>
                <a:ea typeface="微软雅黑" panose="020B0503020204020204" charset="-122"/>
              </a:rPr>
              <a:t>史诗的基本特征</a:t>
            </a:r>
            <a:endParaRPr lang="en-US" altLang="zh-CN" sz="2100" b="1" dirty="0">
              <a:solidFill>
                <a:srgbClr val="0070C0"/>
              </a:solidFill>
              <a:latin typeface="微软雅黑" panose="020B0503020204020204" charset="-122"/>
              <a:ea typeface="微软雅黑" panose="020B0503020204020204" charset="-122"/>
            </a:endParaRPr>
          </a:p>
          <a:p>
            <a:pPr defTabSz="685800">
              <a:lnSpc>
                <a:spcPct val="150000"/>
              </a:lnSpc>
              <a:defRPr/>
            </a:pPr>
            <a:r>
              <a:rPr lang="zh-CN" altLang="en-US" b="1" dirty="0">
                <a:solidFill>
                  <a:srgbClr val="0070C0"/>
                </a:solidFill>
                <a:latin typeface="微软雅黑" panose="020B0503020204020204" charset="-122"/>
                <a:ea typeface="微软雅黑" panose="020B0503020204020204" charset="-122"/>
                <a:cs typeface="Calibri" panose="020F0502020204030204" charset="0"/>
                <a:sym typeface="+mn-ea"/>
              </a:rPr>
              <a:t>（史诗与民间叙事长诗的区别）</a:t>
            </a:r>
          </a:p>
          <a:p>
            <a:pPr defTabSz="685800">
              <a:lnSpc>
                <a:spcPct val="150000"/>
              </a:lnSpc>
              <a:defRPr/>
            </a:pPr>
            <a:endParaRPr lang="zh-CN" altLang="en-US" sz="21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79512" y="1167448"/>
            <a:ext cx="8802976" cy="2977738"/>
          </a:xfrm>
          <a:prstGeom prst="rect">
            <a:avLst/>
          </a:prstGeom>
          <a:noFill/>
        </p:spPr>
        <p:txBody>
          <a:bodyPr wrap="square" lIns="68580" tIns="34290" rIns="68580" bIns="34290" rtlCol="0">
            <a:spAutoFit/>
          </a:bodyPr>
          <a:lstStyle/>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1</a:t>
            </a:r>
            <a:r>
              <a:rPr lang="zh-CN" altLang="en-US" dirty="0">
                <a:latin typeface="微软雅黑" panose="020B0503020204020204" charset="-122"/>
                <a:ea typeface="微软雅黑" panose="020B0503020204020204" charset="-122"/>
                <a:cs typeface="Calibri" panose="020F0502020204030204" charset="0"/>
                <a:sym typeface="+mn-ea"/>
              </a:rPr>
              <a:t>）产生时间早</a:t>
            </a: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dirty="0">
                <a:latin typeface="微软雅黑" panose="020B0503020204020204" charset="-122"/>
                <a:ea typeface="微软雅黑" panose="020B0503020204020204" charset="-122"/>
              </a:rPr>
              <a:t>（2）题材内容重大而严肃</a:t>
            </a:r>
            <a:endParaRPr lang="en-US" altLang="zh-CN" dirty="0">
              <a:latin typeface="微软雅黑" panose="020B0503020204020204" charset="-122"/>
              <a:ea typeface="微软雅黑" panose="020B0503020204020204" charset="-122"/>
            </a:endParaRP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3</a:t>
            </a:r>
            <a:r>
              <a:rPr lang="zh-CN" altLang="en-US" dirty="0">
                <a:latin typeface="微软雅黑" panose="020B0503020204020204" charset="-122"/>
                <a:ea typeface="微软雅黑" panose="020B0503020204020204" charset="-122"/>
                <a:cs typeface="Calibri" panose="020F0502020204030204" charset="0"/>
                <a:sym typeface="+mn-ea"/>
              </a:rPr>
              <a:t>）形式独特而集大成</a:t>
            </a: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4</a:t>
            </a:r>
            <a:r>
              <a:rPr lang="zh-CN" altLang="en-US" dirty="0">
                <a:latin typeface="微软雅黑" panose="020B0503020204020204" charset="-122"/>
                <a:ea typeface="微软雅黑" panose="020B0503020204020204" charset="-122"/>
                <a:cs typeface="Calibri" panose="020F0502020204030204" charset="0"/>
                <a:sym typeface="+mn-ea"/>
              </a:rPr>
              <a:t>）流传方式为口头书面并存</a:t>
            </a:r>
          </a:p>
          <a:p>
            <a:pPr defTabSz="685800" fontAlgn="base" hangingPunct="0">
              <a:lnSpc>
                <a:spcPct val="150000"/>
              </a:lnSpc>
              <a:defRPr/>
            </a:pPr>
            <a:r>
              <a:rPr lang="zh-CN" altLang="en-US" dirty="0">
                <a:latin typeface="微软雅黑" panose="020B0503020204020204" charset="-122"/>
                <a:ea typeface="微软雅黑" panose="020B0503020204020204" charset="-122"/>
                <a:cs typeface="Calibri" panose="020F0502020204030204" charset="0"/>
                <a:sym typeface="+mn-ea"/>
              </a:rPr>
              <a:t>（</a:t>
            </a:r>
            <a:r>
              <a:rPr lang="en-US" altLang="zh-CN" dirty="0">
                <a:latin typeface="微软雅黑" panose="020B0503020204020204" charset="-122"/>
                <a:ea typeface="微软雅黑" panose="020B0503020204020204" charset="-122"/>
                <a:cs typeface="Calibri" panose="020F0502020204030204" charset="0"/>
                <a:sym typeface="+mn-ea"/>
              </a:rPr>
              <a:t>5</a:t>
            </a:r>
            <a:r>
              <a:rPr lang="zh-CN" altLang="en-US" dirty="0">
                <a:latin typeface="微软雅黑" panose="020B0503020204020204" charset="-122"/>
                <a:ea typeface="微软雅黑" panose="020B0503020204020204" charset="-122"/>
                <a:cs typeface="Calibri" panose="020F0502020204030204" charset="0"/>
                <a:sym typeface="+mn-ea"/>
              </a:rPr>
              <a:t>）与历史有着特殊关联性</a:t>
            </a: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endParaRPr lang="en-US" altLang="zh-CN" dirty="0">
              <a:latin typeface="微软雅黑" panose="020B0503020204020204" charset="-122"/>
              <a:ea typeface="微软雅黑" panose="020B0503020204020204" charset="-122"/>
              <a:cs typeface="Calibri" panose="020F0502020204030204" charset="0"/>
              <a:sym typeface="+mn-ea"/>
            </a:endParaRPr>
          </a:p>
          <a:p>
            <a:pPr defTabSz="685800" fontAlgn="base" hangingPunct="0">
              <a:lnSpc>
                <a:spcPct val="150000"/>
              </a:lnSpc>
              <a:defRPr/>
            </a:pPr>
            <a:r>
              <a:rPr lang="zh-CN" altLang="en-US" b="1" dirty="0">
                <a:latin typeface="微软雅黑" panose="020B0503020204020204" charset="-122"/>
                <a:ea typeface="微软雅黑" panose="020B0503020204020204" charset="-122"/>
                <a:cs typeface="Calibri" panose="020F0502020204030204" charset="0"/>
                <a:sym typeface="+mn-ea"/>
              </a:rPr>
              <a:t>总结：时间、题材、形式、方式、历史</a:t>
            </a:r>
            <a:endParaRPr lang="en-US" altLang="zh-CN" b="1" dirty="0">
              <a:latin typeface="微软雅黑" panose="020B0503020204020204" charset="-122"/>
              <a:ea typeface="微软雅黑" panose="020B0503020204020204" charset="-122"/>
              <a:cs typeface="Calibri" panose="020F0502020204030204" charset="0"/>
              <a:sym typeface="+mn-ea"/>
            </a:endParaRPr>
          </a:p>
        </p:txBody>
      </p:sp>
      <p:sp>
        <p:nvSpPr>
          <p:cNvPr id="11" name="五边形 10"/>
          <p:cNvSpPr/>
          <p:nvPr/>
        </p:nvSpPr>
        <p:spPr>
          <a:xfrm flipH="1">
            <a:off x="2987824" y="362140"/>
            <a:ext cx="864096" cy="34961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dirty="0">
                <a:solidFill>
                  <a:prstClr val="white"/>
                </a:solidFill>
                <a:latin typeface="微软雅黑" panose="020B0503020204020204" charset="-122"/>
                <a:ea typeface="微软雅黑" panose="020B0503020204020204" charset="-122"/>
              </a:rPr>
              <a:t>简答</a:t>
            </a:r>
          </a:p>
        </p:txBody>
      </p:sp>
      <p:sp>
        <p:nvSpPr>
          <p:cNvPr id="17" name="五边形 16"/>
          <p:cNvSpPr/>
          <p:nvPr/>
        </p:nvSpPr>
        <p:spPr>
          <a:xfrm flipH="1">
            <a:off x="4049554" y="429838"/>
            <a:ext cx="378619" cy="24955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sz="1500" b="1">
                <a:solidFill>
                  <a:prstClr val="black"/>
                </a:solidFill>
                <a:latin typeface="微软雅黑" panose="020B0503020204020204" charset="-122"/>
                <a:ea typeface="微软雅黑" panose="020B0503020204020204" charset="-122"/>
              </a:rPr>
              <a:t>选</a:t>
            </a: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5543578" y="76188"/>
            <a:ext cx="3502607" cy="817296"/>
            <a:chOff x="680463" y="1180019"/>
            <a:chExt cx="7840686" cy="2480534"/>
          </a:xfrm>
        </p:grpSpPr>
        <p:sp>
          <p:nvSpPr>
            <p:cNvPr id="9" name="圆角矩形 8">
              <a:extLst>
                <a:ext uri="{FF2B5EF4-FFF2-40B4-BE49-F238E27FC236}">
                  <a16:creationId xmlns:a16="http://schemas.microsoft.com/office/drawing/2014/main" id="{EC3F5AF2-376F-0844-A51B-07622CD5612F}"/>
                </a:ext>
              </a:extLst>
            </p:cNvPr>
            <p:cNvSpPr/>
            <p:nvPr/>
          </p:nvSpPr>
          <p:spPr>
            <a:xfrm>
              <a:off x="680463" y="1743670"/>
              <a:ext cx="3140492" cy="13696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DengXian" panose="02010600030101010101" pitchFamily="2" charset="-122"/>
                  <a:ea typeface="DengXian" panose="02010600030101010101" pitchFamily="2" charset="-122"/>
                </a:rPr>
                <a:t>第六章 史诗</a:t>
              </a:r>
              <a:endParaRPr kumimoji="1" lang="en-US" altLang="zh-CN" sz="1400" dirty="0">
                <a:solidFill>
                  <a:schemeClr val="tx1"/>
                </a:solidFill>
                <a:latin typeface="DengXian" panose="02010600030101010101" pitchFamily="2" charset="-122"/>
                <a:ea typeface="DengXian" panose="02010600030101010101" pitchFamily="2"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4350826" y="1180019"/>
              <a:ext cx="3422083" cy="602974"/>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DengXian" panose="02010600030101010101" pitchFamily="2" charset="-122"/>
                  <a:ea typeface="DengXian" panose="02010600030101010101" pitchFamily="2" charset="-122"/>
                </a:rPr>
                <a:t>史诗的基本特征</a:t>
              </a:r>
            </a:p>
          </p:txBody>
        </p:sp>
        <p:sp>
          <p:nvSpPr>
            <p:cNvPr id="12" name="圆角矩形 11">
              <a:extLst>
                <a:ext uri="{FF2B5EF4-FFF2-40B4-BE49-F238E27FC236}">
                  <a16:creationId xmlns:a16="http://schemas.microsoft.com/office/drawing/2014/main" id="{74213CE4-F95E-0B4F-9ED7-66AA0EC54EC0}"/>
                </a:ext>
              </a:extLst>
            </p:cNvPr>
            <p:cNvSpPr/>
            <p:nvPr/>
          </p:nvSpPr>
          <p:spPr>
            <a:xfrm>
              <a:off x="4377333" y="2180767"/>
              <a:ext cx="4143816" cy="53262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史诗文本和史诗演唱</a:t>
              </a:r>
            </a:p>
          </p:txBody>
        </p:sp>
        <p:sp>
          <p:nvSpPr>
            <p:cNvPr id="13" name="圆角矩形 12">
              <a:extLst>
                <a:ext uri="{FF2B5EF4-FFF2-40B4-BE49-F238E27FC236}">
                  <a16:creationId xmlns:a16="http://schemas.microsoft.com/office/drawing/2014/main" id="{0215B883-6253-8449-A953-2792DF534019}"/>
                </a:ext>
              </a:extLst>
            </p:cNvPr>
            <p:cNvSpPr/>
            <p:nvPr/>
          </p:nvSpPr>
          <p:spPr>
            <a:xfrm>
              <a:off x="4387878" y="3054957"/>
              <a:ext cx="3740006" cy="60559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DengXian" panose="02010600030101010101" pitchFamily="2" charset="-122"/>
                  <a:ea typeface="DengXian" panose="02010600030101010101" pitchFamily="2" charset="-122"/>
                </a:rPr>
                <a:t>中国史诗的多样性</a:t>
              </a:r>
            </a:p>
          </p:txBody>
        </p:sp>
        <p:cxnSp>
          <p:nvCxnSpPr>
            <p:cNvPr id="14"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3820955" y="1481506"/>
              <a:ext cx="529871" cy="94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0">
              <a:extLst>
                <a:ext uri="{FF2B5EF4-FFF2-40B4-BE49-F238E27FC236}">
                  <a16:creationId xmlns:a16="http://schemas.microsoft.com/office/drawing/2014/main" id="{A4A1488C-75DF-9B4C-9E26-CBFD89D282C5}"/>
                </a:ext>
              </a:extLst>
            </p:cNvPr>
            <p:cNvCxnSpPr>
              <a:cxnSpLocks/>
              <a:stCxn id="9" idx="3"/>
              <a:endCxn id="12" idx="1"/>
            </p:cNvCxnSpPr>
            <p:nvPr/>
          </p:nvCxnSpPr>
          <p:spPr>
            <a:xfrm>
              <a:off x="3820955" y="2428472"/>
              <a:ext cx="556377" cy="1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2">
              <a:extLst>
                <a:ext uri="{FF2B5EF4-FFF2-40B4-BE49-F238E27FC236}">
                  <a16:creationId xmlns:a16="http://schemas.microsoft.com/office/drawing/2014/main" id="{25D2EFA0-9CDE-3447-873C-47F8EBC4E40C}"/>
                </a:ext>
              </a:extLst>
            </p:cNvPr>
            <p:cNvCxnSpPr>
              <a:cxnSpLocks/>
              <a:stCxn id="9" idx="3"/>
              <a:endCxn id="13" idx="1"/>
            </p:cNvCxnSpPr>
            <p:nvPr/>
          </p:nvCxnSpPr>
          <p:spPr>
            <a:xfrm>
              <a:off x="3820955" y="2428472"/>
              <a:ext cx="566923" cy="929284"/>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69530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76641" y="1396055"/>
            <a:ext cx="8759855" cy="2608406"/>
          </a:xfrm>
          <a:prstGeom prst="rect">
            <a:avLst/>
          </a:prstGeom>
          <a:noFill/>
          <a:ln w="9525">
            <a:noFill/>
            <a:miter lim="800000"/>
          </a:ln>
          <a:effectLst/>
        </p:spPr>
        <p:txBody>
          <a:bodyPr vert="horz" wrap="square" lIns="68580" tIns="34290" rIns="68580" bIns="34290" numCol="1" anchor="ctr" anchorCtr="0" compatLnSpc="1">
            <a:spAutoFit/>
          </a:bodyPr>
          <a:lstStyle/>
          <a:p>
            <a:pPr defTabSz="685800" fontAlgn="base" hangingPunct="0">
              <a:lnSpc>
                <a:spcPct val="150000"/>
              </a:lnSpc>
              <a:spcBef>
                <a:spcPct val="0"/>
              </a:spcBef>
              <a:spcAft>
                <a:spcPct val="0"/>
              </a:spcAft>
              <a:defRPr/>
            </a:pPr>
            <a:r>
              <a:rPr lang="zh-CN" altLang="en-US" sz="2000" b="1" dirty="0">
                <a:solidFill>
                  <a:prstClr val="black"/>
                </a:solidFill>
                <a:latin typeface="微软雅黑" panose="020B0503020204020204" charset="-122"/>
                <a:ea typeface="微软雅黑" panose="020B0503020204020204" charset="-122"/>
                <a:cs typeface="Calibri" panose="020F0502020204030204" charset="0"/>
              </a:rPr>
              <a:t>含义</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：简称农谚，是关于</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自然物候</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知识和</a:t>
            </a:r>
            <a:r>
              <a:rPr lang="zh-CN" altLang="en-US" sz="2000" b="1" dirty="0">
                <a:solidFill>
                  <a:srgbClr val="FF0000"/>
                </a:solidFill>
                <a:latin typeface="微软雅黑" panose="020B0503020204020204" charset="-122"/>
                <a:ea typeface="微软雅黑" panose="020B0503020204020204" charset="-122"/>
                <a:cs typeface="Calibri" panose="020F0502020204030204" charset="0"/>
              </a:rPr>
              <a:t>农业生产</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相关联的经验与总结。</a:t>
            </a:r>
          </a:p>
          <a:p>
            <a:pPr indent="540068" defTabSz="685800" fontAlgn="base" hangingPunct="0">
              <a:lnSpc>
                <a:spcPct val="150000"/>
              </a:lnSpc>
              <a:spcBef>
                <a:spcPct val="0"/>
              </a:spcBef>
              <a:spcAft>
                <a:spcPct val="0"/>
              </a:spcAft>
              <a:defRPr/>
            </a:pPr>
            <a:r>
              <a:rPr lang="en-US" altLang="zh-CN" dirty="0" err="1">
                <a:solidFill>
                  <a:prstClr val="black"/>
                </a:solidFill>
                <a:latin typeface="楷体" panose="02010609060101010101" pitchFamily="49" charset="-122"/>
                <a:ea typeface="楷体" panose="02010609060101010101" pitchFamily="49" charset="-122"/>
                <a:cs typeface="Calibri" panose="020F0502020204030204" charset="0"/>
              </a:rPr>
              <a:t>自然方面包括气象、时令、物候等</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rPr>
              <a:t>；</a:t>
            </a:r>
          </a:p>
          <a:p>
            <a:pPr indent="540068" defTabSz="685800" fontAlgn="base" hangingPunct="0">
              <a:lnSpc>
                <a:spcPct val="150000"/>
              </a:lnSpc>
              <a:spcBef>
                <a:spcPct val="0"/>
              </a:spcBef>
              <a:spcAft>
                <a:spcPct val="0"/>
              </a:spcAft>
              <a:defRPr/>
            </a:pPr>
            <a:r>
              <a:rPr lang="en-US" altLang="zh-CN" dirty="0" err="1">
                <a:solidFill>
                  <a:prstClr val="black"/>
                </a:solidFill>
                <a:latin typeface="楷体" panose="02010609060101010101" pitchFamily="49" charset="-122"/>
                <a:ea typeface="楷体" panose="02010609060101010101" pitchFamily="49" charset="-122"/>
                <a:cs typeface="Calibri" panose="020F0502020204030204" charset="0"/>
              </a:rPr>
              <a:t>生产方面包括农、林、牧、副、渔等，涉及耕作、栽培、管理、园艺、种植等</a:t>
            </a:r>
            <a:r>
              <a:rPr lang="en-US" altLang="zh-CN" dirty="0">
                <a:solidFill>
                  <a:prstClr val="black"/>
                </a:solidFill>
                <a:latin typeface="楷体" panose="02010609060101010101" pitchFamily="49" charset="-122"/>
                <a:ea typeface="楷体" panose="02010609060101010101" pitchFamily="49" charset="-122"/>
                <a:cs typeface="Calibri" panose="020F0502020204030204" charset="0"/>
              </a:rPr>
              <a:t>。</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如： ①气象：雷公先唱歌，有雨也不多。</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a:p>
            <a:pPr indent="944880"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 ②时令物候：小寒大寒，滴水成团。</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a:p>
            <a:pPr indent="944880"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 ③生产：庄稼忙，先打场；买卖忙，先记账。</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b="12405"/>
          <a:stretch>
            <a:fillRect/>
          </a:stretch>
        </p:blipFill>
        <p:spPr>
          <a:xfrm>
            <a:off x="6290043" y="3147695"/>
            <a:ext cx="2545080" cy="1666399"/>
          </a:xfrm>
          <a:prstGeom prst="rect">
            <a:avLst/>
          </a:prstGeom>
          <a:ln>
            <a:noFill/>
          </a:ln>
          <a:effectLst>
            <a:softEdge rad="112500"/>
          </a:effectLst>
        </p:spPr>
      </p:pic>
      <p:grpSp>
        <p:nvGrpSpPr>
          <p:cNvPr id="11" name="组合 10">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2" name="圆角矩形 11">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3" name="圆角矩形 12">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4" name="圆角矩形 13">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5" name="圆角矩形 14">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6" name="直线连接符 19">
              <a:extLst>
                <a:ext uri="{FF2B5EF4-FFF2-40B4-BE49-F238E27FC236}">
                  <a16:creationId xmlns:a16="http://schemas.microsoft.com/office/drawing/2014/main" id="{2E56B57E-A19F-4B44-AB34-B35D23F9C872}"/>
                </a:ext>
              </a:extLst>
            </p:cNvPr>
            <p:cNvCxnSpPr>
              <a:cxnSpLocks/>
              <a:stCxn id="12" idx="3"/>
              <a:endCxn id="13"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0">
              <a:extLst>
                <a:ext uri="{FF2B5EF4-FFF2-40B4-BE49-F238E27FC236}">
                  <a16:creationId xmlns:a16="http://schemas.microsoft.com/office/drawing/2014/main" id="{A4A1488C-75DF-9B4C-9E26-CBFD89D282C5}"/>
                </a:ext>
              </a:extLst>
            </p:cNvPr>
            <p:cNvCxnSpPr>
              <a:cxnSpLocks/>
              <a:stCxn id="12" idx="3"/>
              <a:endCxn id="14"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22">
              <a:extLst>
                <a:ext uri="{FF2B5EF4-FFF2-40B4-BE49-F238E27FC236}">
                  <a16:creationId xmlns:a16="http://schemas.microsoft.com/office/drawing/2014/main" id="{25D2EFA0-9CDE-3447-873C-47F8EBC4E40C}"/>
                </a:ext>
              </a:extLst>
            </p:cNvPr>
            <p:cNvCxnSpPr>
              <a:cxnSpLocks/>
              <a:stCxn id="12" idx="3"/>
              <a:endCxn id="15"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102193" y="555234"/>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）农业谚语</a:t>
            </a:r>
          </a:p>
        </p:txBody>
      </p:sp>
      <p:sp>
        <p:nvSpPr>
          <p:cNvPr id="20" name="矩形 19">
            <a:extLst>
              <a:ext uri="{FF2B5EF4-FFF2-40B4-BE49-F238E27FC236}">
                <a16:creationId xmlns:a16="http://schemas.microsoft.com/office/drawing/2014/main" id="{E74FA210-434B-5B49-9B4A-013B3247B3E6}"/>
              </a:ext>
            </a:extLst>
          </p:cNvPr>
          <p:cNvSpPr/>
          <p:nvPr/>
        </p:nvSpPr>
        <p:spPr>
          <a:xfrm>
            <a:off x="0" y="97875"/>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22" name="五边形 21"/>
          <p:cNvSpPr/>
          <p:nvPr/>
        </p:nvSpPr>
        <p:spPr>
          <a:xfrm flipH="1">
            <a:off x="2978869"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6287815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727487" y="1401113"/>
            <a:ext cx="5528786" cy="2839239"/>
          </a:xfrm>
          <a:prstGeom prst="rect">
            <a:avLst/>
          </a:prstGeom>
          <a:noFill/>
        </p:spPr>
        <p:txBody>
          <a:bodyPr wrap="square" lIns="68580" tIns="34290" rIns="68580" bIns="34290" rtlCol="0" anchor="t">
            <a:spAutoFit/>
          </a:bodyPr>
          <a:lstStyle/>
          <a:p>
            <a:pPr defTabSz="685800">
              <a:lnSpc>
                <a:spcPct val="150000"/>
              </a:lnSpc>
              <a:defRPr/>
            </a:pPr>
            <a:r>
              <a:rPr lang="zh-CN" altLang="en-US" sz="2000" b="1" dirty="0">
                <a:latin typeface="微软雅黑" panose="020B0503020204020204" charset="-122"/>
                <a:ea typeface="微软雅黑" panose="020B0503020204020204" charset="-122"/>
                <a:cs typeface="Calibri" panose="020F0502020204030204" charset="0"/>
                <a:sym typeface="+mn-ea"/>
              </a:rPr>
              <a:t>特点：</a:t>
            </a:r>
            <a:endParaRPr lang="en-US" altLang="zh-CN" sz="2000" dirty="0">
              <a:latin typeface="微软雅黑" panose="020B0503020204020204" charset="-122"/>
              <a:ea typeface="微软雅黑" panose="020B0503020204020204" charset="-122"/>
              <a:cs typeface="Calibri" panose="020F0502020204030204" charset="0"/>
              <a:sym typeface="+mn-ea"/>
            </a:endParaRPr>
          </a:p>
          <a:p>
            <a:pPr defTabSz="685800">
              <a:lnSpc>
                <a:spcPct val="150000"/>
              </a:lnSpc>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① </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语言朴实，通俗易懂</a:t>
            </a:r>
          </a:p>
          <a:p>
            <a:pPr defTabSz="685800">
              <a:lnSpc>
                <a:spcPct val="150000"/>
              </a:lnSpc>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② </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一般是</a:t>
            </a:r>
            <a:r>
              <a:rPr lang="zh-CN" altLang="en-US" sz="2000" dirty="0">
                <a:solidFill>
                  <a:srgbClr val="FF0000"/>
                </a:solidFill>
                <a:latin typeface="微软雅黑" panose="020B0503020204020204" charset="-122"/>
                <a:ea typeface="微软雅黑" panose="020B0503020204020204" charset="-122"/>
                <a:cs typeface="Calibri" panose="020F0502020204030204" charset="0"/>
                <a:sym typeface="+mn-ea"/>
              </a:rPr>
              <a:t>实话实说</a:t>
            </a:r>
          </a:p>
          <a:p>
            <a:pPr defTabSz="685800">
              <a:lnSpc>
                <a:spcPct val="150000"/>
              </a:lnSpc>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③ </a:t>
            </a:r>
            <a:r>
              <a:rPr lang="zh-CN" altLang="en-US" sz="2000" dirty="0">
                <a:solidFill>
                  <a:srgbClr val="FF0000"/>
                </a:solidFill>
                <a:latin typeface="微软雅黑" panose="020B0503020204020204" charset="-122"/>
                <a:ea typeface="微软雅黑" panose="020B0503020204020204" charset="-122"/>
                <a:cs typeface="Calibri" panose="020F0502020204030204" charset="0"/>
                <a:sym typeface="+mn-ea"/>
              </a:rPr>
              <a:t>少用拟人、比喻、夸张等修辞手法</a:t>
            </a:r>
          </a:p>
          <a:p>
            <a:pPr defTabSz="685800">
              <a:lnSpc>
                <a:spcPct val="150000"/>
              </a:lnSpc>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④ </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有一定准确性和科学性，是“</a:t>
            </a:r>
            <a:r>
              <a:rPr lang="zh-CN" altLang="en-US" sz="2000" dirty="0">
                <a:solidFill>
                  <a:srgbClr val="FF0000"/>
                </a:solidFill>
                <a:latin typeface="微软雅黑" panose="020B0503020204020204" charset="-122"/>
                <a:ea typeface="微软雅黑" panose="020B0503020204020204" charset="-122"/>
                <a:cs typeface="Calibri" panose="020F0502020204030204" charset="0"/>
                <a:sym typeface="+mn-ea"/>
              </a:rPr>
              <a:t>科学的小诗</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endParaRPr>
          </a:p>
          <a:p>
            <a:pPr defTabSz="685800">
              <a:lnSpc>
                <a:spcPct val="150000"/>
              </a:lnSpc>
              <a:defRPr/>
            </a:pP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⑤有一定的</a:t>
            </a:r>
            <a:r>
              <a:rPr lang="zh-CN" altLang="en-US" sz="2000" dirty="0">
                <a:solidFill>
                  <a:srgbClr val="FF0000"/>
                </a:solidFill>
                <a:latin typeface="微软雅黑" panose="020B0503020204020204" charset="-122"/>
                <a:ea typeface="微软雅黑" panose="020B0503020204020204" charset="-122"/>
                <a:cs typeface="Calibri" panose="020F0502020204030204" charset="0"/>
                <a:sym typeface="+mn-ea"/>
              </a:rPr>
              <a:t>地域性特征</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，表现出地域限制</a:t>
            </a:r>
          </a:p>
        </p:txBody>
      </p:sp>
      <p:sp>
        <p:nvSpPr>
          <p:cNvPr id="3" name="五边形 2"/>
          <p:cNvSpPr/>
          <p:nvPr/>
        </p:nvSpPr>
        <p:spPr>
          <a:xfrm flipH="1">
            <a:off x="1582674" y="1496277"/>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zh-CN" b="1" dirty="0">
                <a:solidFill>
                  <a:prstClr val="white"/>
                </a:solidFill>
                <a:latin typeface="微软雅黑" panose="020B0503020204020204" charset="-122"/>
                <a:ea typeface="微软雅黑" panose="020B0503020204020204" charset="-122"/>
              </a:rPr>
              <a:t>选择</a:t>
            </a:r>
          </a:p>
        </p:txBody>
      </p:sp>
      <p:sp>
        <p:nvSpPr>
          <p:cNvPr id="4" name="矩形 3"/>
          <p:cNvSpPr/>
          <p:nvPr/>
        </p:nvSpPr>
        <p:spPr>
          <a:xfrm>
            <a:off x="102193" y="555234"/>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3</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）农业谚语</a:t>
            </a:r>
          </a:p>
        </p:txBody>
      </p:sp>
      <p:sp>
        <p:nvSpPr>
          <p:cNvPr id="5" name="矩形 4">
            <a:extLst>
              <a:ext uri="{FF2B5EF4-FFF2-40B4-BE49-F238E27FC236}">
                <a16:creationId xmlns:a16="http://schemas.microsoft.com/office/drawing/2014/main" id="{E74FA210-434B-5B49-9B4A-013B3247B3E6}"/>
              </a:ext>
            </a:extLst>
          </p:cNvPr>
          <p:cNvSpPr/>
          <p:nvPr/>
        </p:nvSpPr>
        <p:spPr>
          <a:xfrm>
            <a:off x="0" y="97875"/>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grpSp>
        <p:nvGrpSpPr>
          <p:cNvPr id="8" name="组合 7">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9" name="圆角矩形 8">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0" name="圆角矩形 9">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1" name="圆角矩形 10">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2" name="圆角矩形 11">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3" name="直线连接符 19">
              <a:extLst>
                <a:ext uri="{FF2B5EF4-FFF2-40B4-BE49-F238E27FC236}">
                  <a16:creationId xmlns:a16="http://schemas.microsoft.com/office/drawing/2014/main" id="{2E56B57E-A19F-4B44-AB34-B35D23F9C872}"/>
                </a:ext>
              </a:extLst>
            </p:cNvPr>
            <p:cNvCxnSpPr>
              <a:cxnSpLocks/>
              <a:stCxn id="9" idx="3"/>
              <a:endCxn id="10"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20">
              <a:extLst>
                <a:ext uri="{FF2B5EF4-FFF2-40B4-BE49-F238E27FC236}">
                  <a16:creationId xmlns:a16="http://schemas.microsoft.com/office/drawing/2014/main" id="{A4A1488C-75DF-9B4C-9E26-CBFD89D282C5}"/>
                </a:ext>
              </a:extLst>
            </p:cNvPr>
            <p:cNvCxnSpPr>
              <a:cxnSpLocks/>
              <a:stCxn id="9" idx="3"/>
              <a:endCxn id="11"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22">
              <a:extLst>
                <a:ext uri="{FF2B5EF4-FFF2-40B4-BE49-F238E27FC236}">
                  <a16:creationId xmlns:a16="http://schemas.microsoft.com/office/drawing/2014/main" id="{25D2EFA0-9CDE-3447-873C-47F8EBC4E40C}"/>
                </a:ext>
              </a:extLst>
            </p:cNvPr>
            <p:cNvCxnSpPr>
              <a:cxnSpLocks/>
              <a:stCxn id="9" idx="3"/>
              <a:endCxn id="12"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b="12405"/>
          <a:stretch>
            <a:fillRect/>
          </a:stretch>
        </p:blipFill>
        <p:spPr>
          <a:xfrm>
            <a:off x="6290043" y="3147695"/>
            <a:ext cx="2545080" cy="1666399"/>
          </a:xfrm>
          <a:prstGeom prst="rect">
            <a:avLst/>
          </a:prstGeom>
          <a:ln>
            <a:noFill/>
          </a:ln>
          <a:effectLst>
            <a:softEdge rad="112500"/>
          </a:effectLst>
        </p:spPr>
      </p:pic>
      <p:sp>
        <p:nvSpPr>
          <p:cNvPr id="6" name="右大括号 5">
            <a:extLst>
              <a:ext uri="{FF2B5EF4-FFF2-40B4-BE49-F238E27FC236}">
                <a16:creationId xmlns:a16="http://schemas.microsoft.com/office/drawing/2014/main" id="{FC3BBB0B-D310-470B-9515-4638972B02F5}"/>
              </a:ext>
            </a:extLst>
          </p:cNvPr>
          <p:cNvSpPr/>
          <p:nvPr/>
        </p:nvSpPr>
        <p:spPr>
          <a:xfrm>
            <a:off x="5724041" y="2499742"/>
            <a:ext cx="360127"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3B1B551-7120-4D60-BFB4-2AFABDCBCBE1}"/>
              </a:ext>
            </a:extLst>
          </p:cNvPr>
          <p:cNvSpPr txBox="1"/>
          <p:nvPr/>
        </p:nvSpPr>
        <p:spPr>
          <a:xfrm>
            <a:off x="6081637" y="2843133"/>
            <a:ext cx="116227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常考</a:t>
            </a:r>
          </a:p>
        </p:txBody>
      </p:sp>
    </p:spTree>
    <p:extLst>
      <p:ext uri="{BB962C8B-B14F-4D97-AF65-F5344CB8AC3E}">
        <p14:creationId xmlns:p14="http://schemas.microsoft.com/office/powerpoint/2010/main" val="1429368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9888" y="1345590"/>
            <a:ext cx="8480584" cy="1730216"/>
          </a:xfrm>
          <a:prstGeom prst="rect">
            <a:avLst/>
          </a:prstGeom>
          <a:noFill/>
          <a:ln w="9525">
            <a:noFill/>
            <a:miter lim="800000"/>
          </a:ln>
          <a:effectLst/>
        </p:spPr>
        <p:txBody>
          <a:bodyPr vert="horz" wrap="square" lIns="68580" tIns="34290" rIns="68580" bIns="34290" numCol="1" anchor="ctr" anchorCtr="0" compatLnSpc="1">
            <a:spAutoFit/>
          </a:bodyPr>
          <a:lstStyle/>
          <a:p>
            <a:pPr indent="540068" defTabSz="6858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rPr>
              <a:t>反映各地</a:t>
            </a:r>
            <a:r>
              <a:rPr lang="zh-CN" altLang="en-US" b="1" dirty="0">
                <a:solidFill>
                  <a:srgbClr val="FF0000"/>
                </a:solidFill>
                <a:latin typeface="微软雅黑" panose="020B0503020204020204" charset="-122"/>
                <a:ea typeface="微软雅黑" panose="020B0503020204020204" charset="-122"/>
                <a:cs typeface="Calibri" panose="020F0502020204030204" charset="0"/>
              </a:rPr>
              <a:t>名山胜景</a:t>
            </a:r>
            <a:r>
              <a:rPr lang="zh-CN" altLang="en-US" b="1"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rPr>
              <a:t>人文掌故</a:t>
            </a:r>
            <a:r>
              <a:rPr lang="zh-CN" altLang="en-US" b="1" dirty="0">
                <a:solidFill>
                  <a:prstClr val="black"/>
                </a:solidFill>
                <a:latin typeface="微软雅黑" panose="020B0503020204020204" charset="-122"/>
                <a:ea typeface="微软雅黑" panose="020B0503020204020204" charset="-122"/>
                <a:cs typeface="Calibri" panose="020F0502020204030204" charset="0"/>
              </a:rPr>
              <a:t>、</a:t>
            </a:r>
            <a:r>
              <a:rPr lang="zh-CN" altLang="en-US" b="1" dirty="0">
                <a:solidFill>
                  <a:srgbClr val="FF0000"/>
                </a:solidFill>
                <a:latin typeface="微软雅黑" panose="020B0503020204020204" charset="-122"/>
                <a:ea typeface="微软雅黑" panose="020B0503020204020204" charset="-122"/>
                <a:cs typeface="Calibri" panose="020F0502020204030204" charset="0"/>
              </a:rPr>
              <a:t>珍贵特产</a:t>
            </a:r>
            <a:r>
              <a:rPr lang="zh-CN" altLang="en-US" dirty="0">
                <a:solidFill>
                  <a:prstClr val="black"/>
                </a:solidFill>
                <a:latin typeface="微软雅黑" panose="020B0503020204020204" charset="-122"/>
                <a:ea typeface="微软雅黑" panose="020B0503020204020204" charset="-122"/>
                <a:cs typeface="Calibri" panose="020F0502020204030204" charset="0"/>
              </a:rPr>
              <a:t>和</a:t>
            </a:r>
            <a:r>
              <a:rPr lang="zh-CN" altLang="en-US" b="1" dirty="0">
                <a:solidFill>
                  <a:srgbClr val="FF0000"/>
                </a:solidFill>
                <a:latin typeface="微软雅黑" panose="020B0503020204020204" charset="-122"/>
                <a:ea typeface="微软雅黑" panose="020B0503020204020204" charset="-122"/>
                <a:cs typeface="Calibri" panose="020F0502020204030204" charset="0"/>
              </a:rPr>
              <a:t>民俗风情</a:t>
            </a:r>
            <a:r>
              <a:rPr lang="zh-CN" altLang="en-US" dirty="0">
                <a:solidFill>
                  <a:prstClr val="black"/>
                </a:solidFill>
                <a:latin typeface="微软雅黑" panose="020B0503020204020204" charset="-122"/>
                <a:ea typeface="微软雅黑" panose="020B0503020204020204" charset="-122"/>
                <a:cs typeface="Calibri" panose="020F0502020204030204" charset="0"/>
              </a:rPr>
              <a:t>的谚语。喜用“三宗宝”构成形式。数量众多，丰富灿烂。</a:t>
            </a:r>
          </a:p>
          <a:p>
            <a:pPr indent="540068"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如：①名胜人文：桂林山水甲天下，阳朔山水甲桂林。</a:t>
            </a:r>
            <a:endParaRPr lang="en-US" altLang="zh-CN" dirty="0">
              <a:solidFill>
                <a:prstClr val="black"/>
              </a:solidFill>
              <a:latin typeface="楷体" panose="02010609060101010101" pitchFamily="49" charset="-122"/>
              <a:ea typeface="楷体" panose="02010609060101010101" pitchFamily="49" charset="-122"/>
              <a:cs typeface="Calibri" panose="020F0502020204030204" charset="0"/>
            </a:endParaRPr>
          </a:p>
          <a:p>
            <a:pPr indent="972026" defTabSz="6858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rPr>
              <a:t>②特产民俗：湖南三宗宝：湘绣腊肉布鞋好。</a:t>
            </a:r>
          </a:p>
        </p:txBody>
      </p:sp>
      <p:pic>
        <p:nvPicPr>
          <p:cNvPr id="9" name="图片 8"/>
          <p:cNvPicPr>
            <a:picLocks noChangeAspect="1"/>
          </p:cNvPicPr>
          <p:nvPr/>
        </p:nvPicPr>
        <p:blipFill>
          <a:blip r:embed="rId3"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6538435" y="2938939"/>
            <a:ext cx="2385536" cy="1499235"/>
          </a:xfrm>
          <a:prstGeom prst="rect">
            <a:avLst/>
          </a:prstGeom>
          <a:effectLst>
            <a:softEdge rad="63500"/>
          </a:effectLst>
        </p:spPr>
      </p:pic>
      <p:grpSp>
        <p:nvGrpSpPr>
          <p:cNvPr id="10" name="组合 9">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11" name="圆角矩形 10">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12" name="圆角矩形 11">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13" name="圆角矩形 12">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4" name="圆角矩形 13">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5" name="直线连接符 19">
              <a:extLst>
                <a:ext uri="{FF2B5EF4-FFF2-40B4-BE49-F238E27FC236}">
                  <a16:creationId xmlns:a16="http://schemas.microsoft.com/office/drawing/2014/main" id="{2E56B57E-A19F-4B44-AB34-B35D23F9C872}"/>
                </a:ext>
              </a:extLst>
            </p:cNvPr>
            <p:cNvCxnSpPr>
              <a:cxnSpLocks/>
              <a:stCxn id="11" idx="3"/>
              <a:endCxn id="12"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20">
              <a:extLst>
                <a:ext uri="{FF2B5EF4-FFF2-40B4-BE49-F238E27FC236}">
                  <a16:creationId xmlns:a16="http://schemas.microsoft.com/office/drawing/2014/main" id="{A4A1488C-75DF-9B4C-9E26-CBFD89D282C5}"/>
                </a:ext>
              </a:extLst>
            </p:cNvPr>
            <p:cNvCxnSpPr>
              <a:cxnSpLocks/>
              <a:stCxn id="11" idx="3"/>
              <a:endCxn id="13"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22">
              <a:extLst>
                <a:ext uri="{FF2B5EF4-FFF2-40B4-BE49-F238E27FC236}">
                  <a16:creationId xmlns:a16="http://schemas.microsoft.com/office/drawing/2014/main" id="{25D2EFA0-9CDE-3447-873C-47F8EBC4E40C}"/>
                </a:ext>
              </a:extLst>
            </p:cNvPr>
            <p:cNvCxnSpPr>
              <a:cxnSpLocks/>
              <a:stCxn id="11" idx="3"/>
              <a:endCxn id="14"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02193" y="555234"/>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a:t>
            </a: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4</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）风土谚语</a:t>
            </a:r>
          </a:p>
        </p:txBody>
      </p:sp>
      <p:sp>
        <p:nvSpPr>
          <p:cNvPr id="19" name="矩形 18">
            <a:extLst>
              <a:ext uri="{FF2B5EF4-FFF2-40B4-BE49-F238E27FC236}">
                <a16:creationId xmlns:a16="http://schemas.microsoft.com/office/drawing/2014/main" id="{E74FA210-434B-5B49-9B4A-013B3247B3E6}"/>
              </a:ext>
            </a:extLst>
          </p:cNvPr>
          <p:cNvSpPr/>
          <p:nvPr/>
        </p:nvSpPr>
        <p:spPr>
          <a:xfrm>
            <a:off x="0" y="97875"/>
            <a:ext cx="5724041"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en-US" altLang="zh-CN" sz="21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 民间谚语的分类</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20" name="五边形 19"/>
          <p:cNvSpPr/>
          <p:nvPr/>
        </p:nvSpPr>
        <p:spPr>
          <a:xfrm flipH="1">
            <a:off x="2978869" y="720928"/>
            <a:ext cx="1279346" cy="395030"/>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r>
              <a:rPr lang="zh-CN" altLang="en-US" b="1">
                <a:solidFill>
                  <a:prstClr val="white"/>
                </a:solidFill>
                <a:latin typeface="微软雅黑" panose="020B0503020204020204" charset="-122"/>
                <a:ea typeface="微软雅黑" panose="020B0503020204020204" charset="-122"/>
              </a:rPr>
              <a:t>名词解释</a:t>
            </a:r>
          </a:p>
        </p:txBody>
      </p:sp>
    </p:spTree>
    <p:custDataLst>
      <p:tags r:id="rId1"/>
    </p:custDataLst>
    <p:extLst>
      <p:ext uri="{BB962C8B-B14F-4D97-AF65-F5344CB8AC3E}">
        <p14:creationId xmlns:p14="http://schemas.microsoft.com/office/powerpoint/2010/main" val="17040528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0525" y="943630"/>
            <a:ext cx="8059103" cy="2492216"/>
          </a:xfrm>
          <a:prstGeom prst="rect">
            <a:avLst/>
          </a:prstGeom>
          <a:noFill/>
        </p:spPr>
        <p:txBody>
          <a:bodyPr wrap="square" lIns="68580" tIns="34290" rIns="68580" bIns="34290" rtlCol="0">
            <a:spAutoFit/>
          </a:bodyPr>
          <a:lstStyle/>
          <a:p>
            <a:pPr defTabSz="685800">
              <a:lnSpc>
                <a:spcPct val="150000"/>
              </a:lnSpc>
              <a:defRPr/>
            </a:pPr>
            <a:r>
              <a:rPr lang="en-US" altLang="zh-CN" dirty="0">
                <a:solidFill>
                  <a:prstClr val="black"/>
                </a:solidFill>
                <a:latin typeface="微软雅黑" panose="020B0503020204020204" charset="-122"/>
                <a:ea typeface="微软雅黑" panose="020B0503020204020204" charset="-122"/>
              </a:rPr>
              <a:t>1</a:t>
            </a:r>
            <a:r>
              <a:rPr lang="zh-CN" altLang="en-US" dirty="0">
                <a:solidFill>
                  <a:prstClr val="black"/>
                </a:solidFill>
                <a:latin typeface="微软雅黑" panose="020B0503020204020204" charset="-122"/>
                <a:ea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rPr>
              <a:t>民间谚语概念</a:t>
            </a:r>
            <a:r>
              <a:rPr lang="zh-CN" altLang="en-US" dirty="0">
                <a:solidFill>
                  <a:prstClr val="black"/>
                </a:solidFill>
                <a:latin typeface="微软雅黑" panose="020B0503020204020204" charset="-122"/>
                <a:ea typeface="微软雅黑" panose="020B0503020204020204" charset="-122"/>
              </a:rPr>
              <a:t>：</a:t>
            </a:r>
            <a:r>
              <a:rPr lang="zh-CN" altLang="en-US" sz="1500" dirty="0">
                <a:solidFill>
                  <a:prstClr val="black"/>
                </a:solidFill>
                <a:latin typeface="微软雅黑" panose="020B0503020204020204" charset="-122"/>
                <a:ea typeface="微软雅黑" panose="020B0503020204020204" charset="-122"/>
                <a:cs typeface="Calibri" panose="020F0502020204030204" charset="0"/>
                <a:sym typeface="+mn-ea"/>
              </a:rPr>
              <a:t>民群众集体创作并广为流传的、简洁凝练的、具有一定认识和教育作用的定型化语句。</a:t>
            </a:r>
          </a:p>
          <a:p>
            <a:pPr defTabSz="685800">
              <a:defRPr/>
            </a:pPr>
            <a:endParaRPr lang="en-US" altLang="zh-CN" dirty="0">
              <a:solidFill>
                <a:prstClr val="black"/>
              </a:solidFill>
              <a:latin typeface="微软雅黑" panose="020B0503020204020204" charset="-122"/>
              <a:ea typeface="微软雅黑" panose="020B0503020204020204" charset="-122"/>
            </a:endParaRPr>
          </a:p>
          <a:p>
            <a:pPr defTabSz="685800">
              <a:defRPr/>
            </a:pPr>
            <a:r>
              <a:rPr lang="en-US" altLang="zh-CN" dirty="0">
                <a:solidFill>
                  <a:prstClr val="black"/>
                </a:solidFill>
                <a:latin typeface="微软雅黑" panose="020B0503020204020204" charset="-122"/>
                <a:ea typeface="微软雅黑" panose="020B0503020204020204" charset="-122"/>
              </a:rPr>
              <a:t>2</a:t>
            </a:r>
            <a:r>
              <a:rPr lang="zh-CN" altLang="en-US" dirty="0">
                <a:solidFill>
                  <a:prstClr val="black"/>
                </a:solidFill>
                <a:latin typeface="微软雅黑" panose="020B0503020204020204" charset="-122"/>
                <a:ea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sym typeface="+mn-ea"/>
              </a:rPr>
              <a:t>民间谚语界定</a:t>
            </a:r>
            <a:r>
              <a:rPr lang="zh-CN" altLang="en-US" dirty="0">
                <a:solidFill>
                  <a:prstClr val="black"/>
                </a:solidFill>
                <a:latin typeface="微软雅黑" panose="020B0503020204020204" charset="-122"/>
                <a:ea typeface="微软雅黑" panose="020B0503020204020204" charset="-122"/>
                <a:sym typeface="+mn-ea"/>
              </a:rPr>
              <a:t>：《尚书·无逸》：“</a:t>
            </a:r>
            <a:r>
              <a:rPr lang="zh-CN" altLang="en-US" b="1" dirty="0">
                <a:solidFill>
                  <a:prstClr val="black"/>
                </a:solidFill>
                <a:latin typeface="微软雅黑" panose="020B0503020204020204" charset="-122"/>
                <a:ea typeface="微软雅黑" panose="020B0503020204020204" charset="-122"/>
                <a:sym typeface="+mn-ea"/>
              </a:rPr>
              <a:t>俚语曰谚</a:t>
            </a:r>
            <a:r>
              <a:rPr lang="zh-CN" altLang="en-US" dirty="0">
                <a:solidFill>
                  <a:prstClr val="black"/>
                </a:solidFill>
                <a:latin typeface="微软雅黑" panose="020B0503020204020204" charset="-122"/>
                <a:ea typeface="微软雅黑" panose="020B0503020204020204" charset="-122"/>
                <a:sym typeface="+mn-ea"/>
              </a:rPr>
              <a:t>。”</a:t>
            </a:r>
            <a:endParaRPr lang="zh-CN" altLang="en-US" dirty="0">
              <a:solidFill>
                <a:prstClr val="black"/>
              </a:solidFill>
              <a:latin typeface="微软雅黑" panose="020B0503020204020204" charset="-122"/>
              <a:ea typeface="微软雅黑" panose="020B0503020204020204" charset="-122"/>
            </a:endParaRPr>
          </a:p>
          <a:p>
            <a:pPr defTabSz="685800">
              <a:defRPr/>
            </a:pPr>
            <a:endParaRPr lang="zh-CN" altLang="en-US" dirty="0">
              <a:solidFill>
                <a:prstClr val="black"/>
              </a:solidFill>
              <a:latin typeface="微软雅黑" panose="020B0503020204020204" charset="-122"/>
              <a:ea typeface="微软雅黑" panose="020B0503020204020204" charset="-122"/>
              <a:sym typeface="+mn-ea"/>
            </a:endParaRPr>
          </a:p>
          <a:p>
            <a:pPr defTabSz="685800">
              <a:defRPr/>
            </a:pPr>
            <a:endParaRPr lang="en-US" altLang="zh-CN" b="1" dirty="0">
              <a:solidFill>
                <a:prstClr val="black"/>
              </a:solidFill>
              <a:latin typeface="微软雅黑" panose="020B0503020204020204" charset="-122"/>
              <a:ea typeface="微软雅黑" panose="020B0503020204020204" charset="-122"/>
              <a:cs typeface="Calibri" panose="020F0502020204030204" charset="0"/>
              <a:sym typeface="+mn-ea"/>
            </a:endParaRPr>
          </a:p>
          <a:p>
            <a:pPr defTabSz="685800">
              <a:defRPr/>
            </a:pPr>
            <a:endParaRPr lang="en-US" altLang="zh-CN" dirty="0">
              <a:solidFill>
                <a:prstClr val="black"/>
              </a:solidFill>
              <a:latin typeface="微软雅黑" panose="020B0503020204020204" charset="-122"/>
              <a:ea typeface="微软雅黑" panose="020B0503020204020204" charset="-122"/>
              <a:cs typeface="Calibri" panose="020F0502020204030204" charset="0"/>
              <a:sym typeface="+mn-ea"/>
            </a:endParaRPr>
          </a:p>
          <a:p>
            <a:pPr defTabSz="685800">
              <a:defRPr/>
            </a:pP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Calibri"/>
              <a:ea typeface="宋体" panose="02010600030101010101" pitchFamily="2" charset="-122"/>
            </a:endParaRPr>
          </a:p>
        </p:txBody>
      </p:sp>
      <p:pic>
        <p:nvPicPr>
          <p:cNvPr id="4" name="图片 3" descr="民间谚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5798" y="2360071"/>
            <a:ext cx="7971949" cy="2587943"/>
          </a:xfrm>
          <a:prstGeom prst="rect">
            <a:avLst/>
          </a:prstGeom>
        </p:spPr>
      </p:pic>
      <p:sp>
        <p:nvSpPr>
          <p:cNvPr id="5" name="矩形 4">
            <a:extLst>
              <a:ext uri="{FF2B5EF4-FFF2-40B4-BE49-F238E27FC236}">
                <a16:creationId xmlns:a16="http://schemas.microsoft.com/office/drawing/2014/main" id="{26FEBDAB-77AB-D847-97E5-D32A096C30F5}"/>
              </a:ext>
            </a:extLst>
          </p:cNvPr>
          <p:cNvSpPr/>
          <p:nvPr/>
        </p:nvSpPr>
        <p:spPr>
          <a:xfrm>
            <a:off x="72095" y="58659"/>
            <a:ext cx="4067857" cy="553998"/>
          </a:xfrm>
          <a:prstGeom prst="rect">
            <a:avLst/>
          </a:prstGeom>
        </p:spPr>
        <p:txBody>
          <a:bodyPr wrap="square" lIns="68580" tIns="34290" rIns="68580" bIns="34290">
            <a:spAutoFit/>
          </a:bodyPr>
          <a:lstStyle/>
          <a:p>
            <a:pPr indent="342900" defTabSz="685800" fontAlgn="base" hangingPunct="0">
              <a:lnSpc>
                <a:spcPct val="150000"/>
              </a:lnSpc>
              <a:spcBef>
                <a:spcPct val="0"/>
              </a:spcBef>
              <a:spcAft>
                <a:spcPct val="0"/>
              </a:spcAft>
              <a:defRPr/>
            </a:pPr>
            <a:r>
              <a:rPr lang="zh-CN" altLang="en-US" sz="2100" b="1" dirty="0">
                <a:solidFill>
                  <a:srgbClr val="0070C0"/>
                </a:solidFill>
                <a:latin typeface="微软雅黑" panose="020B0503020204020204" charset="-122"/>
                <a:ea typeface="微软雅黑" panose="020B0503020204020204" charset="-122"/>
                <a:cs typeface="Calibri" panose="020F0502020204030204" charset="0"/>
              </a:rPr>
              <a:t>本节重点</a:t>
            </a:r>
            <a:endParaRPr lang="en-US" altLang="zh-CN" sz="2100" b="1" dirty="0">
              <a:solidFill>
                <a:srgbClr val="0070C0"/>
              </a:solidFill>
              <a:latin typeface="微软雅黑" panose="020B0503020204020204" charset="-122"/>
              <a:ea typeface="微软雅黑" panose="020B0503020204020204" charset="-122"/>
              <a:cs typeface="Calibri" panose="020F0502020204030204" charset="0"/>
            </a:endParaRPr>
          </a:p>
        </p:txBody>
      </p:sp>
      <p:grpSp>
        <p:nvGrpSpPr>
          <p:cNvPr id="6" name="组合 5">
            <a:extLst>
              <a:ext uri="{FF2B5EF4-FFF2-40B4-BE49-F238E27FC236}">
                <a16:creationId xmlns:a16="http://schemas.microsoft.com/office/drawing/2014/main" id="{FF67A24E-89A4-0143-9F57-86A5BBC6596B}"/>
              </a:ext>
            </a:extLst>
          </p:cNvPr>
          <p:cNvGrpSpPr/>
          <p:nvPr/>
        </p:nvGrpSpPr>
        <p:grpSpPr>
          <a:xfrm>
            <a:off x="4572000" y="51470"/>
            <a:ext cx="4572000" cy="841143"/>
            <a:chOff x="874761" y="1321078"/>
            <a:chExt cx="9130450" cy="2322127"/>
          </a:xfrm>
        </p:grpSpPr>
        <p:sp>
          <p:nvSpPr>
            <p:cNvPr id="7" name="圆角矩形 6">
              <a:extLst>
                <a:ext uri="{FF2B5EF4-FFF2-40B4-BE49-F238E27FC236}">
                  <a16:creationId xmlns:a16="http://schemas.microsoft.com/office/drawing/2014/main" id="{EC3F5AF2-376F-0844-A51B-07622CD5612F}"/>
                </a:ext>
              </a:extLst>
            </p:cNvPr>
            <p:cNvSpPr/>
            <p:nvPr/>
          </p:nvSpPr>
          <p:spPr>
            <a:xfrm>
              <a:off x="874761" y="1814809"/>
              <a:ext cx="3927042"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itchFamily="34" charset="-122"/>
                  <a:ea typeface="微软雅黑" pitchFamily="34" charset="-122"/>
                </a:rPr>
                <a:t>第九章 </a:t>
              </a:r>
              <a:endParaRPr kumimoji="1" lang="en-US" altLang="zh-CN" sz="1400" dirty="0">
                <a:solidFill>
                  <a:schemeClr val="tx1"/>
                </a:solidFill>
                <a:latin typeface="微软雅黑" pitchFamily="34" charset="-122"/>
                <a:ea typeface="微软雅黑" pitchFamily="34" charset="-122"/>
              </a:endParaRPr>
            </a:p>
            <a:p>
              <a:pPr algn="ctr"/>
              <a:r>
                <a:rPr kumimoji="1" lang="zh-CN" altLang="en-US" sz="1400" dirty="0">
                  <a:solidFill>
                    <a:schemeClr val="tx1"/>
                  </a:solidFill>
                  <a:latin typeface="微软雅黑" pitchFamily="34" charset="-122"/>
                  <a:ea typeface="微软雅黑" pitchFamily="34" charset="-122"/>
                </a:rPr>
                <a:t>民间谚语和民间谜语</a:t>
              </a:r>
              <a:endParaRPr kumimoji="1" lang="en-US" altLang="zh-CN" sz="1400" dirty="0">
                <a:solidFill>
                  <a:schemeClr val="tx1"/>
                </a:solidFill>
                <a:latin typeface="微软雅黑" pitchFamily="34" charset="-122"/>
                <a:ea typeface="微软雅黑" pitchFamily="34" charset="-122"/>
              </a:endParaRPr>
            </a:p>
          </p:txBody>
        </p:sp>
        <p:sp>
          <p:nvSpPr>
            <p:cNvPr id="8" name="圆角矩形 7">
              <a:extLst>
                <a:ext uri="{FF2B5EF4-FFF2-40B4-BE49-F238E27FC236}">
                  <a16:creationId xmlns:a16="http://schemas.microsoft.com/office/drawing/2014/main"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bg1"/>
                  </a:solidFill>
                  <a:latin typeface="微软雅黑" pitchFamily="34" charset="-122"/>
                  <a:ea typeface="微软雅黑" pitchFamily="34" charset="-122"/>
                </a:rPr>
                <a:t>民间谚语</a:t>
              </a:r>
            </a:p>
          </p:txBody>
        </p:sp>
        <p:sp>
          <p:nvSpPr>
            <p:cNvPr id="9" name="圆角矩形 8">
              <a:extLst>
                <a:ext uri="{FF2B5EF4-FFF2-40B4-BE49-F238E27FC236}">
                  <a16:creationId xmlns:a16="http://schemas.microsoft.com/office/drawing/2014/main" id="{74213CE4-F95E-0B4F-9ED7-66AA0EC54EC0}"/>
                </a:ext>
              </a:extLst>
            </p:cNvPr>
            <p:cNvSpPr/>
            <p:nvPr/>
          </p:nvSpPr>
          <p:spPr>
            <a:xfrm>
              <a:off x="5329122" y="2182338"/>
              <a:ext cx="2923943" cy="59465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民间谜语</a:t>
              </a:r>
            </a:p>
          </p:txBody>
        </p:sp>
        <p:sp>
          <p:nvSpPr>
            <p:cNvPr id="10" name="圆角矩形 9">
              <a:extLst>
                <a:ext uri="{FF2B5EF4-FFF2-40B4-BE49-F238E27FC236}">
                  <a16:creationId xmlns:a16="http://schemas.microsoft.com/office/drawing/2014/main" id="{0215B883-6253-8449-A953-2792DF534019}"/>
                </a:ext>
              </a:extLst>
            </p:cNvPr>
            <p:cNvSpPr/>
            <p:nvPr/>
          </p:nvSpPr>
          <p:spPr>
            <a:xfrm>
              <a:off x="5298430" y="3037608"/>
              <a:ext cx="4706781"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400" dirty="0">
                  <a:solidFill>
                    <a:schemeClr val="tx1"/>
                  </a:solidFill>
                  <a:latin typeface="微软雅黑" pitchFamily="34" charset="-122"/>
                  <a:ea typeface="微软雅黑" pitchFamily="34" charset="-122"/>
                </a:rPr>
                <a:t>民间谚语、民间谜语的特色</a:t>
              </a:r>
            </a:p>
          </p:txBody>
        </p:sp>
        <p:cxnSp>
          <p:nvCxnSpPr>
            <p:cNvPr id="11" name="直线连接符 19">
              <a:extLst>
                <a:ext uri="{FF2B5EF4-FFF2-40B4-BE49-F238E27FC236}">
                  <a16:creationId xmlns:a16="http://schemas.microsoft.com/office/drawing/2014/main" id="{2E56B57E-A19F-4B44-AB34-B35D23F9C872}"/>
                </a:ext>
              </a:extLst>
            </p:cNvPr>
            <p:cNvCxnSpPr>
              <a:cxnSpLocks/>
              <a:stCxn id="7" idx="3"/>
              <a:endCxn id="8" idx="1"/>
            </p:cNvCxnSpPr>
            <p:nvPr/>
          </p:nvCxnSpPr>
          <p:spPr>
            <a:xfrm flipV="1">
              <a:off x="4801803" y="1622566"/>
              <a:ext cx="504787" cy="87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20">
              <a:extLst>
                <a:ext uri="{FF2B5EF4-FFF2-40B4-BE49-F238E27FC236}">
                  <a16:creationId xmlns:a16="http://schemas.microsoft.com/office/drawing/2014/main" id="{A4A1488C-75DF-9B4C-9E26-CBFD89D282C5}"/>
                </a:ext>
              </a:extLst>
            </p:cNvPr>
            <p:cNvCxnSpPr>
              <a:cxnSpLocks/>
              <a:stCxn id="7" idx="3"/>
              <a:endCxn id="9" idx="1"/>
            </p:cNvCxnSpPr>
            <p:nvPr/>
          </p:nvCxnSpPr>
          <p:spPr>
            <a:xfrm flipV="1">
              <a:off x="4801803" y="2479669"/>
              <a:ext cx="527319" cy="1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22">
              <a:extLst>
                <a:ext uri="{FF2B5EF4-FFF2-40B4-BE49-F238E27FC236}">
                  <a16:creationId xmlns:a16="http://schemas.microsoft.com/office/drawing/2014/main" id="{25D2EFA0-9CDE-3447-873C-47F8EBC4E40C}"/>
                </a:ext>
              </a:extLst>
            </p:cNvPr>
            <p:cNvCxnSpPr>
              <a:cxnSpLocks/>
              <a:stCxn id="7" idx="3"/>
              <a:endCxn id="10" idx="1"/>
            </p:cNvCxnSpPr>
            <p:nvPr/>
          </p:nvCxnSpPr>
          <p:spPr>
            <a:xfrm>
              <a:off x="4801803" y="2499610"/>
              <a:ext cx="496627" cy="84079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22367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32924" y="1023461"/>
            <a:ext cx="8215540" cy="2977738"/>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反映阶级对立和社会斗争的现实状况，表现人民大众的觉醒意识和褒贬时政的谚语是（）</a:t>
            </a:r>
          </a:p>
          <a:p>
            <a:pPr defTabSz="685800">
              <a:lnSpc>
                <a:spcPct val="150000"/>
              </a:lnSpc>
              <a:defRPr/>
            </a:pP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生活谚语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风土谚语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农业谚语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时政谚语</a:t>
            </a:r>
            <a:endParaRPr lang="zh-CN" altLang="en-US" dirty="0">
              <a:solidFill>
                <a:prstClr val="black"/>
              </a:solidFill>
              <a:latin typeface="微软雅黑" panose="020B0503020204020204" charset="-122"/>
              <a:ea typeface="微软雅黑" panose="020B0503020204020204" charset="-122"/>
            </a:endParaRPr>
          </a:p>
        </p:txBody>
      </p:sp>
      <p:sp>
        <p:nvSpPr>
          <p:cNvPr id="2" name="文本框 1"/>
          <p:cNvSpPr txBox="1"/>
          <p:nvPr/>
        </p:nvSpPr>
        <p:spPr>
          <a:xfrm>
            <a:off x="532923" y="320040"/>
            <a:ext cx="3603995"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8868049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9"/>
          <p:cNvSpPr txBox="1"/>
          <p:nvPr/>
        </p:nvSpPr>
        <p:spPr>
          <a:xfrm>
            <a:off x="532924" y="1023461"/>
            <a:ext cx="8215540" cy="2977738"/>
          </a:xfrm>
          <a:prstGeom prst="rect">
            <a:avLst/>
          </a:prstGeom>
          <a:noFill/>
          <a:ln w="9525">
            <a:noFill/>
          </a:ln>
        </p:spPr>
        <p:txBody>
          <a:bodyPr wrap="square" lIns="68580" tIns="34290" rIns="68580" bIns="34290">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反映阶级对立和社会斗争的现实状况，表现人民大众的觉醒意识和褒贬时政的谚语是（</a:t>
            </a: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D</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a:t>
            </a:r>
          </a:p>
          <a:p>
            <a:pPr defTabSz="685800">
              <a:lnSpc>
                <a:spcPct val="150000"/>
              </a:lnSpc>
              <a:defRPr/>
            </a:pP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A.</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生活谚语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B.</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风土谚语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prstClr val="black"/>
                </a:solidFill>
                <a:latin typeface="微软雅黑" panose="020B0503020204020204" charset="-122"/>
                <a:ea typeface="微软雅黑" panose="020B0503020204020204" charset="-122"/>
                <a:cs typeface="宋体" panose="02010600030101010101" pitchFamily="2" charset="-122"/>
              </a:rPr>
              <a:t>C.</a:t>
            </a:r>
            <a:r>
              <a:rPr lang="zh-CN" altLang="en-US" dirty="0">
                <a:solidFill>
                  <a:prstClr val="black"/>
                </a:solidFill>
                <a:latin typeface="微软雅黑" panose="020B0503020204020204" charset="-122"/>
                <a:ea typeface="微软雅黑" panose="020B0503020204020204" charset="-122"/>
                <a:cs typeface="宋体" panose="02010600030101010101" pitchFamily="2" charset="-122"/>
              </a:rPr>
              <a:t>农业谚语</a:t>
            </a:r>
            <a:endParaRPr lang="en-US" altLang="zh-CN" dirty="0">
              <a:solidFill>
                <a:prstClr val="black"/>
              </a:solidFill>
              <a:latin typeface="微软雅黑" panose="020B0503020204020204" charset="-122"/>
              <a:ea typeface="微软雅黑" panose="020B0503020204020204" charset="-122"/>
              <a:cs typeface="宋体" panose="02010600030101010101" pitchFamily="2" charset="-122"/>
            </a:endParaRPr>
          </a:p>
          <a:p>
            <a:pPr defTabSz="685800">
              <a:lnSpc>
                <a:spcPct val="150000"/>
              </a:lnSpc>
              <a:defRPr/>
            </a:pPr>
            <a:r>
              <a:rPr lang="en-US" altLang="zh-CN" dirty="0">
                <a:solidFill>
                  <a:srgbClr val="FF0000"/>
                </a:solidFill>
                <a:latin typeface="微软雅黑" panose="020B0503020204020204" charset="-122"/>
                <a:ea typeface="微软雅黑" panose="020B0503020204020204" charset="-122"/>
                <a:cs typeface="宋体" panose="02010600030101010101" pitchFamily="2" charset="-122"/>
              </a:rPr>
              <a:t>D.</a:t>
            </a:r>
            <a:r>
              <a:rPr lang="zh-CN" altLang="en-US" dirty="0">
                <a:solidFill>
                  <a:srgbClr val="FF0000"/>
                </a:solidFill>
                <a:latin typeface="微软雅黑" panose="020B0503020204020204" charset="-122"/>
                <a:ea typeface="微软雅黑" panose="020B0503020204020204" charset="-122"/>
                <a:cs typeface="宋体" panose="02010600030101010101" pitchFamily="2" charset="-122"/>
              </a:rPr>
              <a:t>时政谚语</a:t>
            </a:r>
            <a:endParaRPr lang="zh-CN" altLang="en-US" dirty="0">
              <a:solidFill>
                <a:srgbClr val="FF0000"/>
              </a:solidFill>
              <a:latin typeface="微软雅黑" panose="020B0503020204020204" charset="-122"/>
              <a:ea typeface="微软雅黑" panose="020B0503020204020204" charset="-122"/>
            </a:endParaRPr>
          </a:p>
        </p:txBody>
      </p:sp>
      <p:sp>
        <p:nvSpPr>
          <p:cNvPr id="5" name="文本框 1"/>
          <p:cNvSpPr txBox="1"/>
          <p:nvPr/>
        </p:nvSpPr>
        <p:spPr>
          <a:xfrm>
            <a:off x="532923" y="320040"/>
            <a:ext cx="3603995"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4156485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790" y="1173460"/>
            <a:ext cx="7604760" cy="2838450"/>
          </a:xfrm>
          <a:prstGeom prst="rect">
            <a:avLst/>
          </a:prstGeom>
          <a:noFill/>
        </p:spPr>
        <p:txBody>
          <a:bodyPr wrap="square" lIns="68580" tIns="34290" rIns="68580" bIns="34290" rtlCol="0" anchor="t">
            <a:spAutoFit/>
          </a:bodyPr>
          <a:lstStyle/>
          <a:p>
            <a:pPr defTabSz="685800">
              <a:defRPr/>
            </a:pPr>
            <a:r>
              <a:rPr lang="zh-CN" altLang="en-US" dirty="0">
                <a:solidFill>
                  <a:prstClr val="black"/>
                </a:solidFill>
                <a:latin typeface="微软雅黑" panose="020B0503020204020204" charset="-122"/>
                <a:ea typeface="微软雅黑" panose="020B0503020204020204" charset="-122"/>
              </a:rPr>
              <a:t>反映各地的名山胜景、人文掌故、珍贵特产和民俗风情的谚语是（）</a:t>
            </a:r>
          </a:p>
          <a:p>
            <a:pPr defTabSz="685800">
              <a:defRPr/>
            </a:pPr>
            <a:endParaRPr lang="zh-CN" altLang="en-US" dirty="0">
              <a:solidFill>
                <a:prstClr val="black"/>
              </a:solidFill>
              <a:latin typeface="微软雅黑" panose="020B0503020204020204" charset="-122"/>
              <a:ea typeface="微软雅黑" panose="020B0503020204020204" charset="-122"/>
              <a:sym typeface="+mn-ea"/>
            </a:endParaRPr>
          </a:p>
          <a:p>
            <a:pPr defTabSz="685800">
              <a:defRPr/>
            </a:pPr>
            <a:r>
              <a:rPr lang="zh-CN" altLang="en-US" dirty="0">
                <a:solidFill>
                  <a:prstClr val="black"/>
                </a:solidFill>
                <a:latin typeface="微软雅黑" panose="020B0503020204020204" charset="-122"/>
                <a:ea typeface="微软雅黑" panose="020B0503020204020204" charset="-122"/>
                <a:sym typeface="+mn-ea"/>
              </a:rPr>
              <a:t>A.生活谚语</a:t>
            </a:r>
            <a:endParaRPr lang="zh-CN" altLang="en-US" dirty="0">
              <a:solidFill>
                <a:prstClr val="black"/>
              </a:solidFill>
              <a:latin typeface="微软雅黑" panose="020B0503020204020204" charset="-122"/>
              <a:ea typeface="微软雅黑" panose="020B0503020204020204" charset="-122"/>
            </a:endParaRPr>
          </a:p>
          <a:p>
            <a:pPr defTabSz="685800">
              <a:defRPr/>
            </a:pPr>
            <a:endParaRPr lang="zh-CN" altLang="en-US" dirty="0">
              <a:solidFill>
                <a:prstClr val="black"/>
              </a:solidFill>
              <a:latin typeface="微软雅黑" panose="020B0503020204020204" charset="-122"/>
              <a:ea typeface="微软雅黑" panose="020B0503020204020204" charset="-122"/>
            </a:endParaRPr>
          </a:p>
          <a:p>
            <a:pPr defTabSz="685800">
              <a:defRPr/>
            </a:pPr>
            <a:r>
              <a:rPr lang="zh-CN" altLang="en-US" dirty="0">
                <a:solidFill>
                  <a:prstClr val="black"/>
                </a:solidFill>
                <a:latin typeface="微软雅黑" panose="020B0503020204020204" charset="-122"/>
                <a:ea typeface="微软雅黑" panose="020B0503020204020204" charset="-122"/>
              </a:rPr>
              <a:t>B.风土谚语</a:t>
            </a:r>
          </a:p>
          <a:p>
            <a:pPr defTabSz="685800">
              <a:defRPr/>
            </a:pPr>
            <a:endParaRPr lang="zh-CN" altLang="en-US" dirty="0">
              <a:solidFill>
                <a:prstClr val="black"/>
              </a:solidFill>
              <a:latin typeface="微软雅黑" panose="020B0503020204020204" charset="-122"/>
              <a:ea typeface="微软雅黑" panose="020B0503020204020204" charset="-122"/>
              <a:sym typeface="+mn-ea"/>
            </a:endParaRPr>
          </a:p>
          <a:p>
            <a:pPr defTabSz="685800">
              <a:defRPr/>
            </a:pPr>
            <a:r>
              <a:rPr lang="zh-CN" altLang="en-US" dirty="0">
                <a:solidFill>
                  <a:prstClr val="black"/>
                </a:solidFill>
                <a:latin typeface="微软雅黑" panose="020B0503020204020204" charset="-122"/>
                <a:ea typeface="微软雅黑" panose="020B0503020204020204" charset="-122"/>
                <a:sym typeface="+mn-ea"/>
              </a:rPr>
              <a:t>C.农业谚语</a:t>
            </a:r>
            <a:endParaRPr lang="zh-CN" altLang="en-US" dirty="0">
              <a:solidFill>
                <a:prstClr val="black"/>
              </a:solidFill>
              <a:latin typeface="微软雅黑" panose="020B0503020204020204" charset="-122"/>
              <a:ea typeface="微软雅黑" panose="020B0503020204020204" charset="-122"/>
            </a:endParaRPr>
          </a:p>
          <a:p>
            <a:pPr defTabSz="685800">
              <a:defRPr/>
            </a:pPr>
            <a:endParaRPr lang="zh-CN" altLang="en-US" dirty="0">
              <a:solidFill>
                <a:prstClr val="black"/>
              </a:solidFill>
              <a:latin typeface="微软雅黑" panose="020B0503020204020204" charset="-122"/>
              <a:ea typeface="微软雅黑" panose="020B0503020204020204" charset="-122"/>
            </a:endParaRPr>
          </a:p>
          <a:p>
            <a:pPr defTabSz="685800">
              <a:defRPr/>
            </a:pPr>
            <a:r>
              <a:rPr lang="zh-CN" altLang="en-US" dirty="0">
                <a:solidFill>
                  <a:prstClr val="black"/>
                </a:solidFill>
                <a:latin typeface="微软雅黑" panose="020B0503020204020204" charset="-122"/>
                <a:ea typeface="微软雅黑" panose="020B0503020204020204" charset="-122"/>
              </a:rPr>
              <a:t>D.时政谚语</a:t>
            </a:r>
          </a:p>
          <a:p>
            <a:pPr defTabSz="685800">
              <a:defRPr/>
            </a:pPr>
            <a:endParaRPr lang="zh-CN" altLang="en-US"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43572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600790" y="1173460"/>
            <a:ext cx="7604760" cy="2838450"/>
          </a:xfrm>
          <a:prstGeom prst="rect">
            <a:avLst/>
          </a:prstGeom>
          <a:noFill/>
        </p:spPr>
        <p:txBody>
          <a:bodyPr wrap="square" lIns="68580" tIns="34290" rIns="68580" bIns="34290" rtlCol="0" anchor="t">
            <a:spAutoFit/>
          </a:bodyPr>
          <a:lstStyle/>
          <a:p>
            <a:pPr defTabSz="685800">
              <a:defRPr/>
            </a:pPr>
            <a:r>
              <a:rPr lang="zh-CN" altLang="en-US" dirty="0">
                <a:solidFill>
                  <a:prstClr val="black"/>
                </a:solidFill>
                <a:latin typeface="微软雅黑" panose="020B0503020204020204" charset="-122"/>
                <a:ea typeface="微软雅黑" panose="020B0503020204020204" charset="-122"/>
              </a:rPr>
              <a:t>反映各地的名山胜景、人文掌故、珍贵特产和民俗风情的谚语是（</a:t>
            </a:r>
            <a:r>
              <a:rPr lang="en-US" altLang="zh-CN" dirty="0">
                <a:solidFill>
                  <a:prstClr val="black"/>
                </a:solidFill>
                <a:latin typeface="微软雅黑" panose="020B0503020204020204" charset="-122"/>
                <a:ea typeface="微软雅黑" panose="020B0503020204020204" charset="-122"/>
              </a:rPr>
              <a:t>B</a:t>
            </a:r>
            <a:r>
              <a:rPr lang="zh-CN" altLang="en-US" dirty="0">
                <a:solidFill>
                  <a:prstClr val="black"/>
                </a:solidFill>
                <a:latin typeface="微软雅黑" panose="020B0503020204020204" charset="-122"/>
                <a:ea typeface="微软雅黑" panose="020B0503020204020204" charset="-122"/>
              </a:rPr>
              <a:t>）</a:t>
            </a:r>
          </a:p>
          <a:p>
            <a:pPr defTabSz="685800">
              <a:defRPr/>
            </a:pPr>
            <a:endParaRPr lang="zh-CN" altLang="en-US" dirty="0">
              <a:solidFill>
                <a:prstClr val="black"/>
              </a:solidFill>
              <a:latin typeface="微软雅黑" panose="020B0503020204020204" charset="-122"/>
              <a:ea typeface="微软雅黑" panose="020B0503020204020204" charset="-122"/>
              <a:sym typeface="+mn-ea"/>
            </a:endParaRPr>
          </a:p>
          <a:p>
            <a:pPr defTabSz="685800">
              <a:defRPr/>
            </a:pPr>
            <a:r>
              <a:rPr lang="zh-CN" altLang="en-US" dirty="0">
                <a:solidFill>
                  <a:prstClr val="black"/>
                </a:solidFill>
                <a:latin typeface="微软雅黑" panose="020B0503020204020204" charset="-122"/>
                <a:ea typeface="微软雅黑" panose="020B0503020204020204" charset="-122"/>
                <a:sym typeface="+mn-ea"/>
              </a:rPr>
              <a:t>A.生活谚语</a:t>
            </a:r>
            <a:endParaRPr lang="zh-CN" altLang="en-US" dirty="0">
              <a:solidFill>
                <a:prstClr val="black"/>
              </a:solidFill>
              <a:latin typeface="微软雅黑" panose="020B0503020204020204" charset="-122"/>
              <a:ea typeface="微软雅黑" panose="020B0503020204020204" charset="-122"/>
            </a:endParaRPr>
          </a:p>
          <a:p>
            <a:pPr defTabSz="685800">
              <a:defRPr/>
            </a:pPr>
            <a:endParaRPr lang="zh-CN" altLang="en-US" dirty="0">
              <a:solidFill>
                <a:prstClr val="black"/>
              </a:solidFill>
              <a:latin typeface="微软雅黑" panose="020B0503020204020204" charset="-122"/>
              <a:ea typeface="微软雅黑" panose="020B0503020204020204" charset="-122"/>
            </a:endParaRPr>
          </a:p>
          <a:p>
            <a:pPr defTabSz="685800">
              <a:defRPr/>
            </a:pPr>
            <a:r>
              <a:rPr lang="zh-CN" altLang="en-US" dirty="0">
                <a:solidFill>
                  <a:srgbClr val="FF0000"/>
                </a:solidFill>
                <a:latin typeface="微软雅黑" panose="020B0503020204020204" charset="-122"/>
                <a:ea typeface="微软雅黑" panose="020B0503020204020204" charset="-122"/>
              </a:rPr>
              <a:t>B.风土谚语</a:t>
            </a:r>
          </a:p>
          <a:p>
            <a:pPr defTabSz="685800">
              <a:defRPr/>
            </a:pPr>
            <a:endParaRPr lang="zh-CN" altLang="en-US" dirty="0">
              <a:solidFill>
                <a:prstClr val="black"/>
              </a:solidFill>
              <a:latin typeface="微软雅黑" panose="020B0503020204020204" charset="-122"/>
              <a:ea typeface="微软雅黑" panose="020B0503020204020204" charset="-122"/>
              <a:sym typeface="+mn-ea"/>
            </a:endParaRPr>
          </a:p>
          <a:p>
            <a:pPr defTabSz="685800">
              <a:defRPr/>
            </a:pPr>
            <a:r>
              <a:rPr lang="zh-CN" altLang="en-US" dirty="0">
                <a:solidFill>
                  <a:prstClr val="black"/>
                </a:solidFill>
                <a:latin typeface="微软雅黑" panose="020B0503020204020204" charset="-122"/>
                <a:ea typeface="微软雅黑" panose="020B0503020204020204" charset="-122"/>
                <a:sym typeface="+mn-ea"/>
              </a:rPr>
              <a:t>C.农业谚语</a:t>
            </a:r>
            <a:endParaRPr lang="zh-CN" altLang="en-US" dirty="0">
              <a:solidFill>
                <a:prstClr val="black"/>
              </a:solidFill>
              <a:latin typeface="微软雅黑" panose="020B0503020204020204" charset="-122"/>
              <a:ea typeface="微软雅黑" panose="020B0503020204020204" charset="-122"/>
            </a:endParaRPr>
          </a:p>
          <a:p>
            <a:pPr defTabSz="685800">
              <a:defRPr/>
            </a:pPr>
            <a:endParaRPr lang="zh-CN" altLang="en-US" dirty="0">
              <a:solidFill>
                <a:prstClr val="black"/>
              </a:solidFill>
              <a:latin typeface="微软雅黑" panose="020B0503020204020204" charset="-122"/>
              <a:ea typeface="微软雅黑" panose="020B0503020204020204" charset="-122"/>
            </a:endParaRPr>
          </a:p>
          <a:p>
            <a:pPr defTabSz="685800">
              <a:defRPr/>
            </a:pPr>
            <a:r>
              <a:rPr lang="zh-CN" altLang="en-US" dirty="0">
                <a:solidFill>
                  <a:prstClr val="black"/>
                </a:solidFill>
                <a:latin typeface="微软雅黑" panose="020B0503020204020204" charset="-122"/>
                <a:ea typeface="微软雅黑" panose="020B0503020204020204" charset="-122"/>
              </a:rPr>
              <a:t>D.时政谚语</a:t>
            </a:r>
          </a:p>
          <a:p>
            <a:pPr defTabSz="685800">
              <a:defRPr/>
            </a:pPr>
            <a:endParaRPr lang="zh-CN" altLang="en-US" dirty="0">
              <a:solidFill>
                <a:prstClr val="black"/>
              </a:solidFill>
              <a:latin typeface="微软雅黑" panose="020B0503020204020204" charset="-122"/>
              <a:ea typeface="微软雅黑" panose="020B0503020204020204" charset="-122"/>
            </a:endParaRPr>
          </a:p>
        </p:txBody>
      </p:sp>
      <p:sp>
        <p:nvSpPr>
          <p:cNvPr id="5"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42714190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856298"/>
            <a:ext cx="7329964" cy="2562240"/>
          </a:xfrm>
          <a:prstGeom prst="rect">
            <a:avLst/>
          </a:prstGeom>
          <a:noFill/>
        </p:spPr>
        <p:txBody>
          <a:bodyPr wrap="square" lIns="68580" tIns="34290" rIns="68580" bIns="34290" rtlCol="0" anchor="t">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农业谚语的特点有  </a:t>
            </a:r>
            <a:r>
              <a:rPr lang="en-US" altLang="zh-CN" dirty="0">
                <a:solidFill>
                  <a:prstClr val="black"/>
                </a:solidFill>
                <a:latin typeface="微软雅黑" panose="020B0503020204020204" charset="-122"/>
                <a:ea typeface="微软雅黑" panose="020B0503020204020204" charset="-122"/>
              </a:rPr>
              <a:t>(  )</a:t>
            </a:r>
            <a:endParaRPr lang="zh-CN" altLang="en-US"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A.语言朴实，通俗易懂</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B.一般实话实说</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C.少用拟人、比喻、夸张等修辞手法</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D.不必具有准确性和科学性</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E.具有一定的准确性和科学性</a:t>
            </a:r>
          </a:p>
        </p:txBody>
      </p:sp>
      <p:sp>
        <p:nvSpPr>
          <p:cNvPr id="3"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35951954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nvSpPr>
        <p:spPr>
          <a:xfrm>
            <a:off x="461010" y="856298"/>
            <a:ext cx="7329964" cy="2562240"/>
          </a:xfrm>
          <a:prstGeom prst="rect">
            <a:avLst/>
          </a:prstGeom>
          <a:noFill/>
        </p:spPr>
        <p:txBody>
          <a:bodyPr wrap="square" lIns="68580" tIns="34290" rIns="68580" bIns="34290" rtlCol="0" anchor="t">
            <a:spAutoFit/>
          </a:bodyPr>
          <a:lstStyle/>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农业谚语的特点有  </a:t>
            </a:r>
            <a:r>
              <a:rPr lang="en-US" altLang="zh-CN" dirty="0">
                <a:solidFill>
                  <a:prstClr val="black"/>
                </a:solidFill>
                <a:latin typeface="微软雅黑" panose="020B0503020204020204" charset="-122"/>
                <a:ea typeface="微软雅黑" panose="020B0503020204020204" charset="-122"/>
              </a:rPr>
              <a:t>( ABCE )</a:t>
            </a:r>
            <a:endParaRPr lang="zh-CN" altLang="en-US" dirty="0">
              <a:solidFill>
                <a:prstClr val="black"/>
              </a:solidFill>
              <a:latin typeface="微软雅黑" panose="020B0503020204020204" charset="-122"/>
              <a:ea typeface="微软雅黑" panose="020B0503020204020204" charset="-122"/>
            </a:endParaRP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A.语言朴实，通俗易懂</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B.一般实话实说</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C.少用拟人、比喻、夸张等修辞手法</a:t>
            </a:r>
          </a:p>
          <a:p>
            <a:pPr defTabSz="685800">
              <a:lnSpc>
                <a:spcPct val="150000"/>
              </a:lnSpc>
              <a:defRPr/>
            </a:pPr>
            <a:r>
              <a:rPr lang="zh-CN" altLang="en-US" dirty="0">
                <a:solidFill>
                  <a:prstClr val="black"/>
                </a:solidFill>
                <a:latin typeface="微软雅黑" panose="020B0503020204020204" charset="-122"/>
                <a:ea typeface="微软雅黑" panose="020B0503020204020204" charset="-122"/>
              </a:rPr>
              <a:t>D.不必具有准确性和科学性</a:t>
            </a:r>
          </a:p>
          <a:p>
            <a:pPr defTabSz="685800">
              <a:lnSpc>
                <a:spcPct val="150000"/>
              </a:lnSpc>
              <a:defRPr/>
            </a:pPr>
            <a:r>
              <a:rPr lang="zh-CN" altLang="en-US" dirty="0">
                <a:solidFill>
                  <a:srgbClr val="FF0000"/>
                </a:solidFill>
                <a:latin typeface="微软雅黑" panose="020B0503020204020204" charset="-122"/>
                <a:ea typeface="微软雅黑" panose="020B0503020204020204" charset="-122"/>
              </a:rPr>
              <a:t>E.具有一定的准确性和科学性</a:t>
            </a:r>
          </a:p>
        </p:txBody>
      </p:sp>
      <p:sp>
        <p:nvSpPr>
          <p:cNvPr id="7" name="文本框 2"/>
          <p:cNvSpPr txBox="1"/>
          <p:nvPr/>
        </p:nvSpPr>
        <p:spPr>
          <a:xfrm>
            <a:off x="532924" y="320040"/>
            <a:ext cx="3108960" cy="391478"/>
          </a:xfrm>
          <a:prstGeom prst="rect">
            <a:avLst/>
          </a:prstGeom>
          <a:noFill/>
        </p:spPr>
        <p:txBody>
          <a:bodyPr wrap="square" lIns="68580" tIns="34290" rIns="68580" bIns="34290" rtlCol="0">
            <a:spAutoFit/>
          </a:bodyPr>
          <a:lstStyle/>
          <a:p>
            <a:pPr defTabSz="685800">
              <a:defRPr/>
            </a:pPr>
            <a:r>
              <a:rPr lang="zh-CN" altLang="en-US" sz="2100">
                <a:solidFill>
                  <a:prstClr val="black"/>
                </a:solidFill>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336998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10552</Words>
  <Application>Microsoft Office PowerPoint</Application>
  <PresentationFormat>全屏显示(16:9)</PresentationFormat>
  <Paragraphs>1264</Paragraphs>
  <Slides>125</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125</vt:i4>
      </vt:variant>
    </vt:vector>
  </HeadingPairs>
  <TitlesOfParts>
    <vt:vector size="133" baseType="lpstr">
      <vt:lpstr>DengXian</vt:lpstr>
      <vt:lpstr>仿宋</vt:lpstr>
      <vt:lpstr>楷体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tanghongyu</dc:creator>
  <cp:lastModifiedBy>hongyu tang</cp:lastModifiedBy>
  <cp:revision>64</cp:revision>
  <dcterms:created xsi:type="dcterms:W3CDTF">2018-11-12T04:11:19Z</dcterms:created>
  <dcterms:modified xsi:type="dcterms:W3CDTF">2018-12-21T15:40:17Z</dcterms:modified>
</cp:coreProperties>
</file>