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notesSlides/notesSlide16.xml" ContentType="application/vnd.openxmlformats-officedocument.presentationml.notesSlide+xml"/>
  <Override PartName="/ppt/tags/tag52.xml" ContentType="application/vnd.openxmlformats-officedocument.presentationml.tags+xml"/>
  <Override PartName="/ppt/notesSlides/notesSlide17.xml" ContentType="application/vnd.openxmlformats-officedocument.presentationml.notesSlide+xml"/>
  <Override PartName="/ppt/tags/tag53.xml" ContentType="application/vnd.openxmlformats-officedocument.presentationml.tags+xml"/>
  <Override PartName="/ppt/notesSlides/notesSlide18.xml" ContentType="application/vnd.openxmlformats-officedocument.presentationml.notesSlide+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notesSlides/notesSlide20.xml" ContentType="application/vnd.openxmlformats-officedocument.presentationml.notesSlide+xml"/>
  <Override PartName="/ppt/tags/tag56.xml" ContentType="application/vnd.openxmlformats-officedocument.presentationml.tags+xml"/>
  <Override PartName="/ppt/notesSlides/notesSlide21.xml" ContentType="application/vnd.openxmlformats-officedocument.presentationml.notesSlide+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4.xml" ContentType="application/vnd.openxmlformats-officedocument.presentationml.notesSlide+xml"/>
  <Override PartName="/ppt/tags/tag66.xml" ContentType="application/vnd.openxmlformats-officedocument.presentationml.tags+xml"/>
  <Override PartName="/ppt/notesSlides/notesSlide25.xml" ContentType="application/vnd.openxmlformats-officedocument.presentationml.notesSlide+xml"/>
  <Override PartName="/ppt/tags/tag67.xml" ContentType="application/vnd.openxmlformats-officedocument.presentationml.tags+xml"/>
  <Override PartName="/ppt/notesSlides/notesSlide26.xml" ContentType="application/vnd.openxmlformats-officedocument.presentationml.notesSlide+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tags/tag73.xml" ContentType="application/vnd.openxmlformats-officedocument.presentationml.tags+xml"/>
  <Override PartName="/ppt/notesSlides/notesSlide29.xml" ContentType="application/vnd.openxmlformats-officedocument.presentationml.notesSlide+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notesSlides/notesSlide31.xml" ContentType="application/vnd.openxmlformats-officedocument.presentationml.notesSlide+xml"/>
  <Override PartName="/ppt/tags/tag76.xml" ContentType="application/vnd.openxmlformats-officedocument.presentationml.tags+xml"/>
  <Override PartName="/ppt/notesSlides/notesSlide32.xml" ContentType="application/vnd.openxmlformats-officedocument.presentationml.notesSlide+xml"/>
  <Override PartName="/ppt/tags/tag77.xml" ContentType="application/vnd.openxmlformats-officedocument.presentationml.tags+xml"/>
  <Override PartName="/ppt/notesSlides/notesSlide3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34.xml" ContentType="application/vnd.openxmlformats-officedocument.presentationml.notesSlide+xml"/>
  <Override PartName="/ppt/tags/tag81.xml" ContentType="application/vnd.openxmlformats-officedocument.presentationml.tags+xml"/>
  <Override PartName="/ppt/notesSlides/notesSlide35.xml" ContentType="application/vnd.openxmlformats-officedocument.presentationml.notesSlide+xml"/>
  <Override PartName="/ppt/tags/tag82.xml" ContentType="application/vnd.openxmlformats-officedocument.presentationml.tags+xml"/>
  <Override PartName="/ppt/notesSlides/notesSlide36.xml" ContentType="application/vnd.openxmlformats-officedocument.presentationml.notesSlide+xml"/>
  <Override PartName="/ppt/tags/tag83.xml" ContentType="application/vnd.openxmlformats-officedocument.presentationml.tags+xml"/>
  <Override PartName="/ppt/notesSlides/notesSlide3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37" r:id="rId16"/>
    <p:sldId id="336"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47" r:id="rId32"/>
    <p:sldId id="348" r:id="rId33"/>
    <p:sldId id="349" r:id="rId34"/>
    <p:sldId id="285" r:id="rId35"/>
    <p:sldId id="286" r:id="rId36"/>
    <p:sldId id="351" r:id="rId37"/>
    <p:sldId id="352" r:id="rId38"/>
    <p:sldId id="353" r:id="rId39"/>
    <p:sldId id="354" r:id="rId40"/>
    <p:sldId id="355" r:id="rId41"/>
    <p:sldId id="356" r:id="rId42"/>
    <p:sldId id="357" r:id="rId43"/>
    <p:sldId id="358" r:id="rId44"/>
    <p:sldId id="359"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60" r:id="rId61"/>
    <p:sldId id="362" r:id="rId62"/>
    <p:sldId id="364" r:id="rId63"/>
    <p:sldId id="363" r:id="rId64"/>
    <p:sldId id="365" r:id="rId65"/>
    <p:sldId id="366" r:id="rId66"/>
    <p:sldId id="302" r:id="rId67"/>
    <p:sldId id="338" r:id="rId68"/>
    <p:sldId id="303" r:id="rId69"/>
    <p:sldId id="304" r:id="rId70"/>
    <p:sldId id="305" r:id="rId71"/>
    <p:sldId id="306" r:id="rId72"/>
    <p:sldId id="307" r:id="rId73"/>
    <p:sldId id="308" r:id="rId74"/>
    <p:sldId id="309" r:id="rId75"/>
    <p:sldId id="310" r:id="rId76"/>
    <p:sldId id="311" r:id="rId77"/>
    <p:sldId id="339" r:id="rId78"/>
    <p:sldId id="312" r:id="rId79"/>
    <p:sldId id="313" r:id="rId80"/>
    <p:sldId id="314" r:id="rId81"/>
    <p:sldId id="315" r:id="rId82"/>
    <p:sldId id="316" r:id="rId83"/>
    <p:sldId id="345" r:id="rId84"/>
    <p:sldId id="317" r:id="rId85"/>
    <p:sldId id="318" r:id="rId86"/>
    <p:sldId id="319" r:id="rId87"/>
    <p:sldId id="320" r:id="rId88"/>
    <p:sldId id="321" r:id="rId89"/>
    <p:sldId id="322" r:id="rId90"/>
    <p:sldId id="335" r:id="rId91"/>
    <p:sldId id="340" r:id="rId92"/>
    <p:sldId id="341" r:id="rId93"/>
    <p:sldId id="342" r:id="rId94"/>
    <p:sldId id="323" r:id="rId95"/>
    <p:sldId id="324" r:id="rId96"/>
    <p:sldId id="325" r:id="rId97"/>
    <p:sldId id="326" r:id="rId98"/>
    <p:sldId id="346" r:id="rId99"/>
    <p:sldId id="367" r:id="rId100"/>
    <p:sldId id="368" r:id="rId101"/>
    <p:sldId id="369" r:id="rId102"/>
    <p:sldId id="370" r:id="rId103"/>
    <p:sldId id="327" r:id="rId104"/>
    <p:sldId id="328" r:id="rId105"/>
    <p:sldId id="329" r:id="rId106"/>
    <p:sldId id="330" r:id="rId107"/>
    <p:sldId id="331" r:id="rId108"/>
    <p:sldId id="332" r:id="rId109"/>
    <p:sldId id="333" r:id="rId110"/>
    <p:sldId id="334" r:id="rId111"/>
    <p:sldId id="343" r:id="rId112"/>
    <p:sldId id="344" r:id="rId1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64661-E4F9-4C1F-8921-093261393D3B}"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zh-CN" altLang="en-US"/>
        </a:p>
      </dgm:t>
    </dgm:pt>
    <dgm:pt modelId="{BDDCBFD3-58F5-498A-A385-7F3EE598CF70}">
      <dgm:prSet phldrT="[文本]" custT="1"/>
      <dgm:spPr/>
      <dgm:t>
        <a:bodyPr/>
        <a:lstStyle/>
        <a:p>
          <a:r>
            <a:rPr lang="zh-CN" altLang="en-US" sz="2400" dirty="0">
              <a:latin typeface="微软雅黑" pitchFamily="34" charset="-122"/>
              <a:ea typeface="微软雅黑" pitchFamily="34" charset="-122"/>
            </a:rPr>
            <a:t>第一章 绪论</a:t>
          </a:r>
        </a:p>
      </dgm:t>
    </dgm:pt>
    <dgm:pt modelId="{DC70C40A-55CC-4501-AF15-F341A07466A7}" type="parTrans" cxnId="{7BA9377B-89FD-4D10-A07D-858B5083A4CB}">
      <dgm:prSet/>
      <dgm:spPr/>
      <dgm:t>
        <a:bodyPr/>
        <a:lstStyle/>
        <a:p>
          <a:endParaRPr lang="zh-CN" altLang="en-US">
            <a:latin typeface="微软雅黑" pitchFamily="34" charset="-122"/>
            <a:ea typeface="微软雅黑" pitchFamily="34" charset="-122"/>
          </a:endParaRPr>
        </a:p>
      </dgm:t>
    </dgm:pt>
    <dgm:pt modelId="{F3F124AD-8773-411D-9290-CB8220C62FDA}" type="sibTrans" cxnId="{7BA9377B-89FD-4D10-A07D-858B5083A4CB}">
      <dgm:prSet/>
      <dgm:spPr/>
      <dgm:t>
        <a:bodyPr/>
        <a:lstStyle/>
        <a:p>
          <a:endParaRPr lang="zh-CN" altLang="en-US">
            <a:latin typeface="微软雅黑" pitchFamily="34" charset="-122"/>
            <a:ea typeface="微软雅黑" pitchFamily="34" charset="-122"/>
          </a:endParaRPr>
        </a:p>
      </dgm:t>
    </dgm:pt>
    <dgm:pt modelId="{1F67CFD8-7E96-4120-8BE1-F46050D3E014}">
      <dgm:prSet phldrT="[文本]" custT="1"/>
      <dgm:spPr/>
      <dgm:t>
        <a:bodyPr/>
        <a:lstStyle/>
        <a:p>
          <a:r>
            <a:rPr lang="zh-CN" altLang="en-US" sz="1100" dirty="0">
              <a:latin typeface="微软雅黑" pitchFamily="34" charset="-122"/>
              <a:ea typeface="微软雅黑" pitchFamily="34" charset="-122"/>
            </a:rPr>
            <a:t>民间文学的定义与范围</a:t>
          </a:r>
        </a:p>
      </dgm:t>
    </dgm:pt>
    <dgm:pt modelId="{BE7E4DDF-855A-4645-9437-E48ABF91677B}" type="parTrans" cxnId="{FB2A98DD-249F-4912-9D63-1D3EC7AEBF99}">
      <dgm:prSet/>
      <dgm:spPr/>
      <dgm:t>
        <a:bodyPr/>
        <a:lstStyle/>
        <a:p>
          <a:endParaRPr lang="zh-CN" altLang="en-US">
            <a:latin typeface="微软雅黑" pitchFamily="34" charset="-122"/>
            <a:ea typeface="微软雅黑" pitchFamily="34" charset="-122"/>
          </a:endParaRPr>
        </a:p>
      </dgm:t>
    </dgm:pt>
    <dgm:pt modelId="{43992980-EF84-4E1E-A6E3-8E8FBA0FC09E}" type="sibTrans" cxnId="{FB2A98DD-249F-4912-9D63-1D3EC7AEBF99}">
      <dgm:prSet/>
      <dgm:spPr/>
      <dgm:t>
        <a:bodyPr/>
        <a:lstStyle/>
        <a:p>
          <a:endParaRPr lang="zh-CN" altLang="en-US">
            <a:latin typeface="微软雅黑" pitchFamily="34" charset="-122"/>
            <a:ea typeface="微软雅黑" pitchFamily="34" charset="-122"/>
          </a:endParaRPr>
        </a:p>
      </dgm:t>
    </dgm:pt>
    <dgm:pt modelId="{CF986347-3BFF-4D01-9546-D580B7F28C34}">
      <dgm:prSet phldrT="[文本]" custT="1"/>
      <dgm:spPr/>
      <dgm:t>
        <a:bodyPr/>
        <a:lstStyle/>
        <a:p>
          <a:r>
            <a:rPr lang="zh-CN" altLang="en-US" sz="1100" dirty="0">
              <a:latin typeface="微软雅黑" pitchFamily="34" charset="-122"/>
              <a:ea typeface="微软雅黑" pitchFamily="34" charset="-122"/>
            </a:rPr>
            <a:t>民间文学的性质（含义）</a:t>
          </a:r>
        </a:p>
      </dgm:t>
    </dgm:pt>
    <dgm:pt modelId="{C3D497CF-3920-4429-8C7B-B1AC7053E118}" type="parTrans" cxnId="{CBD85BC1-D38F-43C1-9C73-DDD22623BB6B}">
      <dgm:prSet/>
      <dgm:spPr/>
      <dgm:t>
        <a:bodyPr/>
        <a:lstStyle/>
        <a:p>
          <a:endParaRPr lang="zh-CN" altLang="en-US">
            <a:latin typeface="微软雅黑" pitchFamily="34" charset="-122"/>
            <a:ea typeface="微软雅黑" pitchFamily="34" charset="-122"/>
          </a:endParaRPr>
        </a:p>
      </dgm:t>
    </dgm:pt>
    <dgm:pt modelId="{17CB5706-7323-4D66-822F-67174545C2D0}" type="sibTrans" cxnId="{CBD85BC1-D38F-43C1-9C73-DDD22623BB6B}">
      <dgm:prSet/>
      <dgm:spPr/>
      <dgm:t>
        <a:bodyPr/>
        <a:lstStyle/>
        <a:p>
          <a:endParaRPr lang="zh-CN" altLang="en-US">
            <a:latin typeface="微软雅黑" pitchFamily="34" charset="-122"/>
            <a:ea typeface="微软雅黑" pitchFamily="34" charset="-122"/>
          </a:endParaRPr>
        </a:p>
      </dgm:t>
    </dgm:pt>
    <dgm:pt modelId="{69F46650-D212-40B7-B29E-587CEEA63354}">
      <dgm:prSet phldrT="[文本]" custT="1"/>
      <dgm:spPr/>
      <dgm:t>
        <a:bodyPr/>
        <a:lstStyle/>
        <a:p>
          <a:r>
            <a:rPr lang="zh-CN" altLang="en-US" sz="1100" dirty="0">
              <a:latin typeface="微软雅黑" pitchFamily="34" charset="-122"/>
              <a:ea typeface="微软雅黑" pitchFamily="34" charset="-122"/>
            </a:rPr>
            <a:t>民间文学的范围</a:t>
          </a:r>
        </a:p>
      </dgm:t>
    </dgm:pt>
    <dgm:pt modelId="{DE5969B8-70F7-46AE-ACBF-E7645148713C}" type="parTrans" cxnId="{F41F74E8-FEA5-4D9C-8D1D-9EB76614FE72}">
      <dgm:prSet/>
      <dgm:spPr/>
      <dgm:t>
        <a:bodyPr/>
        <a:lstStyle/>
        <a:p>
          <a:endParaRPr lang="zh-CN" altLang="en-US">
            <a:latin typeface="微软雅黑" pitchFamily="34" charset="-122"/>
            <a:ea typeface="微软雅黑" pitchFamily="34" charset="-122"/>
          </a:endParaRPr>
        </a:p>
      </dgm:t>
    </dgm:pt>
    <dgm:pt modelId="{ADE0BCF5-F829-43CA-8632-4690F766D471}" type="sibTrans" cxnId="{F41F74E8-FEA5-4D9C-8D1D-9EB76614FE72}">
      <dgm:prSet/>
      <dgm:spPr/>
      <dgm:t>
        <a:bodyPr/>
        <a:lstStyle/>
        <a:p>
          <a:endParaRPr lang="zh-CN" altLang="en-US">
            <a:latin typeface="微软雅黑" pitchFamily="34" charset="-122"/>
            <a:ea typeface="微软雅黑" pitchFamily="34" charset="-122"/>
          </a:endParaRPr>
        </a:p>
      </dgm:t>
    </dgm:pt>
    <dgm:pt modelId="{07CC2E5D-C41B-4EC0-8037-182029C5B0FF}">
      <dgm:prSet phldrT="[文本]" custT="1"/>
      <dgm:spPr/>
      <dgm:t>
        <a:bodyPr/>
        <a:lstStyle/>
        <a:p>
          <a:r>
            <a:rPr lang="zh-CN" altLang="en-US" sz="1100" dirty="0">
              <a:latin typeface="微软雅黑" pitchFamily="34" charset="-122"/>
              <a:ea typeface="微软雅黑" pitchFamily="34" charset="-122"/>
            </a:rPr>
            <a:t>学习目的与要求</a:t>
          </a:r>
        </a:p>
      </dgm:t>
    </dgm:pt>
    <dgm:pt modelId="{ABEAB81F-6A5F-4A5C-8E38-6A6257396D9E}" type="parTrans" cxnId="{1075388F-BC20-4615-8F44-1382DC6298EB}">
      <dgm:prSet/>
      <dgm:spPr/>
      <dgm:t>
        <a:bodyPr/>
        <a:lstStyle/>
        <a:p>
          <a:endParaRPr lang="zh-CN" altLang="en-US">
            <a:latin typeface="微软雅黑" pitchFamily="34" charset="-122"/>
            <a:ea typeface="微软雅黑" pitchFamily="34" charset="-122"/>
          </a:endParaRPr>
        </a:p>
      </dgm:t>
    </dgm:pt>
    <dgm:pt modelId="{4F094698-0409-4849-8A6E-293914F01037}" type="sibTrans" cxnId="{1075388F-BC20-4615-8F44-1382DC6298EB}">
      <dgm:prSet/>
      <dgm:spPr/>
      <dgm:t>
        <a:bodyPr/>
        <a:lstStyle/>
        <a:p>
          <a:endParaRPr lang="zh-CN" altLang="en-US">
            <a:latin typeface="微软雅黑" pitchFamily="34" charset="-122"/>
            <a:ea typeface="微软雅黑" pitchFamily="34" charset="-122"/>
          </a:endParaRPr>
        </a:p>
      </dgm:t>
    </dgm:pt>
    <dgm:pt modelId="{E96D50D3-4CC2-4109-B365-7A57976B4ECB}">
      <dgm:prSet phldrT="[文本]" custT="1"/>
      <dgm:spPr/>
      <dgm:t>
        <a:bodyPr/>
        <a:lstStyle/>
        <a:p>
          <a:r>
            <a:rPr lang="zh-CN" altLang="en-US" sz="1100" dirty="0">
              <a:latin typeface="微软雅黑" pitchFamily="34" charset="-122"/>
              <a:ea typeface="微软雅黑" pitchFamily="34" charset="-122"/>
            </a:rPr>
            <a:t>中国民间文学的发生与发展</a:t>
          </a:r>
        </a:p>
      </dgm:t>
    </dgm:pt>
    <dgm:pt modelId="{6AAEB982-189D-4A28-9D01-3092CB10789E}" type="parTrans" cxnId="{A93B29E5-43D3-4A81-A98C-CC747AED695D}">
      <dgm:prSet/>
      <dgm:spPr/>
      <dgm:t>
        <a:bodyPr/>
        <a:lstStyle/>
        <a:p>
          <a:endParaRPr lang="zh-CN" altLang="en-US">
            <a:latin typeface="微软雅黑" pitchFamily="34" charset="-122"/>
            <a:ea typeface="微软雅黑" pitchFamily="34" charset="-122"/>
          </a:endParaRPr>
        </a:p>
      </dgm:t>
    </dgm:pt>
    <dgm:pt modelId="{304EE9DB-F09F-43B4-901F-3FF07EA480B6}" type="sibTrans" cxnId="{A93B29E5-43D3-4A81-A98C-CC747AED695D}">
      <dgm:prSet/>
      <dgm:spPr/>
      <dgm:t>
        <a:bodyPr/>
        <a:lstStyle/>
        <a:p>
          <a:endParaRPr lang="zh-CN" altLang="en-US">
            <a:latin typeface="微软雅黑" pitchFamily="34" charset="-122"/>
            <a:ea typeface="微软雅黑" pitchFamily="34" charset="-122"/>
          </a:endParaRPr>
        </a:p>
      </dgm:t>
    </dgm:pt>
    <dgm:pt modelId="{0638D52A-46AC-41F3-93F9-36C6C926C4FB}">
      <dgm:prSet phldrT="[文本]" custT="1"/>
      <dgm:spPr/>
      <dgm:t>
        <a:bodyPr/>
        <a:lstStyle/>
        <a:p>
          <a:r>
            <a:rPr lang="zh-CN" altLang="en-US" sz="1100" dirty="0">
              <a:latin typeface="微软雅黑" pitchFamily="34" charset="-122"/>
              <a:ea typeface="微软雅黑" pitchFamily="34" charset="-122"/>
            </a:rPr>
            <a:t>民间文艺学的性质与任务</a:t>
          </a:r>
        </a:p>
      </dgm:t>
    </dgm:pt>
    <dgm:pt modelId="{50A1C8D5-EB75-44EF-9792-993EB7CEABD8}" type="parTrans" cxnId="{9587D3B0-6185-4B02-A449-6AF2DF954AC5}">
      <dgm:prSet/>
      <dgm:spPr/>
      <dgm:t>
        <a:bodyPr/>
        <a:lstStyle/>
        <a:p>
          <a:endParaRPr lang="zh-CN" altLang="en-US">
            <a:latin typeface="微软雅黑" pitchFamily="34" charset="-122"/>
            <a:ea typeface="微软雅黑" pitchFamily="34" charset="-122"/>
          </a:endParaRPr>
        </a:p>
      </dgm:t>
    </dgm:pt>
    <dgm:pt modelId="{267B649D-D83B-4130-99BA-11DD2FB9EB4A}" type="sibTrans" cxnId="{9587D3B0-6185-4B02-A449-6AF2DF954AC5}">
      <dgm:prSet/>
      <dgm:spPr/>
      <dgm:t>
        <a:bodyPr/>
        <a:lstStyle/>
        <a:p>
          <a:endParaRPr lang="zh-CN" altLang="en-US">
            <a:latin typeface="微软雅黑" pitchFamily="34" charset="-122"/>
            <a:ea typeface="微软雅黑" pitchFamily="34" charset="-122"/>
          </a:endParaRPr>
        </a:p>
      </dgm:t>
    </dgm:pt>
    <dgm:pt modelId="{CC5EB633-10F8-4EC1-85E6-E5858C7A5A05}">
      <dgm:prSet custT="1"/>
      <dgm:spPr/>
      <dgm:t>
        <a:bodyPr/>
        <a:lstStyle/>
        <a:p>
          <a:r>
            <a:rPr lang="zh-CN" altLang="en-US" sz="1100" dirty="0">
              <a:latin typeface="微软雅黑" pitchFamily="34" charset="-122"/>
              <a:ea typeface="微软雅黑" pitchFamily="34" charset="-122"/>
            </a:rPr>
            <a:t>中国民间文学的起源</a:t>
          </a:r>
        </a:p>
      </dgm:t>
    </dgm:pt>
    <dgm:pt modelId="{BBADCB50-3740-44D7-BCF9-4F5E2C33FEF3}" type="parTrans" cxnId="{F72AB161-CFB0-4531-984F-3A94203D9617}">
      <dgm:prSet/>
      <dgm:spPr/>
      <dgm:t>
        <a:bodyPr/>
        <a:lstStyle/>
        <a:p>
          <a:endParaRPr lang="zh-CN" altLang="en-US">
            <a:latin typeface="微软雅黑" pitchFamily="34" charset="-122"/>
            <a:ea typeface="微软雅黑" pitchFamily="34" charset="-122"/>
          </a:endParaRPr>
        </a:p>
      </dgm:t>
    </dgm:pt>
    <dgm:pt modelId="{3590EB1C-567E-4DFA-879E-5FB06B6814E5}" type="sibTrans" cxnId="{F72AB161-CFB0-4531-984F-3A94203D9617}">
      <dgm:prSet/>
      <dgm:spPr/>
      <dgm:t>
        <a:bodyPr/>
        <a:lstStyle/>
        <a:p>
          <a:endParaRPr lang="zh-CN" altLang="en-US">
            <a:latin typeface="微软雅黑" pitchFamily="34" charset="-122"/>
            <a:ea typeface="微软雅黑" pitchFamily="34" charset="-122"/>
          </a:endParaRPr>
        </a:p>
      </dgm:t>
    </dgm:pt>
    <dgm:pt modelId="{CF92BBE2-97AF-473E-8805-2CE8965B233F}">
      <dgm:prSet custT="1"/>
      <dgm:spPr/>
      <dgm:t>
        <a:bodyPr/>
        <a:lstStyle/>
        <a:p>
          <a:r>
            <a:rPr lang="zh-CN" altLang="en-US" sz="1100" dirty="0">
              <a:latin typeface="微软雅黑" pitchFamily="34" charset="-122"/>
              <a:ea typeface="微软雅黑" pitchFamily="34" charset="-122"/>
            </a:rPr>
            <a:t>中国民间文学发展过程</a:t>
          </a:r>
        </a:p>
      </dgm:t>
    </dgm:pt>
    <dgm:pt modelId="{9B1D93F6-19B1-4566-830E-C0E8CB6B1A5D}" type="parTrans" cxnId="{73343134-A6FA-4E04-BC52-73C37084ACD3}">
      <dgm:prSet/>
      <dgm:spPr/>
      <dgm:t>
        <a:bodyPr/>
        <a:lstStyle/>
        <a:p>
          <a:endParaRPr lang="zh-CN" altLang="en-US">
            <a:latin typeface="微软雅黑" pitchFamily="34" charset="-122"/>
            <a:ea typeface="微软雅黑" pitchFamily="34" charset="-122"/>
          </a:endParaRPr>
        </a:p>
      </dgm:t>
    </dgm:pt>
    <dgm:pt modelId="{1A44DEE3-AC63-4F56-AABA-ED2052A5C813}" type="sibTrans" cxnId="{73343134-A6FA-4E04-BC52-73C37084ACD3}">
      <dgm:prSet/>
      <dgm:spPr/>
      <dgm:t>
        <a:bodyPr/>
        <a:lstStyle/>
        <a:p>
          <a:endParaRPr lang="zh-CN" altLang="en-US">
            <a:latin typeface="微软雅黑" pitchFamily="34" charset="-122"/>
            <a:ea typeface="微软雅黑" pitchFamily="34" charset="-122"/>
          </a:endParaRPr>
        </a:p>
      </dgm:t>
    </dgm:pt>
    <dgm:pt modelId="{2B505FFF-170D-4CD2-92A3-FACA29D0293B}">
      <dgm:prSet custT="1"/>
      <dgm:spPr/>
      <dgm:t>
        <a:bodyPr/>
        <a:lstStyle/>
        <a:p>
          <a:r>
            <a:rPr lang="zh-CN" altLang="en-US" sz="1100" dirty="0">
              <a:latin typeface="微软雅黑" pitchFamily="34" charset="-122"/>
              <a:ea typeface="微软雅黑" pitchFamily="34" charset="-122"/>
            </a:rPr>
            <a:t>中国民间文学事业的新发展</a:t>
          </a:r>
        </a:p>
      </dgm:t>
    </dgm:pt>
    <dgm:pt modelId="{3E2D5FF7-56D2-4132-A5BB-B48DC805E440}" type="parTrans" cxnId="{E8C51AAD-81BD-48FD-8731-A2BF289F440A}">
      <dgm:prSet/>
      <dgm:spPr/>
      <dgm:t>
        <a:bodyPr/>
        <a:lstStyle/>
        <a:p>
          <a:endParaRPr lang="zh-CN" altLang="en-US">
            <a:latin typeface="微软雅黑" pitchFamily="34" charset="-122"/>
            <a:ea typeface="微软雅黑" pitchFamily="34" charset="-122"/>
          </a:endParaRPr>
        </a:p>
      </dgm:t>
    </dgm:pt>
    <dgm:pt modelId="{AC6CB0E3-5CCE-4317-A46C-BC72B6178EED}" type="sibTrans" cxnId="{E8C51AAD-81BD-48FD-8731-A2BF289F440A}">
      <dgm:prSet/>
      <dgm:spPr/>
      <dgm:t>
        <a:bodyPr/>
        <a:lstStyle/>
        <a:p>
          <a:endParaRPr lang="zh-CN" altLang="en-US">
            <a:latin typeface="微软雅黑" pitchFamily="34" charset="-122"/>
            <a:ea typeface="微软雅黑" pitchFamily="34" charset="-122"/>
          </a:endParaRPr>
        </a:p>
      </dgm:t>
    </dgm:pt>
    <dgm:pt modelId="{F1276EA4-BBD7-4DB0-8339-CBA3366AB443}">
      <dgm:prSet custT="1"/>
      <dgm:spPr/>
      <dgm:t>
        <a:bodyPr/>
        <a:lstStyle/>
        <a:p>
          <a:r>
            <a:rPr lang="zh-CN" altLang="en-US" sz="1100" dirty="0">
              <a:latin typeface="微软雅黑" pitchFamily="34" charset="-122"/>
              <a:ea typeface="微软雅黑" pitchFamily="34" charset="-122"/>
            </a:rPr>
            <a:t>民间文艺学的学科性质</a:t>
          </a:r>
        </a:p>
      </dgm:t>
    </dgm:pt>
    <dgm:pt modelId="{BEE64824-32BB-4EDA-8156-005130328E18}" type="parTrans" cxnId="{14103F46-DDAE-4497-B1DF-82D44929F827}">
      <dgm:prSet/>
      <dgm:spPr/>
      <dgm:t>
        <a:bodyPr/>
        <a:lstStyle/>
        <a:p>
          <a:endParaRPr lang="zh-CN" altLang="en-US">
            <a:latin typeface="微软雅黑" pitchFamily="34" charset="-122"/>
            <a:ea typeface="微软雅黑" pitchFamily="34" charset="-122"/>
          </a:endParaRPr>
        </a:p>
      </dgm:t>
    </dgm:pt>
    <dgm:pt modelId="{5C6A2F43-1D9B-4A4B-9F36-28316BF6DB8B}" type="sibTrans" cxnId="{14103F46-DDAE-4497-B1DF-82D44929F827}">
      <dgm:prSet/>
      <dgm:spPr/>
      <dgm:t>
        <a:bodyPr/>
        <a:lstStyle/>
        <a:p>
          <a:endParaRPr lang="zh-CN" altLang="en-US">
            <a:latin typeface="微软雅黑" pitchFamily="34" charset="-122"/>
            <a:ea typeface="微软雅黑" pitchFamily="34" charset="-122"/>
          </a:endParaRPr>
        </a:p>
      </dgm:t>
    </dgm:pt>
    <dgm:pt modelId="{C61667FF-A766-4B0C-9879-B2E17B2C6A3C}">
      <dgm:prSet custT="1"/>
      <dgm:spPr/>
      <dgm:t>
        <a:bodyPr/>
        <a:lstStyle/>
        <a:p>
          <a:r>
            <a:rPr lang="zh-CN" altLang="en-US" sz="1100" dirty="0">
              <a:latin typeface="微软雅黑" pitchFamily="34" charset="-122"/>
              <a:ea typeface="微软雅黑" pitchFamily="34" charset="-122"/>
            </a:rPr>
            <a:t>民间文艺学的国际性</a:t>
          </a:r>
        </a:p>
      </dgm:t>
    </dgm:pt>
    <dgm:pt modelId="{65D42B33-CE8E-441D-82AA-FF751067D223}" type="parTrans" cxnId="{F06E8063-B20A-42E8-AA6F-B2FF1955F994}">
      <dgm:prSet/>
      <dgm:spPr/>
      <dgm:t>
        <a:bodyPr/>
        <a:lstStyle/>
        <a:p>
          <a:endParaRPr lang="zh-CN" altLang="en-US">
            <a:latin typeface="微软雅黑" pitchFamily="34" charset="-122"/>
            <a:ea typeface="微软雅黑" pitchFamily="34" charset="-122"/>
          </a:endParaRPr>
        </a:p>
      </dgm:t>
    </dgm:pt>
    <dgm:pt modelId="{A5358380-EB39-4EB7-B7C1-9E9192578AD6}" type="sibTrans" cxnId="{F06E8063-B20A-42E8-AA6F-B2FF1955F994}">
      <dgm:prSet/>
      <dgm:spPr/>
      <dgm:t>
        <a:bodyPr/>
        <a:lstStyle/>
        <a:p>
          <a:endParaRPr lang="zh-CN" altLang="en-US">
            <a:latin typeface="微软雅黑" pitchFamily="34" charset="-122"/>
            <a:ea typeface="微软雅黑" pitchFamily="34" charset="-122"/>
          </a:endParaRPr>
        </a:p>
      </dgm:t>
    </dgm:pt>
    <dgm:pt modelId="{E033040F-DBEB-4CEA-B8A9-3303735B516A}">
      <dgm:prSet custT="1"/>
      <dgm:spPr/>
      <dgm:t>
        <a:bodyPr/>
        <a:lstStyle/>
        <a:p>
          <a:r>
            <a:rPr lang="zh-CN" altLang="en-US" sz="1100" dirty="0">
              <a:latin typeface="微软雅黑" pitchFamily="34" charset="-122"/>
              <a:ea typeface="微软雅黑" pitchFamily="34" charset="-122"/>
            </a:rPr>
            <a:t>建设有中国特色的现代民间文学</a:t>
          </a:r>
        </a:p>
      </dgm:t>
    </dgm:pt>
    <dgm:pt modelId="{E3E54907-3006-436B-A52E-97E221E8815F}" type="parTrans" cxnId="{734461E5-0FAE-4896-90E4-8B7275FEE419}">
      <dgm:prSet/>
      <dgm:spPr/>
      <dgm:t>
        <a:bodyPr/>
        <a:lstStyle/>
        <a:p>
          <a:endParaRPr lang="zh-CN" altLang="en-US">
            <a:latin typeface="微软雅黑" pitchFamily="34" charset="-122"/>
            <a:ea typeface="微软雅黑" pitchFamily="34" charset="-122"/>
          </a:endParaRPr>
        </a:p>
      </dgm:t>
    </dgm:pt>
    <dgm:pt modelId="{EEA8671A-C5A1-4603-8363-A007D13A68F3}" type="sibTrans" cxnId="{734461E5-0FAE-4896-90E4-8B7275FEE419}">
      <dgm:prSet/>
      <dgm:spPr/>
      <dgm:t>
        <a:bodyPr/>
        <a:lstStyle/>
        <a:p>
          <a:endParaRPr lang="zh-CN" altLang="en-US">
            <a:latin typeface="微软雅黑" pitchFamily="34" charset="-122"/>
            <a:ea typeface="微软雅黑" pitchFamily="34" charset="-122"/>
          </a:endParaRPr>
        </a:p>
      </dgm:t>
    </dgm:pt>
    <dgm:pt modelId="{B25C7EDF-479C-4696-B31C-4E4853C70FE4}" type="pres">
      <dgm:prSet presAssocID="{65664661-E4F9-4C1F-8921-093261393D3B}" presName="diagram" presStyleCnt="0">
        <dgm:presLayoutVars>
          <dgm:chPref val="1"/>
          <dgm:dir/>
          <dgm:animOne val="branch"/>
          <dgm:animLvl val="lvl"/>
          <dgm:resizeHandles val="exact"/>
        </dgm:presLayoutVars>
      </dgm:prSet>
      <dgm:spPr/>
    </dgm:pt>
    <dgm:pt modelId="{5110C0E7-F0E3-4AAF-B92B-6FCCEDE89B4E}" type="pres">
      <dgm:prSet presAssocID="{BDDCBFD3-58F5-498A-A385-7F3EE598CF70}" presName="root1" presStyleCnt="0"/>
      <dgm:spPr/>
    </dgm:pt>
    <dgm:pt modelId="{F42CA9AE-2C39-4D7F-9367-EFB6DA5CBA8B}" type="pres">
      <dgm:prSet presAssocID="{BDDCBFD3-58F5-498A-A385-7F3EE598CF70}" presName="LevelOneTextNode" presStyleLbl="node0" presStyleIdx="0" presStyleCnt="1" custScaleX="202064">
        <dgm:presLayoutVars>
          <dgm:chPref val="3"/>
        </dgm:presLayoutVars>
      </dgm:prSet>
      <dgm:spPr/>
    </dgm:pt>
    <dgm:pt modelId="{A02309C8-AAEE-4C64-8BD2-63F86732B1D4}" type="pres">
      <dgm:prSet presAssocID="{BDDCBFD3-58F5-498A-A385-7F3EE598CF70}" presName="level2hierChild" presStyleCnt="0"/>
      <dgm:spPr/>
    </dgm:pt>
    <dgm:pt modelId="{8B739D2C-A32A-45E3-AA6B-C0CF364D712A}" type="pres">
      <dgm:prSet presAssocID="{BE7E4DDF-855A-4645-9437-E48ABF91677B}" presName="conn2-1" presStyleLbl="parChTrans1D2" presStyleIdx="0" presStyleCnt="4"/>
      <dgm:spPr/>
    </dgm:pt>
    <dgm:pt modelId="{6E068582-8FFF-4BC7-8355-550A7D090C00}" type="pres">
      <dgm:prSet presAssocID="{BE7E4DDF-855A-4645-9437-E48ABF91677B}" presName="connTx" presStyleLbl="parChTrans1D2" presStyleIdx="0" presStyleCnt="4"/>
      <dgm:spPr/>
    </dgm:pt>
    <dgm:pt modelId="{17B18032-BD9B-41E1-B408-4BDB018D8397}" type="pres">
      <dgm:prSet presAssocID="{1F67CFD8-7E96-4120-8BE1-F46050D3E014}" presName="root2" presStyleCnt="0"/>
      <dgm:spPr/>
    </dgm:pt>
    <dgm:pt modelId="{3318A47D-E9C3-450B-A366-E5AA31DF1C08}" type="pres">
      <dgm:prSet presAssocID="{1F67CFD8-7E96-4120-8BE1-F46050D3E014}" presName="LevelTwoTextNode" presStyleLbl="node2" presStyleIdx="0" presStyleCnt="4" custScaleX="176545">
        <dgm:presLayoutVars>
          <dgm:chPref val="3"/>
        </dgm:presLayoutVars>
      </dgm:prSet>
      <dgm:spPr/>
    </dgm:pt>
    <dgm:pt modelId="{493A7590-FD4C-42F4-AD88-4945EE272F54}" type="pres">
      <dgm:prSet presAssocID="{1F67CFD8-7E96-4120-8BE1-F46050D3E014}" presName="level3hierChild" presStyleCnt="0"/>
      <dgm:spPr/>
    </dgm:pt>
    <dgm:pt modelId="{54DE7A63-4AE9-4CC8-AEA5-B8819B2C7D29}" type="pres">
      <dgm:prSet presAssocID="{C3D497CF-3920-4429-8C7B-B1AC7053E118}" presName="conn2-1" presStyleLbl="parChTrans1D3" presStyleIdx="0" presStyleCnt="8"/>
      <dgm:spPr/>
    </dgm:pt>
    <dgm:pt modelId="{ABCC0C09-D6FD-4D0E-ACE3-9109E95A23EF}" type="pres">
      <dgm:prSet presAssocID="{C3D497CF-3920-4429-8C7B-B1AC7053E118}" presName="connTx" presStyleLbl="parChTrans1D3" presStyleIdx="0" presStyleCnt="8"/>
      <dgm:spPr/>
    </dgm:pt>
    <dgm:pt modelId="{BF4CCB4F-DD70-4566-B0F5-A3E95A791AE0}" type="pres">
      <dgm:prSet presAssocID="{CF986347-3BFF-4D01-9546-D580B7F28C34}" presName="root2" presStyleCnt="0"/>
      <dgm:spPr/>
    </dgm:pt>
    <dgm:pt modelId="{4D767B87-3EF2-4CC4-BF4E-964929F88D15}" type="pres">
      <dgm:prSet presAssocID="{CF986347-3BFF-4D01-9546-D580B7F28C34}" presName="LevelTwoTextNode" presStyleLbl="node3" presStyleIdx="0" presStyleCnt="8" custScaleX="175189">
        <dgm:presLayoutVars>
          <dgm:chPref val="3"/>
        </dgm:presLayoutVars>
      </dgm:prSet>
      <dgm:spPr/>
    </dgm:pt>
    <dgm:pt modelId="{0CFCADB5-D070-4657-9D78-2DD193FCFEC6}" type="pres">
      <dgm:prSet presAssocID="{CF986347-3BFF-4D01-9546-D580B7F28C34}" presName="level3hierChild" presStyleCnt="0"/>
      <dgm:spPr/>
    </dgm:pt>
    <dgm:pt modelId="{A2B98385-370E-464E-8208-6E50BF00BF82}" type="pres">
      <dgm:prSet presAssocID="{DE5969B8-70F7-46AE-ACBF-E7645148713C}" presName="conn2-1" presStyleLbl="parChTrans1D3" presStyleIdx="1" presStyleCnt="8"/>
      <dgm:spPr/>
    </dgm:pt>
    <dgm:pt modelId="{193ECA21-533E-41F8-A693-7332D83836B9}" type="pres">
      <dgm:prSet presAssocID="{DE5969B8-70F7-46AE-ACBF-E7645148713C}" presName="connTx" presStyleLbl="parChTrans1D3" presStyleIdx="1" presStyleCnt="8"/>
      <dgm:spPr/>
    </dgm:pt>
    <dgm:pt modelId="{81D43F30-B275-4DA7-9149-CC2C9F5DDD4F}" type="pres">
      <dgm:prSet presAssocID="{69F46650-D212-40B7-B29E-587CEEA63354}" presName="root2" presStyleCnt="0"/>
      <dgm:spPr/>
    </dgm:pt>
    <dgm:pt modelId="{03845F8A-3517-41A1-969F-FC1298FDC0DA}" type="pres">
      <dgm:prSet presAssocID="{69F46650-D212-40B7-B29E-587CEEA63354}" presName="LevelTwoTextNode" presStyleLbl="node3" presStyleIdx="1" presStyleCnt="8" custScaleX="120693">
        <dgm:presLayoutVars>
          <dgm:chPref val="3"/>
        </dgm:presLayoutVars>
      </dgm:prSet>
      <dgm:spPr/>
    </dgm:pt>
    <dgm:pt modelId="{DA751547-FCAB-4FAE-B5AF-5E681EC8BD8B}" type="pres">
      <dgm:prSet presAssocID="{69F46650-D212-40B7-B29E-587CEEA63354}" presName="level3hierChild" presStyleCnt="0"/>
      <dgm:spPr/>
    </dgm:pt>
    <dgm:pt modelId="{C87E74FE-333C-4B14-A3A7-93B567685C39}" type="pres">
      <dgm:prSet presAssocID="{6AAEB982-189D-4A28-9D01-3092CB10789E}" presName="conn2-1" presStyleLbl="parChTrans1D2" presStyleIdx="1" presStyleCnt="4"/>
      <dgm:spPr/>
    </dgm:pt>
    <dgm:pt modelId="{7FDBF08C-8130-4E4B-A095-D6BA2757EB2A}" type="pres">
      <dgm:prSet presAssocID="{6AAEB982-189D-4A28-9D01-3092CB10789E}" presName="connTx" presStyleLbl="parChTrans1D2" presStyleIdx="1" presStyleCnt="4"/>
      <dgm:spPr/>
    </dgm:pt>
    <dgm:pt modelId="{B05E16B1-4F9C-4657-B8AB-5158E957E1C8}" type="pres">
      <dgm:prSet presAssocID="{E96D50D3-4CC2-4109-B365-7A57976B4ECB}" presName="root2" presStyleCnt="0"/>
      <dgm:spPr/>
    </dgm:pt>
    <dgm:pt modelId="{525A7F54-C460-4A82-A825-2E0E1E33B3FE}" type="pres">
      <dgm:prSet presAssocID="{E96D50D3-4CC2-4109-B365-7A57976B4ECB}" presName="LevelTwoTextNode" presStyleLbl="node2" presStyleIdx="1" presStyleCnt="4" custScaleX="240357">
        <dgm:presLayoutVars>
          <dgm:chPref val="3"/>
        </dgm:presLayoutVars>
      </dgm:prSet>
      <dgm:spPr/>
    </dgm:pt>
    <dgm:pt modelId="{D4C9DFCE-307B-40E1-A558-B75CA9D17B4F}" type="pres">
      <dgm:prSet presAssocID="{E96D50D3-4CC2-4109-B365-7A57976B4ECB}" presName="level3hierChild" presStyleCnt="0"/>
      <dgm:spPr/>
    </dgm:pt>
    <dgm:pt modelId="{941C689C-5914-476D-93D0-C9568A742458}" type="pres">
      <dgm:prSet presAssocID="{BBADCB50-3740-44D7-BCF9-4F5E2C33FEF3}" presName="conn2-1" presStyleLbl="parChTrans1D3" presStyleIdx="2" presStyleCnt="8"/>
      <dgm:spPr/>
    </dgm:pt>
    <dgm:pt modelId="{E1FFF7B1-879A-4BEF-8215-892F536145B5}" type="pres">
      <dgm:prSet presAssocID="{BBADCB50-3740-44D7-BCF9-4F5E2C33FEF3}" presName="connTx" presStyleLbl="parChTrans1D3" presStyleIdx="2" presStyleCnt="8"/>
      <dgm:spPr/>
    </dgm:pt>
    <dgm:pt modelId="{BF75C705-38A0-4B63-9FA4-30E0669C43AE}" type="pres">
      <dgm:prSet presAssocID="{CC5EB633-10F8-4EC1-85E6-E5858C7A5A05}" presName="root2" presStyleCnt="0"/>
      <dgm:spPr/>
    </dgm:pt>
    <dgm:pt modelId="{FD97B729-C37D-4E9E-989B-CD1457F2038D}" type="pres">
      <dgm:prSet presAssocID="{CC5EB633-10F8-4EC1-85E6-E5858C7A5A05}" presName="LevelTwoTextNode" presStyleLbl="node3" presStyleIdx="2" presStyleCnt="8" custScaleX="170599">
        <dgm:presLayoutVars>
          <dgm:chPref val="3"/>
        </dgm:presLayoutVars>
      </dgm:prSet>
      <dgm:spPr/>
    </dgm:pt>
    <dgm:pt modelId="{4FD9FCEB-CA81-46B2-906E-29FFFBB22DD5}" type="pres">
      <dgm:prSet presAssocID="{CC5EB633-10F8-4EC1-85E6-E5858C7A5A05}" presName="level3hierChild" presStyleCnt="0"/>
      <dgm:spPr/>
    </dgm:pt>
    <dgm:pt modelId="{4A01861B-A556-41BF-A079-217118C6DC7A}" type="pres">
      <dgm:prSet presAssocID="{9B1D93F6-19B1-4566-830E-C0E8CB6B1A5D}" presName="conn2-1" presStyleLbl="parChTrans1D3" presStyleIdx="3" presStyleCnt="8"/>
      <dgm:spPr/>
    </dgm:pt>
    <dgm:pt modelId="{F9891F1C-5C79-4961-BFF7-88C8898EC69F}" type="pres">
      <dgm:prSet presAssocID="{9B1D93F6-19B1-4566-830E-C0E8CB6B1A5D}" presName="connTx" presStyleLbl="parChTrans1D3" presStyleIdx="3" presStyleCnt="8"/>
      <dgm:spPr/>
    </dgm:pt>
    <dgm:pt modelId="{E654BD69-2FCE-429F-97B9-51002B6C72AC}" type="pres">
      <dgm:prSet presAssocID="{CF92BBE2-97AF-473E-8805-2CE8965B233F}" presName="root2" presStyleCnt="0"/>
      <dgm:spPr/>
    </dgm:pt>
    <dgm:pt modelId="{9177CBCC-D2CB-43AB-93DB-6E5C10245345}" type="pres">
      <dgm:prSet presAssocID="{CF92BBE2-97AF-473E-8805-2CE8965B233F}" presName="LevelTwoTextNode" presStyleLbl="node3" presStyleIdx="3" presStyleCnt="8" custScaleX="178635">
        <dgm:presLayoutVars>
          <dgm:chPref val="3"/>
        </dgm:presLayoutVars>
      </dgm:prSet>
      <dgm:spPr/>
    </dgm:pt>
    <dgm:pt modelId="{BEC3E60A-B2E6-42F9-8374-15B1E2E6E108}" type="pres">
      <dgm:prSet presAssocID="{CF92BBE2-97AF-473E-8805-2CE8965B233F}" presName="level3hierChild" presStyleCnt="0"/>
      <dgm:spPr/>
    </dgm:pt>
    <dgm:pt modelId="{76A1BBB0-1132-48E5-88FD-EF9799A12CF1}" type="pres">
      <dgm:prSet presAssocID="{3E2D5FF7-56D2-4132-A5BB-B48DC805E440}" presName="conn2-1" presStyleLbl="parChTrans1D3" presStyleIdx="4" presStyleCnt="8"/>
      <dgm:spPr/>
    </dgm:pt>
    <dgm:pt modelId="{5FDFC632-A5E9-4FCB-A83A-DFC39F8E9433}" type="pres">
      <dgm:prSet presAssocID="{3E2D5FF7-56D2-4132-A5BB-B48DC805E440}" presName="connTx" presStyleLbl="parChTrans1D3" presStyleIdx="4" presStyleCnt="8"/>
      <dgm:spPr/>
    </dgm:pt>
    <dgm:pt modelId="{B28CEDFC-B790-4191-A311-48DCA271F5C0}" type="pres">
      <dgm:prSet presAssocID="{2B505FFF-170D-4CD2-92A3-FACA29D0293B}" presName="root2" presStyleCnt="0"/>
      <dgm:spPr/>
    </dgm:pt>
    <dgm:pt modelId="{B1EBE8C8-2E6C-4E14-86E5-CCC6414BF5B2}" type="pres">
      <dgm:prSet presAssocID="{2B505FFF-170D-4CD2-92A3-FACA29D0293B}" presName="LevelTwoTextNode" presStyleLbl="node3" presStyleIdx="4" presStyleCnt="8" custScaleX="208052">
        <dgm:presLayoutVars>
          <dgm:chPref val="3"/>
        </dgm:presLayoutVars>
      </dgm:prSet>
      <dgm:spPr/>
    </dgm:pt>
    <dgm:pt modelId="{7C3A8A8B-CB68-4E9E-908C-F91AF4FFC394}" type="pres">
      <dgm:prSet presAssocID="{2B505FFF-170D-4CD2-92A3-FACA29D0293B}" presName="level3hierChild" presStyleCnt="0"/>
      <dgm:spPr/>
    </dgm:pt>
    <dgm:pt modelId="{CF49B061-6EC5-4CEE-B526-667433CF1525}" type="pres">
      <dgm:prSet presAssocID="{50A1C8D5-EB75-44EF-9792-993EB7CEABD8}" presName="conn2-1" presStyleLbl="parChTrans1D2" presStyleIdx="2" presStyleCnt="4"/>
      <dgm:spPr/>
    </dgm:pt>
    <dgm:pt modelId="{4A810C32-AC75-4639-A6D4-0338D4A20086}" type="pres">
      <dgm:prSet presAssocID="{50A1C8D5-EB75-44EF-9792-993EB7CEABD8}" presName="connTx" presStyleLbl="parChTrans1D2" presStyleIdx="2" presStyleCnt="4"/>
      <dgm:spPr/>
    </dgm:pt>
    <dgm:pt modelId="{97141373-4182-4E56-B169-5671E32250DA}" type="pres">
      <dgm:prSet presAssocID="{0638D52A-46AC-41F3-93F9-36C6C926C4FB}" presName="root2" presStyleCnt="0"/>
      <dgm:spPr/>
    </dgm:pt>
    <dgm:pt modelId="{BD070042-418F-4706-B786-6E19D13B6917}" type="pres">
      <dgm:prSet presAssocID="{0638D52A-46AC-41F3-93F9-36C6C926C4FB}" presName="LevelTwoTextNode" presStyleLbl="node2" presStyleIdx="2" presStyleCnt="4" custScaleX="199162">
        <dgm:presLayoutVars>
          <dgm:chPref val="3"/>
        </dgm:presLayoutVars>
      </dgm:prSet>
      <dgm:spPr/>
    </dgm:pt>
    <dgm:pt modelId="{E2DB69B3-0EC4-4C0B-B728-787478A73E53}" type="pres">
      <dgm:prSet presAssocID="{0638D52A-46AC-41F3-93F9-36C6C926C4FB}" presName="level3hierChild" presStyleCnt="0"/>
      <dgm:spPr/>
    </dgm:pt>
    <dgm:pt modelId="{F593A1A2-A556-4AA7-93A3-BADC281B1582}" type="pres">
      <dgm:prSet presAssocID="{BEE64824-32BB-4EDA-8156-005130328E18}" presName="conn2-1" presStyleLbl="parChTrans1D3" presStyleIdx="5" presStyleCnt="8"/>
      <dgm:spPr/>
    </dgm:pt>
    <dgm:pt modelId="{FDCB6022-A266-4FC9-AF40-4E4453AB3F8F}" type="pres">
      <dgm:prSet presAssocID="{BEE64824-32BB-4EDA-8156-005130328E18}" presName="connTx" presStyleLbl="parChTrans1D3" presStyleIdx="5" presStyleCnt="8"/>
      <dgm:spPr/>
    </dgm:pt>
    <dgm:pt modelId="{AFECAE39-7C7D-4B7E-816A-2106642CB9A7}" type="pres">
      <dgm:prSet presAssocID="{F1276EA4-BBD7-4DB0-8339-CBA3366AB443}" presName="root2" presStyleCnt="0"/>
      <dgm:spPr/>
    </dgm:pt>
    <dgm:pt modelId="{A9211D8D-91F7-497B-9F27-6C12B3B839F8}" type="pres">
      <dgm:prSet presAssocID="{F1276EA4-BBD7-4DB0-8339-CBA3366AB443}" presName="LevelTwoTextNode" presStyleLbl="node3" presStyleIdx="5" presStyleCnt="8" custScaleX="165491">
        <dgm:presLayoutVars>
          <dgm:chPref val="3"/>
        </dgm:presLayoutVars>
      </dgm:prSet>
      <dgm:spPr/>
    </dgm:pt>
    <dgm:pt modelId="{746ADF50-4597-4E1E-A878-7AE0F6FBFB32}" type="pres">
      <dgm:prSet presAssocID="{F1276EA4-BBD7-4DB0-8339-CBA3366AB443}" presName="level3hierChild" presStyleCnt="0"/>
      <dgm:spPr/>
    </dgm:pt>
    <dgm:pt modelId="{EA9B6DE3-B574-466B-862B-683AC90E263D}" type="pres">
      <dgm:prSet presAssocID="{65D42B33-CE8E-441D-82AA-FF751067D223}" presName="conn2-1" presStyleLbl="parChTrans1D3" presStyleIdx="6" presStyleCnt="8"/>
      <dgm:spPr/>
    </dgm:pt>
    <dgm:pt modelId="{57980905-B007-4FE6-B5BF-0E957FF2901C}" type="pres">
      <dgm:prSet presAssocID="{65D42B33-CE8E-441D-82AA-FF751067D223}" presName="connTx" presStyleLbl="parChTrans1D3" presStyleIdx="6" presStyleCnt="8"/>
      <dgm:spPr/>
    </dgm:pt>
    <dgm:pt modelId="{A8E69B17-F492-4FC2-BB41-F023A7E30F42}" type="pres">
      <dgm:prSet presAssocID="{C61667FF-A766-4B0C-9879-B2E17B2C6A3C}" presName="root2" presStyleCnt="0"/>
      <dgm:spPr/>
    </dgm:pt>
    <dgm:pt modelId="{C9CB5935-E2BB-44FB-98B7-C8A6BA76B748}" type="pres">
      <dgm:prSet presAssocID="{C61667FF-A766-4B0C-9879-B2E17B2C6A3C}" presName="LevelTwoTextNode" presStyleLbl="node3" presStyleIdx="6" presStyleCnt="8" custScaleX="165491">
        <dgm:presLayoutVars>
          <dgm:chPref val="3"/>
        </dgm:presLayoutVars>
      </dgm:prSet>
      <dgm:spPr/>
    </dgm:pt>
    <dgm:pt modelId="{860D8DE9-C391-423C-8AEC-A87EEDB40394}" type="pres">
      <dgm:prSet presAssocID="{C61667FF-A766-4B0C-9879-B2E17B2C6A3C}" presName="level3hierChild" presStyleCnt="0"/>
      <dgm:spPr/>
    </dgm:pt>
    <dgm:pt modelId="{7A00CA75-6EA8-45CB-ABDB-E88A87B77D45}" type="pres">
      <dgm:prSet presAssocID="{E3E54907-3006-436B-A52E-97E221E8815F}" presName="conn2-1" presStyleLbl="parChTrans1D3" presStyleIdx="7" presStyleCnt="8"/>
      <dgm:spPr/>
    </dgm:pt>
    <dgm:pt modelId="{229A0AC1-8E6B-4F37-981B-31222F548E26}" type="pres">
      <dgm:prSet presAssocID="{E3E54907-3006-436B-A52E-97E221E8815F}" presName="connTx" presStyleLbl="parChTrans1D3" presStyleIdx="7" presStyleCnt="8"/>
      <dgm:spPr/>
    </dgm:pt>
    <dgm:pt modelId="{D1BC9F8D-9A04-4399-8450-744F12C229C9}" type="pres">
      <dgm:prSet presAssocID="{E033040F-DBEB-4CEA-B8A9-3303735B516A}" presName="root2" presStyleCnt="0"/>
      <dgm:spPr/>
    </dgm:pt>
    <dgm:pt modelId="{10E494BE-C6EE-4F85-B12C-C86F6CD36F20}" type="pres">
      <dgm:prSet presAssocID="{E033040F-DBEB-4CEA-B8A9-3303735B516A}" presName="LevelTwoTextNode" presStyleLbl="node3" presStyleIdx="7" presStyleCnt="8" custScaleX="233282">
        <dgm:presLayoutVars>
          <dgm:chPref val="3"/>
        </dgm:presLayoutVars>
      </dgm:prSet>
      <dgm:spPr/>
    </dgm:pt>
    <dgm:pt modelId="{CE2BAABB-1468-4D68-9793-E657256CC816}" type="pres">
      <dgm:prSet presAssocID="{E033040F-DBEB-4CEA-B8A9-3303735B516A}" presName="level3hierChild" presStyleCnt="0"/>
      <dgm:spPr/>
    </dgm:pt>
    <dgm:pt modelId="{63D07A40-8AE4-4F5C-86AC-40EF3D8AA514}" type="pres">
      <dgm:prSet presAssocID="{ABEAB81F-6A5F-4A5C-8E38-6A6257396D9E}" presName="conn2-1" presStyleLbl="parChTrans1D2" presStyleIdx="3" presStyleCnt="4"/>
      <dgm:spPr/>
    </dgm:pt>
    <dgm:pt modelId="{B707B5DD-46DE-4178-AAFD-B8741DB31782}" type="pres">
      <dgm:prSet presAssocID="{ABEAB81F-6A5F-4A5C-8E38-6A6257396D9E}" presName="connTx" presStyleLbl="parChTrans1D2" presStyleIdx="3" presStyleCnt="4"/>
      <dgm:spPr/>
    </dgm:pt>
    <dgm:pt modelId="{87A304F3-C04A-4BB5-B3E5-B11AEE780583}" type="pres">
      <dgm:prSet presAssocID="{07CC2E5D-C41B-4EC0-8037-182029C5B0FF}" presName="root2" presStyleCnt="0"/>
      <dgm:spPr/>
    </dgm:pt>
    <dgm:pt modelId="{C0CF170E-2FAC-48FD-824A-AC6A88550ED1}" type="pres">
      <dgm:prSet presAssocID="{07CC2E5D-C41B-4EC0-8037-182029C5B0FF}" presName="LevelTwoTextNode" presStyleLbl="node2" presStyleIdx="3" presStyleCnt="4" custScaleX="181988">
        <dgm:presLayoutVars>
          <dgm:chPref val="3"/>
        </dgm:presLayoutVars>
      </dgm:prSet>
      <dgm:spPr/>
    </dgm:pt>
    <dgm:pt modelId="{DFE840F4-5548-4D13-AFBA-76772CD54ABA}" type="pres">
      <dgm:prSet presAssocID="{07CC2E5D-C41B-4EC0-8037-182029C5B0FF}" presName="level3hierChild" presStyleCnt="0"/>
      <dgm:spPr/>
    </dgm:pt>
  </dgm:ptLst>
  <dgm:cxnLst>
    <dgm:cxn modelId="{43CDB700-5666-43DA-917D-E0C650984022}" type="presOf" srcId="{E3E54907-3006-436B-A52E-97E221E8815F}" destId="{7A00CA75-6EA8-45CB-ABDB-E88A87B77D45}" srcOrd="0" destOrd="0" presId="urn:microsoft.com/office/officeart/2005/8/layout/hierarchy2"/>
    <dgm:cxn modelId="{2C7EF004-B4F5-497B-BC47-2A89CC81F918}" type="presOf" srcId="{07CC2E5D-C41B-4EC0-8037-182029C5B0FF}" destId="{C0CF170E-2FAC-48FD-824A-AC6A88550ED1}" srcOrd="0" destOrd="0" presId="urn:microsoft.com/office/officeart/2005/8/layout/hierarchy2"/>
    <dgm:cxn modelId="{AA5ED705-24E9-4111-B2A6-D9288208A48D}" type="presOf" srcId="{65664661-E4F9-4C1F-8921-093261393D3B}" destId="{B25C7EDF-479C-4696-B31C-4E4853C70FE4}" srcOrd="0" destOrd="0" presId="urn:microsoft.com/office/officeart/2005/8/layout/hierarchy2"/>
    <dgm:cxn modelId="{94C05B10-43CE-4CA9-B150-B0FCCA75991C}" type="presOf" srcId="{BBADCB50-3740-44D7-BCF9-4F5E2C33FEF3}" destId="{E1FFF7B1-879A-4BEF-8215-892F536145B5}" srcOrd="1" destOrd="0" presId="urn:microsoft.com/office/officeart/2005/8/layout/hierarchy2"/>
    <dgm:cxn modelId="{051A9A19-4998-4872-A977-F7E3EB577071}" type="presOf" srcId="{BEE64824-32BB-4EDA-8156-005130328E18}" destId="{F593A1A2-A556-4AA7-93A3-BADC281B1582}" srcOrd="0" destOrd="0" presId="urn:microsoft.com/office/officeart/2005/8/layout/hierarchy2"/>
    <dgm:cxn modelId="{439E7C1C-E62D-49F7-8BEC-CD33FFA60037}" type="presOf" srcId="{E96D50D3-4CC2-4109-B365-7A57976B4ECB}" destId="{525A7F54-C460-4A82-A825-2E0E1E33B3FE}" srcOrd="0" destOrd="0" presId="urn:microsoft.com/office/officeart/2005/8/layout/hierarchy2"/>
    <dgm:cxn modelId="{FBCBA128-F44D-4D88-BD1D-66595891789B}" type="presOf" srcId="{9B1D93F6-19B1-4566-830E-C0E8CB6B1A5D}" destId="{4A01861B-A556-41BF-A079-217118C6DC7A}" srcOrd="0" destOrd="0" presId="urn:microsoft.com/office/officeart/2005/8/layout/hierarchy2"/>
    <dgm:cxn modelId="{DDBBE031-08AA-4DD6-9FD7-3C1558F098BC}" type="presOf" srcId="{C3D497CF-3920-4429-8C7B-B1AC7053E118}" destId="{54DE7A63-4AE9-4CC8-AEA5-B8819B2C7D29}" srcOrd="0" destOrd="0" presId="urn:microsoft.com/office/officeart/2005/8/layout/hierarchy2"/>
    <dgm:cxn modelId="{5324EF33-F325-4B68-AB76-DD9239A29959}" type="presOf" srcId="{65D42B33-CE8E-441D-82AA-FF751067D223}" destId="{EA9B6DE3-B574-466B-862B-683AC90E263D}" srcOrd="0" destOrd="0" presId="urn:microsoft.com/office/officeart/2005/8/layout/hierarchy2"/>
    <dgm:cxn modelId="{73343134-A6FA-4E04-BC52-73C37084ACD3}" srcId="{E96D50D3-4CC2-4109-B365-7A57976B4ECB}" destId="{CF92BBE2-97AF-473E-8805-2CE8965B233F}" srcOrd="1" destOrd="0" parTransId="{9B1D93F6-19B1-4566-830E-C0E8CB6B1A5D}" sibTransId="{1A44DEE3-AC63-4F56-AABA-ED2052A5C813}"/>
    <dgm:cxn modelId="{7D8A983B-D5B0-4E38-8262-72383ABEF0C4}" type="presOf" srcId="{F1276EA4-BBD7-4DB0-8339-CBA3366AB443}" destId="{A9211D8D-91F7-497B-9F27-6C12B3B839F8}" srcOrd="0" destOrd="0" presId="urn:microsoft.com/office/officeart/2005/8/layout/hierarchy2"/>
    <dgm:cxn modelId="{877EB33C-AD81-4DFB-A8DD-785100668CEE}" type="presOf" srcId="{2B505FFF-170D-4CD2-92A3-FACA29D0293B}" destId="{B1EBE8C8-2E6C-4E14-86E5-CCC6414BF5B2}" srcOrd="0" destOrd="0" presId="urn:microsoft.com/office/officeart/2005/8/layout/hierarchy2"/>
    <dgm:cxn modelId="{EF9EFF5E-D971-4F3A-9043-765F6C8A8DA0}" type="presOf" srcId="{DE5969B8-70F7-46AE-ACBF-E7645148713C}" destId="{A2B98385-370E-464E-8208-6E50BF00BF82}" srcOrd="0" destOrd="0" presId="urn:microsoft.com/office/officeart/2005/8/layout/hierarchy2"/>
    <dgm:cxn modelId="{C7FBBB60-B829-48BB-ABE9-32D875D144BF}" type="presOf" srcId="{ABEAB81F-6A5F-4A5C-8E38-6A6257396D9E}" destId="{63D07A40-8AE4-4F5C-86AC-40EF3D8AA514}" srcOrd="0" destOrd="0" presId="urn:microsoft.com/office/officeart/2005/8/layout/hierarchy2"/>
    <dgm:cxn modelId="{F72AB161-CFB0-4531-984F-3A94203D9617}" srcId="{E96D50D3-4CC2-4109-B365-7A57976B4ECB}" destId="{CC5EB633-10F8-4EC1-85E6-E5858C7A5A05}" srcOrd="0" destOrd="0" parTransId="{BBADCB50-3740-44D7-BCF9-4F5E2C33FEF3}" sibTransId="{3590EB1C-567E-4DFA-879E-5FB06B6814E5}"/>
    <dgm:cxn modelId="{685C7B63-84B5-4B2D-B341-99C71DA4BA24}" type="presOf" srcId="{ABEAB81F-6A5F-4A5C-8E38-6A6257396D9E}" destId="{B707B5DD-46DE-4178-AAFD-B8741DB31782}" srcOrd="1" destOrd="0" presId="urn:microsoft.com/office/officeart/2005/8/layout/hierarchy2"/>
    <dgm:cxn modelId="{F06E8063-B20A-42E8-AA6F-B2FF1955F994}" srcId="{0638D52A-46AC-41F3-93F9-36C6C926C4FB}" destId="{C61667FF-A766-4B0C-9879-B2E17B2C6A3C}" srcOrd="1" destOrd="0" parTransId="{65D42B33-CE8E-441D-82AA-FF751067D223}" sibTransId="{A5358380-EB39-4EB7-B7C1-9E9192578AD6}"/>
    <dgm:cxn modelId="{2A9BC743-2A90-4DD7-96D2-6A5A900FB98F}" type="presOf" srcId="{BBADCB50-3740-44D7-BCF9-4F5E2C33FEF3}" destId="{941C689C-5914-476D-93D0-C9568A742458}" srcOrd="0" destOrd="0" presId="urn:microsoft.com/office/officeart/2005/8/layout/hierarchy2"/>
    <dgm:cxn modelId="{14103F46-DDAE-4497-B1DF-82D44929F827}" srcId="{0638D52A-46AC-41F3-93F9-36C6C926C4FB}" destId="{F1276EA4-BBD7-4DB0-8339-CBA3366AB443}" srcOrd="0" destOrd="0" parTransId="{BEE64824-32BB-4EDA-8156-005130328E18}" sibTransId="{5C6A2F43-1D9B-4A4B-9F36-28316BF6DB8B}"/>
    <dgm:cxn modelId="{21E55D48-4AC7-4FE7-85F0-10F7E4489D32}" type="presOf" srcId="{DE5969B8-70F7-46AE-ACBF-E7645148713C}" destId="{193ECA21-533E-41F8-A693-7332D83836B9}" srcOrd="1" destOrd="0" presId="urn:microsoft.com/office/officeart/2005/8/layout/hierarchy2"/>
    <dgm:cxn modelId="{5F8EED4A-F63F-4887-A970-8A6BFB4374B0}" type="presOf" srcId="{BE7E4DDF-855A-4645-9437-E48ABF91677B}" destId="{6E068582-8FFF-4BC7-8355-550A7D090C00}" srcOrd="1" destOrd="0" presId="urn:microsoft.com/office/officeart/2005/8/layout/hierarchy2"/>
    <dgm:cxn modelId="{DF55984C-58B8-436A-9E28-1CC6B7B1F9C7}" type="presOf" srcId="{E033040F-DBEB-4CEA-B8A9-3303735B516A}" destId="{10E494BE-C6EE-4F85-B12C-C86F6CD36F20}" srcOrd="0" destOrd="0" presId="urn:microsoft.com/office/officeart/2005/8/layout/hierarchy2"/>
    <dgm:cxn modelId="{AF831A70-86D2-4115-A021-553C1D2B5957}" type="presOf" srcId="{9B1D93F6-19B1-4566-830E-C0E8CB6B1A5D}" destId="{F9891F1C-5C79-4961-BFF7-88C8898EC69F}" srcOrd="1" destOrd="0" presId="urn:microsoft.com/office/officeart/2005/8/layout/hierarchy2"/>
    <dgm:cxn modelId="{C800A150-0432-4B3A-816E-E5C2F7EDBADA}" type="presOf" srcId="{BDDCBFD3-58F5-498A-A385-7F3EE598CF70}" destId="{F42CA9AE-2C39-4D7F-9367-EFB6DA5CBA8B}" srcOrd="0" destOrd="0" presId="urn:microsoft.com/office/officeart/2005/8/layout/hierarchy2"/>
    <dgm:cxn modelId="{73F83874-D6D7-4AF8-A968-CDF2684E48E8}" type="presOf" srcId="{6AAEB982-189D-4A28-9D01-3092CB10789E}" destId="{C87E74FE-333C-4B14-A3A7-93B567685C39}" srcOrd="0" destOrd="0" presId="urn:microsoft.com/office/officeart/2005/8/layout/hierarchy2"/>
    <dgm:cxn modelId="{7BA9377B-89FD-4D10-A07D-858B5083A4CB}" srcId="{65664661-E4F9-4C1F-8921-093261393D3B}" destId="{BDDCBFD3-58F5-498A-A385-7F3EE598CF70}" srcOrd="0" destOrd="0" parTransId="{DC70C40A-55CC-4501-AF15-F341A07466A7}" sibTransId="{F3F124AD-8773-411D-9290-CB8220C62FDA}"/>
    <dgm:cxn modelId="{3784938B-9B31-4C66-805E-2CEB0E1EF441}" type="presOf" srcId="{BE7E4DDF-855A-4645-9437-E48ABF91677B}" destId="{8B739D2C-A32A-45E3-AA6B-C0CF364D712A}" srcOrd="0" destOrd="0" presId="urn:microsoft.com/office/officeart/2005/8/layout/hierarchy2"/>
    <dgm:cxn modelId="{1075388F-BC20-4615-8F44-1382DC6298EB}" srcId="{BDDCBFD3-58F5-498A-A385-7F3EE598CF70}" destId="{07CC2E5D-C41B-4EC0-8037-182029C5B0FF}" srcOrd="3" destOrd="0" parTransId="{ABEAB81F-6A5F-4A5C-8E38-6A6257396D9E}" sibTransId="{4F094698-0409-4849-8A6E-293914F01037}"/>
    <dgm:cxn modelId="{13463195-2354-4A8A-A2F8-58063DB0BB55}" type="presOf" srcId="{CF986347-3BFF-4D01-9546-D580B7F28C34}" destId="{4D767B87-3EF2-4CC4-BF4E-964929F88D15}" srcOrd="0" destOrd="0" presId="urn:microsoft.com/office/officeart/2005/8/layout/hierarchy2"/>
    <dgm:cxn modelId="{87F25E99-8319-4E3B-95E2-1A679D4B0AC4}" type="presOf" srcId="{BEE64824-32BB-4EDA-8156-005130328E18}" destId="{FDCB6022-A266-4FC9-AF40-4E4453AB3F8F}" srcOrd="1" destOrd="0" presId="urn:microsoft.com/office/officeart/2005/8/layout/hierarchy2"/>
    <dgm:cxn modelId="{46793F9C-F557-451A-A370-45F531DAD876}" type="presOf" srcId="{3E2D5FF7-56D2-4132-A5BB-B48DC805E440}" destId="{5FDFC632-A5E9-4FCB-A83A-DFC39F8E9433}" srcOrd="1" destOrd="0" presId="urn:microsoft.com/office/officeart/2005/8/layout/hierarchy2"/>
    <dgm:cxn modelId="{7387479D-59A9-4E38-88C4-8921A70A1AF3}" type="presOf" srcId="{69F46650-D212-40B7-B29E-587CEEA63354}" destId="{03845F8A-3517-41A1-969F-FC1298FDC0DA}" srcOrd="0" destOrd="0" presId="urn:microsoft.com/office/officeart/2005/8/layout/hierarchy2"/>
    <dgm:cxn modelId="{205F80A5-98F2-460C-BE5C-851E259254DD}" type="presOf" srcId="{C61667FF-A766-4B0C-9879-B2E17B2C6A3C}" destId="{C9CB5935-E2BB-44FB-98B7-C8A6BA76B748}" srcOrd="0" destOrd="0" presId="urn:microsoft.com/office/officeart/2005/8/layout/hierarchy2"/>
    <dgm:cxn modelId="{38B077A6-8DDB-4483-85FD-1E9552E6FA7D}" type="presOf" srcId="{C3D497CF-3920-4429-8C7B-B1AC7053E118}" destId="{ABCC0C09-D6FD-4D0E-ACE3-9109E95A23EF}" srcOrd="1" destOrd="0" presId="urn:microsoft.com/office/officeart/2005/8/layout/hierarchy2"/>
    <dgm:cxn modelId="{C7DCF7A8-60AC-4F84-B9F1-068BDFB98749}" type="presOf" srcId="{50A1C8D5-EB75-44EF-9792-993EB7CEABD8}" destId="{CF49B061-6EC5-4CEE-B526-667433CF1525}" srcOrd="0" destOrd="0" presId="urn:microsoft.com/office/officeart/2005/8/layout/hierarchy2"/>
    <dgm:cxn modelId="{E8C51AAD-81BD-48FD-8731-A2BF289F440A}" srcId="{E96D50D3-4CC2-4109-B365-7A57976B4ECB}" destId="{2B505FFF-170D-4CD2-92A3-FACA29D0293B}" srcOrd="2" destOrd="0" parTransId="{3E2D5FF7-56D2-4132-A5BB-B48DC805E440}" sibTransId="{AC6CB0E3-5CCE-4317-A46C-BC72B6178EED}"/>
    <dgm:cxn modelId="{9587D3B0-6185-4B02-A449-6AF2DF954AC5}" srcId="{BDDCBFD3-58F5-498A-A385-7F3EE598CF70}" destId="{0638D52A-46AC-41F3-93F9-36C6C926C4FB}" srcOrd="2" destOrd="0" parTransId="{50A1C8D5-EB75-44EF-9792-993EB7CEABD8}" sibTransId="{267B649D-D83B-4130-99BA-11DD2FB9EB4A}"/>
    <dgm:cxn modelId="{CEDCB6B1-246B-4C97-B3BA-855F13FB12DB}" type="presOf" srcId="{1F67CFD8-7E96-4120-8BE1-F46050D3E014}" destId="{3318A47D-E9C3-450B-A366-E5AA31DF1C08}" srcOrd="0" destOrd="0" presId="urn:microsoft.com/office/officeart/2005/8/layout/hierarchy2"/>
    <dgm:cxn modelId="{924856B8-2B9D-488E-89E0-BF1F19004462}" type="presOf" srcId="{E3E54907-3006-436B-A52E-97E221E8815F}" destId="{229A0AC1-8E6B-4F37-981B-31222F548E26}" srcOrd="1" destOrd="0" presId="urn:microsoft.com/office/officeart/2005/8/layout/hierarchy2"/>
    <dgm:cxn modelId="{CBD85BC1-D38F-43C1-9C73-DDD22623BB6B}" srcId="{1F67CFD8-7E96-4120-8BE1-F46050D3E014}" destId="{CF986347-3BFF-4D01-9546-D580B7F28C34}" srcOrd="0" destOrd="0" parTransId="{C3D497CF-3920-4429-8C7B-B1AC7053E118}" sibTransId="{17CB5706-7323-4D66-822F-67174545C2D0}"/>
    <dgm:cxn modelId="{957F61C4-37BC-427E-8E03-1A66AA399254}" type="presOf" srcId="{0638D52A-46AC-41F3-93F9-36C6C926C4FB}" destId="{BD070042-418F-4706-B786-6E19D13B6917}" srcOrd="0" destOrd="0" presId="urn:microsoft.com/office/officeart/2005/8/layout/hierarchy2"/>
    <dgm:cxn modelId="{FED25FC8-A660-41B6-AAE4-B837E3A8A97D}" type="presOf" srcId="{3E2D5FF7-56D2-4132-A5BB-B48DC805E440}" destId="{76A1BBB0-1132-48E5-88FD-EF9799A12CF1}" srcOrd="0" destOrd="0" presId="urn:microsoft.com/office/officeart/2005/8/layout/hierarchy2"/>
    <dgm:cxn modelId="{CC7183C9-82E6-40D7-8811-31F949C16742}" type="presOf" srcId="{65D42B33-CE8E-441D-82AA-FF751067D223}" destId="{57980905-B007-4FE6-B5BF-0E957FF2901C}" srcOrd="1" destOrd="0" presId="urn:microsoft.com/office/officeart/2005/8/layout/hierarchy2"/>
    <dgm:cxn modelId="{FB2A98DD-249F-4912-9D63-1D3EC7AEBF99}" srcId="{BDDCBFD3-58F5-498A-A385-7F3EE598CF70}" destId="{1F67CFD8-7E96-4120-8BE1-F46050D3E014}" srcOrd="0" destOrd="0" parTransId="{BE7E4DDF-855A-4645-9437-E48ABF91677B}" sibTransId="{43992980-EF84-4E1E-A6E3-8E8FBA0FC09E}"/>
    <dgm:cxn modelId="{5544B8DD-C207-4F42-984D-7F0A5C0F2860}" type="presOf" srcId="{CC5EB633-10F8-4EC1-85E6-E5858C7A5A05}" destId="{FD97B729-C37D-4E9E-989B-CD1457F2038D}" srcOrd="0" destOrd="0" presId="urn:microsoft.com/office/officeart/2005/8/layout/hierarchy2"/>
    <dgm:cxn modelId="{3F7589DE-7C91-4AF2-8B38-58D8A125959E}" type="presOf" srcId="{50A1C8D5-EB75-44EF-9792-993EB7CEABD8}" destId="{4A810C32-AC75-4639-A6D4-0338D4A20086}" srcOrd="1" destOrd="0" presId="urn:microsoft.com/office/officeart/2005/8/layout/hierarchy2"/>
    <dgm:cxn modelId="{AE58DDE0-352F-429E-A326-8844C3D12ED9}" type="presOf" srcId="{CF92BBE2-97AF-473E-8805-2CE8965B233F}" destId="{9177CBCC-D2CB-43AB-93DB-6E5C10245345}" srcOrd="0" destOrd="0" presId="urn:microsoft.com/office/officeart/2005/8/layout/hierarchy2"/>
    <dgm:cxn modelId="{A93B29E5-43D3-4A81-A98C-CC747AED695D}" srcId="{BDDCBFD3-58F5-498A-A385-7F3EE598CF70}" destId="{E96D50D3-4CC2-4109-B365-7A57976B4ECB}" srcOrd="1" destOrd="0" parTransId="{6AAEB982-189D-4A28-9D01-3092CB10789E}" sibTransId="{304EE9DB-F09F-43B4-901F-3FF07EA480B6}"/>
    <dgm:cxn modelId="{734461E5-0FAE-4896-90E4-8B7275FEE419}" srcId="{0638D52A-46AC-41F3-93F9-36C6C926C4FB}" destId="{E033040F-DBEB-4CEA-B8A9-3303735B516A}" srcOrd="2" destOrd="0" parTransId="{E3E54907-3006-436B-A52E-97E221E8815F}" sibTransId="{EEA8671A-C5A1-4603-8363-A007D13A68F3}"/>
    <dgm:cxn modelId="{F41F74E8-FEA5-4D9C-8D1D-9EB76614FE72}" srcId="{1F67CFD8-7E96-4120-8BE1-F46050D3E014}" destId="{69F46650-D212-40B7-B29E-587CEEA63354}" srcOrd="1" destOrd="0" parTransId="{DE5969B8-70F7-46AE-ACBF-E7645148713C}" sibTransId="{ADE0BCF5-F829-43CA-8632-4690F766D471}"/>
    <dgm:cxn modelId="{94BCFDEC-85AE-415F-9504-372F4BE37E74}" type="presOf" srcId="{6AAEB982-189D-4A28-9D01-3092CB10789E}" destId="{7FDBF08C-8130-4E4B-A095-D6BA2757EB2A}" srcOrd="1" destOrd="0" presId="urn:microsoft.com/office/officeart/2005/8/layout/hierarchy2"/>
    <dgm:cxn modelId="{C4AEE554-5E87-45F4-B641-8B6D949F5532}" type="presParOf" srcId="{B25C7EDF-479C-4696-B31C-4E4853C70FE4}" destId="{5110C0E7-F0E3-4AAF-B92B-6FCCEDE89B4E}" srcOrd="0" destOrd="0" presId="urn:microsoft.com/office/officeart/2005/8/layout/hierarchy2"/>
    <dgm:cxn modelId="{EDBA1E3C-34DA-4FB9-9E1F-49F56C0D8334}" type="presParOf" srcId="{5110C0E7-F0E3-4AAF-B92B-6FCCEDE89B4E}" destId="{F42CA9AE-2C39-4D7F-9367-EFB6DA5CBA8B}" srcOrd="0" destOrd="0" presId="urn:microsoft.com/office/officeart/2005/8/layout/hierarchy2"/>
    <dgm:cxn modelId="{C03292FB-76F9-46CB-9D0E-8C612D708B62}" type="presParOf" srcId="{5110C0E7-F0E3-4AAF-B92B-6FCCEDE89B4E}" destId="{A02309C8-AAEE-4C64-8BD2-63F86732B1D4}" srcOrd="1" destOrd="0" presId="urn:microsoft.com/office/officeart/2005/8/layout/hierarchy2"/>
    <dgm:cxn modelId="{B5C5C13A-CC94-44D0-A00D-0E8C37373ADD}" type="presParOf" srcId="{A02309C8-AAEE-4C64-8BD2-63F86732B1D4}" destId="{8B739D2C-A32A-45E3-AA6B-C0CF364D712A}" srcOrd="0" destOrd="0" presId="urn:microsoft.com/office/officeart/2005/8/layout/hierarchy2"/>
    <dgm:cxn modelId="{2A6A53EA-1B61-474A-AE0F-05AF3F27CEC6}" type="presParOf" srcId="{8B739D2C-A32A-45E3-AA6B-C0CF364D712A}" destId="{6E068582-8FFF-4BC7-8355-550A7D090C00}" srcOrd="0" destOrd="0" presId="urn:microsoft.com/office/officeart/2005/8/layout/hierarchy2"/>
    <dgm:cxn modelId="{637CA6AB-8DF4-4792-9CDD-AE5D82304B46}" type="presParOf" srcId="{A02309C8-AAEE-4C64-8BD2-63F86732B1D4}" destId="{17B18032-BD9B-41E1-B408-4BDB018D8397}" srcOrd="1" destOrd="0" presId="urn:microsoft.com/office/officeart/2005/8/layout/hierarchy2"/>
    <dgm:cxn modelId="{4C94CBC0-A7A9-4C00-BF7B-5E99F083FC3B}" type="presParOf" srcId="{17B18032-BD9B-41E1-B408-4BDB018D8397}" destId="{3318A47D-E9C3-450B-A366-E5AA31DF1C08}" srcOrd="0" destOrd="0" presId="urn:microsoft.com/office/officeart/2005/8/layout/hierarchy2"/>
    <dgm:cxn modelId="{AE45B6EC-7A65-4765-8D71-C34E618EA411}" type="presParOf" srcId="{17B18032-BD9B-41E1-B408-4BDB018D8397}" destId="{493A7590-FD4C-42F4-AD88-4945EE272F54}" srcOrd="1" destOrd="0" presId="urn:microsoft.com/office/officeart/2005/8/layout/hierarchy2"/>
    <dgm:cxn modelId="{8D783348-C7E6-4208-8EEA-6477D054B643}" type="presParOf" srcId="{493A7590-FD4C-42F4-AD88-4945EE272F54}" destId="{54DE7A63-4AE9-4CC8-AEA5-B8819B2C7D29}" srcOrd="0" destOrd="0" presId="urn:microsoft.com/office/officeart/2005/8/layout/hierarchy2"/>
    <dgm:cxn modelId="{0CD7D9E0-B09D-47C1-B70C-5F4D2030A41C}" type="presParOf" srcId="{54DE7A63-4AE9-4CC8-AEA5-B8819B2C7D29}" destId="{ABCC0C09-D6FD-4D0E-ACE3-9109E95A23EF}" srcOrd="0" destOrd="0" presId="urn:microsoft.com/office/officeart/2005/8/layout/hierarchy2"/>
    <dgm:cxn modelId="{B148D964-A6F4-4EAE-98BC-AD9F9327070E}" type="presParOf" srcId="{493A7590-FD4C-42F4-AD88-4945EE272F54}" destId="{BF4CCB4F-DD70-4566-B0F5-A3E95A791AE0}" srcOrd="1" destOrd="0" presId="urn:microsoft.com/office/officeart/2005/8/layout/hierarchy2"/>
    <dgm:cxn modelId="{0D6A996B-FBAA-4F62-954A-D5DDC1FD6B64}" type="presParOf" srcId="{BF4CCB4F-DD70-4566-B0F5-A3E95A791AE0}" destId="{4D767B87-3EF2-4CC4-BF4E-964929F88D15}" srcOrd="0" destOrd="0" presId="urn:microsoft.com/office/officeart/2005/8/layout/hierarchy2"/>
    <dgm:cxn modelId="{30A0AAB6-A140-4994-A07A-B9A2C7DCA3B8}" type="presParOf" srcId="{BF4CCB4F-DD70-4566-B0F5-A3E95A791AE0}" destId="{0CFCADB5-D070-4657-9D78-2DD193FCFEC6}" srcOrd="1" destOrd="0" presId="urn:microsoft.com/office/officeart/2005/8/layout/hierarchy2"/>
    <dgm:cxn modelId="{D2C06FB3-209A-4D99-AECF-0BD31E05FB6C}" type="presParOf" srcId="{493A7590-FD4C-42F4-AD88-4945EE272F54}" destId="{A2B98385-370E-464E-8208-6E50BF00BF82}" srcOrd="2" destOrd="0" presId="urn:microsoft.com/office/officeart/2005/8/layout/hierarchy2"/>
    <dgm:cxn modelId="{4DD1C815-AC60-4345-87E7-5035C75F57C3}" type="presParOf" srcId="{A2B98385-370E-464E-8208-6E50BF00BF82}" destId="{193ECA21-533E-41F8-A693-7332D83836B9}" srcOrd="0" destOrd="0" presId="urn:microsoft.com/office/officeart/2005/8/layout/hierarchy2"/>
    <dgm:cxn modelId="{34BAD9C2-FB24-4D46-B32D-19F7EFD7486D}" type="presParOf" srcId="{493A7590-FD4C-42F4-AD88-4945EE272F54}" destId="{81D43F30-B275-4DA7-9149-CC2C9F5DDD4F}" srcOrd="3" destOrd="0" presId="urn:microsoft.com/office/officeart/2005/8/layout/hierarchy2"/>
    <dgm:cxn modelId="{95C3BB7F-31F7-4DAF-BFF6-546FFEC20357}" type="presParOf" srcId="{81D43F30-B275-4DA7-9149-CC2C9F5DDD4F}" destId="{03845F8A-3517-41A1-969F-FC1298FDC0DA}" srcOrd="0" destOrd="0" presId="urn:microsoft.com/office/officeart/2005/8/layout/hierarchy2"/>
    <dgm:cxn modelId="{75C6F4E6-83C9-46EE-83B9-EC9CE05B69B1}" type="presParOf" srcId="{81D43F30-B275-4DA7-9149-CC2C9F5DDD4F}" destId="{DA751547-FCAB-4FAE-B5AF-5E681EC8BD8B}" srcOrd="1" destOrd="0" presId="urn:microsoft.com/office/officeart/2005/8/layout/hierarchy2"/>
    <dgm:cxn modelId="{F596F4AF-5766-41F1-98FC-716359CB0021}" type="presParOf" srcId="{A02309C8-AAEE-4C64-8BD2-63F86732B1D4}" destId="{C87E74FE-333C-4B14-A3A7-93B567685C39}" srcOrd="2" destOrd="0" presId="urn:microsoft.com/office/officeart/2005/8/layout/hierarchy2"/>
    <dgm:cxn modelId="{B8123A42-7C9A-413C-B2D4-51C55A2E6637}" type="presParOf" srcId="{C87E74FE-333C-4B14-A3A7-93B567685C39}" destId="{7FDBF08C-8130-4E4B-A095-D6BA2757EB2A}" srcOrd="0" destOrd="0" presId="urn:microsoft.com/office/officeart/2005/8/layout/hierarchy2"/>
    <dgm:cxn modelId="{16D48CCA-BB4D-465B-9220-C374F511919F}" type="presParOf" srcId="{A02309C8-AAEE-4C64-8BD2-63F86732B1D4}" destId="{B05E16B1-4F9C-4657-B8AB-5158E957E1C8}" srcOrd="3" destOrd="0" presId="urn:microsoft.com/office/officeart/2005/8/layout/hierarchy2"/>
    <dgm:cxn modelId="{064C4626-CFC1-40A1-B896-F8DE3CFD8755}" type="presParOf" srcId="{B05E16B1-4F9C-4657-B8AB-5158E957E1C8}" destId="{525A7F54-C460-4A82-A825-2E0E1E33B3FE}" srcOrd="0" destOrd="0" presId="urn:microsoft.com/office/officeart/2005/8/layout/hierarchy2"/>
    <dgm:cxn modelId="{E2A77228-9A36-48C0-BE0C-0610F6004424}" type="presParOf" srcId="{B05E16B1-4F9C-4657-B8AB-5158E957E1C8}" destId="{D4C9DFCE-307B-40E1-A558-B75CA9D17B4F}" srcOrd="1" destOrd="0" presId="urn:microsoft.com/office/officeart/2005/8/layout/hierarchy2"/>
    <dgm:cxn modelId="{E9919222-E487-4EA7-B4B3-B2E1BCE39531}" type="presParOf" srcId="{D4C9DFCE-307B-40E1-A558-B75CA9D17B4F}" destId="{941C689C-5914-476D-93D0-C9568A742458}" srcOrd="0" destOrd="0" presId="urn:microsoft.com/office/officeart/2005/8/layout/hierarchy2"/>
    <dgm:cxn modelId="{017C73D7-33DA-40B4-B672-97999C2833E3}" type="presParOf" srcId="{941C689C-5914-476D-93D0-C9568A742458}" destId="{E1FFF7B1-879A-4BEF-8215-892F536145B5}" srcOrd="0" destOrd="0" presId="urn:microsoft.com/office/officeart/2005/8/layout/hierarchy2"/>
    <dgm:cxn modelId="{1CC60359-0CB8-4281-8E41-0697F44B3F4B}" type="presParOf" srcId="{D4C9DFCE-307B-40E1-A558-B75CA9D17B4F}" destId="{BF75C705-38A0-4B63-9FA4-30E0669C43AE}" srcOrd="1" destOrd="0" presId="urn:microsoft.com/office/officeart/2005/8/layout/hierarchy2"/>
    <dgm:cxn modelId="{1425D743-27A8-43D6-9770-C9F3B2B8E38B}" type="presParOf" srcId="{BF75C705-38A0-4B63-9FA4-30E0669C43AE}" destId="{FD97B729-C37D-4E9E-989B-CD1457F2038D}" srcOrd="0" destOrd="0" presId="urn:microsoft.com/office/officeart/2005/8/layout/hierarchy2"/>
    <dgm:cxn modelId="{4E11357D-71A4-430E-9B3C-2848C122B123}" type="presParOf" srcId="{BF75C705-38A0-4B63-9FA4-30E0669C43AE}" destId="{4FD9FCEB-CA81-46B2-906E-29FFFBB22DD5}" srcOrd="1" destOrd="0" presId="urn:microsoft.com/office/officeart/2005/8/layout/hierarchy2"/>
    <dgm:cxn modelId="{7B3DB851-DCDA-4D0D-B906-F142340EC13F}" type="presParOf" srcId="{D4C9DFCE-307B-40E1-A558-B75CA9D17B4F}" destId="{4A01861B-A556-41BF-A079-217118C6DC7A}" srcOrd="2" destOrd="0" presId="urn:microsoft.com/office/officeart/2005/8/layout/hierarchy2"/>
    <dgm:cxn modelId="{57543001-4F7B-4BF7-A1D0-5BA36E23BCB0}" type="presParOf" srcId="{4A01861B-A556-41BF-A079-217118C6DC7A}" destId="{F9891F1C-5C79-4961-BFF7-88C8898EC69F}" srcOrd="0" destOrd="0" presId="urn:microsoft.com/office/officeart/2005/8/layout/hierarchy2"/>
    <dgm:cxn modelId="{EDE0D209-9E14-4243-B7AF-BB11E4830014}" type="presParOf" srcId="{D4C9DFCE-307B-40E1-A558-B75CA9D17B4F}" destId="{E654BD69-2FCE-429F-97B9-51002B6C72AC}" srcOrd="3" destOrd="0" presId="urn:microsoft.com/office/officeart/2005/8/layout/hierarchy2"/>
    <dgm:cxn modelId="{C17AC212-C72D-4C5D-AAD0-439AA7BA6F46}" type="presParOf" srcId="{E654BD69-2FCE-429F-97B9-51002B6C72AC}" destId="{9177CBCC-D2CB-43AB-93DB-6E5C10245345}" srcOrd="0" destOrd="0" presId="urn:microsoft.com/office/officeart/2005/8/layout/hierarchy2"/>
    <dgm:cxn modelId="{357D7431-9EEF-4E1F-8B54-54247A09E54E}" type="presParOf" srcId="{E654BD69-2FCE-429F-97B9-51002B6C72AC}" destId="{BEC3E60A-B2E6-42F9-8374-15B1E2E6E108}" srcOrd="1" destOrd="0" presId="urn:microsoft.com/office/officeart/2005/8/layout/hierarchy2"/>
    <dgm:cxn modelId="{3A2B26ED-916B-44B9-9AFE-6EEBE22C7ED0}" type="presParOf" srcId="{D4C9DFCE-307B-40E1-A558-B75CA9D17B4F}" destId="{76A1BBB0-1132-48E5-88FD-EF9799A12CF1}" srcOrd="4" destOrd="0" presId="urn:microsoft.com/office/officeart/2005/8/layout/hierarchy2"/>
    <dgm:cxn modelId="{9302DBFE-8752-44FD-AE03-3917E623D179}" type="presParOf" srcId="{76A1BBB0-1132-48E5-88FD-EF9799A12CF1}" destId="{5FDFC632-A5E9-4FCB-A83A-DFC39F8E9433}" srcOrd="0" destOrd="0" presId="urn:microsoft.com/office/officeart/2005/8/layout/hierarchy2"/>
    <dgm:cxn modelId="{FB178F7B-A94C-4AD2-81E4-9C379149FF02}" type="presParOf" srcId="{D4C9DFCE-307B-40E1-A558-B75CA9D17B4F}" destId="{B28CEDFC-B790-4191-A311-48DCA271F5C0}" srcOrd="5" destOrd="0" presId="urn:microsoft.com/office/officeart/2005/8/layout/hierarchy2"/>
    <dgm:cxn modelId="{E50559A9-20D9-43C7-B78B-F04E2FCE2110}" type="presParOf" srcId="{B28CEDFC-B790-4191-A311-48DCA271F5C0}" destId="{B1EBE8C8-2E6C-4E14-86E5-CCC6414BF5B2}" srcOrd="0" destOrd="0" presId="urn:microsoft.com/office/officeart/2005/8/layout/hierarchy2"/>
    <dgm:cxn modelId="{5877E62F-8B48-4600-B563-46417C369238}" type="presParOf" srcId="{B28CEDFC-B790-4191-A311-48DCA271F5C0}" destId="{7C3A8A8B-CB68-4E9E-908C-F91AF4FFC394}" srcOrd="1" destOrd="0" presId="urn:microsoft.com/office/officeart/2005/8/layout/hierarchy2"/>
    <dgm:cxn modelId="{770FDB83-A620-4E31-8BC3-5BFA388F88EA}" type="presParOf" srcId="{A02309C8-AAEE-4C64-8BD2-63F86732B1D4}" destId="{CF49B061-6EC5-4CEE-B526-667433CF1525}" srcOrd="4" destOrd="0" presId="urn:microsoft.com/office/officeart/2005/8/layout/hierarchy2"/>
    <dgm:cxn modelId="{D12266AA-A2F9-4AA9-85AB-84FBDE2E9AB8}" type="presParOf" srcId="{CF49B061-6EC5-4CEE-B526-667433CF1525}" destId="{4A810C32-AC75-4639-A6D4-0338D4A20086}" srcOrd="0" destOrd="0" presId="urn:microsoft.com/office/officeart/2005/8/layout/hierarchy2"/>
    <dgm:cxn modelId="{60120DD9-7AC8-4817-B296-C64E56B1A04F}" type="presParOf" srcId="{A02309C8-AAEE-4C64-8BD2-63F86732B1D4}" destId="{97141373-4182-4E56-B169-5671E32250DA}" srcOrd="5" destOrd="0" presId="urn:microsoft.com/office/officeart/2005/8/layout/hierarchy2"/>
    <dgm:cxn modelId="{17D75BF0-76E0-458D-9BA3-A485E852A304}" type="presParOf" srcId="{97141373-4182-4E56-B169-5671E32250DA}" destId="{BD070042-418F-4706-B786-6E19D13B6917}" srcOrd="0" destOrd="0" presId="urn:microsoft.com/office/officeart/2005/8/layout/hierarchy2"/>
    <dgm:cxn modelId="{5FACD1AE-35C8-482E-A310-92D4EBB68BA4}" type="presParOf" srcId="{97141373-4182-4E56-B169-5671E32250DA}" destId="{E2DB69B3-0EC4-4C0B-B728-787478A73E53}" srcOrd="1" destOrd="0" presId="urn:microsoft.com/office/officeart/2005/8/layout/hierarchy2"/>
    <dgm:cxn modelId="{9BFC583E-97DB-42DD-90C5-06C015DD2C9F}" type="presParOf" srcId="{E2DB69B3-0EC4-4C0B-B728-787478A73E53}" destId="{F593A1A2-A556-4AA7-93A3-BADC281B1582}" srcOrd="0" destOrd="0" presId="urn:microsoft.com/office/officeart/2005/8/layout/hierarchy2"/>
    <dgm:cxn modelId="{228BDF45-7DFA-41BF-97F7-C835196DEC2D}" type="presParOf" srcId="{F593A1A2-A556-4AA7-93A3-BADC281B1582}" destId="{FDCB6022-A266-4FC9-AF40-4E4453AB3F8F}" srcOrd="0" destOrd="0" presId="urn:microsoft.com/office/officeart/2005/8/layout/hierarchy2"/>
    <dgm:cxn modelId="{72E8E5AA-05FC-4FCA-9E7B-EDB1DBA593AB}" type="presParOf" srcId="{E2DB69B3-0EC4-4C0B-B728-787478A73E53}" destId="{AFECAE39-7C7D-4B7E-816A-2106642CB9A7}" srcOrd="1" destOrd="0" presId="urn:microsoft.com/office/officeart/2005/8/layout/hierarchy2"/>
    <dgm:cxn modelId="{649BCD30-C5FF-4DB2-859E-10A7E1358C74}" type="presParOf" srcId="{AFECAE39-7C7D-4B7E-816A-2106642CB9A7}" destId="{A9211D8D-91F7-497B-9F27-6C12B3B839F8}" srcOrd="0" destOrd="0" presId="urn:microsoft.com/office/officeart/2005/8/layout/hierarchy2"/>
    <dgm:cxn modelId="{BC48C3CF-F30A-47E4-8660-EAD951A3F6CA}" type="presParOf" srcId="{AFECAE39-7C7D-4B7E-816A-2106642CB9A7}" destId="{746ADF50-4597-4E1E-A878-7AE0F6FBFB32}" srcOrd="1" destOrd="0" presId="urn:microsoft.com/office/officeart/2005/8/layout/hierarchy2"/>
    <dgm:cxn modelId="{65A627AE-6B32-4B5B-A93E-D51E49AEEE1A}" type="presParOf" srcId="{E2DB69B3-0EC4-4C0B-B728-787478A73E53}" destId="{EA9B6DE3-B574-466B-862B-683AC90E263D}" srcOrd="2" destOrd="0" presId="urn:microsoft.com/office/officeart/2005/8/layout/hierarchy2"/>
    <dgm:cxn modelId="{3B544138-0F18-455F-A9DB-65B818D37329}" type="presParOf" srcId="{EA9B6DE3-B574-466B-862B-683AC90E263D}" destId="{57980905-B007-4FE6-B5BF-0E957FF2901C}" srcOrd="0" destOrd="0" presId="urn:microsoft.com/office/officeart/2005/8/layout/hierarchy2"/>
    <dgm:cxn modelId="{FFBA2525-FD8D-4AB4-8E1C-9E849F7CC538}" type="presParOf" srcId="{E2DB69B3-0EC4-4C0B-B728-787478A73E53}" destId="{A8E69B17-F492-4FC2-BB41-F023A7E30F42}" srcOrd="3" destOrd="0" presId="urn:microsoft.com/office/officeart/2005/8/layout/hierarchy2"/>
    <dgm:cxn modelId="{C0606CF6-2565-4A45-B29C-A5E804E5B6E1}" type="presParOf" srcId="{A8E69B17-F492-4FC2-BB41-F023A7E30F42}" destId="{C9CB5935-E2BB-44FB-98B7-C8A6BA76B748}" srcOrd="0" destOrd="0" presId="urn:microsoft.com/office/officeart/2005/8/layout/hierarchy2"/>
    <dgm:cxn modelId="{B0B8E302-76CB-47B1-A092-685A367B6CEC}" type="presParOf" srcId="{A8E69B17-F492-4FC2-BB41-F023A7E30F42}" destId="{860D8DE9-C391-423C-8AEC-A87EEDB40394}" srcOrd="1" destOrd="0" presId="urn:microsoft.com/office/officeart/2005/8/layout/hierarchy2"/>
    <dgm:cxn modelId="{C6AA70C9-AAEB-4E2D-835C-9D4442E23C77}" type="presParOf" srcId="{E2DB69B3-0EC4-4C0B-B728-787478A73E53}" destId="{7A00CA75-6EA8-45CB-ABDB-E88A87B77D45}" srcOrd="4" destOrd="0" presId="urn:microsoft.com/office/officeart/2005/8/layout/hierarchy2"/>
    <dgm:cxn modelId="{CEABFBF7-4D75-46EE-AB94-98B55B69E9F6}" type="presParOf" srcId="{7A00CA75-6EA8-45CB-ABDB-E88A87B77D45}" destId="{229A0AC1-8E6B-4F37-981B-31222F548E26}" srcOrd="0" destOrd="0" presId="urn:microsoft.com/office/officeart/2005/8/layout/hierarchy2"/>
    <dgm:cxn modelId="{91085116-99EF-4612-8DA2-1A63822EF4C2}" type="presParOf" srcId="{E2DB69B3-0EC4-4C0B-B728-787478A73E53}" destId="{D1BC9F8D-9A04-4399-8450-744F12C229C9}" srcOrd="5" destOrd="0" presId="urn:microsoft.com/office/officeart/2005/8/layout/hierarchy2"/>
    <dgm:cxn modelId="{15EC5B33-559B-4771-B0DB-3D54FCFED188}" type="presParOf" srcId="{D1BC9F8D-9A04-4399-8450-744F12C229C9}" destId="{10E494BE-C6EE-4F85-B12C-C86F6CD36F20}" srcOrd="0" destOrd="0" presId="urn:microsoft.com/office/officeart/2005/8/layout/hierarchy2"/>
    <dgm:cxn modelId="{ABDCF515-7208-453A-9C2C-A70DE1BC3FC3}" type="presParOf" srcId="{D1BC9F8D-9A04-4399-8450-744F12C229C9}" destId="{CE2BAABB-1468-4D68-9793-E657256CC816}" srcOrd="1" destOrd="0" presId="urn:microsoft.com/office/officeart/2005/8/layout/hierarchy2"/>
    <dgm:cxn modelId="{72E4419C-A822-40D8-8352-9F65ED548054}" type="presParOf" srcId="{A02309C8-AAEE-4C64-8BD2-63F86732B1D4}" destId="{63D07A40-8AE4-4F5C-86AC-40EF3D8AA514}" srcOrd="6" destOrd="0" presId="urn:microsoft.com/office/officeart/2005/8/layout/hierarchy2"/>
    <dgm:cxn modelId="{3E57775C-066A-401D-8F6F-8C4E950279B2}" type="presParOf" srcId="{63D07A40-8AE4-4F5C-86AC-40EF3D8AA514}" destId="{B707B5DD-46DE-4178-AAFD-B8741DB31782}" srcOrd="0" destOrd="0" presId="urn:microsoft.com/office/officeart/2005/8/layout/hierarchy2"/>
    <dgm:cxn modelId="{A0A9FD8B-24C5-4BB3-B811-44FB70FC273B}" type="presParOf" srcId="{A02309C8-AAEE-4C64-8BD2-63F86732B1D4}" destId="{87A304F3-C04A-4BB5-B3E5-B11AEE780583}" srcOrd="7" destOrd="0" presId="urn:microsoft.com/office/officeart/2005/8/layout/hierarchy2"/>
    <dgm:cxn modelId="{4067376F-D0D7-457E-8FE6-F3CA1644475A}" type="presParOf" srcId="{87A304F3-C04A-4BB5-B3E5-B11AEE780583}" destId="{C0CF170E-2FAC-48FD-824A-AC6A88550ED1}" srcOrd="0" destOrd="0" presId="urn:microsoft.com/office/officeart/2005/8/layout/hierarchy2"/>
    <dgm:cxn modelId="{7D51EAA9-58DC-47F2-A95A-C508AE49F072}" type="presParOf" srcId="{87A304F3-C04A-4BB5-B3E5-B11AEE780583}" destId="{DFE840F4-5548-4D13-AFBA-76772CD54AB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664661-E4F9-4C1F-8921-093261393D3B}"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zh-CN" altLang="en-US"/>
        </a:p>
      </dgm:t>
    </dgm:pt>
    <dgm:pt modelId="{BDDCBFD3-58F5-498A-A385-7F3EE598CF70}">
      <dgm:prSet phldrT="[文本]" custT="1"/>
      <dgm:spPr/>
      <dgm:t>
        <a:bodyPr/>
        <a:lstStyle/>
        <a:p>
          <a:r>
            <a:rPr lang="zh-CN" altLang="en-US" sz="2000" dirty="0">
              <a:latin typeface="微软雅黑" pitchFamily="34" charset="-122"/>
              <a:ea typeface="微软雅黑" pitchFamily="34" charset="-122"/>
            </a:rPr>
            <a:t>第二章 民间文学的基本特征</a:t>
          </a:r>
        </a:p>
      </dgm:t>
    </dgm:pt>
    <dgm:pt modelId="{DC70C40A-55CC-4501-AF15-F341A07466A7}" type="parTrans" cxnId="{7BA9377B-89FD-4D10-A07D-858B5083A4CB}">
      <dgm:prSet/>
      <dgm:spPr/>
      <dgm:t>
        <a:bodyPr/>
        <a:lstStyle/>
        <a:p>
          <a:endParaRPr lang="zh-CN" altLang="en-US">
            <a:latin typeface="微软雅黑" pitchFamily="34" charset="-122"/>
            <a:ea typeface="微软雅黑" pitchFamily="34" charset="-122"/>
          </a:endParaRPr>
        </a:p>
      </dgm:t>
    </dgm:pt>
    <dgm:pt modelId="{F3F124AD-8773-411D-9290-CB8220C62FDA}" type="sibTrans" cxnId="{7BA9377B-89FD-4D10-A07D-858B5083A4CB}">
      <dgm:prSet/>
      <dgm:spPr/>
      <dgm:t>
        <a:bodyPr/>
        <a:lstStyle/>
        <a:p>
          <a:endParaRPr lang="zh-CN" altLang="en-US">
            <a:latin typeface="微软雅黑" pitchFamily="34" charset="-122"/>
            <a:ea typeface="微软雅黑" pitchFamily="34" charset="-122"/>
          </a:endParaRPr>
        </a:p>
      </dgm:t>
    </dgm:pt>
    <dgm:pt modelId="{1F67CFD8-7E96-4120-8BE1-F46050D3E014}">
      <dgm:prSet phldrT="[文本]" custT="1"/>
      <dgm:spPr/>
      <dgm:t>
        <a:bodyPr/>
        <a:lstStyle/>
        <a:p>
          <a:r>
            <a:rPr lang="zh-CN" altLang="en-US" sz="1100" dirty="0">
              <a:latin typeface="微软雅黑" pitchFamily="34" charset="-122"/>
              <a:ea typeface="微软雅黑" pitchFamily="34" charset="-122"/>
            </a:rPr>
            <a:t>集体性</a:t>
          </a:r>
        </a:p>
      </dgm:t>
    </dgm:pt>
    <dgm:pt modelId="{BE7E4DDF-855A-4645-9437-E48ABF91677B}" type="parTrans" cxnId="{FB2A98DD-249F-4912-9D63-1D3EC7AEBF99}">
      <dgm:prSet/>
      <dgm:spPr/>
      <dgm:t>
        <a:bodyPr/>
        <a:lstStyle/>
        <a:p>
          <a:endParaRPr lang="zh-CN" altLang="en-US">
            <a:latin typeface="微软雅黑" pitchFamily="34" charset="-122"/>
            <a:ea typeface="微软雅黑" pitchFamily="34" charset="-122"/>
          </a:endParaRPr>
        </a:p>
      </dgm:t>
    </dgm:pt>
    <dgm:pt modelId="{43992980-EF84-4E1E-A6E3-8E8FBA0FC09E}" type="sibTrans" cxnId="{FB2A98DD-249F-4912-9D63-1D3EC7AEBF99}">
      <dgm:prSet/>
      <dgm:spPr/>
      <dgm:t>
        <a:bodyPr/>
        <a:lstStyle/>
        <a:p>
          <a:endParaRPr lang="zh-CN" altLang="en-US">
            <a:latin typeface="微软雅黑" pitchFamily="34" charset="-122"/>
            <a:ea typeface="微软雅黑" pitchFamily="34" charset="-122"/>
          </a:endParaRPr>
        </a:p>
      </dgm:t>
    </dgm:pt>
    <dgm:pt modelId="{CF986347-3BFF-4D01-9546-D580B7F28C34}">
      <dgm:prSet phldrT="[文本]" custT="1"/>
      <dgm:spPr/>
      <dgm:t>
        <a:bodyPr/>
        <a:lstStyle/>
        <a:p>
          <a:r>
            <a:rPr lang="zh-CN" altLang="en-US" sz="1100" dirty="0">
              <a:latin typeface="微软雅黑" pitchFamily="34" charset="-122"/>
              <a:ea typeface="微软雅黑" pitchFamily="34" charset="-122"/>
            </a:rPr>
            <a:t>集体性的含义及表现</a:t>
          </a:r>
        </a:p>
      </dgm:t>
    </dgm:pt>
    <dgm:pt modelId="{C3D497CF-3920-4429-8C7B-B1AC7053E118}" type="parTrans" cxnId="{CBD85BC1-D38F-43C1-9C73-DDD22623BB6B}">
      <dgm:prSet/>
      <dgm:spPr/>
      <dgm:t>
        <a:bodyPr/>
        <a:lstStyle/>
        <a:p>
          <a:endParaRPr lang="zh-CN" altLang="en-US">
            <a:latin typeface="微软雅黑" pitchFamily="34" charset="-122"/>
            <a:ea typeface="微软雅黑" pitchFamily="34" charset="-122"/>
          </a:endParaRPr>
        </a:p>
      </dgm:t>
    </dgm:pt>
    <dgm:pt modelId="{17CB5706-7323-4D66-822F-67174545C2D0}" type="sibTrans" cxnId="{CBD85BC1-D38F-43C1-9C73-DDD22623BB6B}">
      <dgm:prSet/>
      <dgm:spPr/>
      <dgm:t>
        <a:bodyPr/>
        <a:lstStyle/>
        <a:p>
          <a:endParaRPr lang="zh-CN" altLang="en-US">
            <a:latin typeface="微软雅黑" pitchFamily="34" charset="-122"/>
            <a:ea typeface="微软雅黑" pitchFamily="34" charset="-122"/>
          </a:endParaRPr>
        </a:p>
      </dgm:t>
    </dgm:pt>
    <dgm:pt modelId="{69F46650-D212-40B7-B29E-587CEEA63354}">
      <dgm:prSet phldrT="[文本]" custT="1"/>
      <dgm:spPr/>
      <dgm:t>
        <a:bodyPr/>
        <a:lstStyle/>
        <a:p>
          <a:r>
            <a:rPr lang="zh-CN" altLang="en-US" sz="1100" dirty="0">
              <a:latin typeface="微软雅黑" pitchFamily="34" charset="-122"/>
              <a:ea typeface="微软雅黑" pitchFamily="34" charset="-122"/>
            </a:rPr>
            <a:t>集体性的形成与发展</a:t>
          </a:r>
        </a:p>
      </dgm:t>
    </dgm:pt>
    <dgm:pt modelId="{DE5969B8-70F7-46AE-ACBF-E7645148713C}" type="parTrans" cxnId="{F41F74E8-FEA5-4D9C-8D1D-9EB76614FE72}">
      <dgm:prSet/>
      <dgm:spPr/>
      <dgm:t>
        <a:bodyPr/>
        <a:lstStyle/>
        <a:p>
          <a:endParaRPr lang="zh-CN" altLang="en-US">
            <a:latin typeface="微软雅黑" pitchFamily="34" charset="-122"/>
            <a:ea typeface="微软雅黑" pitchFamily="34" charset="-122"/>
          </a:endParaRPr>
        </a:p>
      </dgm:t>
    </dgm:pt>
    <dgm:pt modelId="{ADE0BCF5-F829-43CA-8632-4690F766D471}" type="sibTrans" cxnId="{F41F74E8-FEA5-4D9C-8D1D-9EB76614FE72}">
      <dgm:prSet/>
      <dgm:spPr/>
      <dgm:t>
        <a:bodyPr/>
        <a:lstStyle/>
        <a:p>
          <a:endParaRPr lang="zh-CN" altLang="en-US">
            <a:latin typeface="微软雅黑" pitchFamily="34" charset="-122"/>
            <a:ea typeface="微软雅黑" pitchFamily="34" charset="-122"/>
          </a:endParaRPr>
        </a:p>
      </dgm:t>
    </dgm:pt>
    <dgm:pt modelId="{07CC2E5D-C41B-4EC0-8037-182029C5B0FF}">
      <dgm:prSet phldrT="[文本]" custT="1"/>
      <dgm:spPr/>
      <dgm:t>
        <a:bodyPr/>
        <a:lstStyle/>
        <a:p>
          <a:r>
            <a:rPr lang="zh-CN" altLang="en-US" sz="1100" dirty="0">
              <a:latin typeface="微软雅黑" pitchFamily="34" charset="-122"/>
              <a:ea typeface="微软雅黑" pitchFamily="34" charset="-122"/>
            </a:rPr>
            <a:t>传承性</a:t>
          </a:r>
        </a:p>
      </dgm:t>
    </dgm:pt>
    <dgm:pt modelId="{ABEAB81F-6A5F-4A5C-8E38-6A6257396D9E}" type="parTrans" cxnId="{1075388F-BC20-4615-8F44-1382DC6298EB}">
      <dgm:prSet/>
      <dgm:spPr/>
      <dgm:t>
        <a:bodyPr/>
        <a:lstStyle/>
        <a:p>
          <a:endParaRPr lang="zh-CN" altLang="en-US">
            <a:latin typeface="微软雅黑" pitchFamily="34" charset="-122"/>
            <a:ea typeface="微软雅黑" pitchFamily="34" charset="-122"/>
          </a:endParaRPr>
        </a:p>
      </dgm:t>
    </dgm:pt>
    <dgm:pt modelId="{4F094698-0409-4849-8A6E-293914F01037}" type="sibTrans" cxnId="{1075388F-BC20-4615-8F44-1382DC6298EB}">
      <dgm:prSet/>
      <dgm:spPr/>
      <dgm:t>
        <a:bodyPr/>
        <a:lstStyle/>
        <a:p>
          <a:endParaRPr lang="zh-CN" altLang="en-US">
            <a:latin typeface="微软雅黑" pitchFamily="34" charset="-122"/>
            <a:ea typeface="微软雅黑" pitchFamily="34" charset="-122"/>
          </a:endParaRPr>
        </a:p>
      </dgm:t>
    </dgm:pt>
    <dgm:pt modelId="{E96D50D3-4CC2-4109-B365-7A57976B4ECB}">
      <dgm:prSet phldrT="[文本]" custT="1"/>
      <dgm:spPr/>
      <dgm:t>
        <a:bodyPr/>
        <a:lstStyle/>
        <a:p>
          <a:r>
            <a:rPr lang="zh-CN" altLang="en-US" sz="1100" dirty="0">
              <a:latin typeface="微软雅黑" pitchFamily="34" charset="-122"/>
              <a:ea typeface="微软雅黑" pitchFamily="34" charset="-122"/>
            </a:rPr>
            <a:t>口头性</a:t>
          </a:r>
        </a:p>
      </dgm:t>
    </dgm:pt>
    <dgm:pt modelId="{6AAEB982-189D-4A28-9D01-3092CB10789E}" type="parTrans" cxnId="{A93B29E5-43D3-4A81-A98C-CC747AED695D}">
      <dgm:prSet/>
      <dgm:spPr/>
      <dgm:t>
        <a:bodyPr/>
        <a:lstStyle/>
        <a:p>
          <a:endParaRPr lang="zh-CN" altLang="en-US">
            <a:latin typeface="微软雅黑" pitchFamily="34" charset="-122"/>
            <a:ea typeface="微软雅黑" pitchFamily="34" charset="-122"/>
          </a:endParaRPr>
        </a:p>
      </dgm:t>
    </dgm:pt>
    <dgm:pt modelId="{304EE9DB-F09F-43B4-901F-3FF07EA480B6}" type="sibTrans" cxnId="{A93B29E5-43D3-4A81-A98C-CC747AED695D}">
      <dgm:prSet/>
      <dgm:spPr/>
      <dgm:t>
        <a:bodyPr/>
        <a:lstStyle/>
        <a:p>
          <a:endParaRPr lang="zh-CN" altLang="en-US">
            <a:latin typeface="微软雅黑" pitchFamily="34" charset="-122"/>
            <a:ea typeface="微软雅黑" pitchFamily="34" charset="-122"/>
          </a:endParaRPr>
        </a:p>
      </dgm:t>
    </dgm:pt>
    <dgm:pt modelId="{0638D52A-46AC-41F3-93F9-36C6C926C4FB}">
      <dgm:prSet phldrT="[文本]" custT="1"/>
      <dgm:spPr/>
      <dgm:t>
        <a:bodyPr/>
        <a:lstStyle/>
        <a:p>
          <a:r>
            <a:rPr lang="zh-CN" altLang="en-US" sz="1100" dirty="0">
              <a:latin typeface="微软雅黑" pitchFamily="34" charset="-122"/>
              <a:ea typeface="微软雅黑" pitchFamily="34" charset="-122"/>
            </a:rPr>
            <a:t>变异性</a:t>
          </a:r>
        </a:p>
      </dgm:t>
    </dgm:pt>
    <dgm:pt modelId="{50A1C8D5-EB75-44EF-9792-993EB7CEABD8}" type="parTrans" cxnId="{9587D3B0-6185-4B02-A449-6AF2DF954AC5}">
      <dgm:prSet/>
      <dgm:spPr/>
      <dgm:t>
        <a:bodyPr/>
        <a:lstStyle/>
        <a:p>
          <a:endParaRPr lang="zh-CN" altLang="en-US">
            <a:latin typeface="微软雅黑" pitchFamily="34" charset="-122"/>
            <a:ea typeface="微软雅黑" pitchFamily="34" charset="-122"/>
          </a:endParaRPr>
        </a:p>
      </dgm:t>
    </dgm:pt>
    <dgm:pt modelId="{267B649D-D83B-4130-99BA-11DD2FB9EB4A}" type="sibTrans" cxnId="{9587D3B0-6185-4B02-A449-6AF2DF954AC5}">
      <dgm:prSet/>
      <dgm:spPr/>
      <dgm:t>
        <a:bodyPr/>
        <a:lstStyle/>
        <a:p>
          <a:endParaRPr lang="zh-CN" altLang="en-US">
            <a:latin typeface="微软雅黑" pitchFamily="34" charset="-122"/>
            <a:ea typeface="微软雅黑" pitchFamily="34" charset="-122"/>
          </a:endParaRPr>
        </a:p>
      </dgm:t>
    </dgm:pt>
    <dgm:pt modelId="{CC5EB633-10F8-4EC1-85E6-E5858C7A5A05}">
      <dgm:prSet custT="1"/>
      <dgm:spPr/>
      <dgm:t>
        <a:bodyPr/>
        <a:lstStyle/>
        <a:p>
          <a:r>
            <a:rPr lang="zh-CN" altLang="en-US" sz="1100" dirty="0">
              <a:latin typeface="微软雅黑" pitchFamily="34" charset="-122"/>
              <a:ea typeface="微软雅黑" pitchFamily="34" charset="-122"/>
            </a:rPr>
            <a:t>口头性的含义及表现</a:t>
          </a:r>
        </a:p>
      </dgm:t>
    </dgm:pt>
    <dgm:pt modelId="{BBADCB50-3740-44D7-BCF9-4F5E2C33FEF3}" type="parTrans" cxnId="{F72AB161-CFB0-4531-984F-3A94203D9617}">
      <dgm:prSet/>
      <dgm:spPr/>
      <dgm:t>
        <a:bodyPr/>
        <a:lstStyle/>
        <a:p>
          <a:endParaRPr lang="zh-CN" altLang="en-US">
            <a:latin typeface="微软雅黑" pitchFamily="34" charset="-122"/>
            <a:ea typeface="微软雅黑" pitchFamily="34" charset="-122"/>
          </a:endParaRPr>
        </a:p>
      </dgm:t>
    </dgm:pt>
    <dgm:pt modelId="{3590EB1C-567E-4DFA-879E-5FB06B6814E5}" type="sibTrans" cxnId="{F72AB161-CFB0-4531-984F-3A94203D9617}">
      <dgm:prSet/>
      <dgm:spPr/>
      <dgm:t>
        <a:bodyPr/>
        <a:lstStyle/>
        <a:p>
          <a:endParaRPr lang="zh-CN" altLang="en-US">
            <a:latin typeface="微软雅黑" pitchFamily="34" charset="-122"/>
            <a:ea typeface="微软雅黑" pitchFamily="34" charset="-122"/>
          </a:endParaRPr>
        </a:p>
      </dgm:t>
    </dgm:pt>
    <dgm:pt modelId="{CF92BBE2-97AF-473E-8805-2CE8965B233F}">
      <dgm:prSet custT="1"/>
      <dgm:spPr/>
      <dgm:t>
        <a:bodyPr/>
        <a:lstStyle/>
        <a:p>
          <a:r>
            <a:rPr lang="zh-CN" altLang="en-US" sz="1100" dirty="0">
              <a:latin typeface="微软雅黑" pitchFamily="34" charset="-122"/>
              <a:ea typeface="微软雅黑" pitchFamily="34" charset="-122"/>
            </a:rPr>
            <a:t>口头程式理论</a:t>
          </a:r>
        </a:p>
      </dgm:t>
    </dgm:pt>
    <dgm:pt modelId="{9B1D93F6-19B1-4566-830E-C0E8CB6B1A5D}" type="parTrans" cxnId="{73343134-A6FA-4E04-BC52-73C37084ACD3}">
      <dgm:prSet/>
      <dgm:spPr/>
      <dgm:t>
        <a:bodyPr/>
        <a:lstStyle/>
        <a:p>
          <a:endParaRPr lang="zh-CN" altLang="en-US">
            <a:latin typeface="微软雅黑" pitchFamily="34" charset="-122"/>
            <a:ea typeface="微软雅黑" pitchFamily="34" charset="-122"/>
          </a:endParaRPr>
        </a:p>
      </dgm:t>
    </dgm:pt>
    <dgm:pt modelId="{1A44DEE3-AC63-4F56-AABA-ED2052A5C813}" type="sibTrans" cxnId="{73343134-A6FA-4E04-BC52-73C37084ACD3}">
      <dgm:prSet/>
      <dgm:spPr/>
      <dgm:t>
        <a:bodyPr/>
        <a:lstStyle/>
        <a:p>
          <a:endParaRPr lang="zh-CN" altLang="en-US">
            <a:latin typeface="微软雅黑" pitchFamily="34" charset="-122"/>
            <a:ea typeface="微软雅黑" pitchFamily="34" charset="-122"/>
          </a:endParaRPr>
        </a:p>
      </dgm:t>
    </dgm:pt>
    <dgm:pt modelId="{F1276EA4-BBD7-4DB0-8339-CBA3366AB443}">
      <dgm:prSet custT="1"/>
      <dgm:spPr/>
      <dgm:t>
        <a:bodyPr/>
        <a:lstStyle/>
        <a:p>
          <a:r>
            <a:rPr lang="zh-CN" altLang="en-US" sz="1100" dirty="0">
              <a:latin typeface="微软雅黑" pitchFamily="34" charset="-122"/>
              <a:ea typeface="微软雅黑" pitchFamily="34" charset="-122"/>
            </a:rPr>
            <a:t>变异性的含义及表现</a:t>
          </a:r>
        </a:p>
      </dgm:t>
    </dgm:pt>
    <dgm:pt modelId="{BEE64824-32BB-4EDA-8156-005130328E18}" type="parTrans" cxnId="{14103F46-DDAE-4497-B1DF-82D44929F827}">
      <dgm:prSet/>
      <dgm:spPr/>
      <dgm:t>
        <a:bodyPr/>
        <a:lstStyle/>
        <a:p>
          <a:endParaRPr lang="zh-CN" altLang="en-US">
            <a:latin typeface="微软雅黑" pitchFamily="34" charset="-122"/>
            <a:ea typeface="微软雅黑" pitchFamily="34" charset="-122"/>
          </a:endParaRPr>
        </a:p>
      </dgm:t>
    </dgm:pt>
    <dgm:pt modelId="{5C6A2F43-1D9B-4A4B-9F36-28316BF6DB8B}" type="sibTrans" cxnId="{14103F46-DDAE-4497-B1DF-82D44929F827}">
      <dgm:prSet/>
      <dgm:spPr/>
      <dgm:t>
        <a:bodyPr/>
        <a:lstStyle/>
        <a:p>
          <a:endParaRPr lang="zh-CN" altLang="en-US">
            <a:latin typeface="微软雅黑" pitchFamily="34" charset="-122"/>
            <a:ea typeface="微软雅黑" pitchFamily="34" charset="-122"/>
          </a:endParaRPr>
        </a:p>
      </dgm:t>
    </dgm:pt>
    <dgm:pt modelId="{C61667FF-A766-4B0C-9879-B2E17B2C6A3C}">
      <dgm:prSet custT="1"/>
      <dgm:spPr/>
      <dgm:t>
        <a:bodyPr/>
        <a:lstStyle/>
        <a:p>
          <a:r>
            <a:rPr lang="zh-CN" altLang="en-US" sz="1100" dirty="0">
              <a:latin typeface="微软雅黑" pitchFamily="34" charset="-122"/>
              <a:ea typeface="微软雅黑" pitchFamily="34" charset="-122"/>
            </a:rPr>
            <a:t>变异性的形成</a:t>
          </a:r>
        </a:p>
      </dgm:t>
    </dgm:pt>
    <dgm:pt modelId="{65D42B33-CE8E-441D-82AA-FF751067D223}" type="parTrans" cxnId="{F06E8063-B20A-42E8-AA6F-B2FF1955F994}">
      <dgm:prSet/>
      <dgm:spPr/>
      <dgm:t>
        <a:bodyPr/>
        <a:lstStyle/>
        <a:p>
          <a:endParaRPr lang="zh-CN" altLang="en-US">
            <a:latin typeface="微软雅黑" pitchFamily="34" charset="-122"/>
            <a:ea typeface="微软雅黑" pitchFamily="34" charset="-122"/>
          </a:endParaRPr>
        </a:p>
      </dgm:t>
    </dgm:pt>
    <dgm:pt modelId="{A5358380-EB39-4EB7-B7C1-9E9192578AD6}" type="sibTrans" cxnId="{F06E8063-B20A-42E8-AA6F-B2FF1955F994}">
      <dgm:prSet/>
      <dgm:spPr/>
      <dgm:t>
        <a:bodyPr/>
        <a:lstStyle/>
        <a:p>
          <a:endParaRPr lang="zh-CN" altLang="en-US">
            <a:latin typeface="微软雅黑" pitchFamily="34" charset="-122"/>
            <a:ea typeface="微软雅黑" pitchFamily="34" charset="-122"/>
          </a:endParaRPr>
        </a:p>
      </dgm:t>
    </dgm:pt>
    <dgm:pt modelId="{E033040F-DBEB-4CEA-B8A9-3303735B516A}">
      <dgm:prSet custT="1"/>
      <dgm:spPr/>
      <dgm:t>
        <a:bodyPr/>
        <a:lstStyle/>
        <a:p>
          <a:r>
            <a:rPr lang="zh-CN" altLang="en-US" sz="1100" dirty="0">
              <a:latin typeface="微软雅黑" pitchFamily="34" charset="-122"/>
              <a:ea typeface="微软雅黑" pitchFamily="34" charset="-122"/>
            </a:rPr>
            <a:t>变异性对民间文学的影响</a:t>
          </a:r>
        </a:p>
      </dgm:t>
    </dgm:pt>
    <dgm:pt modelId="{E3E54907-3006-436B-A52E-97E221E8815F}" type="parTrans" cxnId="{734461E5-0FAE-4896-90E4-8B7275FEE419}">
      <dgm:prSet/>
      <dgm:spPr/>
      <dgm:t>
        <a:bodyPr/>
        <a:lstStyle/>
        <a:p>
          <a:endParaRPr lang="zh-CN" altLang="en-US">
            <a:latin typeface="微软雅黑" pitchFamily="34" charset="-122"/>
            <a:ea typeface="微软雅黑" pitchFamily="34" charset="-122"/>
          </a:endParaRPr>
        </a:p>
      </dgm:t>
    </dgm:pt>
    <dgm:pt modelId="{EEA8671A-C5A1-4603-8363-A007D13A68F3}" type="sibTrans" cxnId="{734461E5-0FAE-4896-90E4-8B7275FEE419}">
      <dgm:prSet/>
      <dgm:spPr/>
      <dgm:t>
        <a:bodyPr/>
        <a:lstStyle/>
        <a:p>
          <a:endParaRPr lang="zh-CN" altLang="en-US">
            <a:latin typeface="微软雅黑" pitchFamily="34" charset="-122"/>
            <a:ea typeface="微软雅黑" pitchFamily="34" charset="-122"/>
          </a:endParaRPr>
        </a:p>
      </dgm:t>
    </dgm:pt>
    <dgm:pt modelId="{CCD2D8B4-2CBF-495C-9337-D35145B7A58A}">
      <dgm:prSet custT="1"/>
      <dgm:spPr/>
      <dgm:t>
        <a:bodyPr/>
        <a:lstStyle/>
        <a:p>
          <a:r>
            <a:rPr lang="zh-CN" altLang="en-US" sz="1100" dirty="0">
              <a:latin typeface="微软雅黑" pitchFamily="34" charset="-122"/>
              <a:ea typeface="微软雅黑" pitchFamily="34" charset="-122"/>
            </a:rPr>
            <a:t>传承性的含义及表现</a:t>
          </a:r>
        </a:p>
      </dgm:t>
    </dgm:pt>
    <dgm:pt modelId="{8F1BA1A2-5CB1-4A13-A7AA-EA89361006D8}" type="parTrans" cxnId="{A5796E1C-7164-40AA-BBCE-56F0C800CC84}">
      <dgm:prSet/>
      <dgm:spPr/>
      <dgm:t>
        <a:bodyPr/>
        <a:lstStyle/>
        <a:p>
          <a:endParaRPr lang="zh-CN" altLang="en-US"/>
        </a:p>
      </dgm:t>
    </dgm:pt>
    <dgm:pt modelId="{C64D9CE9-F77B-4124-8623-904B24E08D89}" type="sibTrans" cxnId="{A5796E1C-7164-40AA-BBCE-56F0C800CC84}">
      <dgm:prSet/>
      <dgm:spPr/>
      <dgm:t>
        <a:bodyPr/>
        <a:lstStyle/>
        <a:p>
          <a:endParaRPr lang="zh-CN" altLang="en-US"/>
        </a:p>
      </dgm:t>
    </dgm:pt>
    <dgm:pt modelId="{FF6414C0-015D-4347-A3D3-3046D30FEAE2}">
      <dgm:prSet custT="1"/>
      <dgm:spPr/>
      <dgm:t>
        <a:bodyPr/>
        <a:lstStyle/>
        <a:p>
          <a:r>
            <a:rPr lang="zh-CN" altLang="en-US" sz="1100" dirty="0">
              <a:latin typeface="微软雅黑" pitchFamily="34" charset="-122"/>
              <a:ea typeface="微软雅黑" pitchFamily="34" charset="-122"/>
            </a:rPr>
            <a:t>传承性的形成</a:t>
          </a:r>
        </a:p>
      </dgm:t>
    </dgm:pt>
    <dgm:pt modelId="{C6087749-3C6D-40EC-BCF5-62A640A08721}" type="parTrans" cxnId="{98694D92-1217-4C18-AD6C-9B80D9200086}">
      <dgm:prSet/>
      <dgm:spPr/>
      <dgm:t>
        <a:bodyPr/>
        <a:lstStyle/>
        <a:p>
          <a:endParaRPr lang="zh-CN" altLang="en-US"/>
        </a:p>
      </dgm:t>
    </dgm:pt>
    <dgm:pt modelId="{59C1C309-E94E-45FF-98A3-1252F19E832A}" type="sibTrans" cxnId="{98694D92-1217-4C18-AD6C-9B80D9200086}">
      <dgm:prSet/>
      <dgm:spPr/>
      <dgm:t>
        <a:bodyPr/>
        <a:lstStyle/>
        <a:p>
          <a:endParaRPr lang="zh-CN" altLang="en-US"/>
        </a:p>
      </dgm:t>
    </dgm:pt>
    <dgm:pt modelId="{52BDAC48-2E65-4D80-BB9C-A6ABF6A57D81}">
      <dgm:prSet custT="1"/>
      <dgm:spPr/>
      <dgm:t>
        <a:bodyPr/>
        <a:lstStyle/>
        <a:p>
          <a:r>
            <a:rPr lang="zh-CN" altLang="en-US" sz="1100" dirty="0">
              <a:latin typeface="微软雅黑" pitchFamily="34" charset="-122"/>
              <a:ea typeface="微软雅黑" pitchFamily="34" charset="-122"/>
            </a:rPr>
            <a:t>传承人的作用</a:t>
          </a:r>
        </a:p>
      </dgm:t>
    </dgm:pt>
    <dgm:pt modelId="{E04A022A-171E-48CE-9225-C25CEF414C1C}" type="parTrans" cxnId="{027106F0-A6AC-4E0A-9819-3A1AC60299C9}">
      <dgm:prSet/>
      <dgm:spPr/>
      <dgm:t>
        <a:bodyPr/>
        <a:lstStyle/>
        <a:p>
          <a:endParaRPr lang="zh-CN" altLang="en-US"/>
        </a:p>
      </dgm:t>
    </dgm:pt>
    <dgm:pt modelId="{99FEBE56-B2CF-4CCE-BF1E-0476EAE7C878}" type="sibTrans" cxnId="{027106F0-A6AC-4E0A-9819-3A1AC60299C9}">
      <dgm:prSet/>
      <dgm:spPr/>
      <dgm:t>
        <a:bodyPr/>
        <a:lstStyle/>
        <a:p>
          <a:endParaRPr lang="zh-CN" altLang="en-US"/>
        </a:p>
      </dgm:t>
    </dgm:pt>
    <dgm:pt modelId="{B25C7EDF-479C-4696-B31C-4E4853C70FE4}" type="pres">
      <dgm:prSet presAssocID="{65664661-E4F9-4C1F-8921-093261393D3B}" presName="diagram" presStyleCnt="0">
        <dgm:presLayoutVars>
          <dgm:chPref val="1"/>
          <dgm:dir/>
          <dgm:animOne val="branch"/>
          <dgm:animLvl val="lvl"/>
          <dgm:resizeHandles val="exact"/>
        </dgm:presLayoutVars>
      </dgm:prSet>
      <dgm:spPr/>
    </dgm:pt>
    <dgm:pt modelId="{5110C0E7-F0E3-4AAF-B92B-6FCCEDE89B4E}" type="pres">
      <dgm:prSet presAssocID="{BDDCBFD3-58F5-498A-A385-7F3EE598CF70}" presName="root1" presStyleCnt="0"/>
      <dgm:spPr/>
    </dgm:pt>
    <dgm:pt modelId="{F42CA9AE-2C39-4D7F-9367-EFB6DA5CBA8B}" type="pres">
      <dgm:prSet presAssocID="{BDDCBFD3-58F5-498A-A385-7F3EE598CF70}" presName="LevelOneTextNode" presStyleLbl="node0" presStyleIdx="0" presStyleCnt="1" custScaleX="435314" custLinFactNeighborX="-66343" custLinFactNeighborY="2929">
        <dgm:presLayoutVars>
          <dgm:chPref val="3"/>
        </dgm:presLayoutVars>
      </dgm:prSet>
      <dgm:spPr/>
    </dgm:pt>
    <dgm:pt modelId="{A02309C8-AAEE-4C64-8BD2-63F86732B1D4}" type="pres">
      <dgm:prSet presAssocID="{BDDCBFD3-58F5-498A-A385-7F3EE598CF70}" presName="level2hierChild" presStyleCnt="0"/>
      <dgm:spPr/>
    </dgm:pt>
    <dgm:pt modelId="{8B739D2C-A32A-45E3-AA6B-C0CF364D712A}" type="pres">
      <dgm:prSet presAssocID="{BE7E4DDF-855A-4645-9437-E48ABF91677B}" presName="conn2-1" presStyleLbl="parChTrans1D2" presStyleIdx="0" presStyleCnt="4"/>
      <dgm:spPr/>
    </dgm:pt>
    <dgm:pt modelId="{6E068582-8FFF-4BC7-8355-550A7D090C00}" type="pres">
      <dgm:prSet presAssocID="{BE7E4DDF-855A-4645-9437-E48ABF91677B}" presName="connTx" presStyleLbl="parChTrans1D2" presStyleIdx="0" presStyleCnt="4"/>
      <dgm:spPr/>
    </dgm:pt>
    <dgm:pt modelId="{17B18032-BD9B-41E1-B408-4BDB018D8397}" type="pres">
      <dgm:prSet presAssocID="{1F67CFD8-7E96-4120-8BE1-F46050D3E014}" presName="root2" presStyleCnt="0"/>
      <dgm:spPr/>
    </dgm:pt>
    <dgm:pt modelId="{3318A47D-E9C3-450B-A366-E5AA31DF1C08}" type="pres">
      <dgm:prSet presAssocID="{1F67CFD8-7E96-4120-8BE1-F46050D3E014}" presName="LevelTwoTextNode" presStyleLbl="node2" presStyleIdx="0" presStyleCnt="4" custScaleX="176545">
        <dgm:presLayoutVars>
          <dgm:chPref val="3"/>
        </dgm:presLayoutVars>
      </dgm:prSet>
      <dgm:spPr/>
    </dgm:pt>
    <dgm:pt modelId="{493A7590-FD4C-42F4-AD88-4945EE272F54}" type="pres">
      <dgm:prSet presAssocID="{1F67CFD8-7E96-4120-8BE1-F46050D3E014}" presName="level3hierChild" presStyleCnt="0"/>
      <dgm:spPr/>
    </dgm:pt>
    <dgm:pt modelId="{54DE7A63-4AE9-4CC8-AEA5-B8819B2C7D29}" type="pres">
      <dgm:prSet presAssocID="{C3D497CF-3920-4429-8C7B-B1AC7053E118}" presName="conn2-1" presStyleLbl="parChTrans1D3" presStyleIdx="0" presStyleCnt="10"/>
      <dgm:spPr/>
    </dgm:pt>
    <dgm:pt modelId="{ABCC0C09-D6FD-4D0E-ACE3-9109E95A23EF}" type="pres">
      <dgm:prSet presAssocID="{C3D497CF-3920-4429-8C7B-B1AC7053E118}" presName="connTx" presStyleLbl="parChTrans1D3" presStyleIdx="0" presStyleCnt="10"/>
      <dgm:spPr/>
    </dgm:pt>
    <dgm:pt modelId="{BF4CCB4F-DD70-4566-B0F5-A3E95A791AE0}" type="pres">
      <dgm:prSet presAssocID="{CF986347-3BFF-4D01-9546-D580B7F28C34}" presName="root2" presStyleCnt="0"/>
      <dgm:spPr/>
    </dgm:pt>
    <dgm:pt modelId="{4D767B87-3EF2-4CC4-BF4E-964929F88D15}" type="pres">
      <dgm:prSet presAssocID="{CF986347-3BFF-4D01-9546-D580B7F28C34}" presName="LevelTwoTextNode" presStyleLbl="node3" presStyleIdx="0" presStyleCnt="10" custScaleX="175189">
        <dgm:presLayoutVars>
          <dgm:chPref val="3"/>
        </dgm:presLayoutVars>
      </dgm:prSet>
      <dgm:spPr/>
    </dgm:pt>
    <dgm:pt modelId="{0CFCADB5-D070-4657-9D78-2DD193FCFEC6}" type="pres">
      <dgm:prSet presAssocID="{CF986347-3BFF-4D01-9546-D580B7F28C34}" presName="level3hierChild" presStyleCnt="0"/>
      <dgm:spPr/>
    </dgm:pt>
    <dgm:pt modelId="{A2B98385-370E-464E-8208-6E50BF00BF82}" type="pres">
      <dgm:prSet presAssocID="{DE5969B8-70F7-46AE-ACBF-E7645148713C}" presName="conn2-1" presStyleLbl="parChTrans1D3" presStyleIdx="1" presStyleCnt="10"/>
      <dgm:spPr/>
    </dgm:pt>
    <dgm:pt modelId="{193ECA21-533E-41F8-A693-7332D83836B9}" type="pres">
      <dgm:prSet presAssocID="{DE5969B8-70F7-46AE-ACBF-E7645148713C}" presName="connTx" presStyleLbl="parChTrans1D3" presStyleIdx="1" presStyleCnt="10"/>
      <dgm:spPr/>
    </dgm:pt>
    <dgm:pt modelId="{81D43F30-B275-4DA7-9149-CC2C9F5DDD4F}" type="pres">
      <dgm:prSet presAssocID="{69F46650-D212-40B7-B29E-587CEEA63354}" presName="root2" presStyleCnt="0"/>
      <dgm:spPr/>
    </dgm:pt>
    <dgm:pt modelId="{03845F8A-3517-41A1-969F-FC1298FDC0DA}" type="pres">
      <dgm:prSet presAssocID="{69F46650-D212-40B7-B29E-587CEEA63354}" presName="LevelTwoTextNode" presStyleLbl="node3" presStyleIdx="1" presStyleCnt="10" custScaleX="182220">
        <dgm:presLayoutVars>
          <dgm:chPref val="3"/>
        </dgm:presLayoutVars>
      </dgm:prSet>
      <dgm:spPr/>
    </dgm:pt>
    <dgm:pt modelId="{DA751547-FCAB-4FAE-B5AF-5E681EC8BD8B}" type="pres">
      <dgm:prSet presAssocID="{69F46650-D212-40B7-B29E-587CEEA63354}" presName="level3hierChild" presStyleCnt="0"/>
      <dgm:spPr/>
    </dgm:pt>
    <dgm:pt modelId="{C87E74FE-333C-4B14-A3A7-93B567685C39}" type="pres">
      <dgm:prSet presAssocID="{6AAEB982-189D-4A28-9D01-3092CB10789E}" presName="conn2-1" presStyleLbl="parChTrans1D2" presStyleIdx="1" presStyleCnt="4"/>
      <dgm:spPr/>
    </dgm:pt>
    <dgm:pt modelId="{7FDBF08C-8130-4E4B-A095-D6BA2757EB2A}" type="pres">
      <dgm:prSet presAssocID="{6AAEB982-189D-4A28-9D01-3092CB10789E}" presName="connTx" presStyleLbl="parChTrans1D2" presStyleIdx="1" presStyleCnt="4"/>
      <dgm:spPr/>
    </dgm:pt>
    <dgm:pt modelId="{B05E16B1-4F9C-4657-B8AB-5158E957E1C8}" type="pres">
      <dgm:prSet presAssocID="{E96D50D3-4CC2-4109-B365-7A57976B4ECB}" presName="root2" presStyleCnt="0"/>
      <dgm:spPr/>
    </dgm:pt>
    <dgm:pt modelId="{525A7F54-C460-4A82-A825-2E0E1E33B3FE}" type="pres">
      <dgm:prSet presAssocID="{E96D50D3-4CC2-4109-B365-7A57976B4ECB}" presName="LevelTwoTextNode" presStyleLbl="node2" presStyleIdx="1" presStyleCnt="4" custScaleX="180957">
        <dgm:presLayoutVars>
          <dgm:chPref val="3"/>
        </dgm:presLayoutVars>
      </dgm:prSet>
      <dgm:spPr/>
    </dgm:pt>
    <dgm:pt modelId="{D4C9DFCE-307B-40E1-A558-B75CA9D17B4F}" type="pres">
      <dgm:prSet presAssocID="{E96D50D3-4CC2-4109-B365-7A57976B4ECB}" presName="level3hierChild" presStyleCnt="0"/>
      <dgm:spPr/>
    </dgm:pt>
    <dgm:pt modelId="{941C689C-5914-476D-93D0-C9568A742458}" type="pres">
      <dgm:prSet presAssocID="{BBADCB50-3740-44D7-BCF9-4F5E2C33FEF3}" presName="conn2-1" presStyleLbl="parChTrans1D3" presStyleIdx="2" presStyleCnt="10"/>
      <dgm:spPr/>
    </dgm:pt>
    <dgm:pt modelId="{E1FFF7B1-879A-4BEF-8215-892F536145B5}" type="pres">
      <dgm:prSet presAssocID="{BBADCB50-3740-44D7-BCF9-4F5E2C33FEF3}" presName="connTx" presStyleLbl="parChTrans1D3" presStyleIdx="2" presStyleCnt="10"/>
      <dgm:spPr/>
    </dgm:pt>
    <dgm:pt modelId="{BF75C705-38A0-4B63-9FA4-30E0669C43AE}" type="pres">
      <dgm:prSet presAssocID="{CC5EB633-10F8-4EC1-85E6-E5858C7A5A05}" presName="root2" presStyleCnt="0"/>
      <dgm:spPr/>
    </dgm:pt>
    <dgm:pt modelId="{FD97B729-C37D-4E9E-989B-CD1457F2038D}" type="pres">
      <dgm:prSet presAssocID="{CC5EB633-10F8-4EC1-85E6-E5858C7A5A05}" presName="LevelTwoTextNode" presStyleLbl="node3" presStyleIdx="2" presStyleCnt="10" custScaleX="194621">
        <dgm:presLayoutVars>
          <dgm:chPref val="3"/>
        </dgm:presLayoutVars>
      </dgm:prSet>
      <dgm:spPr/>
    </dgm:pt>
    <dgm:pt modelId="{4FD9FCEB-CA81-46B2-906E-29FFFBB22DD5}" type="pres">
      <dgm:prSet presAssocID="{CC5EB633-10F8-4EC1-85E6-E5858C7A5A05}" presName="level3hierChild" presStyleCnt="0"/>
      <dgm:spPr/>
    </dgm:pt>
    <dgm:pt modelId="{4A01861B-A556-41BF-A079-217118C6DC7A}" type="pres">
      <dgm:prSet presAssocID="{9B1D93F6-19B1-4566-830E-C0E8CB6B1A5D}" presName="conn2-1" presStyleLbl="parChTrans1D3" presStyleIdx="3" presStyleCnt="10"/>
      <dgm:spPr/>
    </dgm:pt>
    <dgm:pt modelId="{F9891F1C-5C79-4961-BFF7-88C8898EC69F}" type="pres">
      <dgm:prSet presAssocID="{9B1D93F6-19B1-4566-830E-C0E8CB6B1A5D}" presName="connTx" presStyleLbl="parChTrans1D3" presStyleIdx="3" presStyleCnt="10"/>
      <dgm:spPr/>
    </dgm:pt>
    <dgm:pt modelId="{E654BD69-2FCE-429F-97B9-51002B6C72AC}" type="pres">
      <dgm:prSet presAssocID="{CF92BBE2-97AF-473E-8805-2CE8965B233F}" presName="root2" presStyleCnt="0"/>
      <dgm:spPr/>
    </dgm:pt>
    <dgm:pt modelId="{9177CBCC-D2CB-43AB-93DB-6E5C10245345}" type="pres">
      <dgm:prSet presAssocID="{CF92BBE2-97AF-473E-8805-2CE8965B233F}" presName="LevelTwoTextNode" presStyleLbl="node3" presStyleIdx="3" presStyleCnt="10" custScaleX="178635">
        <dgm:presLayoutVars>
          <dgm:chPref val="3"/>
        </dgm:presLayoutVars>
      </dgm:prSet>
      <dgm:spPr/>
    </dgm:pt>
    <dgm:pt modelId="{BEC3E60A-B2E6-42F9-8374-15B1E2E6E108}" type="pres">
      <dgm:prSet presAssocID="{CF92BBE2-97AF-473E-8805-2CE8965B233F}" presName="level3hierChild" presStyleCnt="0"/>
      <dgm:spPr/>
    </dgm:pt>
    <dgm:pt modelId="{CF49B061-6EC5-4CEE-B526-667433CF1525}" type="pres">
      <dgm:prSet presAssocID="{50A1C8D5-EB75-44EF-9792-993EB7CEABD8}" presName="conn2-1" presStyleLbl="parChTrans1D2" presStyleIdx="2" presStyleCnt="4"/>
      <dgm:spPr/>
    </dgm:pt>
    <dgm:pt modelId="{4A810C32-AC75-4639-A6D4-0338D4A20086}" type="pres">
      <dgm:prSet presAssocID="{50A1C8D5-EB75-44EF-9792-993EB7CEABD8}" presName="connTx" presStyleLbl="parChTrans1D2" presStyleIdx="2" presStyleCnt="4"/>
      <dgm:spPr/>
    </dgm:pt>
    <dgm:pt modelId="{97141373-4182-4E56-B169-5671E32250DA}" type="pres">
      <dgm:prSet presAssocID="{0638D52A-46AC-41F3-93F9-36C6C926C4FB}" presName="root2" presStyleCnt="0"/>
      <dgm:spPr/>
    </dgm:pt>
    <dgm:pt modelId="{BD070042-418F-4706-B786-6E19D13B6917}" type="pres">
      <dgm:prSet presAssocID="{0638D52A-46AC-41F3-93F9-36C6C926C4FB}" presName="LevelTwoTextNode" presStyleLbl="node2" presStyleIdx="2" presStyleCnt="4" custScaleX="177072">
        <dgm:presLayoutVars>
          <dgm:chPref val="3"/>
        </dgm:presLayoutVars>
      </dgm:prSet>
      <dgm:spPr/>
    </dgm:pt>
    <dgm:pt modelId="{E2DB69B3-0EC4-4C0B-B728-787478A73E53}" type="pres">
      <dgm:prSet presAssocID="{0638D52A-46AC-41F3-93F9-36C6C926C4FB}" presName="level3hierChild" presStyleCnt="0"/>
      <dgm:spPr/>
    </dgm:pt>
    <dgm:pt modelId="{F593A1A2-A556-4AA7-93A3-BADC281B1582}" type="pres">
      <dgm:prSet presAssocID="{BEE64824-32BB-4EDA-8156-005130328E18}" presName="conn2-1" presStyleLbl="parChTrans1D3" presStyleIdx="4" presStyleCnt="10"/>
      <dgm:spPr/>
    </dgm:pt>
    <dgm:pt modelId="{FDCB6022-A266-4FC9-AF40-4E4453AB3F8F}" type="pres">
      <dgm:prSet presAssocID="{BEE64824-32BB-4EDA-8156-005130328E18}" presName="connTx" presStyleLbl="parChTrans1D3" presStyleIdx="4" presStyleCnt="10"/>
      <dgm:spPr/>
    </dgm:pt>
    <dgm:pt modelId="{AFECAE39-7C7D-4B7E-816A-2106642CB9A7}" type="pres">
      <dgm:prSet presAssocID="{F1276EA4-BBD7-4DB0-8339-CBA3366AB443}" presName="root2" presStyleCnt="0"/>
      <dgm:spPr/>
    </dgm:pt>
    <dgm:pt modelId="{A9211D8D-91F7-497B-9F27-6C12B3B839F8}" type="pres">
      <dgm:prSet presAssocID="{F1276EA4-BBD7-4DB0-8339-CBA3366AB443}" presName="LevelTwoTextNode" presStyleLbl="node3" presStyleIdx="4" presStyleCnt="10" custScaleX="193131">
        <dgm:presLayoutVars>
          <dgm:chPref val="3"/>
        </dgm:presLayoutVars>
      </dgm:prSet>
      <dgm:spPr/>
    </dgm:pt>
    <dgm:pt modelId="{746ADF50-4597-4E1E-A878-7AE0F6FBFB32}" type="pres">
      <dgm:prSet presAssocID="{F1276EA4-BBD7-4DB0-8339-CBA3366AB443}" presName="level3hierChild" presStyleCnt="0"/>
      <dgm:spPr/>
    </dgm:pt>
    <dgm:pt modelId="{EA9B6DE3-B574-466B-862B-683AC90E263D}" type="pres">
      <dgm:prSet presAssocID="{65D42B33-CE8E-441D-82AA-FF751067D223}" presName="conn2-1" presStyleLbl="parChTrans1D3" presStyleIdx="5" presStyleCnt="10"/>
      <dgm:spPr/>
    </dgm:pt>
    <dgm:pt modelId="{57980905-B007-4FE6-B5BF-0E957FF2901C}" type="pres">
      <dgm:prSet presAssocID="{65D42B33-CE8E-441D-82AA-FF751067D223}" presName="connTx" presStyleLbl="parChTrans1D3" presStyleIdx="5" presStyleCnt="10"/>
      <dgm:spPr/>
    </dgm:pt>
    <dgm:pt modelId="{A8E69B17-F492-4FC2-BB41-F023A7E30F42}" type="pres">
      <dgm:prSet presAssocID="{C61667FF-A766-4B0C-9879-B2E17B2C6A3C}" presName="root2" presStyleCnt="0"/>
      <dgm:spPr/>
    </dgm:pt>
    <dgm:pt modelId="{C9CB5935-E2BB-44FB-98B7-C8A6BA76B748}" type="pres">
      <dgm:prSet presAssocID="{C61667FF-A766-4B0C-9879-B2E17B2C6A3C}" presName="LevelTwoTextNode" presStyleLbl="node3" presStyleIdx="5" presStyleCnt="10" custScaleX="165491">
        <dgm:presLayoutVars>
          <dgm:chPref val="3"/>
        </dgm:presLayoutVars>
      </dgm:prSet>
      <dgm:spPr/>
    </dgm:pt>
    <dgm:pt modelId="{860D8DE9-C391-423C-8AEC-A87EEDB40394}" type="pres">
      <dgm:prSet presAssocID="{C61667FF-A766-4B0C-9879-B2E17B2C6A3C}" presName="level3hierChild" presStyleCnt="0"/>
      <dgm:spPr/>
    </dgm:pt>
    <dgm:pt modelId="{7A00CA75-6EA8-45CB-ABDB-E88A87B77D45}" type="pres">
      <dgm:prSet presAssocID="{E3E54907-3006-436B-A52E-97E221E8815F}" presName="conn2-1" presStyleLbl="parChTrans1D3" presStyleIdx="6" presStyleCnt="10"/>
      <dgm:spPr/>
    </dgm:pt>
    <dgm:pt modelId="{229A0AC1-8E6B-4F37-981B-31222F548E26}" type="pres">
      <dgm:prSet presAssocID="{E3E54907-3006-436B-A52E-97E221E8815F}" presName="connTx" presStyleLbl="parChTrans1D3" presStyleIdx="6" presStyleCnt="10"/>
      <dgm:spPr/>
    </dgm:pt>
    <dgm:pt modelId="{D1BC9F8D-9A04-4399-8450-744F12C229C9}" type="pres">
      <dgm:prSet presAssocID="{E033040F-DBEB-4CEA-B8A9-3303735B516A}" presName="root2" presStyleCnt="0"/>
      <dgm:spPr/>
    </dgm:pt>
    <dgm:pt modelId="{10E494BE-C6EE-4F85-B12C-C86F6CD36F20}" type="pres">
      <dgm:prSet presAssocID="{E033040F-DBEB-4CEA-B8A9-3303735B516A}" presName="LevelTwoTextNode" presStyleLbl="node3" presStyleIdx="6" presStyleCnt="10" custScaleX="233282">
        <dgm:presLayoutVars>
          <dgm:chPref val="3"/>
        </dgm:presLayoutVars>
      </dgm:prSet>
      <dgm:spPr/>
    </dgm:pt>
    <dgm:pt modelId="{CE2BAABB-1468-4D68-9793-E657256CC816}" type="pres">
      <dgm:prSet presAssocID="{E033040F-DBEB-4CEA-B8A9-3303735B516A}" presName="level3hierChild" presStyleCnt="0"/>
      <dgm:spPr/>
    </dgm:pt>
    <dgm:pt modelId="{63D07A40-8AE4-4F5C-86AC-40EF3D8AA514}" type="pres">
      <dgm:prSet presAssocID="{ABEAB81F-6A5F-4A5C-8E38-6A6257396D9E}" presName="conn2-1" presStyleLbl="parChTrans1D2" presStyleIdx="3" presStyleCnt="4"/>
      <dgm:spPr/>
    </dgm:pt>
    <dgm:pt modelId="{B707B5DD-46DE-4178-AAFD-B8741DB31782}" type="pres">
      <dgm:prSet presAssocID="{ABEAB81F-6A5F-4A5C-8E38-6A6257396D9E}" presName="connTx" presStyleLbl="parChTrans1D2" presStyleIdx="3" presStyleCnt="4"/>
      <dgm:spPr/>
    </dgm:pt>
    <dgm:pt modelId="{87A304F3-C04A-4BB5-B3E5-B11AEE780583}" type="pres">
      <dgm:prSet presAssocID="{07CC2E5D-C41B-4EC0-8037-182029C5B0FF}" presName="root2" presStyleCnt="0"/>
      <dgm:spPr/>
    </dgm:pt>
    <dgm:pt modelId="{C0CF170E-2FAC-48FD-824A-AC6A88550ED1}" type="pres">
      <dgm:prSet presAssocID="{07CC2E5D-C41B-4EC0-8037-182029C5B0FF}" presName="LevelTwoTextNode" presStyleLbl="node2" presStyleIdx="3" presStyleCnt="4" custScaleX="181988">
        <dgm:presLayoutVars>
          <dgm:chPref val="3"/>
        </dgm:presLayoutVars>
      </dgm:prSet>
      <dgm:spPr/>
    </dgm:pt>
    <dgm:pt modelId="{DFE840F4-5548-4D13-AFBA-76772CD54ABA}" type="pres">
      <dgm:prSet presAssocID="{07CC2E5D-C41B-4EC0-8037-182029C5B0FF}" presName="level3hierChild" presStyleCnt="0"/>
      <dgm:spPr/>
    </dgm:pt>
    <dgm:pt modelId="{47BA18FF-F51C-444A-8BB7-4E9DF548CD6F}" type="pres">
      <dgm:prSet presAssocID="{8F1BA1A2-5CB1-4A13-A7AA-EA89361006D8}" presName="conn2-1" presStyleLbl="parChTrans1D3" presStyleIdx="7" presStyleCnt="10"/>
      <dgm:spPr/>
    </dgm:pt>
    <dgm:pt modelId="{F9FACF33-8C32-4A64-8E12-C987CEED7832}" type="pres">
      <dgm:prSet presAssocID="{8F1BA1A2-5CB1-4A13-A7AA-EA89361006D8}" presName="connTx" presStyleLbl="parChTrans1D3" presStyleIdx="7" presStyleCnt="10"/>
      <dgm:spPr/>
    </dgm:pt>
    <dgm:pt modelId="{819549B8-424E-4E58-9CFE-6E0901D922A5}" type="pres">
      <dgm:prSet presAssocID="{CCD2D8B4-2CBF-495C-9337-D35145B7A58A}" presName="root2" presStyleCnt="0"/>
      <dgm:spPr/>
    </dgm:pt>
    <dgm:pt modelId="{A112F20A-A8DA-4602-A1E4-1E2A005829AA}" type="pres">
      <dgm:prSet presAssocID="{CCD2D8B4-2CBF-495C-9337-D35145B7A58A}" presName="LevelTwoTextNode" presStyleLbl="node3" presStyleIdx="7" presStyleCnt="10" custScaleX="176062">
        <dgm:presLayoutVars>
          <dgm:chPref val="3"/>
        </dgm:presLayoutVars>
      </dgm:prSet>
      <dgm:spPr/>
    </dgm:pt>
    <dgm:pt modelId="{F6B758CD-1F15-475F-98A4-ADEA81D52D24}" type="pres">
      <dgm:prSet presAssocID="{CCD2D8B4-2CBF-495C-9337-D35145B7A58A}" presName="level3hierChild" presStyleCnt="0"/>
      <dgm:spPr/>
    </dgm:pt>
    <dgm:pt modelId="{86CBFFD8-0B90-4341-9BEE-511B46B6D47D}" type="pres">
      <dgm:prSet presAssocID="{C6087749-3C6D-40EC-BCF5-62A640A08721}" presName="conn2-1" presStyleLbl="parChTrans1D3" presStyleIdx="8" presStyleCnt="10"/>
      <dgm:spPr/>
    </dgm:pt>
    <dgm:pt modelId="{9C569F3F-7DE9-4CE8-8596-016BC7595F95}" type="pres">
      <dgm:prSet presAssocID="{C6087749-3C6D-40EC-BCF5-62A640A08721}" presName="connTx" presStyleLbl="parChTrans1D3" presStyleIdx="8" presStyleCnt="10"/>
      <dgm:spPr/>
    </dgm:pt>
    <dgm:pt modelId="{DA3B8C5E-8500-4BAC-8346-21327B51F0F1}" type="pres">
      <dgm:prSet presAssocID="{FF6414C0-015D-4347-A3D3-3046D30FEAE2}" presName="root2" presStyleCnt="0"/>
      <dgm:spPr/>
    </dgm:pt>
    <dgm:pt modelId="{62C4DCE5-0227-4E98-B451-428D44132481}" type="pres">
      <dgm:prSet presAssocID="{FF6414C0-015D-4347-A3D3-3046D30FEAE2}" presName="LevelTwoTextNode" presStyleLbl="node3" presStyleIdx="8" presStyleCnt="10" custScaleX="176062">
        <dgm:presLayoutVars>
          <dgm:chPref val="3"/>
        </dgm:presLayoutVars>
      </dgm:prSet>
      <dgm:spPr/>
    </dgm:pt>
    <dgm:pt modelId="{E395DAE7-11A6-43CD-A353-AE9E467EADED}" type="pres">
      <dgm:prSet presAssocID="{FF6414C0-015D-4347-A3D3-3046D30FEAE2}" presName="level3hierChild" presStyleCnt="0"/>
      <dgm:spPr/>
    </dgm:pt>
    <dgm:pt modelId="{3075542D-F249-4440-B312-26D866A2BA9B}" type="pres">
      <dgm:prSet presAssocID="{E04A022A-171E-48CE-9225-C25CEF414C1C}" presName="conn2-1" presStyleLbl="parChTrans1D3" presStyleIdx="9" presStyleCnt="10"/>
      <dgm:spPr/>
    </dgm:pt>
    <dgm:pt modelId="{9B7D5552-AFF6-4293-A729-C6AD7A4DEDFB}" type="pres">
      <dgm:prSet presAssocID="{E04A022A-171E-48CE-9225-C25CEF414C1C}" presName="connTx" presStyleLbl="parChTrans1D3" presStyleIdx="9" presStyleCnt="10"/>
      <dgm:spPr/>
    </dgm:pt>
    <dgm:pt modelId="{9CC437DE-77DD-4431-B71D-9A4C09D776CB}" type="pres">
      <dgm:prSet presAssocID="{52BDAC48-2E65-4D80-BB9C-A6ABF6A57D81}" presName="root2" presStyleCnt="0"/>
      <dgm:spPr/>
    </dgm:pt>
    <dgm:pt modelId="{4ABC76EF-8992-43A7-91C4-A612C3C59C30}" type="pres">
      <dgm:prSet presAssocID="{52BDAC48-2E65-4D80-BB9C-A6ABF6A57D81}" presName="LevelTwoTextNode" presStyleLbl="node3" presStyleIdx="9" presStyleCnt="10" custScaleX="176062">
        <dgm:presLayoutVars>
          <dgm:chPref val="3"/>
        </dgm:presLayoutVars>
      </dgm:prSet>
      <dgm:spPr/>
    </dgm:pt>
    <dgm:pt modelId="{0EE736E6-B43B-4C9B-A23E-FD16AC3F316E}" type="pres">
      <dgm:prSet presAssocID="{52BDAC48-2E65-4D80-BB9C-A6ABF6A57D81}" presName="level3hierChild" presStyleCnt="0"/>
      <dgm:spPr/>
    </dgm:pt>
  </dgm:ptLst>
  <dgm:cxnLst>
    <dgm:cxn modelId="{BEF29700-0BAF-42CE-A179-88FE0CF3DDBC}" type="presOf" srcId="{C6087749-3C6D-40EC-BCF5-62A640A08721}" destId="{86CBFFD8-0B90-4341-9BEE-511B46B6D47D}" srcOrd="0" destOrd="0" presId="urn:microsoft.com/office/officeart/2005/8/layout/hierarchy2"/>
    <dgm:cxn modelId="{7ADC1C03-F0A1-435D-8E62-CF35760B2E51}" type="presOf" srcId="{69F46650-D212-40B7-B29E-587CEEA63354}" destId="{03845F8A-3517-41A1-969F-FC1298FDC0DA}" srcOrd="0" destOrd="0" presId="urn:microsoft.com/office/officeart/2005/8/layout/hierarchy2"/>
    <dgm:cxn modelId="{25B76608-D7B6-4004-9F02-846D4921C971}" type="presOf" srcId="{BDDCBFD3-58F5-498A-A385-7F3EE598CF70}" destId="{F42CA9AE-2C39-4D7F-9367-EFB6DA5CBA8B}" srcOrd="0" destOrd="0" presId="urn:microsoft.com/office/officeart/2005/8/layout/hierarchy2"/>
    <dgm:cxn modelId="{F2B5A80E-9670-46AA-BCF4-51AF7D6D4E6E}" type="presOf" srcId="{C61667FF-A766-4B0C-9879-B2E17B2C6A3C}" destId="{C9CB5935-E2BB-44FB-98B7-C8A6BA76B748}" srcOrd="0" destOrd="0" presId="urn:microsoft.com/office/officeart/2005/8/layout/hierarchy2"/>
    <dgm:cxn modelId="{C5403214-00A9-47D2-A017-12C99A16B54E}" type="presOf" srcId="{BE7E4DDF-855A-4645-9437-E48ABF91677B}" destId="{6E068582-8FFF-4BC7-8355-550A7D090C00}" srcOrd="1" destOrd="0" presId="urn:microsoft.com/office/officeart/2005/8/layout/hierarchy2"/>
    <dgm:cxn modelId="{D0781D1A-A215-4E80-90E2-9BB1C6BE4AB2}" type="presOf" srcId="{65D42B33-CE8E-441D-82AA-FF751067D223}" destId="{EA9B6DE3-B574-466B-862B-683AC90E263D}" srcOrd="0" destOrd="0" presId="urn:microsoft.com/office/officeart/2005/8/layout/hierarchy2"/>
    <dgm:cxn modelId="{A5796E1C-7164-40AA-BBCE-56F0C800CC84}" srcId="{07CC2E5D-C41B-4EC0-8037-182029C5B0FF}" destId="{CCD2D8B4-2CBF-495C-9337-D35145B7A58A}" srcOrd="0" destOrd="0" parTransId="{8F1BA1A2-5CB1-4A13-A7AA-EA89361006D8}" sibTransId="{C64D9CE9-F77B-4124-8623-904B24E08D89}"/>
    <dgm:cxn modelId="{085CBE21-0152-411C-A338-3EE174D241E1}" type="presOf" srcId="{C3D497CF-3920-4429-8C7B-B1AC7053E118}" destId="{ABCC0C09-D6FD-4D0E-ACE3-9109E95A23EF}" srcOrd="1" destOrd="0" presId="urn:microsoft.com/office/officeart/2005/8/layout/hierarchy2"/>
    <dgm:cxn modelId="{94D3FB24-39A0-4A57-971A-0DCE9B9730C6}" type="presOf" srcId="{50A1C8D5-EB75-44EF-9792-993EB7CEABD8}" destId="{4A810C32-AC75-4639-A6D4-0338D4A20086}" srcOrd="1" destOrd="0" presId="urn:microsoft.com/office/officeart/2005/8/layout/hierarchy2"/>
    <dgm:cxn modelId="{F9C0312D-A0AF-4F09-BD6E-210B3520DAEB}" type="presOf" srcId="{BEE64824-32BB-4EDA-8156-005130328E18}" destId="{FDCB6022-A266-4FC9-AF40-4E4453AB3F8F}" srcOrd="1" destOrd="0" presId="urn:microsoft.com/office/officeart/2005/8/layout/hierarchy2"/>
    <dgm:cxn modelId="{CF75B830-4E26-4EAB-80AB-AC9EB0A529D0}" type="presOf" srcId="{DE5969B8-70F7-46AE-ACBF-E7645148713C}" destId="{193ECA21-533E-41F8-A693-7332D83836B9}" srcOrd="1" destOrd="0" presId="urn:microsoft.com/office/officeart/2005/8/layout/hierarchy2"/>
    <dgm:cxn modelId="{73343134-A6FA-4E04-BC52-73C37084ACD3}" srcId="{E96D50D3-4CC2-4109-B365-7A57976B4ECB}" destId="{CF92BBE2-97AF-473E-8805-2CE8965B233F}" srcOrd="1" destOrd="0" parTransId="{9B1D93F6-19B1-4566-830E-C0E8CB6B1A5D}" sibTransId="{1A44DEE3-AC63-4F56-AABA-ED2052A5C813}"/>
    <dgm:cxn modelId="{3B2ADB3F-78B6-462D-8362-B177C4653079}" type="presOf" srcId="{CF986347-3BFF-4D01-9546-D580B7F28C34}" destId="{4D767B87-3EF2-4CC4-BF4E-964929F88D15}" srcOrd="0" destOrd="0" presId="urn:microsoft.com/office/officeart/2005/8/layout/hierarchy2"/>
    <dgm:cxn modelId="{8293965F-2199-434A-A84E-F49EC926A07E}" type="presOf" srcId="{9B1D93F6-19B1-4566-830E-C0E8CB6B1A5D}" destId="{4A01861B-A556-41BF-A079-217118C6DC7A}" srcOrd="0" destOrd="0" presId="urn:microsoft.com/office/officeart/2005/8/layout/hierarchy2"/>
    <dgm:cxn modelId="{F72AB161-CFB0-4531-984F-3A94203D9617}" srcId="{E96D50D3-4CC2-4109-B365-7A57976B4ECB}" destId="{CC5EB633-10F8-4EC1-85E6-E5858C7A5A05}" srcOrd="0" destOrd="0" parTransId="{BBADCB50-3740-44D7-BCF9-4F5E2C33FEF3}" sibTransId="{3590EB1C-567E-4DFA-879E-5FB06B6814E5}"/>
    <dgm:cxn modelId="{F90E4F43-667F-4DB3-BE3F-C5EFC7E5C1C2}" type="presOf" srcId="{6AAEB982-189D-4A28-9D01-3092CB10789E}" destId="{7FDBF08C-8130-4E4B-A095-D6BA2757EB2A}" srcOrd="1" destOrd="0" presId="urn:microsoft.com/office/officeart/2005/8/layout/hierarchy2"/>
    <dgm:cxn modelId="{F06E8063-B20A-42E8-AA6F-B2FF1955F994}" srcId="{0638D52A-46AC-41F3-93F9-36C6C926C4FB}" destId="{C61667FF-A766-4B0C-9879-B2E17B2C6A3C}" srcOrd="1" destOrd="0" parTransId="{65D42B33-CE8E-441D-82AA-FF751067D223}" sibTransId="{A5358380-EB39-4EB7-B7C1-9E9192578AD6}"/>
    <dgm:cxn modelId="{14103F46-DDAE-4497-B1DF-82D44929F827}" srcId="{0638D52A-46AC-41F3-93F9-36C6C926C4FB}" destId="{F1276EA4-BBD7-4DB0-8339-CBA3366AB443}" srcOrd="0" destOrd="0" parTransId="{BEE64824-32BB-4EDA-8156-005130328E18}" sibTransId="{5C6A2F43-1D9B-4A4B-9F36-28316BF6DB8B}"/>
    <dgm:cxn modelId="{8692A04C-AF0C-441D-91F4-BBCA176D0637}" type="presOf" srcId="{1F67CFD8-7E96-4120-8BE1-F46050D3E014}" destId="{3318A47D-E9C3-450B-A366-E5AA31DF1C08}" srcOrd="0" destOrd="0" presId="urn:microsoft.com/office/officeart/2005/8/layout/hierarchy2"/>
    <dgm:cxn modelId="{16F12D4D-9326-4AA8-9F8F-2C14DD0A8CDB}" type="presOf" srcId="{DE5969B8-70F7-46AE-ACBF-E7645148713C}" destId="{A2B98385-370E-464E-8208-6E50BF00BF82}" srcOrd="0" destOrd="0" presId="urn:microsoft.com/office/officeart/2005/8/layout/hierarchy2"/>
    <dgm:cxn modelId="{B840C94D-A199-4E63-8C88-BC1F0FF75FF0}" type="presOf" srcId="{E04A022A-171E-48CE-9225-C25CEF414C1C}" destId="{3075542D-F249-4440-B312-26D866A2BA9B}" srcOrd="0" destOrd="0" presId="urn:microsoft.com/office/officeart/2005/8/layout/hierarchy2"/>
    <dgm:cxn modelId="{54DEBF72-D605-4AF6-9147-DB182AF8DD42}" type="presOf" srcId="{F1276EA4-BBD7-4DB0-8339-CBA3366AB443}" destId="{A9211D8D-91F7-497B-9F27-6C12B3B839F8}" srcOrd="0" destOrd="0" presId="urn:microsoft.com/office/officeart/2005/8/layout/hierarchy2"/>
    <dgm:cxn modelId="{09BECA78-EB44-4C7F-A0E5-4B0800C9B6CA}" type="presOf" srcId="{BE7E4DDF-855A-4645-9437-E48ABF91677B}" destId="{8B739D2C-A32A-45E3-AA6B-C0CF364D712A}" srcOrd="0" destOrd="0" presId="urn:microsoft.com/office/officeart/2005/8/layout/hierarchy2"/>
    <dgm:cxn modelId="{EEBBD57A-69E2-4CE4-9788-84EA6ACDB4E1}" type="presOf" srcId="{ABEAB81F-6A5F-4A5C-8E38-6A6257396D9E}" destId="{63D07A40-8AE4-4F5C-86AC-40EF3D8AA514}" srcOrd="0" destOrd="0" presId="urn:microsoft.com/office/officeart/2005/8/layout/hierarchy2"/>
    <dgm:cxn modelId="{7BA9377B-89FD-4D10-A07D-858B5083A4CB}" srcId="{65664661-E4F9-4C1F-8921-093261393D3B}" destId="{BDDCBFD3-58F5-498A-A385-7F3EE598CF70}" srcOrd="0" destOrd="0" parTransId="{DC70C40A-55CC-4501-AF15-F341A07466A7}" sibTransId="{F3F124AD-8773-411D-9290-CB8220C62FDA}"/>
    <dgm:cxn modelId="{8294747B-12CC-4D7B-AA0F-3C22AD0ABF53}" type="presOf" srcId="{ABEAB81F-6A5F-4A5C-8E38-6A6257396D9E}" destId="{B707B5DD-46DE-4178-AAFD-B8741DB31782}" srcOrd="1" destOrd="0" presId="urn:microsoft.com/office/officeart/2005/8/layout/hierarchy2"/>
    <dgm:cxn modelId="{3B97F47B-94B7-4E7F-B412-A782A0D1A740}" type="presOf" srcId="{CC5EB633-10F8-4EC1-85E6-E5858C7A5A05}" destId="{FD97B729-C37D-4E9E-989B-CD1457F2038D}" srcOrd="0" destOrd="0" presId="urn:microsoft.com/office/officeart/2005/8/layout/hierarchy2"/>
    <dgm:cxn modelId="{B6862A81-48D4-4090-AA36-9FE10FF95892}" type="presOf" srcId="{C6087749-3C6D-40EC-BCF5-62A640A08721}" destId="{9C569F3F-7DE9-4CE8-8596-016BC7595F95}" srcOrd="1" destOrd="0" presId="urn:microsoft.com/office/officeart/2005/8/layout/hierarchy2"/>
    <dgm:cxn modelId="{CCD3C98C-9827-4D98-A82E-DC58445BAB1F}" type="presOf" srcId="{E033040F-DBEB-4CEA-B8A9-3303735B516A}" destId="{10E494BE-C6EE-4F85-B12C-C86F6CD36F20}" srcOrd="0" destOrd="0" presId="urn:microsoft.com/office/officeart/2005/8/layout/hierarchy2"/>
    <dgm:cxn modelId="{0706958D-1E59-4F65-A24B-4F6DEC67D90C}" type="presOf" srcId="{8F1BA1A2-5CB1-4A13-A7AA-EA89361006D8}" destId="{F9FACF33-8C32-4A64-8E12-C987CEED7832}" srcOrd="1" destOrd="0" presId="urn:microsoft.com/office/officeart/2005/8/layout/hierarchy2"/>
    <dgm:cxn modelId="{480CA58E-B886-47DA-A22A-00277DD99203}" type="presOf" srcId="{0638D52A-46AC-41F3-93F9-36C6C926C4FB}" destId="{BD070042-418F-4706-B786-6E19D13B6917}" srcOrd="0" destOrd="0" presId="urn:microsoft.com/office/officeart/2005/8/layout/hierarchy2"/>
    <dgm:cxn modelId="{1075388F-BC20-4615-8F44-1382DC6298EB}" srcId="{BDDCBFD3-58F5-498A-A385-7F3EE598CF70}" destId="{07CC2E5D-C41B-4EC0-8037-182029C5B0FF}" srcOrd="3" destOrd="0" parTransId="{ABEAB81F-6A5F-4A5C-8E38-6A6257396D9E}" sibTransId="{4F094698-0409-4849-8A6E-293914F01037}"/>
    <dgm:cxn modelId="{EAB66692-55E1-487F-9797-BD6854E92531}" type="presOf" srcId="{65D42B33-CE8E-441D-82AA-FF751067D223}" destId="{57980905-B007-4FE6-B5BF-0E957FF2901C}" srcOrd="1" destOrd="0" presId="urn:microsoft.com/office/officeart/2005/8/layout/hierarchy2"/>
    <dgm:cxn modelId="{98694D92-1217-4C18-AD6C-9B80D9200086}" srcId="{07CC2E5D-C41B-4EC0-8037-182029C5B0FF}" destId="{FF6414C0-015D-4347-A3D3-3046D30FEAE2}" srcOrd="1" destOrd="0" parTransId="{C6087749-3C6D-40EC-BCF5-62A640A08721}" sibTransId="{59C1C309-E94E-45FF-98A3-1252F19E832A}"/>
    <dgm:cxn modelId="{716D779A-BDFB-4583-875C-3739854698E9}" type="presOf" srcId="{52BDAC48-2E65-4D80-BB9C-A6ABF6A57D81}" destId="{4ABC76EF-8992-43A7-91C4-A612C3C59C30}" srcOrd="0" destOrd="0" presId="urn:microsoft.com/office/officeart/2005/8/layout/hierarchy2"/>
    <dgm:cxn modelId="{6018A3AA-DB51-417E-8BBC-733D142FAAB1}" type="presOf" srcId="{C3D497CF-3920-4429-8C7B-B1AC7053E118}" destId="{54DE7A63-4AE9-4CC8-AEA5-B8819B2C7D29}" srcOrd="0" destOrd="0" presId="urn:microsoft.com/office/officeart/2005/8/layout/hierarchy2"/>
    <dgm:cxn modelId="{F0D572AE-55BE-4A49-B44E-CA002467615C}" type="presOf" srcId="{6AAEB982-189D-4A28-9D01-3092CB10789E}" destId="{C87E74FE-333C-4B14-A3A7-93B567685C39}" srcOrd="0" destOrd="0" presId="urn:microsoft.com/office/officeart/2005/8/layout/hierarchy2"/>
    <dgm:cxn modelId="{B08F3BAF-4AB4-435E-A5D2-428C998DB6F3}" type="presOf" srcId="{E96D50D3-4CC2-4109-B365-7A57976B4ECB}" destId="{525A7F54-C460-4A82-A825-2E0E1E33B3FE}" srcOrd="0" destOrd="0" presId="urn:microsoft.com/office/officeart/2005/8/layout/hierarchy2"/>
    <dgm:cxn modelId="{9587D3B0-6185-4B02-A449-6AF2DF954AC5}" srcId="{BDDCBFD3-58F5-498A-A385-7F3EE598CF70}" destId="{0638D52A-46AC-41F3-93F9-36C6C926C4FB}" srcOrd="2" destOrd="0" parTransId="{50A1C8D5-EB75-44EF-9792-993EB7CEABD8}" sibTransId="{267B649D-D83B-4130-99BA-11DD2FB9EB4A}"/>
    <dgm:cxn modelId="{FB5986B2-72B9-46D8-9700-3F47C37EE565}" type="presOf" srcId="{E3E54907-3006-436B-A52E-97E221E8815F}" destId="{229A0AC1-8E6B-4F37-981B-31222F548E26}" srcOrd="1" destOrd="0" presId="urn:microsoft.com/office/officeart/2005/8/layout/hierarchy2"/>
    <dgm:cxn modelId="{27D779B5-3658-4133-8389-707EA2C301AE}" type="presOf" srcId="{FF6414C0-015D-4347-A3D3-3046D30FEAE2}" destId="{62C4DCE5-0227-4E98-B451-428D44132481}" srcOrd="0" destOrd="0" presId="urn:microsoft.com/office/officeart/2005/8/layout/hierarchy2"/>
    <dgm:cxn modelId="{760F7BB5-14E0-4CA0-8761-4F5DA4A3FE16}" type="presOf" srcId="{07CC2E5D-C41B-4EC0-8037-182029C5B0FF}" destId="{C0CF170E-2FAC-48FD-824A-AC6A88550ED1}" srcOrd="0" destOrd="0" presId="urn:microsoft.com/office/officeart/2005/8/layout/hierarchy2"/>
    <dgm:cxn modelId="{4834BCBE-8E9C-4C2F-BEFB-D2C1CAA527F5}" type="presOf" srcId="{65664661-E4F9-4C1F-8921-093261393D3B}" destId="{B25C7EDF-479C-4696-B31C-4E4853C70FE4}" srcOrd="0" destOrd="0" presId="urn:microsoft.com/office/officeart/2005/8/layout/hierarchy2"/>
    <dgm:cxn modelId="{BEDC3EC0-ECD9-49F7-B77F-F2A281FA0D88}" type="presOf" srcId="{CF92BBE2-97AF-473E-8805-2CE8965B233F}" destId="{9177CBCC-D2CB-43AB-93DB-6E5C10245345}" srcOrd="0" destOrd="0" presId="urn:microsoft.com/office/officeart/2005/8/layout/hierarchy2"/>
    <dgm:cxn modelId="{AB3A81C0-9FE8-45D6-8C64-A332B60E5A80}" type="presOf" srcId="{E3E54907-3006-436B-A52E-97E221E8815F}" destId="{7A00CA75-6EA8-45CB-ABDB-E88A87B77D45}" srcOrd="0" destOrd="0" presId="urn:microsoft.com/office/officeart/2005/8/layout/hierarchy2"/>
    <dgm:cxn modelId="{CBD85BC1-D38F-43C1-9C73-DDD22623BB6B}" srcId="{1F67CFD8-7E96-4120-8BE1-F46050D3E014}" destId="{CF986347-3BFF-4D01-9546-D580B7F28C34}" srcOrd="0" destOrd="0" parTransId="{C3D497CF-3920-4429-8C7B-B1AC7053E118}" sibTransId="{17CB5706-7323-4D66-822F-67174545C2D0}"/>
    <dgm:cxn modelId="{07A85DC1-42CB-42CC-BD8A-D29150A881B5}" type="presOf" srcId="{BBADCB50-3740-44D7-BCF9-4F5E2C33FEF3}" destId="{941C689C-5914-476D-93D0-C9568A742458}" srcOrd="0" destOrd="0" presId="urn:microsoft.com/office/officeart/2005/8/layout/hierarchy2"/>
    <dgm:cxn modelId="{BA6EC9C3-EE0A-4B64-8DFB-3B14D9EFF045}" type="presOf" srcId="{BEE64824-32BB-4EDA-8156-005130328E18}" destId="{F593A1A2-A556-4AA7-93A3-BADC281B1582}" srcOrd="0" destOrd="0" presId="urn:microsoft.com/office/officeart/2005/8/layout/hierarchy2"/>
    <dgm:cxn modelId="{F103D0C9-085C-45AD-B285-19AC9FABE657}" type="presOf" srcId="{8F1BA1A2-5CB1-4A13-A7AA-EA89361006D8}" destId="{47BA18FF-F51C-444A-8BB7-4E9DF548CD6F}" srcOrd="0" destOrd="0" presId="urn:microsoft.com/office/officeart/2005/8/layout/hierarchy2"/>
    <dgm:cxn modelId="{BFB583CD-24F7-4D80-AACB-6074616DB0E1}" type="presOf" srcId="{BBADCB50-3740-44D7-BCF9-4F5E2C33FEF3}" destId="{E1FFF7B1-879A-4BEF-8215-892F536145B5}" srcOrd="1" destOrd="0" presId="urn:microsoft.com/office/officeart/2005/8/layout/hierarchy2"/>
    <dgm:cxn modelId="{21832DCE-F4A1-4C44-A812-6B216BF008A8}" type="presOf" srcId="{CCD2D8B4-2CBF-495C-9337-D35145B7A58A}" destId="{A112F20A-A8DA-4602-A1E4-1E2A005829AA}" srcOrd="0" destOrd="0" presId="urn:microsoft.com/office/officeart/2005/8/layout/hierarchy2"/>
    <dgm:cxn modelId="{FB2A98DD-249F-4912-9D63-1D3EC7AEBF99}" srcId="{BDDCBFD3-58F5-498A-A385-7F3EE598CF70}" destId="{1F67CFD8-7E96-4120-8BE1-F46050D3E014}" srcOrd="0" destOrd="0" parTransId="{BE7E4DDF-855A-4645-9437-E48ABF91677B}" sibTransId="{43992980-EF84-4E1E-A6E3-8E8FBA0FC09E}"/>
    <dgm:cxn modelId="{718B7ADF-BA4C-4447-AF9A-CB5AE05606E9}" type="presOf" srcId="{9B1D93F6-19B1-4566-830E-C0E8CB6B1A5D}" destId="{F9891F1C-5C79-4961-BFF7-88C8898EC69F}" srcOrd="1" destOrd="0" presId="urn:microsoft.com/office/officeart/2005/8/layout/hierarchy2"/>
    <dgm:cxn modelId="{A93B29E5-43D3-4A81-A98C-CC747AED695D}" srcId="{BDDCBFD3-58F5-498A-A385-7F3EE598CF70}" destId="{E96D50D3-4CC2-4109-B365-7A57976B4ECB}" srcOrd="1" destOrd="0" parTransId="{6AAEB982-189D-4A28-9D01-3092CB10789E}" sibTransId="{304EE9DB-F09F-43B4-901F-3FF07EA480B6}"/>
    <dgm:cxn modelId="{734461E5-0FAE-4896-90E4-8B7275FEE419}" srcId="{0638D52A-46AC-41F3-93F9-36C6C926C4FB}" destId="{E033040F-DBEB-4CEA-B8A9-3303735B516A}" srcOrd="2" destOrd="0" parTransId="{E3E54907-3006-436B-A52E-97E221E8815F}" sibTransId="{EEA8671A-C5A1-4603-8363-A007D13A68F3}"/>
    <dgm:cxn modelId="{F41F74E8-FEA5-4D9C-8D1D-9EB76614FE72}" srcId="{1F67CFD8-7E96-4120-8BE1-F46050D3E014}" destId="{69F46650-D212-40B7-B29E-587CEEA63354}" srcOrd="1" destOrd="0" parTransId="{DE5969B8-70F7-46AE-ACBF-E7645148713C}" sibTransId="{ADE0BCF5-F829-43CA-8632-4690F766D471}"/>
    <dgm:cxn modelId="{D0534BEC-132C-4787-9618-9843FC6EC121}" type="presOf" srcId="{E04A022A-171E-48CE-9225-C25CEF414C1C}" destId="{9B7D5552-AFF6-4293-A729-C6AD7A4DEDFB}" srcOrd="1" destOrd="0" presId="urn:microsoft.com/office/officeart/2005/8/layout/hierarchy2"/>
    <dgm:cxn modelId="{027106F0-A6AC-4E0A-9819-3A1AC60299C9}" srcId="{07CC2E5D-C41B-4EC0-8037-182029C5B0FF}" destId="{52BDAC48-2E65-4D80-BB9C-A6ABF6A57D81}" srcOrd="2" destOrd="0" parTransId="{E04A022A-171E-48CE-9225-C25CEF414C1C}" sibTransId="{99FEBE56-B2CF-4CCE-BF1E-0476EAE7C878}"/>
    <dgm:cxn modelId="{C3B500FC-9983-464A-BBE0-C58B13727378}" type="presOf" srcId="{50A1C8D5-EB75-44EF-9792-993EB7CEABD8}" destId="{CF49B061-6EC5-4CEE-B526-667433CF1525}" srcOrd="0" destOrd="0" presId="urn:microsoft.com/office/officeart/2005/8/layout/hierarchy2"/>
    <dgm:cxn modelId="{0AFA9A12-850A-4A34-8F1D-776333D3F3F6}" type="presParOf" srcId="{B25C7EDF-479C-4696-B31C-4E4853C70FE4}" destId="{5110C0E7-F0E3-4AAF-B92B-6FCCEDE89B4E}" srcOrd="0" destOrd="0" presId="urn:microsoft.com/office/officeart/2005/8/layout/hierarchy2"/>
    <dgm:cxn modelId="{41250C60-6AA7-49B5-B1DC-615762A6E37D}" type="presParOf" srcId="{5110C0E7-F0E3-4AAF-B92B-6FCCEDE89B4E}" destId="{F42CA9AE-2C39-4D7F-9367-EFB6DA5CBA8B}" srcOrd="0" destOrd="0" presId="urn:microsoft.com/office/officeart/2005/8/layout/hierarchy2"/>
    <dgm:cxn modelId="{6E32ED15-A979-41B9-A31C-D952F8A1C4DF}" type="presParOf" srcId="{5110C0E7-F0E3-4AAF-B92B-6FCCEDE89B4E}" destId="{A02309C8-AAEE-4C64-8BD2-63F86732B1D4}" srcOrd="1" destOrd="0" presId="urn:microsoft.com/office/officeart/2005/8/layout/hierarchy2"/>
    <dgm:cxn modelId="{F112B5C1-1126-4EF1-8FC4-940071E49E5E}" type="presParOf" srcId="{A02309C8-AAEE-4C64-8BD2-63F86732B1D4}" destId="{8B739D2C-A32A-45E3-AA6B-C0CF364D712A}" srcOrd="0" destOrd="0" presId="urn:microsoft.com/office/officeart/2005/8/layout/hierarchy2"/>
    <dgm:cxn modelId="{ACBBDACA-A5CD-4C62-AFE6-56805FC78191}" type="presParOf" srcId="{8B739D2C-A32A-45E3-AA6B-C0CF364D712A}" destId="{6E068582-8FFF-4BC7-8355-550A7D090C00}" srcOrd="0" destOrd="0" presId="urn:microsoft.com/office/officeart/2005/8/layout/hierarchy2"/>
    <dgm:cxn modelId="{AE6E83A3-1575-4C17-8620-5A3901EAF1F3}" type="presParOf" srcId="{A02309C8-AAEE-4C64-8BD2-63F86732B1D4}" destId="{17B18032-BD9B-41E1-B408-4BDB018D8397}" srcOrd="1" destOrd="0" presId="urn:microsoft.com/office/officeart/2005/8/layout/hierarchy2"/>
    <dgm:cxn modelId="{07A365E4-5FC8-4B27-81AB-1288A309640C}" type="presParOf" srcId="{17B18032-BD9B-41E1-B408-4BDB018D8397}" destId="{3318A47D-E9C3-450B-A366-E5AA31DF1C08}" srcOrd="0" destOrd="0" presId="urn:microsoft.com/office/officeart/2005/8/layout/hierarchy2"/>
    <dgm:cxn modelId="{E26E2753-36C6-4B06-B79B-A02E5024881E}" type="presParOf" srcId="{17B18032-BD9B-41E1-B408-4BDB018D8397}" destId="{493A7590-FD4C-42F4-AD88-4945EE272F54}" srcOrd="1" destOrd="0" presId="urn:microsoft.com/office/officeart/2005/8/layout/hierarchy2"/>
    <dgm:cxn modelId="{A438C73D-0D54-47D0-9886-B711D7DB0563}" type="presParOf" srcId="{493A7590-FD4C-42F4-AD88-4945EE272F54}" destId="{54DE7A63-4AE9-4CC8-AEA5-B8819B2C7D29}" srcOrd="0" destOrd="0" presId="urn:microsoft.com/office/officeart/2005/8/layout/hierarchy2"/>
    <dgm:cxn modelId="{A1CA49E1-1D6C-4B3F-A67A-E11A731BB9F2}" type="presParOf" srcId="{54DE7A63-4AE9-4CC8-AEA5-B8819B2C7D29}" destId="{ABCC0C09-D6FD-4D0E-ACE3-9109E95A23EF}" srcOrd="0" destOrd="0" presId="urn:microsoft.com/office/officeart/2005/8/layout/hierarchy2"/>
    <dgm:cxn modelId="{24982CF6-0584-49CE-8CE0-799884541DB2}" type="presParOf" srcId="{493A7590-FD4C-42F4-AD88-4945EE272F54}" destId="{BF4CCB4F-DD70-4566-B0F5-A3E95A791AE0}" srcOrd="1" destOrd="0" presId="urn:microsoft.com/office/officeart/2005/8/layout/hierarchy2"/>
    <dgm:cxn modelId="{E47EB516-5E3E-4668-AB58-EEE0587EA128}" type="presParOf" srcId="{BF4CCB4F-DD70-4566-B0F5-A3E95A791AE0}" destId="{4D767B87-3EF2-4CC4-BF4E-964929F88D15}" srcOrd="0" destOrd="0" presId="urn:microsoft.com/office/officeart/2005/8/layout/hierarchy2"/>
    <dgm:cxn modelId="{4FFFB6B0-16D5-4E90-91E3-C6B9080447FE}" type="presParOf" srcId="{BF4CCB4F-DD70-4566-B0F5-A3E95A791AE0}" destId="{0CFCADB5-D070-4657-9D78-2DD193FCFEC6}" srcOrd="1" destOrd="0" presId="urn:microsoft.com/office/officeart/2005/8/layout/hierarchy2"/>
    <dgm:cxn modelId="{1C7EC823-9C05-4243-8FD9-27AA33798404}" type="presParOf" srcId="{493A7590-FD4C-42F4-AD88-4945EE272F54}" destId="{A2B98385-370E-464E-8208-6E50BF00BF82}" srcOrd="2" destOrd="0" presId="urn:microsoft.com/office/officeart/2005/8/layout/hierarchy2"/>
    <dgm:cxn modelId="{7F2B2DF3-1775-47D1-AA34-45628228EC2D}" type="presParOf" srcId="{A2B98385-370E-464E-8208-6E50BF00BF82}" destId="{193ECA21-533E-41F8-A693-7332D83836B9}" srcOrd="0" destOrd="0" presId="urn:microsoft.com/office/officeart/2005/8/layout/hierarchy2"/>
    <dgm:cxn modelId="{9F4E7FBB-FB45-405E-B1B7-ECF2AB1B4381}" type="presParOf" srcId="{493A7590-FD4C-42F4-AD88-4945EE272F54}" destId="{81D43F30-B275-4DA7-9149-CC2C9F5DDD4F}" srcOrd="3" destOrd="0" presId="urn:microsoft.com/office/officeart/2005/8/layout/hierarchy2"/>
    <dgm:cxn modelId="{6FE18336-091B-4D3A-ACDE-27DBE2653298}" type="presParOf" srcId="{81D43F30-B275-4DA7-9149-CC2C9F5DDD4F}" destId="{03845F8A-3517-41A1-969F-FC1298FDC0DA}" srcOrd="0" destOrd="0" presId="urn:microsoft.com/office/officeart/2005/8/layout/hierarchy2"/>
    <dgm:cxn modelId="{2C715CC4-A590-4F83-A19C-9D7C343F3E69}" type="presParOf" srcId="{81D43F30-B275-4DA7-9149-CC2C9F5DDD4F}" destId="{DA751547-FCAB-4FAE-B5AF-5E681EC8BD8B}" srcOrd="1" destOrd="0" presId="urn:microsoft.com/office/officeart/2005/8/layout/hierarchy2"/>
    <dgm:cxn modelId="{D3F9B01D-CC3B-4274-9123-BBCE88CA72CC}" type="presParOf" srcId="{A02309C8-AAEE-4C64-8BD2-63F86732B1D4}" destId="{C87E74FE-333C-4B14-A3A7-93B567685C39}" srcOrd="2" destOrd="0" presId="urn:microsoft.com/office/officeart/2005/8/layout/hierarchy2"/>
    <dgm:cxn modelId="{BEB1E1D9-79C4-4F4C-A522-78DA38AFBA08}" type="presParOf" srcId="{C87E74FE-333C-4B14-A3A7-93B567685C39}" destId="{7FDBF08C-8130-4E4B-A095-D6BA2757EB2A}" srcOrd="0" destOrd="0" presId="urn:microsoft.com/office/officeart/2005/8/layout/hierarchy2"/>
    <dgm:cxn modelId="{5CDDDB8F-502D-4663-8B21-A2B40F2E7A16}" type="presParOf" srcId="{A02309C8-AAEE-4C64-8BD2-63F86732B1D4}" destId="{B05E16B1-4F9C-4657-B8AB-5158E957E1C8}" srcOrd="3" destOrd="0" presId="urn:microsoft.com/office/officeart/2005/8/layout/hierarchy2"/>
    <dgm:cxn modelId="{119B1419-7DD7-4193-B054-FA81D80887D1}" type="presParOf" srcId="{B05E16B1-4F9C-4657-B8AB-5158E957E1C8}" destId="{525A7F54-C460-4A82-A825-2E0E1E33B3FE}" srcOrd="0" destOrd="0" presId="urn:microsoft.com/office/officeart/2005/8/layout/hierarchy2"/>
    <dgm:cxn modelId="{52CC4375-A40B-4E84-8619-B7497B1F91C4}" type="presParOf" srcId="{B05E16B1-4F9C-4657-B8AB-5158E957E1C8}" destId="{D4C9DFCE-307B-40E1-A558-B75CA9D17B4F}" srcOrd="1" destOrd="0" presId="urn:microsoft.com/office/officeart/2005/8/layout/hierarchy2"/>
    <dgm:cxn modelId="{BD9C2AA0-332A-441A-B56B-85A8115A8CCF}" type="presParOf" srcId="{D4C9DFCE-307B-40E1-A558-B75CA9D17B4F}" destId="{941C689C-5914-476D-93D0-C9568A742458}" srcOrd="0" destOrd="0" presId="urn:microsoft.com/office/officeart/2005/8/layout/hierarchy2"/>
    <dgm:cxn modelId="{801940AF-790B-47C6-BC7E-D078C0D85FA2}" type="presParOf" srcId="{941C689C-5914-476D-93D0-C9568A742458}" destId="{E1FFF7B1-879A-4BEF-8215-892F536145B5}" srcOrd="0" destOrd="0" presId="urn:microsoft.com/office/officeart/2005/8/layout/hierarchy2"/>
    <dgm:cxn modelId="{D4674226-3650-4C98-9445-F1EF64C892F6}" type="presParOf" srcId="{D4C9DFCE-307B-40E1-A558-B75CA9D17B4F}" destId="{BF75C705-38A0-4B63-9FA4-30E0669C43AE}" srcOrd="1" destOrd="0" presId="urn:microsoft.com/office/officeart/2005/8/layout/hierarchy2"/>
    <dgm:cxn modelId="{D60ECBB1-7A84-4E95-A137-8CE7D0DE2E05}" type="presParOf" srcId="{BF75C705-38A0-4B63-9FA4-30E0669C43AE}" destId="{FD97B729-C37D-4E9E-989B-CD1457F2038D}" srcOrd="0" destOrd="0" presId="urn:microsoft.com/office/officeart/2005/8/layout/hierarchy2"/>
    <dgm:cxn modelId="{5A4FD05F-59F5-4BFB-B6E7-A5C11177D2A1}" type="presParOf" srcId="{BF75C705-38A0-4B63-9FA4-30E0669C43AE}" destId="{4FD9FCEB-CA81-46B2-906E-29FFFBB22DD5}" srcOrd="1" destOrd="0" presId="urn:microsoft.com/office/officeart/2005/8/layout/hierarchy2"/>
    <dgm:cxn modelId="{ADD4E0E0-BF91-4586-BD10-5C851CD10A5D}" type="presParOf" srcId="{D4C9DFCE-307B-40E1-A558-B75CA9D17B4F}" destId="{4A01861B-A556-41BF-A079-217118C6DC7A}" srcOrd="2" destOrd="0" presId="urn:microsoft.com/office/officeart/2005/8/layout/hierarchy2"/>
    <dgm:cxn modelId="{90FB7ECA-382C-4FDC-ADBD-CDAD2D49E4D9}" type="presParOf" srcId="{4A01861B-A556-41BF-A079-217118C6DC7A}" destId="{F9891F1C-5C79-4961-BFF7-88C8898EC69F}" srcOrd="0" destOrd="0" presId="urn:microsoft.com/office/officeart/2005/8/layout/hierarchy2"/>
    <dgm:cxn modelId="{2BA83EB0-DE19-4677-A8B5-B84ABE455B70}" type="presParOf" srcId="{D4C9DFCE-307B-40E1-A558-B75CA9D17B4F}" destId="{E654BD69-2FCE-429F-97B9-51002B6C72AC}" srcOrd="3" destOrd="0" presId="urn:microsoft.com/office/officeart/2005/8/layout/hierarchy2"/>
    <dgm:cxn modelId="{B5C15046-F8E8-4E9C-AA10-47E7947D4925}" type="presParOf" srcId="{E654BD69-2FCE-429F-97B9-51002B6C72AC}" destId="{9177CBCC-D2CB-43AB-93DB-6E5C10245345}" srcOrd="0" destOrd="0" presId="urn:microsoft.com/office/officeart/2005/8/layout/hierarchy2"/>
    <dgm:cxn modelId="{A346768F-E8B0-42E4-8E5D-7312DAFC8A93}" type="presParOf" srcId="{E654BD69-2FCE-429F-97B9-51002B6C72AC}" destId="{BEC3E60A-B2E6-42F9-8374-15B1E2E6E108}" srcOrd="1" destOrd="0" presId="urn:microsoft.com/office/officeart/2005/8/layout/hierarchy2"/>
    <dgm:cxn modelId="{69072EBB-3FA9-47EF-B668-1B1810DB2CF0}" type="presParOf" srcId="{A02309C8-AAEE-4C64-8BD2-63F86732B1D4}" destId="{CF49B061-6EC5-4CEE-B526-667433CF1525}" srcOrd="4" destOrd="0" presId="urn:microsoft.com/office/officeart/2005/8/layout/hierarchy2"/>
    <dgm:cxn modelId="{416D8F71-E202-49F4-B849-352FB1047F4B}" type="presParOf" srcId="{CF49B061-6EC5-4CEE-B526-667433CF1525}" destId="{4A810C32-AC75-4639-A6D4-0338D4A20086}" srcOrd="0" destOrd="0" presId="urn:microsoft.com/office/officeart/2005/8/layout/hierarchy2"/>
    <dgm:cxn modelId="{AF06EBBB-CE16-4723-9032-C33455E1DC76}" type="presParOf" srcId="{A02309C8-AAEE-4C64-8BD2-63F86732B1D4}" destId="{97141373-4182-4E56-B169-5671E32250DA}" srcOrd="5" destOrd="0" presId="urn:microsoft.com/office/officeart/2005/8/layout/hierarchy2"/>
    <dgm:cxn modelId="{354A2162-17CB-422E-B36D-62117DA5CC62}" type="presParOf" srcId="{97141373-4182-4E56-B169-5671E32250DA}" destId="{BD070042-418F-4706-B786-6E19D13B6917}" srcOrd="0" destOrd="0" presId="urn:microsoft.com/office/officeart/2005/8/layout/hierarchy2"/>
    <dgm:cxn modelId="{7535B238-2557-41CE-91DD-DF7551D3CB52}" type="presParOf" srcId="{97141373-4182-4E56-B169-5671E32250DA}" destId="{E2DB69B3-0EC4-4C0B-B728-787478A73E53}" srcOrd="1" destOrd="0" presId="urn:microsoft.com/office/officeart/2005/8/layout/hierarchy2"/>
    <dgm:cxn modelId="{9C0CD7F4-A6FB-4E23-9B32-46076D15E1D6}" type="presParOf" srcId="{E2DB69B3-0EC4-4C0B-B728-787478A73E53}" destId="{F593A1A2-A556-4AA7-93A3-BADC281B1582}" srcOrd="0" destOrd="0" presId="urn:microsoft.com/office/officeart/2005/8/layout/hierarchy2"/>
    <dgm:cxn modelId="{4F9D7599-BD1B-4309-A8BB-CBE27B79EC9F}" type="presParOf" srcId="{F593A1A2-A556-4AA7-93A3-BADC281B1582}" destId="{FDCB6022-A266-4FC9-AF40-4E4453AB3F8F}" srcOrd="0" destOrd="0" presId="urn:microsoft.com/office/officeart/2005/8/layout/hierarchy2"/>
    <dgm:cxn modelId="{8EA9C24B-CB71-45D7-9CE8-12D0C5ED3199}" type="presParOf" srcId="{E2DB69B3-0EC4-4C0B-B728-787478A73E53}" destId="{AFECAE39-7C7D-4B7E-816A-2106642CB9A7}" srcOrd="1" destOrd="0" presId="urn:microsoft.com/office/officeart/2005/8/layout/hierarchy2"/>
    <dgm:cxn modelId="{D9957F80-9556-4452-B593-D80770266C87}" type="presParOf" srcId="{AFECAE39-7C7D-4B7E-816A-2106642CB9A7}" destId="{A9211D8D-91F7-497B-9F27-6C12B3B839F8}" srcOrd="0" destOrd="0" presId="urn:microsoft.com/office/officeart/2005/8/layout/hierarchy2"/>
    <dgm:cxn modelId="{EAD6351D-9D5B-435B-B9AB-799672379795}" type="presParOf" srcId="{AFECAE39-7C7D-4B7E-816A-2106642CB9A7}" destId="{746ADF50-4597-4E1E-A878-7AE0F6FBFB32}" srcOrd="1" destOrd="0" presId="urn:microsoft.com/office/officeart/2005/8/layout/hierarchy2"/>
    <dgm:cxn modelId="{9C16D62F-854C-420A-9CB7-DE74F854787F}" type="presParOf" srcId="{E2DB69B3-0EC4-4C0B-B728-787478A73E53}" destId="{EA9B6DE3-B574-466B-862B-683AC90E263D}" srcOrd="2" destOrd="0" presId="urn:microsoft.com/office/officeart/2005/8/layout/hierarchy2"/>
    <dgm:cxn modelId="{7BA23887-532F-4A01-AB65-9D44D3682626}" type="presParOf" srcId="{EA9B6DE3-B574-466B-862B-683AC90E263D}" destId="{57980905-B007-4FE6-B5BF-0E957FF2901C}" srcOrd="0" destOrd="0" presId="urn:microsoft.com/office/officeart/2005/8/layout/hierarchy2"/>
    <dgm:cxn modelId="{2E4107BA-FE1E-405F-A3BF-C7447F0161B8}" type="presParOf" srcId="{E2DB69B3-0EC4-4C0B-B728-787478A73E53}" destId="{A8E69B17-F492-4FC2-BB41-F023A7E30F42}" srcOrd="3" destOrd="0" presId="urn:microsoft.com/office/officeart/2005/8/layout/hierarchy2"/>
    <dgm:cxn modelId="{6015BAD8-5F82-4FE0-88FA-E7E11CC71E09}" type="presParOf" srcId="{A8E69B17-F492-4FC2-BB41-F023A7E30F42}" destId="{C9CB5935-E2BB-44FB-98B7-C8A6BA76B748}" srcOrd="0" destOrd="0" presId="urn:microsoft.com/office/officeart/2005/8/layout/hierarchy2"/>
    <dgm:cxn modelId="{EF46DCA3-10EB-4906-BF37-41558BCF2053}" type="presParOf" srcId="{A8E69B17-F492-4FC2-BB41-F023A7E30F42}" destId="{860D8DE9-C391-423C-8AEC-A87EEDB40394}" srcOrd="1" destOrd="0" presId="urn:microsoft.com/office/officeart/2005/8/layout/hierarchy2"/>
    <dgm:cxn modelId="{73F3398E-687A-4BA0-BC85-01C265C6C225}" type="presParOf" srcId="{E2DB69B3-0EC4-4C0B-B728-787478A73E53}" destId="{7A00CA75-6EA8-45CB-ABDB-E88A87B77D45}" srcOrd="4" destOrd="0" presId="urn:microsoft.com/office/officeart/2005/8/layout/hierarchy2"/>
    <dgm:cxn modelId="{D549390E-561B-4C3A-A989-98ACF27BA806}" type="presParOf" srcId="{7A00CA75-6EA8-45CB-ABDB-E88A87B77D45}" destId="{229A0AC1-8E6B-4F37-981B-31222F548E26}" srcOrd="0" destOrd="0" presId="urn:microsoft.com/office/officeart/2005/8/layout/hierarchy2"/>
    <dgm:cxn modelId="{A82925E5-0397-43CE-A298-7EE5E7025467}" type="presParOf" srcId="{E2DB69B3-0EC4-4C0B-B728-787478A73E53}" destId="{D1BC9F8D-9A04-4399-8450-744F12C229C9}" srcOrd="5" destOrd="0" presId="urn:microsoft.com/office/officeart/2005/8/layout/hierarchy2"/>
    <dgm:cxn modelId="{8F485E7F-F9D0-415E-99ED-F8741EBED440}" type="presParOf" srcId="{D1BC9F8D-9A04-4399-8450-744F12C229C9}" destId="{10E494BE-C6EE-4F85-B12C-C86F6CD36F20}" srcOrd="0" destOrd="0" presId="urn:microsoft.com/office/officeart/2005/8/layout/hierarchy2"/>
    <dgm:cxn modelId="{80557149-509D-4EC8-9EE0-9A1433CB2248}" type="presParOf" srcId="{D1BC9F8D-9A04-4399-8450-744F12C229C9}" destId="{CE2BAABB-1468-4D68-9793-E657256CC816}" srcOrd="1" destOrd="0" presId="urn:microsoft.com/office/officeart/2005/8/layout/hierarchy2"/>
    <dgm:cxn modelId="{0B92B6A6-B334-413C-9488-DBD6749F5228}" type="presParOf" srcId="{A02309C8-AAEE-4C64-8BD2-63F86732B1D4}" destId="{63D07A40-8AE4-4F5C-86AC-40EF3D8AA514}" srcOrd="6" destOrd="0" presId="urn:microsoft.com/office/officeart/2005/8/layout/hierarchy2"/>
    <dgm:cxn modelId="{100EBB0A-4A41-4F83-A989-F46262B23004}" type="presParOf" srcId="{63D07A40-8AE4-4F5C-86AC-40EF3D8AA514}" destId="{B707B5DD-46DE-4178-AAFD-B8741DB31782}" srcOrd="0" destOrd="0" presId="urn:microsoft.com/office/officeart/2005/8/layout/hierarchy2"/>
    <dgm:cxn modelId="{C65080EA-22C1-4960-8E49-7238B0F07D26}" type="presParOf" srcId="{A02309C8-AAEE-4C64-8BD2-63F86732B1D4}" destId="{87A304F3-C04A-4BB5-B3E5-B11AEE780583}" srcOrd="7" destOrd="0" presId="urn:microsoft.com/office/officeart/2005/8/layout/hierarchy2"/>
    <dgm:cxn modelId="{E931452E-66C3-4BB5-9740-1133DB2FD6A8}" type="presParOf" srcId="{87A304F3-C04A-4BB5-B3E5-B11AEE780583}" destId="{C0CF170E-2FAC-48FD-824A-AC6A88550ED1}" srcOrd="0" destOrd="0" presId="urn:microsoft.com/office/officeart/2005/8/layout/hierarchy2"/>
    <dgm:cxn modelId="{372A7D07-FFFC-4777-B81F-3C25D57B448D}" type="presParOf" srcId="{87A304F3-C04A-4BB5-B3E5-B11AEE780583}" destId="{DFE840F4-5548-4D13-AFBA-76772CD54ABA}" srcOrd="1" destOrd="0" presId="urn:microsoft.com/office/officeart/2005/8/layout/hierarchy2"/>
    <dgm:cxn modelId="{CB3997D3-697A-4706-ADC7-A5CFD4C6B7A1}" type="presParOf" srcId="{DFE840F4-5548-4D13-AFBA-76772CD54ABA}" destId="{47BA18FF-F51C-444A-8BB7-4E9DF548CD6F}" srcOrd="0" destOrd="0" presId="urn:microsoft.com/office/officeart/2005/8/layout/hierarchy2"/>
    <dgm:cxn modelId="{636B974A-517D-4406-A5CF-554C37DDFFA5}" type="presParOf" srcId="{47BA18FF-F51C-444A-8BB7-4E9DF548CD6F}" destId="{F9FACF33-8C32-4A64-8E12-C987CEED7832}" srcOrd="0" destOrd="0" presId="urn:microsoft.com/office/officeart/2005/8/layout/hierarchy2"/>
    <dgm:cxn modelId="{180AE163-40C7-4432-BF9E-5CEC1AE50B3F}" type="presParOf" srcId="{DFE840F4-5548-4D13-AFBA-76772CD54ABA}" destId="{819549B8-424E-4E58-9CFE-6E0901D922A5}" srcOrd="1" destOrd="0" presId="urn:microsoft.com/office/officeart/2005/8/layout/hierarchy2"/>
    <dgm:cxn modelId="{688983D0-79A0-4FCF-922E-E3D95DC5607B}" type="presParOf" srcId="{819549B8-424E-4E58-9CFE-6E0901D922A5}" destId="{A112F20A-A8DA-4602-A1E4-1E2A005829AA}" srcOrd="0" destOrd="0" presId="urn:microsoft.com/office/officeart/2005/8/layout/hierarchy2"/>
    <dgm:cxn modelId="{91AC3AFC-5391-414B-8ABD-9DA35D97311A}" type="presParOf" srcId="{819549B8-424E-4E58-9CFE-6E0901D922A5}" destId="{F6B758CD-1F15-475F-98A4-ADEA81D52D24}" srcOrd="1" destOrd="0" presId="urn:microsoft.com/office/officeart/2005/8/layout/hierarchy2"/>
    <dgm:cxn modelId="{2F9C0BA1-E6DA-46B0-BD14-52FBF2C19C8D}" type="presParOf" srcId="{DFE840F4-5548-4D13-AFBA-76772CD54ABA}" destId="{86CBFFD8-0B90-4341-9BEE-511B46B6D47D}" srcOrd="2" destOrd="0" presId="urn:microsoft.com/office/officeart/2005/8/layout/hierarchy2"/>
    <dgm:cxn modelId="{1BCE3CA3-6A4B-4DAE-9BD6-B52326A0ACA6}" type="presParOf" srcId="{86CBFFD8-0B90-4341-9BEE-511B46B6D47D}" destId="{9C569F3F-7DE9-4CE8-8596-016BC7595F95}" srcOrd="0" destOrd="0" presId="urn:microsoft.com/office/officeart/2005/8/layout/hierarchy2"/>
    <dgm:cxn modelId="{6537F900-0499-41C2-8F04-6F5B17558CE5}" type="presParOf" srcId="{DFE840F4-5548-4D13-AFBA-76772CD54ABA}" destId="{DA3B8C5E-8500-4BAC-8346-21327B51F0F1}" srcOrd="3" destOrd="0" presId="urn:microsoft.com/office/officeart/2005/8/layout/hierarchy2"/>
    <dgm:cxn modelId="{55DE8AE3-EFE7-47B3-A6EC-266BA8DDACE1}" type="presParOf" srcId="{DA3B8C5E-8500-4BAC-8346-21327B51F0F1}" destId="{62C4DCE5-0227-4E98-B451-428D44132481}" srcOrd="0" destOrd="0" presId="urn:microsoft.com/office/officeart/2005/8/layout/hierarchy2"/>
    <dgm:cxn modelId="{6BDCA6A9-D4B4-49A0-9EF4-953ADEB1079E}" type="presParOf" srcId="{DA3B8C5E-8500-4BAC-8346-21327B51F0F1}" destId="{E395DAE7-11A6-43CD-A353-AE9E467EADED}" srcOrd="1" destOrd="0" presId="urn:microsoft.com/office/officeart/2005/8/layout/hierarchy2"/>
    <dgm:cxn modelId="{B478DA02-D669-4791-AE21-8335461DC79B}" type="presParOf" srcId="{DFE840F4-5548-4D13-AFBA-76772CD54ABA}" destId="{3075542D-F249-4440-B312-26D866A2BA9B}" srcOrd="4" destOrd="0" presId="urn:microsoft.com/office/officeart/2005/8/layout/hierarchy2"/>
    <dgm:cxn modelId="{44C4F3EE-43A5-4478-AF31-8BB81B389FBC}" type="presParOf" srcId="{3075542D-F249-4440-B312-26D866A2BA9B}" destId="{9B7D5552-AFF6-4293-A729-C6AD7A4DEDFB}" srcOrd="0" destOrd="0" presId="urn:microsoft.com/office/officeart/2005/8/layout/hierarchy2"/>
    <dgm:cxn modelId="{4094CEB6-14A7-4F17-8DE8-5EA96600479D}" type="presParOf" srcId="{DFE840F4-5548-4D13-AFBA-76772CD54ABA}" destId="{9CC437DE-77DD-4431-B71D-9A4C09D776CB}" srcOrd="5" destOrd="0" presId="urn:microsoft.com/office/officeart/2005/8/layout/hierarchy2"/>
    <dgm:cxn modelId="{306AF8D5-233E-4FA1-BFF3-B68057FB92FD}" type="presParOf" srcId="{9CC437DE-77DD-4431-B71D-9A4C09D776CB}" destId="{4ABC76EF-8992-43A7-91C4-A612C3C59C30}" srcOrd="0" destOrd="0" presId="urn:microsoft.com/office/officeart/2005/8/layout/hierarchy2"/>
    <dgm:cxn modelId="{27D40A82-E7EC-4526-B54C-6E201B30E976}" type="presParOf" srcId="{9CC437DE-77DD-4431-B71D-9A4C09D776CB}" destId="{0EE736E6-B43B-4C9B-A23E-FD16AC3F31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CA9AE-2C39-4D7F-9367-EFB6DA5CBA8B}">
      <dsp:nvSpPr>
        <dsp:cNvPr id="0" name=""/>
        <dsp:cNvSpPr/>
      </dsp:nvSpPr>
      <dsp:spPr>
        <a:xfrm>
          <a:off x="288031" y="1936688"/>
          <a:ext cx="1812620"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itchFamily="34" charset="-122"/>
              <a:ea typeface="微软雅黑" pitchFamily="34" charset="-122"/>
            </a:rPr>
            <a:t>第一章 绪论</a:t>
          </a:r>
        </a:p>
      </dsp:txBody>
      <dsp:txXfrm>
        <a:off x="301168" y="1949825"/>
        <a:ext cx="1786346" cy="422252"/>
      </dsp:txXfrm>
    </dsp:sp>
    <dsp:sp modelId="{8B739D2C-A32A-45E3-AA6B-C0CF364D712A}">
      <dsp:nvSpPr>
        <dsp:cNvPr id="0" name=""/>
        <dsp:cNvSpPr/>
      </dsp:nvSpPr>
      <dsp:spPr>
        <a:xfrm rot="16924900">
          <a:off x="1422893" y="1312834"/>
          <a:ext cx="1714339" cy="19865"/>
        </a:xfrm>
        <a:custGeom>
          <a:avLst/>
          <a:gdLst/>
          <a:ahLst/>
          <a:cxnLst/>
          <a:rect l="0" t="0" r="0" b="0"/>
          <a:pathLst>
            <a:path>
              <a:moveTo>
                <a:pt x="0" y="9932"/>
              </a:moveTo>
              <a:lnTo>
                <a:pt x="1714339" y="99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237204" y="1279909"/>
        <a:ext cx="85716" cy="85716"/>
      </dsp:txXfrm>
    </dsp:sp>
    <dsp:sp modelId="{3318A47D-E9C3-450B-A366-E5AA31DF1C08}">
      <dsp:nvSpPr>
        <dsp:cNvPr id="0" name=""/>
        <dsp:cNvSpPr/>
      </dsp:nvSpPr>
      <dsp:spPr>
        <a:xfrm>
          <a:off x="2459473" y="260320"/>
          <a:ext cx="1583701"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民间文学的定义与范围</a:t>
          </a:r>
        </a:p>
      </dsp:txBody>
      <dsp:txXfrm>
        <a:off x="2472610" y="273457"/>
        <a:ext cx="1557427" cy="422252"/>
      </dsp:txXfrm>
    </dsp:sp>
    <dsp:sp modelId="{54DE7A63-4AE9-4CC8-AEA5-B8819B2C7D29}">
      <dsp:nvSpPr>
        <dsp:cNvPr id="0" name=""/>
        <dsp:cNvSpPr/>
      </dsp:nvSpPr>
      <dsp:spPr>
        <a:xfrm rot="19457599">
          <a:off x="4001641" y="345699"/>
          <a:ext cx="441889" cy="19865"/>
        </a:xfrm>
        <a:custGeom>
          <a:avLst/>
          <a:gdLst/>
          <a:ahLst/>
          <a:cxnLst/>
          <a:rect l="0" t="0" r="0" b="0"/>
          <a:pathLst>
            <a:path>
              <a:moveTo>
                <a:pt x="0" y="9932"/>
              </a:moveTo>
              <a:lnTo>
                <a:pt x="441889"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211538" y="344585"/>
        <a:ext cx="22094" cy="22094"/>
      </dsp:txXfrm>
    </dsp:sp>
    <dsp:sp modelId="{4D767B87-3EF2-4CC4-BF4E-964929F88D15}">
      <dsp:nvSpPr>
        <dsp:cNvPr id="0" name=""/>
        <dsp:cNvSpPr/>
      </dsp:nvSpPr>
      <dsp:spPr>
        <a:xfrm>
          <a:off x="4401996" y="2418"/>
          <a:ext cx="1571537"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民间文学的性质（含义）</a:t>
          </a:r>
        </a:p>
      </dsp:txBody>
      <dsp:txXfrm>
        <a:off x="4415133" y="15555"/>
        <a:ext cx="1545263" cy="422252"/>
      </dsp:txXfrm>
    </dsp:sp>
    <dsp:sp modelId="{A2B98385-370E-464E-8208-6E50BF00BF82}">
      <dsp:nvSpPr>
        <dsp:cNvPr id="0" name=""/>
        <dsp:cNvSpPr/>
      </dsp:nvSpPr>
      <dsp:spPr>
        <a:xfrm rot="2142401">
          <a:off x="4001641" y="603602"/>
          <a:ext cx="441889" cy="19865"/>
        </a:xfrm>
        <a:custGeom>
          <a:avLst/>
          <a:gdLst/>
          <a:ahLst/>
          <a:cxnLst/>
          <a:rect l="0" t="0" r="0" b="0"/>
          <a:pathLst>
            <a:path>
              <a:moveTo>
                <a:pt x="0" y="9932"/>
              </a:moveTo>
              <a:lnTo>
                <a:pt x="441889"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211538" y="602488"/>
        <a:ext cx="22094" cy="22094"/>
      </dsp:txXfrm>
    </dsp:sp>
    <dsp:sp modelId="{03845F8A-3517-41A1-969F-FC1298FDC0DA}">
      <dsp:nvSpPr>
        <dsp:cNvPr id="0" name=""/>
        <dsp:cNvSpPr/>
      </dsp:nvSpPr>
      <dsp:spPr>
        <a:xfrm>
          <a:off x="4401996" y="518223"/>
          <a:ext cx="1082679"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民间文学的范围</a:t>
          </a:r>
        </a:p>
      </dsp:txBody>
      <dsp:txXfrm>
        <a:off x="4415133" y="531360"/>
        <a:ext cx="1056405" cy="422252"/>
      </dsp:txXfrm>
    </dsp:sp>
    <dsp:sp modelId="{C87E74FE-333C-4B14-A3A7-93B567685C39}">
      <dsp:nvSpPr>
        <dsp:cNvPr id="0" name=""/>
        <dsp:cNvSpPr/>
      </dsp:nvSpPr>
      <dsp:spPr>
        <a:xfrm rot="18770822">
          <a:off x="2016240" y="1957591"/>
          <a:ext cx="527644" cy="19865"/>
        </a:xfrm>
        <a:custGeom>
          <a:avLst/>
          <a:gdLst/>
          <a:ahLst/>
          <a:cxnLst/>
          <a:rect l="0" t="0" r="0" b="0"/>
          <a:pathLst>
            <a:path>
              <a:moveTo>
                <a:pt x="0" y="9932"/>
              </a:moveTo>
              <a:lnTo>
                <a:pt x="527644" y="99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266871" y="1954333"/>
        <a:ext cx="26382" cy="26382"/>
      </dsp:txXfrm>
    </dsp:sp>
    <dsp:sp modelId="{525A7F54-C460-4A82-A825-2E0E1E33B3FE}">
      <dsp:nvSpPr>
        <dsp:cNvPr id="0" name=""/>
        <dsp:cNvSpPr/>
      </dsp:nvSpPr>
      <dsp:spPr>
        <a:xfrm>
          <a:off x="2459473" y="1549834"/>
          <a:ext cx="2156129"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中国民间文学的发生与发展</a:t>
          </a:r>
        </a:p>
      </dsp:txBody>
      <dsp:txXfrm>
        <a:off x="2472610" y="1562971"/>
        <a:ext cx="2129855" cy="422252"/>
      </dsp:txXfrm>
    </dsp:sp>
    <dsp:sp modelId="{941C689C-5914-476D-93D0-C9568A742458}">
      <dsp:nvSpPr>
        <dsp:cNvPr id="0" name=""/>
        <dsp:cNvSpPr/>
      </dsp:nvSpPr>
      <dsp:spPr>
        <a:xfrm rot="18289469">
          <a:off x="4480844" y="1506261"/>
          <a:ext cx="628337" cy="19865"/>
        </a:xfrm>
        <a:custGeom>
          <a:avLst/>
          <a:gdLst/>
          <a:ahLst/>
          <a:cxnLst/>
          <a:rect l="0" t="0" r="0" b="0"/>
          <a:pathLst>
            <a:path>
              <a:moveTo>
                <a:pt x="0" y="9932"/>
              </a:moveTo>
              <a:lnTo>
                <a:pt x="628337"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779304" y="1500486"/>
        <a:ext cx="31416" cy="31416"/>
      </dsp:txXfrm>
    </dsp:sp>
    <dsp:sp modelId="{FD97B729-C37D-4E9E-989B-CD1457F2038D}">
      <dsp:nvSpPr>
        <dsp:cNvPr id="0" name=""/>
        <dsp:cNvSpPr/>
      </dsp:nvSpPr>
      <dsp:spPr>
        <a:xfrm>
          <a:off x="4974423" y="1034028"/>
          <a:ext cx="1530363"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中国民间文学的起源</a:t>
          </a:r>
        </a:p>
      </dsp:txBody>
      <dsp:txXfrm>
        <a:off x="4987560" y="1047165"/>
        <a:ext cx="1504089" cy="422252"/>
      </dsp:txXfrm>
    </dsp:sp>
    <dsp:sp modelId="{4A01861B-A556-41BF-A079-217118C6DC7A}">
      <dsp:nvSpPr>
        <dsp:cNvPr id="0" name=""/>
        <dsp:cNvSpPr/>
      </dsp:nvSpPr>
      <dsp:spPr>
        <a:xfrm>
          <a:off x="4615602" y="1764164"/>
          <a:ext cx="358821" cy="19865"/>
        </a:xfrm>
        <a:custGeom>
          <a:avLst/>
          <a:gdLst/>
          <a:ahLst/>
          <a:cxnLst/>
          <a:rect l="0" t="0" r="0" b="0"/>
          <a:pathLst>
            <a:path>
              <a:moveTo>
                <a:pt x="0" y="9932"/>
              </a:moveTo>
              <a:lnTo>
                <a:pt x="358821"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786042" y="1765126"/>
        <a:ext cx="17941" cy="17941"/>
      </dsp:txXfrm>
    </dsp:sp>
    <dsp:sp modelId="{9177CBCC-D2CB-43AB-93DB-6E5C10245345}">
      <dsp:nvSpPr>
        <dsp:cNvPr id="0" name=""/>
        <dsp:cNvSpPr/>
      </dsp:nvSpPr>
      <dsp:spPr>
        <a:xfrm>
          <a:off x="4974423" y="1549834"/>
          <a:ext cx="1602450"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中国民间文学发展过程</a:t>
          </a:r>
        </a:p>
      </dsp:txBody>
      <dsp:txXfrm>
        <a:off x="4987560" y="1562971"/>
        <a:ext cx="1576176" cy="422252"/>
      </dsp:txXfrm>
    </dsp:sp>
    <dsp:sp modelId="{76A1BBB0-1132-48E5-88FD-EF9799A12CF1}">
      <dsp:nvSpPr>
        <dsp:cNvPr id="0" name=""/>
        <dsp:cNvSpPr/>
      </dsp:nvSpPr>
      <dsp:spPr>
        <a:xfrm rot="3310531">
          <a:off x="4480844" y="2022067"/>
          <a:ext cx="628337" cy="19865"/>
        </a:xfrm>
        <a:custGeom>
          <a:avLst/>
          <a:gdLst/>
          <a:ahLst/>
          <a:cxnLst/>
          <a:rect l="0" t="0" r="0" b="0"/>
          <a:pathLst>
            <a:path>
              <a:moveTo>
                <a:pt x="0" y="9932"/>
              </a:moveTo>
              <a:lnTo>
                <a:pt x="628337"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779304" y="2016291"/>
        <a:ext cx="31416" cy="31416"/>
      </dsp:txXfrm>
    </dsp:sp>
    <dsp:sp modelId="{B1EBE8C8-2E6C-4E14-86E5-CCC6414BF5B2}">
      <dsp:nvSpPr>
        <dsp:cNvPr id="0" name=""/>
        <dsp:cNvSpPr/>
      </dsp:nvSpPr>
      <dsp:spPr>
        <a:xfrm>
          <a:off x="4974423" y="2065639"/>
          <a:ext cx="1866336"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中国民间文学事业的新发展</a:t>
          </a:r>
        </a:p>
      </dsp:txBody>
      <dsp:txXfrm>
        <a:off x="4987560" y="2078776"/>
        <a:ext cx="1840062" cy="422252"/>
      </dsp:txXfrm>
    </dsp:sp>
    <dsp:sp modelId="{CF49B061-6EC5-4CEE-B526-667433CF1525}">
      <dsp:nvSpPr>
        <dsp:cNvPr id="0" name=""/>
        <dsp:cNvSpPr/>
      </dsp:nvSpPr>
      <dsp:spPr>
        <a:xfrm rot="4369170">
          <a:off x="1672679" y="2731299"/>
          <a:ext cx="1214766" cy="19865"/>
        </a:xfrm>
        <a:custGeom>
          <a:avLst/>
          <a:gdLst/>
          <a:ahLst/>
          <a:cxnLst/>
          <a:rect l="0" t="0" r="0" b="0"/>
          <a:pathLst>
            <a:path>
              <a:moveTo>
                <a:pt x="0" y="9932"/>
              </a:moveTo>
              <a:lnTo>
                <a:pt x="1214766" y="99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249693" y="2710863"/>
        <a:ext cx="60738" cy="60738"/>
      </dsp:txXfrm>
    </dsp:sp>
    <dsp:sp modelId="{BD070042-418F-4706-B786-6E19D13B6917}">
      <dsp:nvSpPr>
        <dsp:cNvPr id="0" name=""/>
        <dsp:cNvSpPr/>
      </dsp:nvSpPr>
      <dsp:spPr>
        <a:xfrm>
          <a:off x="2459473" y="3097250"/>
          <a:ext cx="1786588"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民间文艺学的性质与任务</a:t>
          </a:r>
        </a:p>
      </dsp:txBody>
      <dsp:txXfrm>
        <a:off x="2472610" y="3110387"/>
        <a:ext cx="1760314" cy="422252"/>
      </dsp:txXfrm>
    </dsp:sp>
    <dsp:sp modelId="{F593A1A2-A556-4AA7-93A3-BADC281B1582}">
      <dsp:nvSpPr>
        <dsp:cNvPr id="0" name=""/>
        <dsp:cNvSpPr/>
      </dsp:nvSpPr>
      <dsp:spPr>
        <a:xfrm rot="18289469">
          <a:off x="4111303" y="3053677"/>
          <a:ext cx="628337" cy="19865"/>
        </a:xfrm>
        <a:custGeom>
          <a:avLst/>
          <a:gdLst/>
          <a:ahLst/>
          <a:cxnLst/>
          <a:rect l="0" t="0" r="0" b="0"/>
          <a:pathLst>
            <a:path>
              <a:moveTo>
                <a:pt x="0" y="9932"/>
              </a:moveTo>
              <a:lnTo>
                <a:pt x="628337"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409764" y="3047902"/>
        <a:ext cx="31416" cy="31416"/>
      </dsp:txXfrm>
    </dsp:sp>
    <dsp:sp modelId="{A9211D8D-91F7-497B-9F27-6C12B3B839F8}">
      <dsp:nvSpPr>
        <dsp:cNvPr id="0" name=""/>
        <dsp:cNvSpPr/>
      </dsp:nvSpPr>
      <dsp:spPr>
        <a:xfrm>
          <a:off x="4604883" y="2581444"/>
          <a:ext cx="1484541"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民间文艺学的学科性质</a:t>
          </a:r>
        </a:p>
      </dsp:txBody>
      <dsp:txXfrm>
        <a:off x="4618020" y="2594581"/>
        <a:ext cx="1458267" cy="422252"/>
      </dsp:txXfrm>
    </dsp:sp>
    <dsp:sp modelId="{EA9B6DE3-B574-466B-862B-683AC90E263D}">
      <dsp:nvSpPr>
        <dsp:cNvPr id="0" name=""/>
        <dsp:cNvSpPr/>
      </dsp:nvSpPr>
      <dsp:spPr>
        <a:xfrm>
          <a:off x="4246061" y="3311580"/>
          <a:ext cx="358821" cy="19865"/>
        </a:xfrm>
        <a:custGeom>
          <a:avLst/>
          <a:gdLst/>
          <a:ahLst/>
          <a:cxnLst/>
          <a:rect l="0" t="0" r="0" b="0"/>
          <a:pathLst>
            <a:path>
              <a:moveTo>
                <a:pt x="0" y="9932"/>
              </a:moveTo>
              <a:lnTo>
                <a:pt x="358821"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416501" y="3312542"/>
        <a:ext cx="17941" cy="17941"/>
      </dsp:txXfrm>
    </dsp:sp>
    <dsp:sp modelId="{C9CB5935-E2BB-44FB-98B7-C8A6BA76B748}">
      <dsp:nvSpPr>
        <dsp:cNvPr id="0" name=""/>
        <dsp:cNvSpPr/>
      </dsp:nvSpPr>
      <dsp:spPr>
        <a:xfrm>
          <a:off x="4604883" y="3097250"/>
          <a:ext cx="1484541"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民间文艺学的国际性</a:t>
          </a:r>
        </a:p>
      </dsp:txBody>
      <dsp:txXfrm>
        <a:off x="4618020" y="3110387"/>
        <a:ext cx="1458267" cy="422252"/>
      </dsp:txXfrm>
    </dsp:sp>
    <dsp:sp modelId="{7A00CA75-6EA8-45CB-ABDB-E88A87B77D45}">
      <dsp:nvSpPr>
        <dsp:cNvPr id="0" name=""/>
        <dsp:cNvSpPr/>
      </dsp:nvSpPr>
      <dsp:spPr>
        <a:xfrm rot="3310531">
          <a:off x="4111303" y="3569483"/>
          <a:ext cx="628337" cy="19865"/>
        </a:xfrm>
        <a:custGeom>
          <a:avLst/>
          <a:gdLst/>
          <a:ahLst/>
          <a:cxnLst/>
          <a:rect l="0" t="0" r="0" b="0"/>
          <a:pathLst>
            <a:path>
              <a:moveTo>
                <a:pt x="0" y="9932"/>
              </a:moveTo>
              <a:lnTo>
                <a:pt x="628337" y="99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4409764" y="3563707"/>
        <a:ext cx="31416" cy="31416"/>
      </dsp:txXfrm>
    </dsp:sp>
    <dsp:sp modelId="{10E494BE-C6EE-4F85-B12C-C86F6CD36F20}">
      <dsp:nvSpPr>
        <dsp:cNvPr id="0" name=""/>
        <dsp:cNvSpPr/>
      </dsp:nvSpPr>
      <dsp:spPr>
        <a:xfrm>
          <a:off x="4604883" y="3613055"/>
          <a:ext cx="2092662"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建设有中国特色的现代民间文学</a:t>
          </a:r>
        </a:p>
      </dsp:txBody>
      <dsp:txXfrm>
        <a:off x="4618020" y="3626192"/>
        <a:ext cx="2066388" cy="422252"/>
      </dsp:txXfrm>
    </dsp:sp>
    <dsp:sp modelId="{63D07A40-8AE4-4F5C-86AC-40EF3D8AA514}">
      <dsp:nvSpPr>
        <dsp:cNvPr id="0" name=""/>
        <dsp:cNvSpPr/>
      </dsp:nvSpPr>
      <dsp:spPr>
        <a:xfrm rot="4675100">
          <a:off x="1422893" y="2989202"/>
          <a:ext cx="1714339" cy="19865"/>
        </a:xfrm>
        <a:custGeom>
          <a:avLst/>
          <a:gdLst/>
          <a:ahLst/>
          <a:cxnLst/>
          <a:rect l="0" t="0" r="0" b="0"/>
          <a:pathLst>
            <a:path>
              <a:moveTo>
                <a:pt x="0" y="9932"/>
              </a:moveTo>
              <a:lnTo>
                <a:pt x="1714339" y="99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237204" y="2956276"/>
        <a:ext cx="85716" cy="85716"/>
      </dsp:txXfrm>
    </dsp:sp>
    <dsp:sp modelId="{C0CF170E-2FAC-48FD-824A-AC6A88550ED1}">
      <dsp:nvSpPr>
        <dsp:cNvPr id="0" name=""/>
        <dsp:cNvSpPr/>
      </dsp:nvSpPr>
      <dsp:spPr>
        <a:xfrm>
          <a:off x="2459473" y="3613055"/>
          <a:ext cx="1632528" cy="44852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学习目的与要求</a:t>
          </a:r>
        </a:p>
      </dsp:txBody>
      <dsp:txXfrm>
        <a:off x="2472610" y="3626192"/>
        <a:ext cx="1606254" cy="422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CA9AE-2C39-4D7F-9367-EFB6DA5CBA8B}">
      <dsp:nvSpPr>
        <dsp:cNvPr id="0" name=""/>
        <dsp:cNvSpPr/>
      </dsp:nvSpPr>
      <dsp:spPr>
        <a:xfrm>
          <a:off x="83920" y="1872206"/>
          <a:ext cx="3307391"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第二章 民间文学的基本特征</a:t>
          </a:r>
        </a:p>
      </dsp:txBody>
      <dsp:txXfrm>
        <a:off x="95046" y="1883332"/>
        <a:ext cx="3285139" cy="357633"/>
      </dsp:txXfrm>
    </dsp:sp>
    <dsp:sp modelId="{8B739D2C-A32A-45E3-AA6B-C0CF364D712A}">
      <dsp:nvSpPr>
        <dsp:cNvPr id="0" name=""/>
        <dsp:cNvSpPr/>
      </dsp:nvSpPr>
      <dsp:spPr>
        <a:xfrm rot="17765897">
          <a:off x="2876969" y="1229544"/>
          <a:ext cx="1836647" cy="15826"/>
        </a:xfrm>
        <a:custGeom>
          <a:avLst/>
          <a:gdLst/>
          <a:ahLst/>
          <a:cxnLst/>
          <a:rect l="0" t="0" r="0" b="0"/>
          <a:pathLst>
            <a:path>
              <a:moveTo>
                <a:pt x="0" y="7913"/>
              </a:moveTo>
              <a:lnTo>
                <a:pt x="1836647" y="7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3749377" y="1191541"/>
        <a:ext cx="91832" cy="91832"/>
      </dsp:txXfrm>
    </dsp:sp>
    <dsp:sp modelId="{3318A47D-E9C3-450B-A366-E5AA31DF1C08}">
      <dsp:nvSpPr>
        <dsp:cNvPr id="0" name=""/>
        <dsp:cNvSpPr/>
      </dsp:nvSpPr>
      <dsp:spPr>
        <a:xfrm>
          <a:off x="4199275" y="222822"/>
          <a:ext cx="1341338"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集体性</a:t>
          </a:r>
        </a:p>
      </dsp:txBody>
      <dsp:txXfrm>
        <a:off x="4210401" y="233948"/>
        <a:ext cx="1319086" cy="357633"/>
      </dsp:txXfrm>
    </dsp:sp>
    <dsp:sp modelId="{54DE7A63-4AE9-4CC8-AEA5-B8819B2C7D29}">
      <dsp:nvSpPr>
        <dsp:cNvPr id="0" name=""/>
        <dsp:cNvSpPr/>
      </dsp:nvSpPr>
      <dsp:spPr>
        <a:xfrm rot="19457599">
          <a:off x="5505436" y="295635"/>
          <a:ext cx="374264" cy="15826"/>
        </a:xfrm>
        <a:custGeom>
          <a:avLst/>
          <a:gdLst/>
          <a:ahLst/>
          <a:cxnLst/>
          <a:rect l="0" t="0" r="0" b="0"/>
          <a:pathLst>
            <a:path>
              <a:moveTo>
                <a:pt x="0" y="7913"/>
              </a:moveTo>
              <a:lnTo>
                <a:pt x="374264"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683211" y="294191"/>
        <a:ext cx="18713" cy="18713"/>
      </dsp:txXfrm>
    </dsp:sp>
    <dsp:sp modelId="{4D767B87-3EF2-4CC4-BF4E-964929F88D15}">
      <dsp:nvSpPr>
        <dsp:cNvPr id="0" name=""/>
        <dsp:cNvSpPr/>
      </dsp:nvSpPr>
      <dsp:spPr>
        <a:xfrm>
          <a:off x="5844522" y="4388"/>
          <a:ext cx="1331036"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集体性的含义及表现</a:t>
          </a:r>
        </a:p>
      </dsp:txBody>
      <dsp:txXfrm>
        <a:off x="5855648" y="15514"/>
        <a:ext cx="1308784" cy="357633"/>
      </dsp:txXfrm>
    </dsp:sp>
    <dsp:sp modelId="{A2B98385-370E-464E-8208-6E50BF00BF82}">
      <dsp:nvSpPr>
        <dsp:cNvPr id="0" name=""/>
        <dsp:cNvSpPr/>
      </dsp:nvSpPr>
      <dsp:spPr>
        <a:xfrm rot="2142401">
          <a:off x="5505436" y="514069"/>
          <a:ext cx="374264" cy="15826"/>
        </a:xfrm>
        <a:custGeom>
          <a:avLst/>
          <a:gdLst/>
          <a:ahLst/>
          <a:cxnLst/>
          <a:rect l="0" t="0" r="0" b="0"/>
          <a:pathLst>
            <a:path>
              <a:moveTo>
                <a:pt x="0" y="7913"/>
              </a:moveTo>
              <a:lnTo>
                <a:pt x="374264"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683211" y="512626"/>
        <a:ext cx="18713" cy="18713"/>
      </dsp:txXfrm>
    </dsp:sp>
    <dsp:sp modelId="{03845F8A-3517-41A1-969F-FC1298FDC0DA}">
      <dsp:nvSpPr>
        <dsp:cNvPr id="0" name=""/>
        <dsp:cNvSpPr/>
      </dsp:nvSpPr>
      <dsp:spPr>
        <a:xfrm>
          <a:off x="5844522" y="441257"/>
          <a:ext cx="1384455"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集体性的形成与发展</a:t>
          </a:r>
        </a:p>
      </dsp:txBody>
      <dsp:txXfrm>
        <a:off x="5855648" y="452383"/>
        <a:ext cx="1362203" cy="357633"/>
      </dsp:txXfrm>
    </dsp:sp>
    <dsp:sp modelId="{C87E74FE-333C-4B14-A3A7-93B567685C39}">
      <dsp:nvSpPr>
        <dsp:cNvPr id="0" name=""/>
        <dsp:cNvSpPr/>
      </dsp:nvSpPr>
      <dsp:spPr>
        <a:xfrm rot="18970145">
          <a:off x="3235286" y="1666412"/>
          <a:ext cx="1120015" cy="15826"/>
        </a:xfrm>
        <a:custGeom>
          <a:avLst/>
          <a:gdLst/>
          <a:ahLst/>
          <a:cxnLst/>
          <a:rect l="0" t="0" r="0" b="0"/>
          <a:pathLst>
            <a:path>
              <a:moveTo>
                <a:pt x="0" y="7913"/>
              </a:moveTo>
              <a:lnTo>
                <a:pt x="1120015" y="7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3767293" y="1646325"/>
        <a:ext cx="56000" cy="56000"/>
      </dsp:txXfrm>
    </dsp:sp>
    <dsp:sp modelId="{525A7F54-C460-4A82-A825-2E0E1E33B3FE}">
      <dsp:nvSpPr>
        <dsp:cNvPr id="0" name=""/>
        <dsp:cNvSpPr/>
      </dsp:nvSpPr>
      <dsp:spPr>
        <a:xfrm>
          <a:off x="4199275" y="1096559"/>
          <a:ext cx="1374859"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口头性</a:t>
          </a:r>
        </a:p>
      </dsp:txBody>
      <dsp:txXfrm>
        <a:off x="4210401" y="1107685"/>
        <a:ext cx="1352607" cy="357633"/>
      </dsp:txXfrm>
    </dsp:sp>
    <dsp:sp modelId="{941C689C-5914-476D-93D0-C9568A742458}">
      <dsp:nvSpPr>
        <dsp:cNvPr id="0" name=""/>
        <dsp:cNvSpPr/>
      </dsp:nvSpPr>
      <dsp:spPr>
        <a:xfrm rot="19457599">
          <a:off x="5538957" y="1169372"/>
          <a:ext cx="374264" cy="15826"/>
        </a:xfrm>
        <a:custGeom>
          <a:avLst/>
          <a:gdLst/>
          <a:ahLst/>
          <a:cxnLst/>
          <a:rect l="0" t="0" r="0" b="0"/>
          <a:pathLst>
            <a:path>
              <a:moveTo>
                <a:pt x="0" y="7913"/>
              </a:moveTo>
              <a:lnTo>
                <a:pt x="374264"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716732" y="1167929"/>
        <a:ext cx="18713" cy="18713"/>
      </dsp:txXfrm>
    </dsp:sp>
    <dsp:sp modelId="{FD97B729-C37D-4E9E-989B-CD1457F2038D}">
      <dsp:nvSpPr>
        <dsp:cNvPr id="0" name=""/>
        <dsp:cNvSpPr/>
      </dsp:nvSpPr>
      <dsp:spPr>
        <a:xfrm>
          <a:off x="5878043" y="878125"/>
          <a:ext cx="1478674"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口头性的含义及表现</a:t>
          </a:r>
        </a:p>
      </dsp:txBody>
      <dsp:txXfrm>
        <a:off x="5889169" y="889251"/>
        <a:ext cx="1456422" cy="357633"/>
      </dsp:txXfrm>
    </dsp:sp>
    <dsp:sp modelId="{4A01861B-A556-41BF-A079-217118C6DC7A}">
      <dsp:nvSpPr>
        <dsp:cNvPr id="0" name=""/>
        <dsp:cNvSpPr/>
      </dsp:nvSpPr>
      <dsp:spPr>
        <a:xfrm rot="2142401">
          <a:off x="5538957" y="1387806"/>
          <a:ext cx="374264" cy="15826"/>
        </a:xfrm>
        <a:custGeom>
          <a:avLst/>
          <a:gdLst/>
          <a:ahLst/>
          <a:cxnLst/>
          <a:rect l="0" t="0" r="0" b="0"/>
          <a:pathLst>
            <a:path>
              <a:moveTo>
                <a:pt x="0" y="7913"/>
              </a:moveTo>
              <a:lnTo>
                <a:pt x="374264"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716732" y="1386363"/>
        <a:ext cx="18713" cy="18713"/>
      </dsp:txXfrm>
    </dsp:sp>
    <dsp:sp modelId="{9177CBCC-D2CB-43AB-93DB-6E5C10245345}">
      <dsp:nvSpPr>
        <dsp:cNvPr id="0" name=""/>
        <dsp:cNvSpPr/>
      </dsp:nvSpPr>
      <dsp:spPr>
        <a:xfrm>
          <a:off x="5878043" y="1314994"/>
          <a:ext cx="1357217"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口头程式理论</a:t>
          </a:r>
        </a:p>
      </dsp:txBody>
      <dsp:txXfrm>
        <a:off x="5889169" y="1326120"/>
        <a:ext cx="1334965" cy="357633"/>
      </dsp:txXfrm>
    </dsp:sp>
    <dsp:sp modelId="{CF49B061-6EC5-4CEE-B526-667433CF1525}">
      <dsp:nvSpPr>
        <dsp:cNvPr id="0" name=""/>
        <dsp:cNvSpPr/>
      </dsp:nvSpPr>
      <dsp:spPr>
        <a:xfrm rot="1283583">
          <a:off x="3361417" y="2212498"/>
          <a:ext cx="867751" cy="15826"/>
        </a:xfrm>
        <a:custGeom>
          <a:avLst/>
          <a:gdLst/>
          <a:ahLst/>
          <a:cxnLst/>
          <a:rect l="0" t="0" r="0" b="0"/>
          <a:pathLst>
            <a:path>
              <a:moveTo>
                <a:pt x="0" y="7913"/>
              </a:moveTo>
              <a:lnTo>
                <a:pt x="867751" y="7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3773599" y="2198718"/>
        <a:ext cx="43387" cy="43387"/>
      </dsp:txXfrm>
    </dsp:sp>
    <dsp:sp modelId="{BD070042-418F-4706-B786-6E19D13B6917}">
      <dsp:nvSpPr>
        <dsp:cNvPr id="0" name=""/>
        <dsp:cNvSpPr/>
      </dsp:nvSpPr>
      <dsp:spPr>
        <a:xfrm>
          <a:off x="4199275" y="2188731"/>
          <a:ext cx="1345342"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变异性</a:t>
          </a:r>
        </a:p>
      </dsp:txBody>
      <dsp:txXfrm>
        <a:off x="4210401" y="2199857"/>
        <a:ext cx="1323090" cy="357633"/>
      </dsp:txXfrm>
    </dsp:sp>
    <dsp:sp modelId="{F593A1A2-A556-4AA7-93A3-BADC281B1582}">
      <dsp:nvSpPr>
        <dsp:cNvPr id="0" name=""/>
        <dsp:cNvSpPr/>
      </dsp:nvSpPr>
      <dsp:spPr>
        <a:xfrm rot="18289469">
          <a:off x="5430482" y="2152326"/>
          <a:ext cx="532179" cy="15826"/>
        </a:xfrm>
        <a:custGeom>
          <a:avLst/>
          <a:gdLst/>
          <a:ahLst/>
          <a:cxnLst/>
          <a:rect l="0" t="0" r="0" b="0"/>
          <a:pathLst>
            <a:path>
              <a:moveTo>
                <a:pt x="0" y="7913"/>
              </a:moveTo>
              <a:lnTo>
                <a:pt x="532179"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683267" y="2146935"/>
        <a:ext cx="26608" cy="26608"/>
      </dsp:txXfrm>
    </dsp:sp>
    <dsp:sp modelId="{A9211D8D-91F7-497B-9F27-6C12B3B839F8}">
      <dsp:nvSpPr>
        <dsp:cNvPr id="0" name=""/>
        <dsp:cNvSpPr/>
      </dsp:nvSpPr>
      <dsp:spPr>
        <a:xfrm>
          <a:off x="5848526" y="1751862"/>
          <a:ext cx="1467354"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变异性的含义及表现</a:t>
          </a:r>
        </a:p>
      </dsp:txBody>
      <dsp:txXfrm>
        <a:off x="5859652" y="1762988"/>
        <a:ext cx="1445102" cy="357633"/>
      </dsp:txXfrm>
    </dsp:sp>
    <dsp:sp modelId="{EA9B6DE3-B574-466B-862B-683AC90E263D}">
      <dsp:nvSpPr>
        <dsp:cNvPr id="0" name=""/>
        <dsp:cNvSpPr/>
      </dsp:nvSpPr>
      <dsp:spPr>
        <a:xfrm>
          <a:off x="5544618" y="2370760"/>
          <a:ext cx="303908" cy="15826"/>
        </a:xfrm>
        <a:custGeom>
          <a:avLst/>
          <a:gdLst/>
          <a:ahLst/>
          <a:cxnLst/>
          <a:rect l="0" t="0" r="0" b="0"/>
          <a:pathLst>
            <a:path>
              <a:moveTo>
                <a:pt x="0" y="7913"/>
              </a:moveTo>
              <a:lnTo>
                <a:pt x="303908"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688974" y="2371076"/>
        <a:ext cx="15195" cy="15195"/>
      </dsp:txXfrm>
    </dsp:sp>
    <dsp:sp modelId="{C9CB5935-E2BB-44FB-98B7-C8A6BA76B748}">
      <dsp:nvSpPr>
        <dsp:cNvPr id="0" name=""/>
        <dsp:cNvSpPr/>
      </dsp:nvSpPr>
      <dsp:spPr>
        <a:xfrm>
          <a:off x="5848526" y="2188731"/>
          <a:ext cx="1257353"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变异性的形成</a:t>
          </a:r>
        </a:p>
      </dsp:txBody>
      <dsp:txXfrm>
        <a:off x="5859652" y="2199857"/>
        <a:ext cx="1235101" cy="357633"/>
      </dsp:txXfrm>
    </dsp:sp>
    <dsp:sp modelId="{7A00CA75-6EA8-45CB-ABDB-E88A87B77D45}">
      <dsp:nvSpPr>
        <dsp:cNvPr id="0" name=""/>
        <dsp:cNvSpPr/>
      </dsp:nvSpPr>
      <dsp:spPr>
        <a:xfrm rot="3310531">
          <a:off x="5430482" y="2589195"/>
          <a:ext cx="532179" cy="15826"/>
        </a:xfrm>
        <a:custGeom>
          <a:avLst/>
          <a:gdLst/>
          <a:ahLst/>
          <a:cxnLst/>
          <a:rect l="0" t="0" r="0" b="0"/>
          <a:pathLst>
            <a:path>
              <a:moveTo>
                <a:pt x="0" y="7913"/>
              </a:moveTo>
              <a:lnTo>
                <a:pt x="532179"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5683267" y="2583804"/>
        <a:ext cx="26608" cy="26608"/>
      </dsp:txXfrm>
    </dsp:sp>
    <dsp:sp modelId="{10E494BE-C6EE-4F85-B12C-C86F6CD36F20}">
      <dsp:nvSpPr>
        <dsp:cNvPr id="0" name=""/>
        <dsp:cNvSpPr/>
      </dsp:nvSpPr>
      <dsp:spPr>
        <a:xfrm>
          <a:off x="5848526" y="2625600"/>
          <a:ext cx="1772410"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变异性对民间文学的影响</a:t>
          </a:r>
        </a:p>
      </dsp:txBody>
      <dsp:txXfrm>
        <a:off x="5859652" y="2636726"/>
        <a:ext cx="1750158" cy="357633"/>
      </dsp:txXfrm>
    </dsp:sp>
    <dsp:sp modelId="{63D07A40-8AE4-4F5C-86AC-40EF3D8AA514}">
      <dsp:nvSpPr>
        <dsp:cNvPr id="0" name=""/>
        <dsp:cNvSpPr/>
      </dsp:nvSpPr>
      <dsp:spPr>
        <a:xfrm rot="3815578">
          <a:off x="2886949" y="2867801"/>
          <a:ext cx="1816688" cy="15826"/>
        </a:xfrm>
        <a:custGeom>
          <a:avLst/>
          <a:gdLst/>
          <a:ahLst/>
          <a:cxnLst/>
          <a:rect l="0" t="0" r="0" b="0"/>
          <a:pathLst>
            <a:path>
              <a:moveTo>
                <a:pt x="0" y="7913"/>
              </a:moveTo>
              <a:lnTo>
                <a:pt x="1816688" y="7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3749876" y="2830297"/>
        <a:ext cx="90834" cy="90834"/>
      </dsp:txXfrm>
    </dsp:sp>
    <dsp:sp modelId="{C0CF170E-2FAC-48FD-824A-AC6A88550ED1}">
      <dsp:nvSpPr>
        <dsp:cNvPr id="0" name=""/>
        <dsp:cNvSpPr/>
      </dsp:nvSpPr>
      <dsp:spPr>
        <a:xfrm>
          <a:off x="4199275" y="3499337"/>
          <a:ext cx="1382692"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传承性</a:t>
          </a:r>
        </a:p>
      </dsp:txBody>
      <dsp:txXfrm>
        <a:off x="4210401" y="3510463"/>
        <a:ext cx="1360440" cy="357633"/>
      </dsp:txXfrm>
    </dsp:sp>
    <dsp:sp modelId="{47BA18FF-F51C-444A-8BB7-4E9DF548CD6F}">
      <dsp:nvSpPr>
        <dsp:cNvPr id="0" name=""/>
        <dsp:cNvSpPr/>
      </dsp:nvSpPr>
      <dsp:spPr>
        <a:xfrm rot="18289469">
          <a:off x="5467833" y="3462932"/>
          <a:ext cx="532179" cy="15826"/>
        </a:xfrm>
        <a:custGeom>
          <a:avLst/>
          <a:gdLst/>
          <a:ahLst/>
          <a:cxnLst/>
          <a:rect l="0" t="0" r="0" b="0"/>
          <a:pathLst>
            <a:path>
              <a:moveTo>
                <a:pt x="0" y="7913"/>
              </a:moveTo>
              <a:lnTo>
                <a:pt x="532179"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20618" y="3457541"/>
        <a:ext cx="26608" cy="26608"/>
      </dsp:txXfrm>
    </dsp:sp>
    <dsp:sp modelId="{A112F20A-A8DA-4602-A1E4-1E2A005829AA}">
      <dsp:nvSpPr>
        <dsp:cNvPr id="0" name=""/>
        <dsp:cNvSpPr/>
      </dsp:nvSpPr>
      <dsp:spPr>
        <a:xfrm>
          <a:off x="5885877" y="3062468"/>
          <a:ext cx="1337668"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传承性的含义及表现</a:t>
          </a:r>
        </a:p>
      </dsp:txBody>
      <dsp:txXfrm>
        <a:off x="5897003" y="3073594"/>
        <a:ext cx="1315416" cy="357633"/>
      </dsp:txXfrm>
    </dsp:sp>
    <dsp:sp modelId="{86CBFFD8-0B90-4341-9BEE-511B46B6D47D}">
      <dsp:nvSpPr>
        <dsp:cNvPr id="0" name=""/>
        <dsp:cNvSpPr/>
      </dsp:nvSpPr>
      <dsp:spPr>
        <a:xfrm>
          <a:off x="5581968" y="3681366"/>
          <a:ext cx="303908" cy="15826"/>
        </a:xfrm>
        <a:custGeom>
          <a:avLst/>
          <a:gdLst/>
          <a:ahLst/>
          <a:cxnLst/>
          <a:rect l="0" t="0" r="0" b="0"/>
          <a:pathLst>
            <a:path>
              <a:moveTo>
                <a:pt x="0" y="7913"/>
              </a:moveTo>
              <a:lnTo>
                <a:pt x="303908"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26325" y="3681682"/>
        <a:ext cx="15195" cy="15195"/>
      </dsp:txXfrm>
    </dsp:sp>
    <dsp:sp modelId="{62C4DCE5-0227-4E98-B451-428D44132481}">
      <dsp:nvSpPr>
        <dsp:cNvPr id="0" name=""/>
        <dsp:cNvSpPr/>
      </dsp:nvSpPr>
      <dsp:spPr>
        <a:xfrm>
          <a:off x="5885877" y="3499337"/>
          <a:ext cx="1337668"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传承性的形成</a:t>
          </a:r>
        </a:p>
      </dsp:txBody>
      <dsp:txXfrm>
        <a:off x="5897003" y="3510463"/>
        <a:ext cx="1315416" cy="357633"/>
      </dsp:txXfrm>
    </dsp:sp>
    <dsp:sp modelId="{3075542D-F249-4440-B312-26D866A2BA9B}">
      <dsp:nvSpPr>
        <dsp:cNvPr id="0" name=""/>
        <dsp:cNvSpPr/>
      </dsp:nvSpPr>
      <dsp:spPr>
        <a:xfrm rot="3310531">
          <a:off x="5467833" y="3899801"/>
          <a:ext cx="532179" cy="15826"/>
        </a:xfrm>
        <a:custGeom>
          <a:avLst/>
          <a:gdLst/>
          <a:ahLst/>
          <a:cxnLst/>
          <a:rect l="0" t="0" r="0" b="0"/>
          <a:pathLst>
            <a:path>
              <a:moveTo>
                <a:pt x="0" y="7913"/>
              </a:moveTo>
              <a:lnTo>
                <a:pt x="532179" y="7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20618" y="3894409"/>
        <a:ext cx="26608" cy="26608"/>
      </dsp:txXfrm>
    </dsp:sp>
    <dsp:sp modelId="{4ABC76EF-8992-43A7-91C4-A612C3C59C30}">
      <dsp:nvSpPr>
        <dsp:cNvPr id="0" name=""/>
        <dsp:cNvSpPr/>
      </dsp:nvSpPr>
      <dsp:spPr>
        <a:xfrm>
          <a:off x="5885877" y="3936205"/>
          <a:ext cx="1337668" cy="3798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传承人的作用</a:t>
          </a:r>
        </a:p>
      </dsp:txBody>
      <dsp:txXfrm>
        <a:off x="5897003" y="3947331"/>
        <a:ext cx="1315416" cy="3576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6DC1A-CFD9-4DE9-8F8A-D865F028108B}" type="datetimeFigureOut">
              <a:rPr lang="zh-CN" altLang="en-US" smtClean="0"/>
              <a:t>2018/11/17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11478-343F-4539-B9E3-ACF993C5C017}" type="slidenum">
              <a:rPr lang="zh-CN" altLang="en-US" smtClean="0"/>
              <a:t>‹#›</a:t>
            </a:fld>
            <a:endParaRPr lang="zh-CN" altLang="en-US"/>
          </a:p>
        </p:txBody>
      </p:sp>
    </p:spTree>
    <p:extLst>
      <p:ext uri="{BB962C8B-B14F-4D97-AF65-F5344CB8AC3E}">
        <p14:creationId xmlns:p14="http://schemas.microsoft.com/office/powerpoint/2010/main" val="164071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68B835-045E-4904-B83C-EDBF5AC72A5C}"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这首歌谣仅8个字，是中国古代现存的最短的诗歌。</a:t>
            </a:r>
          </a:p>
          <a:p>
            <a:r>
              <a:rPr lang="zh-CN" altLang="en-US" dirty="0"/>
              <a:t>断竹，指把竹子断开。续竹，指把竹子绑接起来，制成弹弓。飞土，指发射土做的弹丸。逐宍，逐，是追逐的意思；宍，古“肉”字，指禽兽之类；逐宍，就是追捕禽兽的意思。全诗可译为：“砍伐野竹，制成弹弓；发射弹丸，追捕猎物。”</a:t>
            </a:r>
          </a:p>
          <a:p>
            <a:r>
              <a:rPr lang="zh-CN" altLang="en-US" dirty="0"/>
              <a:t>这首歌谣反映了我国远古渔猎时代人民的劳动生活，描写了他们砍竹、接竹、制作弹弓，并发射弹丸捕猎禽兽的全过程。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笑林》：有个秀才年近七十，他的妻子突然生了一个儿子，因为年岁已高才生了儿子，就取名为“年纪”。过了不久，又生了一个儿子，看模样像个读书的，便取名为“学问”。第三年又生了一个儿子，秀才笑道：“这样大的岁数了，还能得子，真是笑话。”于是取名为“笑话”。三个儿子长大后无事可做，秀才让他们进山打柴，等到回来，丈夫问妻子说：“三个人谁打的柴多？”妻子说：“年纪有了一把，学问一点也没有，笑话倒是有一担。”</a:t>
            </a:r>
          </a:p>
          <a:p>
            <a:r>
              <a:rPr lang="en-US" altLang="zh-CN" dirty="0"/>
              <a:t>2</a:t>
            </a:r>
            <a:r>
              <a:rPr lang="zh-CN" altLang="en-US" dirty="0"/>
              <a:t>、志怪小说：干宝《搜神记》《搜神记》是一部记录古代民间传说中神奇怪异故事的小说集，作者是东晋的史学家干宝。主角有鬼，也有妖怪和神仙</a:t>
            </a:r>
          </a:p>
          <a:p>
            <a:r>
              <a:rPr lang="en-US" altLang="zh-CN" dirty="0"/>
              <a:t>3</a:t>
            </a:r>
            <a:r>
              <a:rPr lang="zh-CN" altLang="en-US" dirty="0"/>
              <a:t>、唐传奇：《莺莺传》、宋元话本：《快嘴李翠兰》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华阴老腔系明末清初，以陕西省华阴县市，泉店村张家户族的家族戏（只传本姓本族，不传外人）。其声腔具有刚直高亢、磅礴豪迈的气魄，采用一人唱众人帮合的拖腔（民间俗称为拉波）但又鉴于该剧种这一特殊情形（家族戏），目前依然处于行将消亡的濒危状态，迫切需要长期保护。2006年，华阴老腔已入选第一批国家级非物质文化遗产名录。2016年谭维维和华阴老腔艺人在央视春晚上为观众带来一首《华阴老腔一声喊》。</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extLst>
      <p:ext uri="{BB962C8B-B14F-4D97-AF65-F5344CB8AC3E}">
        <p14:creationId xmlns:p14="http://schemas.microsoft.com/office/powerpoint/2010/main" val="20420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extLst>
      <p:ext uri="{BB962C8B-B14F-4D97-AF65-F5344CB8AC3E}">
        <p14:creationId xmlns:p14="http://schemas.microsoft.com/office/powerpoint/2010/main" val="19037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extLst>
      <p:ext uri="{BB962C8B-B14F-4D97-AF65-F5344CB8AC3E}">
        <p14:creationId xmlns:p14="http://schemas.microsoft.com/office/powerpoint/2010/main" val="138585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extLst>
      <p:ext uri="{BB962C8B-B14F-4D97-AF65-F5344CB8AC3E}">
        <p14:creationId xmlns:p14="http://schemas.microsoft.com/office/powerpoint/2010/main" val="1362444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extLst>
      <p:ext uri="{BB962C8B-B14F-4D97-AF65-F5344CB8AC3E}">
        <p14:creationId xmlns:p14="http://schemas.microsoft.com/office/powerpoint/2010/main" val="416221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4352" y="1143177"/>
            <a:ext cx="5927764" cy="308629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68B835-045E-4904-B83C-EDBF5AC72A5C}"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、神话：《夸父逐日》</a:t>
            </a:r>
            <a:r>
              <a:rPr lang="en-US" altLang="zh-CN" dirty="0"/>
              <a:t>2</a:t>
            </a:r>
            <a:r>
              <a:rPr lang="zh-CN" altLang="en-US" dirty="0"/>
              <a:t>、故事：《龙的传说》</a:t>
            </a:r>
            <a:r>
              <a:rPr lang="en-US" altLang="zh-CN" dirty="0"/>
              <a:t>3</a:t>
            </a:r>
            <a:r>
              <a:rPr lang="zh-CN" altLang="en-US" dirty="0"/>
              <a:t>、谚语：冬日麦盖三层被，来年枕着馒头睡 </a:t>
            </a:r>
            <a:r>
              <a:rPr lang="en-US" altLang="zh-CN" dirty="0"/>
              <a:t>4</a:t>
            </a:r>
            <a:r>
              <a:rPr lang="zh-CN" altLang="en-US" dirty="0"/>
              <a:t>、谜语：两个胖子</a:t>
            </a:r>
            <a:r>
              <a:rPr lang="en-US" altLang="zh-CN" dirty="0"/>
              <a:t>——</a:t>
            </a:r>
            <a:r>
              <a:rPr lang="zh-CN" altLang="en-US" dirty="0"/>
              <a:t>打一地名 </a:t>
            </a:r>
            <a:r>
              <a:rPr lang="en-US" altLang="zh-CN" dirty="0"/>
              <a:t>5</a:t>
            </a:r>
            <a:r>
              <a:rPr lang="zh-CN" altLang="en-US" dirty="0"/>
              <a:t>、歇后语：腊月里的萝卜</a:t>
            </a:r>
            <a:r>
              <a:rPr lang="en-US" altLang="zh-CN" dirty="0"/>
              <a:t>——</a:t>
            </a:r>
            <a:r>
              <a:rPr lang="zh-CN" altLang="en-US" dirty="0"/>
              <a:t>冻（动）了心</a:t>
            </a:r>
          </a:p>
        </p:txBody>
      </p:sp>
    </p:spTree>
    <p:extLst>
      <p:ext uri="{BB962C8B-B14F-4D97-AF65-F5344CB8AC3E}">
        <p14:creationId xmlns:p14="http://schemas.microsoft.com/office/powerpoint/2010/main" val="253420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a:t>1</a:t>
            </a:r>
            <a:r>
              <a:rPr lang="zh-CN" altLang="en-US"/>
              <a:t>、神话：《夸父逐日》</a:t>
            </a:r>
            <a:r>
              <a:rPr lang="en-US" altLang="zh-CN"/>
              <a:t>2</a:t>
            </a:r>
            <a:r>
              <a:rPr lang="zh-CN" altLang="en-US"/>
              <a:t>、故事：《龙的传说》</a:t>
            </a:r>
            <a:r>
              <a:rPr lang="en-US" altLang="zh-CN"/>
              <a:t>3</a:t>
            </a:r>
            <a:r>
              <a:rPr lang="zh-CN" altLang="en-US"/>
              <a:t>、谚语：冬日麦盖三层被，来年枕着馒头睡 </a:t>
            </a:r>
            <a:r>
              <a:rPr lang="en-US" altLang="zh-CN"/>
              <a:t>4</a:t>
            </a:r>
            <a:r>
              <a:rPr lang="zh-CN" altLang="en-US"/>
              <a:t>、谜语：两个胖子</a:t>
            </a:r>
            <a:r>
              <a:rPr lang="en-US" altLang="zh-CN"/>
              <a:t>——</a:t>
            </a:r>
            <a:r>
              <a:rPr lang="zh-CN" altLang="en-US"/>
              <a:t>打一地名 </a:t>
            </a:r>
            <a:r>
              <a:rPr lang="en-US" altLang="zh-CN"/>
              <a:t>5</a:t>
            </a:r>
            <a:r>
              <a:rPr lang="zh-CN" altLang="en-US"/>
              <a:t>、歇后语：腊月里的萝卜</a:t>
            </a:r>
            <a:r>
              <a:rPr lang="en-US" altLang="zh-CN"/>
              <a:t>——</a:t>
            </a:r>
            <a:r>
              <a:rPr lang="zh-CN" altLang="en-US"/>
              <a:t>冻（动）了心</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a:t>1</a:t>
            </a:r>
            <a:r>
              <a:rPr lang="zh-CN" altLang="en-US"/>
              <a:t>、神话：《夸父逐日》</a:t>
            </a:r>
            <a:r>
              <a:rPr lang="en-US" altLang="zh-CN"/>
              <a:t>2</a:t>
            </a:r>
            <a:r>
              <a:rPr lang="zh-CN" altLang="en-US"/>
              <a:t>、故事：《龙的传说》</a:t>
            </a:r>
            <a:r>
              <a:rPr lang="en-US" altLang="zh-CN"/>
              <a:t>3</a:t>
            </a:r>
            <a:r>
              <a:rPr lang="zh-CN" altLang="en-US"/>
              <a:t>、谚语：冬日麦盖三层被，来年枕着馒头睡 </a:t>
            </a:r>
            <a:r>
              <a:rPr lang="en-US" altLang="zh-CN"/>
              <a:t>4</a:t>
            </a:r>
            <a:r>
              <a:rPr lang="zh-CN" altLang="en-US"/>
              <a:t>、谜语：两个胖子</a:t>
            </a:r>
            <a:r>
              <a:rPr lang="en-US" altLang="zh-CN"/>
              <a:t>——</a:t>
            </a:r>
            <a:r>
              <a:rPr lang="zh-CN" altLang="en-US"/>
              <a:t>打一地名 </a:t>
            </a:r>
            <a:r>
              <a:rPr lang="en-US" altLang="zh-CN"/>
              <a:t>5</a:t>
            </a:r>
            <a:r>
              <a:rPr lang="zh-CN" altLang="en-US"/>
              <a:t>、歇后语：腊月里的萝卜</a:t>
            </a:r>
            <a:r>
              <a:rPr lang="en-US" altLang="zh-CN"/>
              <a:t>——</a:t>
            </a:r>
            <a:r>
              <a:rPr lang="zh-CN" altLang="en-US"/>
              <a:t>冻（动）了心</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Calibri" panose="020F0502020204030204" charset="0"/>
                <a:sym typeface="+mn-ea"/>
              </a:rPr>
              <a:t>这就是说，民间文学由集体创作、集体流传，为集体服务并为广大民众所共有。</a:t>
            </a:r>
            <a:r>
              <a:rPr lang="zh-CN" altLang="en-US" dirty="0">
                <a:sym typeface="+mn-ea"/>
              </a:rPr>
              <a:t>图二为张家界民间歌谣</a:t>
            </a:r>
            <a:endParaRPr lang="zh-CN" altLang="en-US" dirty="0"/>
          </a:p>
          <a:p>
            <a:endParaRPr lang="zh-CN" altLang="en-US" dirty="0">
              <a:latin typeface="微软雅黑" panose="020B0503020204020204" charset="-122"/>
              <a:ea typeface="微软雅黑" panose="020B0503020204020204" charset="-122"/>
              <a:cs typeface="Calibri" panose="020F0502020204030204" charset="0"/>
            </a:endParaRPr>
          </a:p>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双合莲》，近代民间叙事诗。它产生并流传在湖北崇阳一带。诗篇叙述发生在清末道光年间一个真实的爱情悲剧故事。郑家湾聪明美丽的姑娘郑秀英，经包办婚姻强制聘给夏家，秀英逃回娘家，与母亲相依为命。桂花泉胡三保（胡道生）很有才学，妻亡后心灰意冷，不求功名。一日巧遇秀英，二人相爱。秀英用一尺绫子写上二人生辰八字，中间画一莲花，剪作两半，各拿一半做定情的凭证；这就是诗篇题名《双合莲》的由来。郑姓家族长认为此事“败门辱户”，将秀英卖与富户刘宇卿。秀英拒绝成亲，宁死不屈。胡三保请朋友代己相亲“巧娶”。刘家持刀枪将秀英劫回，秀英在刘家自尽。胡三保被刘家诬告与秀英私通下狱，后遇大赦回家，悲愤身亡。诗篇以写实的手法揭露了封建家族制度迫害自愿相爱的青年男女的罪恶。</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双合莲》，近代民间叙事诗。它产生并流传在湖北崇阳一带。诗篇叙述发生在清末道光年间一个真实的爱情悲剧故事。郑家湾聪明美丽的姑娘郑秀英，经包办婚姻强制聘给夏家，秀英逃回娘家，与母亲相依为命。桂花泉胡三保（胡道生）很有才学，妻亡后心灰意冷，不求功名。一日巧遇秀英，二人相爱。秀英用一尺绫子写上二人生辰八字，中间画一莲花，剪作两半，各拿一半做定情的凭证；这就是诗篇题名《双合莲》的由来。郑姓家族长认为此事“败门辱户”，将秀英卖与富户刘宇卿。秀英拒绝成亲，宁死不屈。胡三保请朋友代己相亲“巧娶”。刘家持刀枪将秀英劫回，秀英在刘家自尽。胡三保被刘家诬告与秀英私通下狱，后遇大赦回家，悲愤身亡。诗篇以写实的手法揭露了封建家族制度迫害自愿相爱的青年男女的罪恶。</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双合莲》，近代民间叙事诗。它产生并流传在湖北崇阳一带。诗篇叙述发生在清末道光年间一个真实的爱情悲剧故事。郑家湾聪明美丽的姑娘郑秀英，经包办婚姻强制聘给夏家，秀英逃回娘家，与母亲相依为命。桂花泉胡三保（胡道生）很有才学，妻亡后心灰意冷，不求功名。一日巧遇秀英，二人相爱。秀英用一尺绫子写上二人生辰八字，中间画一莲花，剪作两半，各拿一半做定情的凭证；这就是诗篇题名《双合莲》的由来。郑姓家族长认为此事“败门辱户”，将秀英卖与富户刘宇卿。秀英拒绝成亲，宁死不屈。胡三保请朋友代己相亲“巧娶”。刘家持刀枪将秀英劫回，秀英在刘家自尽。胡三保被刘家诬告与秀英私通下狱，后遇大赦回家，悲愤身亡。诗篇以写实的手法揭露了封建家族制度迫害自愿相爱的青年男女的罪恶。</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这个故事段子主要靠讲述者与听众的口语对话构成。两者的关系就像相声中的逗哏与捧哏：前者为主要讲述者，后者为陪衬、垫话者。两人一问一答，对话中藏包袱、夸耀中见真情。加上其中语气词、象声词所起的立体效应、方言土语的色香韵味，把崂山人对家乡的那份情、那份爱、那份自豪，惟妙惟肖地传达出来。从这一角度讲，口头创作较之书面创作通俗简便，更贴近生活，更具群众性。</a:t>
            </a:r>
          </a:p>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latin typeface="仿宋" panose="02010609060101010101" charset="-122"/>
                <a:ea typeface="仿宋" panose="02010609060101010101" charset="-122"/>
                <a:cs typeface="Calibri" panose="020F0502020204030204" charset="0"/>
                <a:sym typeface="+mn-ea"/>
              </a:rPr>
              <a:t>例如：从前，崂山到处是梨树。</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4352" y="1143177"/>
            <a:ext cx="5927764" cy="308629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68B835-045E-4904-B83C-EDBF5AC72A5C}" type="slidenum">
              <a:rPr lang="zh-CN" altLang="en-US" smtClean="0"/>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变异性的考点就三个：</a:t>
            </a:r>
            <a:r>
              <a:rPr lang="zh-CN" altLang="en-US" sz="1200" b="0" i="0" kern="1200" dirty="0">
                <a:solidFill>
                  <a:schemeClr val="tx1"/>
                </a:solidFill>
                <a:effectLst/>
                <a:latin typeface="+mn-lt"/>
                <a:ea typeface="+mn-ea"/>
                <a:cs typeface="+mn-cs"/>
              </a:rPr>
              <a:t>什么是民间文学的变异性？文学变异性形成的原因？变异性对民间文学的影响？</a:t>
            </a:r>
            <a:endParaRPr lang="zh-CN" altLang="en-US" dirty="0"/>
          </a:p>
        </p:txBody>
      </p:sp>
      <p:sp>
        <p:nvSpPr>
          <p:cNvPr id="4" name="灯片编号占位符 3"/>
          <p:cNvSpPr>
            <a:spLocks noGrp="1"/>
          </p:cNvSpPr>
          <p:nvPr>
            <p:ph type="sldNum" sz="quarter" idx="5"/>
          </p:nvPr>
        </p:nvSpPr>
        <p:spPr/>
        <p:txBody>
          <a:bodyPr/>
          <a:lstStyle/>
          <a:p>
            <a:fld id="{8B411478-343F-4539-B9E3-ACF993C5C017}" type="slidenum">
              <a:rPr lang="zh-CN" altLang="en-US" smtClean="0"/>
              <a:t>85</a:t>
            </a:fld>
            <a:endParaRPr lang="zh-CN" altLang="en-US"/>
          </a:p>
        </p:txBody>
      </p:sp>
    </p:spTree>
    <p:extLst>
      <p:ext uri="{BB962C8B-B14F-4D97-AF65-F5344CB8AC3E}">
        <p14:creationId xmlns:p14="http://schemas.microsoft.com/office/powerpoint/2010/main" val="820754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原因</a:t>
            </a:r>
            <a:r>
              <a:rPr lang="en-US" altLang="zh-CN" dirty="0"/>
              <a:t>1</a:t>
            </a:r>
            <a:r>
              <a:rPr lang="zh-CN" altLang="en-US" dirty="0"/>
              <a:t>：宋国有一户姓丁的人家，家里没有水井而出门到远处打水浇灌，经常派一个人去外面打水。等到丁家打了水井的时候，告诉别人说：“我家打井得到了一个人。”有人听说了这件事，并传给其他人，说：“丁家挖井挖到了一个人。”国都中的人都在议论这件事，使这件事传到了宋国国君那里。宋国国君派人向丁家询问，丁家回答：“家里打了井，不必再派人到外面打水，节约了一个劳动力，等于得到一个人。并非在井中得到了一个人。”寻到的消息如此，不如不知道。</a:t>
            </a:r>
          </a:p>
          <a:p>
            <a:r>
              <a:rPr lang="zh-CN" altLang="en-US" dirty="0"/>
              <a:t>原因</a:t>
            </a:r>
            <a:r>
              <a:rPr lang="en-US" altLang="zh-CN" dirty="0"/>
              <a:t>2</a:t>
            </a:r>
            <a:r>
              <a:rPr lang="zh-CN" altLang="en-US" dirty="0"/>
              <a:t>：谚语“清明前后，种瓜点豆”所概括的是我国农村在清明节前后播种瓜豆</a:t>
            </a:r>
          </a:p>
          <a:p>
            <a:r>
              <a:rPr lang="zh-CN" altLang="en-US" dirty="0"/>
              <a:t>生产规律，但具体的前后时间各地不尽相同。长江以南多为“雨水种瓜，惊勤</a:t>
            </a:r>
          </a:p>
          <a:p>
            <a:r>
              <a:rPr lang="zh-CN" altLang="en-US" dirty="0"/>
              <a:t>豆”；山西、甘肃一带则为“谷雨后，种瓜豆”，相差二至四个节气。显然，这条表</a:t>
            </a:r>
          </a:p>
          <a:p>
            <a:r>
              <a:rPr lang="zh-CN" altLang="en-US" dirty="0"/>
              <a:t>的变异是适应不同气候环境的结果。</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、群体传承人：和集体性有关   </a:t>
            </a:r>
            <a:r>
              <a:rPr lang="en-US" altLang="zh-CN" dirty="0"/>
              <a:t>2</a:t>
            </a:r>
            <a:r>
              <a:rPr lang="zh-CN" altLang="en-US" dirty="0"/>
              <a:t>、个体传承人：民间歌手、故事讲述家、民间说唱艺人，还包括一些在传播民间文学作品中作出突出贡献的宗教人士。</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en-US" dirty="0"/>
              <a:t>、群体传承人：和集体性有关   </a:t>
            </a:r>
            <a:r>
              <a:rPr lang="en-US" altLang="zh-CN" dirty="0"/>
              <a:t>2</a:t>
            </a:r>
            <a:r>
              <a:rPr lang="zh-CN" altLang="en-US" dirty="0"/>
              <a:t>、个体传承人：民间歌手、故事讲述家、民间说唱艺人，还包括一些在传播民间文学作品中作出突出贡献的宗教人士。</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集体创作：孟姜女哭长城的发展演变</a:t>
            </a:r>
            <a:endParaRPr lang="en-US" altLang="zh-CN" dirty="0"/>
          </a:p>
          <a:p>
            <a:r>
              <a:rPr lang="en-US" altLang="zh-CN" sz="1100" dirty="0">
                <a:latin typeface="微软雅黑" panose="020B0503020204020204" charset="-122"/>
                <a:ea typeface="微软雅黑" panose="020B0503020204020204" charset="-122"/>
                <a:cs typeface="微软雅黑" panose="020B0503020204020204" charset="-122"/>
              </a:rPr>
              <a:t> </a:t>
            </a:r>
            <a:r>
              <a:rPr lang="zh-CN" altLang="en-US" sz="1100" dirty="0">
                <a:latin typeface="微软雅黑" panose="020B0503020204020204" charset="-122"/>
                <a:ea typeface="微软雅黑" panose="020B0503020204020204" charset="-122"/>
                <a:cs typeface="微软雅黑" panose="020B0503020204020204" charset="-122"/>
              </a:rPr>
              <a:t>它既是该民族生活、思想与感情的自发表露，有关历史、科学、宗教及其他人生知识的总结，审美观念和艺术情趣的表现形式，也是该民族集体持有的和享用的一种具有民族传统特色的生活文化。</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郑振铎曾说</a:t>
            </a:r>
            <a:r>
              <a:rPr lang="en-US" altLang="zh-CN" dirty="0"/>
              <a:t>“</a:t>
            </a:r>
            <a:r>
              <a:rPr lang="zh-CN" altLang="en-US" dirty="0"/>
              <a:t>俗文学就是通俗的文学，就是民间文学，也就是大众的文学。</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郑振铎曾说</a:t>
            </a:r>
            <a:r>
              <a:rPr lang="en-US" altLang="zh-CN" dirty="0"/>
              <a:t>“</a:t>
            </a:r>
            <a:r>
              <a:rPr lang="zh-CN" altLang="en-US" dirty="0"/>
              <a:t>俗文学就是通俗的文学，就是民间文学，也就是大众的文学。</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郑振铎曾说</a:t>
            </a:r>
            <a:r>
              <a:rPr lang="en-US" altLang="zh-CN" dirty="0"/>
              <a:t>“</a:t>
            </a:r>
            <a:r>
              <a:rPr lang="zh-CN" altLang="en-US" dirty="0"/>
              <a:t>俗文学就是通俗的文学，就是民间文学，也就是大众的文学。</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忠于原作：例如：孟姜女哭长城</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157780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127833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395971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5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194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117743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270523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404976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286499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389958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80680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137154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9F3454-DF06-45A0-801A-733AFC4FAE43}"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107061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A9F3454-DF06-45A0-801A-733AFC4FAE43}" type="datetimeFigureOut">
              <a:rPr lang="zh-CN" altLang="en-US" smtClean="0"/>
              <a:t>2018/11/17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478520D-3B35-4C19-A877-68A895A733F8}" type="slidenum">
              <a:rPr lang="zh-CN" altLang="en-US" smtClean="0"/>
              <a:t>‹#›</a:t>
            </a:fld>
            <a:endParaRPr lang="zh-CN" altLang="en-US"/>
          </a:p>
        </p:txBody>
      </p:sp>
    </p:spTree>
    <p:extLst>
      <p:ext uri="{BB962C8B-B14F-4D97-AF65-F5344CB8AC3E}">
        <p14:creationId xmlns:p14="http://schemas.microsoft.com/office/powerpoint/2010/main" val="756402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8.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0.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1.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6.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15.jpeg"/><Relationship Id="rId4" Type="http://schemas.openxmlformats.org/officeDocument/2006/relationships/image" Target="../media/image14.jpeg"/></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17.jpeg"/></Relationships>
</file>

<file path=ppt/slides/_rels/slide5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7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65.xml"/><Relationship Id="rId4" Type="http://schemas.openxmlformats.org/officeDocument/2006/relationships/image" Target="../media/image24.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6.xml"/><Relationship Id="rId4" Type="http://schemas.openxmlformats.org/officeDocument/2006/relationships/image" Target="../media/image25.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74.xml"/><Relationship Id="rId4" Type="http://schemas.openxmlformats.org/officeDocument/2006/relationships/image" Target="../media/image19.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75.xml"/><Relationship Id="rId4" Type="http://schemas.openxmlformats.org/officeDocument/2006/relationships/image" Target="../media/image28.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8.xml"/><Relationship Id="rId5" Type="http://schemas.openxmlformats.org/officeDocument/2006/relationships/image" Target="../media/image7.jpeg"/><Relationship Id="rId4" Type="http://schemas.openxmlformats.org/officeDocument/2006/relationships/image" Target="../media/image6.jpeg"/></Relationships>
</file>

<file path=ppt/slides/_rels/slide9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9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txBox="1"/>
          <p:nvPr/>
        </p:nvSpPr>
        <p:spPr>
          <a:xfrm>
            <a:off x="965489" y="1735498"/>
            <a:ext cx="4493895" cy="728663"/>
          </a:xfrm>
          <a:prstGeom prst="rect">
            <a:avLst/>
          </a:prstGeom>
          <a:noFill/>
          <a:ln w="9525">
            <a:noFill/>
          </a:ln>
        </p:spPr>
        <p:txBody>
          <a:bodyPr lIns="68580" tIns="34290" rIns="68580" bIns="34290" anchor="b"/>
          <a:lstStyle/>
          <a:p>
            <a:pPr defTabSz="685800"/>
            <a:r>
              <a:rPr lang="zh-CN" altLang="en-US" sz="4100" b="1" dirty="0">
                <a:solidFill>
                  <a:srgbClr val="C00000"/>
                </a:solidFill>
                <a:latin typeface="微软雅黑" pitchFamily="34" charset="-122"/>
                <a:ea typeface="微软雅黑" pitchFamily="34" charset="-122"/>
                <a:cs typeface="+mj-cs"/>
                <a:sym typeface="+mn-ea"/>
              </a:rPr>
              <a:t>民间文学概论</a:t>
            </a:r>
          </a:p>
        </p:txBody>
      </p:sp>
      <p:sp>
        <p:nvSpPr>
          <p:cNvPr id="2" name="TextBox 1"/>
          <p:cNvSpPr txBox="1"/>
          <p:nvPr/>
        </p:nvSpPr>
        <p:spPr>
          <a:xfrm>
            <a:off x="1691680" y="3075806"/>
            <a:ext cx="2448272" cy="369332"/>
          </a:xfrm>
          <a:prstGeom prst="rect">
            <a:avLst/>
          </a:prstGeom>
          <a:noFill/>
        </p:spPr>
        <p:txBody>
          <a:bodyPr wrap="square" rtlCol="0">
            <a:spAutoFit/>
          </a:bodyPr>
          <a:lstStyle/>
          <a:p>
            <a:r>
              <a:rPr lang="zh-CN" altLang="en-US" dirty="0">
                <a:latin typeface="微软雅黑" pitchFamily="34" charset="-122"/>
                <a:ea typeface="微软雅黑" pitchFamily="34" charset="-122"/>
              </a:rPr>
              <a:t>主讲：唐宏宇</a:t>
            </a:r>
          </a:p>
        </p:txBody>
      </p:sp>
    </p:spTree>
    <p:extLst>
      <p:ext uri="{BB962C8B-B14F-4D97-AF65-F5344CB8AC3E}">
        <p14:creationId xmlns:p14="http://schemas.microsoft.com/office/powerpoint/2010/main" val="165513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803" y="146374"/>
            <a:ext cx="5661660" cy="1038746"/>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latin typeface="微软雅黑" panose="020B0503020204020204" charset="-122"/>
                <a:ea typeface="微软雅黑" panose="020B0503020204020204" charset="-122"/>
                <a:cs typeface="Calibri" panose="020F0502020204030204" charset="0"/>
              </a:rPr>
              <a:t>1.1</a:t>
            </a:r>
            <a:r>
              <a:rPr lang="zh-CN" altLang="en-US" sz="2100" b="1" dirty="0">
                <a:latin typeface="微软雅黑" panose="020B0503020204020204" charset="-122"/>
                <a:ea typeface="微软雅黑" panose="020B0503020204020204" charset="-122"/>
                <a:cs typeface="Calibri" panose="020F0502020204030204" charset="0"/>
              </a:rPr>
              <a:t> 民间文学的定义与范围</a:t>
            </a:r>
          </a:p>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1.1.1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民间文学的性质</a:t>
            </a:r>
          </a:p>
        </p:txBody>
      </p:sp>
      <p:sp>
        <p:nvSpPr>
          <p:cNvPr id="100" name="文本框 99"/>
          <p:cNvSpPr txBox="1"/>
          <p:nvPr/>
        </p:nvSpPr>
        <p:spPr>
          <a:xfrm>
            <a:off x="324803" y="1381011"/>
            <a:ext cx="8169116" cy="1545908"/>
          </a:xfrm>
          <a:prstGeom prst="rect">
            <a:avLst/>
          </a:prstGeom>
          <a:noFill/>
          <a:ln w="9525">
            <a:noFill/>
          </a:ln>
        </p:spPr>
        <p:txBody>
          <a:bodyPr wrap="square" lIns="68580" tIns="34290" rIns="68580" bIns="34290">
            <a:spAutoFit/>
          </a:bodyPr>
          <a:lstStyle/>
          <a:p>
            <a:r>
              <a:rPr lang="en-US" altLang="zh-CN" sz="2100" b="1" dirty="0">
                <a:latin typeface="微软雅黑" panose="020B0503020204020204" charset="-122"/>
                <a:ea typeface="微软雅黑" panose="020B0503020204020204" charset="-122"/>
                <a:cs typeface="宋体" panose="02010600030101010101" pitchFamily="2" charset="-122"/>
              </a:rPr>
              <a:t>1. </a:t>
            </a:r>
            <a:r>
              <a:rPr lang="zh-CN" altLang="en-US" sz="2100" b="1" dirty="0">
                <a:latin typeface="微软雅黑" panose="020B0503020204020204" charset="-122"/>
                <a:ea typeface="微软雅黑" panose="020B0503020204020204" charset="-122"/>
                <a:cs typeface="宋体" panose="02010600030101010101" pitchFamily="2" charset="-122"/>
              </a:rPr>
              <a:t>民间文学的含义</a:t>
            </a:r>
          </a:p>
          <a:p>
            <a:endParaRPr lang="zh-CN" altLang="en-US" sz="2100" dirty="0">
              <a:latin typeface="微软雅黑" panose="020B0503020204020204" charset="-122"/>
              <a:ea typeface="微软雅黑" panose="020B0503020204020204" charset="-122"/>
              <a:cs typeface="宋体" panose="02010600030101010101" pitchFamily="2" charset="-122"/>
            </a:endParaRPr>
          </a:p>
          <a:p>
            <a:pPr>
              <a:lnSpc>
                <a:spcPct val="150000"/>
              </a:lnSpc>
            </a:pPr>
            <a:r>
              <a:rPr lang="zh-CN" altLang="en-US" dirty="0">
                <a:latin typeface="微软雅黑" panose="020B0503020204020204" charset="-122"/>
                <a:ea typeface="微软雅黑" panose="020B0503020204020204" charset="-122"/>
                <a:cs typeface="宋体" panose="02010600030101010101" pitchFamily="2" charset="-122"/>
              </a:rPr>
              <a:t>（</a:t>
            </a:r>
            <a:r>
              <a:rPr lang="en-US" altLang="zh-CN" dirty="0">
                <a:latin typeface="微软雅黑" panose="020B0503020204020204" charset="-122"/>
                <a:ea typeface="微软雅黑" panose="020B0503020204020204" charset="-122"/>
                <a:cs typeface="宋体" panose="02010600030101010101" pitchFamily="2" charset="-122"/>
              </a:rPr>
              <a:t>1</a:t>
            </a:r>
            <a:r>
              <a:rPr lang="zh-CN" altLang="en-US" dirty="0">
                <a:latin typeface="微软雅黑" panose="020B0503020204020204" charset="-122"/>
                <a:ea typeface="微软雅黑" panose="020B0503020204020204" charset="-122"/>
                <a:cs typeface="宋体" panose="02010600030101010101" pitchFamily="2" charset="-122"/>
              </a:rPr>
              <a:t>）源于</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原始社会时期</a:t>
            </a:r>
            <a:r>
              <a:rPr lang="zh-CN" altLang="en-US" dirty="0">
                <a:latin typeface="微软雅黑" panose="020B0503020204020204" charset="-122"/>
                <a:ea typeface="微软雅黑" panose="020B0503020204020204" charset="-122"/>
                <a:cs typeface="宋体" panose="02010600030101010101" pitchFamily="2" charset="-122"/>
              </a:rPr>
              <a:t>的</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口头文学活动</a:t>
            </a:r>
            <a:r>
              <a:rPr lang="zh-CN" altLang="en-US" dirty="0">
                <a:latin typeface="微软雅黑" panose="020B0503020204020204" charset="-122"/>
                <a:ea typeface="微软雅黑" panose="020B0503020204020204" charset="-122"/>
                <a:cs typeface="宋体" panose="02010600030101010101" pitchFamily="2" charset="-122"/>
              </a:rPr>
              <a:t>。</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a:latin typeface="微软雅黑" panose="020B0503020204020204" charset="-122"/>
                <a:ea typeface="微软雅黑" panose="020B0503020204020204" charset="-122"/>
                <a:cs typeface="宋体" panose="02010600030101010101" pitchFamily="2" charset="-122"/>
              </a:rPr>
              <a:t>（</a:t>
            </a:r>
            <a:r>
              <a:rPr lang="en-US" altLang="zh-CN" dirty="0">
                <a:latin typeface="微软雅黑" panose="020B0503020204020204" charset="-122"/>
                <a:ea typeface="微软雅黑" panose="020B0503020204020204" charset="-122"/>
                <a:cs typeface="宋体" panose="02010600030101010101" pitchFamily="2" charset="-122"/>
              </a:rPr>
              <a:t>2</a:t>
            </a:r>
            <a:r>
              <a:rPr lang="zh-CN" altLang="en-US" dirty="0">
                <a:latin typeface="微软雅黑" panose="020B0503020204020204" charset="-122"/>
                <a:ea typeface="微软雅黑" panose="020B0503020204020204" charset="-122"/>
                <a:cs typeface="宋体" panose="02010600030101010101" pitchFamily="2" charset="-122"/>
              </a:rPr>
              <a:t>）是一个民族在生活语境里</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集体创作</a:t>
            </a:r>
            <a:r>
              <a:rPr lang="zh-CN" altLang="en-US" dirty="0">
                <a:latin typeface="微软雅黑" panose="020B0503020204020204" charset="-122"/>
                <a:ea typeface="微软雅黑" panose="020B0503020204020204" charset="-122"/>
                <a:cs typeface="宋体" panose="02010600030101010101" pitchFamily="2" charset="-122"/>
              </a:rPr>
              <a:t>、在漫长历史中传承发展的</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语言艺术</a:t>
            </a:r>
            <a:r>
              <a:rPr lang="zh-CN" altLang="en-US" dirty="0">
                <a:latin typeface="微软雅黑" panose="020B0503020204020204" charset="-122"/>
                <a:ea typeface="微软雅黑" panose="020B0503020204020204" charset="-122"/>
                <a:cs typeface="宋体" panose="02010600030101010101" pitchFamily="2" charset="-122"/>
              </a:rPr>
              <a:t>。</a:t>
            </a:r>
            <a:endParaRPr lang="zh-CN" altLang="en-US" dirty="0">
              <a:latin typeface="微软雅黑" panose="020B0503020204020204" charset="-122"/>
              <a:ea typeface="微软雅黑" panose="020B0503020204020204" charset="-122"/>
            </a:endParaRPr>
          </a:p>
        </p:txBody>
      </p:sp>
      <p:sp>
        <p:nvSpPr>
          <p:cNvPr id="6" name="五边形 5"/>
          <p:cNvSpPr/>
          <p:nvPr/>
        </p:nvSpPr>
        <p:spPr>
          <a:xfrm flipH="1">
            <a:off x="2974106" y="138101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500" b="1">
                <a:latin typeface="微软雅黑" panose="020B0503020204020204" charset="-122"/>
                <a:ea typeface="微软雅黑" panose="020B0503020204020204" charset="-122"/>
              </a:rPr>
              <a:t>名词解释</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7" name="圆角矩形 6">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7" idx="3"/>
              <a:endCxn id="8"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7" idx="3"/>
              <a:endCxn id="11"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288122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92" y="1349716"/>
            <a:ext cx="5876123" cy="2444067"/>
          </a:xfrm>
          <a:prstGeom prst="rect">
            <a:avLst/>
          </a:prstGeom>
        </p:spPr>
        <p:txBody>
          <a:bodyPr vert="horz" wrap="square" lIns="0" tIns="0" rIns="0" bIns="0" rtlCol="0">
            <a:spAutoFit/>
          </a:bodyPr>
          <a:lstStyle/>
          <a:p>
            <a:pPr marL="12859">
              <a:lnSpc>
                <a:spcPct val="150000"/>
              </a:lnSpc>
            </a:pPr>
            <a:r>
              <a:rPr lang="zh-CN" altLang="en-US" spc="25" dirty="0">
                <a:latin typeface="微软雅黑" panose="020B0503020204020204" charset="-122"/>
                <a:ea typeface="微软雅黑" panose="020B0503020204020204" charset="-122"/>
                <a:cs typeface="微软雅黑" panose="020B0503020204020204" charset="-122"/>
              </a:rPr>
              <a:t>民间文学的基本特征有（</a:t>
            </a:r>
            <a:r>
              <a:rPr lang="en-US" altLang="zh-CN" spc="25" dirty="0">
                <a:latin typeface="微软雅黑" panose="020B0503020204020204" charset="-122"/>
                <a:ea typeface="微软雅黑" panose="020B0503020204020204" charset="-122"/>
                <a:cs typeface="微软雅黑" panose="020B0503020204020204" charset="-122"/>
              </a:rPr>
              <a:t>ABDE</a:t>
            </a:r>
            <a:r>
              <a:rPr lang="zh-CN" altLang="en-US" spc="25" dirty="0">
                <a:latin typeface="微软雅黑" panose="020B0503020204020204" charset="-122"/>
                <a:ea typeface="微软雅黑" panose="020B0503020204020204" charset="-122"/>
                <a:cs typeface="微软雅黑" panose="020B0503020204020204" charset="-122"/>
              </a:rPr>
              <a:t>）</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A:</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集体性 </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B:</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口头性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C:</a:t>
            </a:r>
            <a:r>
              <a:rPr lang="zh-CN" altLang="en-US" spc="25" dirty="0">
                <a:latin typeface="微软雅黑" panose="020B0503020204020204" charset="-122"/>
                <a:ea typeface="微软雅黑" panose="020B0503020204020204" charset="-122"/>
                <a:cs typeface="微软雅黑" panose="020B0503020204020204" charset="-122"/>
              </a:rPr>
              <a:t>类同性</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D:</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变异性 </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E:</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传承性</a:t>
            </a:r>
            <a:endParaRPr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383501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92" y="1349716"/>
            <a:ext cx="5876123" cy="2444067"/>
          </a:xfrm>
          <a:prstGeom prst="rect">
            <a:avLst/>
          </a:prstGeom>
        </p:spPr>
        <p:txBody>
          <a:bodyPr vert="horz" wrap="square" lIns="0" tIns="0" rIns="0" bIns="0" rtlCol="0">
            <a:spAutoFit/>
          </a:bodyPr>
          <a:lstStyle/>
          <a:p>
            <a:pPr marL="12859">
              <a:lnSpc>
                <a:spcPct val="150000"/>
              </a:lnSpc>
            </a:pPr>
            <a:r>
              <a:rPr lang="zh-CN" altLang="en-US" spc="25" dirty="0">
                <a:latin typeface="微软雅黑" panose="020B0503020204020204" charset="-122"/>
                <a:ea typeface="微软雅黑" panose="020B0503020204020204" charset="-122"/>
                <a:cs typeface="微软雅黑" panose="020B0503020204020204" charset="-122"/>
              </a:rPr>
              <a:t>民间文学的口头性表现在（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A:</a:t>
            </a:r>
            <a:r>
              <a:rPr lang="zh-CN" altLang="en-US" spc="25" dirty="0">
                <a:latin typeface="微软雅黑" panose="020B0503020204020204" charset="-122"/>
                <a:ea typeface="微软雅黑" panose="020B0503020204020204" charset="-122"/>
                <a:cs typeface="微软雅黑" panose="020B0503020204020204" charset="-122"/>
              </a:rPr>
              <a:t>广大民众用口头语言进行文学创作​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B:</a:t>
            </a:r>
            <a:r>
              <a:rPr lang="zh-CN" altLang="en-US" spc="25" dirty="0">
                <a:latin typeface="微软雅黑" panose="020B0503020204020204" charset="-122"/>
                <a:ea typeface="微软雅黑" panose="020B0503020204020204" charset="-122"/>
                <a:cs typeface="微软雅黑" panose="020B0503020204020204" charset="-122"/>
              </a:rPr>
              <a:t>在口头传统中将作品延续下来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C:</a:t>
            </a:r>
            <a:r>
              <a:rPr lang="zh-CN" altLang="en-US" spc="25" dirty="0">
                <a:latin typeface="微软雅黑" panose="020B0503020204020204" charset="-122"/>
                <a:ea typeface="微软雅黑" panose="020B0503020204020204" charset="-122"/>
                <a:cs typeface="微软雅黑" panose="020B0503020204020204" charset="-122"/>
              </a:rPr>
              <a:t>形成口语化的表达方式和口耳相传的传播手段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D:</a:t>
            </a:r>
            <a:r>
              <a:rPr lang="zh-CN" altLang="en-US" spc="25" dirty="0">
                <a:latin typeface="微软雅黑" panose="020B0503020204020204" charset="-122"/>
                <a:ea typeface="微软雅黑" panose="020B0503020204020204" charset="-122"/>
                <a:cs typeface="微软雅黑" panose="020B0503020204020204" charset="-122"/>
              </a:rPr>
              <a:t>以叙述人物的历史活动为中心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E:</a:t>
            </a:r>
            <a:r>
              <a:rPr lang="zh-CN" altLang="en-US" spc="25" dirty="0">
                <a:latin typeface="微软雅黑" panose="020B0503020204020204" charset="-122"/>
                <a:ea typeface="微软雅黑" panose="020B0503020204020204" charset="-122"/>
                <a:cs typeface="微软雅黑" panose="020B0503020204020204" charset="-122"/>
              </a:rPr>
              <a:t>作品的内容、情节、主题经常变化</a:t>
            </a:r>
            <a:endParaRPr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138222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92" y="1349716"/>
            <a:ext cx="5876123" cy="2444067"/>
          </a:xfrm>
          <a:prstGeom prst="rect">
            <a:avLst/>
          </a:prstGeom>
        </p:spPr>
        <p:txBody>
          <a:bodyPr vert="horz" wrap="square" lIns="0" tIns="0" rIns="0" bIns="0" rtlCol="0">
            <a:spAutoFit/>
          </a:bodyPr>
          <a:lstStyle/>
          <a:p>
            <a:pPr marL="12859">
              <a:lnSpc>
                <a:spcPct val="150000"/>
              </a:lnSpc>
            </a:pPr>
            <a:r>
              <a:rPr lang="zh-CN" altLang="en-US" spc="25" dirty="0">
                <a:latin typeface="微软雅黑" panose="020B0503020204020204" charset="-122"/>
                <a:ea typeface="微软雅黑" panose="020B0503020204020204" charset="-122"/>
                <a:cs typeface="微软雅黑" panose="020B0503020204020204" charset="-122"/>
              </a:rPr>
              <a:t>民间文学的口头性表现在（</a:t>
            </a:r>
            <a:r>
              <a:rPr lang="en-US" altLang="zh-CN" spc="25" dirty="0">
                <a:latin typeface="微软雅黑" panose="020B0503020204020204" charset="-122"/>
                <a:ea typeface="微软雅黑" panose="020B0503020204020204" charset="-122"/>
                <a:cs typeface="微软雅黑" panose="020B0503020204020204" charset="-122"/>
              </a:rPr>
              <a:t>ABC</a:t>
            </a:r>
            <a:r>
              <a:rPr lang="zh-CN" altLang="en-US" spc="25" dirty="0">
                <a:latin typeface="微软雅黑" panose="020B0503020204020204" charset="-122"/>
                <a:ea typeface="微软雅黑" panose="020B0503020204020204" charset="-122"/>
                <a:cs typeface="微软雅黑" panose="020B0503020204020204" charset="-122"/>
              </a:rPr>
              <a:t>）</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A:</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广大民众用口头语言进行文学创作​ </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B:</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在口头传统中将作品延续下来 </a:t>
            </a:r>
          </a:p>
          <a:p>
            <a:pPr marL="12859">
              <a:lnSpc>
                <a:spcPct val="150000"/>
              </a:lnSpc>
            </a:pPr>
            <a:r>
              <a:rPr lang="en-US" altLang="zh-CN" spc="25" dirty="0">
                <a:solidFill>
                  <a:srgbClr val="C00000"/>
                </a:solidFill>
                <a:latin typeface="微软雅黑" panose="020B0503020204020204" charset="-122"/>
                <a:ea typeface="微软雅黑" panose="020B0503020204020204" charset="-122"/>
                <a:cs typeface="微软雅黑" panose="020B0503020204020204" charset="-122"/>
              </a:rPr>
              <a:t>C:</a:t>
            </a:r>
            <a:r>
              <a:rPr lang="zh-CN" altLang="en-US" spc="25" dirty="0">
                <a:solidFill>
                  <a:srgbClr val="C00000"/>
                </a:solidFill>
                <a:latin typeface="微软雅黑" panose="020B0503020204020204" charset="-122"/>
                <a:ea typeface="微软雅黑" panose="020B0503020204020204" charset="-122"/>
                <a:cs typeface="微软雅黑" panose="020B0503020204020204" charset="-122"/>
              </a:rPr>
              <a:t>形成口语化的表达方式和口耳相传的传播手段</a:t>
            </a:r>
            <a:r>
              <a:rPr lang="zh-CN" altLang="en-US" spc="25" dirty="0">
                <a:latin typeface="微软雅黑" panose="020B0503020204020204" charset="-122"/>
                <a:ea typeface="微软雅黑" panose="020B0503020204020204" charset="-122"/>
                <a:cs typeface="微软雅黑" panose="020B0503020204020204" charset="-122"/>
              </a:rPr>
              <a:t>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D:</a:t>
            </a:r>
            <a:r>
              <a:rPr lang="zh-CN" altLang="en-US" spc="25" dirty="0">
                <a:latin typeface="微软雅黑" panose="020B0503020204020204" charset="-122"/>
                <a:ea typeface="微软雅黑" panose="020B0503020204020204" charset="-122"/>
                <a:cs typeface="微软雅黑" panose="020B0503020204020204" charset="-122"/>
              </a:rPr>
              <a:t>以叙述人物的历史活动为中心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E:</a:t>
            </a:r>
            <a:r>
              <a:rPr lang="zh-CN" altLang="en-US" spc="25" dirty="0">
                <a:latin typeface="微软雅黑" panose="020B0503020204020204" charset="-122"/>
                <a:ea typeface="微软雅黑" panose="020B0503020204020204" charset="-122"/>
                <a:cs typeface="微软雅黑" panose="020B0503020204020204" charset="-122"/>
              </a:rPr>
              <a:t>作品的内容、情节、主题经常变化</a:t>
            </a:r>
            <a:endParaRPr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3819999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9083" y="1600583"/>
            <a:ext cx="5876123" cy="1059072"/>
          </a:xfrm>
          <a:prstGeom prst="rect">
            <a:avLst/>
          </a:prstGeom>
        </p:spPr>
        <p:txBody>
          <a:bodyPr vert="horz" wrap="square" lIns="0" tIns="0" rIns="0" bIns="0" rtlCol="0">
            <a:spAutoFit/>
          </a:bodyPr>
          <a:lstStyle/>
          <a:p>
            <a:pPr marL="12859"/>
            <a:r>
              <a:rPr b="1" spc="25" dirty="0" err="1">
                <a:latin typeface="微软雅黑" panose="020B0503020204020204" charset="-122"/>
                <a:ea typeface="微软雅黑" panose="020B0503020204020204" charset="-122"/>
                <a:cs typeface="微软雅黑" panose="020B0503020204020204" charset="-122"/>
              </a:rPr>
              <a:t>口头程式理论的提出者是</a:t>
            </a:r>
            <a:r>
              <a:rPr lang="en-US" altLang="zh-CN" b="1" spc="25"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R="2200751">
              <a:lnSpc>
                <a:spcPct val="150000"/>
              </a:lnSpc>
            </a:pPr>
            <a:r>
              <a:rPr spc="20" dirty="0">
                <a:latin typeface="微软雅黑" panose="020B0503020204020204" charset="-122"/>
                <a:ea typeface="微软雅黑" panose="020B0503020204020204" charset="-122"/>
                <a:cs typeface="微软雅黑" panose="020B0503020204020204" charset="-122"/>
              </a:rPr>
              <a:t>A </a:t>
            </a:r>
            <a:r>
              <a:rPr spc="5" dirty="0">
                <a:latin typeface="微软雅黑" panose="020B0503020204020204" charset="-122"/>
                <a:ea typeface="微软雅黑" panose="020B0503020204020204" charset="-122"/>
                <a:cs typeface="微软雅黑" panose="020B0503020204020204" charset="-122"/>
              </a:rPr>
              <a:t>.</a:t>
            </a:r>
            <a:r>
              <a:rPr spc="-65" dirty="0">
                <a:latin typeface="微软雅黑" panose="020B0503020204020204" charset="-122"/>
                <a:ea typeface="微软雅黑" panose="020B0503020204020204" charset="-122"/>
                <a:cs typeface="微软雅黑" panose="020B0503020204020204" charset="-122"/>
              </a:rPr>
              <a:t> </a:t>
            </a:r>
            <a:r>
              <a:rPr spc="25" dirty="0" err="1">
                <a:latin typeface="微软雅黑" panose="020B0503020204020204" charset="-122"/>
                <a:ea typeface="微软雅黑" panose="020B0503020204020204" charset="-122"/>
                <a:cs typeface="微软雅黑" panose="020B0503020204020204" charset="-122"/>
              </a:rPr>
              <a:t>帕里·洛德</a:t>
            </a:r>
            <a:r>
              <a:rPr spc="25" dirty="0">
                <a:latin typeface="微软雅黑" panose="020B0503020204020204" charset="-122"/>
                <a:ea typeface="微软雅黑" panose="020B0503020204020204" charset="-122"/>
                <a:cs typeface="微软雅黑" panose="020B0503020204020204" charset="-122"/>
              </a:rPr>
              <a:t>  </a:t>
            </a:r>
            <a:r>
              <a:rPr lang="en-US" spc="25" dirty="0">
                <a:latin typeface="微软雅黑" panose="020B0503020204020204" charset="-122"/>
                <a:ea typeface="微软雅黑" panose="020B0503020204020204" charset="-122"/>
                <a:cs typeface="微软雅黑" panose="020B0503020204020204" charset="-122"/>
              </a:rPr>
              <a:t>  </a:t>
            </a:r>
            <a:r>
              <a:rPr spc="30" dirty="0" err="1">
                <a:latin typeface="微软雅黑" panose="020B0503020204020204" charset="-122"/>
                <a:ea typeface="微软雅黑" panose="020B0503020204020204" charset="-122"/>
                <a:cs typeface="微软雅黑" panose="020B0503020204020204" charset="-122"/>
              </a:rPr>
              <a:t>B．泰勒</a:t>
            </a:r>
            <a:r>
              <a:rPr spc="30" dirty="0">
                <a:latin typeface="微软雅黑" panose="020B0503020204020204" charset="-122"/>
                <a:ea typeface="微软雅黑" panose="020B0503020204020204" charset="-122"/>
                <a:cs typeface="微软雅黑" panose="020B0503020204020204" charset="-122"/>
              </a:rPr>
              <a:t>  </a:t>
            </a:r>
            <a:endParaRPr lang="en-US" spc="30" dirty="0">
              <a:latin typeface="微软雅黑" panose="020B0503020204020204" charset="-122"/>
              <a:ea typeface="微软雅黑" panose="020B0503020204020204" charset="-122"/>
              <a:cs typeface="微软雅黑" panose="020B0503020204020204" charset="-122"/>
            </a:endParaRPr>
          </a:p>
          <a:p>
            <a:pPr marR="2200751">
              <a:lnSpc>
                <a:spcPct val="150000"/>
              </a:lnSpc>
            </a:pPr>
            <a:r>
              <a:rPr spc="25" dirty="0" err="1">
                <a:latin typeface="微软雅黑" panose="020B0503020204020204" charset="-122"/>
                <a:ea typeface="微软雅黑" panose="020B0503020204020204" charset="-122"/>
                <a:cs typeface="微软雅黑" panose="020B0503020204020204" charset="-122"/>
              </a:rPr>
              <a:t>C．阿尔奈</a:t>
            </a:r>
            <a:r>
              <a:rPr spc="25" dirty="0">
                <a:latin typeface="微软雅黑" panose="020B0503020204020204" charset="-122"/>
                <a:ea typeface="微软雅黑" panose="020B0503020204020204" charset="-122"/>
                <a:cs typeface="微软雅黑" panose="020B0503020204020204" charset="-122"/>
              </a:rPr>
              <a:t>  </a:t>
            </a:r>
            <a:r>
              <a:rPr lang="en-US" spc="25" dirty="0">
                <a:latin typeface="微软雅黑" panose="020B0503020204020204" charset="-122"/>
                <a:ea typeface="微软雅黑" panose="020B0503020204020204" charset="-122"/>
                <a:cs typeface="微软雅黑" panose="020B0503020204020204" charset="-122"/>
              </a:rPr>
              <a:t>     </a:t>
            </a:r>
            <a:r>
              <a:rPr spc="25" dirty="0" err="1">
                <a:latin typeface="微软雅黑" panose="020B0503020204020204" charset="-122"/>
                <a:ea typeface="微软雅黑" panose="020B0503020204020204" charset="-122"/>
                <a:cs typeface="微软雅黑" panose="020B0503020204020204" charset="-122"/>
              </a:rPr>
              <a:t>D．弗雷泽</a:t>
            </a:r>
            <a:endParaRPr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5841065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object 2"/>
          <p:cNvSpPr txBox="1"/>
          <p:nvPr/>
        </p:nvSpPr>
        <p:spPr>
          <a:xfrm>
            <a:off x="499083" y="1600583"/>
            <a:ext cx="5876123" cy="1059072"/>
          </a:xfrm>
          <a:prstGeom prst="rect">
            <a:avLst/>
          </a:prstGeom>
        </p:spPr>
        <p:txBody>
          <a:bodyPr vert="horz" wrap="square" lIns="0" tIns="0" rIns="0" bIns="0" rtlCol="0">
            <a:spAutoFit/>
          </a:bodyPr>
          <a:lstStyle/>
          <a:p>
            <a:pPr marL="12859"/>
            <a:r>
              <a:rPr b="1" spc="25" dirty="0" err="1">
                <a:latin typeface="微软雅黑" panose="020B0503020204020204" charset="-122"/>
                <a:ea typeface="微软雅黑" panose="020B0503020204020204" charset="-122"/>
                <a:cs typeface="微软雅黑" panose="020B0503020204020204" charset="-122"/>
              </a:rPr>
              <a:t>口头程式理论的提出者是</a:t>
            </a:r>
            <a:r>
              <a:rPr lang="en-US" altLang="zh-CN" b="1" spc="25" dirty="0" err="1">
                <a:latin typeface="微软雅黑" panose="020B0503020204020204" charset="-122"/>
                <a:ea typeface="微软雅黑" panose="020B0503020204020204" charset="-122"/>
                <a:cs typeface="微软雅黑" panose="020B0503020204020204" charset="-122"/>
              </a:rPr>
              <a:t>【A</a:t>
            </a:r>
            <a:r>
              <a:rPr lang="en-US" altLang="zh-CN" b="1" spc="25"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R="2200751">
              <a:lnSpc>
                <a:spcPct val="150000"/>
              </a:lnSpc>
            </a:pPr>
            <a:r>
              <a:rPr spc="20" dirty="0">
                <a:solidFill>
                  <a:srgbClr val="FF0000"/>
                </a:solidFill>
                <a:latin typeface="微软雅黑" panose="020B0503020204020204" charset="-122"/>
                <a:ea typeface="微软雅黑" panose="020B0503020204020204" charset="-122"/>
                <a:cs typeface="微软雅黑" panose="020B0503020204020204" charset="-122"/>
              </a:rPr>
              <a:t>A </a:t>
            </a:r>
            <a:r>
              <a:rPr spc="5" dirty="0">
                <a:solidFill>
                  <a:srgbClr val="FF0000"/>
                </a:solidFill>
                <a:latin typeface="微软雅黑" panose="020B0503020204020204" charset="-122"/>
                <a:ea typeface="微软雅黑" panose="020B0503020204020204" charset="-122"/>
                <a:cs typeface="微软雅黑" panose="020B0503020204020204" charset="-122"/>
              </a:rPr>
              <a:t>.</a:t>
            </a:r>
            <a:r>
              <a:rPr spc="-65" dirty="0">
                <a:solidFill>
                  <a:srgbClr val="FF0000"/>
                </a:solidFill>
                <a:latin typeface="微软雅黑" panose="020B0503020204020204" charset="-122"/>
                <a:ea typeface="微软雅黑" panose="020B0503020204020204" charset="-122"/>
                <a:cs typeface="微软雅黑" panose="020B0503020204020204" charset="-122"/>
              </a:rPr>
              <a:t> </a:t>
            </a:r>
            <a:r>
              <a:rPr spc="25" dirty="0" err="1">
                <a:solidFill>
                  <a:srgbClr val="FF0000"/>
                </a:solidFill>
                <a:latin typeface="微软雅黑" panose="020B0503020204020204" charset="-122"/>
                <a:ea typeface="微软雅黑" panose="020B0503020204020204" charset="-122"/>
                <a:cs typeface="微软雅黑" panose="020B0503020204020204" charset="-122"/>
              </a:rPr>
              <a:t>帕里·洛德</a:t>
            </a:r>
            <a:r>
              <a:rPr spc="25" dirty="0">
                <a:latin typeface="微软雅黑" panose="020B0503020204020204" charset="-122"/>
                <a:ea typeface="微软雅黑" panose="020B0503020204020204" charset="-122"/>
                <a:cs typeface="微软雅黑" panose="020B0503020204020204" charset="-122"/>
              </a:rPr>
              <a:t>  </a:t>
            </a:r>
            <a:r>
              <a:rPr lang="en-US" spc="25" dirty="0">
                <a:latin typeface="微软雅黑" panose="020B0503020204020204" charset="-122"/>
                <a:ea typeface="微软雅黑" panose="020B0503020204020204" charset="-122"/>
                <a:cs typeface="微软雅黑" panose="020B0503020204020204" charset="-122"/>
              </a:rPr>
              <a:t>  </a:t>
            </a:r>
            <a:r>
              <a:rPr spc="30" dirty="0" err="1">
                <a:latin typeface="微软雅黑" panose="020B0503020204020204" charset="-122"/>
                <a:ea typeface="微软雅黑" panose="020B0503020204020204" charset="-122"/>
                <a:cs typeface="微软雅黑" panose="020B0503020204020204" charset="-122"/>
              </a:rPr>
              <a:t>B．泰勒</a:t>
            </a:r>
            <a:r>
              <a:rPr spc="30" dirty="0">
                <a:latin typeface="微软雅黑" panose="020B0503020204020204" charset="-122"/>
                <a:ea typeface="微软雅黑" panose="020B0503020204020204" charset="-122"/>
                <a:cs typeface="微软雅黑" panose="020B0503020204020204" charset="-122"/>
              </a:rPr>
              <a:t>  </a:t>
            </a:r>
            <a:endParaRPr lang="en-US" spc="30" dirty="0">
              <a:latin typeface="微软雅黑" panose="020B0503020204020204" charset="-122"/>
              <a:ea typeface="微软雅黑" panose="020B0503020204020204" charset="-122"/>
              <a:cs typeface="微软雅黑" panose="020B0503020204020204" charset="-122"/>
            </a:endParaRPr>
          </a:p>
          <a:p>
            <a:pPr marR="2200751">
              <a:lnSpc>
                <a:spcPct val="150000"/>
              </a:lnSpc>
            </a:pPr>
            <a:r>
              <a:rPr spc="25" dirty="0" err="1">
                <a:latin typeface="微软雅黑" panose="020B0503020204020204" charset="-122"/>
                <a:ea typeface="微软雅黑" panose="020B0503020204020204" charset="-122"/>
                <a:cs typeface="微软雅黑" panose="020B0503020204020204" charset="-122"/>
              </a:rPr>
              <a:t>C．阿尔奈</a:t>
            </a:r>
            <a:r>
              <a:rPr spc="25" dirty="0">
                <a:latin typeface="微软雅黑" panose="020B0503020204020204" charset="-122"/>
                <a:ea typeface="微软雅黑" panose="020B0503020204020204" charset="-122"/>
                <a:cs typeface="微软雅黑" panose="020B0503020204020204" charset="-122"/>
              </a:rPr>
              <a:t>  </a:t>
            </a:r>
            <a:r>
              <a:rPr lang="en-US" spc="25" dirty="0">
                <a:latin typeface="微软雅黑" panose="020B0503020204020204" charset="-122"/>
                <a:ea typeface="微软雅黑" panose="020B0503020204020204" charset="-122"/>
                <a:cs typeface="微软雅黑" panose="020B0503020204020204" charset="-122"/>
              </a:rPr>
              <a:t>     </a:t>
            </a:r>
            <a:r>
              <a:rPr spc="25" dirty="0" err="1">
                <a:latin typeface="微软雅黑" panose="020B0503020204020204" charset="-122"/>
                <a:ea typeface="微软雅黑" panose="020B0503020204020204" charset="-122"/>
                <a:cs typeface="微软雅黑" panose="020B0503020204020204" charset="-122"/>
              </a:rPr>
              <a:t>D．弗雷泽</a:t>
            </a:r>
            <a:endParaRPr dirty="0">
              <a:latin typeface="微软雅黑" panose="020B0503020204020204" charset="-122"/>
              <a:ea typeface="微软雅黑" panose="020B0503020204020204" charset="-122"/>
              <a:cs typeface="微软雅黑" panose="020B0503020204020204" charset="-122"/>
            </a:endParaRPr>
          </a:p>
        </p:txBody>
      </p:sp>
    </p:spTree>
    <p:custDataLst>
      <p:tags r:id="rId1"/>
    </p:custDataLst>
    <p:extLst>
      <p:ext uri="{BB962C8B-B14F-4D97-AF65-F5344CB8AC3E}">
        <p14:creationId xmlns:p14="http://schemas.microsoft.com/office/powerpoint/2010/main" val="14035843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2803" y="1457150"/>
            <a:ext cx="6667720" cy="1154162"/>
          </a:xfrm>
          <a:prstGeom prst="rect">
            <a:avLst/>
          </a:prstGeom>
        </p:spPr>
        <p:txBody>
          <a:bodyPr vert="horz" wrap="square" lIns="0" tIns="0" rIns="0" bIns="0" rtlCol="0">
            <a:spAutoFit/>
          </a:bodyPr>
          <a:lstStyle/>
          <a:p>
            <a:pPr marR="5239">
              <a:lnSpc>
                <a:spcPct val="150000"/>
              </a:lnSpc>
            </a:pPr>
            <a:r>
              <a:rPr sz="2000" b="1" spc="30" dirty="0" err="1">
                <a:latin typeface="微软雅黑" panose="020B0503020204020204" charset="-122"/>
                <a:ea typeface="微软雅黑" panose="020B0503020204020204" charset="-122"/>
                <a:cs typeface="微软雅黑" panose="020B0503020204020204" charset="-122"/>
              </a:rPr>
              <a:t>民间文学的传承性的形成与集体性的关系是</a:t>
            </a:r>
            <a:r>
              <a:rPr lang="en-US" altLang="zh-CN" sz="2000" b="1" spc="30" dirty="0">
                <a:latin typeface="微软雅黑" panose="020B0503020204020204" charset="-122"/>
                <a:ea typeface="微软雅黑" panose="020B0503020204020204" charset="-122"/>
                <a:cs typeface="微软雅黑" panose="020B0503020204020204" charset="-122"/>
              </a:rPr>
              <a:t>【 】</a:t>
            </a:r>
          </a:p>
          <a:p>
            <a:pPr marR="5239">
              <a:lnSpc>
                <a:spcPct val="150000"/>
              </a:lnSpc>
            </a:pPr>
            <a:r>
              <a:rPr sz="1500" spc="25" dirty="0" err="1">
                <a:latin typeface="微软雅黑" panose="020B0503020204020204" charset="-122"/>
                <a:ea typeface="微软雅黑" panose="020B0503020204020204" charset="-122"/>
                <a:cs typeface="微软雅黑" panose="020B0503020204020204" charset="-122"/>
              </a:rPr>
              <a:t>A．传承性等于集体性</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25" dirty="0" err="1">
                <a:latin typeface="微软雅黑" panose="020B0503020204020204" charset="-122"/>
                <a:ea typeface="微软雅黑" panose="020B0503020204020204" charset="-122"/>
                <a:cs typeface="微软雅黑" panose="020B0503020204020204" charset="-122"/>
              </a:rPr>
              <a:t>B．传承性受集体性制约</a:t>
            </a:r>
            <a:r>
              <a:rPr sz="1500" spc="25" dirty="0">
                <a:latin typeface="微软雅黑" panose="020B0503020204020204" charset="-122"/>
                <a:ea typeface="微软雅黑" panose="020B0503020204020204" charset="-122"/>
                <a:cs typeface="微软雅黑" panose="020B0503020204020204" charset="-122"/>
              </a:rPr>
              <a:t>  </a:t>
            </a:r>
            <a:endParaRPr lang="en-US" sz="1500" spc="25" dirty="0">
              <a:latin typeface="微软雅黑" panose="020B0503020204020204" charset="-122"/>
              <a:ea typeface="微软雅黑" panose="020B0503020204020204" charset="-122"/>
              <a:cs typeface="微软雅黑" panose="020B0503020204020204" charset="-122"/>
            </a:endParaRPr>
          </a:p>
          <a:p>
            <a:pPr marR="5239">
              <a:lnSpc>
                <a:spcPct val="150000"/>
              </a:lnSpc>
            </a:pPr>
            <a:r>
              <a:rPr sz="1500" spc="25" dirty="0" err="1">
                <a:latin typeface="微软雅黑" panose="020B0503020204020204" charset="-122"/>
                <a:ea typeface="微软雅黑" panose="020B0503020204020204" charset="-122"/>
                <a:cs typeface="微软雅黑" panose="020B0503020204020204" charset="-122"/>
              </a:rPr>
              <a:t>C．集体性受传承性制约</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30" dirty="0" err="1">
                <a:latin typeface="微软雅黑" panose="020B0503020204020204" charset="-122"/>
                <a:ea typeface="微软雅黑" panose="020B0503020204020204" charset="-122"/>
                <a:cs typeface="微软雅黑" panose="020B0503020204020204" charset="-122"/>
              </a:rPr>
              <a:t>D．集体性不利于传承性的形成</a:t>
            </a:r>
            <a:endParaRPr sz="15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8173175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object 2"/>
          <p:cNvSpPr txBox="1"/>
          <p:nvPr/>
        </p:nvSpPr>
        <p:spPr>
          <a:xfrm>
            <a:off x="532803" y="1457150"/>
            <a:ext cx="6667720" cy="1154162"/>
          </a:xfrm>
          <a:prstGeom prst="rect">
            <a:avLst/>
          </a:prstGeom>
        </p:spPr>
        <p:txBody>
          <a:bodyPr vert="horz" wrap="square" lIns="0" tIns="0" rIns="0" bIns="0" rtlCol="0">
            <a:spAutoFit/>
          </a:bodyPr>
          <a:lstStyle/>
          <a:p>
            <a:pPr marR="5239">
              <a:lnSpc>
                <a:spcPct val="150000"/>
              </a:lnSpc>
            </a:pPr>
            <a:r>
              <a:rPr sz="2000" b="1" spc="30" dirty="0" err="1">
                <a:latin typeface="微软雅黑" panose="020B0503020204020204" charset="-122"/>
                <a:ea typeface="微软雅黑" panose="020B0503020204020204" charset="-122"/>
                <a:cs typeface="微软雅黑" panose="020B0503020204020204" charset="-122"/>
              </a:rPr>
              <a:t>民间文学的传承性的形成与集体性的关系是</a:t>
            </a:r>
            <a:r>
              <a:rPr lang="en-US" altLang="zh-CN" sz="2000" b="1" spc="30" dirty="0" err="1">
                <a:latin typeface="微软雅黑" panose="020B0503020204020204" charset="-122"/>
                <a:ea typeface="微软雅黑" panose="020B0503020204020204" charset="-122"/>
                <a:cs typeface="微软雅黑" panose="020B0503020204020204" charset="-122"/>
              </a:rPr>
              <a:t>【B</a:t>
            </a:r>
            <a:r>
              <a:rPr lang="en-US" altLang="zh-CN" sz="2000" b="1" spc="30" dirty="0">
                <a:latin typeface="微软雅黑" panose="020B0503020204020204" charset="-122"/>
                <a:ea typeface="微软雅黑" panose="020B0503020204020204" charset="-122"/>
                <a:cs typeface="微软雅黑" panose="020B0503020204020204" charset="-122"/>
              </a:rPr>
              <a:t> 】</a:t>
            </a:r>
          </a:p>
          <a:p>
            <a:pPr marR="5239">
              <a:lnSpc>
                <a:spcPct val="150000"/>
              </a:lnSpc>
            </a:pPr>
            <a:r>
              <a:rPr sz="1500" spc="25" dirty="0" err="1">
                <a:latin typeface="微软雅黑" panose="020B0503020204020204" charset="-122"/>
                <a:ea typeface="微软雅黑" panose="020B0503020204020204" charset="-122"/>
                <a:cs typeface="微软雅黑" panose="020B0503020204020204" charset="-122"/>
              </a:rPr>
              <a:t>A．传承性等于集体性</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lang="en-US" sz="1500" spc="25" dirty="0">
                <a:solidFill>
                  <a:srgbClr val="FF0000"/>
                </a:solidFill>
                <a:latin typeface="微软雅黑" panose="020B0503020204020204" charset="-122"/>
                <a:ea typeface="微软雅黑" panose="020B0503020204020204" charset="-122"/>
                <a:cs typeface="微软雅黑" panose="020B0503020204020204" charset="-122"/>
              </a:rPr>
              <a:t> </a:t>
            </a:r>
            <a:r>
              <a:rPr sz="1500" spc="25" dirty="0" err="1">
                <a:solidFill>
                  <a:srgbClr val="FF0000"/>
                </a:solidFill>
                <a:latin typeface="微软雅黑" panose="020B0503020204020204" charset="-122"/>
                <a:ea typeface="微软雅黑" panose="020B0503020204020204" charset="-122"/>
                <a:cs typeface="微软雅黑" panose="020B0503020204020204" charset="-122"/>
              </a:rPr>
              <a:t>B．传承性受集体性制约</a:t>
            </a:r>
            <a:r>
              <a:rPr sz="1500" spc="25" dirty="0">
                <a:solidFill>
                  <a:srgbClr val="FF0000"/>
                </a:solidFill>
                <a:latin typeface="微软雅黑" panose="020B0503020204020204" charset="-122"/>
                <a:ea typeface="微软雅黑" panose="020B0503020204020204" charset="-122"/>
                <a:cs typeface="微软雅黑" panose="020B0503020204020204" charset="-122"/>
              </a:rPr>
              <a:t>  </a:t>
            </a:r>
            <a:endParaRPr lang="en-US" sz="1500" spc="25" dirty="0">
              <a:solidFill>
                <a:srgbClr val="FF0000"/>
              </a:solidFill>
              <a:latin typeface="微软雅黑" panose="020B0503020204020204" charset="-122"/>
              <a:ea typeface="微软雅黑" panose="020B0503020204020204" charset="-122"/>
              <a:cs typeface="微软雅黑" panose="020B0503020204020204" charset="-122"/>
            </a:endParaRPr>
          </a:p>
          <a:p>
            <a:pPr marR="5239">
              <a:lnSpc>
                <a:spcPct val="150000"/>
              </a:lnSpc>
            </a:pPr>
            <a:r>
              <a:rPr sz="1500" spc="25" dirty="0" err="1">
                <a:latin typeface="微软雅黑" panose="020B0503020204020204" charset="-122"/>
                <a:ea typeface="微软雅黑" panose="020B0503020204020204" charset="-122"/>
                <a:cs typeface="微软雅黑" panose="020B0503020204020204" charset="-122"/>
              </a:rPr>
              <a:t>C．集体性受传承性制约</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30" dirty="0" err="1">
                <a:latin typeface="微软雅黑" panose="020B0503020204020204" charset="-122"/>
                <a:ea typeface="微软雅黑" panose="020B0503020204020204" charset="-122"/>
                <a:cs typeface="微软雅黑" panose="020B0503020204020204" charset="-122"/>
              </a:rPr>
              <a:t>D．集体性不利于传承性的形成</a:t>
            </a:r>
            <a:endParaRPr sz="1500" dirty="0">
              <a:latin typeface="微软雅黑" panose="020B0503020204020204" charset="-122"/>
              <a:ea typeface="微软雅黑" panose="020B0503020204020204" charset="-122"/>
              <a:cs typeface="微软雅黑" panose="020B0503020204020204" charset="-122"/>
            </a:endParaRPr>
          </a:p>
        </p:txBody>
      </p:sp>
    </p:spTree>
    <p:custDataLst>
      <p:tags r:id="rId1"/>
    </p:custDataLst>
    <p:extLst>
      <p:ext uri="{BB962C8B-B14F-4D97-AF65-F5344CB8AC3E}">
        <p14:creationId xmlns:p14="http://schemas.microsoft.com/office/powerpoint/2010/main" val="4238323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621" y="1413986"/>
            <a:ext cx="7103745" cy="1107758"/>
          </a:xfrm>
          <a:prstGeom prst="rect">
            <a:avLst/>
          </a:prstGeom>
        </p:spPr>
        <p:txBody>
          <a:bodyPr vert="horz" wrap="square" lIns="0" tIns="0" rIns="0" bIns="0" rtlCol="0">
            <a:spAutoFit/>
          </a:bodyPr>
          <a:lstStyle/>
          <a:p>
            <a:pPr>
              <a:lnSpc>
                <a:spcPct val="150000"/>
              </a:lnSpc>
            </a:pPr>
            <a:r>
              <a:rPr lang="zh-CN" altLang="en-US" b="1" dirty="0">
                <a:latin typeface="微软雅黑" panose="020B0503020204020204" charset="-122"/>
                <a:ea typeface="微软雅黑" panose="020B0503020204020204" charset="-122"/>
                <a:cs typeface="Calibri" panose="020F0502020204030204" charset="0"/>
              </a:rPr>
              <a:t> </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         </a:t>
            </a:r>
            <a:r>
              <a:rPr lang="zh-CN" altLang="en-US" b="1" dirty="0">
                <a:latin typeface="微软雅黑" panose="020B0503020204020204" charset="-122"/>
                <a:ea typeface="微软雅黑" panose="020B0503020204020204" charset="-122"/>
                <a:cs typeface="Calibri" panose="020F0502020204030204" charset="0"/>
              </a:rPr>
              <a:t>是民间文学在创作流传方式上的本质特征</a:t>
            </a:r>
            <a:r>
              <a:rPr lang="en-US" altLang="zh-CN" b="1" spc="85" dirty="0">
                <a:latin typeface="微软雅黑" panose="020B0503020204020204" charset="-122"/>
                <a:ea typeface="微软雅黑" panose="020B0503020204020204" charset="-122"/>
                <a:cs typeface="微软雅黑" panose="020B0503020204020204" charset="-122"/>
              </a:rPr>
              <a:t>【</a:t>
            </a:r>
            <a:r>
              <a:rPr lang="en-US" b="1" spc="20"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b="1" spc="20" dirty="0">
                <a:latin typeface="微软雅黑" panose="020B0503020204020204" charset="-122"/>
                <a:ea typeface="微软雅黑" panose="020B0503020204020204" charset="-122"/>
                <a:cs typeface="微软雅黑" panose="020B0503020204020204" charset="-122"/>
              </a:rPr>
              <a:t>】</a:t>
            </a:r>
            <a:endParaRPr b="1" dirty="0">
              <a:latin typeface="微软雅黑" panose="020B0503020204020204" charset="-122"/>
              <a:ea typeface="微软雅黑" panose="020B0503020204020204" charset="-122"/>
              <a:cs typeface="微软雅黑" panose="020B0503020204020204" charset="-122"/>
            </a:endParaRPr>
          </a:p>
          <a:p>
            <a:pPr marR="1861185">
              <a:lnSpc>
                <a:spcPct val="150000"/>
              </a:lnSpc>
            </a:pPr>
            <a:r>
              <a:rPr sz="1500" spc="25" dirty="0" err="1">
                <a:latin typeface="微软雅黑" panose="020B0503020204020204" charset="-122"/>
                <a:ea typeface="微软雅黑" panose="020B0503020204020204" charset="-122"/>
                <a:cs typeface="微软雅黑" panose="020B0503020204020204" charset="-122"/>
              </a:rPr>
              <a:t>A</a:t>
            </a:r>
            <a:r>
              <a:rPr lang="en-US" sz="1500" spc="25" dirty="0" err="1">
                <a:latin typeface="微软雅黑" panose="020B0503020204020204" charset="-122"/>
                <a:ea typeface="微软雅黑" panose="020B0503020204020204" charset="-122"/>
                <a:cs typeface="微软雅黑" panose="020B0503020204020204" charset="-122"/>
              </a:rPr>
              <a:t>.</a:t>
            </a:r>
            <a:r>
              <a:rPr sz="1500" spc="25" dirty="0" err="1">
                <a:latin typeface="微软雅黑" panose="020B0503020204020204" charset="-122"/>
                <a:ea typeface="微软雅黑" panose="020B0503020204020204" charset="-122"/>
                <a:cs typeface="微软雅黑" panose="020B0503020204020204" charset="-122"/>
              </a:rPr>
              <a:t>集体性</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25" dirty="0" err="1">
                <a:latin typeface="微软雅黑" panose="020B0503020204020204" charset="-122"/>
                <a:ea typeface="微软雅黑" panose="020B0503020204020204" charset="-122"/>
                <a:cs typeface="微软雅黑" panose="020B0503020204020204" charset="-122"/>
              </a:rPr>
              <a:t>B</a:t>
            </a:r>
            <a:r>
              <a:rPr lang="en-US" sz="1500" spc="25" dirty="0" err="1">
                <a:latin typeface="微软雅黑" panose="020B0503020204020204" charset="-122"/>
                <a:ea typeface="微软雅黑" panose="020B0503020204020204" charset="-122"/>
                <a:cs typeface="微软雅黑" panose="020B0503020204020204" charset="-122"/>
              </a:rPr>
              <a:t>.</a:t>
            </a:r>
            <a:r>
              <a:rPr sz="1500" spc="25" dirty="0" err="1">
                <a:latin typeface="微软雅黑" panose="020B0503020204020204" charset="-122"/>
                <a:ea typeface="微软雅黑" panose="020B0503020204020204" charset="-122"/>
                <a:cs typeface="微软雅黑" panose="020B0503020204020204" charset="-122"/>
              </a:rPr>
              <a:t>传承性</a:t>
            </a:r>
            <a:endParaRPr lang="en-US" sz="1500" spc="25" dirty="0">
              <a:latin typeface="微软雅黑" panose="020B0503020204020204" charset="-122"/>
              <a:ea typeface="微软雅黑" panose="020B0503020204020204" charset="-122"/>
              <a:cs typeface="微软雅黑" panose="020B0503020204020204" charset="-122"/>
            </a:endParaRPr>
          </a:p>
          <a:p>
            <a:pPr marR="1861185">
              <a:lnSpc>
                <a:spcPct val="150000"/>
              </a:lnSpc>
            </a:pPr>
            <a:r>
              <a:rPr sz="1500" spc="25" dirty="0">
                <a:latin typeface="微软雅黑" panose="020B0503020204020204" charset="-122"/>
                <a:ea typeface="微软雅黑" panose="020B0503020204020204" charset="-122"/>
                <a:cs typeface="微软雅黑" panose="020B0503020204020204" charset="-122"/>
              </a:rPr>
              <a:t>C</a:t>
            </a:r>
            <a:r>
              <a:rPr lang="en-US" sz="1500" spc="25" dirty="0">
                <a:latin typeface="微软雅黑" panose="020B0503020204020204" charset="-122"/>
                <a:ea typeface="微软雅黑" panose="020B0503020204020204" charset="-122"/>
                <a:cs typeface="微软雅黑" panose="020B0503020204020204" charset="-122"/>
              </a:rPr>
              <a:t>.</a:t>
            </a:r>
            <a:r>
              <a:rPr lang="zh-CN" altLang="en-US" sz="1500" spc="25" dirty="0">
                <a:latin typeface="微软雅黑" panose="020B0503020204020204" charset="-122"/>
                <a:ea typeface="微软雅黑" panose="020B0503020204020204" charset="-122"/>
                <a:cs typeface="微软雅黑" panose="020B0503020204020204" charset="-122"/>
              </a:rPr>
              <a:t>口头性   </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5" dirty="0">
                <a:latin typeface="微软雅黑" panose="020B0503020204020204" charset="-122"/>
                <a:ea typeface="微软雅黑" panose="020B0503020204020204" charset="-122"/>
                <a:cs typeface="微软雅黑" panose="020B0503020204020204" charset="-122"/>
              </a:rPr>
              <a:t>D</a:t>
            </a:r>
            <a:r>
              <a:rPr lang="en-US" sz="1500" spc="25" dirty="0">
                <a:latin typeface="微软雅黑" panose="020B0503020204020204" charset="-122"/>
                <a:ea typeface="微软雅黑" panose="020B0503020204020204" charset="-122"/>
                <a:cs typeface="微软雅黑" panose="020B0503020204020204" charset="-122"/>
              </a:rPr>
              <a:t>.</a:t>
            </a:r>
            <a:r>
              <a:rPr lang="zh-CN" altLang="en-US" sz="1500" spc="25" dirty="0">
                <a:latin typeface="微软雅黑" panose="020B0503020204020204" charset="-122"/>
                <a:ea typeface="微软雅黑" panose="020B0503020204020204" charset="-122"/>
                <a:cs typeface="微软雅黑" panose="020B0503020204020204" charset="-122"/>
              </a:rPr>
              <a:t>变异性</a:t>
            </a:r>
            <a:endParaRPr sz="15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7579518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object 2"/>
          <p:cNvSpPr txBox="1"/>
          <p:nvPr/>
        </p:nvSpPr>
        <p:spPr>
          <a:xfrm>
            <a:off x="398621" y="1413986"/>
            <a:ext cx="7103745" cy="1107758"/>
          </a:xfrm>
          <a:prstGeom prst="rect">
            <a:avLst/>
          </a:prstGeom>
        </p:spPr>
        <p:txBody>
          <a:bodyPr vert="horz" wrap="square" lIns="0" tIns="0" rIns="0" bIns="0" rtlCol="0">
            <a:spAutoFit/>
          </a:bodyPr>
          <a:lstStyle/>
          <a:p>
            <a:pPr>
              <a:lnSpc>
                <a:spcPct val="150000"/>
              </a:lnSpc>
            </a:pPr>
            <a:r>
              <a:rPr lang="zh-CN" altLang="en-US" b="1" dirty="0">
                <a:latin typeface="微软雅黑" panose="020B0503020204020204" charset="-122"/>
                <a:ea typeface="微软雅黑" panose="020B0503020204020204" charset="-122"/>
                <a:cs typeface="Calibri" panose="020F0502020204030204" charset="0"/>
              </a:rPr>
              <a:t> </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         </a:t>
            </a:r>
            <a:r>
              <a:rPr lang="zh-CN" altLang="en-US" b="1" dirty="0">
                <a:latin typeface="微软雅黑" panose="020B0503020204020204" charset="-122"/>
                <a:ea typeface="微软雅黑" panose="020B0503020204020204" charset="-122"/>
                <a:cs typeface="Calibri" panose="020F0502020204030204" charset="0"/>
              </a:rPr>
              <a:t>是民间文学在创作流传方式上的本质特征</a:t>
            </a:r>
            <a:r>
              <a:rPr lang="en-US" altLang="zh-CN" b="1" spc="85" dirty="0">
                <a:latin typeface="微软雅黑" panose="020B0503020204020204" charset="-122"/>
                <a:ea typeface="微软雅黑" panose="020B0503020204020204" charset="-122"/>
                <a:cs typeface="微软雅黑" panose="020B0503020204020204" charset="-122"/>
              </a:rPr>
              <a:t>【A</a:t>
            </a:r>
            <a:r>
              <a:rPr lang="en-US" b="1" spc="20"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b="1" spc="20" dirty="0">
                <a:latin typeface="微软雅黑" panose="020B0503020204020204" charset="-122"/>
                <a:ea typeface="微软雅黑" panose="020B0503020204020204" charset="-122"/>
                <a:cs typeface="微软雅黑" panose="020B0503020204020204" charset="-122"/>
              </a:rPr>
              <a:t>】</a:t>
            </a:r>
            <a:endParaRPr b="1" dirty="0">
              <a:latin typeface="微软雅黑" panose="020B0503020204020204" charset="-122"/>
              <a:ea typeface="微软雅黑" panose="020B0503020204020204" charset="-122"/>
              <a:cs typeface="微软雅黑" panose="020B0503020204020204" charset="-122"/>
            </a:endParaRPr>
          </a:p>
          <a:p>
            <a:pPr marR="1861185">
              <a:lnSpc>
                <a:spcPct val="150000"/>
              </a:lnSpc>
            </a:pPr>
            <a:r>
              <a:rPr sz="1500" spc="25" dirty="0" err="1">
                <a:solidFill>
                  <a:srgbClr val="FF0000"/>
                </a:solidFill>
                <a:latin typeface="微软雅黑" panose="020B0503020204020204" charset="-122"/>
                <a:ea typeface="微软雅黑" panose="020B0503020204020204" charset="-122"/>
                <a:cs typeface="微软雅黑" panose="020B0503020204020204" charset="-122"/>
              </a:rPr>
              <a:t>A</a:t>
            </a:r>
            <a:r>
              <a:rPr lang="en-US" sz="1500" spc="25" dirty="0" err="1">
                <a:solidFill>
                  <a:srgbClr val="FF0000"/>
                </a:solidFill>
                <a:latin typeface="微软雅黑" panose="020B0503020204020204" charset="-122"/>
                <a:ea typeface="微软雅黑" panose="020B0503020204020204" charset="-122"/>
                <a:cs typeface="微软雅黑" panose="020B0503020204020204" charset="-122"/>
              </a:rPr>
              <a:t>.</a:t>
            </a:r>
            <a:r>
              <a:rPr sz="1500" spc="25" dirty="0" err="1">
                <a:solidFill>
                  <a:srgbClr val="FF0000"/>
                </a:solidFill>
                <a:latin typeface="微软雅黑" panose="020B0503020204020204" charset="-122"/>
                <a:ea typeface="微软雅黑" panose="020B0503020204020204" charset="-122"/>
                <a:cs typeface="微软雅黑" panose="020B0503020204020204" charset="-122"/>
              </a:rPr>
              <a:t>集体性</a:t>
            </a:r>
            <a:r>
              <a:rPr sz="1500" spc="25" dirty="0">
                <a:solidFill>
                  <a:srgbClr val="FF0000"/>
                </a:solidFill>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25" dirty="0" err="1">
                <a:latin typeface="微软雅黑" panose="020B0503020204020204" charset="-122"/>
                <a:ea typeface="微软雅黑" panose="020B0503020204020204" charset="-122"/>
                <a:cs typeface="微软雅黑" panose="020B0503020204020204" charset="-122"/>
              </a:rPr>
              <a:t>B</a:t>
            </a:r>
            <a:r>
              <a:rPr lang="en-US" sz="1500" spc="25" dirty="0" err="1">
                <a:latin typeface="微软雅黑" panose="020B0503020204020204" charset="-122"/>
                <a:ea typeface="微软雅黑" panose="020B0503020204020204" charset="-122"/>
                <a:cs typeface="微软雅黑" panose="020B0503020204020204" charset="-122"/>
              </a:rPr>
              <a:t>.</a:t>
            </a:r>
            <a:r>
              <a:rPr sz="1500" spc="25" dirty="0" err="1">
                <a:latin typeface="微软雅黑" panose="020B0503020204020204" charset="-122"/>
                <a:ea typeface="微软雅黑" panose="020B0503020204020204" charset="-122"/>
                <a:cs typeface="微软雅黑" panose="020B0503020204020204" charset="-122"/>
              </a:rPr>
              <a:t>传承性</a:t>
            </a:r>
            <a:endParaRPr lang="en-US" sz="1500" spc="25" dirty="0">
              <a:latin typeface="微软雅黑" panose="020B0503020204020204" charset="-122"/>
              <a:ea typeface="微软雅黑" panose="020B0503020204020204" charset="-122"/>
              <a:cs typeface="微软雅黑" panose="020B0503020204020204" charset="-122"/>
            </a:endParaRPr>
          </a:p>
          <a:p>
            <a:pPr marR="1861185">
              <a:lnSpc>
                <a:spcPct val="150000"/>
              </a:lnSpc>
            </a:pPr>
            <a:r>
              <a:rPr sz="1500" spc="25" dirty="0">
                <a:latin typeface="微软雅黑" panose="020B0503020204020204" charset="-122"/>
                <a:ea typeface="微软雅黑" panose="020B0503020204020204" charset="-122"/>
                <a:cs typeface="微软雅黑" panose="020B0503020204020204" charset="-122"/>
              </a:rPr>
              <a:t>C</a:t>
            </a:r>
            <a:r>
              <a:rPr lang="en-US" sz="1500" spc="25" dirty="0">
                <a:latin typeface="微软雅黑" panose="020B0503020204020204" charset="-122"/>
                <a:ea typeface="微软雅黑" panose="020B0503020204020204" charset="-122"/>
                <a:cs typeface="微软雅黑" panose="020B0503020204020204" charset="-122"/>
              </a:rPr>
              <a:t>.</a:t>
            </a:r>
            <a:r>
              <a:rPr lang="zh-CN" altLang="en-US" sz="1500" spc="25" dirty="0">
                <a:latin typeface="微软雅黑" panose="020B0503020204020204" charset="-122"/>
                <a:ea typeface="微软雅黑" panose="020B0503020204020204" charset="-122"/>
                <a:cs typeface="微软雅黑" panose="020B0503020204020204" charset="-122"/>
              </a:rPr>
              <a:t>口头性   </a:t>
            </a:r>
            <a:r>
              <a:rPr sz="1500" spc="25" dirty="0">
                <a:latin typeface="微软雅黑" panose="020B0503020204020204" charset="-122"/>
                <a:ea typeface="微软雅黑" panose="020B0503020204020204" charset="-122"/>
                <a:cs typeface="微软雅黑" panose="020B0503020204020204" charset="-122"/>
              </a:rPr>
              <a:t>  </a:t>
            </a:r>
            <a:r>
              <a:rPr lang="en-US" sz="1500" spc="25" dirty="0">
                <a:latin typeface="微软雅黑" panose="020B0503020204020204" charset="-122"/>
                <a:ea typeface="微软雅黑" panose="020B0503020204020204" charset="-122"/>
                <a:cs typeface="微软雅黑" panose="020B0503020204020204" charset="-122"/>
              </a:rPr>
              <a:t>                              </a:t>
            </a:r>
            <a:r>
              <a:rPr sz="1500" spc="5" dirty="0">
                <a:latin typeface="微软雅黑" panose="020B0503020204020204" charset="-122"/>
                <a:ea typeface="微软雅黑" panose="020B0503020204020204" charset="-122"/>
                <a:cs typeface="微软雅黑" panose="020B0503020204020204" charset="-122"/>
              </a:rPr>
              <a:t>D</a:t>
            </a:r>
            <a:r>
              <a:rPr lang="en-US" sz="1500" spc="25" dirty="0">
                <a:latin typeface="微软雅黑" panose="020B0503020204020204" charset="-122"/>
                <a:ea typeface="微软雅黑" panose="020B0503020204020204" charset="-122"/>
                <a:cs typeface="微软雅黑" panose="020B0503020204020204" charset="-122"/>
              </a:rPr>
              <a:t>.</a:t>
            </a:r>
            <a:r>
              <a:rPr lang="zh-CN" altLang="en-US" sz="1500" spc="25" dirty="0">
                <a:latin typeface="微软雅黑" panose="020B0503020204020204" charset="-122"/>
                <a:ea typeface="微软雅黑" panose="020B0503020204020204" charset="-122"/>
                <a:cs typeface="微软雅黑" panose="020B0503020204020204" charset="-122"/>
              </a:rPr>
              <a:t>变异性</a:t>
            </a:r>
            <a:endParaRPr sz="1500" dirty="0">
              <a:latin typeface="微软雅黑" panose="020B0503020204020204" charset="-122"/>
              <a:ea typeface="微软雅黑" panose="020B0503020204020204" charset="-122"/>
              <a:cs typeface="微软雅黑" panose="020B0503020204020204" charset="-122"/>
            </a:endParaRPr>
          </a:p>
        </p:txBody>
      </p:sp>
    </p:spTree>
    <p:custDataLst>
      <p:tags r:id="rId1"/>
    </p:custDataLst>
    <p:extLst>
      <p:ext uri="{BB962C8B-B14F-4D97-AF65-F5344CB8AC3E}">
        <p14:creationId xmlns:p14="http://schemas.microsoft.com/office/powerpoint/2010/main" val="1585130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5747" y="1205865"/>
            <a:ext cx="7811929" cy="2394109"/>
          </a:xfrm>
          <a:prstGeom prst="rect">
            <a:avLst/>
          </a:prstGeom>
          <a:noFill/>
        </p:spPr>
        <p:txBody>
          <a:bodyPr wrap="square" lIns="68580" tIns="34290" rIns="68580" bIns="34290" rtlCol="0" anchor="t">
            <a:spAutoFit/>
          </a:bodyPr>
          <a:lstStyle/>
          <a:p>
            <a:pPr>
              <a:lnSpc>
                <a:spcPct val="140000"/>
              </a:lnSpc>
            </a:pPr>
            <a:r>
              <a:rPr lang="zh-CN" altLang="en-US" dirty="0">
                <a:latin typeface="微软雅黑" panose="020B0503020204020204" charset="-122"/>
                <a:ea typeface="微软雅黑" panose="020B0503020204020204" charset="-122"/>
              </a:rPr>
              <a:t>中国文化部公布的首批“中国民间文化杰出传承人”共有  （   ）</a:t>
            </a:r>
          </a:p>
          <a:p>
            <a:pPr>
              <a:lnSpc>
                <a:spcPct val="140000"/>
              </a:lnSpc>
            </a:pPr>
            <a:endParaRPr lang="zh-CN" altLang="en-US" dirty="0">
              <a:latin typeface="微软雅黑" panose="020B0503020204020204" charset="-122"/>
              <a:ea typeface="微软雅黑" panose="020B0503020204020204" charset="-122"/>
            </a:endParaRPr>
          </a:p>
          <a:p>
            <a:pPr>
              <a:lnSpc>
                <a:spcPct val="140000"/>
              </a:lnSpc>
            </a:pPr>
            <a:r>
              <a:rPr lang="zh-CN" altLang="en-US" dirty="0">
                <a:latin typeface="微软雅黑" panose="020B0503020204020204" charset="-122"/>
                <a:ea typeface="微软雅黑" panose="020B0503020204020204" charset="-122"/>
              </a:rPr>
              <a:t>A.189位</a:t>
            </a:r>
          </a:p>
          <a:p>
            <a:pPr>
              <a:lnSpc>
                <a:spcPct val="70000"/>
              </a:lnSpc>
            </a:pPr>
            <a:endParaRPr lang="zh-CN" altLang="en-US" dirty="0">
              <a:latin typeface="微软雅黑" panose="020B0503020204020204" charset="-122"/>
              <a:ea typeface="微软雅黑" panose="020B0503020204020204" charset="-122"/>
            </a:endParaRPr>
          </a:p>
          <a:p>
            <a:pPr>
              <a:lnSpc>
                <a:spcPct val="70000"/>
              </a:lnSpc>
            </a:pPr>
            <a:r>
              <a:rPr lang="zh-CN" altLang="en-US" dirty="0">
                <a:latin typeface="微软雅黑" panose="020B0503020204020204" charset="-122"/>
                <a:ea typeface="微软雅黑" panose="020B0503020204020204" charset="-122"/>
              </a:rPr>
              <a:t>B.</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66位</a:t>
            </a:r>
          </a:p>
          <a:p>
            <a:pPr>
              <a:lnSpc>
                <a:spcPct val="70000"/>
              </a:lnSpc>
            </a:pPr>
            <a:endParaRPr lang="zh-CN" altLang="en-US" dirty="0">
              <a:latin typeface="微软雅黑" panose="020B0503020204020204" charset="-122"/>
              <a:ea typeface="微软雅黑" panose="020B0503020204020204" charset="-122"/>
            </a:endParaRPr>
          </a:p>
          <a:p>
            <a:pPr>
              <a:lnSpc>
                <a:spcPct val="70000"/>
              </a:lnSpc>
            </a:pPr>
            <a:r>
              <a:rPr lang="zh-CN" altLang="en-US" dirty="0">
                <a:latin typeface="微软雅黑" panose="020B0503020204020204" charset="-122"/>
                <a:ea typeface="微软雅黑" panose="020B0503020204020204" charset="-122"/>
              </a:rPr>
              <a:t>C.146位</a:t>
            </a:r>
          </a:p>
          <a:p>
            <a:pPr>
              <a:lnSpc>
                <a:spcPct val="70000"/>
              </a:lnSpc>
            </a:pPr>
            <a:endParaRPr lang="zh-CN" altLang="en-US" dirty="0">
              <a:latin typeface="微软雅黑" panose="020B0503020204020204" charset="-122"/>
              <a:ea typeface="微软雅黑" panose="020B0503020204020204" charset="-122"/>
            </a:endParaRPr>
          </a:p>
          <a:p>
            <a:pPr>
              <a:lnSpc>
                <a:spcPct val="70000"/>
              </a:lnSpc>
            </a:pPr>
            <a:r>
              <a:rPr lang="zh-CN" altLang="en-US" dirty="0">
                <a:latin typeface="微软雅黑" panose="020B0503020204020204" charset="-122"/>
                <a:ea typeface="微软雅黑" panose="020B0503020204020204" charset="-122"/>
              </a:rPr>
              <a:t>D.119位</a:t>
            </a:r>
          </a:p>
        </p:txBody>
      </p:sp>
      <p:sp>
        <p:nvSpPr>
          <p:cNvPr id="2" name="文本框 1"/>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38466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611560" y="2088617"/>
            <a:ext cx="8136904" cy="851323"/>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eaLnBrk="0"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sym typeface="+mn-ea"/>
              </a:rPr>
              <a:t>民间文学是源于原始社会时期的（</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                      </a:t>
            </a:r>
            <a:r>
              <a:rPr lang="zh-CN" altLang="en-US" dirty="0">
                <a:latin typeface="微软雅黑" panose="020B0503020204020204" charset="-122"/>
                <a:ea typeface="微软雅黑" panose="020B0503020204020204" charset="-122"/>
                <a:cs typeface="Calibri" panose="020F0502020204030204" charset="0"/>
                <a:sym typeface="+mn-ea"/>
              </a:rPr>
              <a:t>），</a:t>
            </a:r>
            <a:r>
              <a:rPr lang="zh-CN" altLang="en-US" dirty="0">
                <a:latin typeface="微软雅黑" panose="020B0503020204020204" charset="-122"/>
                <a:ea typeface="微软雅黑" panose="020B0503020204020204" charset="-122"/>
                <a:cs typeface="Calibri" panose="020F0502020204030204" charset="0"/>
              </a:rPr>
              <a:t>是一个民族在生活语境里 （</a:t>
            </a:r>
            <a:r>
              <a:rPr lang="zh-CN" altLang="en-US" dirty="0">
                <a:solidFill>
                  <a:srgbClr val="C00000"/>
                </a:solidFill>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 ） 、在漫长历史中传承发展的（</a:t>
            </a:r>
            <a:r>
              <a:rPr lang="zh-CN" altLang="en-US" dirty="0">
                <a:solidFill>
                  <a:srgbClr val="C00000"/>
                </a:solidFill>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 ）</a:t>
            </a:r>
          </a:p>
        </p:txBody>
      </p:sp>
      <p:sp>
        <p:nvSpPr>
          <p:cNvPr id="6" name="TextBox 1">
            <a:extLst>
              <a:ext uri="{FF2B5EF4-FFF2-40B4-BE49-F238E27FC236}">
                <a16:creationId xmlns:a16="http://schemas.microsoft.com/office/drawing/2014/main" id="{0E9DC5C4-688C-BD48-972F-460F9D87A65A}"/>
              </a:ext>
            </a:extLst>
          </p:cNvPr>
          <p:cNvSpPr txBox="1"/>
          <p:nvPr/>
        </p:nvSpPr>
        <p:spPr>
          <a:xfrm>
            <a:off x="377918" y="1132788"/>
            <a:ext cx="2343164" cy="484748"/>
          </a:xfrm>
          <a:prstGeom prst="rect">
            <a:avLst/>
          </a:prstGeom>
          <a:noFill/>
        </p:spPr>
        <p:txBody>
          <a:bodyPr wrap="square" lIns="68580" tIns="34290" rIns="68580" bIns="34290" rtlCol="0">
            <a:spAutoFit/>
          </a:bodyPr>
          <a:lstStyle/>
          <a:p>
            <a:pPr indent="459105">
              <a:lnSpc>
                <a:spcPct val="150000"/>
              </a:lnSpc>
            </a:pPr>
            <a:r>
              <a:rPr lang="zh-CN" altLang="en-US" b="1" dirty="0">
                <a:solidFill>
                  <a:srgbClr val="C00000"/>
                </a:solidFill>
                <a:latin typeface="微软雅黑" panose="020B0503020204020204" charset="-122"/>
                <a:ea typeface="微软雅黑" panose="020B0503020204020204" charset="-122"/>
              </a:rPr>
              <a:t>知识点检验</a:t>
            </a:r>
          </a:p>
        </p:txBody>
      </p:sp>
    </p:spTree>
    <p:custDataLst>
      <p:tags r:id="rId1"/>
    </p:custDataLst>
    <p:extLst>
      <p:ext uri="{BB962C8B-B14F-4D97-AF65-F5344CB8AC3E}">
        <p14:creationId xmlns:p14="http://schemas.microsoft.com/office/powerpoint/2010/main" val="22420393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文本框 3"/>
          <p:cNvSpPr txBox="1"/>
          <p:nvPr/>
        </p:nvSpPr>
        <p:spPr>
          <a:xfrm>
            <a:off x="255747" y="1205865"/>
            <a:ext cx="7811929" cy="2394109"/>
          </a:xfrm>
          <a:prstGeom prst="rect">
            <a:avLst/>
          </a:prstGeom>
          <a:noFill/>
        </p:spPr>
        <p:txBody>
          <a:bodyPr wrap="square" lIns="68580" tIns="34290" rIns="68580" bIns="34290" rtlCol="0" anchor="t">
            <a:spAutoFit/>
          </a:bodyPr>
          <a:lstStyle/>
          <a:p>
            <a:pPr>
              <a:lnSpc>
                <a:spcPct val="140000"/>
              </a:lnSpc>
            </a:pPr>
            <a:r>
              <a:rPr lang="zh-CN" altLang="en-US" dirty="0">
                <a:latin typeface="微软雅黑" panose="020B0503020204020204" charset="-122"/>
                <a:ea typeface="微软雅黑" panose="020B0503020204020204" charset="-122"/>
              </a:rPr>
              <a:t>中国文化部公布的首批“中国民间文化杰出传承人”共有  （ </a:t>
            </a:r>
            <a:r>
              <a:rPr lang="en-US" altLang="zh-CN" dirty="0">
                <a:latin typeface="微软雅黑" panose="020B0503020204020204" charset="-122"/>
                <a:ea typeface="微软雅黑" panose="020B0503020204020204" charset="-122"/>
              </a:rPr>
              <a:t>B</a:t>
            </a:r>
            <a:r>
              <a:rPr lang="zh-CN" altLang="en-US" dirty="0">
                <a:latin typeface="微软雅黑" panose="020B0503020204020204" charset="-122"/>
                <a:ea typeface="微软雅黑" panose="020B0503020204020204" charset="-122"/>
              </a:rPr>
              <a:t>  ）</a:t>
            </a:r>
          </a:p>
          <a:p>
            <a:pPr>
              <a:lnSpc>
                <a:spcPct val="140000"/>
              </a:lnSpc>
            </a:pPr>
            <a:endParaRPr lang="zh-CN" altLang="en-US" dirty="0">
              <a:latin typeface="微软雅黑" panose="020B0503020204020204" charset="-122"/>
              <a:ea typeface="微软雅黑" panose="020B0503020204020204" charset="-122"/>
            </a:endParaRPr>
          </a:p>
          <a:p>
            <a:pPr>
              <a:lnSpc>
                <a:spcPct val="140000"/>
              </a:lnSpc>
            </a:pPr>
            <a:r>
              <a:rPr lang="zh-CN" altLang="en-US" dirty="0">
                <a:latin typeface="微软雅黑" panose="020B0503020204020204" charset="-122"/>
                <a:ea typeface="微软雅黑" panose="020B0503020204020204" charset="-122"/>
              </a:rPr>
              <a:t>A.189位</a:t>
            </a:r>
          </a:p>
          <a:p>
            <a:pPr>
              <a:lnSpc>
                <a:spcPct val="70000"/>
              </a:lnSpc>
            </a:pPr>
            <a:endParaRPr lang="zh-CN" altLang="en-US" dirty="0">
              <a:latin typeface="微软雅黑" panose="020B0503020204020204" charset="-122"/>
              <a:ea typeface="微软雅黑" panose="020B0503020204020204" charset="-122"/>
            </a:endParaRPr>
          </a:p>
          <a:p>
            <a:pPr>
              <a:lnSpc>
                <a:spcPct val="70000"/>
              </a:lnSpc>
            </a:pPr>
            <a:r>
              <a:rPr lang="zh-CN" altLang="en-US" dirty="0">
                <a:solidFill>
                  <a:srgbClr val="FF0000"/>
                </a:solidFill>
                <a:latin typeface="微软雅黑" panose="020B0503020204020204" charset="-122"/>
                <a:ea typeface="微软雅黑" panose="020B0503020204020204" charset="-122"/>
              </a:rPr>
              <a:t>B.</a:t>
            </a:r>
            <a:r>
              <a:rPr lang="en-US" altLang="zh-CN" dirty="0">
                <a:solidFill>
                  <a:srgbClr val="FF0000"/>
                </a:solidFill>
                <a:latin typeface="微软雅黑" panose="020B0503020204020204" charset="-122"/>
                <a:ea typeface="微软雅黑" panose="020B0503020204020204" charset="-122"/>
              </a:rPr>
              <a:t>1</a:t>
            </a:r>
            <a:r>
              <a:rPr lang="zh-CN" altLang="en-US" dirty="0">
                <a:solidFill>
                  <a:srgbClr val="FF0000"/>
                </a:solidFill>
                <a:latin typeface="微软雅黑" panose="020B0503020204020204" charset="-122"/>
                <a:ea typeface="微软雅黑" panose="020B0503020204020204" charset="-122"/>
              </a:rPr>
              <a:t>66位</a:t>
            </a:r>
          </a:p>
          <a:p>
            <a:pPr>
              <a:lnSpc>
                <a:spcPct val="70000"/>
              </a:lnSpc>
            </a:pPr>
            <a:endParaRPr lang="zh-CN" altLang="en-US" dirty="0">
              <a:latin typeface="微软雅黑" panose="020B0503020204020204" charset="-122"/>
              <a:ea typeface="微软雅黑" panose="020B0503020204020204" charset="-122"/>
            </a:endParaRPr>
          </a:p>
          <a:p>
            <a:pPr>
              <a:lnSpc>
                <a:spcPct val="70000"/>
              </a:lnSpc>
            </a:pPr>
            <a:r>
              <a:rPr lang="zh-CN" altLang="en-US" dirty="0">
                <a:latin typeface="微软雅黑" panose="020B0503020204020204" charset="-122"/>
                <a:ea typeface="微软雅黑" panose="020B0503020204020204" charset="-122"/>
              </a:rPr>
              <a:t>C.146位</a:t>
            </a:r>
          </a:p>
          <a:p>
            <a:pPr>
              <a:lnSpc>
                <a:spcPct val="70000"/>
              </a:lnSpc>
            </a:pPr>
            <a:endParaRPr lang="zh-CN" altLang="en-US" dirty="0">
              <a:latin typeface="微软雅黑" panose="020B0503020204020204" charset="-122"/>
              <a:ea typeface="微软雅黑" panose="020B0503020204020204" charset="-122"/>
            </a:endParaRPr>
          </a:p>
          <a:p>
            <a:pPr>
              <a:lnSpc>
                <a:spcPct val="70000"/>
              </a:lnSpc>
            </a:pPr>
            <a:r>
              <a:rPr lang="zh-CN" altLang="en-US" dirty="0">
                <a:latin typeface="微软雅黑" panose="020B0503020204020204" charset="-122"/>
                <a:ea typeface="微软雅黑" panose="020B0503020204020204" charset="-122"/>
              </a:rPr>
              <a:t>D.119位</a:t>
            </a:r>
          </a:p>
        </p:txBody>
      </p:sp>
    </p:spTree>
    <p:custDataLst>
      <p:tags r:id="rId1"/>
    </p:custDataLst>
    <p:extLst>
      <p:ext uri="{BB962C8B-B14F-4D97-AF65-F5344CB8AC3E}">
        <p14:creationId xmlns:p14="http://schemas.microsoft.com/office/powerpoint/2010/main" val="11997796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821554286"/>
              </p:ext>
            </p:extLst>
          </p:nvPr>
        </p:nvGraphicFramePr>
        <p:xfrm>
          <a:off x="755576" y="555526"/>
          <a:ext cx="71287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44550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426568819"/>
              </p:ext>
            </p:extLst>
          </p:nvPr>
        </p:nvGraphicFramePr>
        <p:xfrm>
          <a:off x="467544" y="483518"/>
          <a:ext cx="820891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77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611560" y="2064156"/>
            <a:ext cx="8136904" cy="900246"/>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eaLnBrk="0"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sym typeface="+mn-ea"/>
              </a:rPr>
              <a:t>民间文学是源于原始社会时期的（</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 口头文学活动 </a:t>
            </a:r>
            <a:r>
              <a:rPr lang="zh-CN" altLang="en-US" dirty="0">
                <a:latin typeface="微软雅黑" panose="020B0503020204020204" charset="-122"/>
                <a:ea typeface="微软雅黑" panose="020B0503020204020204" charset="-122"/>
                <a:cs typeface="Calibri" panose="020F0502020204030204" charset="0"/>
                <a:sym typeface="+mn-ea"/>
              </a:rPr>
              <a:t>），</a:t>
            </a:r>
            <a:r>
              <a:rPr lang="zh-CN" altLang="en-US" dirty="0">
                <a:latin typeface="微软雅黑" panose="020B0503020204020204" charset="-122"/>
                <a:ea typeface="微软雅黑" panose="020B0503020204020204" charset="-122"/>
                <a:cs typeface="Calibri" panose="020F0502020204030204" charset="0"/>
              </a:rPr>
              <a:t>是一个民族在生活语境里 （</a:t>
            </a:r>
            <a:r>
              <a:rPr lang="zh-CN" altLang="en-US" dirty="0">
                <a:solidFill>
                  <a:srgbClr val="C00000"/>
                </a:solidFill>
                <a:latin typeface="微软雅黑" panose="020B0503020204020204" charset="-122"/>
                <a:ea typeface="微软雅黑" panose="020B0503020204020204" charset="-122"/>
                <a:cs typeface="Calibri" panose="020F0502020204030204" charset="0"/>
              </a:rPr>
              <a:t>集体创作</a:t>
            </a:r>
            <a:r>
              <a:rPr lang="zh-CN" altLang="en-US" dirty="0">
                <a:latin typeface="微软雅黑" panose="020B0503020204020204" charset="-122"/>
                <a:ea typeface="微软雅黑" panose="020B0503020204020204" charset="-122"/>
                <a:cs typeface="Calibri" panose="020F0502020204030204" charset="0"/>
              </a:rPr>
              <a:t> ） 、在漫长历史中传承发展的（</a:t>
            </a:r>
            <a:r>
              <a:rPr lang="zh-CN" altLang="en-US"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 ）</a:t>
            </a:r>
          </a:p>
        </p:txBody>
      </p:sp>
      <p:sp>
        <p:nvSpPr>
          <p:cNvPr id="4" name="TextBox 1">
            <a:extLst>
              <a:ext uri="{FF2B5EF4-FFF2-40B4-BE49-F238E27FC236}">
                <a16:creationId xmlns:a16="http://schemas.microsoft.com/office/drawing/2014/main" id="{0E9DC5C4-688C-BD48-972F-460F9D87A65A}"/>
              </a:ext>
            </a:extLst>
          </p:cNvPr>
          <p:cNvSpPr txBox="1"/>
          <p:nvPr/>
        </p:nvSpPr>
        <p:spPr>
          <a:xfrm>
            <a:off x="377918" y="1132788"/>
            <a:ext cx="2343164" cy="484748"/>
          </a:xfrm>
          <a:prstGeom prst="rect">
            <a:avLst/>
          </a:prstGeom>
          <a:noFill/>
        </p:spPr>
        <p:txBody>
          <a:bodyPr wrap="square" lIns="68580" tIns="34290" rIns="68580" bIns="34290" rtlCol="0">
            <a:spAutoFit/>
          </a:bodyPr>
          <a:lstStyle/>
          <a:p>
            <a:pPr indent="459105">
              <a:lnSpc>
                <a:spcPct val="150000"/>
              </a:lnSpc>
            </a:pPr>
            <a:r>
              <a:rPr lang="zh-CN" altLang="en-US" b="1" dirty="0">
                <a:solidFill>
                  <a:srgbClr val="C00000"/>
                </a:solidFill>
                <a:latin typeface="微软雅黑" panose="020B0503020204020204" charset="-122"/>
                <a:ea typeface="微软雅黑" panose="020B0503020204020204" charset="-122"/>
              </a:rPr>
              <a:t>知识点检验</a:t>
            </a:r>
          </a:p>
        </p:txBody>
      </p:sp>
    </p:spTree>
    <p:custDataLst>
      <p:tags r:id="rId1"/>
    </p:custDataLst>
    <p:extLst>
      <p:ext uri="{BB962C8B-B14F-4D97-AF65-F5344CB8AC3E}">
        <p14:creationId xmlns:p14="http://schemas.microsoft.com/office/powerpoint/2010/main" val="96962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279" y="1443120"/>
            <a:ext cx="8186261" cy="2562240"/>
          </a:xfrm>
          <a:prstGeom prst="rect">
            <a:avLst/>
          </a:prstGeom>
          <a:noFill/>
        </p:spPr>
        <p:txBody>
          <a:bodyPr wrap="square" lIns="68580" tIns="34290" rIns="68580" bIns="34290" rtlCol="0">
            <a:spAutoFit/>
          </a:bodyPr>
          <a:lstStyle/>
          <a:p>
            <a:pPr>
              <a:lnSpc>
                <a:spcPct val="150000"/>
              </a:lnSpc>
            </a:pP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）民间文学在世界各国有不同的叫法，在</a:t>
            </a:r>
            <a:r>
              <a:rPr lang="zh-CN" altLang="en-US" b="1" u="sng" dirty="0">
                <a:solidFill>
                  <a:srgbClr val="FF0000"/>
                </a:solidFill>
                <a:latin typeface="微软雅黑" panose="020B0503020204020204" charset="-122"/>
                <a:ea typeface="微软雅黑" panose="020B0503020204020204" charset="-122"/>
              </a:rPr>
              <a:t>西方国家</a:t>
            </a:r>
            <a:r>
              <a:rPr lang="zh-CN" altLang="en-US" dirty="0">
                <a:latin typeface="微软雅黑" panose="020B0503020204020204" charset="-122"/>
                <a:ea typeface="微软雅黑" panose="020B0503020204020204" charset="-122"/>
              </a:rPr>
              <a:t>，一般称为</a:t>
            </a:r>
            <a:r>
              <a:rPr lang="en-US" altLang="zh-CN" dirty="0">
                <a:latin typeface="微软雅黑" panose="020B0503020204020204" charset="-122"/>
                <a:ea typeface="微软雅黑" panose="020B0503020204020204" charset="-122"/>
              </a:rPr>
              <a:t>“Folklore”,”</a:t>
            </a:r>
            <a:r>
              <a:rPr lang="zh-CN" altLang="en-US" dirty="0">
                <a:latin typeface="微软雅黑" panose="020B0503020204020204" charset="-122"/>
                <a:ea typeface="微软雅黑" panose="020B0503020204020204" charset="-122"/>
              </a:rPr>
              <a:t>由</a:t>
            </a:r>
            <a:r>
              <a:rPr lang="zh-CN" altLang="en-US" b="1" u="sng" dirty="0">
                <a:solidFill>
                  <a:srgbClr val="FF0000"/>
                </a:solidFill>
                <a:latin typeface="微软雅黑" panose="020B0503020204020204" charset="-122"/>
                <a:ea typeface="微软雅黑" panose="020B0503020204020204" charset="-122"/>
              </a:rPr>
              <a:t>汤姆斯</a:t>
            </a:r>
            <a:r>
              <a:rPr lang="zh-CN" altLang="en-US" dirty="0">
                <a:latin typeface="微软雅黑" panose="020B0503020204020204" charset="-122"/>
                <a:ea typeface="微软雅黑" panose="020B0503020204020204" charset="-122"/>
              </a:rPr>
              <a:t>最早提出。</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）在苏联，被称为</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劳动人民的口头创作</a:t>
            </a:r>
            <a:r>
              <a:rPr lang="en-US" altLang="zh-CN" dirty="0">
                <a:latin typeface="微软雅黑" panose="020B0503020204020204" charset="-122"/>
                <a:ea typeface="微软雅黑" panose="020B0503020204020204" charset="-122"/>
              </a:rPr>
              <a:t>”</a:t>
            </a:r>
          </a:p>
          <a:p>
            <a:pPr>
              <a:lnSpc>
                <a:spcPct val="150000"/>
              </a:lnSpc>
            </a:pP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）在日本，被称为</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口承文艺</a:t>
            </a:r>
            <a:r>
              <a:rPr lang="en-US" altLang="zh-CN" dirty="0">
                <a:latin typeface="微软雅黑" panose="020B0503020204020204" charset="-122"/>
                <a:ea typeface="微软雅黑" panose="020B0503020204020204" charset="-122"/>
              </a:rPr>
              <a:t>”</a:t>
            </a:r>
          </a:p>
        </p:txBody>
      </p:sp>
      <p:sp>
        <p:nvSpPr>
          <p:cNvPr id="3" name="文本框 2"/>
          <p:cNvSpPr txBox="1"/>
          <p:nvPr/>
        </p:nvSpPr>
        <p:spPr>
          <a:xfrm>
            <a:off x="385279" y="752555"/>
            <a:ext cx="5494496" cy="552926"/>
          </a:xfrm>
          <a:prstGeom prst="rect">
            <a:avLst/>
          </a:prstGeom>
          <a:noFill/>
        </p:spPr>
        <p:txBody>
          <a:bodyPr wrap="square" lIns="68580" tIns="34290" rIns="68580" bIns="34290" rtlCol="0">
            <a:spAutoFit/>
          </a:bodyPr>
          <a:lstStyle/>
          <a:p>
            <a:pPr>
              <a:lnSpc>
                <a:spcPct val="150000"/>
              </a:lnSpc>
            </a:pPr>
            <a:r>
              <a:rPr lang="en-US" altLang="zh-CN" sz="2100" b="1" dirty="0">
                <a:latin typeface="微软雅黑" panose="020B0503020204020204" charset="-122"/>
                <a:ea typeface="微软雅黑" panose="020B0503020204020204" charset="-122"/>
              </a:rPr>
              <a:t>2. </a:t>
            </a:r>
            <a:r>
              <a:rPr lang="zh-CN" altLang="en-US" sz="2100" b="1" dirty="0">
                <a:latin typeface="微软雅黑" panose="020B0503020204020204" charset="-122"/>
                <a:ea typeface="微软雅黑" panose="020B0503020204020204" charset="-122"/>
              </a:rPr>
              <a:t>民间文学在西方称什么</a:t>
            </a:r>
            <a:r>
              <a:rPr lang="zh-CN" altLang="en-US" sz="2100" dirty="0">
                <a:latin typeface="微软雅黑" panose="020B0503020204020204" charset="-122"/>
                <a:ea typeface="微软雅黑" panose="020B0503020204020204" charset="-122"/>
              </a:rPr>
              <a:t> </a:t>
            </a:r>
            <a:endParaRPr lang="zh-CN" altLang="en-US" sz="2100" dirty="0">
              <a:solidFill>
                <a:srgbClr val="C00000"/>
              </a:solidFill>
              <a:latin typeface="微软雅黑" panose="020B0503020204020204" charset="-122"/>
              <a:ea typeface="微软雅黑" panose="020B0503020204020204" charset="-122"/>
            </a:endParaRPr>
          </a:p>
        </p:txBody>
      </p:sp>
      <p:sp>
        <p:nvSpPr>
          <p:cNvPr id="6" name="五边形 5"/>
          <p:cNvSpPr/>
          <p:nvPr/>
        </p:nvSpPr>
        <p:spPr>
          <a:xfrm flipH="1">
            <a:off x="3645824" y="83150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选择</a:t>
            </a:r>
          </a:p>
        </p:txBody>
      </p:sp>
      <p:sp>
        <p:nvSpPr>
          <p:cNvPr id="4" name="文本框 3"/>
          <p:cNvSpPr txBox="1"/>
          <p:nvPr/>
        </p:nvSpPr>
        <p:spPr>
          <a:xfrm>
            <a:off x="721063" y="2351893"/>
            <a:ext cx="6677501" cy="483870"/>
          </a:xfrm>
          <a:prstGeom prst="rect">
            <a:avLst/>
          </a:prstGeom>
          <a:noFill/>
        </p:spPr>
        <p:txBody>
          <a:bodyPr wrap="square" lIns="68580" tIns="34290" rIns="68580" bIns="34290" rtlCol="0">
            <a:spAutoFit/>
          </a:bodyPr>
          <a:lstStyle/>
          <a:p>
            <a:pPr>
              <a:lnSpc>
                <a:spcPct val="150000"/>
              </a:lnSpc>
            </a:pPr>
            <a:r>
              <a:rPr lang="en-US" altLang="zh-CN" dirty="0">
                <a:latin typeface="楷体" panose="02010609060101010101" pitchFamily="49" charset="-122"/>
                <a:ea typeface="楷体" panose="02010609060101010101" pitchFamily="49" charset="-122"/>
                <a:sym typeface="+mn-ea"/>
              </a:rPr>
              <a:t>Folk”</a:t>
            </a:r>
            <a:r>
              <a:rPr lang="zh-CN" altLang="en-US" dirty="0">
                <a:latin typeface="楷体" panose="02010609060101010101" pitchFamily="49" charset="-122"/>
                <a:ea typeface="楷体" panose="02010609060101010101" pitchFamily="49" charset="-122"/>
                <a:sym typeface="+mn-ea"/>
              </a:rPr>
              <a:t>为民众，</a:t>
            </a:r>
            <a:r>
              <a:rPr lang="en-US" altLang="zh-CN" dirty="0">
                <a:latin typeface="楷体" panose="02010609060101010101" pitchFamily="49" charset="-122"/>
                <a:ea typeface="楷体" panose="02010609060101010101" pitchFamily="49" charset="-122"/>
                <a:sym typeface="+mn-ea"/>
              </a:rPr>
              <a:t>“Lore”</a:t>
            </a:r>
            <a:r>
              <a:rPr lang="zh-CN" altLang="en-US" dirty="0">
                <a:latin typeface="楷体" panose="02010609060101010101" pitchFamily="49" charset="-122"/>
                <a:ea typeface="楷体" panose="02010609060101010101" pitchFamily="49" charset="-122"/>
                <a:sym typeface="+mn-ea"/>
              </a:rPr>
              <a:t>为知识，合在一起称作</a:t>
            </a:r>
            <a:r>
              <a:rPr lang="en-US" altLang="zh-CN" dirty="0">
                <a:latin typeface="楷体" panose="02010609060101010101" pitchFamily="49" charset="-122"/>
                <a:ea typeface="楷体" panose="02010609060101010101" pitchFamily="49" charset="-122"/>
                <a:sym typeface="+mn-ea"/>
              </a:rPr>
              <a:t>“</a:t>
            </a:r>
            <a:r>
              <a:rPr lang="zh-CN" altLang="en-US" b="1" dirty="0">
                <a:solidFill>
                  <a:srgbClr val="FF0000"/>
                </a:solidFill>
                <a:latin typeface="楷体" panose="02010609060101010101" pitchFamily="49" charset="-122"/>
                <a:ea typeface="楷体" panose="02010609060101010101" pitchFamily="49" charset="-122"/>
                <a:sym typeface="+mn-ea"/>
              </a:rPr>
              <a:t>民众的知识</a:t>
            </a:r>
            <a:r>
              <a:rPr lang="en-US" altLang="zh-CN" dirty="0">
                <a:latin typeface="楷体" panose="02010609060101010101" pitchFamily="49" charset="-122"/>
                <a:ea typeface="楷体" panose="02010609060101010101" pitchFamily="49" charset="-122"/>
                <a:sym typeface="+mn-ea"/>
              </a:rPr>
              <a:t>”</a:t>
            </a:r>
            <a:r>
              <a:rPr lang="zh-CN" altLang="en-US" dirty="0">
                <a:latin typeface="楷体" panose="02010609060101010101" pitchFamily="49" charset="-122"/>
                <a:ea typeface="楷体" panose="02010609060101010101" pitchFamily="49" charset="-122"/>
                <a:sym typeface="+mn-ea"/>
              </a:rPr>
              <a:t>。</a:t>
            </a:r>
          </a:p>
        </p:txBody>
      </p:sp>
      <p:sp>
        <p:nvSpPr>
          <p:cNvPr id="7" name="矩形 6">
            <a:extLst>
              <a:ext uri="{FF2B5EF4-FFF2-40B4-BE49-F238E27FC236}">
                <a16:creationId xmlns:a16="http://schemas.microsoft.com/office/drawing/2014/main" id="{2D7DBFF3-4777-BA46-AD60-A8B31EDFB19D}"/>
              </a:ext>
            </a:extLst>
          </p:cNvPr>
          <p:cNvSpPr/>
          <p:nvPr/>
        </p:nvSpPr>
        <p:spPr>
          <a:xfrm>
            <a:off x="301697" y="191928"/>
            <a:ext cx="3077608"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1.1.1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民间文学的性质</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9" name="圆角矩形 8">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3" name="圆角矩形 12">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4" name="直线连接符 19">
              <a:extLst>
                <a:ext uri="{FF2B5EF4-FFF2-40B4-BE49-F238E27FC236}">
                  <a16:creationId xmlns:a16="http://schemas.microsoft.com/office/drawing/2014/main" id="{2E56B57E-A19F-4B44-AB34-B35D23F9C872}"/>
                </a:ext>
              </a:extLst>
            </p:cNvPr>
            <p:cNvCxnSpPr>
              <a:stCxn id="9" idx="3"/>
              <a:endCxn id="10"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759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172" y="1105217"/>
            <a:ext cx="8286904" cy="1028700"/>
          </a:xfrm>
          <a:prstGeom prst="rect">
            <a:avLst/>
          </a:prstGeom>
          <a:noFill/>
        </p:spPr>
        <p:txBody>
          <a:bodyPr wrap="square" lIns="68580" tIns="34290" rIns="68580" bIns="34290" rtlCol="0">
            <a:spAutoFit/>
          </a:bodyPr>
          <a:lstStyle/>
          <a:p>
            <a:pPr>
              <a:lnSpc>
                <a:spcPct val="150000"/>
              </a:lnSpc>
            </a:pPr>
            <a:r>
              <a:rPr lang="zh-CN" altLang="en-US" sz="1500" dirty="0">
                <a:latin typeface="微软雅黑" panose="020B0503020204020204" charset="-122"/>
                <a:ea typeface="微软雅黑" panose="020B0503020204020204" charset="-122"/>
              </a:rPr>
              <a:t>       </a:t>
            </a:r>
            <a:r>
              <a:rPr lang="zh-CN" altLang="en-US" sz="2100" dirty="0">
                <a:latin typeface="微软雅黑" panose="020B0503020204020204" charset="-122"/>
                <a:ea typeface="微软雅黑" panose="020B0503020204020204" charset="-122"/>
              </a:rPr>
              <a:t>通过在创作者、流传形式、内容和思想倾向方面的差异，我们将文学分为：</a:t>
            </a:r>
            <a:r>
              <a:rPr lang="zh-CN" altLang="en-US" sz="2100" b="1" u="sng" dirty="0">
                <a:solidFill>
                  <a:srgbClr val="C00000"/>
                </a:solidFill>
                <a:latin typeface="微软雅黑" panose="020B0503020204020204" charset="-122"/>
                <a:ea typeface="微软雅黑" panose="020B0503020204020204" charset="-122"/>
              </a:rPr>
              <a:t>作家文学、通俗文学和民间文学</a:t>
            </a:r>
            <a:r>
              <a:rPr lang="zh-CN" altLang="en-US" sz="2100" dirty="0">
                <a:solidFill>
                  <a:srgbClr val="FF0000"/>
                </a:solidFill>
                <a:latin typeface="微软雅黑" panose="020B0503020204020204" charset="-122"/>
                <a:ea typeface="微软雅黑" panose="020B0503020204020204" charset="-122"/>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40" y="2442346"/>
            <a:ext cx="2331074" cy="228953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778" y="2442346"/>
            <a:ext cx="2092872" cy="228953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3723" y="2442345"/>
            <a:ext cx="2136719" cy="2289534"/>
          </a:xfrm>
          <a:prstGeom prst="rect">
            <a:avLst/>
          </a:prstGeom>
        </p:spPr>
      </p:pic>
      <p:sp>
        <p:nvSpPr>
          <p:cNvPr id="4" name="文本框 3"/>
          <p:cNvSpPr txBox="1"/>
          <p:nvPr/>
        </p:nvSpPr>
        <p:spPr>
          <a:xfrm>
            <a:off x="374602" y="249005"/>
            <a:ext cx="2865555"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1.1.2</a:t>
            </a:r>
            <a:r>
              <a:rPr lang="zh-CN" altLang="en-US" sz="2100" b="1" dirty="0">
                <a:solidFill>
                  <a:srgbClr val="0070C0"/>
                </a:solidFill>
                <a:latin typeface="微软雅黑" panose="020B0503020204020204" charset="-122"/>
                <a:ea typeface="微软雅黑" panose="020B0503020204020204" charset="-122"/>
              </a:rPr>
              <a:t> 民间文学的范围  </a:t>
            </a:r>
            <a:r>
              <a:rPr lang="zh-CN" altLang="en-US" sz="2100" dirty="0">
                <a:latin typeface="微软雅黑" panose="020B0503020204020204" charset="-122"/>
                <a:ea typeface="微软雅黑" panose="020B0503020204020204" charset="-122"/>
              </a:rPr>
              <a:t> </a:t>
            </a:r>
            <a:endParaRPr lang="zh-CN" altLang="en-US" sz="2100" dirty="0">
              <a:solidFill>
                <a:srgbClr val="C00000"/>
              </a:solidFill>
              <a:latin typeface="微软雅黑" panose="020B0503020204020204" charset="-122"/>
              <a:ea typeface="微软雅黑" panose="020B0503020204020204" charset="-122"/>
            </a:endParaRPr>
          </a:p>
        </p:txBody>
      </p:sp>
      <p:sp>
        <p:nvSpPr>
          <p:cNvPr id="7" name="五边形 6"/>
          <p:cNvSpPr/>
          <p:nvPr/>
        </p:nvSpPr>
        <p:spPr>
          <a:xfrm flipH="1">
            <a:off x="3323197" y="29992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判断</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9" name="圆角矩形 8">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3" name="圆角矩形 12">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4" name="直线连接符 19">
              <a:extLst>
                <a:ext uri="{FF2B5EF4-FFF2-40B4-BE49-F238E27FC236}">
                  <a16:creationId xmlns:a16="http://schemas.microsoft.com/office/drawing/2014/main" id="{2E56B57E-A19F-4B44-AB34-B35D23F9C872}"/>
                </a:ext>
              </a:extLst>
            </p:cNvPr>
            <p:cNvCxnSpPr>
              <a:stCxn id="9" idx="3"/>
              <a:endCxn id="10"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5551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5753" y="913159"/>
            <a:ext cx="3292793" cy="552926"/>
          </a:xfrm>
          <a:prstGeom prst="rect">
            <a:avLst/>
          </a:prstGeom>
          <a:noFill/>
        </p:spPr>
        <p:txBody>
          <a:bodyPr wrap="square" lIns="68580" tIns="34290" rIns="68580" bIns="34290" rtlCol="0">
            <a:spAutoFit/>
          </a:bodyPr>
          <a:lstStyle/>
          <a:p>
            <a:pPr>
              <a:lnSpc>
                <a:spcPct val="150000"/>
              </a:lnSpc>
            </a:pPr>
            <a:r>
              <a:rPr lang="zh-CN" altLang="en-US" sz="2100" b="1" dirty="0">
                <a:solidFill>
                  <a:srgbClr val="0070C0"/>
                </a:solidFill>
                <a:latin typeface="微软雅黑" panose="020B0503020204020204" charset="-122"/>
                <a:ea typeface="微软雅黑" panose="020B0503020204020204" charset="-122"/>
                <a:sym typeface="Wingdings" panose="05000000000000000000" charset="0"/>
              </a:rPr>
              <a:t></a:t>
            </a:r>
            <a:r>
              <a:rPr lang="zh-CN" altLang="en-US" sz="2100" b="1" dirty="0">
                <a:solidFill>
                  <a:srgbClr val="0070C0"/>
                </a:solidFill>
                <a:latin typeface="微软雅黑" panose="020B0503020204020204" charset="-122"/>
                <a:ea typeface="微软雅黑" panose="020B0503020204020204" charset="-122"/>
              </a:rPr>
              <a:t>民间文学 </a:t>
            </a:r>
            <a:r>
              <a:rPr lang="en-US" altLang="zh-CN" sz="2100" b="1" dirty="0">
                <a:solidFill>
                  <a:srgbClr val="0070C0"/>
                </a:solidFill>
                <a:latin typeface="微软雅黑" panose="020B0503020204020204" charset="-122"/>
                <a:ea typeface="微软雅黑" panose="020B0503020204020204" charset="-122"/>
              </a:rPr>
              <a:t>vs </a:t>
            </a:r>
            <a:r>
              <a:rPr lang="zh-CN" altLang="en-US" sz="2100" b="1" dirty="0">
                <a:solidFill>
                  <a:srgbClr val="0070C0"/>
                </a:solidFill>
                <a:latin typeface="微软雅黑" panose="020B0503020204020204" charset="-122"/>
                <a:ea typeface="微软雅黑" panose="020B0503020204020204" charset="-122"/>
              </a:rPr>
              <a:t>通俗文学</a:t>
            </a:r>
          </a:p>
        </p:txBody>
      </p:sp>
      <p:sp>
        <p:nvSpPr>
          <p:cNvPr id="3" name="文本框 2"/>
          <p:cNvSpPr txBox="1"/>
          <p:nvPr/>
        </p:nvSpPr>
        <p:spPr>
          <a:xfrm>
            <a:off x="375999" y="1582496"/>
            <a:ext cx="8454390" cy="391478"/>
          </a:xfrm>
          <a:prstGeom prst="rect">
            <a:avLst/>
          </a:prstGeom>
          <a:noFill/>
        </p:spPr>
        <p:txBody>
          <a:bodyPr wrap="square" lIns="68580" tIns="34290" rIns="68580" bIns="34290" rtlCol="0" anchor="t">
            <a:spAutoFit/>
          </a:bodyPr>
          <a:lstStyle/>
          <a:p>
            <a:r>
              <a:rPr lang="zh-CN" altLang="en-US" sz="2100" b="1" u="sng" dirty="0">
                <a:solidFill>
                  <a:srgbClr val="C00000"/>
                </a:solidFill>
                <a:sym typeface="+mn-ea"/>
              </a:rPr>
              <a:t>郑振铎</a:t>
            </a:r>
            <a:r>
              <a:rPr lang="zh-CN" altLang="en-US" dirty="0">
                <a:sym typeface="+mn-ea"/>
              </a:rPr>
              <a:t>曾说 </a:t>
            </a:r>
            <a:r>
              <a:rPr lang="en-US" altLang="zh-CN" dirty="0">
                <a:sym typeface="+mn-ea"/>
              </a:rPr>
              <a:t>“</a:t>
            </a:r>
            <a:r>
              <a:rPr lang="zh-CN" altLang="en-US" dirty="0">
                <a:sym typeface="+mn-ea"/>
              </a:rPr>
              <a:t>俗文学就是通俗的文学，就是民间文学，也就是大众的文学。</a:t>
            </a:r>
            <a:endParaRPr lang="zh-CN" altLang="en-US" dirty="0"/>
          </a:p>
        </p:txBody>
      </p:sp>
      <p:sp>
        <p:nvSpPr>
          <p:cNvPr id="7" name="文本框 6">
            <a:extLst>
              <a:ext uri="{FF2B5EF4-FFF2-40B4-BE49-F238E27FC236}">
                <a16:creationId xmlns:a16="http://schemas.microsoft.com/office/drawing/2014/main" id="{DC2FD56D-FF31-C34A-82C7-B4B89A8498AE}"/>
              </a:ext>
            </a:extLst>
          </p:cNvPr>
          <p:cNvSpPr txBox="1"/>
          <p:nvPr/>
        </p:nvSpPr>
        <p:spPr>
          <a:xfrm>
            <a:off x="374602" y="249005"/>
            <a:ext cx="2865555"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1.1.2</a:t>
            </a:r>
            <a:r>
              <a:rPr lang="zh-CN" altLang="en-US" sz="2100" b="1" dirty="0">
                <a:solidFill>
                  <a:srgbClr val="0070C0"/>
                </a:solidFill>
                <a:latin typeface="微软雅黑" panose="020B0503020204020204" charset="-122"/>
                <a:ea typeface="微软雅黑" panose="020B0503020204020204" charset="-122"/>
              </a:rPr>
              <a:t> 民间文学的范围  </a:t>
            </a:r>
            <a:r>
              <a:rPr lang="zh-CN" altLang="en-US" sz="2100" dirty="0">
                <a:latin typeface="微软雅黑" panose="020B0503020204020204" charset="-122"/>
                <a:ea typeface="微软雅黑" panose="020B0503020204020204" charset="-122"/>
              </a:rPr>
              <a:t> </a:t>
            </a:r>
            <a:endParaRPr lang="zh-CN" altLang="en-US" sz="2100" dirty="0">
              <a:solidFill>
                <a:srgbClr val="C00000"/>
              </a:solidFill>
              <a:latin typeface="微软雅黑" panose="020B0503020204020204" charset="-122"/>
              <a:ea typeface="微软雅黑" panose="020B0503020204020204" charset="-122"/>
            </a:endParaRP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8" name="圆角矩形 7">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3" name="直线连接符 19">
              <a:extLst>
                <a:ext uri="{FF2B5EF4-FFF2-40B4-BE49-F238E27FC236}">
                  <a16:creationId xmlns:a16="http://schemas.microsoft.com/office/drawing/2014/main" id="{2E56B57E-A19F-4B44-AB34-B35D23F9C872}"/>
                </a:ext>
              </a:extLst>
            </p:cNvPr>
            <p:cNvCxnSpPr>
              <a:stCxn id="8" idx="3"/>
              <a:endCxn id="9"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43174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5753" y="913159"/>
            <a:ext cx="3292793" cy="552926"/>
          </a:xfrm>
          <a:prstGeom prst="rect">
            <a:avLst/>
          </a:prstGeom>
          <a:noFill/>
        </p:spPr>
        <p:txBody>
          <a:bodyPr wrap="square" lIns="68580" tIns="34290" rIns="68580" bIns="34290" rtlCol="0">
            <a:spAutoFit/>
          </a:bodyPr>
          <a:lstStyle/>
          <a:p>
            <a:pPr>
              <a:lnSpc>
                <a:spcPct val="150000"/>
              </a:lnSpc>
            </a:pPr>
            <a:r>
              <a:rPr lang="zh-CN" altLang="en-US" sz="2100" b="1" dirty="0">
                <a:solidFill>
                  <a:srgbClr val="0070C0"/>
                </a:solidFill>
                <a:latin typeface="微软雅黑" panose="020B0503020204020204" charset="-122"/>
                <a:ea typeface="微软雅黑" panose="020B0503020204020204" charset="-122"/>
                <a:sym typeface="Wingdings" panose="05000000000000000000" charset="0"/>
              </a:rPr>
              <a:t></a:t>
            </a:r>
            <a:r>
              <a:rPr lang="zh-CN" altLang="en-US" sz="2100" b="1" dirty="0">
                <a:solidFill>
                  <a:srgbClr val="0070C0"/>
                </a:solidFill>
                <a:latin typeface="微软雅黑" panose="020B0503020204020204" charset="-122"/>
                <a:ea typeface="微软雅黑" panose="020B0503020204020204" charset="-122"/>
              </a:rPr>
              <a:t>民间文学 </a:t>
            </a:r>
            <a:r>
              <a:rPr lang="en-US" altLang="zh-CN" sz="2100" b="1" dirty="0">
                <a:solidFill>
                  <a:srgbClr val="0070C0"/>
                </a:solidFill>
                <a:latin typeface="微软雅黑" panose="020B0503020204020204" charset="-122"/>
                <a:ea typeface="微软雅黑" panose="020B0503020204020204" charset="-122"/>
              </a:rPr>
              <a:t>vs </a:t>
            </a:r>
            <a:r>
              <a:rPr lang="zh-CN" altLang="en-US" sz="2100" b="1" dirty="0">
                <a:solidFill>
                  <a:srgbClr val="0070C0"/>
                </a:solidFill>
                <a:latin typeface="微软雅黑" panose="020B0503020204020204" charset="-122"/>
                <a:ea typeface="微软雅黑" panose="020B0503020204020204" charset="-122"/>
              </a:rPr>
              <a:t>通俗文学</a:t>
            </a:r>
          </a:p>
        </p:txBody>
      </p:sp>
      <p:graphicFrame>
        <p:nvGraphicFramePr>
          <p:cNvPr id="5" name="表格 4"/>
          <p:cNvGraphicFramePr/>
          <p:nvPr>
            <p:extLst>
              <p:ext uri="{D42A27DB-BD31-4B8C-83A1-F6EECF244321}">
                <p14:modId xmlns:p14="http://schemas.microsoft.com/office/powerpoint/2010/main" val="2457491832"/>
              </p:ext>
            </p:extLst>
          </p:nvPr>
        </p:nvGraphicFramePr>
        <p:xfrm>
          <a:off x="315754" y="2206798"/>
          <a:ext cx="8574882" cy="2463641"/>
        </p:xfrm>
        <a:graphic>
          <a:graphicData uri="http://schemas.openxmlformats.org/drawingml/2006/table">
            <a:tbl>
              <a:tblPr firstRow="1" bandRow="1">
                <a:tableStyleId>{5C22544A-7EE6-4342-B048-85BDC9FD1C3A}</a:tableStyleId>
              </a:tblPr>
              <a:tblGrid>
                <a:gridCol w="2858453">
                  <a:extLst>
                    <a:ext uri="{9D8B030D-6E8A-4147-A177-3AD203B41FA5}">
                      <a16:colId xmlns:a16="http://schemas.microsoft.com/office/drawing/2014/main" val="20000"/>
                    </a:ext>
                  </a:extLst>
                </a:gridCol>
                <a:gridCol w="2812256">
                  <a:extLst>
                    <a:ext uri="{9D8B030D-6E8A-4147-A177-3AD203B41FA5}">
                      <a16:colId xmlns:a16="http://schemas.microsoft.com/office/drawing/2014/main" val="20001"/>
                    </a:ext>
                  </a:extLst>
                </a:gridCol>
                <a:gridCol w="2904173">
                  <a:extLst>
                    <a:ext uri="{9D8B030D-6E8A-4147-A177-3AD203B41FA5}">
                      <a16:colId xmlns:a16="http://schemas.microsoft.com/office/drawing/2014/main" val="20002"/>
                    </a:ext>
                  </a:extLst>
                </a:gridCol>
              </a:tblGrid>
              <a:tr h="615791">
                <a:tc>
                  <a:txBody>
                    <a:bodyPr/>
                    <a:lstStyle/>
                    <a:p>
                      <a:pPr>
                        <a:buNone/>
                      </a:pPr>
                      <a:endParaRPr lang="zh-CN" altLang="en-US" sz="1400" dirty="0">
                        <a:solidFill>
                          <a:schemeClr val="tx1"/>
                        </a:solidFill>
                      </a:endParaRPr>
                    </a:p>
                  </a:txBody>
                  <a:tcPr marL="68580" marR="68580" marT="34290" marB="34290"/>
                </a:tc>
                <a:tc>
                  <a:txBody>
                    <a:bodyPr/>
                    <a:lstStyle/>
                    <a:p>
                      <a:pPr algn="ctr">
                        <a:buNone/>
                      </a:pPr>
                      <a:r>
                        <a:rPr lang="zh-CN" altLang="en-US" sz="2100" dirty="0">
                          <a:solidFill>
                            <a:schemeClr val="tx1"/>
                          </a:solidFill>
                          <a:latin typeface="微软雅黑" panose="020B0503020204020204" charset="-122"/>
                          <a:ea typeface="微软雅黑" panose="020B0503020204020204" charset="-122"/>
                        </a:rPr>
                        <a:t>民间文学</a:t>
                      </a:r>
                    </a:p>
                  </a:txBody>
                  <a:tcPr marL="68580" marR="68580" marT="34290" marB="34290"/>
                </a:tc>
                <a:tc>
                  <a:txBody>
                    <a:bodyPr/>
                    <a:lstStyle/>
                    <a:p>
                      <a:pPr algn="ctr">
                        <a:buNone/>
                      </a:pPr>
                      <a:r>
                        <a:rPr lang="zh-CN" altLang="en-US" sz="2100">
                          <a:solidFill>
                            <a:schemeClr val="tx1"/>
                          </a:solidFill>
                          <a:latin typeface="微软雅黑" panose="020B0503020204020204" charset="-122"/>
                          <a:ea typeface="微软雅黑" panose="020B0503020204020204" charset="-122"/>
                        </a:rPr>
                        <a:t>通俗文学</a:t>
                      </a:r>
                    </a:p>
                  </a:txBody>
                  <a:tcPr marL="68580" marR="68580" marT="34290" marB="34290"/>
                </a:tc>
                <a:extLst>
                  <a:ext uri="{0D108BD9-81ED-4DB2-BD59-A6C34878D82A}">
                    <a16:rowId xmlns:a16="http://schemas.microsoft.com/office/drawing/2014/main" val="10000"/>
                  </a:ext>
                </a:extLst>
              </a:tr>
              <a:tr h="615791">
                <a:tc>
                  <a:txBody>
                    <a:bodyPr/>
                    <a:lstStyle/>
                    <a:p>
                      <a:pPr algn="ctr">
                        <a:buNone/>
                      </a:pPr>
                      <a:r>
                        <a:rPr lang="zh-CN" altLang="en-US" sz="1800" dirty="0">
                          <a:latin typeface="微软雅黑" pitchFamily="34" charset="-122"/>
                          <a:ea typeface="微软雅黑" pitchFamily="34" charset="-122"/>
                        </a:rPr>
                        <a:t>1.创作者</a:t>
                      </a:r>
                    </a:p>
                  </a:txBody>
                  <a:tcPr marL="68580" marR="68580" marT="34290" marB="34290"/>
                </a:tc>
                <a:tc>
                  <a:txBody>
                    <a:bodyPr/>
                    <a:lstStyle/>
                    <a:p>
                      <a:pPr algn="ctr">
                        <a:buNone/>
                      </a:pPr>
                      <a:r>
                        <a:rPr lang="zh-CN" altLang="en-US" sz="1800" dirty="0">
                          <a:latin typeface="微软雅黑" pitchFamily="34" charset="-122"/>
                          <a:ea typeface="微软雅黑" pitchFamily="34" charset="-122"/>
                        </a:rPr>
                        <a:t>（         ）创作</a:t>
                      </a:r>
                    </a:p>
                  </a:txBody>
                  <a:tcPr marL="68580" marR="68580" marT="34290" marB="34290"/>
                </a:tc>
                <a:tc>
                  <a:txBody>
                    <a:bodyPr/>
                    <a:lstStyle/>
                    <a:p>
                      <a:pPr algn="ctr">
                        <a:buNone/>
                      </a:pPr>
                      <a:r>
                        <a:rPr lang="zh-CN" altLang="en-US" sz="1800" dirty="0">
                          <a:latin typeface="微软雅黑" pitchFamily="34" charset="-122"/>
                          <a:ea typeface="微软雅黑" pitchFamily="34" charset="-122"/>
                        </a:rPr>
                        <a:t>（           ）创作</a:t>
                      </a:r>
                    </a:p>
                  </a:txBody>
                  <a:tcPr marL="68580" marR="68580" marT="34290" marB="34290"/>
                </a:tc>
                <a:extLst>
                  <a:ext uri="{0D108BD9-81ED-4DB2-BD59-A6C34878D82A}">
                    <a16:rowId xmlns:a16="http://schemas.microsoft.com/office/drawing/2014/main" val="10001"/>
                  </a:ext>
                </a:extLst>
              </a:tr>
              <a:tr h="614839">
                <a:tc>
                  <a:txBody>
                    <a:bodyPr/>
                    <a:lstStyle/>
                    <a:p>
                      <a:pPr algn="ctr">
                        <a:buNone/>
                      </a:pPr>
                      <a:r>
                        <a:rPr lang="zh-CN" altLang="en-US" sz="1800">
                          <a:latin typeface="微软雅黑" pitchFamily="34" charset="-122"/>
                          <a:ea typeface="微软雅黑" pitchFamily="34" charset="-122"/>
                        </a:rPr>
                        <a:t>2.创作流传形式</a:t>
                      </a:r>
                    </a:p>
                  </a:txBody>
                  <a:tcPr marL="68580" marR="68580" marT="34290" marB="34290"/>
                </a:tc>
                <a:tc>
                  <a:txBody>
                    <a:bodyPr/>
                    <a:lstStyle/>
                    <a:p>
                      <a:pPr algn="ctr">
                        <a:buNone/>
                      </a:pPr>
                      <a:r>
                        <a:rPr lang="zh-CN" altLang="en-US" sz="1800" dirty="0">
                          <a:latin typeface="微软雅黑" pitchFamily="34" charset="-122"/>
                          <a:ea typeface="微软雅黑" pitchFamily="34" charset="-122"/>
                        </a:rPr>
                        <a:t>（        ）</a:t>
                      </a:r>
                    </a:p>
                  </a:txBody>
                  <a:tcPr marL="68580" marR="68580" marT="34290" marB="34290"/>
                </a:tc>
                <a:tc>
                  <a:txBody>
                    <a:bodyPr/>
                    <a:lstStyle/>
                    <a:p>
                      <a:pPr algn="ctr">
                        <a:buNone/>
                      </a:pPr>
                      <a:r>
                        <a:rPr lang="zh-CN" altLang="en-US" sz="1800" dirty="0">
                          <a:latin typeface="微软雅黑" pitchFamily="34" charset="-122"/>
                          <a:ea typeface="微软雅黑" pitchFamily="34" charset="-122"/>
                        </a:rPr>
                        <a:t>书面</a:t>
                      </a:r>
                    </a:p>
                  </a:txBody>
                  <a:tcPr marL="68580" marR="68580" marT="34290" marB="34290"/>
                </a:tc>
                <a:extLst>
                  <a:ext uri="{0D108BD9-81ED-4DB2-BD59-A6C34878D82A}">
                    <a16:rowId xmlns:a16="http://schemas.microsoft.com/office/drawing/2014/main" val="10002"/>
                  </a:ext>
                </a:extLst>
              </a:tr>
              <a:tr h="617220">
                <a:tc>
                  <a:txBody>
                    <a:bodyPr/>
                    <a:lstStyle/>
                    <a:p>
                      <a:pPr algn="ctr">
                        <a:buNone/>
                      </a:pPr>
                      <a:r>
                        <a:rPr lang="zh-CN" altLang="en-US" sz="1800">
                          <a:latin typeface="微软雅黑" pitchFamily="34" charset="-122"/>
                          <a:ea typeface="微软雅黑" pitchFamily="34" charset="-122"/>
                        </a:rPr>
                        <a:t>3.内容与思想倾向</a:t>
                      </a:r>
                    </a:p>
                  </a:txBody>
                  <a:tcPr marL="68580" marR="68580" marT="34290" marB="34290"/>
                </a:tc>
                <a:tc>
                  <a:txBody>
                    <a:bodyPr/>
                    <a:lstStyle/>
                    <a:p>
                      <a:pPr algn="ctr">
                        <a:buNone/>
                      </a:pPr>
                      <a:r>
                        <a:rPr lang="zh-CN" altLang="en-US" sz="1800" dirty="0">
                          <a:latin typeface="微软雅黑" pitchFamily="34" charset="-122"/>
                          <a:ea typeface="微软雅黑" pitchFamily="34" charset="-122"/>
                        </a:rPr>
                        <a:t>反映整个民族或某一群体的思想与情趣</a:t>
                      </a:r>
                    </a:p>
                  </a:txBody>
                  <a:tcPr marL="68580" marR="68580" marT="34290" marB="34290"/>
                </a:tc>
                <a:tc>
                  <a:txBody>
                    <a:bodyPr/>
                    <a:lstStyle/>
                    <a:p>
                      <a:pPr algn="ctr">
                        <a:buNone/>
                      </a:pPr>
                      <a:r>
                        <a:rPr lang="zh-CN" altLang="en-US" sz="1800" dirty="0">
                          <a:latin typeface="微软雅黑" pitchFamily="34" charset="-122"/>
                          <a:ea typeface="微软雅黑" pitchFamily="34" charset="-122"/>
                        </a:rPr>
                        <a:t>反映（         ）生活感受</a:t>
                      </a:r>
                    </a:p>
                  </a:txBody>
                  <a:tcPr marL="68580" marR="68580" marT="34290" marB="34290"/>
                </a:tc>
                <a:extLst>
                  <a:ext uri="{0D108BD9-81ED-4DB2-BD59-A6C34878D82A}">
                    <a16:rowId xmlns:a16="http://schemas.microsoft.com/office/drawing/2014/main" val="10003"/>
                  </a:ext>
                </a:extLst>
              </a:tr>
            </a:tbl>
          </a:graphicData>
        </a:graphic>
      </p:graphicFrame>
      <p:sp>
        <p:nvSpPr>
          <p:cNvPr id="3" name="文本框 2"/>
          <p:cNvSpPr txBox="1"/>
          <p:nvPr/>
        </p:nvSpPr>
        <p:spPr>
          <a:xfrm>
            <a:off x="375999" y="1582496"/>
            <a:ext cx="8454390" cy="391478"/>
          </a:xfrm>
          <a:prstGeom prst="rect">
            <a:avLst/>
          </a:prstGeom>
          <a:noFill/>
        </p:spPr>
        <p:txBody>
          <a:bodyPr wrap="square" lIns="68580" tIns="34290" rIns="68580" bIns="34290" rtlCol="0" anchor="t">
            <a:spAutoFit/>
          </a:bodyPr>
          <a:lstStyle/>
          <a:p>
            <a:r>
              <a:rPr lang="zh-CN" altLang="en-US" sz="2100" b="1" u="sng" dirty="0">
                <a:solidFill>
                  <a:srgbClr val="C00000"/>
                </a:solidFill>
                <a:sym typeface="+mn-ea"/>
              </a:rPr>
              <a:t>郑振铎</a:t>
            </a:r>
            <a:r>
              <a:rPr lang="zh-CN" altLang="en-US" dirty="0">
                <a:sym typeface="+mn-ea"/>
              </a:rPr>
              <a:t>曾说 </a:t>
            </a:r>
            <a:r>
              <a:rPr lang="en-US" altLang="zh-CN" dirty="0">
                <a:sym typeface="+mn-ea"/>
              </a:rPr>
              <a:t>“</a:t>
            </a:r>
            <a:r>
              <a:rPr lang="zh-CN" altLang="en-US" dirty="0">
                <a:sym typeface="+mn-ea"/>
              </a:rPr>
              <a:t>俗文学就是通俗的文学，就是民间文学，也就是大众的文学。</a:t>
            </a:r>
            <a:endParaRPr lang="zh-CN" altLang="en-US" dirty="0"/>
          </a:p>
        </p:txBody>
      </p:sp>
      <p:sp>
        <p:nvSpPr>
          <p:cNvPr id="7" name="文本框 6">
            <a:extLst>
              <a:ext uri="{FF2B5EF4-FFF2-40B4-BE49-F238E27FC236}">
                <a16:creationId xmlns:a16="http://schemas.microsoft.com/office/drawing/2014/main" id="{DC2FD56D-FF31-C34A-82C7-B4B89A8498AE}"/>
              </a:ext>
            </a:extLst>
          </p:cNvPr>
          <p:cNvSpPr txBox="1"/>
          <p:nvPr/>
        </p:nvSpPr>
        <p:spPr>
          <a:xfrm>
            <a:off x="374602" y="249005"/>
            <a:ext cx="2865555"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1.1.2</a:t>
            </a:r>
            <a:r>
              <a:rPr lang="zh-CN" altLang="en-US" sz="2100" b="1" dirty="0">
                <a:solidFill>
                  <a:srgbClr val="0070C0"/>
                </a:solidFill>
                <a:latin typeface="微软雅黑" panose="020B0503020204020204" charset="-122"/>
                <a:ea typeface="微软雅黑" panose="020B0503020204020204" charset="-122"/>
              </a:rPr>
              <a:t> 民间文学的范围  </a:t>
            </a:r>
            <a:r>
              <a:rPr lang="zh-CN" altLang="en-US" sz="2100" dirty="0">
                <a:latin typeface="微软雅黑" panose="020B0503020204020204" charset="-122"/>
                <a:ea typeface="微软雅黑" panose="020B0503020204020204" charset="-122"/>
              </a:rPr>
              <a:t> </a:t>
            </a:r>
            <a:endParaRPr lang="zh-CN" altLang="en-US" sz="2100" dirty="0">
              <a:solidFill>
                <a:srgbClr val="C00000"/>
              </a:solidFill>
              <a:latin typeface="微软雅黑" panose="020B0503020204020204" charset="-122"/>
              <a:ea typeface="微软雅黑" panose="020B0503020204020204" charset="-122"/>
            </a:endParaRP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8" name="圆角矩形 7">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3" name="直线连接符 19">
              <a:extLst>
                <a:ext uri="{FF2B5EF4-FFF2-40B4-BE49-F238E27FC236}">
                  <a16:creationId xmlns:a16="http://schemas.microsoft.com/office/drawing/2014/main" id="{2E56B57E-A19F-4B44-AB34-B35D23F9C872}"/>
                </a:ext>
              </a:extLst>
            </p:cNvPr>
            <p:cNvCxnSpPr>
              <a:stCxn id="8" idx="3"/>
              <a:endCxn id="9"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38439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5753" y="913159"/>
            <a:ext cx="3292793" cy="552926"/>
          </a:xfrm>
          <a:prstGeom prst="rect">
            <a:avLst/>
          </a:prstGeom>
          <a:noFill/>
        </p:spPr>
        <p:txBody>
          <a:bodyPr wrap="square" lIns="68580" tIns="34290" rIns="68580" bIns="34290" rtlCol="0">
            <a:spAutoFit/>
          </a:bodyPr>
          <a:lstStyle/>
          <a:p>
            <a:pPr>
              <a:lnSpc>
                <a:spcPct val="150000"/>
              </a:lnSpc>
            </a:pPr>
            <a:r>
              <a:rPr lang="zh-CN" altLang="en-US" sz="2100" b="1" dirty="0">
                <a:solidFill>
                  <a:srgbClr val="0070C0"/>
                </a:solidFill>
                <a:latin typeface="微软雅黑" panose="020B0503020204020204" charset="-122"/>
                <a:ea typeface="微软雅黑" panose="020B0503020204020204" charset="-122"/>
                <a:sym typeface="Wingdings" panose="05000000000000000000" charset="0"/>
              </a:rPr>
              <a:t></a:t>
            </a:r>
            <a:r>
              <a:rPr lang="zh-CN" altLang="en-US" sz="2100" b="1" dirty="0">
                <a:solidFill>
                  <a:srgbClr val="0070C0"/>
                </a:solidFill>
                <a:latin typeface="微软雅黑" panose="020B0503020204020204" charset="-122"/>
                <a:ea typeface="微软雅黑" panose="020B0503020204020204" charset="-122"/>
              </a:rPr>
              <a:t>民间文学 </a:t>
            </a:r>
            <a:r>
              <a:rPr lang="en-US" altLang="zh-CN" sz="2100" b="1" dirty="0">
                <a:solidFill>
                  <a:srgbClr val="0070C0"/>
                </a:solidFill>
                <a:latin typeface="微软雅黑" panose="020B0503020204020204" charset="-122"/>
                <a:ea typeface="微软雅黑" panose="020B0503020204020204" charset="-122"/>
              </a:rPr>
              <a:t>vs </a:t>
            </a:r>
            <a:r>
              <a:rPr lang="zh-CN" altLang="en-US" sz="2100" b="1" dirty="0">
                <a:solidFill>
                  <a:srgbClr val="0070C0"/>
                </a:solidFill>
                <a:latin typeface="微软雅黑" panose="020B0503020204020204" charset="-122"/>
                <a:ea typeface="微软雅黑" panose="020B0503020204020204" charset="-122"/>
              </a:rPr>
              <a:t>通俗文学</a:t>
            </a:r>
          </a:p>
        </p:txBody>
      </p:sp>
      <p:graphicFrame>
        <p:nvGraphicFramePr>
          <p:cNvPr id="5" name="表格 4"/>
          <p:cNvGraphicFramePr/>
          <p:nvPr>
            <p:extLst>
              <p:ext uri="{D42A27DB-BD31-4B8C-83A1-F6EECF244321}">
                <p14:modId xmlns:p14="http://schemas.microsoft.com/office/powerpoint/2010/main" val="2319092049"/>
              </p:ext>
            </p:extLst>
          </p:nvPr>
        </p:nvGraphicFramePr>
        <p:xfrm>
          <a:off x="315754" y="2206798"/>
          <a:ext cx="8574882" cy="2463641"/>
        </p:xfrm>
        <a:graphic>
          <a:graphicData uri="http://schemas.openxmlformats.org/drawingml/2006/table">
            <a:tbl>
              <a:tblPr firstRow="1" bandRow="1">
                <a:tableStyleId>{5C22544A-7EE6-4342-B048-85BDC9FD1C3A}</a:tableStyleId>
              </a:tblPr>
              <a:tblGrid>
                <a:gridCol w="2858453">
                  <a:extLst>
                    <a:ext uri="{9D8B030D-6E8A-4147-A177-3AD203B41FA5}">
                      <a16:colId xmlns:a16="http://schemas.microsoft.com/office/drawing/2014/main" val="20000"/>
                    </a:ext>
                  </a:extLst>
                </a:gridCol>
                <a:gridCol w="2812256">
                  <a:extLst>
                    <a:ext uri="{9D8B030D-6E8A-4147-A177-3AD203B41FA5}">
                      <a16:colId xmlns:a16="http://schemas.microsoft.com/office/drawing/2014/main" val="20001"/>
                    </a:ext>
                  </a:extLst>
                </a:gridCol>
                <a:gridCol w="2904173">
                  <a:extLst>
                    <a:ext uri="{9D8B030D-6E8A-4147-A177-3AD203B41FA5}">
                      <a16:colId xmlns:a16="http://schemas.microsoft.com/office/drawing/2014/main" val="20002"/>
                    </a:ext>
                  </a:extLst>
                </a:gridCol>
              </a:tblGrid>
              <a:tr h="615791">
                <a:tc>
                  <a:txBody>
                    <a:bodyPr/>
                    <a:lstStyle/>
                    <a:p>
                      <a:pPr>
                        <a:buNone/>
                      </a:pPr>
                      <a:endParaRPr lang="zh-CN" altLang="en-US" sz="1400" dirty="0">
                        <a:solidFill>
                          <a:schemeClr val="tx1"/>
                        </a:solidFill>
                      </a:endParaRPr>
                    </a:p>
                  </a:txBody>
                  <a:tcPr marL="68580" marR="68580" marT="34290" marB="34290"/>
                </a:tc>
                <a:tc>
                  <a:txBody>
                    <a:bodyPr/>
                    <a:lstStyle/>
                    <a:p>
                      <a:pPr algn="ctr">
                        <a:buNone/>
                      </a:pPr>
                      <a:r>
                        <a:rPr lang="zh-CN" altLang="en-US" sz="2100" dirty="0">
                          <a:solidFill>
                            <a:schemeClr val="tx1"/>
                          </a:solidFill>
                          <a:latin typeface="微软雅黑" panose="020B0503020204020204" charset="-122"/>
                          <a:ea typeface="微软雅黑" panose="020B0503020204020204" charset="-122"/>
                        </a:rPr>
                        <a:t>民间文学</a:t>
                      </a:r>
                    </a:p>
                  </a:txBody>
                  <a:tcPr marL="68580" marR="68580" marT="34290" marB="34290"/>
                </a:tc>
                <a:tc>
                  <a:txBody>
                    <a:bodyPr/>
                    <a:lstStyle/>
                    <a:p>
                      <a:pPr algn="ctr">
                        <a:buNone/>
                      </a:pPr>
                      <a:r>
                        <a:rPr lang="zh-CN" altLang="en-US" sz="2100">
                          <a:solidFill>
                            <a:schemeClr val="tx1"/>
                          </a:solidFill>
                          <a:latin typeface="微软雅黑" panose="020B0503020204020204" charset="-122"/>
                          <a:ea typeface="微软雅黑" panose="020B0503020204020204" charset="-122"/>
                        </a:rPr>
                        <a:t>通俗文学</a:t>
                      </a:r>
                    </a:p>
                  </a:txBody>
                  <a:tcPr marL="68580" marR="68580" marT="34290" marB="34290"/>
                </a:tc>
                <a:extLst>
                  <a:ext uri="{0D108BD9-81ED-4DB2-BD59-A6C34878D82A}">
                    <a16:rowId xmlns:a16="http://schemas.microsoft.com/office/drawing/2014/main" val="10000"/>
                  </a:ext>
                </a:extLst>
              </a:tr>
              <a:tr h="615791">
                <a:tc>
                  <a:txBody>
                    <a:bodyPr/>
                    <a:lstStyle/>
                    <a:p>
                      <a:pPr algn="ctr">
                        <a:buNone/>
                      </a:pPr>
                      <a:r>
                        <a:rPr lang="zh-CN" altLang="en-US" sz="1800" dirty="0">
                          <a:latin typeface="微软雅黑" pitchFamily="34" charset="-122"/>
                          <a:ea typeface="微软雅黑" pitchFamily="34" charset="-122"/>
                        </a:rPr>
                        <a:t>1.创作者</a:t>
                      </a:r>
                    </a:p>
                  </a:txBody>
                  <a:tcPr marL="68580" marR="68580" marT="34290" marB="34290"/>
                </a:tc>
                <a:tc>
                  <a:txBody>
                    <a:bodyPr/>
                    <a:lstStyle/>
                    <a:p>
                      <a:pPr algn="ctr">
                        <a:buNone/>
                      </a:pPr>
                      <a:r>
                        <a:rPr lang="zh-CN" altLang="en-US" sz="1800" dirty="0">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集体</a:t>
                      </a:r>
                      <a:r>
                        <a:rPr lang="zh-CN" altLang="en-US" sz="1800" dirty="0">
                          <a:latin typeface="微软雅黑" pitchFamily="34" charset="-122"/>
                          <a:ea typeface="微软雅黑" pitchFamily="34" charset="-122"/>
                        </a:rPr>
                        <a:t>）创作</a:t>
                      </a:r>
                    </a:p>
                  </a:txBody>
                  <a:tcPr marL="68580" marR="68580" marT="34290" marB="34290"/>
                </a:tc>
                <a:tc>
                  <a:txBody>
                    <a:bodyPr/>
                    <a:lstStyle/>
                    <a:p>
                      <a:pPr algn="ctr">
                        <a:buNone/>
                      </a:pPr>
                      <a:r>
                        <a:rPr lang="zh-CN" altLang="en-US" sz="1800" dirty="0">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个人</a:t>
                      </a:r>
                      <a:r>
                        <a:rPr lang="zh-CN" altLang="en-US" sz="1800" dirty="0">
                          <a:latin typeface="微软雅黑" pitchFamily="34" charset="-122"/>
                          <a:ea typeface="微软雅黑" pitchFamily="34" charset="-122"/>
                        </a:rPr>
                        <a:t>）创作</a:t>
                      </a:r>
                    </a:p>
                  </a:txBody>
                  <a:tcPr marL="68580" marR="68580" marT="34290" marB="34290"/>
                </a:tc>
                <a:extLst>
                  <a:ext uri="{0D108BD9-81ED-4DB2-BD59-A6C34878D82A}">
                    <a16:rowId xmlns:a16="http://schemas.microsoft.com/office/drawing/2014/main" val="10001"/>
                  </a:ext>
                </a:extLst>
              </a:tr>
              <a:tr h="614839">
                <a:tc>
                  <a:txBody>
                    <a:bodyPr/>
                    <a:lstStyle/>
                    <a:p>
                      <a:pPr algn="ctr">
                        <a:buNone/>
                      </a:pPr>
                      <a:r>
                        <a:rPr lang="zh-CN" altLang="en-US" sz="1800">
                          <a:latin typeface="微软雅黑" pitchFamily="34" charset="-122"/>
                          <a:ea typeface="微软雅黑" pitchFamily="34" charset="-122"/>
                        </a:rPr>
                        <a:t>2.创作流传形式</a:t>
                      </a:r>
                    </a:p>
                  </a:txBody>
                  <a:tcPr marL="68580" marR="68580" marT="34290" marB="34290"/>
                </a:tc>
                <a:tc>
                  <a:txBody>
                    <a:bodyPr/>
                    <a:lstStyle/>
                    <a:p>
                      <a:pPr algn="ctr">
                        <a:buNone/>
                      </a:pPr>
                      <a:r>
                        <a:rPr lang="zh-CN" altLang="en-US" sz="1800" dirty="0">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口语</a:t>
                      </a:r>
                      <a:r>
                        <a:rPr lang="zh-CN" altLang="en-US" sz="1800" dirty="0">
                          <a:latin typeface="微软雅黑" pitchFamily="34" charset="-122"/>
                          <a:ea typeface="微软雅黑" pitchFamily="34" charset="-122"/>
                        </a:rPr>
                        <a:t>）</a:t>
                      </a:r>
                    </a:p>
                  </a:txBody>
                  <a:tcPr marL="68580" marR="68580" marT="34290" marB="34290"/>
                </a:tc>
                <a:tc>
                  <a:txBody>
                    <a:bodyPr/>
                    <a:lstStyle/>
                    <a:p>
                      <a:pPr algn="ctr">
                        <a:buNone/>
                      </a:pPr>
                      <a:r>
                        <a:rPr lang="zh-CN" altLang="en-US" sz="1800" dirty="0">
                          <a:latin typeface="微软雅黑" pitchFamily="34" charset="-122"/>
                          <a:ea typeface="微软雅黑" pitchFamily="34" charset="-122"/>
                        </a:rPr>
                        <a:t>书面</a:t>
                      </a:r>
                    </a:p>
                  </a:txBody>
                  <a:tcPr marL="68580" marR="68580" marT="34290" marB="34290"/>
                </a:tc>
                <a:extLst>
                  <a:ext uri="{0D108BD9-81ED-4DB2-BD59-A6C34878D82A}">
                    <a16:rowId xmlns:a16="http://schemas.microsoft.com/office/drawing/2014/main" val="10002"/>
                  </a:ext>
                </a:extLst>
              </a:tr>
              <a:tr h="617220">
                <a:tc>
                  <a:txBody>
                    <a:bodyPr/>
                    <a:lstStyle/>
                    <a:p>
                      <a:pPr algn="ctr">
                        <a:buNone/>
                      </a:pPr>
                      <a:r>
                        <a:rPr lang="zh-CN" altLang="en-US" sz="1800">
                          <a:latin typeface="微软雅黑" pitchFamily="34" charset="-122"/>
                          <a:ea typeface="微软雅黑" pitchFamily="34" charset="-122"/>
                        </a:rPr>
                        <a:t>3.内容与思想倾向</a:t>
                      </a:r>
                    </a:p>
                  </a:txBody>
                  <a:tcPr marL="68580" marR="68580" marT="34290" marB="34290"/>
                </a:tc>
                <a:tc>
                  <a:txBody>
                    <a:bodyPr/>
                    <a:lstStyle/>
                    <a:p>
                      <a:pPr algn="ctr">
                        <a:buNone/>
                      </a:pPr>
                      <a:r>
                        <a:rPr lang="zh-CN" altLang="en-US" sz="1800">
                          <a:latin typeface="微软雅黑" pitchFamily="34" charset="-122"/>
                          <a:ea typeface="微软雅黑" pitchFamily="34" charset="-122"/>
                        </a:rPr>
                        <a:t>反映整个民族或某一群体的思想与情趣</a:t>
                      </a:r>
                    </a:p>
                  </a:txBody>
                  <a:tcPr marL="68580" marR="68580" marT="34290" marB="34290"/>
                </a:tc>
                <a:tc>
                  <a:txBody>
                    <a:bodyPr/>
                    <a:lstStyle/>
                    <a:p>
                      <a:pPr algn="ctr">
                        <a:buNone/>
                      </a:pPr>
                      <a:r>
                        <a:rPr lang="zh-CN" altLang="en-US" sz="1800" dirty="0">
                          <a:latin typeface="微软雅黑" pitchFamily="34" charset="-122"/>
                          <a:ea typeface="微软雅黑" pitchFamily="34" charset="-122"/>
                        </a:rPr>
                        <a:t>反映（</a:t>
                      </a:r>
                      <a:r>
                        <a:rPr lang="zh-CN" altLang="en-US" sz="1800" dirty="0">
                          <a:solidFill>
                            <a:srgbClr val="FF0000"/>
                          </a:solidFill>
                          <a:latin typeface="微软雅黑" pitchFamily="34" charset="-122"/>
                          <a:ea typeface="微软雅黑" pitchFamily="34" charset="-122"/>
                        </a:rPr>
                        <a:t>个人</a:t>
                      </a:r>
                      <a:r>
                        <a:rPr lang="zh-CN" altLang="en-US" sz="1800" dirty="0">
                          <a:latin typeface="微软雅黑" pitchFamily="34" charset="-122"/>
                          <a:ea typeface="微软雅黑" pitchFamily="34" charset="-122"/>
                        </a:rPr>
                        <a:t>）生活感受</a:t>
                      </a:r>
                    </a:p>
                  </a:txBody>
                  <a:tcPr marL="68580" marR="68580" marT="34290" marB="34290"/>
                </a:tc>
                <a:extLst>
                  <a:ext uri="{0D108BD9-81ED-4DB2-BD59-A6C34878D82A}">
                    <a16:rowId xmlns:a16="http://schemas.microsoft.com/office/drawing/2014/main" val="10003"/>
                  </a:ext>
                </a:extLst>
              </a:tr>
            </a:tbl>
          </a:graphicData>
        </a:graphic>
      </p:graphicFrame>
      <p:sp>
        <p:nvSpPr>
          <p:cNvPr id="3" name="文本框 2"/>
          <p:cNvSpPr txBox="1"/>
          <p:nvPr/>
        </p:nvSpPr>
        <p:spPr>
          <a:xfrm>
            <a:off x="375999" y="1582496"/>
            <a:ext cx="8454390" cy="391478"/>
          </a:xfrm>
          <a:prstGeom prst="rect">
            <a:avLst/>
          </a:prstGeom>
          <a:noFill/>
        </p:spPr>
        <p:txBody>
          <a:bodyPr wrap="square" lIns="68580" tIns="34290" rIns="68580" bIns="34290" rtlCol="0" anchor="t">
            <a:spAutoFit/>
          </a:bodyPr>
          <a:lstStyle/>
          <a:p>
            <a:r>
              <a:rPr lang="zh-CN" altLang="en-US" sz="2100" b="1" u="sng" dirty="0">
                <a:solidFill>
                  <a:srgbClr val="C00000"/>
                </a:solidFill>
                <a:sym typeface="+mn-ea"/>
              </a:rPr>
              <a:t>郑振铎</a:t>
            </a:r>
            <a:r>
              <a:rPr lang="zh-CN" altLang="en-US" dirty="0">
                <a:sym typeface="+mn-ea"/>
              </a:rPr>
              <a:t>曾说 </a:t>
            </a:r>
            <a:r>
              <a:rPr lang="en-US" altLang="zh-CN" dirty="0">
                <a:sym typeface="+mn-ea"/>
              </a:rPr>
              <a:t>“</a:t>
            </a:r>
            <a:r>
              <a:rPr lang="zh-CN" altLang="en-US" dirty="0">
                <a:sym typeface="+mn-ea"/>
              </a:rPr>
              <a:t>俗文学就是通俗的文学，就是民间文学，也就是大众的文学。</a:t>
            </a:r>
            <a:endParaRPr lang="zh-CN" altLang="en-US" dirty="0"/>
          </a:p>
        </p:txBody>
      </p:sp>
      <p:sp>
        <p:nvSpPr>
          <p:cNvPr id="7" name="文本框 6">
            <a:extLst>
              <a:ext uri="{FF2B5EF4-FFF2-40B4-BE49-F238E27FC236}">
                <a16:creationId xmlns:a16="http://schemas.microsoft.com/office/drawing/2014/main" id="{DC2FD56D-FF31-C34A-82C7-B4B89A8498AE}"/>
              </a:ext>
            </a:extLst>
          </p:cNvPr>
          <p:cNvSpPr txBox="1"/>
          <p:nvPr/>
        </p:nvSpPr>
        <p:spPr>
          <a:xfrm>
            <a:off x="374602" y="249005"/>
            <a:ext cx="2865555"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1.1.2</a:t>
            </a:r>
            <a:r>
              <a:rPr lang="zh-CN" altLang="en-US" sz="2100" b="1" dirty="0">
                <a:solidFill>
                  <a:srgbClr val="0070C0"/>
                </a:solidFill>
                <a:latin typeface="微软雅黑" panose="020B0503020204020204" charset="-122"/>
                <a:ea typeface="微软雅黑" panose="020B0503020204020204" charset="-122"/>
              </a:rPr>
              <a:t> 民间文学的范围  </a:t>
            </a:r>
            <a:r>
              <a:rPr lang="zh-CN" altLang="en-US" sz="2100" dirty="0">
                <a:latin typeface="微软雅黑" panose="020B0503020204020204" charset="-122"/>
                <a:ea typeface="微软雅黑" panose="020B0503020204020204" charset="-122"/>
              </a:rPr>
              <a:t> </a:t>
            </a:r>
            <a:endParaRPr lang="zh-CN" altLang="en-US" sz="2100" dirty="0">
              <a:solidFill>
                <a:srgbClr val="C00000"/>
              </a:solidFill>
              <a:latin typeface="微软雅黑" panose="020B0503020204020204" charset="-122"/>
              <a:ea typeface="微软雅黑" panose="020B0503020204020204" charset="-122"/>
            </a:endParaRP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8" name="圆角矩形 7">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3" name="直线连接符 19">
              <a:extLst>
                <a:ext uri="{FF2B5EF4-FFF2-40B4-BE49-F238E27FC236}">
                  <a16:creationId xmlns:a16="http://schemas.microsoft.com/office/drawing/2014/main" id="{2E56B57E-A19F-4B44-AB34-B35D23F9C872}"/>
                </a:ext>
              </a:extLst>
            </p:cNvPr>
            <p:cNvCxnSpPr>
              <a:stCxn id="8" idx="3"/>
              <a:endCxn id="9"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03703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9462" y="769186"/>
            <a:ext cx="3407569" cy="552926"/>
          </a:xfrm>
          <a:prstGeom prst="rect">
            <a:avLst/>
          </a:prstGeom>
          <a:noFill/>
        </p:spPr>
        <p:txBody>
          <a:bodyPr wrap="square" lIns="68580" tIns="34290" rIns="68580" bIns="34290" rtlCol="0">
            <a:spAutoFit/>
          </a:bodyPr>
          <a:lstStyle/>
          <a:p>
            <a:pPr>
              <a:lnSpc>
                <a:spcPct val="150000"/>
              </a:lnSpc>
            </a:pPr>
            <a:r>
              <a:rPr lang="zh-CN" altLang="en-US" sz="2100" b="1" dirty="0">
                <a:solidFill>
                  <a:srgbClr val="0070C0"/>
                </a:solidFill>
                <a:latin typeface="微软雅黑" panose="020B0503020204020204" charset="-122"/>
                <a:ea typeface="微软雅黑" panose="020B0503020204020204" charset="-122"/>
                <a:sym typeface="Wingdings" panose="05000000000000000000" charset="0"/>
              </a:rPr>
              <a:t> </a:t>
            </a:r>
            <a:r>
              <a:rPr lang="zh-CN" altLang="en-US" sz="2100" b="1" dirty="0">
                <a:solidFill>
                  <a:srgbClr val="0070C0"/>
                </a:solidFill>
                <a:latin typeface="微软雅黑" panose="020B0503020204020204" charset="-122"/>
                <a:ea typeface="微软雅黑" panose="020B0503020204020204" charset="-122"/>
              </a:rPr>
              <a:t>民间文学 </a:t>
            </a:r>
            <a:r>
              <a:rPr lang="en-US" altLang="zh-CN" sz="2100" b="1" dirty="0">
                <a:solidFill>
                  <a:srgbClr val="0070C0"/>
                </a:solidFill>
                <a:latin typeface="微软雅黑" panose="020B0503020204020204" charset="-122"/>
                <a:ea typeface="微软雅黑" panose="020B0503020204020204" charset="-122"/>
              </a:rPr>
              <a:t>vs </a:t>
            </a:r>
            <a:r>
              <a:rPr lang="zh-CN" altLang="en-US" sz="2100" b="1" dirty="0">
                <a:solidFill>
                  <a:srgbClr val="0070C0"/>
                </a:solidFill>
                <a:latin typeface="微软雅黑" panose="020B0503020204020204" charset="-122"/>
                <a:ea typeface="微软雅黑" panose="020B0503020204020204" charset="-122"/>
              </a:rPr>
              <a:t>作家文学</a:t>
            </a:r>
          </a:p>
        </p:txBody>
      </p:sp>
      <p:sp>
        <p:nvSpPr>
          <p:cNvPr id="3" name="文本框 2"/>
          <p:cNvSpPr txBox="1"/>
          <p:nvPr/>
        </p:nvSpPr>
        <p:spPr>
          <a:xfrm>
            <a:off x="675799" y="1538764"/>
            <a:ext cx="7744301" cy="1314926"/>
          </a:xfrm>
          <a:prstGeom prst="rect">
            <a:avLst/>
          </a:prstGeom>
          <a:noFill/>
        </p:spPr>
        <p:txBody>
          <a:bodyPr wrap="square" lIns="68580" tIns="34290" rIns="68580" bIns="34290" rtlCol="0">
            <a:spAutoFit/>
          </a:bodyPr>
          <a:lstStyle/>
          <a:p>
            <a:pPr>
              <a:lnSpc>
                <a:spcPct val="150000"/>
              </a:lnSpc>
            </a:pPr>
            <a:r>
              <a:rPr lang="zh-CN" altLang="en-US" b="1" dirty="0">
                <a:solidFill>
                  <a:srgbClr val="FF0000"/>
                </a:solidFill>
                <a:latin typeface="微软雅黑" panose="020B0503020204020204" charset="-122"/>
                <a:ea typeface="微软雅黑" panose="020B0503020204020204" charset="-122"/>
              </a:rPr>
              <a:t>忠实于原作</a:t>
            </a:r>
            <a:r>
              <a:rPr lang="zh-CN" altLang="en-US" dirty="0">
                <a:latin typeface="微软雅黑" panose="020B0503020204020204" charset="-122"/>
                <a:ea typeface="微软雅黑" panose="020B0503020204020204" charset="-122"/>
              </a:rPr>
              <a:t>的前提下进行</a:t>
            </a:r>
            <a:r>
              <a:rPr lang="zh-CN" altLang="en-US" b="1" dirty="0">
                <a:solidFill>
                  <a:srgbClr val="FF0000"/>
                </a:solidFill>
                <a:latin typeface="微软雅黑" panose="020B0503020204020204" charset="-122"/>
                <a:ea typeface="微软雅黑" panose="020B0503020204020204" charset="-122"/>
              </a:rPr>
              <a:t>科学整理</a:t>
            </a:r>
            <a:r>
              <a:rPr lang="zh-CN" altLang="en-US" dirty="0">
                <a:latin typeface="微软雅黑" panose="020B0503020204020204" charset="-122"/>
                <a:ea typeface="微软雅黑" panose="020B0503020204020204" charset="-122"/>
              </a:rPr>
              <a:t>再发表出来 </a:t>
            </a:r>
            <a:r>
              <a:rPr lang="zh-CN" altLang="en-US" dirty="0">
                <a:latin typeface="微软雅黑" panose="020B0503020204020204" charset="-122"/>
                <a:ea typeface="微软雅黑" panose="020B0503020204020204" charset="-122"/>
                <a:cs typeface="Arial" panose="020B0604020202020204" pitchFamily="34" charset="0"/>
              </a:rPr>
              <a:t>→ </a:t>
            </a:r>
            <a:r>
              <a:rPr lang="zh-CN" altLang="en-US" b="1" dirty="0">
                <a:latin typeface="微软雅黑" panose="020B0503020204020204" charset="-122"/>
                <a:ea typeface="微软雅黑" panose="020B0503020204020204" charset="-122"/>
              </a:rPr>
              <a:t>民间文学</a:t>
            </a:r>
          </a:p>
          <a:p>
            <a:pPr>
              <a:lnSpc>
                <a:spcPct val="150000"/>
              </a:lnSpc>
            </a:pP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吸取民间文学素材，重新</a:t>
            </a:r>
            <a:r>
              <a:rPr lang="zh-CN" altLang="en-US" b="1" dirty="0">
                <a:solidFill>
                  <a:srgbClr val="FF0000"/>
                </a:solidFill>
                <a:latin typeface="微软雅黑" panose="020B0503020204020204" charset="-122"/>
                <a:ea typeface="微软雅黑" panose="020B0503020204020204" charset="-122"/>
              </a:rPr>
              <a:t>改编</a:t>
            </a:r>
            <a:r>
              <a:rPr lang="zh-CN" altLang="en-US" dirty="0">
                <a:latin typeface="微软雅黑" panose="020B0503020204020204" charset="-122"/>
                <a:ea typeface="微软雅黑" panose="020B0503020204020204" charset="-122"/>
              </a:rPr>
              <a:t>和</a:t>
            </a:r>
            <a:r>
              <a:rPr lang="zh-CN" altLang="en-US" b="1" dirty="0">
                <a:solidFill>
                  <a:srgbClr val="FF0000"/>
                </a:solidFill>
                <a:latin typeface="微软雅黑" panose="020B0503020204020204" charset="-122"/>
                <a:ea typeface="微软雅黑" panose="020B0503020204020204" charset="-122"/>
              </a:rPr>
              <a:t>再创作</a:t>
            </a:r>
            <a:r>
              <a:rPr lang="zh-CN" altLang="en-US" dirty="0">
                <a:solidFill>
                  <a:srgbClr val="C00000"/>
                </a:solidFill>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cs typeface="Arial" panose="020B0604020202020204" pitchFamily="34" charset="0"/>
              </a:rPr>
              <a:t>→ </a:t>
            </a:r>
            <a:r>
              <a:rPr lang="zh-CN" altLang="en-US" b="1" dirty="0">
                <a:latin typeface="微软雅黑" panose="020B0503020204020204" charset="-122"/>
                <a:ea typeface="微软雅黑" panose="020B0503020204020204" charset="-122"/>
                <a:cs typeface="Arial" panose="020B0604020202020204" pitchFamily="34" charset="0"/>
              </a:rPr>
              <a:t>作家文学</a:t>
            </a:r>
          </a:p>
        </p:txBody>
      </p:sp>
      <p:sp>
        <p:nvSpPr>
          <p:cNvPr id="4" name="文本框 3">
            <a:extLst>
              <a:ext uri="{FF2B5EF4-FFF2-40B4-BE49-F238E27FC236}">
                <a16:creationId xmlns:a16="http://schemas.microsoft.com/office/drawing/2014/main" id="{DD9B6994-7C92-4745-9DE0-8031612EE117}"/>
              </a:ext>
            </a:extLst>
          </p:cNvPr>
          <p:cNvSpPr txBox="1"/>
          <p:nvPr/>
        </p:nvSpPr>
        <p:spPr>
          <a:xfrm>
            <a:off x="374602" y="249005"/>
            <a:ext cx="2865555"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1.1.2</a:t>
            </a:r>
            <a:r>
              <a:rPr lang="zh-CN" altLang="en-US" sz="2100" b="1" dirty="0">
                <a:solidFill>
                  <a:srgbClr val="0070C0"/>
                </a:solidFill>
                <a:latin typeface="微软雅黑" panose="020B0503020204020204" charset="-122"/>
                <a:ea typeface="微软雅黑" panose="020B0503020204020204" charset="-122"/>
              </a:rPr>
              <a:t> 民间文学的范围  </a:t>
            </a:r>
            <a:r>
              <a:rPr lang="zh-CN" altLang="en-US" sz="2100" dirty="0">
                <a:latin typeface="微软雅黑" panose="020B0503020204020204" charset="-122"/>
                <a:ea typeface="微软雅黑" panose="020B0503020204020204" charset="-122"/>
              </a:rPr>
              <a:t> </a:t>
            </a:r>
            <a:endParaRPr lang="zh-CN" altLang="en-US" sz="2100" dirty="0">
              <a:solidFill>
                <a:srgbClr val="C00000"/>
              </a:solidFill>
              <a:latin typeface="微软雅黑" panose="020B0503020204020204" charset="-122"/>
              <a:ea typeface="微软雅黑" panose="020B0503020204020204" charset="-122"/>
            </a:endParaRP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8" name="圆角矩形 7">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9" name="圆角矩形 8">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0" name="圆角矩形 9">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1"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5">
              <a:extLst>
                <a:ext uri="{FF2B5EF4-FFF2-40B4-BE49-F238E27FC236}">
                  <a16:creationId xmlns:a16="http://schemas.microsoft.com/office/drawing/2014/main" id="{BA836D0A-D359-8541-BBFD-3CE0B3141514}"/>
                </a:ext>
              </a:extLst>
            </p:cNvPr>
            <p:cNvCxnSpPr>
              <a:cxnSpLocks/>
              <a:stCxn id="6" idx="3"/>
              <a:endCxn id="10"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4287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898808" y="1282396"/>
            <a:ext cx="6826568" cy="900246"/>
          </a:xfrm>
          <a:prstGeom prst="rect">
            <a:avLst/>
          </a:prstGeom>
          <a:noFill/>
        </p:spPr>
        <p:txBody>
          <a:bodyPr wrap="square" lIns="68580" tIns="34290" rIns="68580" bIns="34290" rtlCol="0">
            <a:spAutoFit/>
          </a:bodyPr>
          <a:lstStyle/>
          <a:p>
            <a:pPr>
              <a:lnSpc>
                <a:spcPct val="150000"/>
              </a:lnSpc>
            </a:pPr>
            <a:r>
              <a:rPr lang="en-US" altLang="zh-CN" dirty="0">
                <a:latin typeface="微软雅黑" panose="020B0503020204020204" charset="-122"/>
                <a:ea typeface="微软雅黑" panose="020B0503020204020204" charset="-122"/>
                <a:sym typeface="+mn-ea"/>
              </a:rPr>
              <a:t>1</a:t>
            </a:r>
            <a:r>
              <a:rPr lang="zh-CN" altLang="en-US" dirty="0">
                <a:latin typeface="微软雅黑" panose="020B0503020204020204" charset="-122"/>
                <a:ea typeface="微软雅黑" panose="020B0503020204020204" charset="-122"/>
                <a:sym typeface="+mn-ea"/>
              </a:rPr>
              <a:t>、（判断）民间文学作为一个民族共有的文化传统，是相对独立于官方文化和作家文学之外的一种民间文化形态。        【 </a:t>
            </a:r>
            <a:r>
              <a:rPr lang="en-US" altLang="zh-CN" dirty="0">
                <a:solidFill>
                  <a:srgbClr val="FF0000"/>
                </a:solidFill>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   】</a:t>
            </a:r>
            <a:endParaRPr lang="zh-CN" altLang="en-US" dirty="0">
              <a:latin typeface="微软雅黑" panose="020B0503020204020204" charset="-122"/>
              <a:ea typeface="微软雅黑" panose="020B0503020204020204" charset="-122"/>
            </a:endParaRPr>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65352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0"/>
          <p:cNvSpPr txBox="1"/>
          <p:nvPr/>
        </p:nvSpPr>
        <p:spPr>
          <a:xfrm>
            <a:off x="399574" y="291632"/>
            <a:ext cx="2056924" cy="500137"/>
          </a:xfrm>
          <a:prstGeom prst="rect">
            <a:avLst/>
          </a:prstGeom>
          <a:noFill/>
        </p:spPr>
        <p:txBody>
          <a:bodyPr wrap="square" lIns="68580" tIns="34290" rIns="68580" bIns="34290" rtlCol="0">
            <a:spAutoFit/>
          </a:bodyPr>
          <a:lstStyle>
            <a:defPPr>
              <a:defRPr lang="zh-CN"/>
            </a:defPPr>
            <a:lvl1pPr>
              <a:defRPr sz="2800" b="1">
                <a:latin typeface="微软雅黑" panose="020B0503020204020204" charset="-122"/>
                <a:ea typeface="微软雅黑" panose="020B0503020204020204" charset="-122"/>
              </a:defRPr>
            </a:lvl1pPr>
          </a:lstStyle>
          <a:p>
            <a:r>
              <a:rPr lang="en-US" altLang="zh-CN" dirty="0"/>
              <a:t>1. </a:t>
            </a:r>
            <a:r>
              <a:rPr lang="zh-CN" altLang="en-US" dirty="0"/>
              <a:t>教材书目</a:t>
            </a:r>
          </a:p>
        </p:txBody>
      </p:sp>
      <p:sp>
        <p:nvSpPr>
          <p:cNvPr id="5" name="内容占位符 2"/>
          <p:cNvSpPr txBox="1"/>
          <p:nvPr/>
        </p:nvSpPr>
        <p:spPr>
          <a:xfrm>
            <a:off x="4193089" y="683110"/>
            <a:ext cx="4451972" cy="3665021"/>
          </a:xfrm>
          <a:prstGeom prst="rect">
            <a:avLst/>
          </a:prstGeom>
        </p:spPr>
        <p:txBody>
          <a:bodyPr lIns="0" tIns="0" rIns="0" bIns="0">
            <a:noAutofit/>
          </a:bodyPr>
          <a:lstStyle>
            <a:lvl1pPr marL="0">
              <a:defRPr sz="2400" b="0" i="0">
                <a:solidFill>
                  <a:schemeClr val="tx1"/>
                </a:solidFill>
                <a:latin typeface="微软雅黑" panose="020B0503020204020204" charset="-122"/>
                <a:ea typeface="微软雅黑" panose="020B0503020204020204" charset="-122"/>
                <a:cs typeface="微软雅黑" panose="020B0503020204020204" charset="-122"/>
              </a:defRPr>
            </a:lvl1pPr>
            <a:lvl2pPr marL="609600">
              <a:defRPr>
                <a:latin typeface="+mn-lt"/>
                <a:ea typeface="+mn-ea"/>
                <a:cs typeface="+mn-cs"/>
              </a:defRPr>
            </a:lvl2pPr>
            <a:lvl3pPr marL="1219200">
              <a:defRPr>
                <a:latin typeface="+mn-lt"/>
                <a:ea typeface="+mn-ea"/>
                <a:cs typeface="+mn-cs"/>
              </a:defRPr>
            </a:lvl3pPr>
            <a:lvl4pPr marL="1828800">
              <a:defRPr>
                <a:latin typeface="+mn-lt"/>
                <a:ea typeface="+mn-ea"/>
                <a:cs typeface="+mn-cs"/>
              </a:defRPr>
            </a:lvl4pPr>
            <a:lvl5pPr marL="2438400">
              <a:defRPr>
                <a:latin typeface="+mn-lt"/>
                <a:ea typeface="+mn-ea"/>
                <a:cs typeface="+mn-cs"/>
              </a:defRPr>
            </a:lvl5pPr>
            <a:lvl6pPr marL="3048000">
              <a:defRPr>
                <a:latin typeface="+mn-lt"/>
                <a:ea typeface="+mn-ea"/>
                <a:cs typeface="+mn-cs"/>
              </a:defRPr>
            </a:lvl6pPr>
            <a:lvl7pPr marL="3657600">
              <a:defRPr>
                <a:latin typeface="+mn-lt"/>
                <a:ea typeface="+mn-ea"/>
                <a:cs typeface="+mn-cs"/>
              </a:defRPr>
            </a:lvl7pPr>
            <a:lvl8pPr marL="4267200">
              <a:defRPr>
                <a:latin typeface="+mn-lt"/>
                <a:ea typeface="+mn-ea"/>
                <a:cs typeface="+mn-cs"/>
              </a:defRPr>
            </a:lvl8pPr>
            <a:lvl9pPr marL="4876800">
              <a:defRPr>
                <a:latin typeface="+mn-lt"/>
                <a:ea typeface="+mn-ea"/>
                <a:cs typeface="+mn-cs"/>
              </a:defRPr>
            </a:lvl9pPr>
          </a:lstStyle>
          <a:p>
            <a:pPr>
              <a:lnSpc>
                <a:spcPct val="200000"/>
              </a:lnSpc>
              <a:buFont typeface="Wingdings" panose="05000000000000000000" pitchFamily="2" charset="2"/>
              <a:buChar char="Ø"/>
            </a:pPr>
            <a:r>
              <a:rPr lang="zh-CN" altLang="en-US" sz="2000" kern="0" dirty="0"/>
              <a:t>指定用书：</a:t>
            </a:r>
            <a:r>
              <a:rPr lang="en-US" altLang="zh-CN" sz="2000" kern="0" dirty="0"/>
              <a:t>《</a:t>
            </a:r>
            <a:r>
              <a:rPr lang="zh-CN" altLang="en-US" sz="2000" kern="0" dirty="0"/>
              <a:t>民间文学教程</a:t>
            </a:r>
            <a:r>
              <a:rPr lang="en-US" altLang="zh-CN" sz="2000" kern="0" dirty="0"/>
              <a:t>》</a:t>
            </a:r>
          </a:p>
          <a:p>
            <a:pPr>
              <a:lnSpc>
                <a:spcPct val="200000"/>
              </a:lnSpc>
              <a:buFont typeface="Wingdings" panose="05000000000000000000" pitchFamily="2" charset="2"/>
              <a:buChar char="Ø"/>
            </a:pPr>
            <a:r>
              <a:rPr lang="zh-CN" altLang="en-US" sz="2000" kern="0" dirty="0"/>
              <a:t>主</a:t>
            </a:r>
            <a:r>
              <a:rPr lang="en-US" altLang="zh-CN" sz="2000" kern="0" dirty="0"/>
              <a:t>       </a:t>
            </a:r>
            <a:r>
              <a:rPr lang="zh-CN" altLang="en-US" sz="2000" kern="0" dirty="0"/>
              <a:t>编：刘守华  陈建宪</a:t>
            </a:r>
          </a:p>
          <a:p>
            <a:pPr>
              <a:lnSpc>
                <a:spcPct val="200000"/>
              </a:lnSpc>
              <a:buFont typeface="Wingdings" panose="05000000000000000000" pitchFamily="2" charset="2"/>
              <a:buChar char="Ø"/>
            </a:pPr>
            <a:r>
              <a:rPr lang="zh-CN" altLang="en-US" sz="2000" kern="0" dirty="0"/>
              <a:t>出版机构：华中师范大学出版社</a:t>
            </a:r>
          </a:p>
          <a:p>
            <a:pPr>
              <a:lnSpc>
                <a:spcPct val="200000"/>
              </a:lnSpc>
              <a:buFont typeface="Wingdings" panose="05000000000000000000" pitchFamily="2" charset="2"/>
              <a:buChar char="Ø"/>
            </a:pPr>
            <a:r>
              <a:rPr lang="zh-CN" altLang="en-US" sz="2000" kern="0" dirty="0"/>
              <a:t>专业代码：</a:t>
            </a:r>
            <a:r>
              <a:rPr lang="en-US" altLang="zh-CN" sz="2000" kern="0" dirty="0"/>
              <a:t>11342</a:t>
            </a:r>
          </a:p>
          <a:p>
            <a:pPr>
              <a:lnSpc>
                <a:spcPct val="200000"/>
              </a:lnSpc>
              <a:buFont typeface="Wingdings" panose="05000000000000000000" pitchFamily="2" charset="2"/>
              <a:buChar char="Ø"/>
            </a:pPr>
            <a:r>
              <a:rPr lang="zh-CN" altLang="en-US" sz="2000" kern="0" dirty="0"/>
              <a:t>考试形式：闭卷考试，</a:t>
            </a:r>
            <a:endParaRPr lang="en-US" altLang="zh-CN" sz="2000" kern="0" dirty="0"/>
          </a:p>
          <a:p>
            <a:pPr>
              <a:lnSpc>
                <a:spcPct val="200000"/>
              </a:lnSpc>
              <a:buFont typeface="Wingdings" panose="05000000000000000000" pitchFamily="2" charset="2"/>
              <a:buChar char="Ø"/>
            </a:pPr>
            <a:r>
              <a:rPr lang="zh-CN" altLang="en-US" sz="2000" kern="0" dirty="0"/>
              <a:t>考试总分：</a:t>
            </a:r>
            <a:r>
              <a:rPr lang="en-US" altLang="zh-CN" sz="2000" kern="0" dirty="0">
                <a:solidFill>
                  <a:srgbClr val="FF0000"/>
                </a:solidFill>
              </a:rPr>
              <a:t>100</a:t>
            </a:r>
            <a:r>
              <a:rPr lang="zh-CN" altLang="en-US" sz="2000" kern="0" dirty="0">
                <a:solidFill>
                  <a:srgbClr val="FF0000"/>
                </a:solidFill>
              </a:rPr>
              <a:t>分</a:t>
            </a:r>
            <a:r>
              <a:rPr lang="zh-CN" altLang="en-US" sz="2000" kern="0" dirty="0"/>
              <a:t>，</a:t>
            </a:r>
            <a:r>
              <a:rPr lang="en-US" altLang="zh-CN" sz="2000" kern="0" dirty="0">
                <a:solidFill>
                  <a:srgbClr val="FF0000"/>
                </a:solidFill>
              </a:rPr>
              <a:t>60</a:t>
            </a:r>
            <a:r>
              <a:rPr lang="zh-CN" altLang="en-US" sz="2000" kern="0" dirty="0">
                <a:solidFill>
                  <a:srgbClr val="FF0000"/>
                </a:solidFill>
              </a:rPr>
              <a:t>分</a:t>
            </a:r>
            <a:r>
              <a:rPr lang="zh-CN" altLang="en-US" sz="2000" kern="0" dirty="0"/>
              <a:t>合格，</a:t>
            </a:r>
            <a:endParaRPr lang="en-US" altLang="zh-CN" sz="2000" kern="0" dirty="0"/>
          </a:p>
          <a:p>
            <a:pPr>
              <a:lnSpc>
                <a:spcPct val="200000"/>
              </a:lnSpc>
              <a:buFont typeface="Wingdings" panose="05000000000000000000" pitchFamily="2" charset="2"/>
              <a:buChar char="Ø"/>
            </a:pPr>
            <a:r>
              <a:rPr lang="zh-CN" altLang="en-US" sz="2000" kern="0" dirty="0"/>
              <a:t>考试时长：</a:t>
            </a:r>
            <a:r>
              <a:rPr lang="en-US" altLang="zh-CN" sz="2000" kern="0" dirty="0">
                <a:solidFill>
                  <a:srgbClr val="FF0000"/>
                </a:solidFill>
              </a:rPr>
              <a:t>150</a:t>
            </a:r>
            <a:r>
              <a:rPr lang="zh-CN" altLang="en-US" sz="2000" kern="0" dirty="0">
                <a:solidFill>
                  <a:srgbClr val="FF0000"/>
                </a:solidFill>
              </a:rPr>
              <a:t>分钟。</a:t>
            </a:r>
          </a:p>
          <a:p>
            <a:pPr>
              <a:buFont typeface="Wingdings" panose="05000000000000000000" pitchFamily="2" charset="2"/>
              <a:buChar char="Ø"/>
            </a:pPr>
            <a:endParaRPr lang="zh-CN" altLang="en-US" sz="2000" kern="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8" y="1060797"/>
            <a:ext cx="2423919" cy="3217592"/>
          </a:xfrm>
          <a:prstGeom prst="rect">
            <a:avLst/>
          </a:prstGeom>
        </p:spPr>
      </p:pic>
    </p:spTree>
    <p:custDataLst>
      <p:tags r:id="rId1"/>
    </p:custDataLst>
    <p:extLst>
      <p:ext uri="{BB962C8B-B14F-4D97-AF65-F5344CB8AC3E}">
        <p14:creationId xmlns:p14="http://schemas.microsoft.com/office/powerpoint/2010/main" val="3245837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8808" y="1282396"/>
            <a:ext cx="6826568" cy="900246"/>
          </a:xfrm>
          <a:prstGeom prst="rect">
            <a:avLst/>
          </a:prstGeom>
          <a:noFill/>
        </p:spPr>
        <p:txBody>
          <a:bodyPr wrap="square" lIns="68580" tIns="34290" rIns="68580" bIns="34290" rtlCol="0">
            <a:spAutoFit/>
          </a:bodyPr>
          <a:lstStyle/>
          <a:p>
            <a:pPr>
              <a:lnSpc>
                <a:spcPct val="150000"/>
              </a:lnSpc>
            </a:pPr>
            <a:r>
              <a:rPr lang="en-US" altLang="zh-CN" dirty="0">
                <a:latin typeface="微软雅黑" panose="020B0503020204020204" charset="-122"/>
                <a:ea typeface="微软雅黑" panose="020B0503020204020204" charset="-122"/>
                <a:sym typeface="+mn-ea"/>
              </a:rPr>
              <a:t>1</a:t>
            </a:r>
            <a:r>
              <a:rPr lang="zh-CN" altLang="en-US" dirty="0">
                <a:latin typeface="微软雅黑" panose="020B0503020204020204" charset="-122"/>
                <a:ea typeface="微软雅黑" panose="020B0503020204020204" charset="-122"/>
                <a:sym typeface="+mn-ea"/>
              </a:rPr>
              <a:t>、（判断）民间文学作为一个民族共有的文化传统，是相对独立于官方文化和作家文学之外的一种民间文化形态。        【 </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   】</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7466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6821" y="1321118"/>
            <a:ext cx="6792278" cy="899160"/>
          </a:xfrm>
          <a:prstGeom prst="rect">
            <a:avLst/>
          </a:prstGeom>
          <a:noFill/>
        </p:spPr>
        <p:txBody>
          <a:bodyPr wrap="square" lIns="68580" tIns="34290" rIns="68580" bIns="34290" rtlCol="0">
            <a:spAutoFit/>
          </a:bodyPr>
          <a:lstStyle/>
          <a:p>
            <a:pPr>
              <a:lnSpc>
                <a:spcPct val="150000"/>
              </a:lnSpc>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、（判断）</a:t>
            </a:r>
            <a:r>
              <a:rPr lang="zh-CN" altLang="en-US" u="sng" dirty="0">
                <a:latin typeface="微软雅黑" panose="020B0503020204020204" charset="-122"/>
                <a:ea typeface="微软雅黑" panose="020B0503020204020204" charset="-122"/>
              </a:rPr>
              <a:t>周作人</a:t>
            </a:r>
            <a:r>
              <a:rPr lang="zh-CN" altLang="en-US" dirty="0">
                <a:latin typeface="微软雅黑" panose="020B0503020204020204" charset="-122"/>
                <a:ea typeface="微软雅黑" panose="020B0503020204020204" charset="-122"/>
              </a:rPr>
              <a:t>在1938年出版的《中国俗文学史》中将通俗文学统统看成民间文学。        【    】</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89463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6821" y="1321118"/>
            <a:ext cx="6792278" cy="899160"/>
          </a:xfrm>
          <a:prstGeom prst="rect">
            <a:avLst/>
          </a:prstGeom>
          <a:noFill/>
        </p:spPr>
        <p:txBody>
          <a:bodyPr wrap="square" lIns="68580" tIns="34290" rIns="68580" bIns="34290" rtlCol="0">
            <a:spAutoFit/>
          </a:bodyPr>
          <a:lstStyle/>
          <a:p>
            <a:pPr>
              <a:lnSpc>
                <a:spcPct val="150000"/>
              </a:lnSpc>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、（判断）</a:t>
            </a:r>
            <a:r>
              <a:rPr lang="zh-CN" altLang="en-US" u="sng" dirty="0">
                <a:latin typeface="微软雅黑" panose="020B0503020204020204" charset="-122"/>
                <a:ea typeface="微软雅黑" panose="020B0503020204020204" charset="-122"/>
              </a:rPr>
              <a:t>周作人</a:t>
            </a:r>
            <a:r>
              <a:rPr lang="zh-CN" altLang="en-US" dirty="0">
                <a:latin typeface="微软雅黑" panose="020B0503020204020204" charset="-122"/>
                <a:ea typeface="微软雅黑" panose="020B0503020204020204" charset="-122"/>
              </a:rPr>
              <a:t>在1938年出版的《中国俗文学史》中将通俗文学统统看成民间文学。        【   </a:t>
            </a:r>
            <a:r>
              <a:rPr lang="zh-CN" altLang="en-US" dirty="0">
                <a:solidFill>
                  <a:srgbClr val="C00000"/>
                </a:solidFill>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 】   </a:t>
            </a:r>
            <a:r>
              <a:rPr lang="zh-CN" altLang="en-US" dirty="0">
                <a:solidFill>
                  <a:srgbClr val="C00000"/>
                </a:solidFill>
                <a:latin typeface="微软雅黑" panose="020B0503020204020204" charset="-122"/>
                <a:ea typeface="微软雅黑" panose="020B0503020204020204" charset="-122"/>
              </a:rPr>
              <a:t>郑振铎</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66211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5377" y="941547"/>
            <a:ext cx="7436644" cy="3042371"/>
          </a:xfrm>
          <a:prstGeom prst="rect">
            <a:avLst/>
          </a:prstGeom>
          <a:noFill/>
        </p:spPr>
        <p:txBody>
          <a:bodyPr wrap="square" lIns="68580" tIns="34290" rIns="68580" bIns="34290" rtlCol="0" anchor="t">
            <a:spAutoFit/>
          </a:bodyPr>
          <a:lstStyle/>
          <a:p>
            <a:pPr>
              <a:lnSpc>
                <a:spcPct val="110000"/>
              </a:lnSpc>
            </a:pPr>
            <a:r>
              <a:rPr lang="en-US" altLang="zh-CN" sz="2100" dirty="0">
                <a:latin typeface="微软雅黑" panose="020B0503020204020204" charset="-122"/>
                <a:ea typeface="微软雅黑" panose="020B0503020204020204" charset="-122"/>
              </a:rPr>
              <a:t>3</a:t>
            </a:r>
            <a:r>
              <a:rPr lang="zh-CN" altLang="en-US" sz="2100" dirty="0">
                <a:latin typeface="微软雅黑" panose="020B0503020204020204" charset="-122"/>
                <a:ea typeface="微软雅黑" panose="020B0503020204020204" charset="-122"/>
              </a:rPr>
              <a:t>、最早提出“Folkore(民俗）”这一学科名词的是</a:t>
            </a:r>
            <a:r>
              <a:rPr lang="zh-CN" altLang="en-US" sz="2100" dirty="0">
                <a:latin typeface="微软雅黑" panose="020B0503020204020204" charset="-122"/>
                <a:ea typeface="微软雅黑" panose="020B0503020204020204" charset="-122"/>
                <a:sym typeface="+mn-ea"/>
              </a:rPr>
              <a:t>【    】</a:t>
            </a:r>
            <a:endParaRPr lang="zh-CN" altLang="en-US" sz="2100" dirty="0">
              <a:latin typeface="微软雅黑" panose="020B0503020204020204" charset="-122"/>
              <a:ea typeface="微软雅黑" panose="020B0503020204020204" charset="-122"/>
            </a:endParaRPr>
          </a:p>
          <a:p>
            <a:pPr>
              <a:lnSpc>
                <a:spcPct val="110000"/>
              </a:lnSpc>
            </a:pPr>
            <a:endParaRPr lang="zh-CN" altLang="en-US" sz="2100" dirty="0">
              <a:latin typeface="微软雅黑" panose="020B0503020204020204" charset="-122"/>
              <a:ea typeface="微软雅黑" panose="020B0503020204020204" charset="-122"/>
              <a:sym typeface="+mn-ea"/>
            </a:endParaRPr>
          </a:p>
          <a:p>
            <a:pPr marR="796766" algn="just">
              <a:lnSpc>
                <a:spcPct val="110000"/>
              </a:lnSpc>
              <a:spcBef>
                <a:spcPts val="600"/>
              </a:spcBef>
            </a:pPr>
            <a:r>
              <a:rPr sz="2000" spc="20" dirty="0" err="1">
                <a:latin typeface="微软雅黑" panose="020B0503020204020204" charset="-122"/>
                <a:cs typeface="微软雅黑" panose="020B0503020204020204" charset="-122"/>
                <a:sym typeface="+mn-ea"/>
              </a:rPr>
              <a:t>A.阿尔奈</a:t>
            </a:r>
            <a:endParaRPr sz="2000" spc="20" dirty="0" err="1">
              <a:latin typeface="微软雅黑" panose="020B0503020204020204" charset="-122"/>
              <a:cs typeface="微软雅黑" panose="020B0503020204020204" charset="-122"/>
            </a:endParaRPr>
          </a:p>
          <a:p>
            <a:pPr marR="796766" algn="just">
              <a:lnSpc>
                <a:spcPct val="60000"/>
              </a:lnSpc>
              <a:spcBef>
                <a:spcPts val="600"/>
              </a:spcBef>
            </a:pPr>
            <a:endParaRPr sz="2000" spc="20" dirty="0" err="1">
              <a:latin typeface="微软雅黑" panose="020B0503020204020204" charset="-122"/>
              <a:cs typeface="微软雅黑" panose="020B0503020204020204" charset="-122"/>
            </a:endParaRPr>
          </a:p>
          <a:p>
            <a:pPr marR="796766" algn="just">
              <a:lnSpc>
                <a:spcPct val="60000"/>
              </a:lnSpc>
              <a:spcBef>
                <a:spcPts val="600"/>
              </a:spcBef>
            </a:pPr>
            <a:r>
              <a:rPr sz="2000" spc="20" dirty="0" err="1">
                <a:latin typeface="微软雅黑" panose="020B0503020204020204" charset="-122"/>
                <a:cs typeface="微软雅黑" panose="020B0503020204020204" charset="-122"/>
              </a:rPr>
              <a:t>B.阿尔宿特·贝茨·洛德</a:t>
            </a:r>
          </a:p>
          <a:p>
            <a:pPr marR="796766" algn="just">
              <a:lnSpc>
                <a:spcPct val="60000"/>
              </a:lnSpc>
              <a:spcBef>
                <a:spcPts val="600"/>
              </a:spcBef>
            </a:pPr>
            <a:endParaRPr sz="2000" spc="20" dirty="0" err="1">
              <a:latin typeface="微软雅黑" panose="020B0503020204020204" charset="-122"/>
              <a:cs typeface="微软雅黑" panose="020B0503020204020204" charset="-122"/>
              <a:sym typeface="+mn-ea"/>
            </a:endParaRPr>
          </a:p>
          <a:p>
            <a:pPr marR="796766" algn="just">
              <a:lnSpc>
                <a:spcPct val="60000"/>
              </a:lnSpc>
              <a:spcBef>
                <a:spcPts val="600"/>
              </a:spcBef>
            </a:pPr>
            <a:r>
              <a:rPr sz="2000" spc="20" dirty="0" err="1">
                <a:latin typeface="微软雅黑" panose="020B0503020204020204" charset="-122"/>
                <a:cs typeface="微软雅黑" panose="020B0503020204020204" charset="-122"/>
                <a:sym typeface="+mn-ea"/>
              </a:rPr>
              <a:t>C.汤姆斯</a:t>
            </a:r>
            <a:endParaRPr sz="2000" spc="20" dirty="0" err="1">
              <a:latin typeface="微软雅黑" panose="020B0503020204020204" charset="-122"/>
              <a:cs typeface="微软雅黑" panose="020B0503020204020204" charset="-122"/>
            </a:endParaRPr>
          </a:p>
          <a:p>
            <a:pPr marR="796766" algn="just">
              <a:lnSpc>
                <a:spcPct val="60000"/>
              </a:lnSpc>
              <a:spcBef>
                <a:spcPts val="600"/>
              </a:spcBef>
            </a:pPr>
            <a:endParaRPr sz="2000" spc="20" dirty="0" err="1">
              <a:latin typeface="微软雅黑" panose="020B0503020204020204" charset="-122"/>
              <a:cs typeface="微软雅黑" panose="020B0503020204020204" charset="-122"/>
            </a:endParaRPr>
          </a:p>
          <a:p>
            <a:pPr marR="796766" algn="just">
              <a:lnSpc>
                <a:spcPct val="60000"/>
              </a:lnSpc>
              <a:spcBef>
                <a:spcPts val="600"/>
              </a:spcBef>
            </a:pPr>
            <a:r>
              <a:rPr sz="2000" spc="20" dirty="0" err="1">
                <a:latin typeface="微软雅黑" panose="020B0503020204020204" charset="-122"/>
                <a:cs typeface="微软雅黑" panose="020B0503020204020204" charset="-122"/>
              </a:rPr>
              <a:t>D.理查德·鲍曼</a:t>
            </a:r>
            <a:endParaRPr lang="zh-CN" altLang="en-US" dirty="0"/>
          </a:p>
          <a:p>
            <a:endParaRPr lang="zh-CN" altLang="en-US" dirty="0"/>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45920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105377" y="941547"/>
            <a:ext cx="7436644" cy="3042371"/>
          </a:xfrm>
          <a:prstGeom prst="rect">
            <a:avLst/>
          </a:prstGeom>
          <a:noFill/>
        </p:spPr>
        <p:txBody>
          <a:bodyPr wrap="square" lIns="68580" tIns="34290" rIns="68580" bIns="34290" rtlCol="0" anchor="t">
            <a:spAutoFit/>
          </a:bodyPr>
          <a:lstStyle/>
          <a:p>
            <a:pPr>
              <a:lnSpc>
                <a:spcPct val="110000"/>
              </a:lnSpc>
            </a:pPr>
            <a:r>
              <a:rPr lang="en-US" altLang="zh-CN" sz="2100" dirty="0">
                <a:latin typeface="微软雅黑" panose="020B0503020204020204" charset="-122"/>
                <a:ea typeface="微软雅黑" panose="020B0503020204020204" charset="-122"/>
              </a:rPr>
              <a:t>3</a:t>
            </a:r>
            <a:r>
              <a:rPr lang="zh-CN" altLang="en-US" sz="2100" dirty="0">
                <a:latin typeface="微软雅黑" panose="020B0503020204020204" charset="-122"/>
                <a:ea typeface="微软雅黑" panose="020B0503020204020204" charset="-122"/>
              </a:rPr>
              <a:t>、最早提出“Folkore(民俗）”这一学科名词的是</a:t>
            </a:r>
            <a:r>
              <a:rPr lang="zh-CN" altLang="en-US" sz="2100" dirty="0">
                <a:latin typeface="微软雅黑" panose="020B0503020204020204" charset="-122"/>
                <a:ea typeface="微软雅黑" panose="020B0503020204020204" charset="-122"/>
                <a:sym typeface="+mn-ea"/>
              </a:rPr>
              <a:t>【 </a:t>
            </a:r>
            <a:r>
              <a:rPr lang="en-US" altLang="zh-CN" sz="2100" dirty="0">
                <a:latin typeface="微软雅黑" panose="020B0503020204020204" charset="-122"/>
                <a:ea typeface="微软雅黑" panose="020B0503020204020204" charset="-122"/>
                <a:sym typeface="+mn-ea"/>
              </a:rPr>
              <a:t>C</a:t>
            </a:r>
            <a:r>
              <a:rPr lang="zh-CN" altLang="en-US" sz="2100" dirty="0">
                <a:latin typeface="微软雅黑" panose="020B0503020204020204" charset="-122"/>
                <a:ea typeface="微软雅黑" panose="020B0503020204020204" charset="-122"/>
                <a:sym typeface="+mn-ea"/>
              </a:rPr>
              <a:t>  】</a:t>
            </a:r>
            <a:endParaRPr lang="zh-CN" altLang="en-US" sz="2100" dirty="0">
              <a:latin typeface="微软雅黑" panose="020B0503020204020204" charset="-122"/>
              <a:ea typeface="微软雅黑" panose="020B0503020204020204" charset="-122"/>
            </a:endParaRPr>
          </a:p>
          <a:p>
            <a:pPr>
              <a:lnSpc>
                <a:spcPct val="110000"/>
              </a:lnSpc>
            </a:pPr>
            <a:endParaRPr lang="zh-CN" altLang="en-US" sz="2100" dirty="0">
              <a:latin typeface="微软雅黑" panose="020B0503020204020204" charset="-122"/>
              <a:ea typeface="微软雅黑" panose="020B0503020204020204" charset="-122"/>
              <a:sym typeface="+mn-ea"/>
            </a:endParaRPr>
          </a:p>
          <a:p>
            <a:pPr marR="796766" algn="just">
              <a:lnSpc>
                <a:spcPct val="110000"/>
              </a:lnSpc>
              <a:spcBef>
                <a:spcPts val="600"/>
              </a:spcBef>
            </a:pPr>
            <a:r>
              <a:rPr sz="2000" spc="20" dirty="0" err="1">
                <a:latin typeface="微软雅黑" panose="020B0503020204020204" charset="-122"/>
                <a:cs typeface="微软雅黑" panose="020B0503020204020204" charset="-122"/>
                <a:sym typeface="+mn-ea"/>
              </a:rPr>
              <a:t>A.阿尔奈</a:t>
            </a:r>
            <a:endParaRPr sz="2000" spc="20" dirty="0" err="1">
              <a:latin typeface="微软雅黑" panose="020B0503020204020204" charset="-122"/>
              <a:cs typeface="微软雅黑" panose="020B0503020204020204" charset="-122"/>
            </a:endParaRPr>
          </a:p>
          <a:p>
            <a:pPr marR="796766" algn="just">
              <a:lnSpc>
                <a:spcPct val="60000"/>
              </a:lnSpc>
              <a:spcBef>
                <a:spcPts val="600"/>
              </a:spcBef>
            </a:pPr>
            <a:endParaRPr sz="2000" spc="20" dirty="0" err="1">
              <a:latin typeface="微软雅黑" panose="020B0503020204020204" charset="-122"/>
              <a:cs typeface="微软雅黑" panose="020B0503020204020204" charset="-122"/>
            </a:endParaRPr>
          </a:p>
          <a:p>
            <a:pPr marR="796766" algn="just">
              <a:lnSpc>
                <a:spcPct val="60000"/>
              </a:lnSpc>
              <a:spcBef>
                <a:spcPts val="600"/>
              </a:spcBef>
            </a:pPr>
            <a:r>
              <a:rPr sz="2000" spc="20" dirty="0" err="1">
                <a:latin typeface="微软雅黑" panose="020B0503020204020204" charset="-122"/>
                <a:cs typeface="微软雅黑" panose="020B0503020204020204" charset="-122"/>
              </a:rPr>
              <a:t>B.阿尔宿特·贝茨·洛德</a:t>
            </a:r>
          </a:p>
          <a:p>
            <a:pPr marR="796766" algn="just">
              <a:lnSpc>
                <a:spcPct val="60000"/>
              </a:lnSpc>
              <a:spcBef>
                <a:spcPts val="600"/>
              </a:spcBef>
            </a:pPr>
            <a:endParaRPr sz="2000" spc="20" dirty="0" err="1">
              <a:latin typeface="微软雅黑" panose="020B0503020204020204" charset="-122"/>
              <a:cs typeface="微软雅黑" panose="020B0503020204020204" charset="-122"/>
              <a:sym typeface="+mn-ea"/>
            </a:endParaRPr>
          </a:p>
          <a:p>
            <a:pPr marR="796766" algn="just">
              <a:lnSpc>
                <a:spcPct val="60000"/>
              </a:lnSpc>
              <a:spcBef>
                <a:spcPts val="600"/>
              </a:spcBef>
            </a:pPr>
            <a:r>
              <a:rPr sz="2000" spc="20" dirty="0" err="1">
                <a:solidFill>
                  <a:srgbClr val="FF0000"/>
                </a:solidFill>
                <a:latin typeface="微软雅黑" panose="020B0503020204020204" charset="-122"/>
                <a:cs typeface="微软雅黑" panose="020B0503020204020204" charset="-122"/>
                <a:sym typeface="+mn-ea"/>
              </a:rPr>
              <a:t>C.汤姆斯</a:t>
            </a:r>
            <a:endParaRPr sz="2000" spc="20" dirty="0" err="1">
              <a:solidFill>
                <a:srgbClr val="FF0000"/>
              </a:solidFill>
              <a:latin typeface="微软雅黑" panose="020B0503020204020204" charset="-122"/>
              <a:cs typeface="微软雅黑" panose="020B0503020204020204" charset="-122"/>
            </a:endParaRPr>
          </a:p>
          <a:p>
            <a:pPr marR="796766" algn="just">
              <a:lnSpc>
                <a:spcPct val="60000"/>
              </a:lnSpc>
              <a:spcBef>
                <a:spcPts val="600"/>
              </a:spcBef>
            </a:pPr>
            <a:endParaRPr sz="2000" spc="20" dirty="0" err="1">
              <a:latin typeface="微软雅黑" panose="020B0503020204020204" charset="-122"/>
              <a:cs typeface="微软雅黑" panose="020B0503020204020204" charset="-122"/>
            </a:endParaRPr>
          </a:p>
          <a:p>
            <a:pPr marR="796766" algn="just">
              <a:lnSpc>
                <a:spcPct val="60000"/>
              </a:lnSpc>
              <a:spcBef>
                <a:spcPts val="600"/>
              </a:spcBef>
            </a:pPr>
            <a:r>
              <a:rPr sz="2000" spc="20" dirty="0" err="1">
                <a:latin typeface="微软雅黑" panose="020B0503020204020204" charset="-122"/>
                <a:cs typeface="微软雅黑" panose="020B0503020204020204" charset="-122"/>
              </a:rPr>
              <a:t>D.理查德·鲍曼</a:t>
            </a:r>
            <a:endParaRPr lang="zh-CN" altLang="en-US" dirty="0"/>
          </a:p>
          <a:p>
            <a:endParaRPr lang="zh-CN" altLang="en-US" dirty="0"/>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17980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1014224"/>
            <a:ext cx="7218244" cy="2680085"/>
            <a:chOff x="609599" y="1180019"/>
            <a:chExt cx="9624325" cy="3573447"/>
          </a:xfrm>
        </p:grpSpPr>
        <p:sp>
          <p:nvSpPr>
            <p:cNvPr id="3" name="圆角矩形 2">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第三节 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第四节 学习目的与要求</a:t>
              </a:r>
            </a:p>
          </p:txBody>
        </p:sp>
        <p:cxnSp>
          <p:nvCxnSpPr>
            <p:cNvPr id="20" name="直线连接符 19">
              <a:extLst>
                <a:ext uri="{FF2B5EF4-FFF2-40B4-BE49-F238E27FC236}">
                  <a16:creationId xmlns:a16="http://schemas.microsoft.com/office/drawing/2014/main" id="{2E56B57E-A19F-4B44-AB34-B35D23F9C872}"/>
                </a:ext>
              </a:extLst>
            </p:cNvPr>
            <p:cNvCxnSpPr>
              <a:stCxn id="3"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04448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3163" y="1767614"/>
            <a:ext cx="530978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 </a:t>
            </a:r>
            <a:r>
              <a:rPr lang="zh-CN" altLang="en-US" sz="2100" b="1" dirty="0">
                <a:latin typeface="微软雅黑" panose="020B0503020204020204" charset="-122"/>
                <a:ea typeface="微软雅黑" panose="020B0503020204020204" charset="-122"/>
                <a:sym typeface="+mn-ea"/>
              </a:rPr>
              <a:t>原始形态的民间文学包括哪些方面的内容</a:t>
            </a:r>
            <a:endParaRPr lang="zh-CN" altLang="en-US" sz="2100" b="1" dirty="0"/>
          </a:p>
        </p:txBody>
      </p:sp>
      <p:sp>
        <p:nvSpPr>
          <p:cNvPr id="3" name="文本框 2"/>
          <p:cNvSpPr txBox="1"/>
          <p:nvPr/>
        </p:nvSpPr>
        <p:spPr>
          <a:xfrm>
            <a:off x="183833" y="2353702"/>
            <a:ext cx="8434864" cy="1730216"/>
          </a:xfrm>
          <a:prstGeom prst="rect">
            <a:avLst/>
          </a:prstGeom>
          <a:noFill/>
        </p:spPr>
        <p:txBody>
          <a:bodyPr wrap="square" lIns="68580" tIns="34290" rIns="68580" bIns="34290" rtlCol="0">
            <a:spAutoFit/>
          </a:bodyPr>
          <a:lstStyle/>
          <a:p>
            <a:pPr>
              <a:lnSpc>
                <a:spcPct val="150000"/>
              </a:lnSpc>
            </a:pPr>
            <a:r>
              <a:rPr spc="-5" dirty="0">
                <a:latin typeface="微软雅黑" panose="020B0503020204020204" charset="-122"/>
                <a:ea typeface="微软雅黑" panose="020B0503020204020204" charset="-122"/>
                <a:cs typeface="微软雅黑" panose="020B0503020204020204" charset="-122"/>
                <a:sym typeface="+mn-ea"/>
              </a:rPr>
              <a:t>（1）建立在</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劳动</a:t>
            </a:r>
            <a:r>
              <a:rPr spc="-5" dirty="0">
                <a:latin typeface="微软雅黑" panose="020B0503020204020204" charset="-122"/>
                <a:ea typeface="微软雅黑" panose="020B0503020204020204" charset="-122"/>
                <a:cs typeface="微软雅黑" panose="020B0503020204020204" charset="-122"/>
                <a:sym typeface="+mn-ea"/>
              </a:rPr>
              <a:t>节奏基础上渗透于生活各个方面的</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歌谣</a:t>
            </a:r>
            <a:r>
              <a:rPr spc="5" dirty="0">
                <a:latin typeface="微软雅黑" panose="020B0503020204020204" charset="-122"/>
                <a:ea typeface="微软雅黑" panose="020B0503020204020204" charset="-122"/>
                <a:cs typeface="微软雅黑" panose="020B0503020204020204" charset="-122"/>
                <a:sym typeface="+mn-ea"/>
              </a:rPr>
              <a:t>活动。</a:t>
            </a:r>
          </a:p>
          <a:p>
            <a:pPr>
              <a:lnSpc>
                <a:spcPct val="150000"/>
              </a:lnSpc>
            </a:pPr>
            <a:r>
              <a:rPr lang="zh-CN" altLang="en-US" spc="-5" dirty="0">
                <a:latin typeface="微软雅黑" panose="020B0503020204020204" charset="-122"/>
                <a:ea typeface="微软雅黑" panose="020B0503020204020204" charset="-122"/>
                <a:cs typeface="微软雅黑" panose="020B0503020204020204" charset="-122"/>
                <a:sym typeface="+mn-ea"/>
              </a:rPr>
              <a:t>（</a:t>
            </a:r>
            <a:r>
              <a:rPr lang="en-US" altLang="zh-CN" spc="-5" dirty="0">
                <a:latin typeface="微软雅黑" panose="020B0503020204020204" charset="-122"/>
                <a:ea typeface="微软雅黑" panose="020B0503020204020204" charset="-122"/>
                <a:cs typeface="微软雅黑" panose="020B0503020204020204" charset="-122"/>
                <a:sym typeface="+mn-ea"/>
              </a:rPr>
              <a:t>2</a:t>
            </a:r>
            <a:r>
              <a:rPr lang="zh-CN" altLang="en-US" spc="-5" dirty="0">
                <a:latin typeface="微软雅黑" panose="020B0503020204020204" charset="-122"/>
                <a:ea typeface="微软雅黑" panose="020B0503020204020204" charset="-122"/>
                <a:cs typeface="微软雅黑" panose="020B0503020204020204" charset="-122"/>
                <a:sym typeface="+mn-ea"/>
              </a:rPr>
              <a:t>）</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宗教活动</a:t>
            </a:r>
            <a:r>
              <a:rPr spc="-5" dirty="0">
                <a:latin typeface="微软雅黑" panose="020B0503020204020204" charset="-122"/>
                <a:ea typeface="微软雅黑" panose="020B0503020204020204" charset="-122"/>
                <a:cs typeface="微软雅黑" panose="020B0503020204020204" charset="-122"/>
                <a:sym typeface="+mn-ea"/>
              </a:rPr>
              <a:t>中与仪式行为相伴随的神圣故事，我们今天称之为“</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神话”</a:t>
            </a:r>
            <a:r>
              <a:rPr spc="-5"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spc="-5" dirty="0">
                <a:latin typeface="微软雅黑" panose="020B0503020204020204" charset="-122"/>
                <a:ea typeface="微软雅黑" panose="020B0503020204020204" charset="-122"/>
                <a:cs typeface="微软雅黑" panose="020B0503020204020204" charset="-122"/>
                <a:sym typeface="+mn-ea"/>
              </a:rPr>
              <a:t>（3）休闲时借以消遣的</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传说与故事</a:t>
            </a:r>
            <a:r>
              <a:rPr spc="-5" dirty="0">
                <a:latin typeface="微软雅黑" panose="020B0503020204020204" charset="-122"/>
                <a:ea typeface="微软雅黑" panose="020B0503020204020204" charset="-122"/>
                <a:cs typeface="微软雅黑" panose="020B0503020204020204" charset="-122"/>
                <a:sym typeface="+mn-ea"/>
              </a:rPr>
              <a:t>。</a:t>
            </a:r>
            <a:endParaRPr spc="-5"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zh-CN" altLang="en-US" dirty="0"/>
          </a:p>
        </p:txBody>
      </p:sp>
      <p:sp>
        <p:nvSpPr>
          <p:cNvPr id="6" name="五边形 5"/>
          <p:cNvSpPr/>
          <p:nvPr/>
        </p:nvSpPr>
        <p:spPr>
          <a:xfrm flipH="1">
            <a:off x="5580112" y="179380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简答</a:t>
            </a:r>
          </a:p>
        </p:txBody>
      </p:sp>
      <p:sp>
        <p:nvSpPr>
          <p:cNvPr id="4" name="矩形 3"/>
          <p:cNvSpPr/>
          <p:nvPr/>
        </p:nvSpPr>
        <p:spPr>
          <a:xfrm>
            <a:off x="293163" y="141507"/>
            <a:ext cx="5661660" cy="1523494"/>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latin typeface="微软雅黑" panose="020B0503020204020204" charset="-122"/>
                <a:ea typeface="微软雅黑" panose="020B0503020204020204" charset="-122"/>
                <a:cs typeface="Calibri" panose="020F0502020204030204" charset="0"/>
              </a:rPr>
              <a:t>1.2</a:t>
            </a:r>
            <a:r>
              <a:rPr lang="zh-CN" altLang="en-US" sz="2100" b="1" dirty="0">
                <a:latin typeface="微软雅黑" panose="020B0503020204020204" charset="-122"/>
                <a:ea typeface="微软雅黑" panose="020B0503020204020204" charset="-122"/>
                <a:cs typeface="Calibri" panose="020F0502020204030204" charset="0"/>
              </a:rPr>
              <a:t> 中国民间文学的发生和发展</a:t>
            </a:r>
            <a:endParaRPr lang="en-US" altLang="zh-CN" sz="2100" b="1" dirty="0">
              <a:latin typeface="微软雅黑" panose="020B0503020204020204" charset="-122"/>
              <a:ea typeface="微软雅黑" panose="020B0503020204020204" charset="-122"/>
              <a:cs typeface="Calibri" panose="020F0502020204030204" charset="0"/>
            </a:endParaRPr>
          </a:p>
          <a:p>
            <a:pPr lvl="0" eaLnBrk="0" fontAlgn="base" hangingPunct="0">
              <a:lnSpc>
                <a:spcPct val="150000"/>
              </a:lnSpc>
              <a:spcBef>
                <a:spcPct val="0"/>
              </a:spcBef>
              <a:spcAft>
                <a:spcPct val="0"/>
              </a:spcAft>
            </a:pPr>
            <a:endParaRPr lang="zh-CN" altLang="en-US" sz="2100" b="1" dirty="0">
              <a:latin typeface="微软雅黑" panose="020B0503020204020204" charset="-122"/>
              <a:ea typeface="微软雅黑" panose="020B0503020204020204" charset="-122"/>
              <a:cs typeface="Calibri" panose="020F0502020204030204" charset="0"/>
            </a:endParaRPr>
          </a:p>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中国民间文学的起源</a:t>
            </a:r>
          </a:p>
        </p:txBody>
      </p:sp>
      <p:grpSp>
        <p:nvGrpSpPr>
          <p:cNvPr id="17" name="组合 16">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18" name="圆角矩形 17">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1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19">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20">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2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2E56B57E-A19F-4B44-AB34-B35D23F9C872}"/>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A4A1488C-75DF-9B4C-9E26-CBFD89D282C5}"/>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5D2EFA0-9CDE-3447-873C-47F8EBC4E40C}"/>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35322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5302" y="517208"/>
            <a:ext cx="6561773" cy="552926"/>
          </a:xfrm>
          <a:prstGeom prst="rect">
            <a:avLst/>
          </a:prstGeom>
          <a:noFill/>
        </p:spPr>
        <p:txBody>
          <a:bodyPr wrap="square" lIns="68580" tIns="34290" rIns="68580" bIns="34290" rtlCol="0">
            <a:spAutoFit/>
          </a:bodyPr>
          <a:lstStyle/>
          <a:p>
            <a:pPr marR="87154">
              <a:lnSpc>
                <a:spcPct val="150000"/>
              </a:lnSpc>
            </a:pPr>
            <a:r>
              <a:rPr lang="zh-CN" altLang="en-US" sz="2100" dirty="0">
                <a:latin typeface="微软雅黑" panose="020B0503020204020204" charset="-122"/>
                <a:ea typeface="微软雅黑" panose="020B0503020204020204" charset="-122"/>
                <a:sym typeface="+mn-ea"/>
              </a:rPr>
              <a:t>  </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179308" y="1453991"/>
            <a:ext cx="8950166" cy="899160"/>
          </a:xfrm>
          <a:prstGeom prst="rect">
            <a:avLst/>
          </a:prstGeom>
          <a:noFill/>
        </p:spPr>
        <p:txBody>
          <a:bodyPr wrap="square" lIns="68580" tIns="34290" rIns="68580" bIns="34290" rtlCol="0">
            <a:spAutoFit/>
          </a:bodyPr>
          <a:lstStyle/>
          <a:p>
            <a:pPr marR="87154">
              <a:lnSpc>
                <a:spcPct val="150000"/>
              </a:lnSpc>
            </a:pPr>
            <a:r>
              <a:rPr lang="en-US" spc="-5" dirty="0">
                <a:latin typeface="微软雅黑" panose="020B0503020204020204" charset="-122"/>
                <a:ea typeface="微软雅黑" panose="020B0503020204020204" charset="-122"/>
                <a:cs typeface="微软雅黑" panose="020B0503020204020204" charset="-122"/>
                <a:sym typeface="+mn-ea"/>
              </a:rPr>
              <a:t>       </a:t>
            </a:r>
            <a:r>
              <a:rPr b="1" spc="-5" dirty="0">
                <a:latin typeface="微软雅黑" panose="020B0503020204020204" charset="-122"/>
                <a:ea typeface="微软雅黑" panose="020B0503020204020204" charset="-122"/>
                <a:cs typeface="微软雅黑" panose="020B0503020204020204" charset="-122"/>
                <a:sym typeface="+mn-ea"/>
              </a:rPr>
              <a:t>（1）建立在</a:t>
            </a:r>
            <a:r>
              <a:rPr b="1" u="sng" spc="-5" dirty="0">
                <a:solidFill>
                  <a:srgbClr val="C00000"/>
                </a:solidFill>
                <a:latin typeface="微软雅黑" panose="020B0503020204020204" charset="-122"/>
                <a:ea typeface="微软雅黑" panose="020B0503020204020204" charset="-122"/>
                <a:sym typeface="+mn-ea"/>
              </a:rPr>
              <a:t>劳动</a:t>
            </a:r>
            <a:r>
              <a:rPr b="1" spc="-5" dirty="0">
                <a:latin typeface="微软雅黑" panose="020B0503020204020204" charset="-122"/>
                <a:ea typeface="微软雅黑" panose="020B0503020204020204" charset="-122"/>
                <a:cs typeface="微软雅黑" panose="020B0503020204020204" charset="-122"/>
                <a:sym typeface="+mn-ea"/>
              </a:rPr>
              <a:t>节奏基础上渗透于生活各个方面的</a:t>
            </a:r>
            <a:r>
              <a:rPr b="1" u="sng" spc="-5" dirty="0">
                <a:solidFill>
                  <a:srgbClr val="C00000"/>
                </a:solidFill>
                <a:latin typeface="微软雅黑" panose="020B0503020204020204" charset="-122"/>
                <a:ea typeface="微软雅黑" panose="020B0503020204020204" charset="-122"/>
                <a:sym typeface="+mn-ea"/>
              </a:rPr>
              <a:t>歌谣</a:t>
            </a:r>
            <a:r>
              <a:rPr b="1" spc="5" dirty="0">
                <a:latin typeface="微软雅黑" panose="020B0503020204020204" charset="-122"/>
                <a:ea typeface="微软雅黑" panose="020B0503020204020204" charset="-122"/>
                <a:cs typeface="微软雅黑" panose="020B0503020204020204" charset="-122"/>
                <a:sym typeface="+mn-ea"/>
              </a:rPr>
              <a:t>活动。</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（2分）</a:t>
            </a:r>
            <a:endParaRPr dirty="0">
              <a:solidFill>
                <a:srgbClr val="C00000"/>
              </a:solidFill>
              <a:latin typeface="微软雅黑" panose="020B0503020204020204" charset="-122"/>
              <a:ea typeface="微软雅黑" panose="020B0503020204020204" charset="-122"/>
              <a:cs typeface="微软雅黑" panose="020B0503020204020204" charset="-122"/>
            </a:endParaRPr>
          </a:p>
          <a:p>
            <a:pPr marR="5239">
              <a:lnSpc>
                <a:spcPct val="150000"/>
              </a:lnSpc>
            </a:pPr>
            <a:r>
              <a:rPr lang="en-US" spc="-5" dirty="0">
                <a:latin typeface="微软雅黑" panose="020B0503020204020204" charset="-122"/>
                <a:ea typeface="微软雅黑" panose="020B0503020204020204" charset="-122"/>
                <a:cs typeface="微软雅黑" panose="020B0503020204020204" charset="-122"/>
                <a:sym typeface="+mn-ea"/>
              </a:rPr>
              <a:t>      </a:t>
            </a:r>
            <a:endParaRPr lang="zh-CN" altLang="en-US" dirty="0">
              <a:latin typeface="微软雅黑" panose="020B0503020204020204" charset="-122"/>
              <a:ea typeface="微软雅黑" panose="020B0503020204020204" charset="-122"/>
            </a:endParaRPr>
          </a:p>
        </p:txBody>
      </p:sp>
      <p:sp>
        <p:nvSpPr>
          <p:cNvPr id="5" name="文本框 4"/>
          <p:cNvSpPr txBox="1"/>
          <p:nvPr/>
        </p:nvSpPr>
        <p:spPr>
          <a:xfrm>
            <a:off x="893922" y="2353152"/>
            <a:ext cx="7182326" cy="1314926"/>
          </a:xfrm>
          <a:prstGeom prst="rect">
            <a:avLst/>
          </a:prstGeom>
          <a:noFill/>
        </p:spPr>
        <p:txBody>
          <a:bodyPr wrap="square" lIns="68580" tIns="34290" rIns="68580" bIns="34290" rtlCol="0">
            <a:spAutoFit/>
          </a:bodyPr>
          <a:lstStyle/>
          <a:p>
            <a:pPr>
              <a:lnSpc>
                <a:spcPct val="150000"/>
              </a:lnSpc>
            </a:pPr>
            <a:r>
              <a:rPr lang="zh-CN" altLang="en-US" b="1" dirty="0">
                <a:latin typeface="楷体" panose="02010609060101010101" pitchFamily="49" charset="-122"/>
                <a:ea typeface="楷体" panose="02010609060101010101" pitchFamily="49" charset="-122"/>
              </a:rPr>
              <a:t>例如：《弹歌》</a:t>
            </a:r>
          </a:p>
          <a:p>
            <a:pPr>
              <a:lnSpc>
                <a:spcPct val="150000"/>
              </a:lnSpc>
            </a:pPr>
            <a:r>
              <a:rPr lang="zh-CN" altLang="en-US" b="1" dirty="0">
                <a:latin typeface="楷体" panose="02010609060101010101" pitchFamily="49" charset="-122"/>
                <a:ea typeface="楷体" panose="02010609060101010101" pitchFamily="49" charset="-122"/>
              </a:rPr>
              <a:t>        断竹，续竹；</a:t>
            </a:r>
          </a:p>
          <a:p>
            <a:pPr>
              <a:lnSpc>
                <a:spcPct val="150000"/>
              </a:lnSpc>
            </a:pPr>
            <a:r>
              <a:rPr lang="zh-CN" altLang="en-US" b="1" dirty="0">
                <a:latin typeface="楷体" panose="02010609060101010101" pitchFamily="49" charset="-122"/>
                <a:ea typeface="楷体" panose="02010609060101010101" pitchFamily="49" charset="-122"/>
              </a:rPr>
              <a:t>        飞土，逐</a:t>
            </a:r>
            <a:r>
              <a:rPr lang="zh-CN" altLang="zh-CN" b="1" dirty="0">
                <a:latin typeface="楷体" panose="02010609060101010101" pitchFamily="49" charset="-122"/>
                <a:ea typeface="楷体" panose="02010609060101010101" pitchFamily="49" charset="-122"/>
              </a:rPr>
              <a:t>宍</a:t>
            </a:r>
            <a:r>
              <a:rPr lang="zh-CN" altLang="en-US" b="1" dirty="0">
                <a:latin typeface="楷体" panose="02010609060101010101" pitchFamily="49" charset="-122"/>
                <a:ea typeface="楷体" panose="02010609060101010101" pitchFamily="49" charset="-122"/>
              </a:rPr>
              <a:t>（肉）。</a:t>
            </a:r>
          </a:p>
        </p:txBody>
      </p:sp>
      <p:pic>
        <p:nvPicPr>
          <p:cNvPr id="6" name="图片 5" descr="1"/>
          <p:cNvPicPr>
            <a:picLocks noChangeAspect="1"/>
          </p:cNvPicPr>
          <p:nvPr/>
        </p:nvPicPr>
        <p:blipFill>
          <a:blip r:embed="rId4"/>
          <a:stretch>
            <a:fillRect/>
          </a:stretch>
        </p:blipFill>
        <p:spPr>
          <a:xfrm>
            <a:off x="4753928" y="2353151"/>
            <a:ext cx="3322320" cy="2502218"/>
          </a:xfrm>
          <a:prstGeom prst="rect">
            <a:avLst/>
          </a:prstGeom>
        </p:spPr>
      </p:pic>
      <p:sp>
        <p:nvSpPr>
          <p:cNvPr id="7" name="矩形 6"/>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sp>
        <p:nvSpPr>
          <p:cNvPr id="8" name="文本框 7"/>
          <p:cNvSpPr txBox="1"/>
          <p:nvPr/>
        </p:nvSpPr>
        <p:spPr>
          <a:xfrm>
            <a:off x="183833" y="1027207"/>
            <a:ext cx="5309787" cy="392415"/>
          </a:xfrm>
          <a:prstGeom prst="rect">
            <a:avLst/>
          </a:prstGeom>
          <a:noFill/>
        </p:spPr>
        <p:txBody>
          <a:bodyPr wrap="none" lIns="68580" tIns="34290" rIns="68580" bIns="34290" rtlCol="0" anchor="t">
            <a:spAutoFit/>
          </a:bodyPr>
          <a:lstStyle/>
          <a:p>
            <a:r>
              <a:rPr lang="en-US" altLang="zh-CN" sz="2100" dirty="0">
                <a:latin typeface="微软雅黑" panose="020B0503020204020204" charset="-122"/>
                <a:ea typeface="微软雅黑" panose="020B0503020204020204" charset="-122"/>
                <a:sym typeface="+mn-ea"/>
              </a:rPr>
              <a:t>1. </a:t>
            </a:r>
            <a:r>
              <a:rPr lang="zh-CN" altLang="en-US" sz="2100" dirty="0">
                <a:latin typeface="微软雅黑" panose="020B0503020204020204" charset="-122"/>
                <a:ea typeface="微软雅黑" panose="020B0503020204020204" charset="-122"/>
                <a:sym typeface="+mn-ea"/>
              </a:rPr>
              <a:t>原始形态的民间文学包括哪些方面的内容</a:t>
            </a:r>
            <a:endParaRPr lang="zh-CN" altLang="en-US" sz="2100" dirty="0"/>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37809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0017" y="1294914"/>
            <a:ext cx="8843389" cy="484748"/>
          </a:xfrm>
          <a:prstGeom prst="rect">
            <a:avLst/>
          </a:prstGeom>
          <a:noFill/>
        </p:spPr>
        <p:txBody>
          <a:bodyPr wrap="square" lIns="68580" tIns="34290" rIns="68580" bIns="34290" rtlCol="0">
            <a:spAutoFit/>
          </a:bodyPr>
          <a:lstStyle/>
          <a:p>
            <a:pPr>
              <a:lnSpc>
                <a:spcPct val="150000"/>
              </a:lnSpc>
            </a:pPr>
            <a:r>
              <a:rPr b="1" spc="-5" dirty="0">
                <a:latin typeface="微软雅黑" panose="020B0503020204020204" charset="-122"/>
                <a:ea typeface="微软雅黑" panose="020B0503020204020204" charset="-122"/>
                <a:cs typeface="微软雅黑" panose="020B0503020204020204" charset="-122"/>
                <a:sym typeface="+mn-ea"/>
              </a:rPr>
              <a:t>（2）</a:t>
            </a:r>
            <a:r>
              <a:rPr b="1" spc="-5" dirty="0">
                <a:solidFill>
                  <a:srgbClr val="C00000"/>
                </a:solidFill>
                <a:latin typeface="微软雅黑" panose="020B0503020204020204" charset="-122"/>
                <a:ea typeface="微软雅黑" panose="020B0503020204020204" charset="-122"/>
                <a:cs typeface="微软雅黑" panose="020B0503020204020204" charset="-122"/>
                <a:sym typeface="+mn-ea"/>
              </a:rPr>
              <a:t>宗教活动</a:t>
            </a:r>
            <a:r>
              <a:rPr b="1" spc="-5" dirty="0">
                <a:latin typeface="微软雅黑" panose="020B0503020204020204" charset="-122"/>
                <a:ea typeface="微软雅黑" panose="020B0503020204020204" charset="-122"/>
                <a:cs typeface="微软雅黑" panose="020B0503020204020204" charset="-122"/>
                <a:sym typeface="+mn-ea"/>
              </a:rPr>
              <a:t>中与仪式行为相伴随的神圣故事，我们今天称之为“</a:t>
            </a:r>
            <a:r>
              <a:rPr b="1" spc="-5" dirty="0">
                <a:solidFill>
                  <a:srgbClr val="C00000"/>
                </a:solidFill>
                <a:latin typeface="微软雅黑" panose="020B0503020204020204" charset="-122"/>
                <a:ea typeface="微软雅黑" panose="020B0503020204020204" charset="-122"/>
                <a:cs typeface="微软雅黑" panose="020B0503020204020204" charset="-122"/>
                <a:sym typeface="+mn-ea"/>
              </a:rPr>
              <a:t>神话”</a:t>
            </a:r>
            <a:r>
              <a:rPr b="1" spc="-5" dirty="0">
                <a:latin typeface="微软雅黑" panose="020B0503020204020204" charset="-122"/>
                <a:ea typeface="微软雅黑" panose="020B0503020204020204" charset="-122"/>
                <a:cs typeface="微软雅黑" panose="020B0503020204020204" charset="-122"/>
                <a:sym typeface="+mn-ea"/>
              </a:rPr>
              <a:t>。</a:t>
            </a:r>
            <a:r>
              <a:rPr b="1" spc="-5" dirty="0">
                <a:solidFill>
                  <a:srgbClr val="C00000"/>
                </a:solidFill>
                <a:latin typeface="微软雅黑" panose="020B0503020204020204" charset="-122"/>
                <a:ea typeface="微软雅黑" panose="020B0503020204020204" charset="-122"/>
                <a:cs typeface="微软雅黑" panose="020B0503020204020204" charset="-122"/>
                <a:sym typeface="+mn-ea"/>
              </a:rPr>
              <a:t>（2分）</a:t>
            </a:r>
            <a:endParaRPr b="1" spc="-5"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13435" y="1985963"/>
            <a:ext cx="3441383" cy="483870"/>
          </a:xfrm>
          <a:prstGeom prst="rect">
            <a:avLst/>
          </a:prstGeom>
          <a:noFill/>
        </p:spPr>
        <p:txBody>
          <a:bodyPr wrap="square" lIns="68580" tIns="34290" rIns="68580" bIns="34290" rtlCol="0">
            <a:spAutoFit/>
          </a:bodyPr>
          <a:lstStyle/>
          <a:p>
            <a:pPr>
              <a:lnSpc>
                <a:spcPct val="150000"/>
              </a:lnSpc>
            </a:pPr>
            <a:r>
              <a:rPr lang="zh-CN" altLang="en-US" b="1" dirty="0">
                <a:latin typeface="楷体" panose="02010609060101010101" pitchFamily="49" charset="-122"/>
                <a:ea typeface="楷体" panose="02010609060101010101" pitchFamily="49" charset="-122"/>
              </a:rPr>
              <a:t>例如：《</a:t>
            </a:r>
            <a:r>
              <a:rPr lang="zh-CN" altLang="en-US" b="1" dirty="0">
                <a:latin typeface="楷体" panose="02010609060101010101" pitchFamily="49" charset="-122"/>
                <a:ea typeface="楷体" panose="02010609060101010101" pitchFamily="49" charset="-122"/>
                <a:sym typeface="+mn-ea"/>
              </a:rPr>
              <a:t>牛郎织女</a:t>
            </a:r>
            <a:r>
              <a:rPr lang="zh-CN" altLang="en-US" b="1" dirty="0">
                <a:latin typeface="楷体" panose="02010609060101010101" pitchFamily="49" charset="-122"/>
                <a:ea typeface="楷体" panose="02010609060101010101" pitchFamily="49" charset="-122"/>
              </a:rPr>
              <a:t>》</a:t>
            </a:r>
          </a:p>
        </p:txBody>
      </p:sp>
      <p:pic>
        <p:nvPicPr>
          <p:cNvPr id="5" name="图片 4" descr="2"/>
          <p:cNvPicPr>
            <a:picLocks noChangeAspect="1"/>
          </p:cNvPicPr>
          <p:nvPr/>
        </p:nvPicPr>
        <p:blipFill>
          <a:blip r:embed="rId3"/>
          <a:stretch>
            <a:fillRect/>
          </a:stretch>
        </p:blipFill>
        <p:spPr>
          <a:xfrm>
            <a:off x="4748689" y="1827848"/>
            <a:ext cx="3002756" cy="2460784"/>
          </a:xfrm>
          <a:prstGeom prst="rect">
            <a:avLst/>
          </a:prstGeom>
        </p:spPr>
      </p:pic>
      <p:sp>
        <p:nvSpPr>
          <p:cNvPr id="6" name="矩形 5">
            <a:extLst>
              <a:ext uri="{FF2B5EF4-FFF2-40B4-BE49-F238E27FC236}">
                <a16:creationId xmlns:a16="http://schemas.microsoft.com/office/drawing/2014/main" id="{25A32530-4BA2-AF4E-B76A-E53FFA170AD8}"/>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8" name="圆角矩形 7">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3" name="直线连接符 19">
              <a:extLst>
                <a:ext uri="{FF2B5EF4-FFF2-40B4-BE49-F238E27FC236}">
                  <a16:creationId xmlns:a16="http://schemas.microsoft.com/office/drawing/2014/main" id="{2E56B57E-A19F-4B44-AB34-B35D23F9C872}"/>
                </a:ext>
              </a:extLst>
            </p:cNvPr>
            <p:cNvCxnSpPr>
              <a:stCxn id="8"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538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2924" y="591384"/>
            <a:ext cx="6895148" cy="900246"/>
          </a:xfrm>
          <a:prstGeom prst="rect">
            <a:avLst/>
          </a:prstGeom>
          <a:noFill/>
        </p:spPr>
        <p:txBody>
          <a:bodyPr wrap="square" lIns="68580" tIns="34290" rIns="68580" bIns="34290" rtlCol="0" anchor="t">
            <a:spAutoFit/>
          </a:bodyPr>
          <a:lstStyle/>
          <a:p>
            <a:pPr marR="5239">
              <a:lnSpc>
                <a:spcPct val="150000"/>
              </a:lnSpc>
            </a:pPr>
            <a:endParaRPr lang="zh-CN"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dirty="0">
                <a:latin typeface="微软雅黑" panose="020B0503020204020204" charset="-122"/>
                <a:ea typeface="微软雅黑" panose="020B0503020204020204" charset="-122"/>
                <a:cs typeface="微软雅黑" panose="020B0503020204020204" charset="-122"/>
                <a:sym typeface="+mn-ea"/>
              </a:rPr>
              <a:t> </a:t>
            </a:r>
            <a:r>
              <a:rPr lang="en-US" dirty="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b="1" dirty="0">
                <a:latin typeface="微软雅黑" panose="020B0503020204020204" charset="-122"/>
                <a:ea typeface="微软雅黑" panose="020B0503020204020204" charset="-122"/>
                <a:cs typeface="微软雅黑" panose="020B0503020204020204" charset="-122"/>
                <a:sym typeface="+mn-ea"/>
              </a:rPr>
              <a:t> </a:t>
            </a:r>
            <a:r>
              <a:rPr b="1" spc="-5" dirty="0">
                <a:latin typeface="微软雅黑" panose="020B0503020204020204" charset="-122"/>
                <a:ea typeface="微软雅黑" panose="020B0503020204020204" charset="-122"/>
                <a:cs typeface="微软雅黑" panose="020B0503020204020204" charset="-122"/>
                <a:sym typeface="+mn-ea"/>
              </a:rPr>
              <a:t>（3）休闲时借以消遣的</a:t>
            </a:r>
            <a:r>
              <a:rPr b="1" spc="-5" dirty="0">
                <a:solidFill>
                  <a:srgbClr val="C00000"/>
                </a:solidFill>
                <a:latin typeface="微软雅黑" panose="020B0503020204020204" charset="-122"/>
                <a:ea typeface="微软雅黑" panose="020B0503020204020204" charset="-122"/>
                <a:cs typeface="微软雅黑" panose="020B0503020204020204" charset="-122"/>
                <a:sym typeface="+mn-ea"/>
              </a:rPr>
              <a:t>传说与故事</a:t>
            </a:r>
            <a:r>
              <a:rPr b="1" spc="-5" dirty="0">
                <a:latin typeface="微软雅黑" panose="020B0503020204020204" charset="-122"/>
                <a:ea typeface="微软雅黑" panose="020B0503020204020204" charset="-122"/>
                <a:cs typeface="微软雅黑" panose="020B0503020204020204" charset="-122"/>
                <a:sym typeface="+mn-ea"/>
              </a:rPr>
              <a:t>。</a:t>
            </a:r>
            <a:r>
              <a:rPr b="1" spc="-5" dirty="0">
                <a:solidFill>
                  <a:srgbClr val="C00000"/>
                </a:solidFill>
                <a:latin typeface="微软雅黑" panose="020B0503020204020204" charset="-122"/>
                <a:ea typeface="微软雅黑" panose="020B0503020204020204" charset="-122"/>
                <a:cs typeface="微软雅黑" panose="020B0503020204020204" charset="-122"/>
                <a:sym typeface="+mn-ea"/>
              </a:rPr>
              <a:t>（1分）</a:t>
            </a:r>
          </a:p>
        </p:txBody>
      </p:sp>
      <p:sp>
        <p:nvSpPr>
          <p:cNvPr id="3" name="文本框 2"/>
          <p:cNvSpPr txBox="1"/>
          <p:nvPr/>
        </p:nvSpPr>
        <p:spPr>
          <a:xfrm>
            <a:off x="632315" y="1615579"/>
            <a:ext cx="3905726" cy="483870"/>
          </a:xfrm>
          <a:prstGeom prst="rect">
            <a:avLst/>
          </a:prstGeom>
          <a:noFill/>
        </p:spPr>
        <p:txBody>
          <a:bodyPr wrap="square" lIns="68580" tIns="34290" rIns="68580" bIns="34290" rtlCol="0">
            <a:spAutoFit/>
          </a:bodyPr>
          <a:lstStyle/>
          <a:p>
            <a:pPr algn="l">
              <a:lnSpc>
                <a:spcPct val="150000"/>
              </a:lnSpc>
            </a:pPr>
            <a:r>
              <a:rPr lang="zh-CN" altLang="en-US" b="1" dirty="0">
                <a:latin typeface="楷体" panose="02010609060101010101" pitchFamily="49" charset="-122"/>
                <a:ea typeface="楷体" panose="02010609060101010101" pitchFamily="49" charset="-122"/>
              </a:rPr>
              <a:t>例如：蛤蟆讨媳妇(哈尼族民间故事）</a:t>
            </a:r>
          </a:p>
        </p:txBody>
      </p:sp>
      <p:pic>
        <p:nvPicPr>
          <p:cNvPr id="4" name="图片 3" descr="3"/>
          <p:cNvPicPr>
            <a:picLocks noChangeAspect="1"/>
          </p:cNvPicPr>
          <p:nvPr/>
        </p:nvPicPr>
        <p:blipFill>
          <a:blip r:embed="rId3"/>
          <a:stretch>
            <a:fillRect/>
          </a:stretch>
        </p:blipFill>
        <p:spPr>
          <a:xfrm>
            <a:off x="5034915" y="1666180"/>
            <a:ext cx="3352324" cy="2921794"/>
          </a:xfrm>
          <a:prstGeom prst="rect">
            <a:avLst/>
          </a:prstGeom>
        </p:spPr>
      </p:pic>
      <p:sp>
        <p:nvSpPr>
          <p:cNvPr id="5" name="矩形 4">
            <a:extLst>
              <a:ext uri="{FF2B5EF4-FFF2-40B4-BE49-F238E27FC236}">
                <a16:creationId xmlns:a16="http://schemas.microsoft.com/office/drawing/2014/main" id="{4A48D8D9-A79B-7D43-B53F-02A46BBEE55F}"/>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7" name="圆角矩形 6">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7" idx="3"/>
              <a:endCxn id="8"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7" idx="3"/>
              <a:endCxn id="11"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129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943347435"/>
              </p:ext>
            </p:extLst>
          </p:nvPr>
        </p:nvGraphicFramePr>
        <p:xfrm>
          <a:off x="589024" y="978804"/>
          <a:ext cx="7789280" cy="3680460"/>
        </p:xfrm>
        <a:graphic>
          <a:graphicData uri="http://schemas.openxmlformats.org/drawingml/2006/table">
            <a:tbl>
              <a:tblPr firstRow="1" bandRow="1"/>
              <a:tblGrid>
                <a:gridCol w="1663418">
                  <a:extLst>
                    <a:ext uri="{9D8B030D-6E8A-4147-A177-3AD203B41FA5}">
                      <a16:colId xmlns:a16="http://schemas.microsoft.com/office/drawing/2014/main" val="20000"/>
                    </a:ext>
                  </a:extLst>
                </a:gridCol>
                <a:gridCol w="1844246">
                  <a:extLst>
                    <a:ext uri="{9D8B030D-6E8A-4147-A177-3AD203B41FA5}">
                      <a16:colId xmlns:a16="http://schemas.microsoft.com/office/drawing/2014/main" val="20001"/>
                    </a:ext>
                  </a:extLst>
                </a:gridCol>
                <a:gridCol w="2074316">
                  <a:extLst>
                    <a:ext uri="{9D8B030D-6E8A-4147-A177-3AD203B41FA5}">
                      <a16:colId xmlns:a16="http://schemas.microsoft.com/office/drawing/2014/main" val="20002"/>
                    </a:ext>
                  </a:extLst>
                </a:gridCol>
                <a:gridCol w="2207300">
                  <a:extLst>
                    <a:ext uri="{9D8B030D-6E8A-4147-A177-3AD203B41FA5}">
                      <a16:colId xmlns:a16="http://schemas.microsoft.com/office/drawing/2014/main" val="20003"/>
                    </a:ext>
                  </a:extLst>
                </a:gridCol>
              </a:tblGrid>
              <a:tr h="525780">
                <a:tc>
                  <a:txBody>
                    <a:bodyPr/>
                    <a:lstStyle>
                      <a:lvl1pPr marL="0">
                        <a:defRPr b="1">
                          <a:solidFill>
                            <a:schemeClr val="lt1"/>
                          </a:solidFill>
                          <a:latin typeface="Calibri" panose="020F0502020204030204"/>
                        </a:defRPr>
                      </a:lvl1pPr>
                      <a:lvl2pPr marL="609600">
                        <a:defRPr b="1">
                          <a:solidFill>
                            <a:schemeClr val="lt1"/>
                          </a:solidFill>
                          <a:latin typeface="Calibri" panose="020F0502020204030204"/>
                        </a:defRPr>
                      </a:lvl2pPr>
                      <a:lvl3pPr marL="1219200">
                        <a:defRPr b="1">
                          <a:solidFill>
                            <a:schemeClr val="lt1"/>
                          </a:solidFill>
                          <a:latin typeface="Calibri" panose="020F0502020204030204"/>
                        </a:defRPr>
                      </a:lvl3pPr>
                      <a:lvl4pPr marL="1828800">
                        <a:defRPr b="1">
                          <a:solidFill>
                            <a:schemeClr val="lt1"/>
                          </a:solidFill>
                          <a:latin typeface="Calibri" panose="020F0502020204030204"/>
                        </a:defRPr>
                      </a:lvl4pPr>
                      <a:lvl5pPr marL="2438400">
                        <a:defRPr b="1">
                          <a:solidFill>
                            <a:schemeClr val="lt1"/>
                          </a:solidFill>
                          <a:latin typeface="Calibri" panose="020F0502020204030204"/>
                        </a:defRPr>
                      </a:lvl5pPr>
                      <a:lvl6pPr marL="3048000">
                        <a:defRPr b="1">
                          <a:solidFill>
                            <a:schemeClr val="lt1"/>
                          </a:solidFill>
                          <a:latin typeface="Calibri" panose="020F0502020204030204"/>
                        </a:defRPr>
                      </a:lvl6pPr>
                      <a:lvl7pPr marL="3657600">
                        <a:defRPr b="1">
                          <a:solidFill>
                            <a:schemeClr val="lt1"/>
                          </a:solidFill>
                          <a:latin typeface="Calibri" panose="020F0502020204030204"/>
                        </a:defRPr>
                      </a:lvl7pPr>
                      <a:lvl8pPr marL="4267200">
                        <a:defRPr b="1">
                          <a:solidFill>
                            <a:schemeClr val="lt1"/>
                          </a:solidFill>
                          <a:latin typeface="Calibri" panose="020F0502020204030204"/>
                        </a:defRPr>
                      </a:lvl8pPr>
                      <a:lvl9pPr marL="4876800">
                        <a:defRPr b="1">
                          <a:solidFill>
                            <a:schemeClr val="lt1"/>
                          </a:solidFill>
                          <a:latin typeface="Calibri" panose="020F0502020204030204"/>
                        </a:defRPr>
                      </a:lvl9pPr>
                    </a:lstStyle>
                    <a:p>
                      <a:pPr algn="ctr">
                        <a:lnSpc>
                          <a:spcPct val="200000"/>
                        </a:lnSpc>
                      </a:pPr>
                      <a:r>
                        <a:rPr lang="zh-CN" altLang="en-US" sz="1500" b="0" dirty="0">
                          <a:latin typeface="微软雅黑" panose="020B0503020204020204" charset="-122"/>
                          <a:ea typeface="微软雅黑" panose="020B0503020204020204" charset="-122"/>
                        </a:rPr>
                        <a:t>题型</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defRPr b="1">
                          <a:solidFill>
                            <a:schemeClr val="lt1"/>
                          </a:solidFill>
                          <a:latin typeface="Calibri" panose="020F0502020204030204"/>
                        </a:defRPr>
                      </a:lvl1pPr>
                      <a:lvl2pPr marL="609600">
                        <a:defRPr b="1">
                          <a:solidFill>
                            <a:schemeClr val="lt1"/>
                          </a:solidFill>
                          <a:latin typeface="Calibri" panose="020F0502020204030204"/>
                        </a:defRPr>
                      </a:lvl2pPr>
                      <a:lvl3pPr marL="1219200">
                        <a:defRPr b="1">
                          <a:solidFill>
                            <a:schemeClr val="lt1"/>
                          </a:solidFill>
                          <a:latin typeface="Calibri" panose="020F0502020204030204"/>
                        </a:defRPr>
                      </a:lvl3pPr>
                      <a:lvl4pPr marL="1828800">
                        <a:defRPr b="1">
                          <a:solidFill>
                            <a:schemeClr val="lt1"/>
                          </a:solidFill>
                          <a:latin typeface="Calibri" panose="020F0502020204030204"/>
                        </a:defRPr>
                      </a:lvl4pPr>
                      <a:lvl5pPr marL="2438400">
                        <a:defRPr b="1">
                          <a:solidFill>
                            <a:schemeClr val="lt1"/>
                          </a:solidFill>
                          <a:latin typeface="Calibri" panose="020F0502020204030204"/>
                        </a:defRPr>
                      </a:lvl5pPr>
                      <a:lvl6pPr marL="3048000">
                        <a:defRPr b="1">
                          <a:solidFill>
                            <a:schemeClr val="lt1"/>
                          </a:solidFill>
                          <a:latin typeface="Calibri" panose="020F0502020204030204"/>
                        </a:defRPr>
                      </a:lvl6pPr>
                      <a:lvl7pPr marL="3657600">
                        <a:defRPr b="1">
                          <a:solidFill>
                            <a:schemeClr val="lt1"/>
                          </a:solidFill>
                          <a:latin typeface="Calibri" panose="020F0502020204030204"/>
                        </a:defRPr>
                      </a:lvl7pPr>
                      <a:lvl8pPr marL="4267200">
                        <a:defRPr b="1">
                          <a:solidFill>
                            <a:schemeClr val="lt1"/>
                          </a:solidFill>
                          <a:latin typeface="Calibri" panose="020F0502020204030204"/>
                        </a:defRPr>
                      </a:lvl8pPr>
                      <a:lvl9pPr marL="4876800">
                        <a:defRPr b="1">
                          <a:solidFill>
                            <a:schemeClr val="lt1"/>
                          </a:solidFill>
                          <a:latin typeface="Calibri" panose="020F0502020204030204"/>
                        </a:defRPr>
                      </a:lvl9pPr>
                    </a:lstStyle>
                    <a:p>
                      <a:pPr algn="ctr">
                        <a:lnSpc>
                          <a:spcPct val="200000"/>
                        </a:lnSpc>
                      </a:pPr>
                      <a:r>
                        <a:rPr lang="zh-CN" altLang="en-US" sz="1500" b="0" dirty="0">
                          <a:latin typeface="微软雅黑" panose="020B0503020204020204" charset="-122"/>
                          <a:ea typeface="微软雅黑" panose="020B0503020204020204" charset="-122"/>
                        </a:rPr>
                        <a:t>题数</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defRPr b="1">
                          <a:solidFill>
                            <a:schemeClr val="lt1"/>
                          </a:solidFill>
                          <a:latin typeface="Calibri" panose="020F0502020204030204"/>
                        </a:defRPr>
                      </a:lvl1pPr>
                      <a:lvl2pPr marL="609600">
                        <a:defRPr b="1">
                          <a:solidFill>
                            <a:schemeClr val="lt1"/>
                          </a:solidFill>
                          <a:latin typeface="Calibri" panose="020F0502020204030204"/>
                        </a:defRPr>
                      </a:lvl2pPr>
                      <a:lvl3pPr marL="1219200">
                        <a:defRPr b="1">
                          <a:solidFill>
                            <a:schemeClr val="lt1"/>
                          </a:solidFill>
                          <a:latin typeface="Calibri" panose="020F0502020204030204"/>
                        </a:defRPr>
                      </a:lvl3pPr>
                      <a:lvl4pPr marL="1828800">
                        <a:defRPr b="1">
                          <a:solidFill>
                            <a:schemeClr val="lt1"/>
                          </a:solidFill>
                          <a:latin typeface="Calibri" panose="020F0502020204030204"/>
                        </a:defRPr>
                      </a:lvl4pPr>
                      <a:lvl5pPr marL="2438400">
                        <a:defRPr b="1">
                          <a:solidFill>
                            <a:schemeClr val="lt1"/>
                          </a:solidFill>
                          <a:latin typeface="Calibri" panose="020F0502020204030204"/>
                        </a:defRPr>
                      </a:lvl5pPr>
                      <a:lvl6pPr marL="3048000">
                        <a:defRPr b="1">
                          <a:solidFill>
                            <a:schemeClr val="lt1"/>
                          </a:solidFill>
                          <a:latin typeface="Calibri" panose="020F0502020204030204"/>
                        </a:defRPr>
                      </a:lvl6pPr>
                      <a:lvl7pPr marL="3657600">
                        <a:defRPr b="1">
                          <a:solidFill>
                            <a:schemeClr val="lt1"/>
                          </a:solidFill>
                          <a:latin typeface="Calibri" panose="020F0502020204030204"/>
                        </a:defRPr>
                      </a:lvl7pPr>
                      <a:lvl8pPr marL="4267200">
                        <a:defRPr b="1">
                          <a:solidFill>
                            <a:schemeClr val="lt1"/>
                          </a:solidFill>
                          <a:latin typeface="Calibri" panose="020F0502020204030204"/>
                        </a:defRPr>
                      </a:lvl8pPr>
                      <a:lvl9pPr marL="4876800">
                        <a:defRPr b="1">
                          <a:solidFill>
                            <a:schemeClr val="lt1"/>
                          </a:solidFill>
                          <a:latin typeface="Calibri" panose="020F0502020204030204"/>
                        </a:defRPr>
                      </a:lvl9pPr>
                    </a:lstStyle>
                    <a:p>
                      <a:pPr algn="ctr">
                        <a:lnSpc>
                          <a:spcPct val="200000"/>
                        </a:lnSpc>
                      </a:pPr>
                      <a:r>
                        <a:rPr lang="zh-CN" altLang="en-US" sz="1500" b="0" dirty="0">
                          <a:latin typeface="微软雅黑" panose="020B0503020204020204" charset="-122"/>
                          <a:ea typeface="微软雅黑" panose="020B0503020204020204" charset="-122"/>
                        </a:rPr>
                        <a:t>题分</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defRPr b="1">
                          <a:solidFill>
                            <a:schemeClr val="lt1"/>
                          </a:solidFill>
                          <a:latin typeface="Calibri" panose="020F0502020204030204"/>
                        </a:defRPr>
                      </a:lvl1pPr>
                      <a:lvl2pPr marL="609600">
                        <a:defRPr b="1">
                          <a:solidFill>
                            <a:schemeClr val="lt1"/>
                          </a:solidFill>
                          <a:latin typeface="Calibri" panose="020F0502020204030204"/>
                        </a:defRPr>
                      </a:lvl2pPr>
                      <a:lvl3pPr marL="1219200">
                        <a:defRPr b="1">
                          <a:solidFill>
                            <a:schemeClr val="lt1"/>
                          </a:solidFill>
                          <a:latin typeface="Calibri" panose="020F0502020204030204"/>
                        </a:defRPr>
                      </a:lvl3pPr>
                      <a:lvl4pPr marL="1828800">
                        <a:defRPr b="1">
                          <a:solidFill>
                            <a:schemeClr val="lt1"/>
                          </a:solidFill>
                          <a:latin typeface="Calibri" panose="020F0502020204030204"/>
                        </a:defRPr>
                      </a:lvl4pPr>
                      <a:lvl5pPr marL="2438400">
                        <a:defRPr b="1">
                          <a:solidFill>
                            <a:schemeClr val="lt1"/>
                          </a:solidFill>
                          <a:latin typeface="Calibri" panose="020F0502020204030204"/>
                        </a:defRPr>
                      </a:lvl5pPr>
                      <a:lvl6pPr marL="3048000">
                        <a:defRPr b="1">
                          <a:solidFill>
                            <a:schemeClr val="lt1"/>
                          </a:solidFill>
                          <a:latin typeface="Calibri" panose="020F0502020204030204"/>
                        </a:defRPr>
                      </a:lvl6pPr>
                      <a:lvl7pPr marL="3657600">
                        <a:defRPr b="1">
                          <a:solidFill>
                            <a:schemeClr val="lt1"/>
                          </a:solidFill>
                          <a:latin typeface="Calibri" panose="020F0502020204030204"/>
                        </a:defRPr>
                      </a:lvl7pPr>
                      <a:lvl8pPr marL="4267200">
                        <a:defRPr b="1">
                          <a:solidFill>
                            <a:schemeClr val="lt1"/>
                          </a:solidFill>
                          <a:latin typeface="Calibri" panose="020F0502020204030204"/>
                        </a:defRPr>
                      </a:lvl8pPr>
                      <a:lvl9pPr marL="4876800">
                        <a:defRPr b="1">
                          <a:solidFill>
                            <a:schemeClr val="lt1"/>
                          </a:solidFill>
                          <a:latin typeface="Calibri" panose="020F0502020204030204"/>
                        </a:defRPr>
                      </a:lvl9pPr>
                    </a:lstStyle>
                    <a:p>
                      <a:pPr algn="ctr">
                        <a:lnSpc>
                          <a:spcPct val="200000"/>
                        </a:lnSpc>
                      </a:pPr>
                      <a:r>
                        <a:rPr lang="zh-CN" altLang="en-US" sz="1500" b="0" dirty="0">
                          <a:latin typeface="微软雅黑" panose="020B0503020204020204" charset="-122"/>
                          <a:ea typeface="微软雅黑" panose="020B0503020204020204" charset="-122"/>
                        </a:rPr>
                        <a:t>方法</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10000"/>
                  </a:ext>
                </a:extLst>
              </a:tr>
              <a:tr h="525780">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chemeClr val="tx1"/>
                          </a:solidFill>
                          <a:latin typeface="微软雅黑" panose="020B0503020204020204" charset="-122"/>
                          <a:ea typeface="微软雅黑" panose="020B0503020204020204" charset="-122"/>
                        </a:rPr>
                        <a:t>单选</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10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10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rgbClr val="FF0000"/>
                          </a:solidFill>
                          <a:latin typeface="微软雅黑" panose="020B0503020204020204" charset="-122"/>
                          <a:ea typeface="微软雅黑" panose="020B0503020204020204" charset="-122"/>
                        </a:rPr>
                        <a:t>掌握技巧，相信直觉</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525780">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chemeClr val="tx1"/>
                          </a:solidFill>
                          <a:latin typeface="微软雅黑" panose="020B0503020204020204" charset="-122"/>
                          <a:ea typeface="微软雅黑" panose="020B0503020204020204" charset="-122"/>
                        </a:rPr>
                        <a:t>多选</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10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rgbClr val="FF0000"/>
                          </a:solidFill>
                          <a:latin typeface="微软雅黑" panose="020B0503020204020204" charset="-122"/>
                          <a:ea typeface="微软雅黑" panose="020B0503020204020204" charset="-122"/>
                        </a:rPr>
                        <a:t>多选漏选，都是考点</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525780">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chemeClr val="tx1"/>
                          </a:solidFill>
                          <a:latin typeface="微软雅黑" panose="020B0503020204020204" charset="-122"/>
                          <a:ea typeface="微软雅黑" panose="020B0503020204020204" charset="-122"/>
                        </a:rPr>
                        <a:t>判断改错</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10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rgbClr val="FF0000"/>
                          </a:solidFill>
                          <a:latin typeface="微软雅黑" panose="020B0503020204020204" charset="-122"/>
                          <a:ea typeface="微软雅黑" panose="020B0503020204020204" charset="-122"/>
                        </a:rPr>
                        <a:t>既要判断，也要修改</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525780">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chemeClr val="tx1"/>
                          </a:solidFill>
                          <a:latin typeface="微软雅黑" panose="020B0503020204020204" charset="-122"/>
                          <a:ea typeface="微软雅黑" panose="020B0503020204020204" charset="-122"/>
                        </a:rPr>
                        <a:t>名词解释</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5</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20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defRPr>
                          <a:solidFill>
                            <a:schemeClr val="dk1"/>
                          </a:solidFill>
                          <a:latin typeface="Calibri" panose="020F0502020204030204"/>
                        </a:defRPr>
                      </a:lvl1pPr>
                      <a:lvl2pPr marL="609600">
                        <a:defRPr>
                          <a:solidFill>
                            <a:schemeClr val="dk1"/>
                          </a:solidFill>
                          <a:latin typeface="Calibri" panose="020F0502020204030204"/>
                        </a:defRPr>
                      </a:lvl2pPr>
                      <a:lvl3pPr marL="1219200">
                        <a:defRPr>
                          <a:solidFill>
                            <a:schemeClr val="dk1"/>
                          </a:solidFill>
                          <a:latin typeface="Calibri" panose="020F0502020204030204"/>
                        </a:defRPr>
                      </a:lvl3pPr>
                      <a:lvl4pPr marL="1828800">
                        <a:defRPr>
                          <a:solidFill>
                            <a:schemeClr val="dk1"/>
                          </a:solidFill>
                          <a:latin typeface="Calibri" panose="020F0502020204030204"/>
                        </a:defRPr>
                      </a:lvl4pPr>
                      <a:lvl5pPr marL="2438400">
                        <a:defRPr>
                          <a:solidFill>
                            <a:schemeClr val="dk1"/>
                          </a:solidFill>
                          <a:latin typeface="Calibri" panose="020F0502020204030204"/>
                        </a:defRPr>
                      </a:lvl5pPr>
                      <a:lvl6pPr marL="3048000">
                        <a:defRPr>
                          <a:solidFill>
                            <a:schemeClr val="dk1"/>
                          </a:solidFill>
                          <a:latin typeface="Calibri" panose="020F0502020204030204"/>
                        </a:defRPr>
                      </a:lvl6pPr>
                      <a:lvl7pPr marL="3657600">
                        <a:defRPr>
                          <a:solidFill>
                            <a:schemeClr val="dk1"/>
                          </a:solidFill>
                          <a:latin typeface="Calibri" panose="020F0502020204030204"/>
                        </a:defRPr>
                      </a:lvl7pPr>
                      <a:lvl8pPr marL="4267200">
                        <a:defRPr>
                          <a:solidFill>
                            <a:schemeClr val="dk1"/>
                          </a:solidFill>
                          <a:latin typeface="Calibri" panose="020F0502020204030204"/>
                        </a:defRPr>
                      </a:lvl8pPr>
                      <a:lvl9pPr marL="4876800">
                        <a:defRPr>
                          <a:solidFill>
                            <a:schemeClr val="dk1"/>
                          </a:solidFill>
                          <a:latin typeface="Calibri" panose="020F0502020204030204"/>
                        </a:defRPr>
                      </a:lvl9pPr>
                    </a:lstStyle>
                    <a:p>
                      <a:pPr algn="ctr">
                        <a:lnSpc>
                          <a:spcPct val="200000"/>
                        </a:lnSpc>
                      </a:pPr>
                      <a:r>
                        <a:rPr lang="zh-CN" altLang="en-US" sz="1500" b="0" dirty="0">
                          <a:solidFill>
                            <a:srgbClr val="FF0000"/>
                          </a:solidFill>
                          <a:latin typeface="微软雅黑" panose="020B0503020204020204" charset="-122"/>
                          <a:ea typeface="微软雅黑" panose="020B0503020204020204" charset="-122"/>
                        </a:rPr>
                        <a:t>言简意赅，答对关键</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525780">
                <a:tc>
                  <a:txBody>
                    <a:bodyPr/>
                    <a:lstStyle/>
                    <a:p>
                      <a:pPr algn="ctr">
                        <a:lnSpc>
                          <a:spcPct val="200000"/>
                        </a:lnSpc>
                      </a:pPr>
                      <a:r>
                        <a:rPr lang="zh-CN" altLang="en-US" sz="1500" b="0" dirty="0">
                          <a:solidFill>
                            <a:schemeClr val="tx1"/>
                          </a:solidFill>
                          <a:latin typeface="微软雅黑" panose="020B0503020204020204" charset="-122"/>
                          <a:ea typeface="微软雅黑" panose="020B0503020204020204" charset="-122"/>
                        </a:rPr>
                        <a:t>简答</a:t>
                      </a:r>
                    </a:p>
                  </a:txBody>
                  <a:tcPr marL="68580" marR="68580" marT="34290" marB="3429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4</a:t>
                      </a:r>
                    </a:p>
                  </a:txBody>
                  <a:tcPr marL="68580" marR="68580" marT="34290" marB="3429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20</a:t>
                      </a:r>
                    </a:p>
                  </a:txBody>
                  <a:tcPr marL="68580" marR="68580" marT="34290" marB="3429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marR="0" indent="0" algn="ctr" defTabSz="914400" eaLnBrk="1" fontAlgn="auto" latinLnBrk="0" hangingPunct="1">
                        <a:lnSpc>
                          <a:spcPct val="200000"/>
                        </a:lnSpc>
                        <a:spcBef>
                          <a:spcPts val="0"/>
                        </a:spcBef>
                        <a:spcAft>
                          <a:spcPts val="0"/>
                        </a:spcAft>
                        <a:buClrTx/>
                        <a:buSzTx/>
                        <a:buFontTx/>
                        <a:buNone/>
                        <a:defRPr/>
                      </a:pPr>
                      <a:r>
                        <a:rPr lang="zh-CN" altLang="en-US" sz="1500" b="0" dirty="0">
                          <a:solidFill>
                            <a:srgbClr val="FF0000"/>
                          </a:solidFill>
                          <a:latin typeface="微软雅黑" panose="020B0503020204020204" charset="-122"/>
                          <a:ea typeface="微软雅黑" panose="020B0503020204020204" charset="-122"/>
                        </a:rPr>
                        <a:t>精确提炼，直指要害</a:t>
                      </a:r>
                    </a:p>
                  </a:txBody>
                  <a:tcPr marL="68580" marR="68580" marT="34290" marB="3429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5"/>
                  </a:ext>
                </a:extLst>
              </a:tr>
              <a:tr h="525780">
                <a:tc>
                  <a:txBody>
                    <a:bodyPr/>
                    <a:lstStyle/>
                    <a:p>
                      <a:pPr algn="ctr">
                        <a:lnSpc>
                          <a:spcPct val="200000"/>
                        </a:lnSpc>
                      </a:pPr>
                      <a:r>
                        <a:rPr lang="zh-CN" altLang="en-US" sz="1500" b="0" dirty="0">
                          <a:solidFill>
                            <a:schemeClr val="tx1"/>
                          </a:solidFill>
                          <a:latin typeface="微软雅黑" panose="020B0503020204020204" charset="-122"/>
                          <a:ea typeface="微软雅黑" panose="020B0503020204020204" charset="-122"/>
                        </a:rPr>
                        <a:t>论述</a:t>
                      </a:r>
                    </a:p>
                  </a:txBody>
                  <a:tcPr marL="68580" marR="68580" marT="34290" marB="3429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3</a:t>
                      </a:r>
                    </a:p>
                  </a:txBody>
                  <a:tcPr marL="68580" marR="68580" marT="34290" marB="3429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algn="ctr">
                        <a:lnSpc>
                          <a:spcPct val="200000"/>
                        </a:lnSpc>
                      </a:pPr>
                      <a:r>
                        <a:rPr lang="en-US" altLang="zh-CN" sz="1500" b="0" dirty="0">
                          <a:solidFill>
                            <a:schemeClr val="tx1"/>
                          </a:solidFill>
                          <a:latin typeface="微软雅黑" panose="020B0503020204020204" charset="-122"/>
                          <a:ea typeface="微软雅黑" panose="020B0503020204020204" charset="-122"/>
                        </a:rPr>
                        <a:t>30</a:t>
                      </a:r>
                    </a:p>
                  </a:txBody>
                  <a:tcPr marL="68580" marR="68580" marT="34290" marB="3429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marR="0" indent="0" algn="ctr" defTabSz="914400" eaLnBrk="1" fontAlgn="auto" latinLnBrk="0" hangingPunct="1">
                        <a:lnSpc>
                          <a:spcPct val="200000"/>
                        </a:lnSpc>
                        <a:spcBef>
                          <a:spcPts val="0"/>
                        </a:spcBef>
                        <a:spcAft>
                          <a:spcPts val="0"/>
                        </a:spcAft>
                        <a:buClrTx/>
                        <a:buSzTx/>
                        <a:buFontTx/>
                        <a:buNone/>
                        <a:defRPr/>
                      </a:pPr>
                      <a:r>
                        <a:rPr lang="zh-CN" altLang="en-US" sz="1500" b="0" dirty="0">
                          <a:solidFill>
                            <a:srgbClr val="FF0000"/>
                          </a:solidFill>
                          <a:latin typeface="微软雅黑" panose="020B0503020204020204" charset="-122"/>
                          <a:ea typeface="微软雅黑" panose="020B0503020204020204" charset="-122"/>
                        </a:rPr>
                        <a:t>分点作答，层次全面</a:t>
                      </a:r>
                    </a:p>
                  </a:txBody>
                  <a:tcPr marL="68580" marR="68580" marT="34290" marB="3429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bl>
          </a:graphicData>
        </a:graphic>
      </p:graphicFrame>
      <p:sp>
        <p:nvSpPr>
          <p:cNvPr id="2" name="文本框 1"/>
          <p:cNvSpPr txBox="1"/>
          <p:nvPr/>
        </p:nvSpPr>
        <p:spPr>
          <a:xfrm>
            <a:off x="212179" y="286139"/>
            <a:ext cx="3097530" cy="391478"/>
          </a:xfrm>
          <a:prstGeom prst="rect">
            <a:avLst/>
          </a:prstGeom>
          <a:noFill/>
        </p:spPr>
        <p:txBody>
          <a:bodyPr wrap="square" lIns="68580" tIns="34290" rIns="68580" bIns="34290" rtlCol="0">
            <a:spAutoFit/>
          </a:bodyPr>
          <a:lstStyle/>
          <a:p>
            <a:pPr algn="l">
              <a:lnSpc>
                <a:spcPct val="100000"/>
              </a:lnSpc>
            </a:pPr>
            <a:r>
              <a:rPr lang="en-US" altLang="zh-CN" sz="2100" b="1" dirty="0">
                <a:latin typeface="微软雅黑" panose="020B0503020204020204" charset="-122"/>
                <a:ea typeface="微软雅黑" panose="020B0503020204020204" charset="-122"/>
              </a:rPr>
              <a:t>2. 题型介绍</a:t>
            </a:r>
          </a:p>
        </p:txBody>
      </p:sp>
    </p:spTree>
    <p:custDataLst>
      <p:tags r:id="rId1"/>
    </p:custDataLst>
    <p:extLst>
      <p:ext uri="{BB962C8B-B14F-4D97-AF65-F5344CB8AC3E}">
        <p14:creationId xmlns:p14="http://schemas.microsoft.com/office/powerpoint/2010/main" val="944257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205" y="0"/>
            <a:ext cx="9358472" cy="5143500"/>
          </a:xfrm>
          <a:prstGeom prst="rect">
            <a:avLst/>
          </a:prstGeom>
          <a:solidFill>
            <a:schemeClr val="bg1"/>
          </a:solidFill>
        </p:spPr>
        <p:txBody>
          <a:bodyPr wrap="square" lIns="0" tIns="0" rIns="0" bIns="0" rtlCol="0" anchor="ctr"/>
          <a:lstStyle/>
          <a:p>
            <a:pPr algn="ctr"/>
            <a:endParaRPr lang="zh-CN" altLang="en-US">
              <a:solidFill>
                <a:prstClr val="black"/>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97" y="1409917"/>
            <a:ext cx="3494762" cy="1924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p:cNvSpPr txBox="1"/>
          <p:nvPr/>
        </p:nvSpPr>
        <p:spPr>
          <a:xfrm>
            <a:off x="3839528" y="1853089"/>
            <a:ext cx="5204460" cy="1037749"/>
          </a:xfrm>
          <a:prstGeom prst="rect">
            <a:avLst/>
          </a:prstGeom>
          <a:noFill/>
        </p:spPr>
        <p:txBody>
          <a:bodyPr wrap="none" lIns="68580" tIns="34290" rIns="68580" bIns="34290" rtlCol="0" anchor="t">
            <a:spAutoFit/>
          </a:bodyPr>
          <a:lstStyle/>
          <a:p>
            <a:pPr>
              <a:lnSpc>
                <a:spcPct val="150000"/>
              </a:lnSpc>
            </a:pPr>
            <a:r>
              <a:rPr lang="en-US" altLang="zh-CN" sz="2100" b="1" dirty="0">
                <a:latin typeface="微软雅黑" panose="020B0503020204020204" charset="-122"/>
                <a:ea typeface="微软雅黑" panose="020B0503020204020204" charset="-122"/>
                <a:sym typeface="+mn-ea"/>
              </a:rPr>
              <a:t>                        </a:t>
            </a:r>
            <a:r>
              <a:rPr lang="zh-CN" altLang="en-US" sz="2100" b="1" dirty="0">
                <a:latin typeface="微软雅黑" panose="020B0503020204020204" charset="-122"/>
                <a:ea typeface="微软雅黑" panose="020B0503020204020204" charset="-122"/>
                <a:sym typeface="+mn-ea"/>
              </a:rPr>
              <a:t>复习</a:t>
            </a:r>
          </a:p>
          <a:p>
            <a:pPr>
              <a:lnSpc>
                <a:spcPct val="150000"/>
              </a:lnSpc>
            </a:pPr>
            <a:r>
              <a:rPr lang="zh-CN" altLang="en-US" sz="2100" b="1" dirty="0">
                <a:latin typeface="微软雅黑" panose="020B0503020204020204" charset="-122"/>
                <a:ea typeface="微软雅黑" panose="020B0503020204020204" charset="-122"/>
                <a:sym typeface="+mn-ea"/>
              </a:rPr>
              <a:t>原始形态的民间文学包括哪些方面的内容？</a:t>
            </a:r>
            <a:endParaRPr lang="zh-CN" altLang="en-US" sz="2100" b="1" dirty="0"/>
          </a:p>
        </p:txBody>
      </p:sp>
      <p:sp>
        <p:nvSpPr>
          <p:cNvPr id="5" name="矩形 4">
            <a:extLst>
              <a:ext uri="{FF2B5EF4-FFF2-40B4-BE49-F238E27FC236}">
                <a16:creationId xmlns:a16="http://schemas.microsoft.com/office/drawing/2014/main" id="{93641818-51A8-ED4A-88C3-34B0C16F7909}"/>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7" name="圆角矩形 6">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3" name="直线连接符 19">
              <a:extLst>
                <a:ext uri="{FF2B5EF4-FFF2-40B4-BE49-F238E27FC236}">
                  <a16:creationId xmlns:a16="http://schemas.microsoft.com/office/drawing/2014/main" id="{2E56B57E-A19F-4B44-AB34-B35D23F9C872}"/>
                </a:ext>
              </a:extLst>
            </p:cNvPr>
            <p:cNvCxnSpPr>
              <a:stCxn id="7"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7" idx="3"/>
              <a:endCxn id="1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7"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7"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639265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833" y="1781899"/>
            <a:ext cx="8223885" cy="2409442"/>
          </a:xfrm>
          <a:prstGeom prst="rect">
            <a:avLst/>
          </a:prstGeom>
          <a:noFill/>
        </p:spPr>
        <p:txBody>
          <a:bodyPr wrap="square" lIns="68580" tIns="34290" rIns="68580" bIns="34290" rtlCol="0" anchor="t">
            <a:spAutoFit/>
          </a:bodyPr>
          <a:lstStyle/>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（1）建立在</a:t>
            </a:r>
            <a:r>
              <a:rPr lang="zh-CN" altLang="en-US" u="sng" spc="-5" dirty="0">
                <a:latin typeface="微软雅黑" panose="020B0503020204020204" charset="-122"/>
                <a:ea typeface="微软雅黑" panose="020B0503020204020204" charset="-122"/>
                <a:cs typeface="微软雅黑" panose="020B0503020204020204" charset="-122"/>
                <a:sym typeface="+mn-ea"/>
              </a:rPr>
              <a:t>      </a:t>
            </a:r>
            <a:r>
              <a:rPr spc="-5" dirty="0" err="1">
                <a:latin typeface="微软雅黑" panose="020B0503020204020204" charset="-122"/>
                <a:ea typeface="微软雅黑" panose="020B0503020204020204" charset="-122"/>
                <a:cs typeface="微软雅黑" panose="020B0503020204020204" charset="-122"/>
                <a:sym typeface="+mn-ea"/>
              </a:rPr>
              <a:t>节奏基础上渗透于生活各个方面的</a:t>
            </a:r>
            <a:r>
              <a:rPr lang="zh-CN" altLang="en-US" u="sng" spc="-5" dirty="0">
                <a:latin typeface="微软雅黑" panose="020B0503020204020204" charset="-122"/>
                <a:ea typeface="微软雅黑" panose="020B0503020204020204" charset="-122"/>
                <a:cs typeface="微软雅黑" panose="020B0503020204020204" charset="-122"/>
                <a:sym typeface="+mn-ea"/>
              </a:rPr>
              <a:t>       </a:t>
            </a:r>
            <a:r>
              <a:rPr spc="5" dirty="0" err="1">
                <a:latin typeface="微软雅黑" panose="020B0503020204020204" charset="-122"/>
                <a:ea typeface="微软雅黑" panose="020B0503020204020204" charset="-122"/>
                <a:cs typeface="微软雅黑" panose="020B0503020204020204" charset="-122"/>
                <a:sym typeface="+mn-ea"/>
              </a:rPr>
              <a:t>活动</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lang="zh-CN" altLang="en-US" spc="-5" dirty="0">
                <a:latin typeface="微软雅黑" panose="020B0503020204020204" charset="-122"/>
                <a:ea typeface="微软雅黑" panose="020B0503020204020204" charset="-122"/>
                <a:cs typeface="微软雅黑" panose="020B0503020204020204" charset="-122"/>
                <a:sym typeface="+mn-ea"/>
              </a:rPr>
              <a:t>（</a:t>
            </a:r>
            <a:r>
              <a:rPr lang="en-US" altLang="zh-CN" spc="-5" dirty="0">
                <a:latin typeface="微软雅黑" panose="020B0503020204020204" charset="-122"/>
                <a:ea typeface="微软雅黑" panose="020B0503020204020204" charset="-122"/>
                <a:cs typeface="微软雅黑" panose="020B0503020204020204" charset="-122"/>
                <a:sym typeface="+mn-ea"/>
              </a:rPr>
              <a:t>2</a:t>
            </a:r>
            <a:r>
              <a:rPr lang="zh-CN" altLang="en-US" spc="-5" dirty="0">
                <a:latin typeface="微软雅黑" panose="020B0503020204020204" charset="-122"/>
                <a:ea typeface="微软雅黑" panose="020B0503020204020204" charset="-122"/>
                <a:cs typeface="微软雅黑" panose="020B0503020204020204" charset="-122"/>
                <a:sym typeface="+mn-ea"/>
              </a:rPr>
              <a:t>）</a:t>
            </a:r>
            <a:r>
              <a:rPr lang="zh-CN" altLang="en-US" u="sng" spc="-5" dirty="0">
                <a:latin typeface="微软雅黑" panose="020B0503020204020204" charset="-122"/>
                <a:ea typeface="微软雅黑" panose="020B0503020204020204" charset="-122"/>
                <a:cs typeface="微软雅黑" panose="020B0503020204020204" charset="-122"/>
                <a:sym typeface="+mn-ea"/>
              </a:rPr>
              <a:t>       </a:t>
            </a:r>
            <a:r>
              <a:rPr spc="-5" dirty="0" err="1">
                <a:latin typeface="微软雅黑" panose="020B0503020204020204" charset="-122"/>
                <a:ea typeface="微软雅黑" panose="020B0503020204020204" charset="-122"/>
                <a:cs typeface="微软雅黑" panose="020B0503020204020204" charset="-122"/>
                <a:sym typeface="+mn-ea"/>
              </a:rPr>
              <a:t>活动中与</a:t>
            </a:r>
            <a:r>
              <a:rPr lang="zh-CN" altLang="en-US" u="sng" spc="-5" dirty="0">
                <a:latin typeface="微软雅黑" panose="020B0503020204020204" charset="-122"/>
                <a:ea typeface="微软雅黑" panose="020B0503020204020204" charset="-122"/>
                <a:cs typeface="微软雅黑" panose="020B0503020204020204" charset="-122"/>
                <a:sym typeface="+mn-ea"/>
              </a:rPr>
              <a:t>       </a:t>
            </a:r>
            <a:r>
              <a:rPr spc="-5" dirty="0" err="1">
                <a:latin typeface="微软雅黑" panose="020B0503020204020204" charset="-122"/>
                <a:ea typeface="微软雅黑" panose="020B0503020204020204" charset="-122"/>
                <a:cs typeface="微软雅黑" panose="020B0503020204020204" charset="-122"/>
                <a:sym typeface="+mn-ea"/>
              </a:rPr>
              <a:t>行为相伴随的神圣故事，我们今天称之为</a:t>
            </a:r>
            <a:r>
              <a:rPr spc="-5" dirty="0">
                <a:latin typeface="微软雅黑" panose="020B0503020204020204" charset="-122"/>
                <a:ea typeface="微软雅黑" panose="020B0503020204020204" charset="-122"/>
                <a:cs typeface="微软雅黑" panose="020B0503020204020204" charset="-122"/>
                <a:sym typeface="+mn-ea"/>
              </a:rPr>
              <a:t>“</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（3）休闲时借以消遣的</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与</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a:t>
            </a:r>
            <a:endParaRPr lang="zh-CN" altLang="en-US" spc="-5"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641032" y="1061256"/>
            <a:ext cx="5255285" cy="502382"/>
          </a:xfrm>
          <a:prstGeom prst="rect">
            <a:avLst/>
          </a:prstGeom>
          <a:noFill/>
        </p:spPr>
        <p:txBody>
          <a:bodyPr wrap="none" lIns="68580" tIns="34290" rIns="68580" bIns="34290" rtlCol="0" anchor="t">
            <a:spAutoFit/>
          </a:bodyPr>
          <a:lstStyle/>
          <a:p>
            <a:pPr>
              <a:lnSpc>
                <a:spcPct val="150000"/>
              </a:lnSpc>
            </a:pPr>
            <a:r>
              <a:rPr lang="zh-CN" altLang="en-US" sz="2100" b="1" dirty="0">
                <a:latin typeface="微软雅黑" panose="020B0503020204020204" charset="-122"/>
                <a:ea typeface="微软雅黑" panose="020B0503020204020204" charset="-122"/>
                <a:sym typeface="+mn-ea"/>
              </a:rPr>
              <a:t>原始形态的民间文学包括哪些方面的内容？</a:t>
            </a:r>
            <a:endParaRPr lang="zh-CN" altLang="en-US" sz="2100" b="1" dirty="0"/>
          </a:p>
        </p:txBody>
      </p:sp>
      <p:sp>
        <p:nvSpPr>
          <p:cNvPr id="4" name="矩形 3">
            <a:extLst>
              <a:ext uri="{FF2B5EF4-FFF2-40B4-BE49-F238E27FC236}">
                <a16:creationId xmlns:a16="http://schemas.microsoft.com/office/drawing/2014/main" id="{7207B163-8C76-2C47-A54D-6E62886ED72C}"/>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6" idx="3"/>
              <a:endCxn id="9"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6" idx="3"/>
              <a:endCxn id="10"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6" idx="3"/>
              <a:endCxn id="11"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34032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833" y="1781899"/>
            <a:ext cx="8223885" cy="2409442"/>
          </a:xfrm>
          <a:prstGeom prst="rect">
            <a:avLst/>
          </a:prstGeom>
          <a:noFill/>
        </p:spPr>
        <p:txBody>
          <a:bodyPr wrap="square" lIns="68580" tIns="34290" rIns="68580" bIns="34290" rtlCol="0" anchor="t">
            <a:spAutoFit/>
          </a:bodyPr>
          <a:lstStyle/>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（1）建立在</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劳动</a:t>
            </a:r>
            <a:r>
              <a:rPr spc="-5" dirty="0" err="1">
                <a:latin typeface="微软雅黑" panose="020B0503020204020204" charset="-122"/>
                <a:ea typeface="微软雅黑" panose="020B0503020204020204" charset="-122"/>
                <a:cs typeface="微软雅黑" panose="020B0503020204020204" charset="-122"/>
                <a:sym typeface="+mn-ea"/>
              </a:rPr>
              <a:t>节奏基础上渗透于生活各个方面的</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歌谣</a:t>
            </a:r>
            <a:r>
              <a:rPr spc="5" dirty="0" err="1">
                <a:latin typeface="微软雅黑" panose="020B0503020204020204" charset="-122"/>
                <a:ea typeface="微软雅黑" panose="020B0503020204020204" charset="-122"/>
                <a:cs typeface="微软雅黑" panose="020B0503020204020204" charset="-122"/>
                <a:sym typeface="+mn-ea"/>
              </a:rPr>
              <a:t>活动</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lang="zh-CN" altLang="en-US" spc="-5" dirty="0">
                <a:latin typeface="微软雅黑" panose="020B0503020204020204" charset="-122"/>
                <a:ea typeface="微软雅黑" panose="020B0503020204020204" charset="-122"/>
                <a:cs typeface="微软雅黑" panose="020B0503020204020204" charset="-122"/>
                <a:sym typeface="+mn-ea"/>
              </a:rPr>
              <a:t>（</a:t>
            </a:r>
            <a:r>
              <a:rPr lang="en-US" altLang="zh-CN" spc="-5" dirty="0">
                <a:latin typeface="微软雅黑" panose="020B0503020204020204" charset="-122"/>
                <a:ea typeface="微软雅黑" panose="020B0503020204020204" charset="-122"/>
                <a:cs typeface="微软雅黑" panose="020B0503020204020204" charset="-122"/>
                <a:sym typeface="+mn-ea"/>
              </a:rPr>
              <a:t>2</a:t>
            </a:r>
            <a:r>
              <a:rPr lang="zh-CN" altLang="en-US" spc="-5" dirty="0">
                <a:latin typeface="微软雅黑" panose="020B0503020204020204" charset="-122"/>
                <a:ea typeface="微软雅黑" panose="020B0503020204020204" charset="-122"/>
                <a:cs typeface="微软雅黑" panose="020B0503020204020204" charset="-122"/>
                <a:sym typeface="+mn-ea"/>
              </a:rPr>
              <a:t>）</a:t>
            </a:r>
            <a:r>
              <a:rPr lang="zh-CN" altLang="en-US" u="sng" spc="-5" dirty="0">
                <a:latin typeface="微软雅黑" panose="020B0503020204020204" charset="-122"/>
                <a:ea typeface="微软雅黑" panose="020B0503020204020204" charset="-122"/>
                <a:cs typeface="微软雅黑" panose="020B0503020204020204" charset="-122"/>
                <a:sym typeface="+mn-ea"/>
              </a:rPr>
              <a:t>       </a:t>
            </a:r>
            <a:r>
              <a:rPr spc="-5" dirty="0" err="1">
                <a:latin typeface="微软雅黑" panose="020B0503020204020204" charset="-122"/>
                <a:ea typeface="微软雅黑" panose="020B0503020204020204" charset="-122"/>
                <a:cs typeface="微软雅黑" panose="020B0503020204020204" charset="-122"/>
                <a:sym typeface="+mn-ea"/>
              </a:rPr>
              <a:t>活动中与</a:t>
            </a:r>
            <a:r>
              <a:rPr lang="zh-CN" altLang="en-US" u="sng" spc="-5" dirty="0">
                <a:latin typeface="微软雅黑" panose="020B0503020204020204" charset="-122"/>
                <a:ea typeface="微软雅黑" panose="020B0503020204020204" charset="-122"/>
                <a:cs typeface="微软雅黑" panose="020B0503020204020204" charset="-122"/>
                <a:sym typeface="+mn-ea"/>
              </a:rPr>
              <a:t>       </a:t>
            </a:r>
            <a:r>
              <a:rPr spc="-5" dirty="0" err="1">
                <a:latin typeface="微软雅黑" panose="020B0503020204020204" charset="-122"/>
                <a:ea typeface="微软雅黑" panose="020B0503020204020204" charset="-122"/>
                <a:cs typeface="微软雅黑" panose="020B0503020204020204" charset="-122"/>
                <a:sym typeface="+mn-ea"/>
              </a:rPr>
              <a:t>行为相伴随的神圣故事，我们今天称之为</a:t>
            </a:r>
            <a:r>
              <a:rPr spc="-5" dirty="0">
                <a:latin typeface="微软雅黑" panose="020B0503020204020204" charset="-122"/>
                <a:ea typeface="微软雅黑" panose="020B0503020204020204" charset="-122"/>
                <a:cs typeface="微软雅黑" panose="020B0503020204020204" charset="-122"/>
                <a:sym typeface="+mn-ea"/>
              </a:rPr>
              <a:t>“</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（3）休闲时借以消遣的</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与</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a:t>
            </a:r>
            <a:endParaRPr lang="zh-CN" altLang="en-US" spc="-5"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641032" y="1061256"/>
            <a:ext cx="5255285" cy="502382"/>
          </a:xfrm>
          <a:prstGeom prst="rect">
            <a:avLst/>
          </a:prstGeom>
          <a:noFill/>
        </p:spPr>
        <p:txBody>
          <a:bodyPr wrap="none" lIns="68580" tIns="34290" rIns="68580" bIns="34290" rtlCol="0" anchor="t">
            <a:spAutoFit/>
          </a:bodyPr>
          <a:lstStyle/>
          <a:p>
            <a:pPr>
              <a:lnSpc>
                <a:spcPct val="150000"/>
              </a:lnSpc>
            </a:pPr>
            <a:r>
              <a:rPr lang="zh-CN" altLang="en-US" sz="2100" b="1" dirty="0">
                <a:latin typeface="微软雅黑" panose="020B0503020204020204" charset="-122"/>
                <a:ea typeface="微软雅黑" panose="020B0503020204020204" charset="-122"/>
                <a:sym typeface="+mn-ea"/>
              </a:rPr>
              <a:t>原始形态的民间文学包括哪些方面的内容？</a:t>
            </a:r>
            <a:endParaRPr lang="zh-CN" altLang="en-US" sz="2100" b="1" dirty="0"/>
          </a:p>
        </p:txBody>
      </p:sp>
      <p:sp>
        <p:nvSpPr>
          <p:cNvPr id="4" name="矩形 3">
            <a:extLst>
              <a:ext uri="{FF2B5EF4-FFF2-40B4-BE49-F238E27FC236}">
                <a16:creationId xmlns:a16="http://schemas.microsoft.com/office/drawing/2014/main" id="{7207B163-8C76-2C47-A54D-6E62886ED72C}"/>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6" idx="3"/>
              <a:endCxn id="9"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6" idx="3"/>
              <a:endCxn id="10"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6" idx="3"/>
              <a:endCxn id="11"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11362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833" y="1781899"/>
            <a:ext cx="8223885" cy="2409442"/>
          </a:xfrm>
          <a:prstGeom prst="rect">
            <a:avLst/>
          </a:prstGeom>
          <a:noFill/>
        </p:spPr>
        <p:txBody>
          <a:bodyPr wrap="square" lIns="68580" tIns="34290" rIns="68580" bIns="34290" rtlCol="0" anchor="t">
            <a:spAutoFit/>
          </a:bodyPr>
          <a:lstStyle/>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（1）建立在</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劳动</a:t>
            </a:r>
            <a:r>
              <a:rPr spc="-5" dirty="0" err="1">
                <a:latin typeface="微软雅黑" panose="020B0503020204020204" charset="-122"/>
                <a:ea typeface="微软雅黑" panose="020B0503020204020204" charset="-122"/>
                <a:cs typeface="微软雅黑" panose="020B0503020204020204" charset="-122"/>
                <a:sym typeface="+mn-ea"/>
              </a:rPr>
              <a:t>节奏基础上渗透于生活各个方面的</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歌谣</a:t>
            </a:r>
            <a:r>
              <a:rPr spc="5" dirty="0" err="1">
                <a:latin typeface="微软雅黑" panose="020B0503020204020204" charset="-122"/>
                <a:ea typeface="微软雅黑" panose="020B0503020204020204" charset="-122"/>
                <a:cs typeface="微软雅黑" panose="020B0503020204020204" charset="-122"/>
                <a:sym typeface="+mn-ea"/>
              </a:rPr>
              <a:t>活动</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lang="zh-CN" altLang="en-US" spc="-5" dirty="0">
                <a:latin typeface="微软雅黑" panose="020B0503020204020204" charset="-122"/>
                <a:ea typeface="微软雅黑" panose="020B0503020204020204" charset="-122"/>
                <a:cs typeface="微软雅黑" panose="020B0503020204020204" charset="-122"/>
                <a:sym typeface="+mn-ea"/>
              </a:rPr>
              <a:t>（</a:t>
            </a:r>
            <a:r>
              <a:rPr lang="en-US" altLang="zh-CN" spc="-5" dirty="0">
                <a:latin typeface="微软雅黑" panose="020B0503020204020204" charset="-122"/>
                <a:ea typeface="微软雅黑" panose="020B0503020204020204" charset="-122"/>
                <a:cs typeface="微软雅黑" panose="020B0503020204020204" charset="-122"/>
                <a:sym typeface="+mn-ea"/>
              </a:rPr>
              <a:t>2</a:t>
            </a:r>
            <a:r>
              <a:rPr lang="zh-CN" altLang="en-US" spc="-5" dirty="0">
                <a:latin typeface="微软雅黑" panose="020B0503020204020204" charset="-122"/>
                <a:ea typeface="微软雅黑" panose="020B0503020204020204" charset="-122"/>
                <a:cs typeface="微软雅黑" panose="020B0503020204020204" charset="-122"/>
                <a:sym typeface="+mn-ea"/>
              </a:rPr>
              <a:t>）</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宗教</a:t>
            </a:r>
            <a:r>
              <a:rPr spc="-5" dirty="0" err="1">
                <a:latin typeface="微软雅黑" panose="020B0503020204020204" charset="-122"/>
                <a:ea typeface="微软雅黑" panose="020B0503020204020204" charset="-122"/>
                <a:cs typeface="微软雅黑" panose="020B0503020204020204" charset="-122"/>
                <a:sym typeface="+mn-ea"/>
              </a:rPr>
              <a:t>活动中与</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仪式</a:t>
            </a:r>
            <a:r>
              <a:rPr spc="-5" dirty="0" err="1">
                <a:latin typeface="微软雅黑" panose="020B0503020204020204" charset="-122"/>
                <a:ea typeface="微软雅黑" panose="020B0503020204020204" charset="-122"/>
                <a:cs typeface="微软雅黑" panose="020B0503020204020204" charset="-122"/>
                <a:sym typeface="+mn-ea"/>
              </a:rPr>
              <a:t>行为相伴随的神圣故事，我们今天称之为</a:t>
            </a:r>
            <a:r>
              <a:rPr spc="-5" dirty="0">
                <a:latin typeface="微软雅黑" panose="020B0503020204020204" charset="-122"/>
                <a:ea typeface="微软雅黑" panose="020B0503020204020204" charset="-122"/>
                <a:cs typeface="微软雅黑" panose="020B0503020204020204" charset="-122"/>
                <a:sym typeface="+mn-ea"/>
              </a:rPr>
              <a:t>“</a:t>
            </a:r>
            <a:r>
              <a:rPr lang="zh-CN" altLang="en-US" u="sng" spc="-5" dirty="0">
                <a:solidFill>
                  <a:srgbClr val="C00000"/>
                </a:solidFill>
                <a:latin typeface="微软雅黑" panose="020B0503020204020204" charset="-122"/>
                <a:ea typeface="微软雅黑" panose="020B0503020204020204" charset="-122"/>
                <a:cs typeface="微软雅黑" panose="020B0503020204020204" charset="-122"/>
                <a:sym typeface="+mn-ea"/>
              </a:rPr>
              <a:t>神话</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（3）休闲时借以消遣的</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与</a:t>
            </a:r>
            <a:r>
              <a:rPr lang="en-US" altLang="zh-CN" u="sng" spc="-5" dirty="0">
                <a:latin typeface="微软雅黑" panose="020B0503020204020204" charset="-122"/>
                <a:ea typeface="微软雅黑" panose="020B0503020204020204" charset="-122"/>
                <a:cs typeface="微软雅黑" panose="020B0503020204020204" charset="-122"/>
                <a:sym typeface="+mn-ea"/>
              </a:rPr>
              <a:t>         </a:t>
            </a:r>
            <a:r>
              <a:rPr spc="-5" dirty="0">
                <a:latin typeface="微软雅黑" panose="020B0503020204020204" charset="-122"/>
                <a:ea typeface="微软雅黑" panose="020B0503020204020204" charset="-122"/>
                <a:cs typeface="微软雅黑" panose="020B0503020204020204" charset="-122"/>
                <a:sym typeface="+mn-ea"/>
              </a:rPr>
              <a:t>。</a:t>
            </a:r>
            <a:endParaRPr lang="zh-CN" altLang="en-US" spc="-5"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641032" y="1061256"/>
            <a:ext cx="5255285" cy="502382"/>
          </a:xfrm>
          <a:prstGeom prst="rect">
            <a:avLst/>
          </a:prstGeom>
          <a:noFill/>
        </p:spPr>
        <p:txBody>
          <a:bodyPr wrap="none" lIns="68580" tIns="34290" rIns="68580" bIns="34290" rtlCol="0" anchor="t">
            <a:spAutoFit/>
          </a:bodyPr>
          <a:lstStyle/>
          <a:p>
            <a:pPr>
              <a:lnSpc>
                <a:spcPct val="150000"/>
              </a:lnSpc>
            </a:pPr>
            <a:r>
              <a:rPr lang="zh-CN" altLang="en-US" sz="2100" b="1" dirty="0">
                <a:latin typeface="微软雅黑" panose="020B0503020204020204" charset="-122"/>
                <a:ea typeface="微软雅黑" panose="020B0503020204020204" charset="-122"/>
                <a:sym typeface="+mn-ea"/>
              </a:rPr>
              <a:t>原始形态的民间文学包括哪些方面的内容？</a:t>
            </a:r>
            <a:endParaRPr lang="zh-CN" altLang="en-US" sz="2100" b="1" dirty="0"/>
          </a:p>
        </p:txBody>
      </p:sp>
      <p:sp>
        <p:nvSpPr>
          <p:cNvPr id="4" name="矩形 3">
            <a:extLst>
              <a:ext uri="{FF2B5EF4-FFF2-40B4-BE49-F238E27FC236}">
                <a16:creationId xmlns:a16="http://schemas.microsoft.com/office/drawing/2014/main" id="{7207B163-8C76-2C47-A54D-6E62886ED72C}"/>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6" idx="3"/>
              <a:endCxn id="9"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6" idx="3"/>
              <a:endCxn id="10"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6" idx="3"/>
              <a:endCxn id="11"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57853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833" y="1781899"/>
            <a:ext cx="8223885" cy="2409442"/>
          </a:xfrm>
          <a:prstGeom prst="rect">
            <a:avLst/>
          </a:prstGeom>
          <a:noFill/>
        </p:spPr>
        <p:txBody>
          <a:bodyPr wrap="square" lIns="68580" tIns="34290" rIns="68580" bIns="34290" rtlCol="0" anchor="t">
            <a:spAutoFit/>
          </a:bodyPr>
          <a:lstStyle/>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（1）建立在</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劳动</a:t>
            </a:r>
            <a:r>
              <a:rPr spc="-5" dirty="0">
                <a:latin typeface="微软雅黑" panose="020B0503020204020204" charset="-122"/>
                <a:ea typeface="微软雅黑" panose="020B0503020204020204" charset="-122"/>
                <a:cs typeface="微软雅黑" panose="020B0503020204020204" charset="-122"/>
                <a:sym typeface="+mn-ea"/>
              </a:rPr>
              <a:t>节奏基础上渗透于生活各个方面的</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歌谣</a:t>
            </a:r>
            <a:r>
              <a:rPr spc="5" dirty="0">
                <a:latin typeface="微软雅黑" panose="020B0503020204020204" charset="-122"/>
                <a:ea typeface="微软雅黑" panose="020B0503020204020204" charset="-122"/>
                <a:cs typeface="微软雅黑" panose="020B0503020204020204" charset="-122"/>
                <a:sym typeface="+mn-ea"/>
              </a:rPr>
              <a:t>活动。</a:t>
            </a:r>
          </a:p>
          <a:p>
            <a:pPr>
              <a:lnSpc>
                <a:spcPct val="300000"/>
              </a:lnSpc>
            </a:pPr>
            <a:r>
              <a:rPr lang="zh-CN" altLang="en-US" spc="-5" dirty="0">
                <a:latin typeface="微软雅黑" panose="020B0503020204020204" charset="-122"/>
                <a:ea typeface="微软雅黑" panose="020B0503020204020204" charset="-122"/>
                <a:cs typeface="微软雅黑" panose="020B0503020204020204" charset="-122"/>
                <a:sym typeface="+mn-ea"/>
              </a:rPr>
              <a:t>（</a:t>
            </a:r>
            <a:r>
              <a:rPr lang="en-US" altLang="zh-CN" spc="-5" dirty="0">
                <a:latin typeface="微软雅黑" panose="020B0503020204020204" charset="-122"/>
                <a:ea typeface="微软雅黑" panose="020B0503020204020204" charset="-122"/>
                <a:cs typeface="微软雅黑" panose="020B0503020204020204" charset="-122"/>
                <a:sym typeface="+mn-ea"/>
              </a:rPr>
              <a:t>2</a:t>
            </a:r>
            <a:r>
              <a:rPr lang="zh-CN" altLang="en-US" spc="-5" dirty="0">
                <a:latin typeface="微软雅黑" panose="020B0503020204020204" charset="-122"/>
                <a:ea typeface="微软雅黑" panose="020B0503020204020204" charset="-122"/>
                <a:cs typeface="微软雅黑" panose="020B0503020204020204" charset="-122"/>
                <a:sym typeface="+mn-ea"/>
              </a:rPr>
              <a:t>）</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宗教</a:t>
            </a:r>
            <a:r>
              <a:rPr spc="-5" dirty="0">
                <a:latin typeface="微软雅黑" panose="020B0503020204020204" charset="-122"/>
                <a:ea typeface="微软雅黑" panose="020B0503020204020204" charset="-122"/>
                <a:cs typeface="微软雅黑" panose="020B0503020204020204" charset="-122"/>
                <a:sym typeface="+mn-ea"/>
              </a:rPr>
              <a:t>活动中与</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仪式</a:t>
            </a:r>
            <a:r>
              <a:rPr spc="-5" dirty="0">
                <a:latin typeface="微软雅黑" panose="020B0503020204020204" charset="-122"/>
                <a:ea typeface="微软雅黑" panose="020B0503020204020204" charset="-122"/>
                <a:cs typeface="微软雅黑" panose="020B0503020204020204" charset="-122"/>
                <a:sym typeface="+mn-ea"/>
              </a:rPr>
              <a:t>行为相伴随的神圣故事，我们今天称之为“</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神话</a:t>
            </a:r>
            <a:r>
              <a:rPr spc="-5" dirty="0">
                <a:solidFill>
                  <a:srgbClr val="C00000"/>
                </a:solidFill>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a:t>
            </a:r>
          </a:p>
          <a:p>
            <a:pPr>
              <a:lnSpc>
                <a:spcPct val="300000"/>
              </a:lnSpc>
            </a:pPr>
            <a:r>
              <a:rPr spc="-5" dirty="0">
                <a:latin typeface="微软雅黑" panose="020B0503020204020204" charset="-122"/>
                <a:ea typeface="微软雅黑" panose="020B0503020204020204" charset="-122"/>
                <a:cs typeface="微软雅黑" panose="020B0503020204020204" charset="-122"/>
                <a:sym typeface="+mn-ea"/>
              </a:rPr>
              <a:t>（3）休闲时借以消遣的</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传说</a:t>
            </a:r>
            <a:r>
              <a:rPr spc="-5" dirty="0">
                <a:latin typeface="微软雅黑" panose="020B0503020204020204" charset="-122"/>
                <a:ea typeface="微软雅黑" panose="020B0503020204020204" charset="-122"/>
                <a:cs typeface="微软雅黑" panose="020B0503020204020204" charset="-122"/>
                <a:sym typeface="+mn-ea"/>
              </a:rPr>
              <a:t>与</a:t>
            </a:r>
            <a:r>
              <a:rPr u="sng" spc="-5" dirty="0">
                <a:solidFill>
                  <a:srgbClr val="C00000"/>
                </a:solidFill>
                <a:latin typeface="微软雅黑" panose="020B0503020204020204" charset="-122"/>
                <a:ea typeface="微软雅黑" panose="020B0503020204020204" charset="-122"/>
                <a:cs typeface="微软雅黑" panose="020B0503020204020204" charset="-122"/>
                <a:sym typeface="+mn-ea"/>
              </a:rPr>
              <a:t>故事</a:t>
            </a:r>
            <a:r>
              <a:rPr spc="-5" dirty="0">
                <a:latin typeface="微软雅黑" panose="020B0503020204020204" charset="-122"/>
                <a:ea typeface="微软雅黑" panose="020B0503020204020204" charset="-122"/>
                <a:cs typeface="微软雅黑" panose="020B0503020204020204" charset="-122"/>
                <a:sym typeface="+mn-ea"/>
              </a:rPr>
              <a:t>。</a:t>
            </a:r>
            <a:endParaRPr lang="zh-CN" altLang="en-US" spc="-5"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641032" y="1061256"/>
            <a:ext cx="5255285" cy="502382"/>
          </a:xfrm>
          <a:prstGeom prst="rect">
            <a:avLst/>
          </a:prstGeom>
          <a:noFill/>
        </p:spPr>
        <p:txBody>
          <a:bodyPr wrap="none" lIns="68580" tIns="34290" rIns="68580" bIns="34290" rtlCol="0" anchor="t">
            <a:spAutoFit/>
          </a:bodyPr>
          <a:lstStyle/>
          <a:p>
            <a:pPr>
              <a:lnSpc>
                <a:spcPct val="150000"/>
              </a:lnSpc>
            </a:pPr>
            <a:r>
              <a:rPr lang="zh-CN" altLang="en-US" sz="2100" b="1" dirty="0">
                <a:latin typeface="微软雅黑" panose="020B0503020204020204" charset="-122"/>
                <a:ea typeface="微软雅黑" panose="020B0503020204020204" charset="-122"/>
                <a:sym typeface="+mn-ea"/>
              </a:rPr>
              <a:t>原始形态的民间文学包括哪些方面的内容？</a:t>
            </a:r>
            <a:endParaRPr lang="zh-CN" altLang="en-US" sz="2100" b="1" dirty="0"/>
          </a:p>
        </p:txBody>
      </p:sp>
      <p:sp>
        <p:nvSpPr>
          <p:cNvPr id="4" name="矩形 3">
            <a:extLst>
              <a:ext uri="{FF2B5EF4-FFF2-40B4-BE49-F238E27FC236}">
                <a16:creationId xmlns:a16="http://schemas.microsoft.com/office/drawing/2014/main" id="{7207B163-8C76-2C47-A54D-6E62886ED72C}"/>
              </a:ext>
            </a:extLst>
          </p:cNvPr>
          <p:cNvSpPr/>
          <p:nvPr/>
        </p:nvSpPr>
        <p:spPr>
          <a:xfrm>
            <a:off x="183833" y="96679"/>
            <a:ext cx="5661660" cy="553998"/>
          </a:xfrm>
          <a:prstGeom prst="rect">
            <a:avLst/>
          </a:prstGeom>
        </p:spPr>
        <p:txBody>
          <a:bodyPr wrap="square" lIns="68580" tIns="34290" rIns="68580" bIns="34290">
            <a:spAutoFit/>
          </a:bodyPr>
          <a:lstStyle/>
          <a:p>
            <a:pPr lvl="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中国民间文学的起源</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6" idx="3"/>
              <a:endCxn id="9"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6" idx="3"/>
              <a:endCxn id="10"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6" idx="3"/>
              <a:endCxn id="11"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55050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cxnSp>
        <p:nvCxnSpPr>
          <p:cNvPr id="4" name="直接连接符 3"/>
          <p:cNvCxnSpPr/>
          <p:nvPr/>
        </p:nvCxnSpPr>
        <p:spPr>
          <a:xfrm flipV="1">
            <a:off x="170137" y="2964623"/>
            <a:ext cx="8803809" cy="3547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75798" y="3045092"/>
            <a:ext cx="0" cy="22434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3480" y="3368793"/>
            <a:ext cx="1195093" cy="1684020"/>
          </a:xfrm>
          <a:prstGeom prst="rect">
            <a:avLst/>
          </a:prstGeom>
          <a:noFill/>
        </p:spPr>
        <p:txBody>
          <a:bodyPr wrap="square" lIns="68580" tIns="34290" rIns="68580" bIns="34290" rtlCol="0">
            <a:spAutoFit/>
          </a:bodyPr>
          <a:lstStyle/>
          <a:p>
            <a:pPr marR="87154"/>
            <a:r>
              <a:rPr lang="zh-CN" altLang="en-US" sz="1500" b="1" dirty="0">
                <a:latin typeface="微软雅黑" panose="020B0503020204020204" charset="-122"/>
                <a:ea typeface="微软雅黑" panose="020B0503020204020204" charset="-122"/>
              </a:rPr>
              <a:t>原始社会：</a:t>
            </a:r>
            <a:r>
              <a:rPr lang="zh-CN" altLang="en-US" sz="1500" spc="-5" dirty="0">
                <a:solidFill>
                  <a:srgbClr val="C00000"/>
                </a:solidFill>
                <a:latin typeface="微软雅黑" panose="020B0503020204020204" charset="-122"/>
                <a:ea typeface="微软雅黑" panose="020B0503020204020204" charset="-122"/>
              </a:rPr>
              <a:t>原始形态的民间文学：歌谣活动； “神话”；传说与故事</a:t>
            </a:r>
            <a:r>
              <a:rPr lang="zh-CN" altLang="en-US" sz="1500" dirty="0">
                <a:latin typeface="微软雅黑" panose="020B0503020204020204" charset="-122"/>
                <a:ea typeface="微软雅黑" panose="020B0503020204020204" charset="-122"/>
                <a:cs typeface="微软雅黑" panose="020B0503020204020204" charset="-122"/>
              </a:rPr>
              <a:t>。</a:t>
            </a:r>
            <a:r>
              <a:rPr lang="zh-CN" altLang="en-US" sz="1500" b="1" dirty="0">
                <a:latin typeface="微软雅黑" panose="020B0503020204020204" charset="-122"/>
                <a:ea typeface="微软雅黑" panose="020B0503020204020204" charset="-122"/>
                <a:cs typeface="微软雅黑" panose="020B0503020204020204" charset="-122"/>
              </a:rPr>
              <a:t>（简答）</a:t>
            </a:r>
          </a:p>
        </p:txBody>
      </p:sp>
      <p:cxnSp>
        <p:nvCxnSpPr>
          <p:cNvPr id="26" name="直接箭头连接符 25"/>
          <p:cNvCxnSpPr/>
          <p:nvPr/>
        </p:nvCxnSpPr>
        <p:spPr>
          <a:xfrm flipV="1">
            <a:off x="1142487" y="2729496"/>
            <a:ext cx="0" cy="23527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7501" y="1429618"/>
            <a:ext cx="1449935" cy="991553"/>
          </a:xfrm>
          <a:prstGeom prst="rect">
            <a:avLst/>
          </a:prstGeom>
          <a:noFill/>
        </p:spPr>
        <p:txBody>
          <a:bodyPr wrap="square" lIns="68580" tIns="34290" rIns="68580" bIns="34290" rtlCol="0">
            <a:spAutoFit/>
          </a:bodyPr>
          <a:lstStyle/>
          <a:p>
            <a:r>
              <a:rPr lang="zh-CN" altLang="en-US" sz="1500" b="1" dirty="0">
                <a:latin typeface="微软雅黑" panose="020B0503020204020204" charset="-122"/>
                <a:ea typeface="微软雅黑" panose="020B0503020204020204" charset="-122"/>
              </a:rPr>
              <a:t>周：</a:t>
            </a:r>
            <a:r>
              <a:rPr lang="zh-CN" altLang="en-US" sz="1500" dirty="0">
                <a:latin typeface="微软雅黑" panose="020B0503020204020204" charset="-122"/>
                <a:ea typeface="微软雅黑" panose="020B0503020204020204" charset="-122"/>
              </a:rPr>
              <a:t>已有诗歌采录制度，中国第一部诗歌总集</a:t>
            </a:r>
            <a:r>
              <a:rPr lang="en-US" altLang="zh-CN" sz="1500" dirty="0">
                <a:latin typeface="微软雅黑" panose="020B0503020204020204" charset="-122"/>
                <a:ea typeface="微软雅黑" panose="020B0503020204020204" charset="-122"/>
              </a:rPr>
              <a:t>《</a:t>
            </a:r>
            <a:r>
              <a:rPr lang="zh-CN" altLang="en-US" sz="1500" dirty="0">
                <a:latin typeface="微软雅黑" panose="020B0503020204020204" charset="-122"/>
                <a:ea typeface="微软雅黑" panose="020B0503020204020204" charset="-122"/>
              </a:rPr>
              <a:t>诗经</a:t>
            </a:r>
            <a:r>
              <a:rPr lang="en-US" altLang="zh-CN" sz="1500" dirty="0">
                <a:latin typeface="微软雅黑" panose="020B0503020204020204" charset="-122"/>
                <a:ea typeface="微软雅黑" panose="020B0503020204020204" charset="-122"/>
              </a:rPr>
              <a:t>》</a:t>
            </a:r>
            <a:endParaRPr lang="zh-CN" altLang="en-US" sz="1500" dirty="0">
              <a:latin typeface="微软雅黑" panose="020B0503020204020204" charset="-122"/>
              <a:ea typeface="微软雅黑" panose="020B0503020204020204" charset="-122"/>
            </a:endParaRPr>
          </a:p>
        </p:txBody>
      </p:sp>
      <p:cxnSp>
        <p:nvCxnSpPr>
          <p:cNvPr id="32" name="直接箭头连接符 31"/>
          <p:cNvCxnSpPr/>
          <p:nvPr/>
        </p:nvCxnSpPr>
        <p:spPr>
          <a:xfrm>
            <a:off x="2012692" y="3045141"/>
            <a:ext cx="0" cy="273964"/>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48573" y="3472271"/>
            <a:ext cx="1128238" cy="1269578"/>
          </a:xfrm>
          <a:prstGeom prst="rect">
            <a:avLst/>
          </a:prstGeom>
          <a:noFill/>
        </p:spPr>
        <p:txBody>
          <a:bodyPr wrap="square" lIns="68580" tIns="34290" rIns="68580" bIns="34290" rtlCol="0">
            <a:spAutoFit/>
          </a:bodyPr>
          <a:lstStyle/>
          <a:p>
            <a:r>
              <a:rPr lang="en-US" altLang="zh-CN" sz="1500" b="1" dirty="0">
                <a:latin typeface="微软雅黑" panose="020B0503020204020204" charset="-122"/>
                <a:ea typeface="微软雅黑" panose="020B0503020204020204" charset="-122"/>
              </a:rPr>
              <a:t>2</a:t>
            </a:r>
            <a:r>
              <a:rPr lang="zh-CN" altLang="en-US" sz="1500" b="1" dirty="0">
                <a:latin typeface="微软雅黑" panose="020B0503020204020204" charset="-122"/>
                <a:ea typeface="微软雅黑" panose="020B0503020204020204" charset="-122"/>
              </a:rPr>
              <a:t>世纪三国时代：</a:t>
            </a:r>
            <a:r>
              <a:rPr lang="zh-CN" altLang="en-US" sz="1500" dirty="0">
                <a:solidFill>
                  <a:srgbClr val="C00000"/>
                </a:solidFill>
                <a:latin typeface="微软雅黑" panose="020B0503020204020204" charset="-122"/>
                <a:ea typeface="微软雅黑" panose="020B0503020204020204" charset="-122"/>
              </a:rPr>
              <a:t>第一本古代笑话专集</a:t>
            </a:r>
            <a:r>
              <a:rPr lang="en-US" altLang="zh-CN" sz="1500" dirty="0">
                <a:solidFill>
                  <a:srgbClr val="C00000"/>
                </a:solidFill>
                <a:latin typeface="微软雅黑" panose="020B0503020204020204" charset="-122"/>
                <a:ea typeface="微软雅黑" panose="020B0503020204020204" charset="-122"/>
              </a:rPr>
              <a:t>《</a:t>
            </a:r>
            <a:r>
              <a:rPr lang="zh-CN" altLang="en-US" sz="1500" dirty="0">
                <a:solidFill>
                  <a:srgbClr val="C00000"/>
                </a:solidFill>
                <a:latin typeface="微软雅黑" panose="020B0503020204020204" charset="-122"/>
                <a:ea typeface="微软雅黑" panose="020B0503020204020204" charset="-122"/>
              </a:rPr>
              <a:t>笑林</a:t>
            </a:r>
            <a:r>
              <a:rPr lang="en-US" altLang="zh-CN" sz="1500" dirty="0">
                <a:solidFill>
                  <a:srgbClr val="C00000"/>
                </a:solidFill>
                <a:latin typeface="微软雅黑" panose="020B0503020204020204" charset="-122"/>
                <a:ea typeface="微软雅黑" panose="020B0503020204020204" charset="-122"/>
              </a:rPr>
              <a:t>》</a:t>
            </a:r>
          </a:p>
          <a:p>
            <a:r>
              <a:rPr lang="en-US" altLang="zh-CN" dirty="0">
                <a:solidFill>
                  <a:srgbClr val="C00000"/>
                </a:solidFill>
                <a:latin typeface="微软雅黑" panose="020B0503020204020204" charset="-122"/>
                <a:ea typeface="微软雅黑" panose="020B0503020204020204" charset="-122"/>
              </a:rPr>
              <a:t> </a:t>
            </a:r>
            <a:endParaRPr lang="zh-CN" altLang="en-US" b="1" dirty="0">
              <a:solidFill>
                <a:schemeClr val="tx1"/>
              </a:solidFill>
              <a:latin typeface="微软雅黑" panose="020B0503020204020204" charset="-122"/>
              <a:ea typeface="微软雅黑" panose="020B0503020204020204" charset="-122"/>
            </a:endParaRPr>
          </a:p>
        </p:txBody>
      </p:sp>
      <p:cxnSp>
        <p:nvCxnSpPr>
          <p:cNvPr id="35" name="直接箭头连接符 34"/>
          <p:cNvCxnSpPr/>
          <p:nvPr/>
        </p:nvCxnSpPr>
        <p:spPr>
          <a:xfrm flipV="1">
            <a:off x="2576815" y="2729205"/>
            <a:ext cx="0" cy="228953"/>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81200" y="1660207"/>
            <a:ext cx="1191578" cy="761048"/>
          </a:xfrm>
          <a:prstGeom prst="rect">
            <a:avLst/>
          </a:prstGeom>
          <a:noFill/>
        </p:spPr>
        <p:txBody>
          <a:bodyPr wrap="square" lIns="68580" tIns="34290" rIns="68580" bIns="34290" rtlCol="0">
            <a:spAutoFit/>
          </a:bodyPr>
          <a:lstStyle/>
          <a:p>
            <a:r>
              <a:rPr lang="en-US" altLang="zh-CN" sz="1500" b="1" dirty="0">
                <a:latin typeface="微软雅黑" panose="020B0503020204020204" charset="-122"/>
                <a:ea typeface="微软雅黑" panose="020B0503020204020204" charset="-122"/>
              </a:rPr>
              <a:t>3</a:t>
            </a:r>
            <a:r>
              <a:rPr lang="zh-CN" altLang="en-US" sz="1500" b="1" dirty="0">
                <a:latin typeface="微软雅黑" panose="020B0503020204020204" charset="-122"/>
                <a:ea typeface="微软雅黑" panose="020B0503020204020204" charset="-122"/>
              </a:rPr>
              <a:t>世纪之后</a:t>
            </a:r>
          </a:p>
          <a:p>
            <a:r>
              <a:rPr lang="zh-CN" altLang="en-US" sz="1500" dirty="0">
                <a:latin typeface="微软雅黑" panose="020B0503020204020204" charset="-122"/>
                <a:ea typeface="微软雅黑" panose="020B0503020204020204" charset="-122"/>
              </a:rPr>
              <a:t>：志怪笔记不断涌现</a:t>
            </a:r>
          </a:p>
        </p:txBody>
      </p:sp>
      <p:cxnSp>
        <p:nvCxnSpPr>
          <p:cNvPr id="38" name="直接箭头连接符 37"/>
          <p:cNvCxnSpPr/>
          <p:nvPr/>
        </p:nvCxnSpPr>
        <p:spPr>
          <a:xfrm flipH="1">
            <a:off x="3461340" y="3057088"/>
            <a:ext cx="1" cy="2735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23810" y="3436909"/>
            <a:ext cx="1449935" cy="1453515"/>
          </a:xfrm>
          <a:prstGeom prst="rect">
            <a:avLst/>
          </a:prstGeom>
          <a:noFill/>
        </p:spPr>
        <p:txBody>
          <a:bodyPr wrap="square" lIns="68580" tIns="34290" rIns="68580" bIns="34290" rtlCol="0">
            <a:spAutoFit/>
          </a:bodyPr>
          <a:lstStyle/>
          <a:p>
            <a:r>
              <a:rPr lang="zh-CN" altLang="en-US" sz="1500" b="1" dirty="0">
                <a:latin typeface="微软雅黑" panose="020B0503020204020204" charset="-122"/>
                <a:ea typeface="微软雅黑" panose="020B0503020204020204" charset="-122"/>
              </a:rPr>
              <a:t>唐宋时期</a:t>
            </a:r>
            <a:r>
              <a:rPr lang="zh-CN" altLang="en-US" sz="1500" dirty="0">
                <a:latin typeface="微软雅黑" panose="020B0503020204020204" charset="-122"/>
                <a:ea typeface="微软雅黑" panose="020B0503020204020204" charset="-122"/>
              </a:rPr>
              <a:t>：“说话”和话本：曲艺的起源。叙事作品：唐传奇、宋话本。</a:t>
            </a:r>
          </a:p>
        </p:txBody>
      </p:sp>
      <p:cxnSp>
        <p:nvCxnSpPr>
          <p:cNvPr id="41" name="直接箭头连接符 40"/>
          <p:cNvCxnSpPr/>
          <p:nvPr/>
        </p:nvCxnSpPr>
        <p:spPr>
          <a:xfrm flipV="1">
            <a:off x="3937598" y="2566086"/>
            <a:ext cx="0" cy="30558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44937" y="1660298"/>
            <a:ext cx="1128146" cy="761048"/>
          </a:xfrm>
          <a:prstGeom prst="rect">
            <a:avLst/>
          </a:prstGeom>
          <a:noFill/>
        </p:spPr>
        <p:txBody>
          <a:bodyPr wrap="square" lIns="68580" tIns="34290" rIns="68580" bIns="34290" rtlCol="0">
            <a:spAutoFit/>
          </a:bodyPr>
          <a:lstStyle/>
          <a:p>
            <a:r>
              <a:rPr lang="zh-CN" altLang="en-US" sz="1500" b="1" dirty="0">
                <a:latin typeface="微软雅黑" panose="020B0503020204020204" charset="-122"/>
                <a:ea typeface="微软雅黑" panose="020B0503020204020204" charset="-122"/>
              </a:rPr>
              <a:t>明</a:t>
            </a:r>
            <a:r>
              <a:rPr lang="zh-CN" altLang="en-US" sz="1500" dirty="0">
                <a:latin typeface="微软雅黑" panose="020B0503020204020204" charset="-122"/>
                <a:ea typeface="微软雅黑" panose="020B0503020204020204" charset="-122"/>
              </a:rPr>
              <a:t>：</a:t>
            </a:r>
            <a:r>
              <a:rPr lang="en-US" altLang="zh-CN" sz="1500" dirty="0">
                <a:latin typeface="微软雅黑" panose="020B0503020204020204" charset="-122"/>
                <a:ea typeface="微软雅黑" panose="020B0503020204020204" charset="-122"/>
              </a:rPr>
              <a:t>《</a:t>
            </a:r>
            <a:r>
              <a:rPr lang="zh-CN" altLang="en-US" sz="1500" dirty="0">
                <a:latin typeface="微软雅黑" panose="020B0503020204020204" charset="-122"/>
                <a:ea typeface="微软雅黑" panose="020B0503020204020204" charset="-122"/>
              </a:rPr>
              <a:t>三言</a:t>
            </a:r>
            <a:r>
              <a:rPr lang="en-US" altLang="zh-CN" sz="1500" dirty="0">
                <a:latin typeface="微软雅黑" panose="020B0503020204020204" charset="-122"/>
                <a:ea typeface="微软雅黑" panose="020B0503020204020204" charset="-122"/>
              </a:rPr>
              <a:t>》《</a:t>
            </a:r>
            <a:r>
              <a:rPr lang="zh-CN" altLang="en-US" sz="1500" dirty="0">
                <a:latin typeface="微软雅黑" panose="020B0503020204020204" charset="-122"/>
                <a:ea typeface="微软雅黑" panose="020B0503020204020204" charset="-122"/>
              </a:rPr>
              <a:t>二拍</a:t>
            </a:r>
            <a:r>
              <a:rPr lang="en-US" altLang="zh-CN" sz="1500" dirty="0">
                <a:latin typeface="微软雅黑" panose="020B0503020204020204" charset="-122"/>
                <a:ea typeface="微软雅黑" panose="020B0503020204020204" charset="-122"/>
              </a:rPr>
              <a:t>》</a:t>
            </a:r>
            <a:r>
              <a:rPr lang="zh-CN" altLang="en-US" sz="1500" dirty="0">
                <a:latin typeface="微软雅黑" panose="020B0503020204020204" charset="-122"/>
                <a:ea typeface="微软雅黑" panose="020B0503020204020204" charset="-122"/>
              </a:rPr>
              <a:t>取材民间故事</a:t>
            </a:r>
          </a:p>
        </p:txBody>
      </p:sp>
      <p:sp>
        <p:nvSpPr>
          <p:cNvPr id="44" name="TextBox 43"/>
          <p:cNvSpPr txBox="1"/>
          <p:nvPr/>
        </p:nvSpPr>
        <p:spPr>
          <a:xfrm>
            <a:off x="4471988" y="1660207"/>
            <a:ext cx="1182529" cy="761048"/>
          </a:xfrm>
          <a:prstGeom prst="rect">
            <a:avLst/>
          </a:prstGeom>
          <a:noFill/>
        </p:spPr>
        <p:txBody>
          <a:bodyPr wrap="square" lIns="68580" tIns="34290" rIns="68580" bIns="34290" rtlCol="0">
            <a:spAutoFit/>
          </a:bodyPr>
          <a:lstStyle/>
          <a:p>
            <a:r>
              <a:rPr lang="zh-CN" altLang="en-US" sz="1500" b="1" dirty="0">
                <a:latin typeface="微软雅黑" panose="020B0503020204020204" charset="-122"/>
                <a:ea typeface="微软雅黑" panose="020B0503020204020204" charset="-122"/>
              </a:rPr>
              <a:t>清</a:t>
            </a:r>
            <a:r>
              <a:rPr lang="zh-CN" altLang="en-US" sz="1500" dirty="0">
                <a:latin typeface="微软雅黑" panose="020B0503020204020204" charset="-122"/>
                <a:ea typeface="微软雅黑" panose="020B0503020204020204" charset="-122"/>
              </a:rPr>
              <a:t>：</a:t>
            </a:r>
            <a:r>
              <a:rPr lang="en-US" altLang="zh-CN" sz="1500" dirty="0">
                <a:latin typeface="微软雅黑" panose="020B0503020204020204" charset="-122"/>
                <a:ea typeface="微软雅黑" panose="020B0503020204020204" charset="-122"/>
              </a:rPr>
              <a:t>《</a:t>
            </a:r>
            <a:r>
              <a:rPr lang="zh-CN" altLang="en-US" sz="1500" dirty="0">
                <a:latin typeface="微软雅黑" panose="020B0503020204020204" charset="-122"/>
                <a:ea typeface="微软雅黑" panose="020B0503020204020204" charset="-122"/>
              </a:rPr>
              <a:t>聊斋志异</a:t>
            </a:r>
            <a:r>
              <a:rPr lang="en-US" altLang="zh-CN" sz="1500" dirty="0">
                <a:latin typeface="微软雅黑" panose="020B0503020204020204" charset="-122"/>
                <a:ea typeface="微软雅黑" panose="020B0503020204020204" charset="-122"/>
              </a:rPr>
              <a:t>》</a:t>
            </a:r>
            <a:r>
              <a:rPr lang="zh-CN" altLang="en-US" sz="1500" dirty="0">
                <a:latin typeface="微软雅黑" panose="020B0503020204020204" charset="-122"/>
                <a:ea typeface="微软雅黑" panose="020B0503020204020204" charset="-122"/>
              </a:rPr>
              <a:t>取材民间故事</a:t>
            </a:r>
          </a:p>
        </p:txBody>
      </p:sp>
      <p:cxnSp>
        <p:nvCxnSpPr>
          <p:cNvPr id="45" name="直接箭头连接符 44"/>
          <p:cNvCxnSpPr/>
          <p:nvPr/>
        </p:nvCxnSpPr>
        <p:spPr>
          <a:xfrm flipV="1">
            <a:off x="4895081" y="2531866"/>
            <a:ext cx="0" cy="33982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258530" y="3037928"/>
            <a:ext cx="0" cy="31145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68264" y="3473211"/>
            <a:ext cx="1381198" cy="1222534"/>
          </a:xfrm>
          <a:prstGeom prst="rect">
            <a:avLst/>
          </a:prstGeom>
          <a:noFill/>
        </p:spPr>
        <p:txBody>
          <a:bodyPr wrap="square" lIns="68580" tIns="34290" rIns="68580" bIns="34290" rtlCol="0">
            <a:spAutoFit/>
          </a:bodyPr>
          <a:lstStyle/>
          <a:p>
            <a:r>
              <a:rPr lang="zh-CN" altLang="en-US" sz="1500" b="1" dirty="0">
                <a:latin typeface="微软雅黑" panose="020B0503020204020204" charset="-122"/>
                <a:ea typeface="微软雅黑" panose="020B0503020204020204" charset="-122"/>
              </a:rPr>
              <a:t>五四之后的新发展</a:t>
            </a:r>
            <a:r>
              <a:rPr lang="zh-CN" altLang="en-US" sz="1500" dirty="0">
                <a:latin typeface="微软雅黑" panose="020B0503020204020204" charset="-122"/>
                <a:ea typeface="微软雅黑" panose="020B0503020204020204" charset="-122"/>
              </a:rPr>
              <a:t>：</a:t>
            </a:r>
            <a:r>
              <a:rPr lang="zh-CN" altLang="en-US" sz="1500" dirty="0">
                <a:solidFill>
                  <a:srgbClr val="C00000"/>
                </a:solidFill>
                <a:latin typeface="微软雅黑" panose="020B0503020204020204" charset="-122"/>
                <a:ea typeface="微软雅黑" panose="020B0503020204020204" charset="-122"/>
              </a:rPr>
              <a:t>1920年北大的歌谣研究会，发行《歌谣周刊》</a:t>
            </a:r>
            <a:endParaRPr lang="zh-CN" altLang="en-US" sz="1500" b="1" dirty="0">
              <a:solidFill>
                <a:srgbClr val="C00000"/>
              </a:solidFill>
              <a:latin typeface="微软雅黑" panose="020B0503020204020204" charset="-122"/>
              <a:ea typeface="微软雅黑" panose="020B0503020204020204" charset="-122"/>
            </a:endParaRPr>
          </a:p>
        </p:txBody>
      </p:sp>
      <p:cxnSp>
        <p:nvCxnSpPr>
          <p:cNvPr id="57" name="直接箭头连接符 56"/>
          <p:cNvCxnSpPr/>
          <p:nvPr/>
        </p:nvCxnSpPr>
        <p:spPr>
          <a:xfrm flipV="1">
            <a:off x="6143083" y="2531859"/>
            <a:ext cx="0" cy="3132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635420" y="1348338"/>
            <a:ext cx="1384852" cy="1223412"/>
          </a:xfrm>
          <a:prstGeom prst="rect">
            <a:avLst/>
          </a:prstGeom>
          <a:noFill/>
        </p:spPr>
        <p:txBody>
          <a:bodyPr wrap="square" lIns="68580" tIns="34290" rIns="68580" bIns="34290" rtlCol="0">
            <a:spAutoFit/>
          </a:bodyPr>
          <a:lstStyle/>
          <a:p>
            <a:r>
              <a:rPr lang="en-US" altLang="zh-CN" sz="1500" dirty="0">
                <a:solidFill>
                  <a:srgbClr val="C00000"/>
                </a:solidFill>
                <a:latin typeface="微软雅黑" panose="020B0503020204020204" charset="-122"/>
                <a:ea typeface="微软雅黑" panose="020B0503020204020204" charset="-122"/>
              </a:rPr>
              <a:t>1942</a:t>
            </a:r>
            <a:r>
              <a:rPr lang="zh-CN" altLang="en-US" sz="1500" dirty="0">
                <a:solidFill>
                  <a:srgbClr val="C00000"/>
                </a:solidFill>
                <a:latin typeface="微软雅黑" panose="020B0503020204020204" charset="-122"/>
                <a:ea typeface="微软雅黑" panose="020B0503020204020204" charset="-122"/>
              </a:rPr>
              <a:t>年延安：《在延安文艺座谈会上的讲话》规定部队要搜集民歌</a:t>
            </a:r>
            <a:endParaRPr lang="zh-CN" altLang="en-US" sz="1500" b="1" dirty="0">
              <a:latin typeface="微软雅黑" panose="020B0503020204020204" charset="-122"/>
              <a:ea typeface="微软雅黑" panose="020B0503020204020204" charset="-122"/>
            </a:endParaRPr>
          </a:p>
        </p:txBody>
      </p:sp>
      <p:sp>
        <p:nvSpPr>
          <p:cNvPr id="60" name="TextBox 59"/>
          <p:cNvSpPr txBox="1"/>
          <p:nvPr/>
        </p:nvSpPr>
        <p:spPr>
          <a:xfrm>
            <a:off x="6143066" y="3472439"/>
            <a:ext cx="994409" cy="992579"/>
          </a:xfrm>
          <a:prstGeom prst="rect">
            <a:avLst/>
          </a:prstGeom>
          <a:noFill/>
        </p:spPr>
        <p:txBody>
          <a:bodyPr wrap="square" lIns="68580" tIns="34290" rIns="68580" bIns="34290" rtlCol="0">
            <a:spAutoFit/>
          </a:bodyPr>
          <a:lstStyle/>
          <a:p>
            <a:r>
              <a:rPr lang="en-US" altLang="zh-CN" sz="1500" b="1" dirty="0">
                <a:latin typeface="微软雅黑" panose="020B0503020204020204" charset="-122"/>
                <a:ea typeface="微软雅黑" panose="020B0503020204020204" charset="-122"/>
              </a:rPr>
              <a:t>1950</a:t>
            </a:r>
            <a:r>
              <a:rPr lang="zh-CN" altLang="en-US" sz="1500" b="1" dirty="0">
                <a:latin typeface="微软雅黑" panose="020B0503020204020204" charset="-122"/>
                <a:ea typeface="微软雅黑" panose="020B0503020204020204" charset="-122"/>
              </a:rPr>
              <a:t>年：</a:t>
            </a:r>
            <a:r>
              <a:rPr lang="zh-CN" altLang="en-US" sz="1500" dirty="0">
                <a:latin typeface="微软雅黑" panose="020B0503020204020204" charset="-122"/>
                <a:ea typeface="微软雅黑" panose="020B0503020204020204" charset="-122"/>
              </a:rPr>
              <a:t>中国民间文艺研究会成立</a:t>
            </a:r>
          </a:p>
        </p:txBody>
      </p:sp>
      <p:cxnSp>
        <p:nvCxnSpPr>
          <p:cNvPr id="61" name="直接箭头连接符 60"/>
          <p:cNvCxnSpPr/>
          <p:nvPr/>
        </p:nvCxnSpPr>
        <p:spPr>
          <a:xfrm>
            <a:off x="6482258" y="3037929"/>
            <a:ext cx="0" cy="36919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V="1">
            <a:off x="7137476" y="2584939"/>
            <a:ext cx="0" cy="20633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801686" y="2190083"/>
            <a:ext cx="1048604" cy="299085"/>
          </a:xfrm>
          <a:prstGeom prst="rect">
            <a:avLst/>
          </a:prstGeom>
          <a:noFill/>
        </p:spPr>
        <p:txBody>
          <a:bodyPr wrap="square" lIns="68580" tIns="34290" rIns="68580" bIns="34290" rtlCol="0">
            <a:spAutoFit/>
          </a:bodyPr>
          <a:lstStyle/>
          <a:p>
            <a:r>
              <a:rPr lang="zh-CN" altLang="en-US" sz="1500" dirty="0">
                <a:latin typeface="微软雅黑" panose="020B0503020204020204" charset="-122"/>
                <a:ea typeface="微软雅黑" panose="020B0503020204020204" charset="-122"/>
              </a:rPr>
              <a:t>十年浩劫</a:t>
            </a:r>
          </a:p>
        </p:txBody>
      </p:sp>
      <p:sp>
        <p:nvSpPr>
          <p:cNvPr id="91" name="TextBox 90"/>
          <p:cNvSpPr txBox="1"/>
          <p:nvPr/>
        </p:nvSpPr>
        <p:spPr>
          <a:xfrm>
            <a:off x="7222724" y="3552931"/>
            <a:ext cx="1282292" cy="761747"/>
          </a:xfrm>
          <a:prstGeom prst="rect">
            <a:avLst/>
          </a:prstGeom>
          <a:noFill/>
        </p:spPr>
        <p:txBody>
          <a:bodyPr wrap="square" lIns="68580" tIns="34290" rIns="68580" bIns="34290" rtlCol="0">
            <a:spAutoFit/>
          </a:bodyPr>
          <a:lstStyle/>
          <a:p>
            <a:r>
              <a:rPr lang="en-US" altLang="zh-CN" sz="1500" b="1" dirty="0">
                <a:latin typeface="微软雅黑" panose="020B0503020204020204" charset="-122"/>
                <a:ea typeface="微软雅黑" panose="020B0503020204020204" charset="-122"/>
              </a:rPr>
              <a:t>1979</a:t>
            </a:r>
            <a:r>
              <a:rPr lang="zh-CN" altLang="en-US" sz="1500" b="1" dirty="0">
                <a:latin typeface="微软雅黑" panose="020B0503020204020204" charset="-122"/>
                <a:ea typeface="微软雅黑" panose="020B0503020204020204" charset="-122"/>
              </a:rPr>
              <a:t>年：</a:t>
            </a:r>
            <a:r>
              <a:rPr lang="zh-CN" altLang="en-US" sz="1500" dirty="0">
                <a:latin typeface="微软雅黑" panose="020B0503020204020204" charset="-122"/>
                <a:ea typeface="微软雅黑" panose="020B0503020204020204" charset="-122"/>
              </a:rPr>
              <a:t>中国民间文艺研究会恢复活动</a:t>
            </a:r>
          </a:p>
        </p:txBody>
      </p:sp>
      <p:cxnSp>
        <p:nvCxnSpPr>
          <p:cNvPr id="92" name="直接箭头连接符 91"/>
          <p:cNvCxnSpPr/>
          <p:nvPr/>
        </p:nvCxnSpPr>
        <p:spPr>
          <a:xfrm>
            <a:off x="7634579" y="2999981"/>
            <a:ext cx="0" cy="36919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五边形 5"/>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cxnSp>
        <p:nvCxnSpPr>
          <p:cNvPr id="2" name="直接箭头连接符 1"/>
          <p:cNvCxnSpPr/>
          <p:nvPr/>
        </p:nvCxnSpPr>
        <p:spPr>
          <a:xfrm flipV="1">
            <a:off x="8387173" y="2531383"/>
            <a:ext cx="0" cy="3132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 name="TextBox 96"/>
          <p:cNvSpPr txBox="1"/>
          <p:nvPr/>
        </p:nvSpPr>
        <p:spPr>
          <a:xfrm>
            <a:off x="7863870" y="1507163"/>
            <a:ext cx="1189786" cy="992579"/>
          </a:xfrm>
          <a:prstGeom prst="rect">
            <a:avLst/>
          </a:prstGeom>
          <a:noFill/>
        </p:spPr>
        <p:txBody>
          <a:bodyPr wrap="square" lIns="68580" tIns="34290" rIns="68580" bIns="34290" rtlCol="0">
            <a:spAutoFit/>
          </a:bodyPr>
          <a:lstStyle/>
          <a:p>
            <a:r>
              <a:rPr lang="en-US" altLang="zh-CN" sz="1500" b="1" dirty="0">
                <a:latin typeface="微软雅黑" panose="020B0503020204020204" charset="-122"/>
                <a:ea typeface="微软雅黑" panose="020B0503020204020204" charset="-122"/>
              </a:rPr>
              <a:t>21</a:t>
            </a:r>
            <a:r>
              <a:rPr lang="zh-CN" altLang="en-US" sz="1500" b="1" dirty="0">
                <a:latin typeface="微软雅黑" panose="020B0503020204020204" charset="-122"/>
                <a:ea typeface="微软雅黑" panose="020B0503020204020204" charset="-122"/>
              </a:rPr>
              <a:t>世纪：</a:t>
            </a:r>
            <a:r>
              <a:rPr lang="zh-CN" altLang="en-US" sz="1500" dirty="0">
                <a:latin typeface="微软雅黑" panose="020B0503020204020204" charset="-122"/>
                <a:ea typeface="微软雅黑" panose="020B0503020204020204" charset="-122"/>
              </a:rPr>
              <a:t>中国民间文学事业进入一个新时期</a:t>
            </a:r>
            <a:endParaRPr lang="en-US" altLang="zh-CN" sz="1500" dirty="0">
              <a:latin typeface="微软雅黑" panose="020B0503020204020204" charset="-122"/>
              <a:ea typeface="微软雅黑" panose="020B0503020204020204" charset="-122"/>
            </a:endParaRPr>
          </a:p>
        </p:txBody>
      </p:sp>
      <p:grpSp>
        <p:nvGrpSpPr>
          <p:cNvPr id="53" name="组合 52">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54" name="圆角矩形 53">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55" name="圆角矩形 54">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56" name="圆角矩形 55">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58" name="圆角矩形 57">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62" name="圆角矩形 6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63" name="直线连接符 19">
              <a:extLst>
                <a:ext uri="{FF2B5EF4-FFF2-40B4-BE49-F238E27FC236}">
                  <a16:creationId xmlns:a16="http://schemas.microsoft.com/office/drawing/2014/main" id="{2E56B57E-A19F-4B44-AB34-B35D23F9C872}"/>
                </a:ext>
              </a:extLst>
            </p:cNvPr>
            <p:cNvCxnSpPr>
              <a:stCxn id="54" idx="3"/>
              <a:endCxn id="55"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线连接符 20">
              <a:extLst>
                <a:ext uri="{FF2B5EF4-FFF2-40B4-BE49-F238E27FC236}">
                  <a16:creationId xmlns:a16="http://schemas.microsoft.com/office/drawing/2014/main" id="{A4A1488C-75DF-9B4C-9E26-CBFD89D282C5}"/>
                </a:ext>
              </a:extLst>
            </p:cNvPr>
            <p:cNvCxnSpPr>
              <a:cxnSpLocks/>
              <a:stCxn id="54" idx="3"/>
              <a:endCxn id="56"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线连接符 22">
              <a:extLst>
                <a:ext uri="{FF2B5EF4-FFF2-40B4-BE49-F238E27FC236}">
                  <a16:creationId xmlns:a16="http://schemas.microsoft.com/office/drawing/2014/main" id="{25D2EFA0-9CDE-3447-873C-47F8EBC4E40C}"/>
                </a:ext>
              </a:extLst>
            </p:cNvPr>
            <p:cNvCxnSpPr>
              <a:cxnSpLocks/>
              <a:stCxn id="54" idx="3"/>
              <a:endCxn id="58"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线连接符 25">
              <a:extLst>
                <a:ext uri="{FF2B5EF4-FFF2-40B4-BE49-F238E27FC236}">
                  <a16:creationId xmlns:a16="http://schemas.microsoft.com/office/drawing/2014/main" id="{BA836D0A-D359-8541-BBFD-3CE0B3141514}"/>
                </a:ext>
              </a:extLst>
            </p:cNvPr>
            <p:cNvCxnSpPr>
              <a:cxnSpLocks/>
              <a:stCxn id="54" idx="3"/>
              <a:endCxn id="6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42214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0" grpId="0"/>
      <p:bldP spid="33" grpId="0"/>
      <p:bldP spid="36" grpId="0"/>
      <p:bldP spid="39" grpId="0"/>
      <p:bldP spid="42" grpId="0"/>
      <p:bldP spid="44" grpId="0"/>
      <p:bldP spid="49" grpId="0"/>
      <p:bldP spid="59" grpId="0"/>
      <p:bldP spid="60" grpId="0"/>
      <p:bldP spid="86" grpId="0"/>
      <p:bldP spid="91"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时代：第一本古代笑话专集</a:t>
            </a:r>
            <a:r>
              <a:rPr lang="en-US" altLang="zh-CN"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，发行</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402561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时代：第一本古代笑话专集</a:t>
            </a:r>
            <a:r>
              <a:rPr lang="en-US" altLang="zh-CN"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，发行</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184018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时代：第一本古代笑话专集</a:t>
            </a:r>
            <a:r>
              <a:rPr lang="en-US" altLang="zh-CN"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，发行</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428327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solidFill>
                  <a:srgbClr val="C00000"/>
                </a:solidFill>
                <a:latin typeface="微软雅黑" panose="020B0503020204020204" charset="-122"/>
                <a:ea typeface="微软雅黑" panose="020B0503020204020204" charset="-122"/>
              </a:rPr>
              <a:t>三国</a:t>
            </a:r>
            <a:r>
              <a:rPr lang="zh-CN" altLang="en-US" sz="1600" dirty="0">
                <a:latin typeface="微软雅黑" panose="020B0503020204020204" charset="-122"/>
                <a:ea typeface="微软雅黑" panose="020B0503020204020204" charset="-122"/>
              </a:rPr>
              <a:t>时代：第一本古代笑话专集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笑林</a:t>
            </a:r>
            <a:r>
              <a:rPr lang="en-US" altLang="zh-CN" sz="1600" u="sng" dirty="0">
                <a:solidFill>
                  <a:srgbClr val="C00000"/>
                </a:solidFill>
                <a:latin typeface="微软雅黑" panose="020B0503020204020204" charset="-122"/>
                <a:ea typeface="微软雅黑" panose="020B0503020204020204" charset="-122"/>
              </a:rPr>
              <a:t>》</a:t>
            </a:r>
            <a:r>
              <a:rPr lang="en-US" altLang="zh-CN"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，发行</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282894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798" y="188119"/>
            <a:ext cx="1376018" cy="438582"/>
          </a:xfrm>
          <a:prstGeom prst="rect">
            <a:avLst/>
          </a:prstGeom>
          <a:noFill/>
        </p:spPr>
        <p:txBody>
          <a:bodyPr wrap="none" lIns="68580" tIns="34290" rIns="68580" bIns="34290" rtlCol="0" anchor="t">
            <a:spAutoFit/>
          </a:bodyPr>
          <a:lstStyle/>
          <a:p>
            <a:pPr defTabSz="685800">
              <a:defRPr/>
            </a:pPr>
            <a:r>
              <a:rPr lang="zh-CN" altLang="en-US" sz="2400" b="1">
                <a:solidFill>
                  <a:prstClr val="black"/>
                </a:solidFill>
                <a:latin typeface="方正清刻本悦宋简体" panose="02000000000000000000" charset="-122"/>
                <a:ea typeface="方正清刻本悦宋简体" panose="02000000000000000000" charset="-122"/>
              </a:rPr>
              <a:t>全书框架</a:t>
            </a:r>
          </a:p>
        </p:txBody>
      </p:sp>
      <p:sp>
        <p:nvSpPr>
          <p:cNvPr id="7" name="文本框 6"/>
          <p:cNvSpPr txBox="1"/>
          <p:nvPr/>
        </p:nvSpPr>
        <p:spPr>
          <a:xfrm>
            <a:off x="142875" y="4047173"/>
            <a:ext cx="2445068" cy="622459"/>
          </a:xfrm>
          <a:prstGeom prst="rect">
            <a:avLst/>
          </a:prstGeom>
          <a:noFill/>
        </p:spPr>
        <p:txBody>
          <a:bodyPr wrap="square" lIns="68580" tIns="34290" rIns="68580" bIns="34290" rtlCol="0">
            <a:spAutoFit/>
          </a:bodyPr>
          <a:lstStyle/>
          <a:p>
            <a:pPr defTabSz="685800">
              <a:defRPr/>
            </a:pPr>
            <a:r>
              <a:rPr lang="zh-CN" altLang="en-US" b="1">
                <a:solidFill>
                  <a:srgbClr val="FF0000"/>
                </a:solidFill>
                <a:latin typeface="微软雅黑" panose="020B0503020204020204" charset="-122"/>
                <a:ea typeface="微软雅黑" panose="020B0503020204020204" charset="-122"/>
              </a:rPr>
              <a:t>加粗标黄</a:t>
            </a:r>
            <a:r>
              <a:rPr lang="zh-CN" altLang="en-US" b="1">
                <a:solidFill>
                  <a:prstClr val="black"/>
                </a:solidFill>
                <a:latin typeface="微软雅黑" panose="020B0503020204020204" charset="-122"/>
                <a:ea typeface="微软雅黑" panose="020B0503020204020204" charset="-122"/>
              </a:rPr>
              <a:t>章节为考前复习</a:t>
            </a:r>
            <a:r>
              <a:rPr lang="zh-CN" altLang="en-US" b="1">
                <a:solidFill>
                  <a:srgbClr val="FF0000"/>
                </a:solidFill>
                <a:latin typeface="微软雅黑" panose="020B0503020204020204" charset="-122"/>
                <a:ea typeface="微软雅黑" panose="020B0503020204020204" charset="-122"/>
              </a:rPr>
              <a:t>重点和优先章节</a:t>
            </a:r>
          </a:p>
        </p:txBody>
      </p:sp>
      <p:pic>
        <p:nvPicPr>
          <p:cNvPr id="9" name="图片 8" descr="民间文学概论"/>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646873" y="127159"/>
            <a:ext cx="7543800" cy="4889183"/>
          </a:xfrm>
          <a:prstGeom prst="rect">
            <a:avLst/>
          </a:prstGeom>
        </p:spPr>
      </p:pic>
    </p:spTree>
    <p:custDataLst>
      <p:tags r:id="rId1"/>
    </p:custDataLst>
    <p:extLst>
      <p:ext uri="{BB962C8B-B14F-4D97-AF65-F5344CB8AC3E}">
        <p14:creationId xmlns:p14="http://schemas.microsoft.com/office/powerpoint/2010/main" val="4237021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solidFill>
                  <a:srgbClr val="C00000"/>
                </a:solidFill>
                <a:latin typeface="微软雅黑" panose="020B0503020204020204" charset="-122"/>
                <a:ea typeface="微软雅黑" panose="020B0503020204020204" charset="-122"/>
              </a:rPr>
              <a:t>三国</a:t>
            </a:r>
            <a:r>
              <a:rPr lang="zh-CN" altLang="en-US" sz="1600" dirty="0">
                <a:latin typeface="微软雅黑" panose="020B0503020204020204" charset="-122"/>
                <a:ea typeface="微软雅黑" panose="020B0503020204020204" charset="-122"/>
              </a:rPr>
              <a:t>时代：第一本古代笑话专集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笑林</a:t>
            </a:r>
            <a:r>
              <a:rPr lang="en-US" altLang="zh-CN" sz="1600" u="sng" dirty="0">
                <a:solidFill>
                  <a:srgbClr val="C00000"/>
                </a:solidFill>
                <a:latin typeface="微软雅黑" panose="020B0503020204020204" charset="-122"/>
                <a:ea typeface="微软雅黑" panose="020B0503020204020204" charset="-122"/>
              </a:rPr>
              <a:t>》</a:t>
            </a:r>
            <a:r>
              <a:rPr lang="en-US" altLang="zh-CN"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solidFill>
                  <a:srgbClr val="C00000"/>
                </a:solidFill>
                <a:latin typeface="微软雅黑" panose="020B0503020204020204" charset="-122"/>
                <a:ea typeface="微软雅黑" panose="020B0503020204020204" charset="-122"/>
              </a:rPr>
              <a:t>民间故事</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，发行</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51106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solidFill>
                  <a:srgbClr val="C00000"/>
                </a:solidFill>
                <a:latin typeface="微软雅黑" panose="020B0503020204020204" charset="-122"/>
                <a:ea typeface="微软雅黑" panose="020B0503020204020204" charset="-122"/>
              </a:rPr>
              <a:t>三国</a:t>
            </a:r>
            <a:r>
              <a:rPr lang="zh-CN" altLang="en-US" sz="1600" dirty="0">
                <a:latin typeface="微软雅黑" panose="020B0503020204020204" charset="-122"/>
                <a:ea typeface="微软雅黑" panose="020B0503020204020204" charset="-122"/>
              </a:rPr>
              <a:t>时代：第一本古代笑话专集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笑林</a:t>
            </a:r>
            <a:r>
              <a:rPr lang="en-US" altLang="zh-CN" sz="1600" u="sng" dirty="0">
                <a:solidFill>
                  <a:srgbClr val="C00000"/>
                </a:solidFill>
                <a:latin typeface="微软雅黑" panose="020B0503020204020204" charset="-122"/>
                <a:ea typeface="微软雅黑" panose="020B0503020204020204" charset="-122"/>
              </a:rPr>
              <a:t>》</a:t>
            </a:r>
            <a:r>
              <a:rPr lang="en-US" altLang="zh-CN"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solidFill>
                  <a:srgbClr val="C00000"/>
                </a:solidFill>
                <a:latin typeface="微软雅黑" panose="020B0503020204020204" charset="-122"/>
                <a:ea typeface="微软雅黑" panose="020B0503020204020204" charset="-122"/>
              </a:rPr>
              <a:t>民间故事</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solidFill>
                  <a:srgbClr val="C00000"/>
                </a:solidFill>
                <a:latin typeface="微软雅黑" panose="020B0503020204020204" charset="-122"/>
                <a:ea typeface="微软雅黑" panose="020B0503020204020204" charset="-122"/>
              </a:rPr>
              <a:t>说话</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，发行</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225235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solidFill>
                  <a:srgbClr val="C00000"/>
                </a:solidFill>
                <a:latin typeface="微软雅黑" panose="020B0503020204020204" charset="-122"/>
                <a:ea typeface="微软雅黑" panose="020B0503020204020204" charset="-122"/>
              </a:rPr>
              <a:t>三国</a:t>
            </a:r>
            <a:r>
              <a:rPr lang="zh-CN" altLang="en-US" sz="1600" dirty="0">
                <a:latin typeface="微软雅黑" panose="020B0503020204020204" charset="-122"/>
                <a:ea typeface="微软雅黑" panose="020B0503020204020204" charset="-122"/>
              </a:rPr>
              <a:t>时代：第一本古代笑话专集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笑林</a:t>
            </a:r>
            <a:r>
              <a:rPr lang="en-US" altLang="zh-CN" sz="1600" u="sng" dirty="0">
                <a:solidFill>
                  <a:srgbClr val="C00000"/>
                </a:solidFill>
                <a:latin typeface="微软雅黑" panose="020B0503020204020204" charset="-122"/>
                <a:ea typeface="微软雅黑" panose="020B0503020204020204" charset="-122"/>
              </a:rPr>
              <a:t>》</a:t>
            </a:r>
            <a:r>
              <a:rPr lang="en-US" altLang="zh-CN"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solidFill>
                  <a:srgbClr val="C00000"/>
                </a:solidFill>
                <a:latin typeface="微软雅黑" panose="020B0503020204020204" charset="-122"/>
                <a:ea typeface="微软雅黑" panose="020B0503020204020204" charset="-122"/>
              </a:rPr>
              <a:t>民间故事</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solidFill>
                  <a:srgbClr val="C00000"/>
                </a:solidFill>
                <a:latin typeface="微软雅黑" panose="020B0503020204020204" charset="-122"/>
                <a:ea typeface="微软雅黑" panose="020B0503020204020204" charset="-122"/>
              </a:rPr>
              <a:t>说话</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solidFill>
                  <a:srgbClr val="C00000"/>
                </a:solidFill>
                <a:latin typeface="微软雅黑" panose="020B0503020204020204" charset="-122"/>
                <a:ea typeface="微软雅黑" panose="020B0503020204020204" charset="-122"/>
              </a:rPr>
              <a:t>歌谣研究会</a:t>
            </a:r>
            <a:r>
              <a:rPr lang="zh-CN" altLang="en-US" sz="1600" dirty="0">
                <a:latin typeface="微软雅黑" panose="020B0503020204020204" charset="-122"/>
                <a:ea typeface="微软雅黑" panose="020B0503020204020204" charset="-122"/>
              </a:rPr>
              <a:t>，发行</a:t>
            </a:r>
            <a:r>
              <a:rPr lang="zh-CN" altLang="en-US" sz="1600" u="sng" dirty="0">
                <a:solidFill>
                  <a:srgbClr val="C00000"/>
                </a:solidFill>
                <a:latin typeface="微软雅黑" panose="020B0503020204020204" charset="-122"/>
                <a:ea typeface="微软雅黑" panose="020B0503020204020204" charset="-122"/>
              </a:rPr>
              <a:t>《歌谣周刊》</a:t>
            </a:r>
            <a:r>
              <a:rPr lang="zh-CN" altLang="en-US"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191910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solidFill>
                  <a:srgbClr val="C00000"/>
                </a:solidFill>
                <a:latin typeface="微软雅黑" panose="020B0503020204020204" charset="-122"/>
                <a:ea typeface="微软雅黑" panose="020B0503020204020204" charset="-122"/>
              </a:rPr>
              <a:t>三国</a:t>
            </a:r>
            <a:r>
              <a:rPr lang="zh-CN" altLang="en-US" sz="1600" dirty="0">
                <a:latin typeface="微软雅黑" panose="020B0503020204020204" charset="-122"/>
                <a:ea typeface="微软雅黑" panose="020B0503020204020204" charset="-122"/>
              </a:rPr>
              <a:t>时代：第一本古代笑话专集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笑林</a:t>
            </a:r>
            <a:r>
              <a:rPr lang="en-US" altLang="zh-CN" sz="1600" u="sng" dirty="0">
                <a:solidFill>
                  <a:srgbClr val="C00000"/>
                </a:solidFill>
                <a:latin typeface="微软雅黑" panose="020B0503020204020204" charset="-122"/>
                <a:ea typeface="微软雅黑" panose="020B0503020204020204" charset="-122"/>
              </a:rPr>
              <a:t>》</a:t>
            </a:r>
            <a:r>
              <a:rPr lang="en-US" altLang="zh-CN"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solidFill>
                  <a:srgbClr val="C00000"/>
                </a:solidFill>
                <a:latin typeface="微软雅黑" panose="020B0503020204020204" charset="-122"/>
                <a:ea typeface="微软雅黑" panose="020B0503020204020204" charset="-122"/>
              </a:rPr>
              <a:t>民间故事</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solidFill>
                  <a:srgbClr val="C00000"/>
                </a:solidFill>
                <a:latin typeface="微软雅黑" panose="020B0503020204020204" charset="-122"/>
                <a:ea typeface="微软雅黑" panose="020B0503020204020204" charset="-122"/>
              </a:rPr>
              <a:t>说话</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solidFill>
                  <a:srgbClr val="C00000"/>
                </a:solidFill>
                <a:latin typeface="微软雅黑" panose="020B0503020204020204" charset="-122"/>
                <a:ea typeface="微软雅黑" panose="020B0503020204020204" charset="-122"/>
              </a:rPr>
              <a:t>歌谣研究会</a:t>
            </a:r>
            <a:r>
              <a:rPr lang="zh-CN" altLang="en-US" sz="1600" dirty="0">
                <a:latin typeface="微软雅黑" panose="020B0503020204020204" charset="-122"/>
                <a:ea typeface="微软雅黑" panose="020B0503020204020204" charset="-122"/>
              </a:rPr>
              <a:t>，发行</a:t>
            </a:r>
            <a:r>
              <a:rPr lang="zh-CN" altLang="en-US" sz="1600" u="sng" dirty="0">
                <a:solidFill>
                  <a:srgbClr val="C00000"/>
                </a:solidFill>
                <a:latin typeface="微软雅黑" panose="020B0503020204020204" charset="-122"/>
                <a:ea typeface="微软雅黑" panose="020B0503020204020204" charset="-122"/>
              </a:rPr>
              <a:t>《歌谣周刊》</a:t>
            </a:r>
            <a:r>
              <a:rPr lang="zh-CN" altLang="en-US"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solidFill>
                  <a:srgbClr val="C00000"/>
                </a:solidFill>
                <a:latin typeface="微软雅黑" panose="020B0503020204020204" charset="-122"/>
                <a:ea typeface="微软雅黑" panose="020B0503020204020204" charset="-122"/>
              </a:rPr>
              <a:t>在延安文艺座谈会上的讲话</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226425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EFCE535-528F-41D2-84FC-F0CEF2DE0397}"/>
              </a:ext>
            </a:extLst>
          </p:cNvPr>
          <p:cNvSpPr/>
          <p:nvPr/>
        </p:nvSpPr>
        <p:spPr>
          <a:xfrm>
            <a:off x="169894" y="158463"/>
            <a:ext cx="5725382" cy="103874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1.2.2 </a:t>
            </a:r>
            <a:r>
              <a:rPr lang="zh-CN" altLang="en-US" sz="2100" b="1" dirty="0">
                <a:solidFill>
                  <a:srgbClr val="0070C0"/>
                </a:solidFill>
                <a:latin typeface="微软雅黑" panose="020B0503020204020204" charset="-122"/>
                <a:ea typeface="微软雅黑" panose="020B0503020204020204" charset="-122"/>
              </a:rPr>
              <a:t>中国民间文学的丰富遗产</a:t>
            </a:r>
          </a:p>
          <a:p>
            <a:pPr fontAlgn="base" hangingPunct="0">
              <a:lnSpc>
                <a:spcPct val="150000"/>
              </a:lnSpc>
              <a:spcBef>
                <a:spcPct val="0"/>
              </a:spcBef>
              <a:spcAft>
                <a:spcPct val="0"/>
              </a:spcAft>
            </a:pPr>
            <a:r>
              <a:rPr lang="zh-CN" altLang="en-US" sz="2100" dirty="0">
                <a:latin typeface="微软雅黑" panose="020B0503020204020204" charset="-122"/>
                <a:ea typeface="微软雅黑" panose="020B0503020204020204" charset="-122"/>
              </a:rPr>
              <a:t>中国民间文学发展过程</a:t>
            </a:r>
          </a:p>
        </p:txBody>
      </p:sp>
      <p:sp>
        <p:nvSpPr>
          <p:cNvPr id="16" name="五边形 5">
            <a:extLst>
              <a:ext uri="{FF2B5EF4-FFF2-40B4-BE49-F238E27FC236}">
                <a16:creationId xmlns:a16="http://schemas.microsoft.com/office/drawing/2014/main" id="{F7076470-16A4-4DB5-A9C8-178D18B71CE8}"/>
              </a:ext>
            </a:extLst>
          </p:cNvPr>
          <p:cNvSpPr/>
          <p:nvPr/>
        </p:nvSpPr>
        <p:spPr>
          <a:xfrm flipH="1">
            <a:off x="3461340" y="7702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grpSp>
        <p:nvGrpSpPr>
          <p:cNvPr id="17" name="组合 16">
            <a:extLst>
              <a:ext uri="{FF2B5EF4-FFF2-40B4-BE49-F238E27FC236}">
                <a16:creationId xmlns:a16="http://schemas.microsoft.com/office/drawing/2014/main" id="{E5F5F885-F4FC-4230-BFB7-A7B9BC1864E1}"/>
              </a:ext>
            </a:extLst>
          </p:cNvPr>
          <p:cNvGrpSpPr/>
          <p:nvPr/>
        </p:nvGrpSpPr>
        <p:grpSpPr>
          <a:xfrm>
            <a:off x="5078864" y="51470"/>
            <a:ext cx="3984030" cy="1207816"/>
            <a:chOff x="609599" y="1180019"/>
            <a:chExt cx="9624325" cy="3573447"/>
          </a:xfrm>
        </p:grpSpPr>
        <p:sp>
          <p:nvSpPr>
            <p:cNvPr id="18" name="圆角矩形 53">
              <a:extLst>
                <a:ext uri="{FF2B5EF4-FFF2-40B4-BE49-F238E27FC236}">
                  <a16:creationId xmlns:a16="http://schemas.microsoft.com/office/drawing/2014/main" id="{457B54B9-E517-4B29-9719-86506F2604A4}"/>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9" name="圆角矩形 54">
              <a:extLst>
                <a:ext uri="{FF2B5EF4-FFF2-40B4-BE49-F238E27FC236}">
                  <a16:creationId xmlns:a16="http://schemas.microsoft.com/office/drawing/2014/main" id="{F90C36F5-BDC6-4FA7-8F93-EE5D23298625}"/>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20" name="圆角矩形 55">
              <a:extLst>
                <a:ext uri="{FF2B5EF4-FFF2-40B4-BE49-F238E27FC236}">
                  <a16:creationId xmlns:a16="http://schemas.microsoft.com/office/drawing/2014/main" id="{45C8810E-CED0-4FF6-A49B-67234127FB7C}"/>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21" name="圆角矩形 57">
              <a:extLst>
                <a:ext uri="{FF2B5EF4-FFF2-40B4-BE49-F238E27FC236}">
                  <a16:creationId xmlns:a16="http://schemas.microsoft.com/office/drawing/2014/main" id="{022676AB-BC23-4EEF-9F71-7334BD7E4DF2}"/>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22" name="圆角矩形 61">
              <a:extLst>
                <a:ext uri="{FF2B5EF4-FFF2-40B4-BE49-F238E27FC236}">
                  <a16:creationId xmlns:a16="http://schemas.microsoft.com/office/drawing/2014/main" id="{3F12C2E1-5CEA-4A2A-B2D5-538264DA39A7}"/>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23" name="直线连接符 19">
              <a:extLst>
                <a:ext uri="{FF2B5EF4-FFF2-40B4-BE49-F238E27FC236}">
                  <a16:creationId xmlns:a16="http://schemas.microsoft.com/office/drawing/2014/main" id="{B333FB57-15EB-4BC5-B027-BAFD075742FC}"/>
                </a:ext>
              </a:extLst>
            </p:cNvPr>
            <p:cNvCxnSpPr>
              <a:stCxn id="18" idx="3"/>
              <a:endCxn id="1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0">
              <a:extLst>
                <a:ext uri="{FF2B5EF4-FFF2-40B4-BE49-F238E27FC236}">
                  <a16:creationId xmlns:a16="http://schemas.microsoft.com/office/drawing/2014/main" id="{C462A46D-9573-4D4B-8A00-F1BA98C3B78C}"/>
                </a:ext>
              </a:extLst>
            </p:cNvPr>
            <p:cNvCxnSpPr>
              <a:cxnSpLocks/>
              <a:stCxn id="18" idx="3"/>
              <a:endCxn id="2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2">
              <a:extLst>
                <a:ext uri="{FF2B5EF4-FFF2-40B4-BE49-F238E27FC236}">
                  <a16:creationId xmlns:a16="http://schemas.microsoft.com/office/drawing/2014/main" id="{26A90614-A675-429A-B17B-5D63F2071F88}"/>
                </a:ext>
              </a:extLst>
            </p:cNvPr>
            <p:cNvCxnSpPr>
              <a:cxnSpLocks/>
              <a:stCxn id="18" idx="3"/>
              <a:endCxn id="2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2AEE4A5D-36FC-41B9-B170-8C8B0E3973B5}"/>
                </a:ext>
              </a:extLst>
            </p:cNvPr>
            <p:cNvCxnSpPr>
              <a:cxnSpLocks/>
              <a:stCxn id="18" idx="3"/>
              <a:endCxn id="2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9">
            <a:extLst>
              <a:ext uri="{FF2B5EF4-FFF2-40B4-BE49-F238E27FC236}">
                <a16:creationId xmlns:a16="http://schemas.microsoft.com/office/drawing/2014/main" id="{53522A49-276B-456F-BE1A-DED30F8E3551}"/>
              </a:ext>
            </a:extLst>
          </p:cNvPr>
          <p:cNvSpPr txBox="1"/>
          <p:nvPr/>
        </p:nvSpPr>
        <p:spPr>
          <a:xfrm>
            <a:off x="611560" y="1367352"/>
            <a:ext cx="8064896" cy="3436646"/>
          </a:xfrm>
          <a:prstGeom prst="rect">
            <a:avLst/>
          </a:prstGeom>
          <a:noFill/>
        </p:spPr>
        <p:txBody>
          <a:bodyPr wrap="square" lIns="68580" tIns="34290" rIns="68580" bIns="34290"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原始社会：</a:t>
            </a:r>
            <a:r>
              <a:rPr lang="zh-CN" altLang="en-US" sz="1600" spc="-5" dirty="0">
                <a:solidFill>
                  <a:srgbClr val="C00000"/>
                </a:solidFill>
                <a:latin typeface="微软雅黑" panose="020B0503020204020204" charset="-122"/>
                <a:ea typeface="微软雅黑" panose="020B0503020204020204" charset="-122"/>
              </a:rPr>
              <a:t>原始形态的民间文学</a:t>
            </a:r>
            <a:r>
              <a:rPr lang="en-US" altLang="zh-CN" sz="1600" spc="-5" dirty="0">
                <a:solidFill>
                  <a:srgbClr val="C00000"/>
                </a:solidFill>
                <a:latin typeface="微软雅黑" panose="020B0503020204020204" charset="-122"/>
                <a:ea typeface="微软雅黑" panose="020B0503020204020204" charset="-122"/>
              </a:rPr>
              <a:t>——</a:t>
            </a:r>
            <a:r>
              <a:rPr lang="zh-CN" altLang="en-US" sz="1600" spc="-5" dirty="0">
                <a:solidFill>
                  <a:srgbClr val="C00000"/>
                </a:solidFill>
                <a:latin typeface="微软雅黑" panose="020B0503020204020204" charset="-122"/>
                <a:ea typeface="微软雅黑" panose="020B0503020204020204" charset="-122"/>
              </a:rPr>
              <a:t>歌谣活动； “神话”；传说与故事</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周：已有诗歌采录制度，中国第一部诗歌总集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诗经</a:t>
            </a:r>
            <a:r>
              <a:rPr lang="en-US" altLang="zh-CN" sz="1600" u="sng"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世纪之后：</a:t>
            </a:r>
            <a:r>
              <a:rPr lang="zh-CN" altLang="en-US" sz="1600" u="sng" dirty="0">
                <a:solidFill>
                  <a:srgbClr val="C00000"/>
                </a:solidFill>
                <a:latin typeface="微软雅黑" panose="020B0503020204020204" charset="-122"/>
                <a:ea typeface="微软雅黑" panose="020B0503020204020204" charset="-122"/>
              </a:rPr>
              <a:t>志怪笔记</a:t>
            </a:r>
            <a:r>
              <a:rPr lang="zh-CN" altLang="en-US" sz="1600" dirty="0">
                <a:latin typeface="微软雅黑" panose="020B0503020204020204" charset="-122"/>
                <a:ea typeface="微软雅黑" panose="020B0503020204020204" charset="-122"/>
              </a:rPr>
              <a:t>不断涌现。</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世纪</a:t>
            </a:r>
            <a:r>
              <a:rPr lang="zh-CN" altLang="en-US" sz="1600" u="sng" dirty="0">
                <a:solidFill>
                  <a:srgbClr val="C00000"/>
                </a:solidFill>
                <a:latin typeface="微软雅黑" panose="020B0503020204020204" charset="-122"/>
                <a:ea typeface="微软雅黑" panose="020B0503020204020204" charset="-122"/>
              </a:rPr>
              <a:t>三国</a:t>
            </a:r>
            <a:r>
              <a:rPr lang="zh-CN" altLang="en-US" sz="1600" dirty="0">
                <a:latin typeface="微软雅黑" panose="020B0503020204020204" charset="-122"/>
                <a:ea typeface="微软雅黑" panose="020B0503020204020204" charset="-122"/>
              </a:rPr>
              <a:t>时代：第一本古代笑话专集</a:t>
            </a:r>
            <a:r>
              <a:rPr lang="en-US" altLang="zh-CN" sz="1600" u="sng" dirty="0">
                <a:solidFill>
                  <a:srgbClr val="C00000"/>
                </a:solidFill>
                <a:latin typeface="微软雅黑" panose="020B0503020204020204" charset="-122"/>
                <a:ea typeface="微软雅黑" panose="020B0503020204020204" charset="-122"/>
              </a:rPr>
              <a:t>《</a:t>
            </a:r>
            <a:r>
              <a:rPr lang="zh-CN" altLang="en-US" sz="1600" u="sng" dirty="0">
                <a:solidFill>
                  <a:srgbClr val="C00000"/>
                </a:solidFill>
                <a:latin typeface="微软雅黑" panose="020B0503020204020204" charset="-122"/>
                <a:ea typeface="微软雅黑" panose="020B0503020204020204" charset="-122"/>
              </a:rPr>
              <a:t>笑林</a:t>
            </a:r>
            <a:r>
              <a:rPr lang="en-US" altLang="zh-CN" sz="1600" u="sng" dirty="0">
                <a:solidFill>
                  <a:srgbClr val="C00000"/>
                </a:solidFill>
                <a:latin typeface="微软雅黑" panose="020B0503020204020204" charset="-122"/>
                <a:ea typeface="微软雅黑" panose="020B0503020204020204" charset="-122"/>
              </a:rPr>
              <a:t>》</a:t>
            </a:r>
            <a:r>
              <a:rPr lang="en-US" altLang="zh-CN"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明：</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三言</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二拍</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取材于</a:t>
            </a:r>
            <a:r>
              <a:rPr lang="zh-CN" altLang="en-US" sz="1600" u="sng" dirty="0">
                <a:solidFill>
                  <a:srgbClr val="C00000"/>
                </a:solidFill>
                <a:latin typeface="微软雅黑" panose="020B0503020204020204" charset="-122"/>
                <a:ea typeface="微软雅黑" panose="020B0503020204020204" charset="-122"/>
              </a:rPr>
              <a:t>民间故事</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唐宋时期：“</a:t>
            </a:r>
            <a:r>
              <a:rPr lang="zh-CN" altLang="en-US" sz="1600" u="sng" dirty="0">
                <a:solidFill>
                  <a:srgbClr val="C00000"/>
                </a:solidFill>
                <a:latin typeface="微软雅黑" panose="020B0503020204020204" charset="-122"/>
                <a:ea typeface="微软雅黑" panose="020B0503020204020204" charset="-122"/>
              </a:rPr>
              <a:t>说话</a:t>
            </a:r>
            <a:r>
              <a:rPr lang="zh-CN" altLang="en-US" sz="1600" dirty="0">
                <a:latin typeface="微软雅黑" panose="020B0503020204020204" charset="-122"/>
                <a:ea typeface="微软雅黑" panose="020B0503020204020204" charset="-122"/>
              </a:rPr>
              <a:t>”和话本：曲艺的起源。叙事作品：唐传奇、宋话本。</a:t>
            </a:r>
          </a:p>
          <a:p>
            <a:pPr marL="285750"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五四之后的新发展：1920年北大的</a:t>
            </a:r>
            <a:r>
              <a:rPr lang="zh-CN" altLang="en-US" sz="1600" u="sng" dirty="0">
                <a:solidFill>
                  <a:srgbClr val="C00000"/>
                </a:solidFill>
                <a:latin typeface="微软雅黑" panose="020B0503020204020204" charset="-122"/>
                <a:ea typeface="微软雅黑" panose="020B0503020204020204" charset="-122"/>
              </a:rPr>
              <a:t>歌谣研究会</a:t>
            </a:r>
            <a:r>
              <a:rPr lang="zh-CN" altLang="en-US" sz="1600" dirty="0">
                <a:latin typeface="微软雅黑" panose="020B0503020204020204" charset="-122"/>
                <a:ea typeface="微软雅黑" panose="020B0503020204020204" charset="-122"/>
              </a:rPr>
              <a:t>，发行</a:t>
            </a:r>
            <a:r>
              <a:rPr lang="zh-CN" altLang="en-US" sz="1600" u="sng" dirty="0">
                <a:solidFill>
                  <a:srgbClr val="C00000"/>
                </a:solidFill>
                <a:latin typeface="微软雅黑" panose="020B0503020204020204" charset="-122"/>
                <a:ea typeface="微软雅黑" panose="020B0503020204020204" charset="-122"/>
              </a:rPr>
              <a:t>《歌谣周刊》</a:t>
            </a:r>
            <a:r>
              <a:rPr lang="zh-CN" altLang="en-US" sz="1600" dirty="0">
                <a:solidFill>
                  <a:srgbClr val="C00000"/>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1942</a:t>
            </a:r>
            <a:r>
              <a:rPr lang="zh-CN" altLang="en-US" sz="1600" dirty="0">
                <a:latin typeface="微软雅黑" panose="020B0503020204020204" charset="-122"/>
                <a:ea typeface="微软雅黑" panose="020B0503020204020204" charset="-122"/>
              </a:rPr>
              <a:t>年延安：《</a:t>
            </a:r>
            <a:r>
              <a:rPr lang="zh-CN" altLang="en-US" sz="1600" u="sng" dirty="0">
                <a:solidFill>
                  <a:srgbClr val="C00000"/>
                </a:solidFill>
                <a:latin typeface="微软雅黑" panose="020B0503020204020204" charset="-122"/>
                <a:ea typeface="微软雅黑" panose="020B0503020204020204" charset="-122"/>
              </a:rPr>
              <a:t>在延安文艺座谈会上的讲话</a:t>
            </a:r>
            <a:r>
              <a:rPr lang="zh-CN" altLang="en-US" sz="1600" dirty="0">
                <a:latin typeface="微软雅黑" panose="020B0503020204020204" charset="-122"/>
                <a:ea typeface="微软雅黑" panose="020B0503020204020204" charset="-122"/>
              </a:rPr>
              <a:t>》规定部队要搜集民歌。</a:t>
            </a:r>
          </a:p>
          <a:p>
            <a:pPr marL="285750" indent="-285750">
              <a:lnSpc>
                <a:spcPct val="150000"/>
              </a:lnSpc>
              <a:buFont typeface="Wingdings" panose="05000000000000000000" pitchFamily="2" charset="2"/>
              <a:buChar char="Ø"/>
            </a:pPr>
            <a:r>
              <a:rPr lang="en-US" altLang="zh-CN" sz="1600" dirty="0">
                <a:latin typeface="微软雅黑" panose="020B0503020204020204" charset="-122"/>
                <a:ea typeface="微软雅黑" panose="020B0503020204020204" charset="-122"/>
              </a:rPr>
              <a:t>1950</a:t>
            </a:r>
            <a:r>
              <a:rPr lang="zh-CN" altLang="en-US" sz="1600" dirty="0">
                <a:latin typeface="微软雅黑" panose="020B0503020204020204" charset="-122"/>
                <a:ea typeface="微软雅黑" panose="020B0503020204020204" charset="-122"/>
              </a:rPr>
              <a:t>年：</a:t>
            </a:r>
            <a:r>
              <a:rPr lang="zh-CN" altLang="en-US" sz="1600" u="sng" dirty="0">
                <a:solidFill>
                  <a:srgbClr val="C00000"/>
                </a:solidFill>
                <a:latin typeface="微软雅黑" panose="020B0503020204020204" charset="-122"/>
                <a:ea typeface="微软雅黑" panose="020B0503020204020204" charset="-122"/>
              </a:rPr>
              <a:t>中国民间文艺研究会</a:t>
            </a:r>
            <a:r>
              <a:rPr lang="zh-CN" altLang="en-US" sz="1600" dirty="0">
                <a:latin typeface="微软雅黑" panose="020B0503020204020204" charset="-122"/>
                <a:ea typeface="微软雅黑" panose="020B0503020204020204" charset="-122"/>
              </a:rPr>
              <a:t>成立。</a:t>
            </a:r>
          </a:p>
        </p:txBody>
      </p:sp>
    </p:spTree>
    <p:extLst>
      <p:ext uri="{BB962C8B-B14F-4D97-AF65-F5344CB8AC3E}">
        <p14:creationId xmlns:p14="http://schemas.microsoft.com/office/powerpoint/2010/main" val="314686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1000" y="1010712"/>
            <a:ext cx="4754880" cy="552926"/>
          </a:xfrm>
          <a:prstGeom prst="rect">
            <a:avLst/>
          </a:prstGeom>
          <a:noFill/>
        </p:spPr>
        <p:txBody>
          <a:bodyPr wrap="square" lIns="68580" tIns="34290" rIns="68580" bIns="34290" rtlCol="0">
            <a:spAutoFit/>
          </a:bodyPr>
          <a:lstStyle/>
          <a:p>
            <a:pPr algn="l">
              <a:lnSpc>
                <a:spcPct val="150000"/>
              </a:lnSpc>
            </a:pPr>
            <a:r>
              <a:rPr lang="en-US" altLang="zh-CN" sz="2100" b="1" dirty="0">
                <a:latin typeface="微软雅黑" panose="020B0503020204020204" charset="-122"/>
                <a:ea typeface="微软雅黑" panose="020B0503020204020204" charset="-122"/>
                <a:cs typeface="Calibri" panose="020F0502020204030204" charset="0"/>
              </a:rPr>
              <a:t>1. 对于</a:t>
            </a:r>
            <a:r>
              <a:rPr lang="zh-CN" altLang="en-US" sz="2100" b="1" dirty="0">
                <a:latin typeface="微软雅黑" panose="020B0503020204020204" charset="-122"/>
                <a:ea typeface="微软雅黑" panose="020B0503020204020204" charset="-122"/>
                <a:cs typeface="Calibri" panose="020F0502020204030204" charset="0"/>
              </a:rPr>
              <a:t>民间文学</a:t>
            </a:r>
            <a:r>
              <a:rPr lang="en-US" altLang="zh-CN" sz="2100" b="1" dirty="0">
                <a:latin typeface="微软雅黑" panose="020B0503020204020204" charset="-122"/>
                <a:ea typeface="微软雅黑" panose="020B0503020204020204" charset="-122"/>
                <a:cs typeface="Calibri" panose="020F0502020204030204" charset="0"/>
              </a:rPr>
              <a:t>的保护</a:t>
            </a:r>
            <a:r>
              <a:rPr lang="zh-CN" altLang="en-US" sz="2100" dirty="0">
                <a:latin typeface="微软雅黑" panose="020B0503020204020204" charset="-122"/>
                <a:ea typeface="微软雅黑" panose="020B0503020204020204" charset="-122"/>
                <a:cs typeface="Calibri" panose="020F0502020204030204" charset="0"/>
              </a:rPr>
              <a:t>（主要指新时期</a:t>
            </a:r>
            <a:r>
              <a:rPr lang="en-US" altLang="zh-CN" sz="2100" dirty="0">
                <a:latin typeface="微软雅黑" panose="020B0503020204020204" charset="-122"/>
                <a:ea typeface="微软雅黑" panose="020B0503020204020204" charset="-122"/>
                <a:cs typeface="Calibri" panose="020F0502020204030204" charset="0"/>
              </a:rPr>
              <a:t>)</a:t>
            </a:r>
          </a:p>
        </p:txBody>
      </p:sp>
      <p:sp>
        <p:nvSpPr>
          <p:cNvPr id="3" name="文本框 2"/>
          <p:cNvSpPr txBox="1"/>
          <p:nvPr/>
        </p:nvSpPr>
        <p:spPr>
          <a:xfrm>
            <a:off x="381000" y="1635646"/>
            <a:ext cx="8246745" cy="2928815"/>
          </a:xfrm>
          <a:prstGeom prst="rect">
            <a:avLst/>
          </a:prstGeom>
          <a:noFill/>
        </p:spPr>
        <p:txBody>
          <a:bodyPr wrap="square" lIns="68580" tIns="34290" rIns="68580" bIns="34290" rtlCol="0">
            <a:spAutoFit/>
          </a:bodyPr>
          <a:lstStyle/>
          <a:p>
            <a:pPr marL="257175" indent="-257175">
              <a:lnSpc>
                <a:spcPct val="150000"/>
              </a:lnSpc>
              <a:buFont typeface="Wingdings" panose="05000000000000000000" charset="0"/>
              <a:buChar char=""/>
            </a:pPr>
            <a:r>
              <a:rPr lang="zh-CN" altLang="en-US" dirty="0">
                <a:latin typeface="微软雅黑" panose="020B0503020204020204" charset="-122"/>
                <a:ea typeface="微软雅黑" panose="020B0503020204020204" charset="-122"/>
              </a:rPr>
              <a:t>根据联合国教科文组织《保护非物质文化遗产公约》，</a:t>
            </a:r>
            <a:r>
              <a:rPr lang="zh-CN" altLang="en-US" b="1" dirty="0">
                <a:solidFill>
                  <a:srgbClr val="FF0000"/>
                </a:solidFill>
                <a:latin typeface="微软雅黑" panose="020B0503020204020204" charset="-122"/>
                <a:ea typeface="微软雅黑" panose="020B0503020204020204" charset="-122"/>
              </a:rPr>
              <a:t>非物质文化遗产</a:t>
            </a:r>
            <a:r>
              <a:rPr lang="zh-CN" altLang="en-US" dirty="0">
                <a:latin typeface="微软雅黑" panose="020B0503020204020204" charset="-122"/>
                <a:ea typeface="微软雅黑" panose="020B0503020204020204" charset="-122"/>
              </a:rPr>
              <a:t>包括：</a:t>
            </a:r>
          </a:p>
          <a:p>
            <a:pPr>
              <a:lnSpc>
                <a:spcPct val="150000"/>
              </a:lnSpc>
            </a:pPr>
            <a:r>
              <a:rPr lang="zh-CN" altLang="en-US" dirty="0">
                <a:latin typeface="微软雅黑" panose="020B0503020204020204" charset="-122"/>
                <a:ea typeface="微软雅黑" panose="020B0503020204020204" charset="-122"/>
              </a:rPr>
              <a:t>（1）口头文学和语言。</a:t>
            </a:r>
          </a:p>
          <a:p>
            <a:pPr>
              <a:lnSpc>
                <a:spcPct val="150000"/>
              </a:lnSpc>
            </a:pPr>
            <a:r>
              <a:rPr lang="zh-CN" altLang="en-US" dirty="0">
                <a:latin typeface="微软雅黑" panose="020B0503020204020204" charset="-122"/>
                <a:ea typeface="微软雅黑" panose="020B0503020204020204" charset="-122"/>
              </a:rPr>
              <a:t>（2）表演艺术。</a:t>
            </a:r>
          </a:p>
          <a:p>
            <a:pPr>
              <a:lnSpc>
                <a:spcPct val="150000"/>
              </a:lnSpc>
            </a:pPr>
            <a:r>
              <a:rPr lang="zh-CN" altLang="en-US" dirty="0">
                <a:latin typeface="微软雅黑" panose="020B0503020204020204" charset="-122"/>
                <a:ea typeface="微软雅黑" panose="020B0503020204020204" charset="-122"/>
              </a:rPr>
              <a:t>（3）民俗活动。</a:t>
            </a:r>
          </a:p>
          <a:p>
            <a:pPr>
              <a:lnSpc>
                <a:spcPct val="150000"/>
              </a:lnSpc>
            </a:pPr>
            <a:r>
              <a:rPr lang="zh-CN" altLang="en-US" dirty="0">
                <a:latin typeface="微软雅黑" panose="020B0503020204020204" charset="-122"/>
                <a:ea typeface="微软雅黑" panose="020B0503020204020204" charset="-122"/>
              </a:rPr>
              <a:t>（4）传统手工艺。</a:t>
            </a:r>
          </a:p>
          <a:p>
            <a:pPr>
              <a:lnSpc>
                <a:spcPct val="150000"/>
              </a:lnSpc>
            </a:pPr>
            <a:r>
              <a:rPr lang="zh-CN" altLang="en-US" dirty="0">
                <a:latin typeface="微软雅黑" panose="020B0503020204020204" charset="-122"/>
                <a:ea typeface="微软雅黑" panose="020B0503020204020204" charset="-122"/>
              </a:rPr>
              <a:t>（5）包括民间信仰在内的民间知识和文化空间。</a:t>
            </a: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助记：口眼或（活）手指（知）</a:t>
            </a:r>
          </a:p>
        </p:txBody>
      </p:sp>
      <p:sp>
        <p:nvSpPr>
          <p:cNvPr id="4" name="矩形 3"/>
          <p:cNvSpPr/>
          <p:nvPr/>
        </p:nvSpPr>
        <p:spPr>
          <a:xfrm>
            <a:off x="169894" y="158463"/>
            <a:ext cx="5725382" cy="553998"/>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1.2.3</a:t>
            </a:r>
            <a:r>
              <a:rPr lang="zh-CN" altLang="en-US" sz="2100" b="1" dirty="0">
                <a:solidFill>
                  <a:srgbClr val="0070C0"/>
                </a:solidFill>
                <a:latin typeface="微软雅黑" panose="020B0503020204020204" charset="-122"/>
                <a:ea typeface="微软雅黑" panose="020B0503020204020204" charset="-122"/>
              </a:rPr>
              <a:t> 中国民间文学事业的新发展</a:t>
            </a:r>
            <a:endParaRPr lang="zh-CN" altLang="en-US" sz="2100" b="1" dirty="0">
              <a:solidFill>
                <a:srgbClr val="FF0000"/>
              </a:solidFill>
              <a:latin typeface="微软雅黑" panose="020B0503020204020204" charset="-122"/>
              <a:ea typeface="微软雅黑" panose="020B0503020204020204" charset="-122"/>
            </a:endParaRPr>
          </a:p>
        </p:txBody>
      </p:sp>
      <p:sp>
        <p:nvSpPr>
          <p:cNvPr id="23" name="五边形 22"/>
          <p:cNvSpPr/>
          <p:nvPr/>
        </p:nvSpPr>
        <p:spPr>
          <a:xfrm flipH="1">
            <a:off x="5220072" y="109660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简答</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7" name="圆角矩形 6">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0" name="圆角矩形 9">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1" name="圆角矩形 10">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2" name="直线连接符 19">
              <a:extLst>
                <a:ext uri="{FF2B5EF4-FFF2-40B4-BE49-F238E27FC236}">
                  <a16:creationId xmlns:a16="http://schemas.microsoft.com/office/drawing/2014/main" id="{2E56B57E-A19F-4B44-AB34-B35D23F9C872}"/>
                </a:ext>
              </a:extLst>
            </p:cNvPr>
            <p:cNvCxnSpPr>
              <a:stCxn id="7" idx="3"/>
              <a:endCxn id="8"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7" idx="3"/>
              <a:endCxn id="11"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44803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2440" y="2398097"/>
            <a:ext cx="8661560" cy="553998"/>
          </a:xfrm>
          <a:prstGeom prst="rect">
            <a:avLst/>
          </a:prstGeom>
          <a:noFill/>
        </p:spPr>
        <p:txBody>
          <a:bodyPr wrap="square" lIns="68580" tIns="34290" rIns="68580" bIns="34290" rtlCol="0" anchor="t">
            <a:spAutoFit/>
          </a:bodyPr>
          <a:lstStyle/>
          <a:p>
            <a:pPr>
              <a:lnSpc>
                <a:spcPct val="150000"/>
              </a:lnSpc>
            </a:pPr>
            <a:r>
              <a:rPr lang="zh-CN" altLang="en-US" sz="2100" dirty="0">
                <a:latin typeface="微软雅黑" panose="020B0503020204020204" charset="-122"/>
                <a:ea typeface="微软雅黑" panose="020B0503020204020204" charset="-122"/>
              </a:rPr>
              <a:t>国务院决定，从</a:t>
            </a:r>
            <a:r>
              <a:rPr lang="zh-CN" altLang="en-US" sz="2100" b="1" u="sng" dirty="0">
                <a:solidFill>
                  <a:srgbClr val="C00000"/>
                </a:solidFill>
                <a:latin typeface="微软雅黑" panose="020B0503020204020204" charset="-122"/>
                <a:ea typeface="微软雅黑" panose="020B0503020204020204" charset="-122"/>
              </a:rPr>
              <a:t>2006</a:t>
            </a:r>
            <a:r>
              <a:rPr lang="zh-CN" altLang="en-US" sz="2100" dirty="0">
                <a:latin typeface="微软雅黑" panose="020B0503020204020204" charset="-122"/>
                <a:ea typeface="微软雅黑" panose="020B0503020204020204" charset="-122"/>
              </a:rPr>
              <a:t>年起，每年六月的第二个星期六为“</a:t>
            </a:r>
            <a:r>
              <a:rPr lang="zh-CN" altLang="en-US" sz="2100" b="1" u="sng" dirty="0">
                <a:latin typeface="微软雅黑" panose="020B0503020204020204" charset="-122"/>
                <a:ea typeface="微软雅黑" panose="020B0503020204020204" charset="-122"/>
              </a:rPr>
              <a:t>文化遗产日</a:t>
            </a:r>
            <a:r>
              <a:rPr lang="zh-CN" altLang="en-US" sz="2100" dirty="0">
                <a:latin typeface="微软雅黑" panose="020B0503020204020204" charset="-122"/>
                <a:ea typeface="微软雅黑" panose="020B0503020204020204" charset="-122"/>
              </a:rPr>
              <a:t>”。</a:t>
            </a:r>
          </a:p>
        </p:txBody>
      </p:sp>
      <p:sp>
        <p:nvSpPr>
          <p:cNvPr id="3" name="文本框 2"/>
          <p:cNvSpPr txBox="1"/>
          <p:nvPr/>
        </p:nvSpPr>
        <p:spPr>
          <a:xfrm>
            <a:off x="482441" y="1747142"/>
            <a:ext cx="1813560" cy="391478"/>
          </a:xfrm>
          <a:prstGeom prst="rect">
            <a:avLst/>
          </a:prstGeom>
          <a:noFill/>
        </p:spPr>
        <p:txBody>
          <a:bodyPr wrap="none" lIns="68580" tIns="34290" rIns="68580" bIns="34290" rtlCol="0" anchor="t">
            <a:spAutoFit/>
          </a:bodyPr>
          <a:lstStyle/>
          <a:p>
            <a:pPr marL="342900" indent="-342900">
              <a:buFont typeface="Wingdings" panose="05000000000000000000" charset="0"/>
              <a:buChar char=""/>
            </a:pPr>
            <a:r>
              <a:rPr lang="zh-CN" altLang="en-US" sz="2100" b="1" dirty="0">
                <a:latin typeface="微软雅黑" panose="020B0503020204020204" charset="-122"/>
                <a:ea typeface="微软雅黑" panose="020B0503020204020204" charset="-122"/>
                <a:sym typeface="+mn-ea"/>
              </a:rPr>
              <a:t>文化遗产日</a:t>
            </a:r>
            <a:endParaRPr lang="zh-CN" altLang="en-US" sz="2100" b="1" dirty="0">
              <a:latin typeface="微软雅黑" panose="020B0503020204020204" charset="-122"/>
              <a:ea typeface="微软雅黑" panose="020B0503020204020204" charset="-122"/>
            </a:endParaRPr>
          </a:p>
        </p:txBody>
      </p:sp>
      <p:sp>
        <p:nvSpPr>
          <p:cNvPr id="6" name="五边形 5"/>
          <p:cNvSpPr/>
          <p:nvPr/>
        </p:nvSpPr>
        <p:spPr>
          <a:xfrm flipH="1">
            <a:off x="2732584" y="174359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判断</a:t>
            </a:r>
          </a:p>
        </p:txBody>
      </p:sp>
      <p:sp>
        <p:nvSpPr>
          <p:cNvPr id="4" name="文本框 3"/>
          <p:cNvSpPr txBox="1"/>
          <p:nvPr/>
        </p:nvSpPr>
        <p:spPr>
          <a:xfrm>
            <a:off x="241459" y="934740"/>
            <a:ext cx="4754880" cy="552926"/>
          </a:xfrm>
          <a:prstGeom prst="rect">
            <a:avLst/>
          </a:prstGeom>
          <a:noFill/>
        </p:spPr>
        <p:txBody>
          <a:bodyPr wrap="square" lIns="68580" tIns="34290" rIns="68580" bIns="34290" rtlCol="0">
            <a:spAutoFit/>
          </a:bodyPr>
          <a:lstStyle/>
          <a:p>
            <a:pPr algn="l">
              <a:lnSpc>
                <a:spcPct val="150000"/>
              </a:lnSpc>
            </a:pPr>
            <a:r>
              <a:rPr lang="en-US" altLang="zh-CN" sz="2100" b="1" dirty="0">
                <a:latin typeface="微软雅黑" panose="020B0503020204020204" charset="-122"/>
                <a:ea typeface="微软雅黑" panose="020B0503020204020204" charset="-122"/>
                <a:cs typeface="Calibri" panose="020F0502020204030204" charset="0"/>
              </a:rPr>
              <a:t>1. 对于</a:t>
            </a:r>
            <a:r>
              <a:rPr lang="zh-CN" altLang="en-US" sz="2100" b="1" dirty="0">
                <a:latin typeface="微软雅黑" panose="020B0503020204020204" charset="-122"/>
                <a:ea typeface="微软雅黑" panose="020B0503020204020204" charset="-122"/>
                <a:cs typeface="Calibri" panose="020F0502020204030204" charset="0"/>
              </a:rPr>
              <a:t>民间文学</a:t>
            </a:r>
            <a:r>
              <a:rPr lang="en-US" altLang="zh-CN" sz="2100" b="1" dirty="0">
                <a:latin typeface="微软雅黑" panose="020B0503020204020204" charset="-122"/>
                <a:ea typeface="微软雅黑" panose="020B0503020204020204" charset="-122"/>
                <a:cs typeface="Calibri" panose="020F0502020204030204" charset="0"/>
              </a:rPr>
              <a:t>的保护</a:t>
            </a:r>
            <a:r>
              <a:rPr lang="zh-CN" altLang="en-US" sz="2100" dirty="0">
                <a:latin typeface="微软雅黑" panose="020B0503020204020204" charset="-122"/>
                <a:ea typeface="微软雅黑" panose="020B0503020204020204" charset="-122"/>
                <a:cs typeface="Calibri" panose="020F0502020204030204" charset="0"/>
              </a:rPr>
              <a:t>（主要指新时期</a:t>
            </a:r>
            <a:r>
              <a:rPr lang="en-US" altLang="zh-CN" sz="2100" dirty="0">
                <a:latin typeface="微软雅黑" panose="020B0503020204020204" charset="-122"/>
                <a:ea typeface="微软雅黑" panose="020B0503020204020204" charset="-122"/>
                <a:cs typeface="Calibri" panose="020F0502020204030204" charset="0"/>
              </a:rPr>
              <a:t>)</a:t>
            </a:r>
          </a:p>
        </p:txBody>
      </p:sp>
      <p:sp>
        <p:nvSpPr>
          <p:cNvPr id="7" name="矩形 6">
            <a:extLst>
              <a:ext uri="{FF2B5EF4-FFF2-40B4-BE49-F238E27FC236}">
                <a16:creationId xmlns:a16="http://schemas.microsoft.com/office/drawing/2014/main" id="{0F1B1A4A-96E8-7047-BE0F-324B1FBCED0F}"/>
              </a:ext>
            </a:extLst>
          </p:cNvPr>
          <p:cNvSpPr/>
          <p:nvPr/>
        </p:nvSpPr>
        <p:spPr>
          <a:xfrm>
            <a:off x="169894" y="158463"/>
            <a:ext cx="5725382" cy="553998"/>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1.2.3</a:t>
            </a:r>
            <a:r>
              <a:rPr lang="zh-CN" altLang="en-US" sz="2100" b="1" dirty="0">
                <a:solidFill>
                  <a:srgbClr val="0070C0"/>
                </a:solidFill>
                <a:latin typeface="微软雅黑" panose="020B0503020204020204" charset="-122"/>
                <a:ea typeface="微软雅黑" panose="020B0503020204020204" charset="-122"/>
              </a:rPr>
              <a:t> 中国民间文学事业的新发展</a:t>
            </a:r>
            <a:endParaRPr lang="zh-CN" altLang="en-US" sz="2100" b="1" dirty="0">
              <a:solidFill>
                <a:srgbClr val="FF0000"/>
              </a:solidFill>
              <a:latin typeface="微软雅黑" panose="020B0503020204020204" charset="-122"/>
              <a:ea typeface="微软雅黑" panose="020B0503020204020204" charset="-122"/>
            </a:endParaRP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9" name="圆角矩形 8">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3" name="圆角矩形 12">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4" name="直线连接符 19">
              <a:extLst>
                <a:ext uri="{FF2B5EF4-FFF2-40B4-BE49-F238E27FC236}">
                  <a16:creationId xmlns:a16="http://schemas.microsoft.com/office/drawing/2014/main" id="{2E56B57E-A19F-4B44-AB34-B35D23F9C872}"/>
                </a:ext>
              </a:extLst>
            </p:cNvPr>
            <p:cNvCxnSpPr>
              <a:stCxn id="9" idx="3"/>
              <a:endCxn id="10"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73539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14" y="1368833"/>
            <a:ext cx="6103620" cy="2462213"/>
          </a:xfrm>
          <a:prstGeom prst="rect">
            <a:avLst/>
          </a:prstGeom>
        </p:spPr>
        <p:txBody>
          <a:bodyPr vert="horz" wrap="square" lIns="0" tIns="0" rIns="0" bIns="0" rtlCol="0">
            <a:spAutoFit/>
          </a:bodyPr>
          <a:lstStyle/>
          <a:p>
            <a:pPr marL="12859">
              <a:tabLst>
                <a:tab pos="5350193" algn="l"/>
              </a:tabLst>
            </a:pPr>
            <a:r>
              <a:rPr lang="en-US" sz="2000" b="1" spc="35" dirty="0">
                <a:latin typeface="微软雅黑" panose="020B0503020204020204" charset="-122"/>
                <a:ea typeface="微软雅黑" panose="020B0503020204020204" charset="-122"/>
                <a:cs typeface="微软雅黑" panose="020B0503020204020204" charset="-122"/>
              </a:rPr>
              <a:t>1</a:t>
            </a:r>
            <a:r>
              <a:rPr lang="zh-CN" altLang="en-US" sz="2000" b="1" spc="35" dirty="0">
                <a:latin typeface="微软雅黑" panose="020B0503020204020204" charset="-122"/>
                <a:ea typeface="微软雅黑" panose="020B0503020204020204" charset="-122"/>
                <a:cs typeface="微软雅黑" panose="020B0503020204020204" charset="-122"/>
              </a:rPr>
              <a:t>、</a:t>
            </a:r>
            <a:r>
              <a:rPr sz="2000" b="1" spc="35" dirty="0">
                <a:latin typeface="微软雅黑" panose="020B0503020204020204" charset="-122"/>
                <a:ea typeface="微软雅黑" panose="020B0503020204020204" charset="-122"/>
                <a:cs typeface="微软雅黑" panose="020B0503020204020204" charset="-122"/>
              </a:rPr>
              <a:t>中国第一本古代笑话专集《笑林》出现在（</a:t>
            </a:r>
            <a:r>
              <a:rPr sz="2000" b="1" spc="30" dirty="0">
                <a:latin typeface="微软雅黑" panose="020B0503020204020204" charset="-122"/>
                <a:ea typeface="微软雅黑" panose="020B0503020204020204" charset="-122"/>
                <a:cs typeface="微软雅黑" panose="020B0503020204020204" charset="-122"/>
              </a:rPr>
              <a:t>）</a:t>
            </a:r>
            <a:endParaRPr sz="200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A</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前秦时代</a:t>
            </a:r>
            <a:r>
              <a:rPr sz="2000" spc="20" dirty="0">
                <a:latin typeface="微软雅黑" panose="020B0503020204020204" charset="-122"/>
                <a:ea typeface="微软雅黑" panose="020B0503020204020204" charset="-122"/>
                <a:cs typeface="微软雅黑" panose="020B0503020204020204" charset="-122"/>
              </a:rPr>
              <a:t>  </a:t>
            </a:r>
            <a:endParaRPr lang="en-US" sz="2000" spc="2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B</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两汉时代</a:t>
            </a:r>
            <a:r>
              <a:rPr sz="2000" spc="20" dirty="0">
                <a:latin typeface="微软雅黑" panose="020B0503020204020204" charset="-122"/>
                <a:ea typeface="微软雅黑" panose="020B0503020204020204" charset="-122"/>
                <a:cs typeface="微软雅黑" panose="020B0503020204020204" charset="-122"/>
              </a:rPr>
              <a:t>  </a:t>
            </a:r>
            <a:endParaRPr lang="en-US" sz="2000" spc="2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C</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三国时代</a:t>
            </a:r>
            <a:r>
              <a:rPr sz="2000" spc="20" dirty="0">
                <a:latin typeface="微软雅黑" panose="020B0503020204020204" charset="-122"/>
                <a:ea typeface="微软雅黑" panose="020B0503020204020204" charset="-122"/>
                <a:cs typeface="微软雅黑" panose="020B0503020204020204" charset="-122"/>
              </a:rPr>
              <a:t>  </a:t>
            </a:r>
            <a:endParaRPr lang="en-US" sz="2000" spc="2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D</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唐宋时代</a:t>
            </a:r>
            <a:endParaRPr sz="2000" spc="2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dirty="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088731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48114" y="1368833"/>
            <a:ext cx="6103620" cy="2462213"/>
          </a:xfrm>
          <a:prstGeom prst="rect">
            <a:avLst/>
          </a:prstGeom>
        </p:spPr>
        <p:txBody>
          <a:bodyPr vert="horz" wrap="square" lIns="0" tIns="0" rIns="0" bIns="0" rtlCol="0">
            <a:spAutoFit/>
          </a:bodyPr>
          <a:lstStyle/>
          <a:p>
            <a:pPr marL="12859">
              <a:tabLst>
                <a:tab pos="5350193" algn="l"/>
              </a:tabLst>
            </a:pPr>
            <a:r>
              <a:rPr lang="en-US" sz="2000" b="1" spc="35" dirty="0">
                <a:latin typeface="微软雅黑" panose="020B0503020204020204" charset="-122"/>
                <a:ea typeface="微软雅黑" panose="020B0503020204020204" charset="-122"/>
                <a:cs typeface="微软雅黑" panose="020B0503020204020204" charset="-122"/>
              </a:rPr>
              <a:t>1</a:t>
            </a:r>
            <a:r>
              <a:rPr lang="zh-CN" altLang="en-US" sz="2000" b="1" spc="35" dirty="0">
                <a:latin typeface="微软雅黑" panose="020B0503020204020204" charset="-122"/>
                <a:ea typeface="微软雅黑" panose="020B0503020204020204" charset="-122"/>
                <a:cs typeface="微软雅黑" panose="020B0503020204020204" charset="-122"/>
              </a:rPr>
              <a:t>、</a:t>
            </a:r>
            <a:r>
              <a:rPr sz="2000" b="1" spc="35" dirty="0" err="1">
                <a:latin typeface="微软雅黑" panose="020B0503020204020204" charset="-122"/>
                <a:ea typeface="微软雅黑" panose="020B0503020204020204" charset="-122"/>
                <a:cs typeface="微软雅黑" panose="020B0503020204020204" charset="-122"/>
              </a:rPr>
              <a:t>中国第一本古代笑话专集《笑林》出现在（</a:t>
            </a:r>
            <a:r>
              <a:rPr lang="en-US" sz="2000" b="1" spc="35" dirty="0" err="1">
                <a:latin typeface="微软雅黑" panose="020B0503020204020204" charset="-122"/>
                <a:ea typeface="微软雅黑" panose="020B0503020204020204" charset="-122"/>
                <a:cs typeface="微软雅黑" panose="020B0503020204020204" charset="-122"/>
              </a:rPr>
              <a:t>C</a:t>
            </a:r>
            <a:r>
              <a:rPr sz="2000" b="1" spc="30" dirty="0">
                <a:latin typeface="微软雅黑" panose="020B0503020204020204" charset="-122"/>
                <a:ea typeface="微软雅黑" panose="020B0503020204020204" charset="-122"/>
                <a:cs typeface="微软雅黑" panose="020B0503020204020204" charset="-122"/>
              </a:rPr>
              <a:t>）</a:t>
            </a:r>
            <a:endParaRPr sz="200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A</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前秦时代</a:t>
            </a:r>
            <a:r>
              <a:rPr sz="2000" spc="20" dirty="0">
                <a:latin typeface="微软雅黑" panose="020B0503020204020204" charset="-122"/>
                <a:ea typeface="微软雅黑" panose="020B0503020204020204" charset="-122"/>
                <a:cs typeface="微软雅黑" panose="020B0503020204020204" charset="-122"/>
              </a:rPr>
              <a:t>  </a:t>
            </a:r>
            <a:endParaRPr lang="en-US" sz="2000" spc="2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B</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两汉时代</a:t>
            </a:r>
            <a:r>
              <a:rPr sz="2000" spc="20" dirty="0">
                <a:latin typeface="微软雅黑" panose="020B0503020204020204" charset="-122"/>
                <a:ea typeface="微软雅黑" panose="020B0503020204020204" charset="-122"/>
                <a:cs typeface="微软雅黑" panose="020B0503020204020204" charset="-122"/>
              </a:rPr>
              <a:t>  </a:t>
            </a:r>
            <a:endParaRPr lang="en-US" sz="2000" spc="20" dirty="0">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solidFill>
                  <a:srgbClr val="FF0000"/>
                </a:solidFill>
                <a:latin typeface="微软雅黑" panose="020B0503020204020204" charset="-122"/>
                <a:ea typeface="微软雅黑" panose="020B0503020204020204" charset="-122"/>
                <a:cs typeface="微软雅黑" panose="020B0503020204020204" charset="-122"/>
              </a:rPr>
              <a:t>C</a:t>
            </a:r>
            <a:r>
              <a:rPr lang="en-US" altLang="zh-CN" sz="2000" spc="20" dirty="0" err="1">
                <a:solidFill>
                  <a:srgbClr val="FF0000"/>
                </a:solidFill>
                <a:latin typeface="微软雅黑" panose="020B0503020204020204" charset="-122"/>
                <a:ea typeface="微软雅黑" panose="020B0503020204020204" charset="-122"/>
                <a:cs typeface="微软雅黑" panose="020B0503020204020204" charset="-122"/>
              </a:rPr>
              <a:t>.</a:t>
            </a:r>
            <a:r>
              <a:rPr sz="2000" spc="20" dirty="0" err="1">
                <a:solidFill>
                  <a:srgbClr val="FF0000"/>
                </a:solidFill>
                <a:latin typeface="微软雅黑" panose="020B0503020204020204" charset="-122"/>
                <a:ea typeface="微软雅黑" panose="020B0503020204020204" charset="-122"/>
                <a:cs typeface="微软雅黑" panose="020B0503020204020204" charset="-122"/>
              </a:rPr>
              <a:t>三国时代</a:t>
            </a:r>
            <a:r>
              <a:rPr sz="2000" spc="20" dirty="0">
                <a:solidFill>
                  <a:srgbClr val="FF0000"/>
                </a:solidFill>
                <a:latin typeface="微软雅黑" panose="020B0503020204020204" charset="-122"/>
                <a:ea typeface="微软雅黑" panose="020B0503020204020204" charset="-122"/>
                <a:cs typeface="微软雅黑" panose="020B0503020204020204" charset="-122"/>
              </a:rPr>
              <a:t>  </a:t>
            </a:r>
            <a:endParaRPr lang="en-US" sz="2000" spc="20" dirty="0">
              <a:solidFill>
                <a:srgbClr val="FF0000"/>
              </a:solidFill>
              <a:latin typeface="微软雅黑" panose="020B0503020204020204" charset="-122"/>
              <a:ea typeface="微软雅黑" panose="020B0503020204020204" charset="-122"/>
              <a:cs typeface="微软雅黑" panose="020B0503020204020204" charset="-122"/>
            </a:endParaRPr>
          </a:p>
          <a:p>
            <a:pPr marR="796766" algn="just">
              <a:lnSpc>
                <a:spcPct val="150000"/>
              </a:lnSpc>
              <a:spcBef>
                <a:spcPts val="600"/>
              </a:spcBef>
            </a:pPr>
            <a:r>
              <a:rPr sz="2000" spc="20" dirty="0" err="1">
                <a:latin typeface="微软雅黑" panose="020B0503020204020204" charset="-122"/>
                <a:ea typeface="微软雅黑" panose="020B0503020204020204" charset="-122"/>
                <a:cs typeface="微软雅黑" panose="020B0503020204020204" charset="-122"/>
              </a:rPr>
              <a:t>D</a:t>
            </a:r>
            <a:r>
              <a:rPr lang="en-US" altLang="zh-CN" sz="2000" spc="20" dirty="0" err="1">
                <a:latin typeface="微软雅黑" panose="020B0503020204020204" charset="-122"/>
                <a:ea typeface="微软雅黑" panose="020B0503020204020204" charset="-122"/>
                <a:cs typeface="微软雅黑" panose="020B0503020204020204" charset="-122"/>
              </a:rPr>
              <a:t>.</a:t>
            </a:r>
            <a:r>
              <a:rPr sz="2000" spc="20" dirty="0" err="1">
                <a:latin typeface="微软雅黑" panose="020B0503020204020204" charset="-122"/>
                <a:ea typeface="微软雅黑" panose="020B0503020204020204" charset="-122"/>
                <a:cs typeface="微软雅黑" panose="020B0503020204020204" charset="-122"/>
              </a:rPr>
              <a:t>唐宋时代</a:t>
            </a:r>
            <a:endParaRPr sz="2000" spc="20" dirty="0">
              <a:latin typeface="微软雅黑" panose="020B0503020204020204" charset="-122"/>
              <a:ea typeface="微软雅黑" panose="020B0503020204020204" charset="-122"/>
              <a:cs typeface="微软雅黑" panose="020B0503020204020204" charset="-122"/>
            </a:endParaRPr>
          </a:p>
        </p:txBody>
      </p:sp>
      <p:sp>
        <p:nvSpPr>
          <p:cNvPr id="5"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dirty="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919327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482" y="1131571"/>
            <a:ext cx="7884933" cy="2475037"/>
          </a:xfrm>
          <a:prstGeom prst="rect">
            <a:avLst/>
          </a:prstGeom>
        </p:spPr>
        <p:txBody>
          <a:bodyPr vert="horz" wrap="square" lIns="0" tIns="0" rIns="0" bIns="0" rtlCol="0">
            <a:spAutoFit/>
          </a:bodyPr>
          <a:lstStyle/>
          <a:p>
            <a:pPr marL="12859"/>
            <a:r>
              <a:rPr lang="en-US" altLang="zh-CN" sz="2000" b="1" spc="30" dirty="0">
                <a:latin typeface="微软雅黑" panose="020B0503020204020204" charset="-122"/>
                <a:ea typeface="微软雅黑" panose="020B0503020204020204" charset="-122"/>
                <a:cs typeface="微软雅黑" panose="020B0503020204020204" charset="-122"/>
              </a:rPr>
              <a:t>2</a:t>
            </a:r>
            <a:r>
              <a:rPr lang="zh-CN" altLang="en-US" sz="2000" b="1" spc="30" dirty="0">
                <a:latin typeface="微软雅黑" panose="020B0503020204020204" charset="-122"/>
                <a:ea typeface="微软雅黑" panose="020B0503020204020204" charset="-122"/>
                <a:cs typeface="微软雅黑" panose="020B0503020204020204" charset="-122"/>
              </a:rPr>
              <a:t>、</a:t>
            </a:r>
            <a:r>
              <a:rPr sz="2000" b="1" spc="30" dirty="0">
                <a:latin typeface="微软雅黑" panose="020B0503020204020204" charset="-122"/>
                <a:ea typeface="微软雅黑" panose="020B0503020204020204" charset="-122"/>
                <a:cs typeface="微软雅黑" panose="020B0503020204020204" charset="-122"/>
              </a:rPr>
              <a:t>北京大学1922年创办的民间文学研究重要学术刊物是（	）</a:t>
            </a:r>
            <a:endParaRPr sz="2000" dirty="0">
              <a:latin typeface="微软雅黑" panose="020B0503020204020204" charset="-122"/>
              <a:ea typeface="微软雅黑" panose="020B0503020204020204" charset="-122"/>
              <a:cs typeface="微软雅黑" panose="020B0503020204020204" charset="-122"/>
            </a:endParaRPr>
          </a:p>
          <a:p>
            <a:pPr marR="5239">
              <a:lnSpc>
                <a:spcPct val="150000"/>
              </a:lnSpc>
              <a:spcBef>
                <a:spcPts val="360"/>
              </a:spcBef>
            </a:pPr>
            <a:r>
              <a:rPr sz="2000" spc="20" dirty="0">
                <a:latin typeface="微软雅黑" panose="020B0503020204020204" charset="-122"/>
                <a:ea typeface="微软雅黑" panose="020B0503020204020204" charset="-122"/>
                <a:cs typeface="微软雅黑" panose="020B0503020204020204" charset="-122"/>
              </a:rPr>
              <a:t>A</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《民俗学刊》  </a:t>
            </a:r>
            <a:endParaRPr lang="en-US" sz="2000" spc="20" dirty="0">
              <a:latin typeface="微软雅黑" panose="020B0503020204020204" charset="-122"/>
              <a:ea typeface="微软雅黑" panose="020B0503020204020204" charset="-122"/>
              <a:cs typeface="微软雅黑" panose="020B0503020204020204" charset="-122"/>
            </a:endParaRPr>
          </a:p>
          <a:p>
            <a:pPr marR="5239">
              <a:lnSpc>
                <a:spcPct val="150000"/>
              </a:lnSpc>
              <a:spcBef>
                <a:spcPts val="360"/>
              </a:spcBef>
            </a:pPr>
            <a:r>
              <a:rPr sz="2000" spc="20" dirty="0">
                <a:latin typeface="微软雅黑" panose="020B0503020204020204" charset="-122"/>
                <a:ea typeface="微软雅黑" panose="020B0503020204020204" charset="-122"/>
                <a:cs typeface="微软雅黑" panose="020B0503020204020204" charset="-122"/>
              </a:rPr>
              <a:t>B</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《歌谣周刊》  </a:t>
            </a:r>
            <a:endParaRPr lang="en-US" sz="2000" spc="20" dirty="0">
              <a:latin typeface="微软雅黑" panose="020B0503020204020204" charset="-122"/>
              <a:ea typeface="微软雅黑" panose="020B0503020204020204" charset="-122"/>
              <a:cs typeface="微软雅黑" panose="020B0503020204020204" charset="-122"/>
            </a:endParaRPr>
          </a:p>
          <a:p>
            <a:pPr marR="5239">
              <a:lnSpc>
                <a:spcPct val="150000"/>
              </a:lnSpc>
              <a:spcBef>
                <a:spcPts val="360"/>
              </a:spcBef>
            </a:pPr>
            <a:r>
              <a:rPr sz="2000" spc="20" dirty="0">
                <a:latin typeface="微软雅黑" panose="020B0503020204020204" charset="-122"/>
                <a:ea typeface="微软雅黑" panose="020B0503020204020204" charset="-122"/>
                <a:cs typeface="微软雅黑" panose="020B0503020204020204" charset="-122"/>
              </a:rPr>
              <a:t>C</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《民间文学》</a:t>
            </a:r>
          </a:p>
          <a:p>
            <a:pPr marR="5239">
              <a:lnSpc>
                <a:spcPct val="150000"/>
              </a:lnSpc>
              <a:spcBef>
                <a:spcPts val="1264"/>
              </a:spcBef>
            </a:pPr>
            <a:r>
              <a:rPr sz="2000" spc="20" dirty="0">
                <a:latin typeface="微软雅黑" panose="020B0503020204020204" charset="-122"/>
                <a:ea typeface="微软雅黑" panose="020B0503020204020204" charset="-122"/>
                <a:cs typeface="微软雅黑" panose="020B0503020204020204" charset="-122"/>
              </a:rPr>
              <a:t>D</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《民间文学论坛》</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90621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43430" y="329053"/>
            <a:ext cx="1539524" cy="392415"/>
          </a:xfrm>
          <a:prstGeom prst="rect">
            <a:avLst/>
          </a:prstGeom>
        </p:spPr>
        <p:txBody>
          <a:bodyPr wrap="none" lIns="68580" tIns="34290" rIns="68580" bIns="34290">
            <a:spAutoFit/>
          </a:bodyPr>
          <a:lstStyle/>
          <a:p>
            <a:pPr algn="ctr"/>
            <a:r>
              <a:rPr lang="en-US" altLang="zh-CN" sz="2100" b="1" dirty="0">
                <a:latin typeface="微软雅黑" panose="020B0503020204020204" charset="-122"/>
                <a:ea typeface="微软雅黑" panose="020B0503020204020204" charset="-122"/>
              </a:rPr>
              <a:t>3. </a:t>
            </a:r>
            <a:r>
              <a:rPr lang="zh-CN" altLang="en-US" sz="2100" b="1" dirty="0">
                <a:latin typeface="微软雅黑" panose="020B0503020204020204" charset="-122"/>
                <a:ea typeface="微软雅黑" panose="020B0503020204020204" charset="-122"/>
              </a:rPr>
              <a:t>全书结构</a:t>
            </a:r>
            <a:endParaRPr lang="en-US" altLang="zh-CN" sz="2100" b="1" dirty="0">
              <a:latin typeface="微软雅黑" panose="020B0503020204020204" charset="-122"/>
              <a:ea typeface="微软雅黑" panose="020B0503020204020204" charset="-122"/>
            </a:endParaRPr>
          </a:p>
        </p:txBody>
      </p:sp>
      <p:sp>
        <p:nvSpPr>
          <p:cNvPr id="13" name="内容占位符 2"/>
          <p:cNvSpPr txBox="1"/>
          <p:nvPr/>
        </p:nvSpPr>
        <p:spPr>
          <a:xfrm>
            <a:off x="2266010" y="965306"/>
            <a:ext cx="3507287" cy="3630358"/>
          </a:xfrm>
        </p:spPr>
        <p:txBody>
          <a:bodyPr lIns="68580" tIns="34290" rIns="68580" bIns="3429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100"/>
              </a:lnSpc>
            </a:pPr>
            <a:endParaRPr lang="en-US" altLang="zh-CN" sz="1500" dirty="0">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620393705"/>
              </p:ext>
            </p:extLst>
          </p:nvPr>
        </p:nvGraphicFramePr>
        <p:xfrm>
          <a:off x="681472" y="965306"/>
          <a:ext cx="7749448" cy="3426517"/>
        </p:xfrm>
        <a:graphic>
          <a:graphicData uri="http://schemas.openxmlformats.org/drawingml/2006/table">
            <a:tbl>
              <a:tblPr firstRow="1" bandRow="1">
                <a:tableStyleId>{22838BEF-8BB2-4498-84A7-C5851F593DF1}</a:tableStyleId>
              </a:tblPr>
              <a:tblGrid>
                <a:gridCol w="1411709">
                  <a:extLst>
                    <a:ext uri="{9D8B030D-6E8A-4147-A177-3AD203B41FA5}">
                      <a16:colId xmlns:a16="http://schemas.microsoft.com/office/drawing/2014/main" val="20000"/>
                    </a:ext>
                  </a:extLst>
                </a:gridCol>
                <a:gridCol w="2580117">
                  <a:extLst>
                    <a:ext uri="{9D8B030D-6E8A-4147-A177-3AD203B41FA5}">
                      <a16:colId xmlns:a16="http://schemas.microsoft.com/office/drawing/2014/main" val="20001"/>
                    </a:ext>
                  </a:extLst>
                </a:gridCol>
                <a:gridCol w="3757622">
                  <a:extLst>
                    <a:ext uri="{9D8B030D-6E8A-4147-A177-3AD203B41FA5}">
                      <a16:colId xmlns:a16="http://schemas.microsoft.com/office/drawing/2014/main" val="20002"/>
                    </a:ext>
                  </a:extLst>
                </a:gridCol>
              </a:tblGrid>
              <a:tr h="359848">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zh-CN" altLang="en-US" sz="1500" dirty="0">
                          <a:latin typeface="微软雅黑" panose="020B0503020204020204" charset="-122"/>
                          <a:ea typeface="微软雅黑" panose="020B0503020204020204" charset="-122"/>
                        </a:rPr>
                        <a:t>总述</a:t>
                      </a:r>
                    </a:p>
                  </a:txBody>
                  <a:tcPr marL="68580" marR="68580" marT="34290" marB="34290" anchor="ctr"/>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zh-CN" altLang="en-US" sz="1500" dirty="0">
                          <a:latin typeface="微软雅黑" panose="020B0503020204020204" charset="-122"/>
                          <a:ea typeface="微软雅黑" panose="020B0503020204020204" charset="-122"/>
                        </a:rPr>
                        <a:t>具体内容 </a:t>
                      </a:r>
                    </a:p>
                  </a:txBody>
                  <a:tcPr marL="68580" marR="68580" marT="34290" marB="34290" anchor="ctr"/>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zh-CN" altLang="en-US" sz="1500" dirty="0">
                          <a:latin typeface="微软雅黑" panose="020B0503020204020204" charset="-122"/>
                          <a:ea typeface="微软雅黑" panose="020B0503020204020204" charset="-122"/>
                        </a:rPr>
                        <a:t>研究方法、角度</a:t>
                      </a:r>
                    </a:p>
                  </a:txBody>
                  <a:tcPr marL="68580" marR="68580" marT="34290" marB="34290" anchor="ctr"/>
                </a:tc>
                <a:extLst>
                  <a:ext uri="{0D108BD9-81ED-4DB2-BD59-A6C34878D82A}">
                    <a16:rowId xmlns:a16="http://schemas.microsoft.com/office/drawing/2014/main" val="10000"/>
                  </a:ext>
                </a:extLst>
              </a:tr>
              <a:tr h="3025736">
                <a:tc>
                  <a:txBody>
                    <a:bodyPr/>
                    <a:lstStyle/>
                    <a:p>
                      <a:pPr>
                        <a:lnSpc>
                          <a:spcPts val="2800"/>
                        </a:lnSpc>
                      </a:pPr>
                      <a:r>
                        <a:rPr lang="zh-CN" altLang="en-US" sz="1500" dirty="0">
                          <a:latin typeface="微软雅黑" panose="020B0503020204020204" charset="-122"/>
                          <a:ea typeface="微软雅黑" panose="020B0503020204020204" charset="-122"/>
                        </a:rPr>
                        <a:t>第一章  绪论</a:t>
                      </a:r>
                    </a:p>
                    <a:p>
                      <a:pPr>
                        <a:lnSpc>
                          <a:spcPts val="2800"/>
                        </a:lnSpc>
                      </a:pPr>
                      <a:r>
                        <a:rPr lang="zh-CN" altLang="en-US" sz="1500" b="1" dirty="0">
                          <a:solidFill>
                            <a:srgbClr val="C00000"/>
                          </a:solidFill>
                          <a:latin typeface="微软雅黑" panose="020B0503020204020204" charset="-122"/>
                          <a:ea typeface="微软雅黑" panose="020B0503020204020204" charset="-122"/>
                        </a:rPr>
                        <a:t>第二章</a:t>
                      </a:r>
                      <a:r>
                        <a:rPr lang="zh-CN" altLang="en-US" sz="1500" dirty="0">
                          <a:latin typeface="微软雅黑" panose="020B0503020204020204" charset="-122"/>
                          <a:ea typeface="微软雅黑" panose="020B0503020204020204" charset="-122"/>
                        </a:rPr>
                        <a:t>  民间文学的基本特征</a:t>
                      </a:r>
                      <a:endParaRPr lang="en-US" altLang="zh-CN" sz="1500" dirty="0">
                        <a:latin typeface="微软雅黑" panose="020B0503020204020204" charset="-122"/>
                        <a:ea typeface="微软雅黑" panose="020B0503020204020204" charset="-122"/>
                      </a:endParaRPr>
                    </a:p>
                    <a:p>
                      <a:endParaRPr lang="zh-CN" altLang="en-US" sz="1500" dirty="0">
                        <a:latin typeface="微软雅黑" panose="020B0503020204020204" charset="-122"/>
                        <a:ea typeface="微软雅黑" panose="020B0503020204020204" charset="-122"/>
                      </a:endParaRPr>
                    </a:p>
                  </a:txBody>
                  <a:tcPr marL="68580" marR="68580" marT="34290" marB="34290"/>
                </a:tc>
                <a:tc>
                  <a:txBody>
                    <a:bodyPr/>
                    <a:lstStyle/>
                    <a:p>
                      <a:pPr>
                        <a:lnSpc>
                          <a:spcPts val="2800"/>
                        </a:lnSpc>
                      </a:pPr>
                      <a:r>
                        <a:rPr lang="zh-CN" altLang="en-US" sz="1500" b="1" dirty="0">
                          <a:solidFill>
                            <a:srgbClr val="C00000"/>
                          </a:solidFill>
                          <a:latin typeface="微软雅黑" panose="020B0503020204020204" charset="-122"/>
                          <a:ea typeface="微软雅黑" panose="020B0503020204020204" charset="-122"/>
                        </a:rPr>
                        <a:t>第三章</a:t>
                      </a:r>
                      <a:r>
                        <a:rPr lang="zh-CN" altLang="en-US" sz="1500" b="1" dirty="0">
                          <a:latin typeface="微软雅黑" panose="020B0503020204020204" charset="-122"/>
                          <a:ea typeface="微软雅黑" panose="020B0503020204020204" charset="-122"/>
                        </a:rPr>
                        <a:t> </a:t>
                      </a:r>
                      <a:r>
                        <a:rPr lang="zh-CN" altLang="en-US" sz="1500" dirty="0">
                          <a:latin typeface="微软雅黑" panose="020B0503020204020204" charset="-122"/>
                          <a:ea typeface="微软雅黑" panose="020B0503020204020204" charset="-122"/>
                        </a:rPr>
                        <a:t> 神话</a:t>
                      </a:r>
                    </a:p>
                    <a:p>
                      <a:pPr>
                        <a:lnSpc>
                          <a:spcPts val="2800"/>
                        </a:lnSpc>
                      </a:pPr>
                      <a:r>
                        <a:rPr lang="zh-CN" altLang="en-US" sz="1500" b="1" dirty="0">
                          <a:solidFill>
                            <a:srgbClr val="C00000"/>
                          </a:solidFill>
                          <a:latin typeface="微软雅黑" panose="020B0503020204020204" charset="-122"/>
                          <a:ea typeface="微软雅黑" panose="020B0503020204020204" charset="-122"/>
                        </a:rPr>
                        <a:t>第四章</a:t>
                      </a:r>
                      <a:r>
                        <a:rPr lang="zh-CN" altLang="en-US" sz="1500" dirty="0">
                          <a:latin typeface="微软雅黑" panose="020B0503020204020204" charset="-122"/>
                          <a:ea typeface="微软雅黑" panose="020B0503020204020204" charset="-122"/>
                        </a:rPr>
                        <a:t>  民间传说</a:t>
                      </a:r>
                    </a:p>
                    <a:p>
                      <a:pPr>
                        <a:lnSpc>
                          <a:spcPts val="2800"/>
                        </a:lnSpc>
                      </a:pPr>
                      <a:r>
                        <a:rPr lang="zh-CN" altLang="en-US" sz="1500" b="1" dirty="0">
                          <a:solidFill>
                            <a:srgbClr val="C00000"/>
                          </a:solidFill>
                          <a:latin typeface="微软雅黑" panose="020B0503020204020204" charset="-122"/>
                          <a:ea typeface="微软雅黑" panose="020B0503020204020204" charset="-122"/>
                        </a:rPr>
                        <a:t>第五章</a:t>
                      </a:r>
                      <a:r>
                        <a:rPr lang="zh-CN" altLang="en-US" sz="1500" dirty="0">
                          <a:latin typeface="微软雅黑" panose="020B0503020204020204" charset="-122"/>
                          <a:ea typeface="微软雅黑" panose="020B0503020204020204" charset="-122"/>
                        </a:rPr>
                        <a:t>  民间故事</a:t>
                      </a:r>
                      <a:endParaRPr lang="en-US" altLang="zh-CN" sz="1500" dirty="0">
                        <a:latin typeface="微软雅黑" panose="020B0503020204020204" charset="-122"/>
                        <a:ea typeface="微软雅黑" panose="020B0503020204020204" charset="-122"/>
                      </a:endParaRPr>
                    </a:p>
                    <a:p>
                      <a:pPr>
                        <a:lnSpc>
                          <a:spcPts val="2800"/>
                        </a:lnSpc>
                      </a:pPr>
                      <a:r>
                        <a:rPr lang="zh-CN" altLang="en-US" sz="1500" dirty="0">
                          <a:latin typeface="微软雅黑" panose="020B0503020204020204" charset="-122"/>
                          <a:ea typeface="微软雅黑" panose="020B0503020204020204" charset="-122"/>
                        </a:rPr>
                        <a:t>第六章  史诗</a:t>
                      </a:r>
                    </a:p>
                    <a:p>
                      <a:pPr>
                        <a:lnSpc>
                          <a:spcPts val="2800"/>
                        </a:lnSpc>
                      </a:pPr>
                      <a:r>
                        <a:rPr lang="zh-CN" altLang="en-US" sz="1500" dirty="0">
                          <a:latin typeface="微软雅黑" panose="020B0503020204020204" charset="-122"/>
                          <a:ea typeface="微软雅黑" panose="020B0503020204020204" charset="-122"/>
                        </a:rPr>
                        <a:t>第七章  民间长诗</a:t>
                      </a:r>
                    </a:p>
                    <a:p>
                      <a:pPr>
                        <a:lnSpc>
                          <a:spcPts val="2800"/>
                        </a:lnSpc>
                      </a:pPr>
                      <a:r>
                        <a:rPr lang="zh-CN" altLang="en-US" sz="1500" dirty="0">
                          <a:latin typeface="微软雅黑" panose="020B0503020204020204" charset="-122"/>
                          <a:ea typeface="微软雅黑" panose="020B0503020204020204" charset="-122"/>
                        </a:rPr>
                        <a:t>第八章  民间歌谣</a:t>
                      </a:r>
                      <a:endParaRPr lang="en-US" altLang="zh-CN" sz="1500" dirty="0">
                        <a:latin typeface="微软雅黑" panose="020B0503020204020204" charset="-122"/>
                        <a:ea typeface="微软雅黑" panose="020B0503020204020204" charset="-122"/>
                      </a:endParaRPr>
                    </a:p>
                    <a:p>
                      <a:pPr>
                        <a:lnSpc>
                          <a:spcPts val="2800"/>
                        </a:lnSpc>
                      </a:pPr>
                      <a:r>
                        <a:rPr lang="zh-CN" altLang="en-US" sz="1500" dirty="0">
                          <a:latin typeface="微软雅黑" panose="020B0503020204020204" charset="-122"/>
                          <a:ea typeface="微软雅黑" panose="020B0503020204020204" charset="-122"/>
                        </a:rPr>
                        <a:t>第九章  民间谚语与民间谜语</a:t>
                      </a:r>
                      <a:endParaRPr lang="en-US" altLang="zh-CN" sz="1500" dirty="0">
                        <a:latin typeface="微软雅黑" panose="020B0503020204020204" charset="-122"/>
                        <a:ea typeface="微软雅黑" panose="020B0503020204020204" charset="-122"/>
                      </a:endParaRPr>
                    </a:p>
                    <a:p>
                      <a:pPr>
                        <a:lnSpc>
                          <a:spcPts val="2800"/>
                        </a:lnSpc>
                      </a:pPr>
                      <a:r>
                        <a:rPr lang="zh-CN" altLang="en-US" sz="1500" dirty="0">
                          <a:latin typeface="微软雅黑" panose="020B0503020204020204" charset="-122"/>
                          <a:ea typeface="微软雅黑" panose="020B0503020204020204" charset="-122"/>
                        </a:rPr>
                        <a:t>第十章  民间说唱与民间小戏</a:t>
                      </a:r>
                      <a:endParaRPr lang="en-US" altLang="zh-CN" sz="1500" dirty="0">
                        <a:latin typeface="微软雅黑" panose="020B0503020204020204" charset="-122"/>
                        <a:ea typeface="微软雅黑" panose="020B0503020204020204" charset="-122"/>
                      </a:endParaRPr>
                    </a:p>
                  </a:txBody>
                  <a:tcPr marL="68580" marR="68580" marT="34290" marB="34290"/>
                </a:tc>
                <a:tc>
                  <a:txBody>
                    <a:bodyPr/>
                    <a:lstStyle/>
                    <a:p>
                      <a:pPr>
                        <a:lnSpc>
                          <a:spcPts val="3000"/>
                        </a:lnSpc>
                      </a:pPr>
                      <a:r>
                        <a:rPr lang="zh-CN" altLang="en-US" sz="1500" b="1" dirty="0">
                          <a:solidFill>
                            <a:srgbClr val="C00000"/>
                          </a:solidFill>
                          <a:latin typeface="微软雅黑" panose="020B0503020204020204" charset="-122"/>
                          <a:ea typeface="微软雅黑" panose="020B0503020204020204" charset="-122"/>
                        </a:rPr>
                        <a:t>第十一章</a:t>
                      </a:r>
                      <a:r>
                        <a:rPr lang="zh-CN" altLang="en-US" sz="1500" b="1" dirty="0">
                          <a:latin typeface="微软雅黑" panose="020B0503020204020204" charset="-122"/>
                          <a:ea typeface="微软雅黑" panose="020B0503020204020204" charset="-122"/>
                        </a:rPr>
                        <a:t>  </a:t>
                      </a:r>
                      <a:r>
                        <a:rPr lang="zh-CN" altLang="en-US" sz="1500" dirty="0">
                          <a:latin typeface="微软雅黑" panose="020B0503020204020204" charset="-122"/>
                          <a:ea typeface="微软雅黑" panose="020B0503020204020204" charset="-122"/>
                        </a:rPr>
                        <a:t>民间文学与作家文学</a:t>
                      </a:r>
                      <a:endParaRPr lang="en-US" altLang="zh-CN" sz="1500" dirty="0">
                        <a:latin typeface="微软雅黑" panose="020B0503020204020204" charset="-122"/>
                        <a:ea typeface="微软雅黑" panose="020B0503020204020204" charset="-122"/>
                      </a:endParaRPr>
                    </a:p>
                    <a:p>
                      <a:pPr>
                        <a:lnSpc>
                          <a:spcPts val="3000"/>
                        </a:lnSpc>
                      </a:pPr>
                      <a:r>
                        <a:rPr lang="zh-CN" altLang="en-US" sz="1500" dirty="0">
                          <a:latin typeface="微软雅黑" panose="020B0503020204020204" charset="-122"/>
                          <a:ea typeface="微软雅黑" panose="020B0503020204020204" charset="-122"/>
                        </a:rPr>
                        <a:t>第十二章  各族民间文学的交流整合</a:t>
                      </a:r>
                      <a:endParaRPr lang="en-US" altLang="zh-CN" sz="1500" dirty="0">
                        <a:latin typeface="微软雅黑" panose="020B0503020204020204" charset="-122"/>
                        <a:ea typeface="微软雅黑" panose="020B0503020204020204" charset="-122"/>
                      </a:endParaRPr>
                    </a:p>
                    <a:p>
                      <a:pPr>
                        <a:lnSpc>
                          <a:spcPts val="3000"/>
                        </a:lnSpc>
                      </a:pPr>
                      <a:r>
                        <a:rPr lang="zh-CN" altLang="en-US" sz="1500" b="1" dirty="0">
                          <a:solidFill>
                            <a:srgbClr val="C00000"/>
                          </a:solidFill>
                          <a:latin typeface="微软雅黑" panose="020B0503020204020204" charset="-122"/>
                          <a:ea typeface="微软雅黑" panose="020B0503020204020204" charset="-122"/>
                        </a:rPr>
                        <a:t>第十三章</a:t>
                      </a:r>
                      <a:r>
                        <a:rPr lang="zh-CN" altLang="en-US" sz="1500" dirty="0">
                          <a:latin typeface="微软雅黑" panose="020B0503020204020204" charset="-122"/>
                          <a:ea typeface="微软雅黑" panose="020B0503020204020204" charset="-122"/>
                        </a:rPr>
                        <a:t>  民间文学的语境</a:t>
                      </a:r>
                      <a:endParaRPr lang="en-US" altLang="zh-CN" sz="1500" dirty="0">
                        <a:latin typeface="微软雅黑" panose="020B0503020204020204" charset="-122"/>
                        <a:ea typeface="微软雅黑" panose="020B0503020204020204" charset="-122"/>
                      </a:endParaRPr>
                    </a:p>
                    <a:p>
                      <a:pPr>
                        <a:lnSpc>
                          <a:spcPts val="3000"/>
                        </a:lnSpc>
                      </a:pPr>
                      <a:r>
                        <a:rPr lang="zh-CN" altLang="en-US" sz="1500" b="1" dirty="0">
                          <a:solidFill>
                            <a:srgbClr val="C00000"/>
                          </a:solidFill>
                          <a:latin typeface="微软雅黑" panose="020B0503020204020204" charset="-122"/>
                          <a:ea typeface="微软雅黑" panose="020B0503020204020204" charset="-122"/>
                        </a:rPr>
                        <a:t>第十四章</a:t>
                      </a:r>
                      <a:r>
                        <a:rPr lang="zh-CN" altLang="en-US" sz="1500" b="1" dirty="0">
                          <a:latin typeface="微软雅黑" panose="020B0503020204020204" charset="-122"/>
                          <a:ea typeface="微软雅黑" panose="020B0503020204020204" charset="-122"/>
                        </a:rPr>
                        <a:t> </a:t>
                      </a:r>
                      <a:r>
                        <a:rPr lang="zh-CN" altLang="en-US" sz="1500" dirty="0">
                          <a:latin typeface="微软雅黑" panose="020B0503020204020204" charset="-122"/>
                          <a:ea typeface="微软雅黑" panose="020B0503020204020204" charset="-122"/>
                        </a:rPr>
                        <a:t> 民间文学田野作业与科学写定</a:t>
                      </a:r>
                      <a:endParaRPr lang="en-US" altLang="zh-CN" sz="1500" dirty="0">
                        <a:latin typeface="微软雅黑" panose="020B0503020204020204" charset="-122"/>
                        <a:ea typeface="微软雅黑" panose="020B0503020204020204" charset="-122"/>
                      </a:endParaRPr>
                    </a:p>
                    <a:p>
                      <a:pPr>
                        <a:lnSpc>
                          <a:spcPts val="3000"/>
                        </a:lnSpc>
                      </a:pPr>
                      <a:r>
                        <a:rPr lang="zh-CN" altLang="en-US" sz="1500" b="1" dirty="0">
                          <a:solidFill>
                            <a:srgbClr val="C00000"/>
                          </a:solidFill>
                          <a:latin typeface="微软雅黑" panose="020B0503020204020204" charset="-122"/>
                          <a:ea typeface="微软雅黑" panose="020B0503020204020204" charset="-122"/>
                        </a:rPr>
                        <a:t>第十五章</a:t>
                      </a:r>
                      <a:r>
                        <a:rPr lang="zh-CN" altLang="en-US" sz="1500" dirty="0">
                          <a:latin typeface="微软雅黑" panose="020B0503020204020204" charset="-122"/>
                          <a:ea typeface="微软雅黑" panose="020B0503020204020204" charset="-122"/>
                        </a:rPr>
                        <a:t>  民间文学的审美价值</a:t>
                      </a:r>
                      <a:endParaRPr lang="en-US" altLang="zh-CN" sz="1500" dirty="0">
                        <a:latin typeface="微软雅黑" panose="020B0503020204020204" charset="-122"/>
                        <a:ea typeface="微软雅黑" panose="020B0503020204020204" charset="-122"/>
                      </a:endParaRPr>
                    </a:p>
                    <a:p>
                      <a:pPr>
                        <a:lnSpc>
                          <a:spcPts val="3000"/>
                        </a:lnSpc>
                      </a:pPr>
                      <a:r>
                        <a:rPr lang="zh-CN" altLang="en-US" sz="1500" b="1" dirty="0">
                          <a:solidFill>
                            <a:srgbClr val="C00000"/>
                          </a:solidFill>
                          <a:latin typeface="微软雅黑" panose="020B0503020204020204" charset="-122"/>
                          <a:ea typeface="微软雅黑" panose="020B0503020204020204" charset="-122"/>
                        </a:rPr>
                        <a:t>第十六章</a:t>
                      </a:r>
                      <a:r>
                        <a:rPr lang="zh-CN" altLang="en-US" sz="1500" dirty="0">
                          <a:latin typeface="微软雅黑" panose="020B0503020204020204" charset="-122"/>
                          <a:ea typeface="微软雅黑" panose="020B0503020204020204" charset="-122"/>
                        </a:rPr>
                        <a:t>  民间文学的鉴赏与研究</a:t>
                      </a:r>
                      <a:endParaRPr lang="en-US" altLang="zh-CN" sz="1500" dirty="0">
                        <a:latin typeface="微软雅黑" panose="020B0503020204020204" charset="-122"/>
                        <a:ea typeface="微软雅黑" panose="020B0503020204020204" charset="-122"/>
                      </a:endParaRPr>
                    </a:p>
                    <a:p>
                      <a:pPr>
                        <a:lnSpc>
                          <a:spcPts val="3000"/>
                        </a:lnSpc>
                      </a:pPr>
                      <a:r>
                        <a:rPr lang="zh-CN" altLang="en-US" sz="1500" dirty="0">
                          <a:latin typeface="微软雅黑" panose="020B0503020204020204" charset="-122"/>
                          <a:ea typeface="微软雅黑" panose="020B0503020204020204" charset="-122"/>
                        </a:rPr>
                        <a:t>第十七章  中国民间文学史略</a:t>
                      </a:r>
                      <a:endParaRPr lang="en-US" altLang="zh-CN" sz="1500" dirty="0">
                        <a:latin typeface="微软雅黑" panose="020B0503020204020204" charset="-122"/>
                        <a:ea typeface="微软雅黑" panose="020B0503020204020204" charset="-122"/>
                      </a:endParaRPr>
                    </a:p>
                    <a:p>
                      <a:pPr marL="0" marR="0" indent="0" algn="l" defTabSz="914400" rtl="0" eaLnBrk="1" fontAlgn="auto" latinLnBrk="0" hangingPunct="1">
                        <a:lnSpc>
                          <a:spcPts val="3000"/>
                        </a:lnSpc>
                        <a:spcBef>
                          <a:spcPts val="0"/>
                        </a:spcBef>
                        <a:spcAft>
                          <a:spcPts val="0"/>
                        </a:spcAft>
                        <a:buClrTx/>
                        <a:buSzTx/>
                        <a:buFontTx/>
                        <a:buNone/>
                        <a:defRPr/>
                      </a:pPr>
                      <a:r>
                        <a:rPr lang="zh-CN" altLang="en-US" sz="1500" dirty="0">
                          <a:latin typeface="微软雅黑" panose="020B0503020204020204" charset="-122"/>
                          <a:ea typeface="微软雅黑" panose="020B0503020204020204" charset="-122"/>
                        </a:rPr>
                        <a:t>第十八章  世界民间文学泛述</a:t>
                      </a:r>
                      <a:endParaRPr lang="en-US" altLang="zh-CN" sz="1500" dirty="0">
                        <a:latin typeface="微软雅黑" panose="020B0503020204020204" charset="-122"/>
                        <a:ea typeface="微软雅黑" panose="020B0503020204020204" charset="-122"/>
                      </a:endParaRPr>
                    </a:p>
                  </a:txBody>
                  <a:tcPr marL="68580" marR="68580" marT="34290" marB="34290"/>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23528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object 2"/>
          <p:cNvSpPr txBox="1"/>
          <p:nvPr/>
        </p:nvSpPr>
        <p:spPr>
          <a:xfrm>
            <a:off x="431482" y="1131571"/>
            <a:ext cx="7884933" cy="2475037"/>
          </a:xfrm>
          <a:prstGeom prst="rect">
            <a:avLst/>
          </a:prstGeom>
        </p:spPr>
        <p:txBody>
          <a:bodyPr vert="horz" wrap="square" lIns="0" tIns="0" rIns="0" bIns="0" rtlCol="0">
            <a:spAutoFit/>
          </a:bodyPr>
          <a:lstStyle/>
          <a:p>
            <a:pPr marL="12859"/>
            <a:r>
              <a:rPr lang="en-US" altLang="zh-CN" sz="2000" b="1" spc="30" dirty="0">
                <a:latin typeface="微软雅黑" panose="020B0503020204020204" charset="-122"/>
                <a:ea typeface="微软雅黑" panose="020B0503020204020204" charset="-122"/>
                <a:cs typeface="微软雅黑" panose="020B0503020204020204" charset="-122"/>
              </a:rPr>
              <a:t>2</a:t>
            </a:r>
            <a:r>
              <a:rPr lang="zh-CN" altLang="en-US" sz="2000" b="1" spc="30" dirty="0">
                <a:latin typeface="微软雅黑" panose="020B0503020204020204" charset="-122"/>
                <a:ea typeface="微软雅黑" panose="020B0503020204020204" charset="-122"/>
                <a:cs typeface="微软雅黑" panose="020B0503020204020204" charset="-122"/>
              </a:rPr>
              <a:t>、</a:t>
            </a:r>
            <a:r>
              <a:rPr sz="2000" b="1" spc="30" dirty="0">
                <a:latin typeface="微软雅黑" panose="020B0503020204020204" charset="-122"/>
                <a:ea typeface="微软雅黑" panose="020B0503020204020204" charset="-122"/>
                <a:cs typeface="微软雅黑" panose="020B0503020204020204" charset="-122"/>
              </a:rPr>
              <a:t>北京大学1922年创办的民间文学研究重要学术刊物是（</a:t>
            </a:r>
            <a:r>
              <a:rPr lang="en-US" sz="2000" b="1" spc="30" dirty="0">
                <a:latin typeface="微软雅黑" panose="020B0503020204020204" charset="-122"/>
                <a:ea typeface="微软雅黑" panose="020B0503020204020204" charset="-122"/>
                <a:cs typeface="微软雅黑" panose="020B0503020204020204" charset="-122"/>
              </a:rPr>
              <a:t>B</a:t>
            </a:r>
            <a:r>
              <a:rPr sz="2000" b="1" spc="30" dirty="0">
                <a:latin typeface="微软雅黑" panose="020B0503020204020204" charset="-122"/>
                <a:ea typeface="微软雅黑" panose="020B0503020204020204" charset="-122"/>
                <a:cs typeface="微软雅黑" panose="020B0503020204020204" charset="-122"/>
              </a:rPr>
              <a:t>	）</a:t>
            </a:r>
            <a:endParaRPr sz="2000" dirty="0">
              <a:latin typeface="微软雅黑" panose="020B0503020204020204" charset="-122"/>
              <a:ea typeface="微软雅黑" panose="020B0503020204020204" charset="-122"/>
              <a:cs typeface="微软雅黑" panose="020B0503020204020204" charset="-122"/>
            </a:endParaRPr>
          </a:p>
          <a:p>
            <a:pPr marR="5239">
              <a:lnSpc>
                <a:spcPct val="150000"/>
              </a:lnSpc>
              <a:spcBef>
                <a:spcPts val="360"/>
              </a:spcBef>
            </a:pPr>
            <a:r>
              <a:rPr sz="2000" spc="20" dirty="0">
                <a:latin typeface="微软雅黑" panose="020B0503020204020204" charset="-122"/>
                <a:ea typeface="微软雅黑" panose="020B0503020204020204" charset="-122"/>
                <a:cs typeface="微软雅黑" panose="020B0503020204020204" charset="-122"/>
              </a:rPr>
              <a:t>A</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《民俗学刊》  </a:t>
            </a:r>
            <a:endParaRPr lang="en-US" sz="2000" spc="20" dirty="0">
              <a:latin typeface="微软雅黑" panose="020B0503020204020204" charset="-122"/>
              <a:ea typeface="微软雅黑" panose="020B0503020204020204" charset="-122"/>
              <a:cs typeface="微软雅黑" panose="020B0503020204020204" charset="-122"/>
            </a:endParaRPr>
          </a:p>
          <a:p>
            <a:pPr marR="5239">
              <a:lnSpc>
                <a:spcPct val="150000"/>
              </a:lnSpc>
              <a:spcBef>
                <a:spcPts val="360"/>
              </a:spcBef>
            </a:pPr>
            <a:r>
              <a:rPr sz="2000" spc="20" dirty="0">
                <a:solidFill>
                  <a:srgbClr val="FF0000"/>
                </a:solidFill>
                <a:latin typeface="微软雅黑" panose="020B0503020204020204" charset="-122"/>
                <a:ea typeface="微软雅黑" panose="020B0503020204020204" charset="-122"/>
                <a:cs typeface="微软雅黑" panose="020B0503020204020204" charset="-122"/>
              </a:rPr>
              <a:t>B</a:t>
            </a:r>
            <a:r>
              <a:rPr lang="en-US" altLang="zh-CN" sz="2000" spc="20" dirty="0">
                <a:solidFill>
                  <a:srgbClr val="FF0000"/>
                </a:solidFill>
                <a:latin typeface="微软雅黑" panose="020B0503020204020204" charset="-122"/>
                <a:ea typeface="微软雅黑" panose="020B0503020204020204" charset="-122"/>
                <a:cs typeface="微软雅黑" panose="020B0503020204020204" charset="-122"/>
              </a:rPr>
              <a:t>.</a:t>
            </a:r>
            <a:r>
              <a:rPr sz="2000" spc="20" dirty="0">
                <a:solidFill>
                  <a:srgbClr val="FF0000"/>
                </a:solidFill>
                <a:latin typeface="微软雅黑" panose="020B0503020204020204" charset="-122"/>
                <a:ea typeface="微软雅黑" panose="020B0503020204020204" charset="-122"/>
                <a:cs typeface="微软雅黑" panose="020B0503020204020204" charset="-122"/>
              </a:rPr>
              <a:t>《歌谣周刊》  </a:t>
            </a:r>
            <a:endParaRPr lang="en-US" sz="2000" spc="20" dirty="0">
              <a:solidFill>
                <a:srgbClr val="FF0000"/>
              </a:solidFill>
              <a:latin typeface="微软雅黑" panose="020B0503020204020204" charset="-122"/>
              <a:ea typeface="微软雅黑" panose="020B0503020204020204" charset="-122"/>
              <a:cs typeface="微软雅黑" panose="020B0503020204020204" charset="-122"/>
            </a:endParaRPr>
          </a:p>
          <a:p>
            <a:pPr marR="5239">
              <a:lnSpc>
                <a:spcPct val="150000"/>
              </a:lnSpc>
              <a:spcBef>
                <a:spcPts val="360"/>
              </a:spcBef>
            </a:pPr>
            <a:r>
              <a:rPr sz="2000" spc="20" dirty="0">
                <a:latin typeface="微软雅黑" panose="020B0503020204020204" charset="-122"/>
                <a:ea typeface="微软雅黑" panose="020B0503020204020204" charset="-122"/>
                <a:cs typeface="微软雅黑" panose="020B0503020204020204" charset="-122"/>
              </a:rPr>
              <a:t>C</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《民间文学》</a:t>
            </a:r>
          </a:p>
          <a:p>
            <a:pPr marR="5239">
              <a:lnSpc>
                <a:spcPct val="150000"/>
              </a:lnSpc>
              <a:spcBef>
                <a:spcPts val="1264"/>
              </a:spcBef>
            </a:pPr>
            <a:r>
              <a:rPr sz="2000" spc="20" dirty="0">
                <a:latin typeface="微软雅黑" panose="020B0503020204020204" charset="-122"/>
                <a:ea typeface="微软雅黑" panose="020B0503020204020204" charset="-122"/>
                <a:cs typeface="微软雅黑" panose="020B0503020204020204" charset="-122"/>
              </a:rPr>
              <a:t>D</a:t>
            </a:r>
            <a:r>
              <a:rPr lang="en-US" altLang="zh-CN" sz="2000" spc="20" dirty="0">
                <a:latin typeface="微软雅黑" panose="020B0503020204020204" charset="-122"/>
                <a:ea typeface="微软雅黑" panose="020B0503020204020204" charset="-122"/>
                <a:cs typeface="微软雅黑" panose="020B0503020204020204" charset="-122"/>
              </a:rPr>
              <a:t>.</a:t>
            </a:r>
            <a:r>
              <a:rPr sz="2000" spc="20" dirty="0">
                <a:latin typeface="微软雅黑" panose="020B0503020204020204" charset="-122"/>
                <a:ea typeface="微软雅黑" panose="020B0503020204020204" charset="-122"/>
                <a:cs typeface="微软雅黑" panose="020B0503020204020204" charset="-122"/>
              </a:rPr>
              <a:t>《民间文学论坛》</a:t>
            </a:r>
          </a:p>
        </p:txBody>
      </p:sp>
    </p:spTree>
    <p:custDataLst>
      <p:tags r:id="rId1"/>
    </p:custDataLst>
    <p:extLst>
      <p:ext uri="{BB962C8B-B14F-4D97-AF65-F5344CB8AC3E}">
        <p14:creationId xmlns:p14="http://schemas.microsoft.com/office/powerpoint/2010/main" val="290934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809" y="1062514"/>
            <a:ext cx="6149340" cy="2377574"/>
          </a:xfrm>
          <a:prstGeom prst="rect">
            <a:avLst/>
          </a:prstGeom>
          <a:noFill/>
        </p:spPr>
        <p:txBody>
          <a:bodyPr wrap="square" lIns="68580" tIns="34290" rIns="68580" bIns="34290" rtlCol="0" anchor="t">
            <a:spAutoFit/>
          </a:bodyPr>
          <a:lstStyle/>
          <a:p>
            <a:pPr>
              <a:lnSpc>
                <a:spcPct val="150000"/>
              </a:lnSpc>
            </a:pPr>
            <a:r>
              <a:rPr sz="2000" b="1" spc="30" dirty="0">
                <a:latin typeface="微软雅黑" panose="020B0503020204020204" charset="-122"/>
                <a:ea typeface="微软雅黑" panose="020B0503020204020204" charset="-122"/>
                <a:cs typeface="微软雅黑" panose="020B0503020204020204" charset="-122"/>
              </a:rPr>
              <a:t>3．毛泽东在(     )中，规定部队要搜集民歌。</a:t>
            </a:r>
            <a:endParaRPr lang="zh-CN" altLang="en-US" dirty="0">
              <a:latin typeface="微软雅黑" panose="020B0503020204020204" charset="-122"/>
              <a:ea typeface="微软雅黑" panose="020B0503020204020204" charset="-122"/>
            </a:endParaRPr>
          </a:p>
          <a:p>
            <a:pPr>
              <a:lnSpc>
                <a:spcPct val="150000"/>
              </a:lnSpc>
            </a:pPr>
            <a:r>
              <a:rPr sz="2000" spc="20" dirty="0">
                <a:latin typeface="微软雅黑" panose="020B0503020204020204" charset="-122"/>
                <a:ea typeface="微软雅黑" panose="020B0503020204020204" charset="-122"/>
                <a:cs typeface="微软雅黑" panose="020B0503020204020204" charset="-122"/>
              </a:rPr>
              <a:t> A．《从古田会议决议》      </a:t>
            </a:r>
          </a:p>
          <a:p>
            <a:pPr>
              <a:lnSpc>
                <a:spcPct val="150000"/>
              </a:lnSpc>
            </a:pPr>
            <a:r>
              <a:rPr sz="2000" spc="20" dirty="0">
                <a:latin typeface="微软雅黑" panose="020B0503020204020204" charset="-122"/>
                <a:ea typeface="微软雅黑" panose="020B0503020204020204" charset="-122"/>
                <a:cs typeface="微软雅黑" panose="020B0503020204020204" charset="-122"/>
              </a:rPr>
              <a:t> B．《延安文艺座谈会上的讲话》     </a:t>
            </a:r>
          </a:p>
          <a:p>
            <a:pPr>
              <a:lnSpc>
                <a:spcPct val="150000"/>
              </a:lnSpc>
            </a:pPr>
            <a:r>
              <a:rPr sz="2000" spc="20" dirty="0">
                <a:latin typeface="微软雅黑" panose="020B0503020204020204" charset="-122"/>
                <a:ea typeface="微软雅黑" panose="020B0503020204020204" charset="-122"/>
                <a:cs typeface="微软雅黑" panose="020B0503020204020204" charset="-122"/>
              </a:rPr>
              <a:t> C．《三湾改编》     </a:t>
            </a:r>
          </a:p>
          <a:p>
            <a:pPr>
              <a:lnSpc>
                <a:spcPct val="150000"/>
              </a:lnSpc>
            </a:pPr>
            <a:r>
              <a:rPr sz="2000" spc="20" dirty="0">
                <a:latin typeface="微软雅黑" panose="020B0503020204020204" charset="-122"/>
                <a:ea typeface="微软雅黑" panose="020B0503020204020204" charset="-122"/>
                <a:cs typeface="微软雅黑" panose="020B0503020204020204" charset="-122"/>
              </a:rPr>
              <a:t> D．《遵义会议》</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749278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文本框 1"/>
          <p:cNvSpPr txBox="1"/>
          <p:nvPr/>
        </p:nvSpPr>
        <p:spPr>
          <a:xfrm>
            <a:off x="755809" y="1062514"/>
            <a:ext cx="6149340" cy="2377574"/>
          </a:xfrm>
          <a:prstGeom prst="rect">
            <a:avLst/>
          </a:prstGeom>
          <a:noFill/>
        </p:spPr>
        <p:txBody>
          <a:bodyPr wrap="square" lIns="68580" tIns="34290" rIns="68580" bIns="34290" rtlCol="0" anchor="t">
            <a:spAutoFit/>
          </a:bodyPr>
          <a:lstStyle/>
          <a:p>
            <a:pPr>
              <a:lnSpc>
                <a:spcPct val="150000"/>
              </a:lnSpc>
            </a:pPr>
            <a:r>
              <a:rPr sz="2000" b="1" spc="30" dirty="0">
                <a:latin typeface="微软雅黑" panose="020B0503020204020204" charset="-122"/>
                <a:ea typeface="微软雅黑" panose="020B0503020204020204" charset="-122"/>
                <a:cs typeface="微软雅黑" panose="020B0503020204020204" charset="-122"/>
              </a:rPr>
              <a:t>3．毛泽东在(  </a:t>
            </a:r>
            <a:r>
              <a:rPr lang="en-US" sz="2000" b="1" spc="30" dirty="0">
                <a:latin typeface="微软雅黑" panose="020B0503020204020204" charset="-122"/>
                <a:ea typeface="微软雅黑" panose="020B0503020204020204" charset="-122"/>
                <a:cs typeface="微软雅黑" panose="020B0503020204020204" charset="-122"/>
              </a:rPr>
              <a:t>B</a:t>
            </a:r>
            <a:r>
              <a:rPr sz="2000" b="1" spc="30" dirty="0">
                <a:latin typeface="微软雅黑" panose="020B0503020204020204" charset="-122"/>
                <a:ea typeface="微软雅黑" panose="020B0503020204020204" charset="-122"/>
                <a:cs typeface="微软雅黑" panose="020B0503020204020204" charset="-122"/>
              </a:rPr>
              <a:t>   )中，规定部队要搜集民歌。</a:t>
            </a:r>
            <a:endParaRPr lang="zh-CN" altLang="en-US" dirty="0">
              <a:latin typeface="微软雅黑" panose="020B0503020204020204" charset="-122"/>
              <a:ea typeface="微软雅黑" panose="020B0503020204020204" charset="-122"/>
            </a:endParaRPr>
          </a:p>
          <a:p>
            <a:pPr>
              <a:lnSpc>
                <a:spcPct val="150000"/>
              </a:lnSpc>
            </a:pPr>
            <a:r>
              <a:rPr sz="2000" spc="20" dirty="0">
                <a:latin typeface="微软雅黑" panose="020B0503020204020204" charset="-122"/>
                <a:ea typeface="微软雅黑" panose="020B0503020204020204" charset="-122"/>
                <a:cs typeface="微软雅黑" panose="020B0503020204020204" charset="-122"/>
              </a:rPr>
              <a:t> A．《从古田会议决议》      </a:t>
            </a:r>
          </a:p>
          <a:p>
            <a:pPr>
              <a:lnSpc>
                <a:spcPct val="150000"/>
              </a:lnSpc>
            </a:pPr>
            <a:r>
              <a:rPr sz="2000" spc="20" dirty="0">
                <a:solidFill>
                  <a:srgbClr val="FF0000"/>
                </a:solidFill>
                <a:latin typeface="微软雅黑" panose="020B0503020204020204" charset="-122"/>
                <a:ea typeface="微软雅黑" panose="020B0503020204020204" charset="-122"/>
                <a:cs typeface="微软雅黑" panose="020B0503020204020204" charset="-122"/>
              </a:rPr>
              <a:t> B．《延安文艺座谈会上的讲话》</a:t>
            </a:r>
            <a:r>
              <a:rPr sz="2000" spc="20" dirty="0">
                <a:latin typeface="微软雅黑" panose="020B0503020204020204" charset="-122"/>
                <a:ea typeface="微软雅黑" panose="020B0503020204020204" charset="-122"/>
                <a:cs typeface="微软雅黑" panose="020B0503020204020204" charset="-122"/>
              </a:rPr>
              <a:t>     </a:t>
            </a:r>
          </a:p>
          <a:p>
            <a:pPr>
              <a:lnSpc>
                <a:spcPct val="150000"/>
              </a:lnSpc>
            </a:pPr>
            <a:r>
              <a:rPr sz="2000" spc="20" dirty="0">
                <a:latin typeface="微软雅黑" panose="020B0503020204020204" charset="-122"/>
                <a:ea typeface="微软雅黑" panose="020B0503020204020204" charset="-122"/>
                <a:cs typeface="微软雅黑" panose="020B0503020204020204" charset="-122"/>
              </a:rPr>
              <a:t> C．《三湾改编》     </a:t>
            </a:r>
          </a:p>
          <a:p>
            <a:pPr>
              <a:lnSpc>
                <a:spcPct val="150000"/>
              </a:lnSpc>
            </a:pPr>
            <a:r>
              <a:rPr sz="2000" spc="20" dirty="0">
                <a:latin typeface="微软雅黑" panose="020B0503020204020204" charset="-122"/>
                <a:ea typeface="微软雅黑" panose="020B0503020204020204" charset="-122"/>
                <a:cs typeface="微软雅黑" panose="020B0503020204020204" charset="-122"/>
              </a:rPr>
              <a:t> D．《遵义会议》</a:t>
            </a:r>
          </a:p>
        </p:txBody>
      </p:sp>
    </p:spTree>
    <p:custDataLst>
      <p:tags r:id="rId1"/>
    </p:custDataLst>
    <p:extLst>
      <p:ext uri="{BB962C8B-B14F-4D97-AF65-F5344CB8AC3E}">
        <p14:creationId xmlns:p14="http://schemas.microsoft.com/office/powerpoint/2010/main" val="2000285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7" y="1410176"/>
            <a:ext cx="8424936" cy="1038746"/>
          </a:xfrm>
          <a:prstGeom prst="rect">
            <a:avLst/>
          </a:prstGeom>
          <a:noFill/>
        </p:spPr>
        <p:txBody>
          <a:bodyPr wrap="square" lIns="68580" tIns="34290" rIns="68580" bIns="34290" rtlCol="0" anchor="t">
            <a:spAutoFit/>
          </a:bodyPr>
          <a:lstStyle/>
          <a:p>
            <a:pPr>
              <a:lnSpc>
                <a:spcPct val="150000"/>
              </a:lnSpc>
            </a:pPr>
            <a:r>
              <a:rPr lang="en-US" altLang="zh-CN" dirty="0">
                <a:latin typeface="微软雅黑" panose="020B0503020204020204" charset="-122"/>
                <a:ea typeface="微软雅黑" panose="020B0503020204020204" charset="-122"/>
                <a:sym typeface="+mn-ea"/>
              </a:rPr>
              <a:t>4</a:t>
            </a:r>
            <a:r>
              <a:rPr lang="zh-CN" altLang="en-US" dirty="0">
                <a:latin typeface="微软雅黑" panose="020B0503020204020204" charset="-122"/>
                <a:ea typeface="微软雅黑" panose="020B0503020204020204" charset="-122"/>
                <a:sym typeface="+mn-ea"/>
              </a:rPr>
              <a:t>、国务院决定，从</a:t>
            </a:r>
            <a:r>
              <a:rPr lang="zh-CN" altLang="en-US" u="sng" dirty="0">
                <a:latin typeface="微软雅黑" panose="020B0503020204020204" charset="-122"/>
                <a:ea typeface="微软雅黑" panose="020B0503020204020204" charset="-122"/>
                <a:sym typeface="+mn-ea"/>
              </a:rPr>
              <a:t>2006</a:t>
            </a:r>
            <a:r>
              <a:rPr lang="zh-CN" altLang="en-US" dirty="0">
                <a:latin typeface="微软雅黑" panose="020B0503020204020204" charset="-122"/>
                <a:ea typeface="微软雅黑" panose="020B0503020204020204" charset="-122"/>
                <a:sym typeface="+mn-ea"/>
              </a:rPr>
              <a:t>年起，每年六月的第二个星期六为“文化遗产日”。</a:t>
            </a:r>
            <a:r>
              <a:rPr lang="zh-CN" altLang="en-US" sz="2100" dirty="0">
                <a:latin typeface="微软雅黑" panose="020B0503020204020204" charset="-122"/>
                <a:ea typeface="微软雅黑" panose="020B0503020204020204" charset="-122"/>
                <a:sym typeface="+mn-ea"/>
              </a:rPr>
              <a:t>                【</a:t>
            </a:r>
            <a:r>
              <a:rPr lang="zh-CN" altLang="en-US" sz="2100" dirty="0">
                <a:solidFill>
                  <a:srgbClr val="C00000"/>
                </a:solidFill>
                <a:latin typeface="微软雅黑" panose="020B0503020204020204" charset="-122"/>
                <a:ea typeface="微软雅黑" panose="020B0503020204020204" charset="-122"/>
                <a:sym typeface="+mn-ea"/>
              </a:rPr>
              <a:t>   </a:t>
            </a:r>
            <a:r>
              <a:rPr lang="zh-CN" altLang="en-US" sz="2100" dirty="0">
                <a:latin typeface="微软雅黑" panose="020B0503020204020204" charset="-122"/>
                <a:ea typeface="微软雅黑" panose="020B0503020204020204" charset="-122"/>
                <a:sym typeface="+mn-ea"/>
              </a:rPr>
              <a:t> 】</a:t>
            </a:r>
            <a:endParaRPr lang="zh-CN" altLang="en-US" sz="2100" dirty="0"/>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227067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
        <p:nvSpPr>
          <p:cNvPr id="5" name="文本框 1"/>
          <p:cNvSpPr txBox="1"/>
          <p:nvPr/>
        </p:nvSpPr>
        <p:spPr>
          <a:xfrm>
            <a:off x="395537" y="1410176"/>
            <a:ext cx="8424936" cy="1038746"/>
          </a:xfrm>
          <a:prstGeom prst="rect">
            <a:avLst/>
          </a:prstGeom>
          <a:noFill/>
        </p:spPr>
        <p:txBody>
          <a:bodyPr wrap="square" lIns="68580" tIns="34290" rIns="68580" bIns="34290" rtlCol="0" anchor="t">
            <a:spAutoFit/>
          </a:bodyPr>
          <a:lstStyle/>
          <a:p>
            <a:pPr>
              <a:lnSpc>
                <a:spcPct val="150000"/>
              </a:lnSpc>
            </a:pPr>
            <a:r>
              <a:rPr lang="en-US" altLang="zh-CN" dirty="0">
                <a:latin typeface="微软雅黑" panose="020B0503020204020204" charset="-122"/>
                <a:ea typeface="微软雅黑" panose="020B0503020204020204" charset="-122"/>
                <a:sym typeface="+mn-ea"/>
              </a:rPr>
              <a:t>4</a:t>
            </a:r>
            <a:r>
              <a:rPr lang="zh-CN" altLang="en-US" dirty="0">
                <a:latin typeface="微软雅黑" panose="020B0503020204020204" charset="-122"/>
                <a:ea typeface="微软雅黑" panose="020B0503020204020204" charset="-122"/>
                <a:sym typeface="+mn-ea"/>
              </a:rPr>
              <a:t>、国务院决定，从</a:t>
            </a:r>
            <a:r>
              <a:rPr lang="zh-CN" altLang="en-US" u="sng" dirty="0">
                <a:latin typeface="微软雅黑" panose="020B0503020204020204" charset="-122"/>
                <a:ea typeface="微软雅黑" panose="020B0503020204020204" charset="-122"/>
                <a:sym typeface="+mn-ea"/>
              </a:rPr>
              <a:t>2006</a:t>
            </a:r>
            <a:r>
              <a:rPr lang="zh-CN" altLang="en-US" dirty="0">
                <a:latin typeface="微软雅黑" panose="020B0503020204020204" charset="-122"/>
                <a:ea typeface="微软雅黑" panose="020B0503020204020204" charset="-122"/>
                <a:sym typeface="+mn-ea"/>
              </a:rPr>
              <a:t>年起，每年六月的第二个星期六为“文化遗产日”。</a:t>
            </a:r>
            <a:r>
              <a:rPr lang="zh-CN" altLang="en-US" sz="2100" dirty="0">
                <a:latin typeface="微软雅黑" panose="020B0503020204020204" charset="-122"/>
                <a:ea typeface="微软雅黑" panose="020B0503020204020204" charset="-122"/>
                <a:sym typeface="+mn-ea"/>
              </a:rPr>
              <a:t>                【</a:t>
            </a:r>
            <a:r>
              <a:rPr lang="zh-CN" altLang="en-US" sz="2100" dirty="0">
                <a:solidFill>
                  <a:srgbClr val="C00000"/>
                </a:solidFill>
                <a:latin typeface="微软雅黑" panose="020B0503020204020204" charset="-122"/>
                <a:ea typeface="微软雅黑" panose="020B0503020204020204" charset="-122"/>
                <a:sym typeface="+mn-ea"/>
              </a:rPr>
              <a:t> </a:t>
            </a:r>
            <a:r>
              <a:rPr lang="en-US" altLang="zh-CN" sz="2100" dirty="0">
                <a:solidFill>
                  <a:srgbClr val="C00000"/>
                </a:solidFill>
                <a:latin typeface="微软雅黑" panose="020B0503020204020204" charset="-122"/>
                <a:ea typeface="微软雅黑" panose="020B0503020204020204" charset="-122"/>
                <a:sym typeface="+mn-ea"/>
              </a:rPr>
              <a:t>√</a:t>
            </a:r>
            <a:r>
              <a:rPr lang="zh-CN" altLang="en-US" sz="2100" dirty="0">
                <a:solidFill>
                  <a:srgbClr val="C00000"/>
                </a:solidFill>
                <a:latin typeface="微软雅黑" panose="020B0503020204020204" charset="-122"/>
                <a:ea typeface="微软雅黑" panose="020B0503020204020204" charset="-122"/>
                <a:sym typeface="+mn-ea"/>
              </a:rPr>
              <a:t>  </a:t>
            </a:r>
            <a:r>
              <a:rPr lang="zh-CN" altLang="en-US" sz="2100" dirty="0">
                <a:latin typeface="微软雅黑" panose="020B0503020204020204" charset="-122"/>
                <a:ea typeface="微软雅黑" panose="020B0503020204020204" charset="-122"/>
                <a:sym typeface="+mn-ea"/>
              </a:rPr>
              <a:t> 】</a:t>
            </a:r>
            <a:endParaRPr lang="zh-CN" altLang="en-US" sz="2100" dirty="0"/>
          </a:p>
        </p:txBody>
      </p:sp>
    </p:spTree>
    <p:custDataLst>
      <p:tags r:id="rId1"/>
    </p:custDataLst>
    <p:extLst>
      <p:ext uri="{BB962C8B-B14F-4D97-AF65-F5344CB8AC3E}">
        <p14:creationId xmlns:p14="http://schemas.microsoft.com/office/powerpoint/2010/main" val="1673548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192882" y="1235235"/>
            <a:ext cx="8069104" cy="1263808"/>
          </a:xfrm>
          <a:prstGeom prst="rect">
            <a:avLst/>
          </a:prstGeom>
          <a:noFill/>
          <a:ln w="9525">
            <a:noFill/>
            <a:miter lim="800000"/>
          </a:ln>
          <a:effectLst/>
        </p:spPr>
        <p:txBody>
          <a:bodyPr vert="horz" wrap="square" lIns="68580" tIns="34290" rIns="68580" bIns="34290" numCol="1" anchor="ctr" anchorCtr="0" compatLnSpc="1">
            <a:spAutoFit/>
          </a:bodyPr>
          <a:lstStyle/>
          <a:p>
            <a:pPr indent="378143" eaLnBrk="0" fontAlgn="base" hangingPunct="0">
              <a:lnSpc>
                <a:spcPct val="150000"/>
              </a:lnSpc>
              <a:spcBef>
                <a:spcPct val="0"/>
              </a:spcBef>
              <a:spcAft>
                <a:spcPct val="0"/>
              </a:spcAft>
            </a:pPr>
            <a:r>
              <a:rPr lang="zh-CN" altLang="zh-CN" dirty="0">
                <a:latin typeface="微软雅黑" panose="020B0503020204020204" charset="-122"/>
                <a:ea typeface="微软雅黑" panose="020B0503020204020204" charset="-122"/>
                <a:cs typeface="Calibri" panose="020F0502020204030204" charset="0"/>
              </a:rPr>
              <a:t>民间文学可以分成</a:t>
            </a:r>
            <a:r>
              <a:rPr lang="zh-CN" altLang="zh-CN" b="1" u="sng" dirty="0">
                <a:solidFill>
                  <a:srgbClr val="FF0000"/>
                </a:solidFill>
                <a:latin typeface="微软雅黑" panose="020B0503020204020204" charset="-122"/>
                <a:ea typeface="微软雅黑" panose="020B0503020204020204" charset="-122"/>
                <a:cs typeface="Calibri" panose="020F0502020204030204" charset="0"/>
              </a:rPr>
              <a:t>原生态、再生态和新生态</a:t>
            </a:r>
            <a:r>
              <a:rPr lang="zh-CN" altLang="zh-CN" dirty="0">
                <a:latin typeface="微软雅黑" panose="020B0503020204020204" charset="-122"/>
                <a:ea typeface="微软雅黑" panose="020B0503020204020204" charset="-122"/>
                <a:cs typeface="Calibri" panose="020F0502020204030204" charset="0"/>
              </a:rPr>
              <a:t>三种类型。</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spcBef>
                <a:spcPct val="0"/>
              </a:spcBef>
              <a:spcAft>
                <a:spcPct val="0"/>
              </a:spcAft>
            </a:pPr>
            <a:r>
              <a:rPr lang="zh-CN" altLang="zh-CN" b="1" dirty="0">
                <a:solidFill>
                  <a:srgbClr val="FF0000"/>
                </a:solidFill>
                <a:latin typeface="微软雅黑" panose="020B0503020204020204" charset="-122"/>
                <a:ea typeface="微软雅黑" panose="020B0503020204020204" charset="-122"/>
                <a:cs typeface="Calibri" panose="020F0502020204030204" charset="0"/>
                <a:sym typeface="Wingdings" panose="05000000000000000000" charset="0"/>
              </a:rPr>
              <a:t> </a:t>
            </a:r>
            <a:r>
              <a:rPr lang="zh-CN" altLang="zh-CN" b="1" u="sng" dirty="0">
                <a:solidFill>
                  <a:srgbClr val="FF0000"/>
                </a:solidFill>
                <a:latin typeface="微软雅黑" panose="020B0503020204020204" charset="-122"/>
                <a:ea typeface="微软雅黑" panose="020B0503020204020204" charset="-122"/>
                <a:cs typeface="Calibri" panose="020F0502020204030204" charset="0"/>
              </a:rPr>
              <a:t>原生态民间文学</a:t>
            </a:r>
            <a:r>
              <a:rPr lang="zh-CN" altLang="zh-CN" dirty="0">
                <a:latin typeface="微软雅黑" panose="020B0503020204020204" charset="-122"/>
                <a:ea typeface="微软雅黑" panose="020B0503020204020204" charset="-122"/>
                <a:cs typeface="Calibri" panose="020F0502020204030204" charset="0"/>
              </a:rPr>
              <a:t>指现在仍活在民众口头和实际生活中的传统民间文学，这一类民间文学正在逐渐衰亡。 </a:t>
            </a:r>
            <a:r>
              <a:rPr lang="zh-CN" altLang="zh-CN" b="1" dirty="0">
                <a:latin typeface="楷体" panose="02010609060101010101" pitchFamily="49" charset="-122"/>
                <a:ea typeface="楷体" panose="02010609060101010101" pitchFamily="49" charset="-122"/>
                <a:cs typeface="Calibri" panose="020F0502020204030204" charset="0"/>
              </a:rPr>
              <a:t> 例如：华阴老腔</a:t>
            </a:r>
          </a:p>
        </p:txBody>
      </p:sp>
      <p:sp>
        <p:nvSpPr>
          <p:cNvPr id="3" name="矩形 2"/>
          <p:cNvSpPr/>
          <p:nvPr/>
        </p:nvSpPr>
        <p:spPr>
          <a:xfrm>
            <a:off x="192829" y="719582"/>
            <a:ext cx="5725382" cy="55292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latin typeface="微软雅黑" panose="020B0503020204020204" charset="-122"/>
                <a:ea typeface="微软雅黑" panose="020B0503020204020204" charset="-122"/>
              </a:rPr>
              <a:t>2. </a:t>
            </a:r>
            <a:r>
              <a:rPr lang="zh-CN" altLang="en-US" sz="2100" b="1" dirty="0">
                <a:latin typeface="微软雅黑" panose="020B0503020204020204" charset="-122"/>
                <a:ea typeface="微软雅黑" panose="020B0503020204020204" charset="-122"/>
              </a:rPr>
              <a:t>民间文学的类型</a:t>
            </a:r>
            <a:r>
              <a:rPr lang="zh-CN" altLang="en-US" b="1" dirty="0">
                <a:latin typeface="微软雅黑" panose="020B0503020204020204" charset="-122"/>
                <a:ea typeface="微软雅黑" panose="020B0503020204020204" charset="-122"/>
                <a:cs typeface="Calibri" panose="020F0502020204030204" charset="0"/>
              </a:rPr>
              <a:t> </a:t>
            </a:r>
            <a:endParaRPr lang="en-US" altLang="zh-CN" sz="1500" b="1" dirty="0">
              <a:solidFill>
                <a:srgbClr val="FF0000"/>
              </a:solidFill>
              <a:latin typeface="微软雅黑" panose="020B0503020204020204" charset="-122"/>
              <a:ea typeface="微软雅黑" panose="020B0503020204020204" charset="-122"/>
              <a:cs typeface="Calibri" panose="020F050202020403020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2870" y="3023382"/>
            <a:ext cx="1806617" cy="1763288"/>
          </a:xfrm>
          <a:prstGeom prst="rect">
            <a:avLst/>
          </a:prstGeom>
        </p:spPr>
      </p:pic>
      <p:pic>
        <p:nvPicPr>
          <p:cNvPr id="6" name="图片 5" descr="C:\Users\user\Desktop\ppt图片\00e93901213fb80ef7dda6a436d12f2eb93894b1.jpg00e93901213fb80ef7dda6a436d12f2eb93894b1"/>
          <p:cNvPicPr>
            <a:picLocks noChangeAspect="1"/>
          </p:cNvPicPr>
          <p:nvPr/>
        </p:nvPicPr>
        <p:blipFill rotWithShape="1">
          <a:blip r:embed="rId5"/>
          <a:srcRect/>
          <a:stretch>
            <a:fillRect/>
          </a:stretch>
        </p:blipFill>
        <p:spPr>
          <a:xfrm>
            <a:off x="5616893" y="3023235"/>
            <a:ext cx="1806416" cy="1877854"/>
          </a:xfrm>
          <a:prstGeom prst="rect">
            <a:avLst/>
          </a:prstGeom>
        </p:spPr>
      </p:pic>
      <p:sp>
        <p:nvSpPr>
          <p:cNvPr id="4" name="五边形 3"/>
          <p:cNvSpPr/>
          <p:nvPr/>
        </p:nvSpPr>
        <p:spPr>
          <a:xfrm flipH="1">
            <a:off x="3587992" y="81475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选择</a:t>
            </a:r>
          </a:p>
        </p:txBody>
      </p:sp>
      <p:sp>
        <p:nvSpPr>
          <p:cNvPr id="5" name="矩形 4"/>
          <p:cNvSpPr/>
          <p:nvPr/>
        </p:nvSpPr>
        <p:spPr>
          <a:xfrm>
            <a:off x="169894" y="158463"/>
            <a:ext cx="5725382" cy="553998"/>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1.2.3 </a:t>
            </a:r>
            <a:r>
              <a:rPr lang="zh-CN" altLang="en-US" sz="2100" b="1" dirty="0">
                <a:solidFill>
                  <a:srgbClr val="0070C0"/>
                </a:solidFill>
                <a:latin typeface="微软雅黑" panose="020B0503020204020204" charset="-122"/>
                <a:ea typeface="微软雅黑" panose="020B0503020204020204" charset="-122"/>
              </a:rPr>
              <a:t>中国民间文学事业的新发展</a:t>
            </a:r>
            <a:endParaRPr lang="zh-CN" altLang="en-US" sz="2100" b="1" dirty="0">
              <a:solidFill>
                <a:srgbClr val="FF0000"/>
              </a:solidFill>
              <a:latin typeface="微软雅黑" panose="020B0503020204020204" charset="-122"/>
              <a:ea typeface="微软雅黑" panose="020B0503020204020204" charset="-122"/>
            </a:endParaRP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9" name="圆角矩形 8">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3" name="圆角矩形 12">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4" name="直线连接符 19">
              <a:extLst>
                <a:ext uri="{FF2B5EF4-FFF2-40B4-BE49-F238E27FC236}">
                  <a16:creationId xmlns:a16="http://schemas.microsoft.com/office/drawing/2014/main" id="{2E56B57E-A19F-4B44-AB34-B35D23F9C872}"/>
                </a:ext>
              </a:extLst>
            </p:cNvPr>
            <p:cNvCxnSpPr>
              <a:stCxn id="9" idx="3"/>
              <a:endCxn id="10"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10061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353378" y="1456566"/>
            <a:ext cx="8436769" cy="899160"/>
          </a:xfrm>
          <a:prstGeom prst="rect">
            <a:avLst/>
          </a:prstGeom>
          <a:noFill/>
          <a:ln w="9525">
            <a:noFill/>
            <a:miter lim="800000"/>
          </a:ln>
          <a:effectLst/>
        </p:spPr>
        <p:txBody>
          <a:bodyPr vert="horz" wrap="square" lIns="68580" tIns="34290" rIns="68580" bIns="34290" numCol="1" anchor="ctr" anchorCtr="0" compatLnSpc="1">
            <a:spAutoFit/>
          </a:bodyPr>
          <a:lstStyle/>
          <a:p>
            <a:pPr indent="378143" fontAlgn="base" hangingPunct="0">
              <a:lnSpc>
                <a:spcPct val="150000"/>
              </a:lnSpc>
              <a:spcBef>
                <a:spcPct val="0"/>
              </a:spcBef>
              <a:spcAft>
                <a:spcPct val="0"/>
              </a:spcAft>
            </a:pPr>
            <a:r>
              <a:rPr lang="zh-CN" altLang="en-US" b="1" spc="-5" dirty="0">
                <a:solidFill>
                  <a:srgbClr val="FF0000"/>
                </a:solidFill>
                <a:latin typeface="微软雅黑" panose="020B0503020204020204" charset="-122"/>
                <a:ea typeface="微软雅黑" panose="020B0503020204020204" charset="-122"/>
                <a:sym typeface="Wingdings" panose="05000000000000000000" charset="0"/>
              </a:rPr>
              <a:t> </a:t>
            </a:r>
            <a:r>
              <a:rPr lang="zh-CN" altLang="en-US" b="1" u="sng" spc="-5" dirty="0">
                <a:solidFill>
                  <a:srgbClr val="FF0000"/>
                </a:solidFill>
                <a:latin typeface="微软雅黑" panose="020B0503020204020204" charset="-122"/>
                <a:ea typeface="微软雅黑" panose="020B0503020204020204" charset="-122"/>
              </a:rPr>
              <a:t>再生态民间文学 </a:t>
            </a:r>
            <a:r>
              <a:rPr lang="zh-CN" altLang="en-US" dirty="0">
                <a:latin typeface="微软雅黑" panose="020B0503020204020204" charset="-122"/>
                <a:ea typeface="微软雅黑" panose="020B0503020204020204" charset="-122"/>
                <a:cs typeface="Calibri" panose="020F0502020204030204" charset="0"/>
              </a:rPr>
              <a:t>指经过整理和改编，转化为书面或视听文学样式的民间文学，这一类民间文学转变形态后，重新走向千家万户，比以前传播更加广泛。</a:t>
            </a:r>
            <a:endParaRPr lang="en-US" altLang="zh-CN" dirty="0">
              <a:latin typeface="微软雅黑" panose="020B0503020204020204" charset="-122"/>
              <a:ea typeface="微软雅黑" panose="020B0503020204020204" charset="-122"/>
              <a:cs typeface="Calibri" panose="020F0502020204030204"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8879" r="24828" b="2931"/>
          <a:stretch>
            <a:fillRect/>
          </a:stretch>
        </p:blipFill>
        <p:spPr>
          <a:xfrm>
            <a:off x="1548516" y="2478599"/>
            <a:ext cx="1608082" cy="199514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313" y="2612902"/>
            <a:ext cx="1647497" cy="1995149"/>
          </a:xfrm>
          <a:prstGeom prst="rect">
            <a:avLst/>
          </a:prstGeom>
        </p:spPr>
      </p:pic>
      <p:sp>
        <p:nvSpPr>
          <p:cNvPr id="4" name="矩形 3"/>
          <p:cNvSpPr/>
          <p:nvPr/>
        </p:nvSpPr>
        <p:spPr>
          <a:xfrm>
            <a:off x="293906" y="993855"/>
            <a:ext cx="5725382" cy="552926"/>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latin typeface="微软雅黑" panose="020B0503020204020204" charset="-122"/>
                <a:ea typeface="微软雅黑" panose="020B0503020204020204" charset="-122"/>
              </a:rPr>
              <a:t>2. </a:t>
            </a:r>
            <a:r>
              <a:rPr lang="zh-CN" altLang="en-US" sz="2100" b="1" dirty="0">
                <a:latin typeface="微软雅黑" panose="020B0503020204020204" charset="-122"/>
                <a:ea typeface="微软雅黑" panose="020B0503020204020204" charset="-122"/>
              </a:rPr>
              <a:t>民间文学的类型</a:t>
            </a:r>
            <a:r>
              <a:rPr lang="zh-CN" altLang="en-US" b="1" dirty="0">
                <a:latin typeface="微软雅黑" panose="020B0503020204020204" charset="-122"/>
                <a:ea typeface="微软雅黑" panose="020B0503020204020204" charset="-122"/>
                <a:cs typeface="Calibri" panose="020F0502020204030204" charset="0"/>
              </a:rPr>
              <a:t> </a:t>
            </a:r>
            <a:endParaRPr lang="en-US" altLang="zh-CN" sz="1500" b="1" dirty="0">
              <a:solidFill>
                <a:srgbClr val="FF0000"/>
              </a:solidFill>
              <a:latin typeface="微软雅黑" panose="020B0503020204020204" charset="-122"/>
              <a:ea typeface="微软雅黑" panose="020B0503020204020204" charset="-122"/>
              <a:cs typeface="Calibri" panose="020F0502020204030204" charset="0"/>
            </a:endParaRPr>
          </a:p>
        </p:txBody>
      </p:sp>
      <p:sp>
        <p:nvSpPr>
          <p:cNvPr id="6" name="矩形 5">
            <a:extLst>
              <a:ext uri="{FF2B5EF4-FFF2-40B4-BE49-F238E27FC236}">
                <a16:creationId xmlns:a16="http://schemas.microsoft.com/office/drawing/2014/main" id="{D6813C5A-2CDB-9742-B56C-66860DC98059}"/>
              </a:ext>
            </a:extLst>
          </p:cNvPr>
          <p:cNvSpPr/>
          <p:nvPr/>
        </p:nvSpPr>
        <p:spPr>
          <a:xfrm>
            <a:off x="169894" y="158463"/>
            <a:ext cx="5725382" cy="553998"/>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1.2.3</a:t>
            </a:r>
            <a:r>
              <a:rPr lang="zh-CN" altLang="en-US" sz="2100" b="1" dirty="0">
                <a:solidFill>
                  <a:srgbClr val="0070C0"/>
                </a:solidFill>
                <a:latin typeface="微软雅黑" panose="020B0503020204020204" charset="-122"/>
                <a:ea typeface="微软雅黑" panose="020B0503020204020204" charset="-122"/>
              </a:rPr>
              <a:t> 中国民间文学事业的新发展</a:t>
            </a:r>
            <a:endParaRPr lang="zh-CN" altLang="en-US" sz="2100" b="1" dirty="0">
              <a:solidFill>
                <a:srgbClr val="FF0000"/>
              </a:solidFill>
              <a:latin typeface="微软雅黑" panose="020B0503020204020204" charset="-122"/>
              <a:ea typeface="微软雅黑" panose="020B0503020204020204" charset="-122"/>
            </a:endParaRP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8" name="圆角矩形 7">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3" name="直线连接符 19">
              <a:extLst>
                <a:ext uri="{FF2B5EF4-FFF2-40B4-BE49-F238E27FC236}">
                  <a16:creationId xmlns:a16="http://schemas.microsoft.com/office/drawing/2014/main" id="{2E56B57E-A19F-4B44-AB34-B35D23F9C872}"/>
                </a:ext>
              </a:extLst>
            </p:cNvPr>
            <p:cNvCxnSpPr>
              <a:stCxn id="8"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13207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415" y="1345590"/>
            <a:ext cx="8391049" cy="1730216"/>
          </a:xfrm>
          <a:prstGeom prst="rect">
            <a:avLst/>
          </a:prstGeom>
        </p:spPr>
        <p:txBody>
          <a:bodyPr wrap="square" lIns="68580" tIns="34290" rIns="68580" bIns="34290">
            <a:spAutoFit/>
          </a:bodyPr>
          <a:lstStyle/>
          <a:p>
            <a:pPr indent="378143" fontAlgn="base" hangingPunct="0">
              <a:lnSpc>
                <a:spcPct val="150000"/>
              </a:lnSpc>
              <a:spcBef>
                <a:spcPct val="0"/>
              </a:spcBef>
              <a:spcAft>
                <a:spcPct val="0"/>
              </a:spcAft>
            </a:pPr>
            <a:r>
              <a:rPr lang="zh-CN" altLang="zh-CN" b="1" spc="-5" dirty="0">
                <a:solidFill>
                  <a:srgbClr val="FF0000"/>
                </a:solidFill>
                <a:latin typeface="微软雅黑" panose="020B0503020204020204" charset="-122"/>
                <a:ea typeface="微软雅黑" panose="020B0503020204020204" charset="-122"/>
                <a:sym typeface="Wingdings" panose="05000000000000000000" charset="0"/>
              </a:rPr>
              <a:t>  </a:t>
            </a:r>
            <a:r>
              <a:rPr lang="zh-CN" altLang="zh-CN" b="1" u="sng" spc="-5" dirty="0">
                <a:solidFill>
                  <a:srgbClr val="FF0000"/>
                </a:solidFill>
                <a:latin typeface="微软雅黑" panose="020B0503020204020204" charset="-122"/>
                <a:ea typeface="微软雅黑" panose="020B0503020204020204" charset="-122"/>
              </a:rPr>
              <a:t>新生态民间文学</a:t>
            </a:r>
            <a:r>
              <a:rPr lang="zh-CN" altLang="zh-CN" b="1" u="sng" spc="-5" dirty="0">
                <a:solidFill>
                  <a:srgbClr val="C00000"/>
                </a:solidFill>
                <a:latin typeface="微软雅黑" panose="020B0503020204020204" charset="-122"/>
                <a:ea typeface="微软雅黑" panose="020B0503020204020204" charset="-122"/>
              </a:rPr>
              <a:t> </a:t>
            </a:r>
            <a:r>
              <a:rPr lang="zh-CN" altLang="zh-CN" dirty="0">
                <a:latin typeface="微软雅黑" panose="020B0503020204020204" charset="-122"/>
                <a:ea typeface="微软雅黑" panose="020B0503020204020204" charset="-122"/>
                <a:cs typeface="Calibri" panose="020F0502020204030204" charset="0"/>
              </a:rPr>
              <a:t>指从当代社会生活中自然产生，反映人民某些意愿与时代风尚的新的故事、笑话、歌谣、谚语等，它们将不断涌现，恐怕永无枯竭之意。借助电脑网络、手机、电视宽带等新的传媒技术，服务于民众生活的各种民间文学创作，得到了更大的发展。</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396" y="3069836"/>
            <a:ext cx="2659446" cy="1662154"/>
          </a:xfrm>
          <a:prstGeom prst="rect">
            <a:avLst/>
          </a:prstGeom>
        </p:spPr>
      </p:pic>
      <p:sp>
        <p:nvSpPr>
          <p:cNvPr id="4" name="矩形 3">
            <a:extLst>
              <a:ext uri="{FF2B5EF4-FFF2-40B4-BE49-F238E27FC236}">
                <a16:creationId xmlns:a16="http://schemas.microsoft.com/office/drawing/2014/main" id="{FD17CD2B-8DF2-9746-BCC6-D2A522C3276A}"/>
              </a:ext>
            </a:extLst>
          </p:cNvPr>
          <p:cNvSpPr/>
          <p:nvPr/>
        </p:nvSpPr>
        <p:spPr>
          <a:xfrm>
            <a:off x="169894" y="158463"/>
            <a:ext cx="5725382" cy="553998"/>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rPr>
              <a:t>1.2.3</a:t>
            </a:r>
            <a:r>
              <a:rPr lang="zh-CN" altLang="en-US" sz="2100" b="1" dirty="0">
                <a:solidFill>
                  <a:srgbClr val="0070C0"/>
                </a:solidFill>
                <a:latin typeface="微软雅黑" panose="020B0503020204020204" charset="-122"/>
                <a:ea typeface="微软雅黑" panose="020B0503020204020204" charset="-122"/>
              </a:rPr>
              <a:t> 中国民间文学事业的新发展</a:t>
            </a:r>
            <a:endParaRPr lang="zh-CN" altLang="en-US" sz="2100" b="1" dirty="0">
              <a:solidFill>
                <a:srgbClr val="FF0000"/>
              </a:solidFill>
              <a:latin typeface="微软雅黑" panose="020B0503020204020204" charset="-122"/>
              <a:ea typeface="微软雅黑" panose="020B0503020204020204" charset="-122"/>
            </a:endParaRP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078864" y="51470"/>
            <a:ext cx="3984030" cy="1207816"/>
            <a:chOff x="609599" y="1180019"/>
            <a:chExt cx="9624325"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8" name="圆角矩形 7">
              <a:extLst>
                <a:ext uri="{FF2B5EF4-FFF2-40B4-BE49-F238E27FC236}">
                  <a16:creationId xmlns:a16="http://schemas.microsoft.com/office/drawing/2014/main" id="{74213CE4-F95E-0B4F-9ED7-66AA0EC54EC0}"/>
                </a:ext>
              </a:extLst>
            </p:cNvPr>
            <p:cNvSpPr/>
            <p:nvPr/>
          </p:nvSpPr>
          <p:spPr>
            <a:xfrm>
              <a:off x="4377330" y="2158040"/>
              <a:ext cx="5856594" cy="59465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中国民间文学的发生与发展</a:t>
              </a:r>
            </a:p>
          </p:txBody>
        </p:sp>
        <p:sp>
          <p:nvSpPr>
            <p:cNvPr id="9" name="圆角矩形 8">
              <a:extLst>
                <a:ext uri="{FF2B5EF4-FFF2-40B4-BE49-F238E27FC236}">
                  <a16:creationId xmlns:a16="http://schemas.microsoft.com/office/drawing/2014/main" id="{0215B883-6253-8449-A953-2792DF534019}"/>
                </a:ext>
              </a:extLst>
            </p:cNvPr>
            <p:cNvSpPr/>
            <p:nvPr/>
          </p:nvSpPr>
          <p:spPr>
            <a:xfrm>
              <a:off x="4377330" y="3195525"/>
              <a:ext cx="5664573"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0" name="圆角矩形 9">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1"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5">
              <a:extLst>
                <a:ext uri="{FF2B5EF4-FFF2-40B4-BE49-F238E27FC236}">
                  <a16:creationId xmlns:a16="http://schemas.microsoft.com/office/drawing/2014/main" id="{BA836D0A-D359-8541-BBFD-3CE0B3141514}"/>
                </a:ext>
              </a:extLst>
            </p:cNvPr>
            <p:cNvCxnSpPr>
              <a:cxnSpLocks/>
              <a:stCxn id="6" idx="3"/>
              <a:endCxn id="10"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20900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1014224"/>
            <a:ext cx="7315200" cy="2680085"/>
            <a:chOff x="609599" y="1180019"/>
            <a:chExt cx="9753599" cy="3573447"/>
          </a:xfrm>
        </p:grpSpPr>
        <p:sp>
          <p:nvSpPr>
            <p:cNvPr id="3" name="圆角矩形 2">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第四节 学习目的与要求</a:t>
              </a:r>
            </a:p>
          </p:txBody>
        </p:sp>
        <p:cxnSp>
          <p:nvCxnSpPr>
            <p:cNvPr id="20" name="直线连接符 19">
              <a:extLst>
                <a:ext uri="{FF2B5EF4-FFF2-40B4-BE49-F238E27FC236}">
                  <a16:creationId xmlns:a16="http://schemas.microsoft.com/office/drawing/2014/main" id="{2E56B57E-A19F-4B44-AB34-B35D23F9C872}"/>
                </a:ext>
              </a:extLst>
            </p:cNvPr>
            <p:cNvCxnSpPr>
              <a:stCxn id="3"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3485320" y="2455370"/>
              <a:ext cx="892008"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155306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18110" y="1697841"/>
            <a:ext cx="8749665" cy="3250173"/>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b="1" dirty="0">
                <a:latin typeface="微软雅黑" panose="020B0503020204020204" charset="-122"/>
                <a:ea typeface="微软雅黑" panose="020B0503020204020204" charset="-122"/>
                <a:cs typeface="Calibri" panose="020F0502020204030204" charset="0"/>
              </a:rPr>
              <a:t>民间文学</a:t>
            </a:r>
            <a:r>
              <a:rPr lang="zh-CN" altLang="en-US" dirty="0">
                <a:latin typeface="微软雅黑" panose="020B0503020204020204" charset="-122"/>
                <a:ea typeface="微软雅黑" panose="020B0503020204020204" charset="-122"/>
                <a:cs typeface="Calibri" panose="020F0502020204030204" charset="0"/>
              </a:rPr>
              <a:t>是人民大众集体创作与传承的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a:t>
            </a:r>
            <a:r>
              <a:rPr lang="zh-CN" altLang="en-US" b="1" dirty="0">
                <a:latin typeface="微软雅黑" panose="020B0503020204020204" charset="-122"/>
                <a:ea typeface="微软雅黑" panose="020B0503020204020204" charset="-122"/>
                <a:cs typeface="Calibri" panose="020F0502020204030204" charset="0"/>
              </a:rPr>
              <a:t>民间文艺学</a:t>
            </a:r>
            <a:r>
              <a:rPr lang="zh-CN" altLang="en-US" dirty="0">
                <a:latin typeface="微软雅黑" panose="020B0503020204020204" charset="-122"/>
                <a:ea typeface="微软雅黑" panose="020B0503020204020204" charset="-122"/>
                <a:cs typeface="Calibri" panose="020F0502020204030204" charset="0"/>
              </a:rPr>
              <a:t>则是专门</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研究民间文学</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口头文学创作</a:t>
            </a:r>
            <a:r>
              <a:rPr lang="zh-CN" altLang="en-US" dirty="0">
                <a:latin typeface="仿宋" panose="02010609060101010101" charset="-122"/>
                <a:ea typeface="仿宋" panose="02010609060101010101" charset="-122"/>
                <a:cs typeface="Calibri" panose="020F0502020204030204" charset="0"/>
              </a:rPr>
              <a:t>。</a:t>
            </a:r>
            <a:endParaRPr lang="zh-CN" altLang="en-US" b="1"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楷体" panose="02010609060101010101" pitchFamily="49" charset="-122"/>
                <a:ea typeface="楷体" panose="02010609060101010101" pitchFamily="49" charset="-122"/>
                <a:cs typeface="Calibri" panose="020F0502020204030204" charset="0"/>
                <a:sym typeface="+mn-ea"/>
              </a:rPr>
              <a:t>如神话、传说、故事、史诗、叙事长诗、歌谣、谚语、谜语、歇后语、民间说唱、民间小戏等。不包含民间工艺和民间舞蹈。</a:t>
            </a:r>
            <a:endParaRPr lang="en-US" altLang="zh-CN" dirty="0">
              <a:latin typeface="楷体" panose="02010609060101010101" pitchFamily="49" charset="-122"/>
              <a:ea typeface="楷体" panose="02010609060101010101" pitchFamily="49" charset="-122"/>
              <a:cs typeface="Calibri" panose="020F0502020204030204" charset="0"/>
              <a:sym typeface="+mn-ea"/>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b="1" dirty="0">
                <a:solidFill>
                  <a:srgbClr val="C00000"/>
                </a:solidFill>
                <a:latin typeface="微软雅黑" panose="020B0503020204020204" charset="-122"/>
                <a:ea typeface="微软雅黑" panose="020B0503020204020204" charset="-122"/>
                <a:cs typeface="Calibri" panose="020F0502020204030204" charset="0"/>
              </a:rPr>
              <a:t>交叉性又具有独立性</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b="1" dirty="0">
                <a:solidFill>
                  <a:srgbClr val="C00000"/>
                </a:solidFill>
                <a:latin typeface="微软雅黑" panose="020B0503020204020204" charset="-122"/>
                <a:ea typeface="微软雅黑" panose="020B0503020204020204" charset="-122"/>
                <a:cs typeface="Calibri" panose="020F0502020204030204" charset="0"/>
              </a:rPr>
              <a:t>民俗学、哲学、文化人类学、社会学</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b="1" dirty="0">
                <a:solidFill>
                  <a:srgbClr val="C00000"/>
                </a:solidFill>
                <a:latin typeface="微软雅黑" panose="020B0503020204020204" charset="-122"/>
                <a:ea typeface="微软雅黑" panose="020B0503020204020204" charset="-122"/>
                <a:cs typeface="Calibri" panose="020F0502020204030204" charset="0"/>
              </a:rPr>
              <a:t>历史学</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862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1014224"/>
            <a:ext cx="7362261" cy="2680085"/>
            <a:chOff x="609599" y="1180019"/>
            <a:chExt cx="9816347" cy="3573447"/>
          </a:xfrm>
        </p:grpSpPr>
        <p:sp>
          <p:nvSpPr>
            <p:cNvPr id="3" name="圆角矩形 2">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第一节 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第二节 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第三节 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第四节 学习目的与要求</a:t>
              </a:r>
            </a:p>
          </p:txBody>
        </p:sp>
        <p:cxnSp>
          <p:nvCxnSpPr>
            <p:cNvPr id="20" name="直线连接符 19">
              <a:extLst>
                <a:ext uri="{FF2B5EF4-FFF2-40B4-BE49-F238E27FC236}">
                  <a16:creationId xmlns:a16="http://schemas.microsoft.com/office/drawing/2014/main" id="{2E56B57E-A19F-4B44-AB34-B35D23F9C872}"/>
                </a:ext>
              </a:extLst>
            </p:cNvPr>
            <p:cNvCxnSpPr>
              <a:stCxn id="3"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 name="图片 13">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818390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34535" y="1681563"/>
            <a:ext cx="8749665" cy="2917445"/>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复习：</a:t>
            </a:r>
            <a:endParaRPr lang="en-US"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民间文学是人民大众集体创作与传承的</a:t>
            </a:r>
            <a:r>
              <a:rPr lang="zh-CN" altLang="en-US"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    民间文艺学则是专门</a:t>
            </a:r>
            <a:r>
              <a:rPr lang="zh-CN" altLang="en-US"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仿宋" panose="02010609060101010101" charset="-122"/>
                <a:ea typeface="仿宋" panose="02010609060101010101" charset="-122"/>
                <a:cs typeface="Calibri" panose="020F0502020204030204" charset="0"/>
              </a:rPr>
              <a:t>。</a:t>
            </a:r>
            <a:endParaRPr lang="zh-CN" altLang="en-US"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又具有</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75972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34535" y="1681563"/>
            <a:ext cx="8749665" cy="2917445"/>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复习：</a:t>
            </a:r>
            <a:endParaRPr lang="en-US"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民间文学是人民大众集体创作与传承的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    民间文艺学则是专门</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研究民间文学</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仿宋" panose="02010609060101010101" charset="-122"/>
                <a:ea typeface="仿宋" panose="02010609060101010101" charset="-122"/>
                <a:cs typeface="Calibri" panose="020F0502020204030204" charset="0"/>
              </a:rPr>
              <a:t>。</a:t>
            </a:r>
            <a:endParaRPr lang="zh-CN" altLang="en-US"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又具有</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970545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34535" y="1681563"/>
            <a:ext cx="8749665" cy="2917445"/>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复习：</a:t>
            </a:r>
            <a:endParaRPr lang="en-US"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民间文学是人民大众集体创作与传承的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    民间文艺学则是专门</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研究民间文学</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口头文学创作</a:t>
            </a:r>
            <a:r>
              <a:rPr lang="zh-CN" altLang="en-US" dirty="0">
                <a:latin typeface="仿宋" panose="02010609060101010101" charset="-122"/>
                <a:ea typeface="仿宋" panose="02010609060101010101" charset="-122"/>
                <a:cs typeface="Calibri" panose="020F0502020204030204" charset="0"/>
              </a:rPr>
              <a:t>。</a:t>
            </a:r>
            <a:endParaRPr lang="zh-CN" altLang="en-US"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又具有</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06043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34535" y="1681563"/>
            <a:ext cx="8749665" cy="2917445"/>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复习：</a:t>
            </a:r>
            <a:endParaRPr lang="en-US"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民间文学是人民大众集体创作与传承的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    民间文艺学则是专门</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研究民间文学</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口头文学创作</a:t>
            </a:r>
            <a:r>
              <a:rPr lang="zh-CN" altLang="en-US" dirty="0">
                <a:latin typeface="仿宋" panose="02010609060101010101" charset="-122"/>
                <a:ea typeface="仿宋" panose="02010609060101010101" charset="-122"/>
                <a:cs typeface="Calibri" panose="020F0502020204030204" charset="0"/>
              </a:rPr>
              <a:t>。</a:t>
            </a:r>
            <a:endParaRPr lang="zh-CN" altLang="en-US"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交叉性</a:t>
            </a:r>
            <a:r>
              <a:rPr lang="zh-CN" altLang="en-US" dirty="0">
                <a:latin typeface="微软雅黑" panose="020B0503020204020204" charset="-122"/>
                <a:ea typeface="微软雅黑" panose="020B0503020204020204" charset="-122"/>
                <a:cs typeface="Calibri" panose="020F0502020204030204" charset="0"/>
              </a:rPr>
              <a:t>又具有</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独立性</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69051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34535" y="1681563"/>
            <a:ext cx="8749665" cy="2917445"/>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复习：</a:t>
            </a:r>
            <a:endParaRPr lang="en-US"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民间文学是人民大众集体创作与传承的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    民间文艺学则是专门</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研究民间文学</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口头文学创作</a:t>
            </a:r>
            <a:r>
              <a:rPr lang="zh-CN" altLang="en-US" dirty="0">
                <a:latin typeface="仿宋" panose="02010609060101010101" charset="-122"/>
                <a:ea typeface="仿宋" panose="02010609060101010101" charset="-122"/>
                <a:cs typeface="Calibri" panose="020F0502020204030204" charset="0"/>
              </a:rPr>
              <a:t>。</a:t>
            </a:r>
            <a:endParaRPr lang="zh-CN" altLang="en-US"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交叉性</a:t>
            </a:r>
            <a:r>
              <a:rPr lang="zh-CN" altLang="en-US" dirty="0">
                <a:latin typeface="微软雅黑" panose="020B0503020204020204" charset="-122"/>
                <a:ea typeface="微软雅黑" panose="020B0503020204020204" charset="-122"/>
                <a:cs typeface="Calibri" panose="020F0502020204030204" charset="0"/>
              </a:rPr>
              <a:t>又具有</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独立性</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民俗学、哲学、文化人类学、社会学</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b="1" u="sng"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087330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134535" y="1681563"/>
            <a:ext cx="8749665" cy="2917445"/>
          </a:xfrm>
          <a:prstGeom prst="rect">
            <a:avLst/>
          </a:prstGeom>
          <a:noFill/>
          <a:ln w="9525">
            <a:noFill/>
            <a:miter lim="800000"/>
          </a:ln>
          <a:effectLst/>
        </p:spPr>
        <p:txBody>
          <a:bodyPr vert="horz" wrap="square" lIns="68580" tIns="34290" rIns="68580" bIns="34290" numCol="1" anchor="ctr" anchorCtr="0" compatLnSpc="1">
            <a:noAutofit/>
          </a:bodyPr>
          <a:lstStyle/>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复习：</a:t>
            </a:r>
            <a:endParaRPr lang="en-US"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dirty="0">
                <a:latin typeface="微软雅黑" panose="020B0503020204020204" charset="-122"/>
                <a:ea typeface="微软雅黑" panose="020B0503020204020204" charset="-122"/>
                <a:cs typeface="Calibri" panose="020F0502020204030204" charset="0"/>
              </a:rPr>
              <a:t>1.</a:t>
            </a:r>
            <a:r>
              <a:rPr lang="en-US" b="1"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民间文学是人民大众集体创作与传承的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语言艺术</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zh-CN" altLang="en-US" dirty="0">
                <a:latin typeface="微软雅黑" panose="020B0503020204020204" charset="-122"/>
                <a:ea typeface="微软雅黑" panose="020B0503020204020204" charset="-122"/>
                <a:cs typeface="Calibri" panose="020F0502020204030204" charset="0"/>
              </a:rPr>
              <a:t>    民间文艺学则是专门</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研究民间文学</a:t>
            </a:r>
            <a:r>
              <a:rPr lang="zh-CN" altLang="en-US" dirty="0">
                <a:latin typeface="微软雅黑" panose="020B0503020204020204" charset="-122"/>
                <a:ea typeface="微软雅黑" panose="020B0503020204020204" charset="-122"/>
                <a:cs typeface="Calibri" panose="020F0502020204030204" charset="0"/>
              </a:rPr>
              <a:t>的一门科学</a:t>
            </a:r>
            <a:r>
              <a:rPr lang="zh-CN" altLang="en-US" dirty="0">
                <a:latin typeface="仿宋" panose="02010609060101010101" charset="-122"/>
                <a:ea typeface="仿宋" panose="02010609060101010101" charset="-122"/>
                <a:cs typeface="Calibri" panose="020F0502020204030204" charset="0"/>
              </a:rPr>
              <a:t>。</a:t>
            </a:r>
            <a:endParaRPr lang="zh-CN" altLang="en-US"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2. </a:t>
            </a:r>
            <a:r>
              <a:rPr lang="zh-CN" altLang="en-US" dirty="0">
                <a:latin typeface="微软雅黑" panose="020B0503020204020204" charset="-122"/>
                <a:ea typeface="微软雅黑" panose="020B0503020204020204" charset="-122"/>
                <a:cs typeface="Calibri" panose="020F0502020204030204" charset="0"/>
              </a:rPr>
              <a:t>民间文艺学的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研究对象</a:t>
            </a:r>
            <a:r>
              <a:rPr lang="zh-CN" altLang="en-US" b="1" dirty="0">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主要指人民大众的</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口头文学创作</a:t>
            </a:r>
            <a:r>
              <a:rPr lang="zh-CN" altLang="en-US" dirty="0">
                <a:latin typeface="仿宋" panose="02010609060101010101" charset="-122"/>
                <a:ea typeface="仿宋" panose="02010609060101010101" charset="-122"/>
                <a:cs typeface="Calibri" panose="020F0502020204030204" charset="0"/>
              </a:rPr>
              <a:t>。</a:t>
            </a:r>
            <a:endParaRPr lang="zh-CN" altLang="en-US"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3. </a:t>
            </a:r>
            <a:r>
              <a:rPr lang="zh-CN" altLang="zh-CN" dirty="0">
                <a:latin typeface="微软雅黑" panose="020B0503020204020204" charset="-122"/>
                <a:ea typeface="微软雅黑" panose="020B0503020204020204" charset="-122"/>
                <a:cs typeface="Calibri" panose="020F0502020204030204" charset="0"/>
              </a:rPr>
              <a:t>从民间文艺学的</a:t>
            </a:r>
            <a:r>
              <a:rPr lang="zh-CN" altLang="zh-CN" b="1" dirty="0">
                <a:solidFill>
                  <a:srgbClr val="C00000"/>
                </a:solidFill>
                <a:latin typeface="微软雅黑" panose="020B0503020204020204" charset="-122"/>
                <a:ea typeface="微软雅黑" panose="020B0503020204020204" charset="-122"/>
                <a:cs typeface="Calibri" panose="020F0502020204030204" charset="0"/>
              </a:rPr>
              <a:t>学科性质</a:t>
            </a:r>
            <a:r>
              <a:rPr lang="zh-CN" altLang="zh-CN" dirty="0">
                <a:latin typeface="微软雅黑" panose="020B0503020204020204" charset="-122"/>
                <a:ea typeface="微软雅黑" panose="020B0503020204020204" charset="-122"/>
                <a:cs typeface="Calibri" panose="020F0502020204030204" charset="0"/>
              </a:rPr>
              <a:t>来看，它是一门既具有</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交叉性</a:t>
            </a:r>
            <a:r>
              <a:rPr lang="zh-CN" altLang="en-US" dirty="0">
                <a:latin typeface="微软雅黑" panose="020B0503020204020204" charset="-122"/>
                <a:ea typeface="微软雅黑" panose="020B0503020204020204" charset="-122"/>
                <a:cs typeface="Calibri" panose="020F0502020204030204" charset="0"/>
              </a:rPr>
              <a:t>又具有</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独立性</a:t>
            </a:r>
            <a:r>
              <a:rPr lang="zh-CN" altLang="en-US" dirty="0">
                <a:latin typeface="微软雅黑" panose="020B0503020204020204" charset="-122"/>
                <a:ea typeface="微软雅黑" panose="020B0503020204020204" charset="-122"/>
                <a:cs typeface="Calibri" panose="020F0502020204030204" charset="0"/>
              </a:rPr>
              <a:t>的学科。</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 </a:t>
            </a:r>
            <a:r>
              <a:rPr lang="zh-CN" altLang="en-US" dirty="0">
                <a:latin typeface="微软雅黑" panose="020B0503020204020204" charset="-122"/>
                <a:ea typeface="微软雅黑" panose="020B0503020204020204" charset="-122"/>
                <a:cs typeface="Calibri" panose="020F0502020204030204" charset="0"/>
              </a:rPr>
              <a:t>民间文艺学与</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民俗学、哲学、文化人类学、社会学</a:t>
            </a:r>
            <a:r>
              <a:rPr lang="zh-CN" altLang="en-US" dirty="0">
                <a:latin typeface="微软雅黑" panose="020B0503020204020204" charset="-122"/>
                <a:ea typeface="微软雅黑" panose="020B0503020204020204" charset="-122"/>
                <a:cs typeface="Calibri" panose="020F0502020204030204" charset="0"/>
              </a:rPr>
              <a:t>等人文社会科学关系密切。</a:t>
            </a:r>
            <a:endParaRPr lang="en-US" altLang="zh-CN"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 </a:t>
            </a:r>
            <a:r>
              <a:rPr lang="zh-CN" altLang="en-US" dirty="0">
                <a:latin typeface="微软雅黑" panose="020B0503020204020204" charset="-122"/>
                <a:ea typeface="微软雅黑" panose="020B0503020204020204" charset="-122"/>
                <a:cs typeface="Calibri" panose="020F0502020204030204" charset="0"/>
              </a:rPr>
              <a:t>民间文艺学比一般文艺学更需要</a:t>
            </a:r>
            <a:r>
              <a:rPr lang="zh-CN" altLang="en-US" u="sng" dirty="0">
                <a:solidFill>
                  <a:srgbClr val="C00000"/>
                </a:solidFill>
                <a:latin typeface="微软雅黑" panose="020B0503020204020204" charset="-122"/>
                <a:ea typeface="微软雅黑" panose="020B0503020204020204" charset="-122"/>
                <a:cs typeface="Calibri" panose="020F0502020204030204" charset="0"/>
              </a:rPr>
              <a:t>历史学</a:t>
            </a:r>
            <a:r>
              <a:rPr lang="zh-CN" altLang="en-US" dirty="0">
                <a:latin typeface="微软雅黑" panose="020B0503020204020204" charset="-122"/>
                <a:ea typeface="微软雅黑" panose="020B0503020204020204" charset="-122"/>
                <a:cs typeface="Calibri" panose="020F0502020204030204" charset="0"/>
              </a:rPr>
              <a:t>的帮助。</a:t>
            </a:r>
          </a:p>
        </p:txBody>
      </p:sp>
      <p:sp>
        <p:nvSpPr>
          <p:cNvPr id="3" name="矩形 2"/>
          <p:cNvSpPr/>
          <p:nvPr/>
        </p:nvSpPr>
        <p:spPr>
          <a:xfrm>
            <a:off x="118110" y="1009640"/>
            <a:ext cx="4671060"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民间文艺学的学科性质 </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4142962"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a:latin typeface="微软雅黑" panose="020B0503020204020204" charset="-122"/>
                <a:ea typeface="微软雅黑" panose="020B0503020204020204" charset="-122"/>
              </a:rPr>
              <a:t>简答</a:t>
            </a:r>
          </a:p>
        </p:txBody>
      </p:sp>
      <p:sp>
        <p:nvSpPr>
          <p:cNvPr id="2" name="五边形 1"/>
          <p:cNvSpPr/>
          <p:nvPr/>
        </p:nvSpPr>
        <p:spPr>
          <a:xfrm flipH="1">
            <a:off x="5288484" y="1204153"/>
            <a:ext cx="866493" cy="287477"/>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sz="1600" b="1" dirty="0">
                <a:latin typeface="微软雅黑" panose="020B0503020204020204" charset="-122"/>
                <a:ea typeface="微软雅黑" panose="020B0503020204020204" charset="-122"/>
              </a:rPr>
              <a:t>判断</a:t>
            </a:r>
          </a:p>
        </p:txBody>
      </p:sp>
      <p:sp>
        <p:nvSpPr>
          <p:cNvPr id="5" name="文本框 4"/>
          <p:cNvSpPr txBox="1"/>
          <p:nvPr/>
        </p:nvSpPr>
        <p:spPr>
          <a:xfrm>
            <a:off x="273099" y="249263"/>
            <a:ext cx="3670717" cy="392415"/>
          </a:xfrm>
          <a:prstGeom prst="rect">
            <a:avLst/>
          </a:prstGeom>
          <a:noFill/>
        </p:spPr>
        <p:txBody>
          <a:bodyPr wrap="none" lIns="68580" tIns="34290" rIns="68580" bIns="34290" rtlCol="0" anchor="t">
            <a:spAutoFit/>
          </a:bodyPr>
          <a:lstStyle/>
          <a:p>
            <a:r>
              <a:rPr lang="en-US" altLang="zh-CN" sz="2100" b="1" dirty="0">
                <a:latin typeface="微软雅黑" panose="020B0503020204020204" charset="-122"/>
                <a:ea typeface="微软雅黑" panose="020B0503020204020204" charset="-122"/>
                <a:sym typeface="+mn-ea"/>
              </a:rPr>
              <a:t>1.3</a:t>
            </a:r>
            <a:r>
              <a:rPr lang="zh-CN" altLang="en-US" sz="2100" b="1" dirty="0">
                <a:latin typeface="微软雅黑" panose="020B0503020204020204" charset="-122"/>
                <a:ea typeface="微软雅黑" panose="020B0503020204020204" charset="-122"/>
                <a:sym typeface="+mn-ea"/>
              </a:rPr>
              <a:t>  民间文艺学的性质与任务</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0" name="圆角矩形 9">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3" name="圆角矩形 12">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4" name="圆角矩形 13">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5" name="直线连接符 19">
              <a:extLst>
                <a:ext uri="{FF2B5EF4-FFF2-40B4-BE49-F238E27FC236}">
                  <a16:creationId xmlns:a16="http://schemas.microsoft.com/office/drawing/2014/main" id="{2E56B57E-A19F-4B44-AB34-B35D23F9C872}"/>
                </a:ext>
              </a:extLst>
            </p:cNvPr>
            <p:cNvCxnSpPr>
              <a:stCxn id="10" idx="3"/>
              <a:endCxn id="11"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497764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592130"/>
            <a:ext cx="3742172" cy="553998"/>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民间文艺学的国际性</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五边形 3"/>
          <p:cNvSpPr/>
          <p:nvPr/>
        </p:nvSpPr>
        <p:spPr>
          <a:xfrm flipH="1">
            <a:off x="3707904" y="70633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选择</a:t>
            </a:r>
          </a:p>
        </p:txBody>
      </p:sp>
      <p:sp>
        <p:nvSpPr>
          <p:cNvPr id="9" name="文本框 8"/>
          <p:cNvSpPr txBox="1"/>
          <p:nvPr/>
        </p:nvSpPr>
        <p:spPr>
          <a:xfrm>
            <a:off x="297519" y="1194911"/>
            <a:ext cx="1084421" cy="391478"/>
          </a:xfrm>
          <a:prstGeom prst="rect">
            <a:avLst/>
          </a:prstGeom>
          <a:noFill/>
        </p:spPr>
        <p:txBody>
          <a:bodyPr wrap="square" lIns="68580" tIns="34290" rIns="68580" bIns="34290" rtlCol="0">
            <a:spAutoFit/>
          </a:bodyPr>
          <a:lstStyle/>
          <a:p>
            <a:r>
              <a:rPr lang="en-US" altLang="zh-CN" sz="2100" b="1" dirty="0">
                <a:latin typeface="微软雅黑" panose="020B0503020204020204" charset="-122"/>
                <a:ea typeface="微软雅黑" panose="020B0503020204020204" charset="-122"/>
              </a:rPr>
              <a:t>1. </a:t>
            </a:r>
            <a:r>
              <a:rPr lang="zh-CN" altLang="en-US" sz="2100" b="1" dirty="0">
                <a:latin typeface="微软雅黑" panose="020B0503020204020204" charset="-122"/>
                <a:ea typeface="微软雅黑" panose="020B0503020204020204" charset="-122"/>
              </a:rPr>
              <a:t>英国</a:t>
            </a:r>
          </a:p>
        </p:txBody>
      </p:sp>
      <p:sp>
        <p:nvSpPr>
          <p:cNvPr id="100" name="文本框 99"/>
          <p:cNvSpPr txBox="1"/>
          <p:nvPr/>
        </p:nvSpPr>
        <p:spPr>
          <a:xfrm>
            <a:off x="341948" y="1640681"/>
            <a:ext cx="8322469" cy="704850"/>
          </a:xfrm>
          <a:prstGeom prst="rect">
            <a:avLst/>
          </a:prstGeom>
          <a:noFill/>
          <a:ln w="9525">
            <a:noFill/>
          </a:ln>
        </p:spPr>
        <p:txBody>
          <a:bodyPr wrap="square" lIns="68580" tIns="34290" rIns="68580" bIns="34290">
            <a:spAutoFit/>
          </a:bodyPr>
          <a:lstStyle/>
          <a:p>
            <a:pPr indent="200025">
              <a:lnSpc>
                <a:spcPct val="115000"/>
              </a:lnSpc>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英国</a:t>
            </a:r>
            <a:r>
              <a:rPr lang="zh-CN" altLang="en-US" dirty="0">
                <a:latin typeface="微软雅黑" panose="020B0503020204020204" charset="-122"/>
                <a:ea typeface="微软雅黑" panose="020B0503020204020204" charset="-122"/>
                <a:cs typeface="微软雅黑" panose="020B0503020204020204" charset="-122"/>
              </a:rPr>
              <a:t>是开展民俗学研究</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最早</a:t>
            </a:r>
            <a:r>
              <a:rPr lang="zh-CN" altLang="en-US" dirty="0">
                <a:latin typeface="微软雅黑" panose="020B0503020204020204" charset="-122"/>
                <a:ea typeface="微软雅黑" panose="020B0503020204020204" charset="-122"/>
                <a:cs typeface="微软雅黑" panose="020B0503020204020204" charset="-122"/>
              </a:rPr>
              <a:t>的国家之一，</a:t>
            </a:r>
            <a:r>
              <a:rPr lang="en-US" altLang="zh-CN" dirty="0">
                <a:latin typeface="微软雅黑" panose="020B0503020204020204" charset="-122"/>
                <a:ea typeface="微软雅黑" panose="020B0503020204020204" charset="-122"/>
                <a:cs typeface="微软雅黑" panose="020B0503020204020204" charset="-122"/>
              </a:rPr>
              <a:t>1846</a:t>
            </a:r>
            <a:r>
              <a:rPr lang="zh-CN" altLang="en-US" dirty="0">
                <a:latin typeface="微软雅黑" panose="020B0503020204020204" charset="-122"/>
                <a:ea typeface="微软雅黑" panose="020B0503020204020204" charset="-122"/>
                <a:cs typeface="微软雅黑" panose="020B0503020204020204" charset="-122"/>
              </a:rPr>
              <a:t>年，英国学者</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汤姆斯</a:t>
            </a:r>
            <a:r>
              <a:rPr lang="zh-CN" altLang="en-US" dirty="0">
                <a:latin typeface="微软雅黑" panose="020B0503020204020204" charset="-122"/>
                <a:ea typeface="微软雅黑" panose="020B0503020204020204" charset="-122"/>
                <a:cs typeface="微软雅黑" panose="020B0503020204020204" charset="-122"/>
              </a:rPr>
              <a:t>首先提出了民俗这一</a:t>
            </a:r>
            <a:r>
              <a:rPr lang="zh-CN" altLang="en-US" b="1" u="sng" dirty="0">
                <a:latin typeface="微软雅黑" panose="020B0503020204020204" charset="-122"/>
                <a:ea typeface="微软雅黑" panose="020B0503020204020204" charset="-122"/>
                <a:cs typeface="微软雅黑" panose="020B0503020204020204" charset="-122"/>
              </a:rPr>
              <a:t>学科名词</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1878</a:t>
            </a:r>
            <a:r>
              <a:rPr lang="zh-CN" altLang="en-US" dirty="0">
                <a:latin typeface="微软雅黑" panose="020B0503020204020204" charset="-122"/>
                <a:ea typeface="微软雅黑" panose="020B0503020204020204" charset="-122"/>
                <a:cs typeface="微软雅黑" panose="020B0503020204020204" charset="-122"/>
              </a:rPr>
              <a:t>年，英国又率先成立了民俗学会。</a:t>
            </a:r>
            <a:endParaRPr lang="zh-CN" altLang="en-US" dirty="0"/>
          </a:p>
        </p:txBody>
      </p:sp>
      <p:sp>
        <p:nvSpPr>
          <p:cNvPr id="10" name="文本框 9"/>
          <p:cNvSpPr txBox="1"/>
          <p:nvPr/>
        </p:nvSpPr>
        <p:spPr>
          <a:xfrm>
            <a:off x="253365" y="2422207"/>
            <a:ext cx="3830479" cy="391478"/>
          </a:xfrm>
          <a:prstGeom prst="rect">
            <a:avLst/>
          </a:prstGeom>
          <a:noFill/>
          <a:ln w="9525">
            <a:noFill/>
          </a:ln>
        </p:spPr>
        <p:txBody>
          <a:bodyPr wrap="square" lIns="68580" tIns="34290" rIns="68580" bIns="34290">
            <a:spAutoFit/>
          </a:bodyPr>
          <a:lstStyle/>
          <a:p>
            <a:r>
              <a:rPr lang="en-US" altLang="zh-CN" sz="2100" b="1">
                <a:latin typeface="微软雅黑" panose="020B0503020204020204" charset="-122"/>
                <a:ea typeface="微软雅黑" panose="020B0503020204020204" charset="-122"/>
                <a:cs typeface="微软雅黑" panose="020B0503020204020204" charset="-122"/>
              </a:rPr>
              <a:t>2. </a:t>
            </a:r>
            <a:r>
              <a:rPr lang="zh-CN" altLang="en-US" sz="2100" b="1">
                <a:latin typeface="微软雅黑" panose="020B0503020204020204" charset="-122"/>
                <a:ea typeface="微软雅黑" panose="020B0503020204020204" charset="-122"/>
                <a:cs typeface="微软雅黑" panose="020B0503020204020204" charset="-122"/>
              </a:rPr>
              <a:t>芬兰</a:t>
            </a:r>
          </a:p>
        </p:txBody>
      </p:sp>
      <p:sp>
        <p:nvSpPr>
          <p:cNvPr id="11" name="文本框 10"/>
          <p:cNvSpPr txBox="1"/>
          <p:nvPr/>
        </p:nvSpPr>
        <p:spPr>
          <a:xfrm>
            <a:off x="341948" y="2922270"/>
            <a:ext cx="8322469" cy="1978343"/>
          </a:xfrm>
          <a:prstGeom prst="rect">
            <a:avLst/>
          </a:prstGeom>
          <a:noFill/>
          <a:ln w="9525">
            <a:noFill/>
          </a:ln>
        </p:spPr>
        <p:txBody>
          <a:bodyPr wrap="square" lIns="68580" tIns="34290" rIns="68580" bIns="34290">
            <a:spAutoFit/>
          </a:bodyPr>
          <a:lstStyle/>
          <a:p>
            <a:pPr indent="200025">
              <a:lnSpc>
                <a:spcPct val="115000"/>
              </a:lnSpc>
            </a:pPr>
            <a:r>
              <a:rPr lang="en-US" altLang="zh-CN" dirty="0">
                <a:latin typeface="微软雅黑" panose="020B0503020204020204" charset="-122"/>
                <a:ea typeface="微软雅黑" panose="020B0503020204020204" charset="-122"/>
                <a:cs typeface="微软雅黑" panose="020B0503020204020204" charset="-122"/>
              </a:rPr>
              <a:t>   </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芬兰</a:t>
            </a:r>
            <a:r>
              <a:rPr lang="zh-CN" altLang="en-US" dirty="0">
                <a:latin typeface="微软雅黑" panose="020B0503020204020204" charset="-122"/>
                <a:ea typeface="微软雅黑" panose="020B0503020204020204" charset="-122"/>
                <a:cs typeface="微软雅黑" panose="020B0503020204020204" charset="-122"/>
              </a:rPr>
              <a:t>是当代世界</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民间文学研究活动的中心</a:t>
            </a:r>
            <a:r>
              <a:rPr lang="zh-CN" altLang="en-US" dirty="0">
                <a:latin typeface="微软雅黑" panose="020B0503020204020204" charset="-122"/>
                <a:ea typeface="微软雅黑" panose="020B0503020204020204" charset="-122"/>
                <a:cs typeface="微软雅黑" panose="020B0503020204020204" charset="-122"/>
              </a:rPr>
              <a:t>。国际民俗学家协会、国际民间叙事研究协会和北欧民俗学会的会址都在芬兰，</a:t>
            </a:r>
            <a:r>
              <a:rPr lang="en-US" altLang="zh-CN" dirty="0">
                <a:latin typeface="微软雅黑" panose="020B0503020204020204" charset="-122"/>
                <a:ea typeface="微软雅黑" panose="020B0503020204020204" charset="-122"/>
                <a:cs typeface="微软雅黑" panose="020B0503020204020204" charset="-122"/>
              </a:rPr>
              <a:t>1989</a:t>
            </a:r>
            <a:r>
              <a:rPr lang="zh-CN" altLang="en-US" dirty="0">
                <a:latin typeface="微软雅黑" panose="020B0503020204020204" charset="-122"/>
                <a:ea typeface="微软雅黑" panose="020B0503020204020204" charset="-122"/>
                <a:cs typeface="微软雅黑" panose="020B0503020204020204" charset="-122"/>
              </a:rPr>
              <a:t>年联合国第二十五届大会向会员国提交的</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保护民间创作建议案</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，就是在芬兰学者</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劳里</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航柯</a:t>
            </a:r>
            <a:r>
              <a:rPr lang="zh-CN" altLang="en-US" dirty="0">
                <a:latin typeface="微软雅黑" panose="020B0503020204020204" charset="-122"/>
                <a:ea typeface="微软雅黑" panose="020B0503020204020204" charset="-122"/>
                <a:cs typeface="微软雅黑" panose="020B0503020204020204" charset="-122"/>
              </a:rPr>
              <a:t>的主持下起草的。</a:t>
            </a:r>
          </a:p>
          <a:p>
            <a:pPr indent="200025">
              <a:lnSpc>
                <a:spcPct val="115000"/>
              </a:lnSpc>
            </a:pPr>
            <a:endParaRPr lang="zh-CN" altLang="en-US" dirty="0">
              <a:latin typeface="微软雅黑" panose="020B0503020204020204" charset="-122"/>
              <a:ea typeface="微软雅黑" panose="020B0503020204020204" charset="-122"/>
              <a:cs typeface="微软雅黑" panose="020B0503020204020204" charset="-122"/>
            </a:endParaRPr>
          </a:p>
          <a:p>
            <a:pPr indent="200025">
              <a:lnSpc>
                <a:spcPct val="115000"/>
              </a:lnSpc>
            </a:pPr>
            <a:endParaRPr lang="zh-CN" altLang="en-US" dirty="0">
              <a:latin typeface="微软雅黑" panose="020B0503020204020204" charset="-122"/>
              <a:ea typeface="微软雅黑" panose="020B0503020204020204" charset="-122"/>
              <a:cs typeface="微软雅黑" panose="020B0503020204020204" charset="-122"/>
            </a:endParaRPr>
          </a:p>
          <a:p>
            <a:pPr marL="257175" indent="-257175">
              <a:lnSpc>
                <a:spcPct val="115000"/>
              </a:lnSpc>
              <a:buFont typeface="Wingdings" panose="05000000000000000000" charset="0"/>
              <a:buChar char=""/>
            </a:pPr>
            <a:r>
              <a:rPr lang="zh-CN" altLang="en-US" dirty="0">
                <a:latin typeface="微软雅黑" panose="020B0503020204020204" charset="-122"/>
                <a:ea typeface="微软雅黑" panose="020B0503020204020204" charset="-122"/>
                <a:cs typeface="微软雅黑" panose="020B0503020204020204" charset="-122"/>
              </a:rPr>
              <a:t>其他国家：德国、俄国、日本、美国等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2" name="圆角矩形 11">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3" name="圆角矩形 12">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4" name="圆角矩形 13">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5" name="圆角矩形 14">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6" name="圆角矩形 15">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7" name="直线连接符 19">
              <a:extLst>
                <a:ext uri="{FF2B5EF4-FFF2-40B4-BE49-F238E27FC236}">
                  <a16:creationId xmlns:a16="http://schemas.microsoft.com/office/drawing/2014/main" id="{2E56B57E-A19F-4B44-AB34-B35D23F9C872}"/>
                </a:ext>
              </a:extLst>
            </p:cNvPr>
            <p:cNvCxnSpPr>
              <a:stCxn id="12" idx="3"/>
              <a:endCxn id="13"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0">
              <a:extLst>
                <a:ext uri="{FF2B5EF4-FFF2-40B4-BE49-F238E27FC236}">
                  <a16:creationId xmlns:a16="http://schemas.microsoft.com/office/drawing/2014/main" id="{A4A1488C-75DF-9B4C-9E26-CBFD89D282C5}"/>
                </a:ext>
              </a:extLst>
            </p:cNvPr>
            <p:cNvCxnSpPr>
              <a:cxnSpLocks/>
              <a:stCxn id="12" idx="3"/>
              <a:endCxn id="14"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2">
              <a:extLst>
                <a:ext uri="{FF2B5EF4-FFF2-40B4-BE49-F238E27FC236}">
                  <a16:creationId xmlns:a16="http://schemas.microsoft.com/office/drawing/2014/main" id="{25D2EFA0-9CDE-3447-873C-47F8EBC4E40C}"/>
                </a:ext>
              </a:extLst>
            </p:cNvPr>
            <p:cNvCxnSpPr>
              <a:cxnSpLocks/>
              <a:stCxn id="12" idx="3"/>
              <a:endCxn id="15"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25">
              <a:extLst>
                <a:ext uri="{FF2B5EF4-FFF2-40B4-BE49-F238E27FC236}">
                  <a16:creationId xmlns:a16="http://schemas.microsoft.com/office/drawing/2014/main" id="{BA836D0A-D359-8541-BBFD-3CE0B3141514}"/>
                </a:ext>
              </a:extLst>
            </p:cNvPr>
            <p:cNvCxnSpPr>
              <a:cxnSpLocks/>
              <a:stCxn id="12" idx="3"/>
              <a:endCxn id="16"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05761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592130"/>
            <a:ext cx="5328592" cy="496867"/>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1.3.3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建设有中国特色的现代民间文艺学</a:t>
            </a:r>
            <a:r>
              <a:rPr lang="zh-CN" altLang="en-US" sz="2100" b="1" dirty="0">
                <a:latin typeface="微软雅黑" panose="020B0503020204020204" charset="-122"/>
                <a:ea typeface="微软雅黑" panose="020B0503020204020204" charset="-122"/>
                <a:cs typeface="Calibri" panose="020F0502020204030204" charset="0"/>
              </a:rPr>
              <a:t> </a:t>
            </a:r>
            <a:endParaRPr lang="zh-CN" altLang="en-US" sz="21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100" name="文本框 99"/>
          <p:cNvSpPr txBox="1"/>
          <p:nvPr/>
        </p:nvSpPr>
        <p:spPr>
          <a:xfrm>
            <a:off x="341948" y="1851670"/>
            <a:ext cx="8322469" cy="1315745"/>
          </a:xfrm>
          <a:prstGeom prst="rect">
            <a:avLst/>
          </a:prstGeom>
          <a:noFill/>
          <a:ln w="9525">
            <a:noFill/>
          </a:ln>
        </p:spPr>
        <p:txBody>
          <a:bodyPr wrap="square" lIns="68580" tIns="34290" rIns="68580" bIns="34290">
            <a:spAutoFit/>
          </a:bodyPr>
          <a:lstStyle/>
          <a:p>
            <a:pPr indent="200025">
              <a:lnSpc>
                <a:spcPct val="150000"/>
              </a:lnSpc>
            </a:pPr>
            <a:r>
              <a:rPr lang="en-US" altLang="zh-CN" dirty="0">
                <a:latin typeface="微软雅黑" panose="020B0503020204020204" charset="-122"/>
                <a:ea typeface="微软雅黑" panose="020B0503020204020204" charset="-122"/>
                <a:cs typeface="微软雅黑" panose="020B0503020204020204" charset="-122"/>
              </a:rPr>
              <a:t>    </a:t>
            </a:r>
            <a:r>
              <a:rPr lang="en-US" altLang="zh-CN" b="1" u="sng" dirty="0">
                <a:solidFill>
                  <a:srgbClr val="FF0000"/>
                </a:solidFill>
                <a:latin typeface="微软雅黑" panose="020B0503020204020204" charset="-122"/>
                <a:ea typeface="微软雅黑" panose="020B0503020204020204" charset="-122"/>
                <a:cs typeface="微软雅黑" panose="020B0503020204020204" charset="-122"/>
              </a:rPr>
              <a:t>1935</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年，</a:t>
            </a:r>
            <a:r>
              <a:rPr lang="zh-CN" altLang="en-US" dirty="0">
                <a:latin typeface="微软雅黑" panose="020B0503020204020204" charset="-122"/>
                <a:ea typeface="微软雅黑" panose="020B0503020204020204" charset="-122"/>
                <a:cs typeface="微软雅黑" panose="020B0503020204020204" charset="-122"/>
              </a:rPr>
              <a:t>钟敬文在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民间文艺学的建设</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一文中，</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首次运用“民间文艺学”</a:t>
            </a:r>
            <a:r>
              <a:rPr lang="zh-CN" altLang="en-US" dirty="0">
                <a:latin typeface="微软雅黑" panose="020B0503020204020204" charset="-122"/>
                <a:ea typeface="微软雅黑" panose="020B0503020204020204" charset="-122"/>
                <a:cs typeface="微软雅黑" panose="020B0503020204020204" charset="-122"/>
              </a:rPr>
              <a:t>一词来作为民间文学研究的学科名词，提出“现在正是迫切地要求着这新科学的建设的一个时代。”</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148064" y="51470"/>
            <a:ext cx="3962480" cy="1447838"/>
            <a:chOff x="423860" y="1180019"/>
            <a:chExt cx="9939338" cy="3573447"/>
          </a:xfrm>
        </p:grpSpPr>
        <p:sp>
          <p:nvSpPr>
            <p:cNvPr id="12" name="圆角矩形 11">
              <a:extLst>
                <a:ext uri="{FF2B5EF4-FFF2-40B4-BE49-F238E27FC236}">
                  <a16:creationId xmlns:a16="http://schemas.microsoft.com/office/drawing/2014/main" id="{EC3F5AF2-376F-0844-A51B-07622CD5612F}"/>
                </a:ext>
              </a:extLst>
            </p:cNvPr>
            <p:cNvSpPr/>
            <p:nvPr/>
          </p:nvSpPr>
          <p:spPr>
            <a:xfrm>
              <a:off x="423860" y="2694817"/>
              <a:ext cx="3256317"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13" name="圆角矩形 12">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14" name="圆角矩形 13">
              <a:extLst>
                <a:ext uri="{FF2B5EF4-FFF2-40B4-BE49-F238E27FC236}">
                  <a16:creationId xmlns:a16="http://schemas.microsoft.com/office/drawing/2014/main" id="{74213CE4-F95E-0B4F-9ED7-66AA0EC54EC0}"/>
                </a:ext>
              </a:extLst>
            </p:cNvPr>
            <p:cNvSpPr/>
            <p:nvPr/>
          </p:nvSpPr>
          <p:spPr>
            <a:xfrm>
              <a:off x="4377328" y="2158040"/>
              <a:ext cx="5985870"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5" name="圆角矩形 14">
              <a:extLst>
                <a:ext uri="{FF2B5EF4-FFF2-40B4-BE49-F238E27FC236}">
                  <a16:creationId xmlns:a16="http://schemas.microsoft.com/office/drawing/2014/main" id="{0215B883-6253-8449-A953-2792DF534019}"/>
                </a:ext>
              </a:extLst>
            </p:cNvPr>
            <p:cNvSpPr/>
            <p:nvPr/>
          </p:nvSpPr>
          <p:spPr>
            <a:xfrm>
              <a:off x="4377330" y="3195525"/>
              <a:ext cx="569432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民间文艺学的性质与任务</a:t>
              </a:r>
            </a:p>
          </p:txBody>
        </p:sp>
        <p:sp>
          <p:nvSpPr>
            <p:cNvPr id="16" name="圆角矩形 15">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400" dirty="0">
                  <a:solidFill>
                    <a:schemeClr val="tx1"/>
                  </a:solidFill>
                  <a:latin typeface="DengXian" panose="02010600030101010101" pitchFamily="2" charset="-122"/>
                  <a:ea typeface="DengXian" panose="02010600030101010101" pitchFamily="2" charset="-122"/>
                </a:rPr>
                <a:t>学习目的与要求</a:t>
              </a:r>
            </a:p>
          </p:txBody>
        </p:sp>
        <p:cxnSp>
          <p:nvCxnSpPr>
            <p:cNvPr id="17" name="直线连接符 19">
              <a:extLst>
                <a:ext uri="{FF2B5EF4-FFF2-40B4-BE49-F238E27FC236}">
                  <a16:creationId xmlns:a16="http://schemas.microsoft.com/office/drawing/2014/main" id="{2E56B57E-A19F-4B44-AB34-B35D23F9C872}"/>
                </a:ext>
              </a:extLst>
            </p:cNvPr>
            <p:cNvCxnSpPr>
              <a:stCxn id="12" idx="3"/>
              <a:endCxn id="13" idx="1"/>
            </p:cNvCxnSpPr>
            <p:nvPr/>
          </p:nvCxnSpPr>
          <p:spPr>
            <a:xfrm flipV="1">
              <a:off x="3680177" y="1481506"/>
              <a:ext cx="670648" cy="164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0">
              <a:extLst>
                <a:ext uri="{FF2B5EF4-FFF2-40B4-BE49-F238E27FC236}">
                  <a16:creationId xmlns:a16="http://schemas.microsoft.com/office/drawing/2014/main" id="{A4A1488C-75DF-9B4C-9E26-CBFD89D282C5}"/>
                </a:ext>
              </a:extLst>
            </p:cNvPr>
            <p:cNvCxnSpPr>
              <a:cxnSpLocks/>
              <a:stCxn id="12" idx="3"/>
              <a:endCxn id="14" idx="1"/>
            </p:cNvCxnSpPr>
            <p:nvPr/>
          </p:nvCxnSpPr>
          <p:spPr>
            <a:xfrm flipV="1">
              <a:off x="3680177" y="2455371"/>
              <a:ext cx="697152"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2">
              <a:extLst>
                <a:ext uri="{FF2B5EF4-FFF2-40B4-BE49-F238E27FC236}">
                  <a16:creationId xmlns:a16="http://schemas.microsoft.com/office/drawing/2014/main" id="{25D2EFA0-9CDE-3447-873C-47F8EBC4E40C}"/>
                </a:ext>
              </a:extLst>
            </p:cNvPr>
            <p:cNvCxnSpPr>
              <a:cxnSpLocks/>
              <a:stCxn id="12" idx="3"/>
              <a:endCxn id="15" idx="1"/>
            </p:cNvCxnSpPr>
            <p:nvPr/>
          </p:nvCxnSpPr>
          <p:spPr>
            <a:xfrm>
              <a:off x="3680177" y="3125512"/>
              <a:ext cx="697154"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25">
              <a:extLst>
                <a:ext uri="{FF2B5EF4-FFF2-40B4-BE49-F238E27FC236}">
                  <a16:creationId xmlns:a16="http://schemas.microsoft.com/office/drawing/2014/main" id="{BA836D0A-D359-8541-BBFD-3CE0B3141514}"/>
                </a:ext>
              </a:extLst>
            </p:cNvPr>
            <p:cNvCxnSpPr>
              <a:cxnSpLocks/>
              <a:stCxn id="12" idx="3"/>
              <a:endCxn id="16" idx="1"/>
            </p:cNvCxnSpPr>
            <p:nvPr/>
          </p:nvCxnSpPr>
          <p:spPr>
            <a:xfrm>
              <a:off x="3680177" y="3125512"/>
              <a:ext cx="697154" cy="134437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86167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1014224"/>
            <a:ext cx="7506276" cy="2680085"/>
            <a:chOff x="609599" y="1180019"/>
            <a:chExt cx="9462053" cy="3573447"/>
          </a:xfrm>
        </p:grpSpPr>
        <p:sp>
          <p:nvSpPr>
            <p:cNvPr id="3" name="圆角矩形 2">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5694322"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30" y="3195525"/>
              <a:ext cx="5416026"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第四节 学习目的与要求</a:t>
              </a:r>
            </a:p>
          </p:txBody>
        </p:sp>
        <p:cxnSp>
          <p:nvCxnSpPr>
            <p:cNvPr id="20" name="直线连接符 19">
              <a:extLst>
                <a:ext uri="{FF2B5EF4-FFF2-40B4-BE49-F238E27FC236}">
                  <a16:creationId xmlns:a16="http://schemas.microsoft.com/office/drawing/2014/main" id="{2E56B57E-A19F-4B44-AB34-B35D23F9C872}"/>
                </a:ext>
              </a:extLst>
            </p:cNvPr>
            <p:cNvCxnSpPr>
              <a:stCxn id="3"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3485320" y="2455369"/>
              <a:ext cx="892010" cy="670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85320" y="3125511"/>
              <a:ext cx="892010"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6152442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0065" y="0"/>
            <a:ext cx="9358472" cy="5143500"/>
          </a:xfrm>
          <a:prstGeom prst="rect">
            <a:avLst/>
          </a:prstGeom>
          <a:solidFill>
            <a:schemeClr val="bg1"/>
          </a:solidFill>
        </p:spPr>
        <p:txBody>
          <a:bodyPr wrap="square" lIns="0" tIns="0" rIns="0" bIns="0" rtlCol="0" anchor="ctr"/>
          <a:lstStyle/>
          <a:p>
            <a:pPr algn="ctr"/>
            <a:endParaRPr lang="zh-CN" altLang="en-US">
              <a:solidFill>
                <a:prstClr val="black"/>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44" y="1395153"/>
            <a:ext cx="3494762" cy="1924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4628674" y="2161699"/>
            <a:ext cx="4144804" cy="391478"/>
          </a:xfrm>
          <a:prstGeom prst="rect">
            <a:avLst/>
          </a:prstGeom>
          <a:noFill/>
        </p:spPr>
        <p:txBody>
          <a:bodyPr wrap="square" lIns="68580" tIns="34290" rIns="68580" bIns="34290" rtlCol="0">
            <a:spAutoFit/>
          </a:bodyPr>
          <a:lstStyle/>
          <a:p>
            <a:r>
              <a:rPr lang="zh-CN" altLang="en-US" sz="2100" b="1" dirty="0">
                <a:latin typeface="微软雅黑" panose="020B0503020204020204" charset="-122"/>
                <a:ea typeface="微软雅黑" panose="020B0503020204020204" charset="-122"/>
              </a:rPr>
              <a:t>对于民间文学，我们应该怎么做？</a:t>
            </a:r>
          </a:p>
        </p:txBody>
      </p:sp>
    </p:spTree>
    <p:custDataLst>
      <p:tags r:id="rId1"/>
    </p:custDataLst>
    <p:extLst>
      <p:ext uri="{BB962C8B-B14F-4D97-AF65-F5344CB8AC3E}">
        <p14:creationId xmlns:p14="http://schemas.microsoft.com/office/powerpoint/2010/main" val="413579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1014224"/>
            <a:ext cx="7362261" cy="2680085"/>
            <a:chOff x="609599" y="1180019"/>
            <a:chExt cx="9816347" cy="3573447"/>
          </a:xfrm>
        </p:grpSpPr>
        <p:sp>
          <p:nvSpPr>
            <p:cNvPr id="3" name="圆角矩形 2">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第一章 绪论</a:t>
              </a: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bg1"/>
                  </a:solidFill>
                  <a:latin typeface="DengXian" panose="02010600030101010101" pitchFamily="2" charset="-122"/>
                  <a:ea typeface="DengXian" panose="02010600030101010101" pitchFamily="2" charset="-122"/>
                </a:rPr>
                <a:t>第一节 民间文学的定义与范围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第二节 中国民间文学的发生与发展</a:t>
              </a:r>
            </a:p>
          </p:txBody>
        </p:sp>
        <p:sp>
          <p:nvSpPr>
            <p:cNvPr id="11" name="圆角矩形 10">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第三节 民间文艺学的性质与任务</a:t>
              </a:r>
            </a:p>
          </p:txBody>
        </p:sp>
        <p:sp>
          <p:nvSpPr>
            <p:cNvPr id="12" name="圆角矩形 11">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100" dirty="0">
                  <a:solidFill>
                    <a:schemeClr val="tx1"/>
                  </a:solidFill>
                  <a:latin typeface="DengXian" panose="02010600030101010101" pitchFamily="2" charset="-122"/>
                  <a:ea typeface="DengXian" panose="02010600030101010101" pitchFamily="2" charset="-122"/>
                </a:rPr>
                <a:t>第四节 学习目的与要求</a:t>
              </a:r>
            </a:p>
          </p:txBody>
        </p:sp>
        <p:cxnSp>
          <p:nvCxnSpPr>
            <p:cNvPr id="20" name="直线连接符 19">
              <a:extLst>
                <a:ext uri="{FF2B5EF4-FFF2-40B4-BE49-F238E27FC236}">
                  <a16:creationId xmlns:a16="http://schemas.microsoft.com/office/drawing/2014/main" id="{2E56B57E-A19F-4B44-AB34-B35D23F9C872}"/>
                </a:ext>
              </a:extLst>
            </p:cNvPr>
            <p:cNvCxnSpPr>
              <a:stCxn id="3" idx="3"/>
              <a:endCxn id="9"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3485320" y="2455370"/>
              <a:ext cx="892009" cy="67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85320" y="3125511"/>
              <a:ext cx="892009" cy="37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12896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2481" y="1571519"/>
            <a:ext cx="6207919" cy="2977738"/>
          </a:xfrm>
          <a:prstGeom prst="rect">
            <a:avLst/>
          </a:prstGeom>
        </p:spPr>
        <p:txBody>
          <a:bodyPr wrap="square" lIns="68580" tIns="34290" rIns="68580" bIns="34290">
            <a:spAutoFit/>
          </a:bodyPr>
          <a:lstStyle/>
          <a:p>
            <a:pPr>
              <a:lnSpc>
                <a:spcPct val="150000"/>
              </a:lnSpc>
            </a:pPr>
            <a:r>
              <a:rPr lang="en-US" altLang="zh-CN" sz="2100" dirty="0">
                <a:latin typeface="微软雅黑" panose="020B0503020204020204" charset="-122"/>
                <a:ea typeface="微软雅黑" panose="020B0503020204020204" charset="-122"/>
              </a:rPr>
              <a:t>① </a:t>
            </a:r>
            <a:r>
              <a:rPr lang="zh-CN" altLang="zh-CN" sz="2100" dirty="0">
                <a:latin typeface="微软雅黑" panose="020B0503020204020204" charset="-122"/>
                <a:ea typeface="微软雅黑" panose="020B0503020204020204" charset="-122"/>
              </a:rPr>
              <a:t>丰富我们的文学知识</a:t>
            </a:r>
          </a:p>
          <a:p>
            <a:pPr>
              <a:lnSpc>
                <a:spcPct val="150000"/>
              </a:lnSpc>
            </a:pPr>
            <a:r>
              <a:rPr lang="en-US" altLang="zh-CN" sz="2100" dirty="0">
                <a:latin typeface="微软雅黑" panose="020B0503020204020204" charset="-122"/>
                <a:ea typeface="微软雅黑" panose="020B0503020204020204" charset="-122"/>
              </a:rPr>
              <a:t>② </a:t>
            </a:r>
            <a:r>
              <a:rPr lang="zh-CN" altLang="zh-CN" sz="2100" dirty="0">
                <a:latin typeface="微软雅黑" panose="020B0503020204020204" charset="-122"/>
                <a:ea typeface="微软雅黑" panose="020B0503020204020204" charset="-122"/>
              </a:rPr>
              <a:t>增进我们对中华文化和中国历史的全面了解</a:t>
            </a:r>
          </a:p>
          <a:p>
            <a:pPr>
              <a:lnSpc>
                <a:spcPct val="150000"/>
              </a:lnSpc>
            </a:pPr>
            <a:r>
              <a:rPr lang="en-US" altLang="zh-CN" sz="2100" dirty="0">
                <a:latin typeface="微软雅黑" panose="020B0503020204020204" charset="-122"/>
                <a:ea typeface="微软雅黑" panose="020B0503020204020204" charset="-122"/>
              </a:rPr>
              <a:t>③ </a:t>
            </a:r>
            <a:r>
              <a:rPr lang="zh-CN" altLang="zh-CN" sz="2100" dirty="0">
                <a:latin typeface="微软雅黑" panose="020B0503020204020204" charset="-122"/>
                <a:ea typeface="微软雅黑" panose="020B0503020204020204" charset="-122"/>
              </a:rPr>
              <a:t>树立民族自豪感与自信心，振奋民族精神</a:t>
            </a:r>
          </a:p>
          <a:p>
            <a:pPr>
              <a:lnSpc>
                <a:spcPct val="150000"/>
              </a:lnSpc>
            </a:pPr>
            <a:r>
              <a:rPr lang="en-US" altLang="zh-CN" sz="2100" dirty="0">
                <a:latin typeface="微软雅黑" panose="020B0503020204020204" charset="-122"/>
                <a:ea typeface="微软雅黑" panose="020B0503020204020204" charset="-122"/>
              </a:rPr>
              <a:t>④ </a:t>
            </a:r>
            <a:r>
              <a:rPr lang="zh-CN" altLang="zh-CN" sz="2100" dirty="0">
                <a:latin typeface="微软雅黑" panose="020B0503020204020204" charset="-122"/>
                <a:ea typeface="微软雅黑" panose="020B0503020204020204" charset="-122"/>
              </a:rPr>
              <a:t>在实际工作中运用自己的民间文艺学知识</a:t>
            </a:r>
            <a:endParaRPr lang="en-US" altLang="zh-CN" sz="2100" dirty="0">
              <a:latin typeface="微软雅黑" panose="020B0503020204020204" charset="-122"/>
              <a:ea typeface="微软雅黑" panose="020B0503020204020204" charset="-122"/>
            </a:endParaRPr>
          </a:p>
          <a:p>
            <a:pPr>
              <a:lnSpc>
                <a:spcPct val="150000"/>
              </a:lnSpc>
            </a:pPr>
            <a:endParaRPr lang="en-US" altLang="zh-CN" sz="2100" dirty="0">
              <a:latin typeface="微软雅黑" panose="020B0503020204020204" charset="-122"/>
              <a:ea typeface="微软雅黑" panose="020B0503020204020204" charset="-122"/>
            </a:endParaRPr>
          </a:p>
          <a:p>
            <a:pPr>
              <a:lnSpc>
                <a:spcPct val="150000"/>
              </a:lnSpc>
            </a:pPr>
            <a:r>
              <a:rPr lang="zh-CN" altLang="en-US" sz="2100" b="1" dirty="0">
                <a:latin typeface="微软雅黑" panose="020B0503020204020204" charset="-122"/>
                <a:ea typeface="微软雅黑" panose="020B0503020204020204" charset="-122"/>
              </a:rPr>
              <a:t>总结：丰富知识，增进了解，振奋精神，实际运用</a:t>
            </a:r>
            <a:endParaRPr lang="zh-CN" altLang="zh-CN" sz="2100" b="1" dirty="0">
              <a:latin typeface="微软雅黑" panose="020B0503020204020204" charset="-122"/>
              <a:ea typeface="微软雅黑" panose="020B0503020204020204" charset="-122"/>
            </a:endParaRPr>
          </a:p>
        </p:txBody>
      </p:sp>
      <p:sp>
        <p:nvSpPr>
          <p:cNvPr id="3" name="矩形 2"/>
          <p:cNvSpPr/>
          <p:nvPr/>
        </p:nvSpPr>
        <p:spPr>
          <a:xfrm>
            <a:off x="179512" y="584042"/>
            <a:ext cx="3671518" cy="553998"/>
          </a:xfrm>
          <a:prstGeom prst="rect">
            <a:avLst/>
          </a:prstGeom>
        </p:spPr>
        <p:txBody>
          <a:bodyPr wrap="none" lIns="68580" tIns="34290" rIns="68580" bIns="34290">
            <a:spAutoFit/>
          </a:bodyPr>
          <a:lstStyle/>
          <a:p>
            <a:pPr>
              <a:lnSpc>
                <a:spcPct val="150000"/>
              </a:lnSpc>
            </a:pPr>
            <a:r>
              <a:rPr lang="en-US" altLang="zh-CN" sz="2100" b="1" dirty="0">
                <a:latin typeface="微软雅黑" panose="020B0503020204020204" charset="-122"/>
                <a:ea typeface="微软雅黑" panose="020B0503020204020204" charset="-122"/>
              </a:rPr>
              <a:t> </a:t>
            </a:r>
            <a:r>
              <a:rPr lang="en-US" altLang="zh-CN" sz="2100" b="1" dirty="0">
                <a:solidFill>
                  <a:srgbClr val="0070C0"/>
                </a:solidFill>
                <a:latin typeface="微软雅黑" panose="020B0503020204020204" charset="-122"/>
                <a:ea typeface="微软雅黑" panose="020B0503020204020204" charset="-122"/>
              </a:rPr>
              <a:t>1.4</a:t>
            </a:r>
            <a:r>
              <a:rPr lang="zh-CN" altLang="en-US" sz="2100" b="1" dirty="0">
                <a:solidFill>
                  <a:srgbClr val="0070C0"/>
                </a:solidFill>
                <a:latin typeface="微软雅黑" panose="020B0503020204020204" charset="-122"/>
                <a:ea typeface="微软雅黑" panose="020B0503020204020204" charset="-122"/>
              </a:rPr>
              <a:t> </a:t>
            </a:r>
            <a:r>
              <a:rPr lang="zh-CN" altLang="zh-CN" sz="2100" b="1" dirty="0">
                <a:solidFill>
                  <a:srgbClr val="0070C0"/>
                </a:solidFill>
                <a:latin typeface="微软雅黑" panose="020B0503020204020204" charset="-122"/>
                <a:ea typeface="微软雅黑" panose="020B0503020204020204" charset="-122"/>
              </a:rPr>
              <a:t>学习中国民间文学的目的</a:t>
            </a:r>
          </a:p>
        </p:txBody>
      </p:sp>
      <p:sp>
        <p:nvSpPr>
          <p:cNvPr id="25" name="五边形 24"/>
          <p:cNvSpPr/>
          <p:nvPr/>
        </p:nvSpPr>
        <p:spPr>
          <a:xfrm flipH="1">
            <a:off x="3779912" y="725625"/>
            <a:ext cx="95842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论述</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4954747" y="79913"/>
            <a:ext cx="4162073" cy="1746336"/>
            <a:chOff x="609599" y="1180019"/>
            <a:chExt cx="9462053" cy="3573447"/>
          </a:xfrm>
        </p:grpSpPr>
        <p:sp>
          <p:nvSpPr>
            <p:cNvPr id="6" name="圆角矩形 5">
              <a:extLst>
                <a:ext uri="{FF2B5EF4-FFF2-40B4-BE49-F238E27FC236}">
                  <a16:creationId xmlns:a16="http://schemas.microsoft.com/office/drawing/2014/main" id="{EC3F5AF2-376F-0844-A51B-07622CD5612F}"/>
                </a:ext>
              </a:extLst>
            </p:cNvPr>
            <p:cNvSpPr/>
            <p:nvPr/>
          </p:nvSpPr>
          <p:spPr>
            <a:xfrm>
              <a:off x="609599" y="2694816"/>
              <a:ext cx="2875721" cy="86139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第一章 绪论</a:t>
              </a:r>
            </a:p>
          </p:txBody>
        </p:sp>
        <p:sp>
          <p:nvSpPr>
            <p:cNvPr id="7" name="圆角矩形 6">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民间文学的定义与范围</a:t>
              </a:r>
            </a:p>
          </p:txBody>
        </p:sp>
        <p:sp>
          <p:nvSpPr>
            <p:cNvPr id="8" name="圆角矩形 7">
              <a:extLst>
                <a:ext uri="{FF2B5EF4-FFF2-40B4-BE49-F238E27FC236}">
                  <a16:creationId xmlns:a16="http://schemas.microsoft.com/office/drawing/2014/main" id="{74213CE4-F95E-0B4F-9ED7-66AA0EC54EC0}"/>
                </a:ext>
              </a:extLst>
            </p:cNvPr>
            <p:cNvSpPr/>
            <p:nvPr/>
          </p:nvSpPr>
          <p:spPr>
            <a:xfrm>
              <a:off x="4377330" y="2158040"/>
              <a:ext cx="5694322"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9" name="圆角矩形 8">
              <a:extLst>
                <a:ext uri="{FF2B5EF4-FFF2-40B4-BE49-F238E27FC236}">
                  <a16:creationId xmlns:a16="http://schemas.microsoft.com/office/drawing/2014/main" id="{0215B883-6253-8449-A953-2792DF534019}"/>
                </a:ext>
              </a:extLst>
            </p:cNvPr>
            <p:cNvSpPr/>
            <p:nvPr/>
          </p:nvSpPr>
          <p:spPr>
            <a:xfrm>
              <a:off x="4377330" y="3195525"/>
              <a:ext cx="5416026"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0" name="圆角矩形 9">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学习目的与要求</a:t>
              </a:r>
            </a:p>
          </p:txBody>
        </p:sp>
        <p:cxnSp>
          <p:nvCxnSpPr>
            <p:cNvPr id="11" name="直线连接符 19">
              <a:extLst>
                <a:ext uri="{FF2B5EF4-FFF2-40B4-BE49-F238E27FC236}">
                  <a16:creationId xmlns:a16="http://schemas.microsoft.com/office/drawing/2014/main" id="{2E56B57E-A19F-4B44-AB34-B35D23F9C872}"/>
                </a:ext>
              </a:extLst>
            </p:cNvPr>
            <p:cNvCxnSpPr>
              <a:stCxn id="6" idx="3"/>
              <a:endCxn id="7" idx="1"/>
            </p:cNvCxnSpPr>
            <p:nvPr/>
          </p:nvCxnSpPr>
          <p:spPr>
            <a:xfrm flipV="1">
              <a:off x="3485320" y="1481506"/>
              <a:ext cx="865506" cy="164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flipV="1">
              <a:off x="3485320" y="2455369"/>
              <a:ext cx="892010" cy="670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3485320" y="3125511"/>
              <a:ext cx="892010" cy="37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5">
              <a:extLst>
                <a:ext uri="{FF2B5EF4-FFF2-40B4-BE49-F238E27FC236}">
                  <a16:creationId xmlns:a16="http://schemas.microsoft.com/office/drawing/2014/main" id="{BA836D0A-D359-8541-BBFD-3CE0B3141514}"/>
                </a:ext>
              </a:extLst>
            </p:cNvPr>
            <p:cNvCxnSpPr>
              <a:cxnSpLocks/>
              <a:stCxn id="6" idx="3"/>
              <a:endCxn id="10" idx="1"/>
            </p:cNvCxnSpPr>
            <p:nvPr/>
          </p:nvCxnSpPr>
          <p:spPr>
            <a:xfrm>
              <a:off x="3485320" y="3125511"/>
              <a:ext cx="892010"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3833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6" y="1044206"/>
            <a:ext cx="7218244" cy="2660042"/>
            <a:chOff x="609599" y="1219996"/>
            <a:chExt cx="8719932" cy="3546722"/>
          </a:xfrm>
        </p:grpSpPr>
        <p:sp>
          <p:nvSpPr>
            <p:cNvPr id="3" name="圆角矩形 2">
              <a:extLst>
                <a:ext uri="{FF2B5EF4-FFF2-40B4-BE49-F238E27FC236}">
                  <a16:creationId xmlns:a16="http://schemas.microsoft.com/office/drawing/2014/main" id="{EC3F5AF2-376F-0844-A51B-07622CD5612F}"/>
                </a:ext>
              </a:extLst>
            </p:cNvPr>
            <p:cNvSpPr/>
            <p:nvPr/>
          </p:nvSpPr>
          <p:spPr>
            <a:xfrm>
              <a:off x="609599" y="2279373"/>
              <a:ext cx="4439479"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第二章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第一节 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第四节 传承性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5049078" y="1521483"/>
              <a:ext cx="1656523" cy="14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5049078" y="2455369"/>
              <a:ext cx="1656522"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5049078" y="2955234"/>
              <a:ext cx="1656522" cy="54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5049078" y="2955234"/>
              <a:ext cx="1656522" cy="152790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61053" y="3107205"/>
            <a:ext cx="2475502" cy="1392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589462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864" y="87154"/>
            <a:ext cx="3483769" cy="553998"/>
          </a:xfrm>
          <a:prstGeom prst="rect">
            <a:avLst/>
          </a:prstGeom>
        </p:spPr>
        <p:txBody>
          <a:bodyPr wrap="square" lIns="68580" tIns="34290" rIns="68580" bIns="34290">
            <a:spAutoFit/>
          </a:bodyPr>
          <a:lstStyle/>
          <a:p>
            <a:pPr indent="342900" eaLnBrk="0" fontAlgn="base" hangingPunct="0">
              <a:lnSpc>
                <a:spcPct val="150000"/>
              </a:lnSpc>
              <a:spcBef>
                <a:spcPct val="0"/>
              </a:spcBef>
              <a:spcAft>
                <a:spcPct val="0"/>
              </a:spcAft>
            </a:pPr>
            <a:r>
              <a:rPr lang="en-US" altLang="zh-CN" sz="2100" b="1" dirty="0">
                <a:latin typeface="微软雅黑" panose="020B0503020204020204" charset="-122"/>
                <a:ea typeface="微软雅黑" panose="020B0503020204020204" charset="-122"/>
                <a:cs typeface="Calibri" panose="020F0502020204030204" charset="0"/>
              </a:rPr>
              <a:t>2.1</a:t>
            </a:r>
            <a:r>
              <a:rPr lang="zh-CN" altLang="en-US" sz="2100" b="1" dirty="0">
                <a:latin typeface="微软雅黑" panose="020B0503020204020204" charset="-122"/>
                <a:ea typeface="微软雅黑" panose="020B0503020204020204" charset="-122"/>
                <a:cs typeface="Calibri" panose="020F0502020204030204" charset="0"/>
              </a:rPr>
              <a:t> 集体性</a:t>
            </a:r>
          </a:p>
        </p:txBody>
      </p:sp>
      <p:sp>
        <p:nvSpPr>
          <p:cNvPr id="3" name="文本框 2"/>
          <p:cNvSpPr txBox="1"/>
          <p:nvPr/>
        </p:nvSpPr>
        <p:spPr>
          <a:xfrm>
            <a:off x="225743" y="751999"/>
            <a:ext cx="2879884"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2.1.2</a:t>
            </a:r>
            <a:r>
              <a:rPr lang="zh-CN" altLang="en-US" sz="2100" b="1" dirty="0">
                <a:solidFill>
                  <a:srgbClr val="0070C0"/>
                </a:solidFill>
                <a:latin typeface="微软雅黑" panose="020B0503020204020204" charset="-122"/>
                <a:ea typeface="微软雅黑" panose="020B0503020204020204" charset="-122"/>
              </a:rPr>
              <a:t> 集体性的含义</a:t>
            </a:r>
          </a:p>
        </p:txBody>
      </p:sp>
      <p:sp>
        <p:nvSpPr>
          <p:cNvPr id="4" name="文本框 3"/>
          <p:cNvSpPr txBox="1"/>
          <p:nvPr/>
        </p:nvSpPr>
        <p:spPr>
          <a:xfrm>
            <a:off x="163830" y="1304926"/>
            <a:ext cx="8526304" cy="1314926"/>
          </a:xfrm>
          <a:prstGeom prst="rect">
            <a:avLst/>
          </a:prstGeom>
          <a:noFill/>
        </p:spPr>
        <p:txBody>
          <a:bodyPr wrap="square" lIns="68580" tIns="34290" rIns="68580" bIns="34290" rtlCol="0">
            <a:spAutoFit/>
          </a:bodyPr>
          <a:lstStyle/>
          <a:p>
            <a:pPr>
              <a:lnSpc>
                <a:spcPct val="150000"/>
              </a:lnSpc>
            </a:pPr>
            <a:r>
              <a:rPr lang="en-US" altLang="zh-CN" dirty="0">
                <a:latin typeface="微软雅黑" panose="020B0503020204020204" charset="-122"/>
                <a:ea typeface="微软雅黑" panose="020B0503020204020204" charset="-122"/>
                <a:sym typeface="+mn-ea"/>
              </a:rPr>
              <a:t>1. </a:t>
            </a:r>
            <a:r>
              <a:rPr lang="zh-CN" altLang="zh-CN" dirty="0">
                <a:latin typeface="微软雅黑" panose="020B0503020204020204" charset="-122"/>
                <a:ea typeface="微软雅黑" panose="020B0503020204020204" charset="-122"/>
                <a:sym typeface="+mn-ea"/>
              </a:rPr>
              <a:t>民间文学的</a:t>
            </a:r>
            <a:r>
              <a:rPr lang="zh-CN" altLang="zh-CN" b="1" dirty="0">
                <a:solidFill>
                  <a:srgbClr val="FF0000"/>
                </a:solidFill>
                <a:latin typeface="微软雅黑" panose="020B0503020204020204" charset="-122"/>
                <a:ea typeface="微软雅黑" panose="020B0503020204020204" charset="-122"/>
                <a:sym typeface="+mn-ea"/>
              </a:rPr>
              <a:t>集体性</a:t>
            </a:r>
            <a:r>
              <a:rPr lang="zh-CN" altLang="zh-CN" dirty="0">
                <a:latin typeface="微软雅黑" panose="020B0503020204020204" charset="-122"/>
                <a:ea typeface="微软雅黑" panose="020B0503020204020204" charset="-122"/>
                <a:sym typeface="+mn-ea"/>
              </a:rPr>
              <a:t>指的是民间文学由某个民族、地域或历史时期的广大民众</a:t>
            </a:r>
            <a:r>
              <a:rPr lang="zh-CN" altLang="zh-CN" b="1" dirty="0">
                <a:solidFill>
                  <a:srgbClr val="FF0000"/>
                </a:solidFill>
                <a:latin typeface="微软雅黑" panose="020B0503020204020204" charset="-122"/>
                <a:ea typeface="微软雅黑" panose="020B0503020204020204" charset="-122"/>
                <a:sym typeface="+mn-ea"/>
              </a:rPr>
              <a:t>共同</a:t>
            </a:r>
          </a:p>
          <a:p>
            <a:pPr>
              <a:lnSpc>
                <a:spcPct val="150000"/>
              </a:lnSpc>
            </a:pPr>
            <a:r>
              <a:rPr lang="zh-CN" altLang="zh-CN" dirty="0">
                <a:solidFill>
                  <a:srgbClr val="C00000"/>
                </a:solidFill>
                <a:latin typeface="微软雅黑" panose="020B0503020204020204" charset="-122"/>
                <a:ea typeface="微软雅黑" panose="020B0503020204020204" charset="-122"/>
                <a:sym typeface="+mn-ea"/>
              </a:rPr>
              <a:t>    </a:t>
            </a:r>
            <a:r>
              <a:rPr lang="zh-CN" altLang="zh-CN" b="1" dirty="0">
                <a:solidFill>
                  <a:srgbClr val="FF0000"/>
                </a:solidFill>
                <a:latin typeface="微软雅黑" panose="020B0503020204020204" charset="-122"/>
                <a:ea typeface="微软雅黑" panose="020B0503020204020204" charset="-122"/>
                <a:sym typeface="+mn-ea"/>
              </a:rPr>
              <a:t>创作、共同传承</a:t>
            </a:r>
            <a:r>
              <a:rPr lang="zh-CN" altLang="zh-CN" dirty="0">
                <a:latin typeface="微软雅黑" panose="020B0503020204020204" charset="-122"/>
                <a:ea typeface="微软雅黑" panose="020B0503020204020204" charset="-122"/>
                <a:sym typeface="+mn-ea"/>
              </a:rPr>
              <a:t>而显现出来的特性。</a:t>
            </a:r>
          </a:p>
          <a:p>
            <a:pPr>
              <a:lnSpc>
                <a:spcPct val="150000"/>
              </a:lnSpc>
            </a:pPr>
            <a:r>
              <a:rPr lang="en-US" altLang="zh-CN" dirty="0">
                <a:latin typeface="微软雅黑" panose="020B0503020204020204" charset="-122"/>
                <a:ea typeface="微软雅黑" panose="020B0503020204020204" charset="-122"/>
                <a:sym typeface="+mn-ea"/>
              </a:rPr>
              <a:t>2. </a:t>
            </a:r>
            <a:r>
              <a:rPr lang="zh-CN" altLang="zh-CN" dirty="0">
                <a:latin typeface="微软雅黑" panose="020B0503020204020204" charset="-122"/>
                <a:ea typeface="微软雅黑" panose="020B0503020204020204" charset="-122"/>
                <a:sym typeface="+mn-ea"/>
              </a:rPr>
              <a:t>集体性是民间文学在创作流传方式上的</a:t>
            </a:r>
            <a:r>
              <a:rPr lang="zh-CN" altLang="zh-CN" b="1" dirty="0">
                <a:solidFill>
                  <a:srgbClr val="FF0000"/>
                </a:solidFill>
                <a:latin typeface="微软雅黑" panose="020B0503020204020204" charset="-122"/>
                <a:ea typeface="微软雅黑" panose="020B0503020204020204" charset="-122"/>
                <a:sym typeface="+mn-ea"/>
              </a:rPr>
              <a:t>本质特征</a:t>
            </a:r>
            <a:r>
              <a:rPr lang="zh-CN" altLang="zh-CN" dirty="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endParaRPr>
          </a:p>
        </p:txBody>
      </p:sp>
      <p:sp>
        <p:nvSpPr>
          <p:cNvPr id="5" name="五边形 4"/>
          <p:cNvSpPr/>
          <p:nvPr/>
        </p:nvSpPr>
        <p:spPr>
          <a:xfrm flipH="1">
            <a:off x="4208090" y="88671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简答</a:t>
            </a:r>
          </a:p>
        </p:txBody>
      </p:sp>
      <p:sp>
        <p:nvSpPr>
          <p:cNvPr id="6" name="五边形 5"/>
          <p:cNvSpPr/>
          <p:nvPr/>
        </p:nvSpPr>
        <p:spPr>
          <a:xfrm flipH="1">
            <a:off x="2737180" y="88671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名词解释</a:t>
            </a:r>
          </a:p>
        </p:txBody>
      </p:sp>
      <p:pic>
        <p:nvPicPr>
          <p:cNvPr id="7" name="图片 6" descr="u=890076194,2826562381&amp;fm=23&amp;gp=0"/>
          <p:cNvPicPr>
            <a:picLocks noChangeAspect="1"/>
          </p:cNvPicPr>
          <p:nvPr/>
        </p:nvPicPr>
        <p:blipFill>
          <a:blip r:embed="rId4"/>
          <a:stretch>
            <a:fillRect/>
          </a:stretch>
        </p:blipFill>
        <p:spPr>
          <a:xfrm>
            <a:off x="3639979" y="2909412"/>
            <a:ext cx="2263140" cy="1815941"/>
          </a:xfrm>
          <a:prstGeom prst="rect">
            <a:avLst/>
          </a:prstGeom>
        </p:spPr>
      </p:pic>
      <p:pic>
        <p:nvPicPr>
          <p:cNvPr id="8" name="图片 7" descr="20090309172324341"/>
          <p:cNvPicPr>
            <a:picLocks noChangeAspect="1"/>
          </p:cNvPicPr>
          <p:nvPr/>
        </p:nvPicPr>
        <p:blipFill>
          <a:blip r:embed="rId5"/>
          <a:stretch>
            <a:fillRect/>
          </a:stretch>
        </p:blipFill>
        <p:spPr>
          <a:xfrm>
            <a:off x="6219349" y="2880361"/>
            <a:ext cx="2470785" cy="1707614"/>
          </a:xfrm>
          <a:prstGeom prst="rect">
            <a:avLst/>
          </a:prstGeom>
        </p:spPr>
      </p:pic>
      <p:pic>
        <p:nvPicPr>
          <p:cNvPr id="9" name="图片 8"/>
          <p:cNvPicPr>
            <a:picLocks noChangeAspect="1"/>
          </p:cNvPicPr>
          <p:nvPr/>
        </p:nvPicPr>
        <p:blipFill rotWithShape="1">
          <a:blip r:embed="rId6">
            <a:extLst>
              <a:ext uri="{28A0092B-C50C-407E-A947-70E740481C1C}">
                <a14:useLocalDpi xmlns:a14="http://schemas.microsoft.com/office/drawing/2010/main" val="0"/>
              </a:ext>
            </a:extLst>
          </a:blip>
          <a:srcRect b="15827"/>
          <a:stretch>
            <a:fillRect/>
          </a:stretch>
        </p:blipFill>
        <p:spPr>
          <a:xfrm>
            <a:off x="323374" y="2909411"/>
            <a:ext cx="2684621" cy="1548765"/>
          </a:xfrm>
          <a:prstGeom prst="rect">
            <a:avLst/>
          </a:prstGeom>
        </p:spPr>
      </p:pic>
      <p:grpSp>
        <p:nvGrpSpPr>
          <p:cNvPr id="10" name="组合 9">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11" name="圆角矩形 10">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2" name="圆角矩形 11">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13" name="圆角矩形 12">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4" name="圆角矩形 13">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5" name="圆角矩形 14">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6" name="直线连接符 19">
              <a:extLst>
                <a:ext uri="{FF2B5EF4-FFF2-40B4-BE49-F238E27FC236}">
                  <a16:creationId xmlns:a16="http://schemas.microsoft.com/office/drawing/2014/main" id="{2E56B57E-A19F-4B44-AB34-B35D23F9C872}"/>
                </a:ext>
              </a:extLst>
            </p:cNvPr>
            <p:cNvCxnSpPr>
              <a:cxnSpLocks/>
              <a:stCxn id="11" idx="3"/>
              <a:endCxn id="12"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0">
              <a:extLst>
                <a:ext uri="{FF2B5EF4-FFF2-40B4-BE49-F238E27FC236}">
                  <a16:creationId xmlns:a16="http://schemas.microsoft.com/office/drawing/2014/main" id="{A4A1488C-75DF-9B4C-9E26-CBFD89D282C5}"/>
                </a:ext>
              </a:extLst>
            </p:cNvPr>
            <p:cNvCxnSpPr>
              <a:cxnSpLocks/>
              <a:stCxn id="11" idx="3"/>
              <a:endCxn id="13"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2">
              <a:extLst>
                <a:ext uri="{FF2B5EF4-FFF2-40B4-BE49-F238E27FC236}">
                  <a16:creationId xmlns:a16="http://schemas.microsoft.com/office/drawing/2014/main" id="{25D2EFA0-9CDE-3447-873C-47F8EBC4E40C}"/>
                </a:ext>
              </a:extLst>
            </p:cNvPr>
            <p:cNvCxnSpPr>
              <a:cxnSpLocks/>
              <a:stCxn id="11" idx="3"/>
              <a:endCxn id="14"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5">
              <a:extLst>
                <a:ext uri="{FF2B5EF4-FFF2-40B4-BE49-F238E27FC236}">
                  <a16:creationId xmlns:a16="http://schemas.microsoft.com/office/drawing/2014/main" id="{BA836D0A-D359-8541-BBFD-3CE0B3141514}"/>
                </a:ext>
              </a:extLst>
            </p:cNvPr>
            <p:cNvCxnSpPr>
              <a:cxnSpLocks/>
              <a:stCxn id="11" idx="3"/>
              <a:endCxn id="15"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40661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426720" y="1140389"/>
            <a:ext cx="7222808" cy="1869743"/>
          </a:xfrm>
          <a:prstGeom prst="rect">
            <a:avLst/>
          </a:prstGeom>
          <a:noFill/>
          <a:ln w="9525">
            <a:noFill/>
            <a:miter lim="800000"/>
          </a:ln>
          <a:effectLst/>
        </p:spPr>
        <p:txBody>
          <a:bodyPr vert="horz" wrap="square" lIns="68580" tIns="34290" rIns="68580" bIns="34290" numCol="1" anchor="ctr" anchorCtr="0" compatLnSpc="1">
            <a:spAutoFit/>
          </a:bodyPr>
          <a:lstStyle/>
          <a:p>
            <a:pPr eaLnBrk="1" fontAlgn="base" hangingPunct="0">
              <a:lnSpc>
                <a:spcPct val="150000"/>
              </a:lnSpc>
              <a:spcBef>
                <a:spcPct val="0"/>
              </a:spcBef>
              <a:spcAft>
                <a:spcPct val="0"/>
              </a:spcAft>
            </a:pPr>
            <a:r>
              <a:rPr lang="zh-CN" altLang="en-US" sz="2100" b="1" dirty="0">
                <a:solidFill>
                  <a:srgbClr val="FF0000"/>
                </a:solidFill>
                <a:latin typeface="微软雅黑" panose="020B0503020204020204" charset="-122"/>
                <a:ea typeface="微软雅黑" panose="020B0503020204020204" charset="-122"/>
                <a:cs typeface="Calibri" panose="020F0502020204030204" charset="0"/>
              </a:rPr>
              <a:t>①  集体情景中的集体创作。</a:t>
            </a:r>
          </a:p>
          <a:p>
            <a:pPr eaLnBrk="0" fontAlgn="base" hangingPunct="0">
              <a:lnSpc>
                <a:spcPct val="150000"/>
              </a:lnSpc>
              <a:spcBef>
                <a:spcPct val="0"/>
              </a:spcBef>
              <a:spcAft>
                <a:spcPct val="0"/>
              </a:spcAft>
            </a:pPr>
            <a:endParaRPr lang="zh-CN" altLang="en-US" sz="2100" b="1" dirty="0">
              <a:solidFill>
                <a:srgbClr val="FF0000"/>
              </a:solidFill>
              <a:latin typeface="微软雅黑" panose="020B0503020204020204" charset="-122"/>
              <a:ea typeface="微软雅黑" panose="020B0503020204020204" charset="-122"/>
              <a:cs typeface="Calibri" panose="020F0502020204030204" charset="0"/>
            </a:endParaRPr>
          </a:p>
          <a:p>
            <a:pPr eaLnBrk="0" fontAlgn="base" hangingPunct="0">
              <a:lnSpc>
                <a:spcPct val="150000"/>
              </a:lnSpc>
              <a:spcBef>
                <a:spcPct val="0"/>
              </a:spcBef>
              <a:spcAft>
                <a:spcPct val="0"/>
              </a:spcAft>
            </a:pPr>
            <a:r>
              <a:rPr lang="zh-CN" altLang="en-US" b="1" dirty="0">
                <a:latin typeface="楷体" panose="02010609060101010101" pitchFamily="49" charset="-122"/>
                <a:ea typeface="楷体" panose="02010609060101010101" pitchFamily="49" charset="-122"/>
                <a:cs typeface="Calibri" panose="020F0502020204030204" charset="0"/>
              </a:rPr>
              <a:t>劳动人民往往在一定集体场合，进行你一句我一句的集体创作。</a:t>
            </a:r>
            <a:endParaRPr lang="en-US" altLang="zh-CN" b="1" dirty="0">
              <a:latin typeface="楷体" panose="02010609060101010101" pitchFamily="49" charset="-122"/>
              <a:ea typeface="楷体" panose="02010609060101010101" pitchFamily="49" charset="-122"/>
              <a:cs typeface="Calibri" panose="020F0502020204030204" charset="0"/>
            </a:endParaRPr>
          </a:p>
          <a:p>
            <a:pPr eaLnBrk="0" fontAlgn="base" hangingPunct="0">
              <a:lnSpc>
                <a:spcPct val="150000"/>
              </a:lnSpc>
              <a:spcBef>
                <a:spcPct val="0"/>
              </a:spcBef>
              <a:spcAft>
                <a:spcPct val="0"/>
              </a:spcAft>
            </a:pPr>
            <a:r>
              <a:rPr lang="zh-CN" altLang="en-US" b="1" dirty="0">
                <a:latin typeface="楷体" panose="02010609060101010101" pitchFamily="49" charset="-122"/>
                <a:ea typeface="楷体" panose="02010609060101010101" pitchFamily="49" charset="-122"/>
                <a:cs typeface="Calibri" panose="020F0502020204030204" charset="0"/>
              </a:rPr>
              <a:t>如：劳动歌谣</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鼓舞、协调；</a:t>
            </a:r>
            <a:endParaRPr lang="en-US" altLang="zh-CN" b="1" dirty="0">
              <a:latin typeface="楷体" panose="02010609060101010101" pitchFamily="49" charset="-122"/>
              <a:ea typeface="楷体" panose="02010609060101010101" pitchFamily="49" charset="-122"/>
              <a:cs typeface="Calibri" panose="020F0502020204030204" charset="0"/>
            </a:endParaRPr>
          </a:p>
        </p:txBody>
      </p:sp>
      <p:sp>
        <p:nvSpPr>
          <p:cNvPr id="5" name="五边形 4"/>
          <p:cNvSpPr/>
          <p:nvPr/>
        </p:nvSpPr>
        <p:spPr>
          <a:xfrm flipH="1">
            <a:off x="2987824" y="4858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简答</a:t>
            </a:r>
          </a:p>
        </p:txBody>
      </p:sp>
      <p:sp>
        <p:nvSpPr>
          <p:cNvPr id="2" name="文本框 1"/>
          <p:cNvSpPr txBox="1"/>
          <p:nvPr/>
        </p:nvSpPr>
        <p:spPr>
          <a:xfrm>
            <a:off x="302896" y="457676"/>
            <a:ext cx="2486498" cy="392415"/>
          </a:xfrm>
          <a:prstGeom prst="rect">
            <a:avLst/>
          </a:prstGeom>
          <a:noFill/>
        </p:spPr>
        <p:txBody>
          <a:bodyPr wrap="none" lIns="68580" tIns="34290" rIns="68580" bIns="34290" rtlCol="0" anchor="t">
            <a:spAutoFit/>
          </a:bodyPr>
          <a:lstStyle/>
          <a:p>
            <a:r>
              <a:rPr lang="en-US" altLang="zh-CN" sz="2100" b="1" dirty="0">
                <a:solidFill>
                  <a:srgbClr val="0070C0"/>
                </a:solidFill>
                <a:latin typeface="微软雅黑" panose="020B0503020204020204" charset="-122"/>
                <a:ea typeface="微软雅黑" panose="020B0503020204020204" charset="-122"/>
                <a:sym typeface="+mn-ea"/>
              </a:rPr>
              <a:t>2.1.2</a:t>
            </a:r>
            <a:r>
              <a:rPr lang="zh-CN" altLang="en-US" sz="2100" b="1" dirty="0">
                <a:solidFill>
                  <a:srgbClr val="0070C0"/>
                </a:solidFill>
                <a:latin typeface="微软雅黑" panose="020B0503020204020204" charset="-122"/>
                <a:ea typeface="微软雅黑" panose="020B0503020204020204" charset="-122"/>
                <a:sym typeface="+mn-ea"/>
              </a:rPr>
              <a:t> 集体性的表现</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7" name="圆角矩形 6">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8" name="圆角矩形 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9" name="圆角矩形 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0" name="圆角矩形 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1" name="圆角矩形 1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2"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7" idx="3"/>
              <a:endCxn id="11"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847613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206" y="864084"/>
            <a:ext cx="3965734" cy="3669506"/>
          </a:xfrm>
          <a:prstGeom prst="rect">
            <a:avLst/>
          </a:prstGeom>
          <a:noFill/>
        </p:spPr>
        <p:txBody>
          <a:bodyPr wrap="square" lIns="68580" tIns="34290" rIns="68580" bIns="34290" rtlCol="0">
            <a:spAutoFit/>
          </a:bodyPr>
          <a:lstStyle/>
          <a:p>
            <a:pPr>
              <a:lnSpc>
                <a:spcPct val="100000"/>
              </a:lnSpc>
            </a:pPr>
            <a:r>
              <a:rPr lang="zh-CN" altLang="en-US" dirty="0">
                <a:latin typeface="楷体" panose="02010609060101010101" pitchFamily="49" charset="-122"/>
                <a:ea typeface="楷体" panose="02010609060101010101" pitchFamily="49" charset="-122"/>
              </a:rPr>
              <a:t>拉 船 歌</a:t>
            </a:r>
          </a:p>
          <a:p>
            <a:pPr>
              <a:lnSpc>
                <a:spcPct val="100000"/>
              </a:lnSpc>
            </a:pPr>
            <a:endParaRPr lang="zh-CN" altLang="en-US"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嗨呀嗬嗬，嗨呀嘿嘿！</a:t>
            </a:r>
          </a:p>
          <a:p>
            <a:pPr>
              <a:lnSpc>
                <a:spcPct val="100000"/>
              </a:lnSpc>
            </a:pPr>
            <a:endParaRPr lang="zh-CN" altLang="en-US"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一担挑来一船拉，为了生活为了家；</a:t>
            </a:r>
          </a:p>
          <a:p>
            <a:pPr>
              <a:lnSpc>
                <a:spcPct val="100000"/>
              </a:lnSpc>
            </a:pPr>
            <a:endParaRPr lang="zh-CN" altLang="en-US"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大家一齐向前爬，挣钱回去养爹妈。</a:t>
            </a:r>
          </a:p>
          <a:p>
            <a:pPr>
              <a:lnSpc>
                <a:spcPct val="100000"/>
              </a:lnSpc>
            </a:pPr>
            <a:endParaRPr lang="zh-CN" altLang="en-US"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嗨呀嗬嗬，嗨呀嘿嘿！</a:t>
            </a:r>
          </a:p>
          <a:p>
            <a:pPr>
              <a:lnSpc>
                <a:spcPct val="100000"/>
              </a:lnSpc>
            </a:pPr>
            <a:endParaRPr lang="zh-CN" altLang="en-US"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不怕烈日晒，不怕风雨打；</a:t>
            </a:r>
          </a:p>
          <a:p>
            <a:pPr>
              <a:lnSpc>
                <a:spcPct val="100000"/>
              </a:lnSpc>
            </a:pPr>
            <a:endParaRPr lang="zh-CN" altLang="en-US"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拉滩齐用力，积钱养娃娃。</a:t>
            </a:r>
          </a:p>
        </p:txBody>
      </p:sp>
      <p:pic>
        <p:nvPicPr>
          <p:cNvPr id="3" name="图片 2" descr="timg"/>
          <p:cNvPicPr>
            <a:picLocks noChangeAspect="1"/>
          </p:cNvPicPr>
          <p:nvPr/>
        </p:nvPicPr>
        <p:blipFill>
          <a:blip r:embed="rId3"/>
          <a:stretch>
            <a:fillRect/>
          </a:stretch>
        </p:blipFill>
        <p:spPr>
          <a:xfrm>
            <a:off x="4581940" y="1329574"/>
            <a:ext cx="3303270" cy="3508058"/>
          </a:xfrm>
          <a:prstGeom prst="rect">
            <a:avLst/>
          </a:prstGeom>
          <a:effectLst>
            <a:softEdge rad="31750"/>
          </a:effectLst>
        </p:spPr>
      </p:pic>
      <p:sp>
        <p:nvSpPr>
          <p:cNvPr id="4" name="文本框 3">
            <a:extLst>
              <a:ext uri="{FF2B5EF4-FFF2-40B4-BE49-F238E27FC236}">
                <a16:creationId xmlns:a16="http://schemas.microsoft.com/office/drawing/2014/main" id="{EDF31927-9280-964A-BE3D-BB7B69C9354E}"/>
              </a:ext>
            </a:extLst>
          </p:cNvPr>
          <p:cNvSpPr txBox="1"/>
          <p:nvPr/>
        </p:nvSpPr>
        <p:spPr>
          <a:xfrm>
            <a:off x="332713" y="219137"/>
            <a:ext cx="2486498" cy="392415"/>
          </a:xfrm>
          <a:prstGeom prst="rect">
            <a:avLst/>
          </a:prstGeom>
          <a:noFill/>
        </p:spPr>
        <p:txBody>
          <a:bodyPr wrap="none" lIns="68580" tIns="34290" rIns="68580" bIns="34290" rtlCol="0" anchor="t">
            <a:spAutoFit/>
          </a:bodyPr>
          <a:lstStyle/>
          <a:p>
            <a:r>
              <a:rPr lang="en-US" altLang="zh-CN" sz="2100" b="1" dirty="0">
                <a:solidFill>
                  <a:srgbClr val="0070C0"/>
                </a:solidFill>
                <a:latin typeface="微软雅黑" panose="020B0503020204020204" charset="-122"/>
                <a:ea typeface="微软雅黑" panose="020B0503020204020204" charset="-122"/>
                <a:sym typeface="+mn-ea"/>
              </a:rPr>
              <a:t>2.1.2</a:t>
            </a:r>
            <a:r>
              <a:rPr lang="zh-CN" altLang="en-US" sz="2100" b="1" dirty="0">
                <a:solidFill>
                  <a:srgbClr val="0070C0"/>
                </a:solidFill>
                <a:latin typeface="微软雅黑" panose="020B0503020204020204" charset="-122"/>
                <a:ea typeface="微软雅黑" panose="020B0503020204020204" charset="-122"/>
                <a:sym typeface="+mn-ea"/>
              </a:rPr>
              <a:t> 集体性的表现</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6" name="圆角矩形 5">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7" name="圆角矩形 6">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8" name="圆角矩形 7">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9" name="圆角矩形 8">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0" name="圆角矩形 9">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6" idx="3"/>
              <a:endCxn id="7"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5">
              <a:extLst>
                <a:ext uri="{FF2B5EF4-FFF2-40B4-BE49-F238E27FC236}">
                  <a16:creationId xmlns:a16="http://schemas.microsoft.com/office/drawing/2014/main" id="{BA836D0A-D359-8541-BBFD-3CE0B3141514}"/>
                </a:ext>
              </a:extLst>
            </p:cNvPr>
            <p:cNvCxnSpPr>
              <a:cxnSpLocks/>
              <a:stCxn id="6" idx="3"/>
              <a:endCxn id="10"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202513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0130" y="1557434"/>
            <a:ext cx="5398325" cy="1661160"/>
          </a:xfrm>
          <a:prstGeom prst="rect">
            <a:avLst/>
          </a:prstGeom>
        </p:spPr>
        <p:txBody>
          <a:bodyPr wrap="square" lIns="68580" tIns="34290" rIns="68580" bIns="34290">
            <a:spAutoFit/>
          </a:bodyPr>
          <a:lstStyle/>
          <a:p>
            <a:pPr indent="378143" eaLnBrk="0" fontAlgn="base" hangingPunct="0">
              <a:lnSpc>
                <a:spcPct val="150000"/>
              </a:lnSpc>
              <a:spcBef>
                <a:spcPct val="0"/>
              </a:spcBef>
              <a:spcAft>
                <a:spcPct val="0"/>
              </a:spcAft>
            </a:pPr>
            <a:endParaRPr lang="zh-CN" altLang="en-US" sz="1500" dirty="0">
              <a:latin typeface="仿宋" panose="02010609060101010101" charset="-122"/>
              <a:ea typeface="仿宋" panose="02010609060101010101" charset="-122"/>
              <a:cs typeface="Calibri" panose="020F0502020204030204" charset="0"/>
            </a:endParaRPr>
          </a:p>
          <a:p>
            <a:pPr indent="378143" eaLnBrk="0" fontAlgn="base" hangingPunct="0">
              <a:lnSpc>
                <a:spcPct val="150000"/>
              </a:lnSpc>
              <a:spcBef>
                <a:spcPct val="0"/>
              </a:spcBef>
              <a:spcAft>
                <a:spcPct val="0"/>
              </a:spcAft>
            </a:pPr>
            <a:r>
              <a:rPr lang="zh-CN" altLang="en-US" b="1" dirty="0">
                <a:latin typeface="楷体" panose="02010609060101010101" pitchFamily="49" charset="-122"/>
                <a:ea typeface="楷体" panose="02010609060101010101" pitchFamily="49" charset="-122"/>
                <a:cs typeface="Calibri" panose="020F0502020204030204" charset="0"/>
              </a:rPr>
              <a:t>采取集体分工方式，编故事梗概</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添枝加叶</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组成韵文体唱词</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配曲调</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构成民间传说、故事、说唱、小戏等作品。 如</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孟姜女</a:t>
            </a:r>
            <a:r>
              <a:rPr lang="en-US" altLang="zh-CN" b="1" dirty="0">
                <a:latin typeface="楷体" panose="02010609060101010101" pitchFamily="49" charset="-122"/>
                <a:ea typeface="楷体" panose="02010609060101010101" pitchFamily="49" charset="-122"/>
                <a:cs typeface="Calibri" panose="020F0502020204030204" charset="0"/>
              </a:rPr>
              <a:t>》</a:t>
            </a:r>
            <a:r>
              <a:rPr lang="zh-CN" altLang="en-US" b="1" dirty="0">
                <a:latin typeface="楷体" panose="02010609060101010101" pitchFamily="49" charset="-122"/>
                <a:ea typeface="楷体" panose="02010609060101010101" pitchFamily="49" charset="-122"/>
                <a:cs typeface="Calibri" panose="020F0502020204030204" charset="0"/>
              </a:rPr>
              <a:t>。</a:t>
            </a: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7020" t="5614" r="6084" b="5381"/>
          <a:stretch>
            <a:fillRect/>
          </a:stretch>
        </p:blipFill>
        <p:spPr>
          <a:xfrm>
            <a:off x="6230779" y="1981200"/>
            <a:ext cx="2458879" cy="2432685"/>
          </a:xfrm>
          <a:prstGeom prst="rect">
            <a:avLst/>
          </a:prstGeom>
        </p:spPr>
      </p:pic>
      <p:sp>
        <p:nvSpPr>
          <p:cNvPr id="7" name="TextBox 6"/>
          <p:cNvSpPr txBox="1"/>
          <p:nvPr/>
        </p:nvSpPr>
        <p:spPr>
          <a:xfrm>
            <a:off x="743486" y="3514690"/>
            <a:ext cx="4522815" cy="899160"/>
          </a:xfrm>
          <a:prstGeom prst="rect">
            <a:avLst/>
          </a:prstGeom>
          <a:noFill/>
        </p:spPr>
        <p:txBody>
          <a:bodyPr wrap="square" lIns="68580" tIns="34290" rIns="68580" bIns="34290" rtlCol="0">
            <a:spAutoFit/>
          </a:bodyPr>
          <a:lstStyle/>
          <a:p>
            <a:pPr>
              <a:lnSpc>
                <a:spcPct val="150000"/>
              </a:lnSpc>
            </a:pPr>
            <a:r>
              <a:rPr lang="zh-CN" altLang="en-US" dirty="0">
                <a:latin typeface="楷体" panose="02010609060101010101" pitchFamily="49" charset="-122"/>
                <a:ea typeface="楷体" panose="02010609060101010101" pitchFamily="49" charset="-122"/>
              </a:rPr>
              <a:t>瞎话瞎话，无根无把；一个传俩，两个传仨；</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我嘴生叶，他嘴开花；传到末尾，忘了老家。</a:t>
            </a:r>
          </a:p>
        </p:txBody>
      </p:sp>
      <p:sp>
        <p:nvSpPr>
          <p:cNvPr id="6" name="文本框 5"/>
          <p:cNvSpPr txBox="1"/>
          <p:nvPr/>
        </p:nvSpPr>
        <p:spPr>
          <a:xfrm>
            <a:off x="302895" y="1154728"/>
            <a:ext cx="8386763" cy="552926"/>
          </a:xfrm>
          <a:prstGeom prst="rect">
            <a:avLst/>
          </a:prstGeom>
          <a:noFill/>
        </p:spPr>
        <p:txBody>
          <a:bodyPr wrap="square" lIns="68580" tIns="34290" rIns="68580" bIns="34290" rtlCol="0">
            <a:spAutoFit/>
          </a:bodyPr>
          <a:lstStyle/>
          <a:p>
            <a:pPr>
              <a:lnSpc>
                <a:spcPct val="150000"/>
              </a:lnSpc>
            </a:pPr>
            <a:r>
              <a:rPr lang="zh-CN" altLang="en-US" sz="2100" b="1" dirty="0">
                <a:solidFill>
                  <a:srgbClr val="FF0000"/>
                </a:solidFill>
                <a:latin typeface="微软雅黑" panose="020B0503020204020204" charset="-122"/>
                <a:ea typeface="微软雅黑" panose="020B0503020204020204" charset="-122"/>
                <a:cs typeface="Calibri" panose="020F0502020204030204" charset="0"/>
                <a:sym typeface="+mn-ea"/>
              </a:rPr>
              <a:t>② 由个人创作出作品的雏形后，再由许多人添枝加叶，逐渐完善。</a:t>
            </a:r>
          </a:p>
        </p:txBody>
      </p:sp>
      <p:sp>
        <p:nvSpPr>
          <p:cNvPr id="3" name="文本框 2"/>
          <p:cNvSpPr txBox="1"/>
          <p:nvPr/>
        </p:nvSpPr>
        <p:spPr>
          <a:xfrm>
            <a:off x="302896" y="457676"/>
            <a:ext cx="2486498" cy="392415"/>
          </a:xfrm>
          <a:prstGeom prst="rect">
            <a:avLst/>
          </a:prstGeom>
          <a:noFill/>
        </p:spPr>
        <p:txBody>
          <a:bodyPr wrap="none" lIns="68580" tIns="34290" rIns="68580" bIns="34290" rtlCol="0" anchor="t">
            <a:spAutoFit/>
          </a:bodyPr>
          <a:lstStyle/>
          <a:p>
            <a:r>
              <a:rPr lang="en-US" altLang="zh-CN" sz="2100" b="1" dirty="0">
                <a:solidFill>
                  <a:srgbClr val="0070C0"/>
                </a:solidFill>
                <a:latin typeface="微软雅黑" panose="020B0503020204020204" charset="-122"/>
                <a:ea typeface="微软雅黑" panose="020B0503020204020204" charset="-122"/>
                <a:sym typeface="+mn-ea"/>
              </a:rPr>
              <a:t>2.1.2</a:t>
            </a:r>
            <a:r>
              <a:rPr lang="zh-CN" altLang="en-US" sz="2100" b="1" dirty="0">
                <a:solidFill>
                  <a:srgbClr val="0070C0"/>
                </a:solidFill>
                <a:latin typeface="微软雅黑" panose="020B0503020204020204" charset="-122"/>
                <a:ea typeface="微软雅黑" panose="020B0503020204020204" charset="-122"/>
                <a:sym typeface="+mn-ea"/>
              </a:rPr>
              <a:t> 集体性的表现</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9" name="圆角矩形 8">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0" name="圆角矩形 9">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11" name="圆角矩形 10">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2" name="圆角矩形 11">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3" name="圆角矩形 12">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820716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1518" y="1326833"/>
            <a:ext cx="4405789" cy="2146742"/>
          </a:xfrm>
          <a:prstGeom prst="rect">
            <a:avLst/>
          </a:prstGeom>
          <a:noFill/>
        </p:spPr>
        <p:txBody>
          <a:bodyPr wrap="square" lIns="68580" tIns="34290" rIns="68580" bIns="34290" rtlCol="0" anchor="t">
            <a:spAutoFit/>
          </a:bodyPr>
          <a:lstStyle/>
          <a:p>
            <a:pPr indent="378143" eaLnBrk="0" fontAlgn="base" hangingPunct="0">
              <a:lnSpc>
                <a:spcPct val="150000"/>
              </a:lnSpc>
              <a:spcBef>
                <a:spcPct val="0"/>
              </a:spcBef>
              <a:spcAft>
                <a:spcPct val="0"/>
              </a:spcAft>
            </a:pPr>
            <a:endParaRPr lang="en-US" altLang="zh-CN" b="1" dirty="0">
              <a:solidFill>
                <a:srgbClr val="C00000"/>
              </a:solidFill>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spcBef>
                <a:spcPct val="0"/>
              </a:spcBef>
              <a:spcAft>
                <a:spcPct val="0"/>
              </a:spcAft>
            </a:pPr>
            <a:r>
              <a:rPr lang="zh-CN" altLang="en-US" b="1" dirty="0">
                <a:latin typeface="楷体" panose="02010609060101010101" pitchFamily="49" charset="-122"/>
                <a:ea typeface="楷体" panose="02010609060101010101" pitchFamily="49" charset="-122"/>
                <a:cs typeface="Calibri" panose="020F0502020204030204" charset="0"/>
                <a:sym typeface="+mn-ea"/>
              </a:rPr>
              <a:t>群众中某个人继承前人口头艺术，加以发展；或集中群众中断片素材及许多口头作品，加以综合、概括，形成完整口头艺术成品。如</a:t>
            </a:r>
            <a:r>
              <a:rPr lang="en-US" altLang="zh-CN" b="1" dirty="0">
                <a:latin typeface="楷体" panose="02010609060101010101" pitchFamily="49" charset="-122"/>
                <a:ea typeface="楷体" panose="02010609060101010101" pitchFamily="49" charset="-122"/>
                <a:cs typeface="Calibri" panose="020F0502020204030204" charset="0"/>
                <a:sym typeface="+mn-ea"/>
              </a:rPr>
              <a:t>《</a:t>
            </a:r>
            <a:r>
              <a:rPr lang="zh-CN" altLang="en-US" b="1" dirty="0">
                <a:latin typeface="楷体" panose="02010609060101010101" pitchFamily="49" charset="-122"/>
                <a:ea typeface="楷体" panose="02010609060101010101" pitchFamily="49" charset="-122"/>
                <a:cs typeface="Calibri" panose="020F0502020204030204" charset="0"/>
                <a:sym typeface="+mn-ea"/>
              </a:rPr>
              <a:t>双合莲</a:t>
            </a:r>
            <a:r>
              <a:rPr lang="en-US" altLang="zh-CN" b="1" dirty="0">
                <a:latin typeface="楷体" panose="02010609060101010101" pitchFamily="49" charset="-122"/>
                <a:ea typeface="楷体" panose="02010609060101010101" pitchFamily="49" charset="-122"/>
                <a:cs typeface="Calibri" panose="020F0502020204030204" charset="0"/>
                <a:sym typeface="+mn-ea"/>
              </a:rPr>
              <a:t>》</a:t>
            </a:r>
            <a:r>
              <a:rPr lang="zh-CN" altLang="en-US" b="1" dirty="0">
                <a:latin typeface="楷体" panose="02010609060101010101" pitchFamily="49" charset="-122"/>
                <a:ea typeface="楷体" panose="02010609060101010101" pitchFamily="49" charset="-122"/>
                <a:cs typeface="Calibri" panose="020F0502020204030204" charset="0"/>
                <a:sym typeface="+mn-ea"/>
              </a:rPr>
              <a:t>。</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9312" y="1667525"/>
            <a:ext cx="2572703" cy="2128361"/>
          </a:xfrm>
          <a:prstGeom prst="rect">
            <a:avLst/>
          </a:prstGeom>
        </p:spPr>
      </p:pic>
      <p:sp>
        <p:nvSpPr>
          <p:cNvPr id="3" name="文本框 2"/>
          <p:cNvSpPr txBox="1"/>
          <p:nvPr/>
        </p:nvSpPr>
        <p:spPr>
          <a:xfrm>
            <a:off x="306865" y="866696"/>
            <a:ext cx="4949190" cy="552926"/>
          </a:xfrm>
          <a:prstGeom prst="rect">
            <a:avLst/>
          </a:prstGeom>
          <a:noFill/>
        </p:spPr>
        <p:txBody>
          <a:bodyPr wrap="square" lIns="68580" tIns="34290" rIns="68580" bIns="34290" rtlCol="0">
            <a:spAutoFit/>
          </a:bodyPr>
          <a:lstStyle/>
          <a:p>
            <a:pPr>
              <a:lnSpc>
                <a:spcPct val="150000"/>
              </a:lnSpc>
            </a:pPr>
            <a:r>
              <a:rPr lang="zh-CN" altLang="en-US" sz="2100" b="1" dirty="0">
                <a:solidFill>
                  <a:srgbClr val="FF0000"/>
                </a:solidFill>
                <a:latin typeface="微软雅黑" panose="020B0503020204020204" charset="-122"/>
                <a:ea typeface="微软雅黑" panose="020B0503020204020204" charset="-122"/>
                <a:cs typeface="Calibri" panose="020F0502020204030204" charset="0"/>
                <a:sym typeface="+mn-ea"/>
              </a:rPr>
              <a:t>③ 个人创作，集体流传。</a:t>
            </a:r>
          </a:p>
        </p:txBody>
      </p:sp>
      <p:sp>
        <p:nvSpPr>
          <p:cNvPr id="4" name="文本框 3"/>
          <p:cNvSpPr txBox="1"/>
          <p:nvPr/>
        </p:nvSpPr>
        <p:spPr>
          <a:xfrm>
            <a:off x="291941" y="252889"/>
            <a:ext cx="2567049" cy="392415"/>
          </a:xfrm>
          <a:prstGeom prst="rect">
            <a:avLst/>
          </a:prstGeom>
          <a:noFill/>
        </p:spPr>
        <p:txBody>
          <a:bodyPr wrap="none" lIns="68580" tIns="34290" rIns="68580" bIns="34290" rtlCol="0" anchor="t">
            <a:spAutoFit/>
          </a:bodyPr>
          <a:lstStyle/>
          <a:p>
            <a:r>
              <a:rPr lang="en-US" altLang="zh-CN" sz="2100" b="1" dirty="0">
                <a:solidFill>
                  <a:srgbClr val="0070C0"/>
                </a:solidFill>
                <a:latin typeface="微软雅黑" panose="020B0503020204020204" charset="-122"/>
                <a:ea typeface="微软雅黑" panose="020B0503020204020204" charset="-122"/>
                <a:sym typeface="+mn-ea"/>
              </a:rPr>
              <a:t>2.1.2</a:t>
            </a:r>
            <a:r>
              <a:rPr lang="zh-CN" altLang="en-US" sz="2100" b="1" dirty="0">
                <a:solidFill>
                  <a:srgbClr val="0070C0"/>
                </a:solidFill>
                <a:latin typeface="微软雅黑" panose="020B0503020204020204" charset="-122"/>
                <a:ea typeface="微软雅黑" panose="020B0503020204020204" charset="-122"/>
                <a:sym typeface="+mn-ea"/>
              </a:rPr>
              <a:t>  集体性的表现</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7" name="圆角矩形 6">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8" name="圆角矩形 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9" name="圆角矩形 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0" name="圆角矩形 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1" name="圆角矩形 1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2"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7" idx="3"/>
              <a:endCxn id="11"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0032720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642BAF-29FB-224B-B59A-23946A49F8F3}"/>
              </a:ext>
            </a:extLst>
          </p:cNvPr>
          <p:cNvSpPr txBox="1"/>
          <p:nvPr/>
        </p:nvSpPr>
        <p:spPr>
          <a:xfrm>
            <a:off x="291941" y="252889"/>
            <a:ext cx="2567049" cy="392415"/>
          </a:xfrm>
          <a:prstGeom prst="rect">
            <a:avLst/>
          </a:prstGeom>
          <a:noFill/>
        </p:spPr>
        <p:txBody>
          <a:bodyPr wrap="none" lIns="68580" tIns="34290" rIns="68580" bIns="34290" rtlCol="0" anchor="t">
            <a:spAutoFit/>
          </a:bodyPr>
          <a:lstStyle/>
          <a:p>
            <a:r>
              <a:rPr lang="en-US" altLang="zh-CN" sz="2100" b="1" dirty="0">
                <a:solidFill>
                  <a:srgbClr val="0070C0"/>
                </a:solidFill>
                <a:latin typeface="微软雅黑" panose="020B0503020204020204" charset="-122"/>
                <a:ea typeface="微软雅黑" panose="020B0503020204020204" charset="-122"/>
                <a:sym typeface="+mn-ea"/>
              </a:rPr>
              <a:t>2.1.2</a:t>
            </a:r>
            <a:r>
              <a:rPr lang="zh-CN" altLang="en-US" sz="2100" b="1" dirty="0">
                <a:solidFill>
                  <a:srgbClr val="0070C0"/>
                </a:solidFill>
                <a:latin typeface="微软雅黑" panose="020B0503020204020204" charset="-122"/>
                <a:ea typeface="微软雅黑" panose="020B0503020204020204" charset="-122"/>
                <a:sym typeface="+mn-ea"/>
              </a:rPr>
              <a:t>  集体性的表现</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10" name="圆角矩形 9">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1" name="圆角矩形 10">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12" name="圆角矩形 11">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3" name="圆角矩形 12">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4" name="圆角矩形 13">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5"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文本框 6"/>
          <p:cNvSpPr txBox="1"/>
          <p:nvPr/>
        </p:nvSpPr>
        <p:spPr>
          <a:xfrm>
            <a:off x="378619" y="1381343"/>
            <a:ext cx="2023631" cy="392415"/>
          </a:xfrm>
          <a:prstGeom prst="rect">
            <a:avLst/>
          </a:prstGeom>
          <a:noFill/>
        </p:spPr>
        <p:txBody>
          <a:bodyPr wrap="none" lIns="68580" tIns="34290" rIns="68580" bIns="34290" rtlCol="0" anchor="t">
            <a:spAutoFit/>
          </a:bodyPr>
          <a:lstStyle/>
          <a:p>
            <a:r>
              <a:rPr lang="zh-CN" altLang="en-US" sz="2100" dirty="0">
                <a:latin typeface="微软雅黑" panose="020B0503020204020204" charset="-122"/>
                <a:ea typeface="微软雅黑" panose="020B0503020204020204" charset="-122"/>
                <a:cs typeface="Calibri" panose="020F0502020204030204" charset="0"/>
                <a:sym typeface="+mn-ea"/>
              </a:rPr>
              <a:t>集体性的表现？</a:t>
            </a:r>
          </a:p>
        </p:txBody>
      </p:sp>
    </p:spTree>
    <p:custDataLst>
      <p:tags r:id="rId1"/>
    </p:custDataLst>
    <p:extLst>
      <p:ext uri="{BB962C8B-B14F-4D97-AF65-F5344CB8AC3E}">
        <p14:creationId xmlns:p14="http://schemas.microsoft.com/office/powerpoint/2010/main" val="2010601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8619" y="3547487"/>
            <a:ext cx="4949190" cy="392415"/>
          </a:xfrm>
          <a:prstGeom prst="rect">
            <a:avLst/>
          </a:prstGeom>
          <a:noFill/>
        </p:spPr>
        <p:txBody>
          <a:bodyPr wrap="square" lIns="68580" tIns="34290" rIns="68580" bIns="34290" rtlCol="0">
            <a:spAutoFit/>
          </a:bodyPr>
          <a:lstStyle/>
          <a:p>
            <a:r>
              <a:rPr lang="zh-CN" altLang="en-US" sz="2100" dirty="0">
                <a:latin typeface="微软雅黑" panose="020B0503020204020204" charset="-122"/>
                <a:ea typeface="微软雅黑" panose="020B0503020204020204" charset="-122"/>
                <a:cs typeface="Calibri" panose="020F0502020204030204" charset="0"/>
                <a:sym typeface="+mn-ea"/>
              </a:rPr>
              <a:t>③  个人创作，</a:t>
            </a:r>
            <a:r>
              <a:rPr lang="zh-CN" altLang="en-US" sz="2100" dirty="0">
                <a:solidFill>
                  <a:srgbClr val="C00000"/>
                </a:solidFill>
                <a:latin typeface="微软雅黑" panose="020B0503020204020204" charset="-122"/>
                <a:ea typeface="微软雅黑" panose="020B0503020204020204" charset="-122"/>
                <a:cs typeface="Calibri" panose="020F0502020204030204" charset="0"/>
                <a:sym typeface="+mn-ea"/>
              </a:rPr>
              <a:t>集体流传</a:t>
            </a:r>
            <a:r>
              <a:rPr lang="zh-CN" altLang="en-US" sz="2100" dirty="0">
                <a:latin typeface="微软雅黑" panose="020B0503020204020204" charset="-122"/>
                <a:ea typeface="微软雅黑" panose="020B0503020204020204" charset="-122"/>
                <a:cs typeface="Calibri" panose="020F0502020204030204" charset="0"/>
                <a:sym typeface="+mn-ea"/>
              </a:rPr>
              <a:t>。</a:t>
            </a:r>
          </a:p>
        </p:txBody>
      </p:sp>
      <p:sp>
        <p:nvSpPr>
          <p:cNvPr id="6" name="文本框 5"/>
          <p:cNvSpPr txBox="1"/>
          <p:nvPr/>
        </p:nvSpPr>
        <p:spPr>
          <a:xfrm>
            <a:off x="378619" y="2938847"/>
            <a:ext cx="8386763" cy="392415"/>
          </a:xfrm>
          <a:prstGeom prst="rect">
            <a:avLst/>
          </a:prstGeom>
          <a:noFill/>
        </p:spPr>
        <p:txBody>
          <a:bodyPr wrap="square" lIns="68580" tIns="34290" rIns="68580" bIns="34290" rtlCol="0">
            <a:spAutoFit/>
          </a:bodyPr>
          <a:lstStyle/>
          <a:p>
            <a:r>
              <a:rPr lang="zh-CN" altLang="en-US" sz="2100" dirty="0">
                <a:latin typeface="微软雅黑" panose="020B0503020204020204" charset="-122"/>
                <a:ea typeface="微软雅黑" panose="020B0503020204020204" charset="-122"/>
                <a:cs typeface="Calibri" panose="020F0502020204030204" charset="0"/>
                <a:sym typeface="+mn-ea"/>
              </a:rPr>
              <a:t>②  由个人创作出作品的雏形后，再由</a:t>
            </a:r>
            <a:r>
              <a:rPr lang="zh-CN" altLang="en-US" sz="2100" dirty="0">
                <a:solidFill>
                  <a:srgbClr val="C00000"/>
                </a:solidFill>
                <a:latin typeface="微软雅黑" panose="020B0503020204020204" charset="-122"/>
                <a:ea typeface="微软雅黑" panose="020B0503020204020204" charset="-122"/>
                <a:cs typeface="Calibri" panose="020F0502020204030204" charset="0"/>
                <a:sym typeface="+mn-ea"/>
              </a:rPr>
              <a:t>许多人添枝加叶</a:t>
            </a:r>
            <a:r>
              <a:rPr lang="zh-CN" altLang="en-US" sz="2100" dirty="0">
                <a:latin typeface="微软雅黑" panose="020B0503020204020204" charset="-122"/>
                <a:ea typeface="微软雅黑" panose="020B0503020204020204" charset="-122"/>
                <a:cs typeface="Calibri" panose="020F0502020204030204" charset="0"/>
                <a:sym typeface="+mn-ea"/>
              </a:rPr>
              <a:t>，逐渐完善。</a:t>
            </a:r>
          </a:p>
        </p:txBody>
      </p:sp>
      <p:sp>
        <p:nvSpPr>
          <p:cNvPr id="7" name="文本框 6"/>
          <p:cNvSpPr txBox="1"/>
          <p:nvPr/>
        </p:nvSpPr>
        <p:spPr>
          <a:xfrm>
            <a:off x="378619" y="2331143"/>
            <a:ext cx="3496628" cy="391478"/>
          </a:xfrm>
          <a:prstGeom prst="rect">
            <a:avLst/>
          </a:prstGeom>
          <a:noFill/>
        </p:spPr>
        <p:txBody>
          <a:bodyPr wrap="none" lIns="68580" tIns="34290" rIns="68580" bIns="34290" rtlCol="0" anchor="t">
            <a:spAutoFit/>
          </a:bodyPr>
          <a:lstStyle/>
          <a:p>
            <a:r>
              <a:rPr lang="zh-CN" altLang="en-US" sz="2100" dirty="0">
                <a:latin typeface="微软雅黑" panose="020B0503020204020204" charset="-122"/>
                <a:ea typeface="微软雅黑" panose="020B0503020204020204" charset="-122"/>
                <a:cs typeface="Calibri" panose="020F0502020204030204" charset="0"/>
                <a:sym typeface="+mn-ea"/>
              </a:rPr>
              <a:t>①  集体情景中的</a:t>
            </a:r>
            <a:r>
              <a:rPr lang="zh-CN" altLang="en-US" sz="2100" dirty="0">
                <a:solidFill>
                  <a:srgbClr val="C00000"/>
                </a:solidFill>
                <a:latin typeface="微软雅黑" panose="020B0503020204020204" charset="-122"/>
                <a:ea typeface="微软雅黑" panose="020B0503020204020204" charset="-122"/>
                <a:cs typeface="Calibri" panose="020F0502020204030204" charset="0"/>
                <a:sym typeface="+mn-ea"/>
              </a:rPr>
              <a:t>集体创作</a:t>
            </a:r>
            <a:r>
              <a:rPr lang="zh-CN" altLang="en-US" sz="2100" dirty="0">
                <a:latin typeface="微软雅黑" panose="020B0503020204020204" charset="-122"/>
                <a:ea typeface="微软雅黑" panose="020B0503020204020204" charset="-122"/>
                <a:cs typeface="Calibri" panose="020F0502020204030204" charset="0"/>
                <a:sym typeface="+mn-ea"/>
              </a:rPr>
              <a:t>。</a:t>
            </a:r>
          </a:p>
        </p:txBody>
      </p:sp>
      <p:sp>
        <p:nvSpPr>
          <p:cNvPr id="8" name="文本框 7">
            <a:extLst>
              <a:ext uri="{FF2B5EF4-FFF2-40B4-BE49-F238E27FC236}">
                <a16:creationId xmlns:a16="http://schemas.microsoft.com/office/drawing/2014/main" id="{AE642BAF-29FB-224B-B59A-23946A49F8F3}"/>
              </a:ext>
            </a:extLst>
          </p:cNvPr>
          <p:cNvSpPr txBox="1"/>
          <p:nvPr/>
        </p:nvSpPr>
        <p:spPr>
          <a:xfrm>
            <a:off x="291941" y="252889"/>
            <a:ext cx="2567049" cy="392415"/>
          </a:xfrm>
          <a:prstGeom prst="rect">
            <a:avLst/>
          </a:prstGeom>
          <a:noFill/>
        </p:spPr>
        <p:txBody>
          <a:bodyPr wrap="none" lIns="68580" tIns="34290" rIns="68580" bIns="34290" rtlCol="0" anchor="t">
            <a:spAutoFit/>
          </a:bodyPr>
          <a:lstStyle/>
          <a:p>
            <a:r>
              <a:rPr lang="en-US" altLang="zh-CN" sz="2100" b="1" dirty="0">
                <a:solidFill>
                  <a:srgbClr val="0070C0"/>
                </a:solidFill>
                <a:latin typeface="微软雅黑" panose="020B0503020204020204" charset="-122"/>
                <a:ea typeface="微软雅黑" panose="020B0503020204020204" charset="-122"/>
                <a:sym typeface="+mn-ea"/>
              </a:rPr>
              <a:t>2.1.2</a:t>
            </a:r>
            <a:r>
              <a:rPr lang="zh-CN" altLang="en-US" sz="2100" b="1" dirty="0">
                <a:solidFill>
                  <a:srgbClr val="0070C0"/>
                </a:solidFill>
                <a:latin typeface="微软雅黑" panose="020B0503020204020204" charset="-122"/>
                <a:ea typeface="微软雅黑" panose="020B0503020204020204" charset="-122"/>
                <a:sym typeface="+mn-ea"/>
              </a:rPr>
              <a:t>  集体性的表现</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417096" y="28145"/>
            <a:ext cx="3624222" cy="1301429"/>
            <a:chOff x="-211368" y="1219996"/>
            <a:chExt cx="9540899" cy="3546722"/>
          </a:xfrm>
        </p:grpSpPr>
        <p:sp>
          <p:nvSpPr>
            <p:cNvPr id="10" name="圆角矩形 9">
              <a:extLst>
                <a:ext uri="{FF2B5EF4-FFF2-40B4-BE49-F238E27FC236}">
                  <a16:creationId xmlns:a16="http://schemas.microsoft.com/office/drawing/2014/main" id="{EC3F5AF2-376F-0844-A51B-07622CD5612F}"/>
                </a:ext>
              </a:extLst>
            </p:cNvPr>
            <p:cNvSpPr/>
            <p:nvPr/>
          </p:nvSpPr>
          <p:spPr>
            <a:xfrm>
              <a:off x="-211368" y="2220341"/>
              <a:ext cx="5260446"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1" name="圆角矩形 10">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集体性</a:t>
              </a:r>
            </a:p>
          </p:txBody>
        </p:sp>
        <p:sp>
          <p:nvSpPr>
            <p:cNvPr id="12" name="圆角矩形 11">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3" name="圆角矩形 12">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4" name="圆角矩形 13">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5"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5049078" y="1521482"/>
              <a:ext cx="1656524" cy="1374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5049078" y="2455369"/>
              <a:ext cx="1656521" cy="44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5049078" y="2896203"/>
              <a:ext cx="1656521" cy="60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5049078" y="2896203"/>
              <a:ext cx="1656521" cy="15869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文本框 6"/>
          <p:cNvSpPr txBox="1"/>
          <p:nvPr/>
        </p:nvSpPr>
        <p:spPr>
          <a:xfrm>
            <a:off x="378619" y="1381343"/>
            <a:ext cx="2023631" cy="392415"/>
          </a:xfrm>
          <a:prstGeom prst="rect">
            <a:avLst/>
          </a:prstGeom>
          <a:noFill/>
        </p:spPr>
        <p:txBody>
          <a:bodyPr wrap="none" lIns="68580" tIns="34290" rIns="68580" bIns="34290" rtlCol="0" anchor="t">
            <a:spAutoFit/>
          </a:bodyPr>
          <a:lstStyle/>
          <a:p>
            <a:r>
              <a:rPr lang="zh-CN" altLang="en-US" sz="2100" dirty="0">
                <a:latin typeface="微软雅黑" panose="020B0503020204020204" charset="-122"/>
                <a:ea typeface="微软雅黑" panose="020B0503020204020204" charset="-122"/>
                <a:cs typeface="Calibri" panose="020F0502020204030204" charset="0"/>
                <a:sym typeface="+mn-ea"/>
              </a:rPr>
              <a:t>集体性的表现？</a:t>
            </a:r>
          </a:p>
        </p:txBody>
      </p:sp>
    </p:spTree>
    <p:custDataLst>
      <p:tags r:id="rId1"/>
    </p:custDataLst>
    <p:extLst>
      <p:ext uri="{BB962C8B-B14F-4D97-AF65-F5344CB8AC3E}">
        <p14:creationId xmlns:p14="http://schemas.microsoft.com/office/powerpoint/2010/main" val="38257613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857807" y="1044206"/>
            <a:ext cx="7026561" cy="2660042"/>
            <a:chOff x="609599" y="1219996"/>
            <a:chExt cx="8719932" cy="3546722"/>
          </a:xfrm>
        </p:grpSpPr>
        <p:sp>
          <p:nvSpPr>
            <p:cNvPr id="3" name="圆角矩形 2">
              <a:extLst>
                <a:ext uri="{FF2B5EF4-FFF2-40B4-BE49-F238E27FC236}">
                  <a16:creationId xmlns:a16="http://schemas.microsoft.com/office/drawing/2014/main" id="{EC3F5AF2-376F-0844-A51B-07622CD5612F}"/>
                </a:ext>
              </a:extLst>
            </p:cNvPr>
            <p:cNvSpPr/>
            <p:nvPr/>
          </p:nvSpPr>
          <p:spPr>
            <a:xfrm>
              <a:off x="609599" y="2279373"/>
              <a:ext cx="4439479"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第二章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第四节 传承性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5049078" y="1521483"/>
              <a:ext cx="1656523" cy="14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5049078" y="2455369"/>
              <a:ext cx="1656522"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5049078" y="2955234"/>
              <a:ext cx="1656522" cy="54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5049078" y="2955234"/>
              <a:ext cx="1656522" cy="152790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61053" y="3107205"/>
            <a:ext cx="2475502" cy="1392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28070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585" y="-1267"/>
            <a:ext cx="9358472" cy="5143500"/>
          </a:xfrm>
          <a:prstGeom prst="rect">
            <a:avLst/>
          </a:prstGeom>
          <a:solidFill>
            <a:schemeClr val="bg1"/>
          </a:solidFill>
        </p:spPr>
        <p:txBody>
          <a:bodyPr wrap="square" lIns="0" tIns="0" rIns="0" bIns="0" rtlCol="0" anchor="ctr"/>
          <a:lstStyle/>
          <a:p>
            <a:pPr algn="ctr"/>
            <a:endParaRPr lang="zh-CN" altLang="en-US">
              <a:solidFill>
                <a:prstClr val="black"/>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131" y="1427538"/>
            <a:ext cx="3494762" cy="1924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5830632" y="2571750"/>
            <a:ext cx="1275673" cy="392415"/>
          </a:xfrm>
          <a:prstGeom prst="rect">
            <a:avLst/>
          </a:prstGeom>
          <a:noFill/>
        </p:spPr>
        <p:txBody>
          <a:bodyPr wrap="square" lIns="68580" tIns="34290" rIns="68580" bIns="34290" rtlCol="0">
            <a:spAutoFit/>
          </a:bodyPr>
          <a:lstStyle/>
          <a:p>
            <a:r>
              <a:rPr lang="zh-CN" altLang="en-US" sz="2100" b="1" dirty="0">
                <a:latin typeface="微软雅黑" panose="020B0503020204020204" charset="-122"/>
                <a:ea typeface="微软雅黑" panose="020B0503020204020204" charset="-122"/>
              </a:rPr>
              <a:t>是什么？</a:t>
            </a:r>
          </a:p>
        </p:txBody>
      </p:sp>
      <p:sp>
        <p:nvSpPr>
          <p:cNvPr id="6" name="TextBox 5"/>
          <p:cNvSpPr txBox="1"/>
          <p:nvPr/>
        </p:nvSpPr>
        <p:spPr>
          <a:xfrm>
            <a:off x="5830632" y="1662401"/>
            <a:ext cx="1654046" cy="392415"/>
          </a:xfrm>
          <a:prstGeom prst="rect">
            <a:avLst/>
          </a:prstGeom>
          <a:noFill/>
        </p:spPr>
        <p:txBody>
          <a:bodyPr wrap="square" lIns="68580" tIns="34290" rIns="68580" bIns="34290" rtlCol="0">
            <a:spAutoFit/>
          </a:bodyPr>
          <a:lstStyle/>
          <a:p>
            <a:r>
              <a:rPr lang="zh-CN" altLang="en-US" sz="2100" b="1" dirty="0">
                <a:latin typeface="微软雅黑" panose="020B0503020204020204" charset="-122"/>
                <a:ea typeface="微软雅黑" panose="020B0503020204020204" charset="-122"/>
              </a:rPr>
              <a:t>民间文学</a:t>
            </a:r>
          </a:p>
        </p:txBody>
      </p:sp>
      <p:sp>
        <p:nvSpPr>
          <p:cNvPr id="7" name="TextBox 5">
            <a:extLst>
              <a:ext uri="{FF2B5EF4-FFF2-40B4-BE49-F238E27FC236}">
                <a16:creationId xmlns:a16="http://schemas.microsoft.com/office/drawing/2014/main" id="{C5569739-303A-4049-925D-8F558EDE8C21}"/>
              </a:ext>
            </a:extLst>
          </p:cNvPr>
          <p:cNvSpPr txBox="1"/>
          <p:nvPr/>
        </p:nvSpPr>
        <p:spPr>
          <a:xfrm>
            <a:off x="448593" y="321354"/>
            <a:ext cx="1654046" cy="392415"/>
          </a:xfrm>
          <a:prstGeom prst="rect">
            <a:avLst/>
          </a:prstGeom>
          <a:noFill/>
        </p:spPr>
        <p:txBody>
          <a:bodyPr wrap="square" lIns="68580" tIns="34290" rIns="68580" bIns="34290" rtlCol="0">
            <a:spAutoFit/>
          </a:bodyPr>
          <a:lstStyle/>
          <a:p>
            <a:r>
              <a:rPr lang="en-US" altLang="zh-CN" sz="2100" dirty="0">
                <a:latin typeface="微软雅黑" panose="020B0503020204020204" charset="-122"/>
                <a:ea typeface="微软雅黑" panose="020B0503020204020204" charset="-122"/>
              </a:rPr>
              <a:t>1.1</a:t>
            </a:r>
            <a:endParaRPr lang="zh-CN" altLang="en-US" sz="2100" dirty="0">
              <a:latin typeface="微软雅黑" panose="020B0503020204020204" charset="-122"/>
              <a:ea typeface="微软雅黑" panose="020B0503020204020204" charset="-122"/>
            </a:endParaRP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9" name="圆角矩形 8">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3" name="圆角矩形 12">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4" name="直线连接符 19">
              <a:extLst>
                <a:ext uri="{FF2B5EF4-FFF2-40B4-BE49-F238E27FC236}">
                  <a16:creationId xmlns:a16="http://schemas.microsoft.com/office/drawing/2014/main" id="{2E56B57E-A19F-4B44-AB34-B35D23F9C872}"/>
                </a:ext>
              </a:extLst>
            </p:cNvPr>
            <p:cNvCxnSpPr>
              <a:stCxn id="9" idx="3"/>
              <a:endCxn id="10"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729673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0312" y="3794083"/>
            <a:ext cx="1584176" cy="1352886"/>
          </a:xfrm>
          <a:prstGeom prst="rect">
            <a:avLst/>
          </a:prstGeom>
        </p:spPr>
      </p:pic>
      <p:sp>
        <p:nvSpPr>
          <p:cNvPr id="62465" name="Rectangle 1"/>
          <p:cNvSpPr>
            <a:spLocks noChangeArrowheads="1"/>
          </p:cNvSpPr>
          <p:nvPr/>
        </p:nvSpPr>
        <p:spPr bwMode="auto">
          <a:xfrm>
            <a:off x="178057" y="784756"/>
            <a:ext cx="8714423" cy="3947234"/>
          </a:xfrm>
          <a:prstGeom prst="rect">
            <a:avLst/>
          </a:prstGeom>
          <a:noFill/>
          <a:ln w="9525">
            <a:noFill/>
            <a:miter lim="800000"/>
          </a:ln>
          <a:effectLst/>
        </p:spPr>
        <p:txBody>
          <a:bodyPr vert="horz" wrap="square" lIns="68580" tIns="34290" rIns="68580" bIns="34290" numCol="1" anchor="ctr" anchorCtr="0" compatLnSpc="1">
            <a:spAutoFit/>
          </a:bodyPr>
          <a:lstStyle/>
          <a:p>
            <a:pPr indent="378143"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2.2.1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口头性的含义</a:t>
            </a:r>
          </a:p>
          <a:p>
            <a:pPr indent="378143" fontAlgn="base" hangingPunct="0">
              <a:lnSpc>
                <a:spcPct val="150000"/>
              </a:lnSpc>
              <a:spcBef>
                <a:spcPct val="0"/>
              </a:spcBef>
              <a:spcAft>
                <a:spcPct val="0"/>
              </a:spcAft>
            </a:pPr>
            <a:endParaRPr lang="zh-CN" altLang="en-US" sz="2100" b="1" dirty="0">
              <a:solidFill>
                <a:srgbClr val="0070C0"/>
              </a:solidFill>
              <a:latin typeface="微软雅黑" panose="020B0503020204020204" charset="-122"/>
              <a:ea typeface="微软雅黑" panose="020B0503020204020204" charset="-122"/>
              <a:cs typeface="Calibri" panose="020F0502020204030204" charset="0"/>
            </a:endParaRPr>
          </a:p>
          <a:p>
            <a:pPr indent="378143"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rPr>
              <a:t>民间文学是一种活跃在广大人民群众口耳之间的特殊的语言艺术，因此又被称为“</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人民的口头创作”、“口传文学</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78143" fontAlgn="base" hangingPunct="0">
              <a:lnSpc>
                <a:spcPct val="150000"/>
              </a:lnSpc>
              <a:spcBef>
                <a:spcPct val="0"/>
              </a:spcBef>
              <a:spcAft>
                <a:spcPct val="0"/>
              </a:spcAft>
            </a:pPr>
            <a:endParaRPr lang="zh-CN" altLang="en-US" dirty="0">
              <a:latin typeface="微软雅黑" panose="020B0503020204020204" charset="-122"/>
              <a:ea typeface="微软雅黑" panose="020B0503020204020204" charset="-122"/>
              <a:cs typeface="Calibri" panose="020F0502020204030204" charset="0"/>
            </a:endParaRPr>
          </a:p>
          <a:p>
            <a:pPr indent="378143"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rPr>
              <a:t>广大民众</a:t>
            </a:r>
            <a:r>
              <a:rPr lang="zh-CN" altLang="en-US" dirty="0">
                <a:solidFill>
                  <a:srgbClr val="FF0000"/>
                </a:solidFill>
                <a:latin typeface="微软雅黑" panose="020B0503020204020204" charset="-122"/>
                <a:ea typeface="微软雅黑" panose="020B0503020204020204" charset="-122"/>
                <a:cs typeface="Calibri" panose="020F0502020204030204" charset="0"/>
              </a:rPr>
              <a:t>用口头语言进行文学创作</a:t>
            </a:r>
            <a:r>
              <a:rPr lang="zh-CN" altLang="en-US" dirty="0">
                <a:latin typeface="微软雅黑" panose="020B0503020204020204" charset="-122"/>
                <a:ea typeface="微软雅黑" panose="020B0503020204020204" charset="-122"/>
                <a:cs typeface="Calibri" panose="020F0502020204030204" charset="0"/>
              </a:rPr>
              <a:t>，并在口头传说中将这些作</a:t>
            </a:r>
            <a:r>
              <a:rPr lang="zh-CN" altLang="en-US" dirty="0">
                <a:solidFill>
                  <a:srgbClr val="FF0000"/>
                </a:solidFill>
                <a:latin typeface="微软雅黑" panose="020B0503020204020204" charset="-122"/>
                <a:ea typeface="微软雅黑" panose="020B0503020204020204" charset="-122"/>
                <a:cs typeface="Calibri" panose="020F0502020204030204" charset="0"/>
              </a:rPr>
              <a:t>品延续下来</a:t>
            </a:r>
            <a:r>
              <a:rPr lang="zh-CN" altLang="en-US" dirty="0">
                <a:latin typeface="微软雅黑" panose="020B0503020204020204" charset="-122"/>
                <a:ea typeface="微软雅黑" panose="020B0503020204020204" charset="-122"/>
                <a:cs typeface="Calibri" panose="020F0502020204030204" charset="0"/>
              </a:rPr>
              <a:t>，由此形成民间文学</a:t>
            </a:r>
            <a:r>
              <a:rPr lang="zh-CN" altLang="en-US" dirty="0">
                <a:solidFill>
                  <a:srgbClr val="FF0000"/>
                </a:solidFill>
                <a:latin typeface="微软雅黑" panose="020B0503020204020204" charset="-122"/>
                <a:ea typeface="微软雅黑" panose="020B0503020204020204" charset="-122"/>
                <a:cs typeface="Calibri" panose="020F0502020204030204" charset="0"/>
              </a:rPr>
              <a:t>口语化的表达方式</a:t>
            </a:r>
            <a:r>
              <a:rPr lang="zh-CN" altLang="en-US" dirty="0">
                <a:latin typeface="微软雅黑" panose="020B0503020204020204" charset="-122"/>
                <a:ea typeface="微软雅黑" panose="020B0503020204020204" charset="-122"/>
                <a:cs typeface="Calibri" panose="020F0502020204030204" charset="0"/>
              </a:rPr>
              <a:t>和</a:t>
            </a:r>
            <a:r>
              <a:rPr lang="zh-CN" altLang="en-US" dirty="0">
                <a:solidFill>
                  <a:srgbClr val="FF0000"/>
                </a:solidFill>
                <a:latin typeface="微软雅黑" panose="020B0503020204020204" charset="-122"/>
                <a:ea typeface="微软雅黑" panose="020B0503020204020204" charset="-122"/>
                <a:cs typeface="Calibri" panose="020F0502020204030204" charset="0"/>
              </a:rPr>
              <a:t>口耳相传的传播手段</a:t>
            </a:r>
            <a:r>
              <a:rPr lang="zh-CN" altLang="en-US" dirty="0">
                <a:latin typeface="微软雅黑" panose="020B0503020204020204" charset="-122"/>
                <a:ea typeface="微软雅黑" panose="020B0503020204020204" charset="-122"/>
                <a:cs typeface="Calibri" panose="020F0502020204030204" charset="0"/>
              </a:rPr>
              <a:t>，这就是民间文学的</a:t>
            </a:r>
            <a:r>
              <a:rPr lang="zh-CN" altLang="en-US" b="1" dirty="0">
                <a:solidFill>
                  <a:srgbClr val="FF0000"/>
                </a:solidFill>
                <a:latin typeface="微软雅黑" panose="020B0503020204020204" charset="-122"/>
                <a:ea typeface="微软雅黑" panose="020B0503020204020204" charset="-122"/>
                <a:cs typeface="Calibri" panose="020F0502020204030204" charset="0"/>
              </a:rPr>
              <a:t>口头性</a:t>
            </a:r>
            <a:r>
              <a:rPr lang="zh-CN" altLang="en-US" dirty="0">
                <a:latin typeface="微软雅黑" panose="020B0503020204020204" charset="-122"/>
                <a:ea typeface="微软雅黑" panose="020B0503020204020204" charset="-122"/>
                <a:cs typeface="Calibri" panose="020F0502020204030204" charset="0"/>
              </a:rPr>
              <a:t>。</a:t>
            </a:r>
          </a:p>
          <a:p>
            <a:pPr indent="378143" fontAlgn="base" hangingPunct="0">
              <a:lnSpc>
                <a:spcPct val="150000"/>
              </a:lnSpc>
              <a:spcBef>
                <a:spcPct val="0"/>
              </a:spcBef>
              <a:spcAft>
                <a:spcPct val="0"/>
              </a:spcAft>
            </a:pPr>
            <a:endParaRPr lang="en-US" altLang="zh-CN" dirty="0">
              <a:latin typeface="微软雅黑" panose="020B0503020204020204" charset="-122"/>
              <a:ea typeface="微软雅黑" panose="020B0503020204020204" charset="-122"/>
              <a:cs typeface="Calibri" panose="020F0502020204030204" charset="0"/>
              <a:sym typeface="+mn-ea"/>
            </a:endParaRPr>
          </a:p>
          <a:p>
            <a:pPr indent="378143"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sym typeface="+mn-ea"/>
              </a:rPr>
              <a:t>口头性是传统民间文学</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最显著的外部特性</a:t>
            </a:r>
            <a:r>
              <a:rPr lang="zh-CN" altLang="en-US" dirty="0">
                <a:latin typeface="微软雅黑" panose="020B0503020204020204" charset="-122"/>
                <a:ea typeface="微软雅黑" panose="020B0503020204020204" charset="-122"/>
                <a:cs typeface="Calibri" panose="020F0502020204030204" charset="0"/>
                <a:sym typeface="+mn-ea"/>
              </a:rPr>
              <a:t>。</a:t>
            </a:r>
          </a:p>
        </p:txBody>
      </p:sp>
      <p:sp>
        <p:nvSpPr>
          <p:cNvPr id="3" name="五边形 2"/>
          <p:cNvSpPr/>
          <p:nvPr/>
        </p:nvSpPr>
        <p:spPr>
          <a:xfrm flipH="1">
            <a:off x="3127830" y="109478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名词解释</a:t>
            </a:r>
          </a:p>
        </p:txBody>
      </p:sp>
      <p:sp>
        <p:nvSpPr>
          <p:cNvPr id="5" name="五边形 4"/>
          <p:cNvSpPr/>
          <p:nvPr/>
        </p:nvSpPr>
        <p:spPr>
          <a:xfrm flipH="1">
            <a:off x="4693152" y="109478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简答</a:t>
            </a:r>
          </a:p>
        </p:txBody>
      </p:sp>
      <p:sp>
        <p:nvSpPr>
          <p:cNvPr id="4" name="矩形 3"/>
          <p:cNvSpPr/>
          <p:nvPr/>
        </p:nvSpPr>
        <p:spPr>
          <a:xfrm>
            <a:off x="135180" y="262626"/>
            <a:ext cx="3483769" cy="553998"/>
          </a:xfrm>
          <a:prstGeom prst="rect">
            <a:avLst/>
          </a:prstGeom>
        </p:spPr>
        <p:txBody>
          <a:bodyPr wrap="square" lIns="68580" tIns="34290" rIns="68580" bIns="34290">
            <a:spAutoFit/>
          </a:bodyPr>
          <a:lstStyle/>
          <a:p>
            <a:pPr indent="342900" eaLnBrk="0" fontAlgn="base" hangingPunct="0">
              <a:lnSpc>
                <a:spcPct val="150000"/>
              </a:lnSpc>
              <a:spcBef>
                <a:spcPct val="0"/>
              </a:spcBef>
              <a:spcAft>
                <a:spcPct val="0"/>
              </a:spcAft>
            </a:pPr>
            <a:r>
              <a:rPr lang="zh-CN" altLang="en-US" sz="2100" b="1" dirty="0">
                <a:latin typeface="微软雅黑" panose="020B0503020204020204" charset="-122"/>
                <a:ea typeface="微软雅黑" panose="020B0503020204020204" charset="-122"/>
                <a:cs typeface="Calibri" panose="020F0502020204030204" charset="0"/>
              </a:rPr>
              <a:t> </a:t>
            </a:r>
            <a:r>
              <a:rPr lang="en-US" altLang="zh-CN" sz="2100" b="1" dirty="0">
                <a:latin typeface="微软雅黑" panose="020B0503020204020204" charset="-122"/>
                <a:ea typeface="微软雅黑" panose="020B0503020204020204" charset="-122"/>
                <a:cs typeface="Calibri" panose="020F0502020204030204" charset="0"/>
              </a:rPr>
              <a:t>2.2</a:t>
            </a:r>
            <a:r>
              <a:rPr lang="zh-CN" altLang="en-US" sz="2100" b="1" dirty="0">
                <a:latin typeface="微软雅黑" panose="020B0503020204020204" charset="-122"/>
                <a:ea typeface="微软雅黑" panose="020B0503020204020204" charset="-122"/>
                <a:cs typeface="Calibri" panose="020F0502020204030204" charset="0"/>
              </a:rPr>
              <a:t> 口头性</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756286" y="34265"/>
            <a:ext cx="3282062" cy="1319966"/>
            <a:chOff x="608126" y="1219996"/>
            <a:chExt cx="8721405" cy="3546722"/>
          </a:xfrm>
        </p:grpSpPr>
        <p:sp>
          <p:nvSpPr>
            <p:cNvPr id="8" name="圆角矩形 7">
              <a:extLst>
                <a:ext uri="{FF2B5EF4-FFF2-40B4-BE49-F238E27FC236}">
                  <a16:creationId xmlns:a16="http://schemas.microsoft.com/office/drawing/2014/main" id="{EC3F5AF2-376F-0844-A51B-07622CD5612F}"/>
                </a:ext>
              </a:extLst>
            </p:cNvPr>
            <p:cNvSpPr/>
            <p:nvPr/>
          </p:nvSpPr>
          <p:spPr>
            <a:xfrm>
              <a:off x="608126" y="2279374"/>
              <a:ext cx="527716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5885295" y="1521484"/>
              <a:ext cx="820307"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5885295" y="2455370"/>
              <a:ext cx="820304"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5885295" y="2955235"/>
              <a:ext cx="820304"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5885295" y="2955235"/>
              <a:ext cx="820304" cy="1527906"/>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07725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301" y="1370752"/>
            <a:ext cx="8865870" cy="1682320"/>
          </a:xfrm>
          <a:prstGeom prst="rect">
            <a:avLst/>
          </a:prstGeom>
        </p:spPr>
        <p:txBody>
          <a:bodyPr wrap="square" lIns="68580" tIns="34290" rIns="68580" bIns="34290">
            <a:spAutoFit/>
          </a:bodyPr>
          <a:lstStyle/>
          <a:p>
            <a:pPr marL="342900" indent="-342900" eaLnBrk="0" fontAlgn="base" hangingPunct="0">
              <a:lnSpc>
                <a:spcPct val="150000"/>
              </a:lnSpc>
              <a:spcBef>
                <a:spcPct val="0"/>
              </a:spcBef>
              <a:spcAft>
                <a:spcPct val="0"/>
              </a:spcAft>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cs typeface="Calibri" panose="020F0502020204030204" charset="0"/>
              </a:rPr>
              <a:t>民间文学的口头特征，主要是针对作家文学的书面创作形式提出的，</a:t>
            </a:r>
            <a:endParaRPr lang="en-US" altLang="zh-CN" dirty="0">
              <a:latin typeface="微软雅黑" panose="020B0503020204020204" pitchFamily="34" charset="-122"/>
              <a:ea typeface="微软雅黑" panose="020B0503020204020204" pitchFamily="34" charset="-122"/>
              <a:cs typeface="Calibri" panose="020F0502020204030204" charset="0"/>
            </a:endParaRPr>
          </a:p>
          <a:p>
            <a:pPr eaLnBrk="0" fontAlgn="base" hangingPunct="0">
              <a:lnSpc>
                <a:spcPct val="150000"/>
              </a:lnSpc>
              <a:spcBef>
                <a:spcPct val="0"/>
              </a:spcBef>
              <a:spcAft>
                <a:spcPct val="0"/>
              </a:spcAft>
            </a:pPr>
            <a:r>
              <a:rPr lang="zh-CN" altLang="en-US" b="1" u="sng" dirty="0">
                <a:solidFill>
                  <a:srgbClr val="C00000"/>
                </a:solidFill>
                <a:latin typeface="微软雅黑" panose="020B0503020204020204" pitchFamily="34" charset="-122"/>
                <a:ea typeface="微软雅黑" panose="020B0503020204020204" pitchFamily="34" charset="-122"/>
                <a:cs typeface="Calibri" panose="020F0502020204030204" charset="0"/>
                <a:sym typeface="+mn-ea"/>
              </a:rPr>
              <a:t>口头性是民间文学与作家文学显著区别的特征</a:t>
            </a:r>
            <a:r>
              <a:rPr lang="zh-CN" altLang="en-US" dirty="0">
                <a:latin typeface="微软雅黑" panose="020B0503020204020204" pitchFamily="34" charset="-122"/>
                <a:ea typeface="微软雅黑" panose="020B0503020204020204" pitchFamily="34" charset="-122"/>
                <a:cs typeface="Calibri" panose="020F0502020204030204" charset="0"/>
                <a:sym typeface="+mn-ea"/>
              </a:rPr>
              <a:t>。</a:t>
            </a:r>
            <a:r>
              <a:rPr lang="zh-CN" altLang="zh-CN" dirty="0">
                <a:latin typeface="微软雅黑" panose="020B0503020204020204" pitchFamily="34" charset="-122"/>
                <a:ea typeface="微软雅黑" panose="020B0503020204020204" pitchFamily="34" charset="-122"/>
              </a:rPr>
              <a:t>民间文学的创作、传播、接受不需要文字作中介以及造纸、印刷等技术媒介来传播，广大民众直接用口头语言进行创作，以口耳相传的方式传播，没有过多条件限制。</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044" y="3221398"/>
            <a:ext cx="2240163" cy="1460106"/>
          </a:xfrm>
          <a:prstGeom prst="rect">
            <a:avLst/>
          </a:prstGeom>
        </p:spPr>
      </p:pic>
      <p:sp>
        <p:nvSpPr>
          <p:cNvPr id="3" name="五边形 2"/>
          <p:cNvSpPr/>
          <p:nvPr/>
        </p:nvSpPr>
        <p:spPr>
          <a:xfrm flipH="1">
            <a:off x="3055236" y="34088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简答</a:t>
            </a:r>
          </a:p>
        </p:txBody>
      </p:sp>
      <p:sp>
        <p:nvSpPr>
          <p:cNvPr id="4" name="文本框 3"/>
          <p:cNvSpPr txBox="1"/>
          <p:nvPr/>
        </p:nvSpPr>
        <p:spPr>
          <a:xfrm>
            <a:off x="124302" y="182880"/>
            <a:ext cx="2870658" cy="553998"/>
          </a:xfrm>
          <a:prstGeom prst="rect">
            <a:avLst/>
          </a:prstGeom>
          <a:noFill/>
        </p:spPr>
        <p:txBody>
          <a:bodyPr wrap="none" lIns="68580" tIns="34290" rIns="68580" bIns="34290" rtlCol="0" anchor="t">
            <a:spAutoFit/>
          </a:bodyPr>
          <a:lstStyle/>
          <a:p>
            <a:pPr indent="378143"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口头性的表现</a:t>
            </a:r>
          </a:p>
        </p:txBody>
      </p:sp>
      <p:sp>
        <p:nvSpPr>
          <p:cNvPr id="8" name="文本框 7"/>
          <p:cNvSpPr txBox="1"/>
          <p:nvPr/>
        </p:nvSpPr>
        <p:spPr>
          <a:xfrm>
            <a:off x="3059832" y="3072755"/>
            <a:ext cx="5724525" cy="1731243"/>
          </a:xfrm>
          <a:prstGeom prst="rect">
            <a:avLst/>
          </a:prstGeom>
          <a:noFill/>
        </p:spPr>
        <p:txBody>
          <a:bodyPr wrap="square" lIns="68580" tIns="34290" rIns="68580" bIns="34290" rtlCol="0" anchor="t">
            <a:spAutoFit/>
          </a:bodyPr>
          <a:lstStyle/>
          <a:p>
            <a:pPr indent="342900" algn="ctr" eaLnBrk="0" fontAlgn="base" hangingPunct="0">
              <a:lnSpc>
                <a:spcPct val="150000"/>
              </a:lnSpc>
              <a:spcBef>
                <a:spcPct val="0"/>
              </a:spcBef>
              <a:spcAft>
                <a:spcPct val="0"/>
              </a:spcAft>
            </a:pPr>
            <a:r>
              <a:rPr lang="zh-CN" altLang="en-US" b="1" dirty="0">
                <a:latin typeface="楷体" panose="02010609060101010101" pitchFamily="49" charset="-122"/>
                <a:ea typeface="楷体" panose="02010609060101010101" pitchFamily="49" charset="-122"/>
                <a:cs typeface="Calibri" panose="020F0502020204030204" charset="0"/>
                <a:sym typeface="+mn-ea"/>
              </a:rPr>
              <a:t>小媳妇苦 </a:t>
            </a:r>
          </a:p>
          <a:p>
            <a:pPr indent="342900" eaLnBrk="0" fontAlgn="base" hangingPunct="0">
              <a:lnSpc>
                <a:spcPct val="150000"/>
              </a:lnSpc>
              <a:spcBef>
                <a:spcPct val="0"/>
              </a:spcBef>
              <a:spcAft>
                <a:spcPct val="0"/>
              </a:spcAft>
            </a:pPr>
            <a:r>
              <a:rPr lang="zh-CN" altLang="en-US" b="1" dirty="0">
                <a:latin typeface="楷体" panose="02010609060101010101" pitchFamily="49" charset="-122"/>
                <a:ea typeface="楷体" panose="02010609060101010101" pitchFamily="49" charset="-122"/>
                <a:cs typeface="Calibri" panose="020F0502020204030204" charset="0"/>
                <a:sym typeface="+mn-ea"/>
              </a:rPr>
              <a:t> 小媳妇苦，苦难当， 黑漆咙咚摸山墙。 鸡叫头遍早饭好， 鸡叫二遍忙梳妆， 鸡叫三遍三担水， 鸡叫四遍插黄秧。 一天黄秧插到晚， 晚上还要磨口粮。</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756286" y="34265"/>
            <a:ext cx="3282062" cy="1319966"/>
            <a:chOff x="608126" y="1219996"/>
            <a:chExt cx="8721405" cy="3546722"/>
          </a:xfrm>
        </p:grpSpPr>
        <p:sp>
          <p:nvSpPr>
            <p:cNvPr id="10" name="圆角矩形 9">
              <a:extLst>
                <a:ext uri="{FF2B5EF4-FFF2-40B4-BE49-F238E27FC236}">
                  <a16:creationId xmlns:a16="http://schemas.microsoft.com/office/drawing/2014/main" id="{EC3F5AF2-376F-0844-A51B-07622CD5612F}"/>
                </a:ext>
              </a:extLst>
            </p:cNvPr>
            <p:cNvSpPr/>
            <p:nvPr/>
          </p:nvSpPr>
          <p:spPr>
            <a:xfrm>
              <a:off x="608126" y="2279374"/>
              <a:ext cx="527716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1" name="圆角矩形 10">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2" name="圆角矩形 11">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口头性</a:t>
              </a:r>
            </a:p>
          </p:txBody>
        </p:sp>
        <p:sp>
          <p:nvSpPr>
            <p:cNvPr id="13" name="圆角矩形 12">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4" name="圆角矩形 13">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5"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5885295" y="1521484"/>
              <a:ext cx="820307"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5885295" y="2455370"/>
              <a:ext cx="820304"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5885295" y="2955235"/>
              <a:ext cx="820304"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5885295" y="2955235"/>
              <a:ext cx="820304" cy="1527906"/>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0278391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5280" y="1907346"/>
            <a:ext cx="8111014" cy="3184684"/>
          </a:xfrm>
          <a:prstGeom prst="rect">
            <a:avLst/>
          </a:prstGeom>
          <a:noFill/>
        </p:spPr>
        <p:txBody>
          <a:bodyPr wrap="square" lIns="68580" tIns="34290" rIns="68580" bIns="34290" rtlCol="0" anchor="t">
            <a:spAutoFit/>
          </a:bodyPr>
          <a:lstStyle/>
          <a:p>
            <a:pPr indent="342900" eaLnBrk="0" fontAlgn="base" hangingPunct="0">
              <a:lnSpc>
                <a:spcPct val="150000"/>
              </a:lnSpc>
              <a:spcBef>
                <a:spcPct val="0"/>
              </a:spcBef>
              <a:spcAft>
                <a:spcPct val="0"/>
              </a:spcAft>
            </a:pPr>
            <a:endParaRPr lang="zh-CN" altLang="en-US" sz="1500" b="1" u="sng" dirty="0">
              <a:solidFill>
                <a:srgbClr val="C00000"/>
              </a:solidFill>
              <a:latin typeface="微软雅黑" panose="020B0503020204020204" charset="-122"/>
              <a:ea typeface="微软雅黑" panose="020B0503020204020204" charset="-122"/>
              <a:cs typeface="Calibri" panose="020F0502020204030204" charset="0"/>
              <a:sym typeface="+mn-ea"/>
            </a:endParaRP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从前，崂山到处是梨树。有个老汉到江南卖梨。人家问：崂山有多大?</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卖梨的告诉：崂山可大啦!</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到底有多大?</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九宫八观七十二座庵，庵庵隔三千?听的人吃惊：</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哎呀，这么大呀!有多高呢？</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嗬!崂山那个高呀，更是没法说了!你说吧。?上到崂山顶就能摸着天。?</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听的人不信，?那么容易就摸着天啦?</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反正摸不着天也差不离。?听的人偏要刨根问底，</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到底差多少?</a:t>
            </a:r>
          </a:p>
          <a:p>
            <a:pPr indent="342900" eaLnBrk="0" fontAlgn="base" hangingPunct="0"/>
            <a:r>
              <a:rPr lang="zh-CN" altLang="en-US" dirty="0">
                <a:latin typeface="楷体" panose="02010609060101010101" pitchFamily="49" charset="-122"/>
                <a:ea typeface="楷体" panose="02010609060101010101" pitchFamily="49" charset="-122"/>
                <a:cs typeface="Calibri" panose="020F0502020204030204" charset="0"/>
                <a:sym typeface="+mn-ea"/>
              </a:rPr>
              <a:t>晚上踏着崂山顶，使巴棍敲天嘣嘣的。?</a:t>
            </a:r>
          </a:p>
        </p:txBody>
      </p:sp>
      <p:sp>
        <p:nvSpPr>
          <p:cNvPr id="5" name="文本框 4"/>
          <p:cNvSpPr txBox="1"/>
          <p:nvPr/>
        </p:nvSpPr>
        <p:spPr>
          <a:xfrm>
            <a:off x="335280" y="938704"/>
            <a:ext cx="7621096" cy="1266822"/>
          </a:xfrm>
          <a:prstGeom prst="rect">
            <a:avLst/>
          </a:prstGeom>
          <a:noFill/>
        </p:spPr>
        <p:txBody>
          <a:bodyPr wrap="square" lIns="68580" tIns="34290" rIns="68580" bIns="34290" rtlCol="0">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cs typeface="Calibri" panose="020F0502020204030204" charset="0"/>
                <a:sym typeface="Wingdings" panose="05000000000000000000" charset="0"/>
              </a:rPr>
              <a:t>② </a:t>
            </a:r>
            <a:r>
              <a:rPr lang="zh-CN" altLang="en-US" b="1" dirty="0">
                <a:solidFill>
                  <a:srgbClr val="C00000"/>
                </a:solidFill>
                <a:latin typeface="微软雅黑" panose="020B0503020204020204" pitchFamily="34" charset="-122"/>
                <a:ea typeface="微软雅黑" panose="020B0503020204020204" pitchFamily="34" charset="-122"/>
                <a:cs typeface="Calibri" panose="020F0502020204030204" charset="0"/>
                <a:sym typeface="+mn-ea"/>
              </a:rPr>
              <a:t>民间文学是存在于民众口头之间的活动着的文学</a:t>
            </a:r>
            <a:r>
              <a:rPr lang="zh-CN" altLang="zh-CN" dirty="0">
                <a:latin typeface="微软雅黑" panose="020B0503020204020204" pitchFamily="34" charset="-122"/>
                <a:ea typeface="微软雅黑" panose="020B0503020204020204" pitchFamily="34" charset="-122"/>
              </a:rPr>
              <a:t>，包含着浓郁的情感因素，生活场景被绘声绘色地表现出来，讲唱者与听者之间平等地双向交流，整个创作与传承活动充满了生活意蕴</a:t>
            </a:r>
            <a:r>
              <a:rPr lang="zh-CN" altLang="en-US" b="1" dirty="0">
                <a:solidFill>
                  <a:srgbClr val="C00000"/>
                </a:solidFill>
                <a:latin typeface="微软雅黑" panose="020B0503020204020204" pitchFamily="34" charset="-122"/>
                <a:ea typeface="微软雅黑" panose="020B0503020204020204" pitchFamily="34" charset="-122"/>
                <a:cs typeface="Calibri" panose="020F0502020204030204" charset="0"/>
                <a:sym typeface="+mn-ea"/>
              </a:rPr>
              <a:t>。</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4302" y="67628"/>
            <a:ext cx="2870658" cy="553998"/>
          </a:xfrm>
          <a:prstGeom prst="rect">
            <a:avLst/>
          </a:prstGeom>
          <a:noFill/>
        </p:spPr>
        <p:txBody>
          <a:bodyPr wrap="none" lIns="68580" tIns="34290" rIns="68580" bIns="34290" rtlCol="0" anchor="t">
            <a:spAutoFit/>
          </a:bodyPr>
          <a:lstStyle/>
          <a:p>
            <a:pPr indent="378143"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口头性的表现</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756286" y="34265"/>
            <a:ext cx="3282062" cy="1319966"/>
            <a:chOff x="608126" y="1219996"/>
            <a:chExt cx="8721405" cy="3546722"/>
          </a:xfrm>
        </p:grpSpPr>
        <p:sp>
          <p:nvSpPr>
            <p:cNvPr id="7" name="圆角矩形 6">
              <a:extLst>
                <a:ext uri="{FF2B5EF4-FFF2-40B4-BE49-F238E27FC236}">
                  <a16:creationId xmlns:a16="http://schemas.microsoft.com/office/drawing/2014/main" id="{EC3F5AF2-376F-0844-A51B-07622CD5612F}"/>
                </a:ext>
              </a:extLst>
            </p:cNvPr>
            <p:cNvSpPr/>
            <p:nvPr/>
          </p:nvSpPr>
          <p:spPr>
            <a:xfrm>
              <a:off x="608126" y="2279374"/>
              <a:ext cx="527716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8" name="圆角矩形 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9" name="圆角矩形 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口头性</a:t>
              </a:r>
            </a:p>
          </p:txBody>
        </p:sp>
        <p:sp>
          <p:nvSpPr>
            <p:cNvPr id="10" name="圆角矩形 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1" name="圆角矩形 1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2"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5885295" y="1521484"/>
              <a:ext cx="820307"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5885295" y="2455370"/>
              <a:ext cx="820304"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5885295" y="2955235"/>
              <a:ext cx="820304"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5">
              <a:extLst>
                <a:ext uri="{FF2B5EF4-FFF2-40B4-BE49-F238E27FC236}">
                  <a16:creationId xmlns:a16="http://schemas.microsoft.com/office/drawing/2014/main" id="{BA836D0A-D359-8541-BBFD-3CE0B3141514}"/>
                </a:ext>
              </a:extLst>
            </p:cNvPr>
            <p:cNvCxnSpPr>
              <a:cxnSpLocks/>
              <a:stCxn id="7" idx="3"/>
              <a:endCxn id="11" idx="1"/>
            </p:cNvCxnSpPr>
            <p:nvPr/>
          </p:nvCxnSpPr>
          <p:spPr>
            <a:xfrm>
              <a:off x="5885295" y="2955235"/>
              <a:ext cx="820304" cy="1527906"/>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509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E256CF-0D6A-4685-8115-E6D6473A985B}"/>
              </a:ext>
            </a:extLst>
          </p:cNvPr>
          <p:cNvSpPr txBox="1"/>
          <p:nvPr/>
        </p:nvSpPr>
        <p:spPr>
          <a:xfrm>
            <a:off x="124302" y="67628"/>
            <a:ext cx="2870658" cy="553998"/>
          </a:xfrm>
          <a:prstGeom prst="rect">
            <a:avLst/>
          </a:prstGeom>
          <a:noFill/>
        </p:spPr>
        <p:txBody>
          <a:bodyPr wrap="none" lIns="68580" tIns="34290" rIns="68580" bIns="34290" rtlCol="0" anchor="t">
            <a:spAutoFit/>
          </a:bodyPr>
          <a:lstStyle/>
          <a:p>
            <a:pPr indent="378143"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口头性的表现</a:t>
            </a:r>
          </a:p>
        </p:txBody>
      </p:sp>
      <p:grpSp>
        <p:nvGrpSpPr>
          <p:cNvPr id="3" name="组合 2">
            <a:extLst>
              <a:ext uri="{FF2B5EF4-FFF2-40B4-BE49-F238E27FC236}">
                <a16:creationId xmlns:a16="http://schemas.microsoft.com/office/drawing/2014/main" id="{982B6738-AE22-49D0-B470-5801B9354AD0}"/>
              </a:ext>
            </a:extLst>
          </p:cNvPr>
          <p:cNvGrpSpPr/>
          <p:nvPr/>
        </p:nvGrpSpPr>
        <p:grpSpPr>
          <a:xfrm>
            <a:off x="5756286" y="34265"/>
            <a:ext cx="3282062" cy="1319966"/>
            <a:chOff x="608126" y="1219996"/>
            <a:chExt cx="8721405" cy="3546722"/>
          </a:xfrm>
        </p:grpSpPr>
        <p:sp>
          <p:nvSpPr>
            <p:cNvPr id="4" name="圆角矩形 6">
              <a:extLst>
                <a:ext uri="{FF2B5EF4-FFF2-40B4-BE49-F238E27FC236}">
                  <a16:creationId xmlns:a16="http://schemas.microsoft.com/office/drawing/2014/main" id="{DA4A84CF-4085-4BB0-A1C1-CC7AEF86BDCB}"/>
                </a:ext>
              </a:extLst>
            </p:cNvPr>
            <p:cNvSpPr/>
            <p:nvPr/>
          </p:nvSpPr>
          <p:spPr>
            <a:xfrm>
              <a:off x="608126" y="2279374"/>
              <a:ext cx="527716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5" name="圆角矩形 7">
              <a:extLst>
                <a:ext uri="{FF2B5EF4-FFF2-40B4-BE49-F238E27FC236}">
                  <a16:creationId xmlns:a16="http://schemas.microsoft.com/office/drawing/2014/main" id="{28138E01-5B3F-4FAF-80CC-4A781F001C9A}"/>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6" name="圆角矩形 8">
              <a:extLst>
                <a:ext uri="{FF2B5EF4-FFF2-40B4-BE49-F238E27FC236}">
                  <a16:creationId xmlns:a16="http://schemas.microsoft.com/office/drawing/2014/main" id="{81D709DB-0EF0-429F-A057-FC3339F24713}"/>
                </a:ext>
              </a:extLst>
            </p:cNvPr>
            <p:cNvSpPr/>
            <p:nvPr/>
          </p:nvSpPr>
          <p:spPr>
            <a:xfrm>
              <a:off x="6705600" y="2158040"/>
              <a:ext cx="262393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口头性</a:t>
              </a:r>
            </a:p>
          </p:txBody>
        </p:sp>
        <p:sp>
          <p:nvSpPr>
            <p:cNvPr id="7" name="圆角矩形 9">
              <a:extLst>
                <a:ext uri="{FF2B5EF4-FFF2-40B4-BE49-F238E27FC236}">
                  <a16:creationId xmlns:a16="http://schemas.microsoft.com/office/drawing/2014/main" id="{819382A8-A47A-4316-9B45-CD7A740516EE}"/>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8" name="圆角矩形 10">
              <a:extLst>
                <a:ext uri="{FF2B5EF4-FFF2-40B4-BE49-F238E27FC236}">
                  <a16:creationId xmlns:a16="http://schemas.microsoft.com/office/drawing/2014/main" id="{FD6192AA-95C3-4CAE-B65E-45651EC02DB7}"/>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9" name="直线连接符 19">
              <a:extLst>
                <a:ext uri="{FF2B5EF4-FFF2-40B4-BE49-F238E27FC236}">
                  <a16:creationId xmlns:a16="http://schemas.microsoft.com/office/drawing/2014/main" id="{BEC4A8F4-68A8-4D90-847E-09F6D75446C4}"/>
                </a:ext>
              </a:extLst>
            </p:cNvPr>
            <p:cNvCxnSpPr>
              <a:cxnSpLocks/>
              <a:stCxn id="4" idx="3"/>
              <a:endCxn id="5" idx="1"/>
            </p:cNvCxnSpPr>
            <p:nvPr/>
          </p:nvCxnSpPr>
          <p:spPr>
            <a:xfrm flipV="1">
              <a:off x="5885295" y="1521484"/>
              <a:ext cx="820307"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20">
              <a:extLst>
                <a:ext uri="{FF2B5EF4-FFF2-40B4-BE49-F238E27FC236}">
                  <a16:creationId xmlns:a16="http://schemas.microsoft.com/office/drawing/2014/main" id="{F4E3EF1D-4033-44A6-B985-D972E85538E7}"/>
                </a:ext>
              </a:extLst>
            </p:cNvPr>
            <p:cNvCxnSpPr>
              <a:cxnSpLocks/>
              <a:stCxn id="4" idx="3"/>
              <a:endCxn id="6" idx="1"/>
            </p:cNvCxnSpPr>
            <p:nvPr/>
          </p:nvCxnSpPr>
          <p:spPr>
            <a:xfrm flipV="1">
              <a:off x="5885295" y="2455370"/>
              <a:ext cx="820304"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22">
              <a:extLst>
                <a:ext uri="{FF2B5EF4-FFF2-40B4-BE49-F238E27FC236}">
                  <a16:creationId xmlns:a16="http://schemas.microsoft.com/office/drawing/2014/main" id="{1A8726AD-AD1C-4F9D-AA2C-E8E02706C390}"/>
                </a:ext>
              </a:extLst>
            </p:cNvPr>
            <p:cNvCxnSpPr>
              <a:cxnSpLocks/>
              <a:stCxn id="4" idx="3"/>
              <a:endCxn id="7" idx="1"/>
            </p:cNvCxnSpPr>
            <p:nvPr/>
          </p:nvCxnSpPr>
          <p:spPr>
            <a:xfrm>
              <a:off x="5885295" y="2955235"/>
              <a:ext cx="820304"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5">
              <a:extLst>
                <a:ext uri="{FF2B5EF4-FFF2-40B4-BE49-F238E27FC236}">
                  <a16:creationId xmlns:a16="http://schemas.microsoft.com/office/drawing/2014/main" id="{3608BF3D-6E24-4D18-B0EE-06C2C7F38BBC}"/>
                </a:ext>
              </a:extLst>
            </p:cNvPr>
            <p:cNvCxnSpPr>
              <a:cxnSpLocks/>
              <a:stCxn id="4" idx="3"/>
              <a:endCxn id="8" idx="1"/>
            </p:cNvCxnSpPr>
            <p:nvPr/>
          </p:nvCxnSpPr>
          <p:spPr>
            <a:xfrm>
              <a:off x="5885295" y="2955235"/>
              <a:ext cx="820304" cy="15279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35DDCF7F-52D9-4E07-AADF-94737637DC6C}"/>
              </a:ext>
            </a:extLst>
          </p:cNvPr>
          <p:cNvSpPr/>
          <p:nvPr/>
        </p:nvSpPr>
        <p:spPr>
          <a:xfrm>
            <a:off x="539552" y="1635646"/>
            <a:ext cx="8329109" cy="499624"/>
          </a:xfrm>
          <a:prstGeom prst="rect">
            <a:avLst/>
          </a:prstGeom>
        </p:spPr>
        <p:txBody>
          <a:bodyPr wrap="square">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Calibri" panose="020F0502020204030204" charset="0"/>
                <a:sym typeface="Wingdings" panose="05000000000000000000" charset="0"/>
              </a:rPr>
              <a:t>③</a:t>
            </a:r>
            <a:r>
              <a:rPr lang="zh-CN" altLang="en-US" sz="2000" b="1" dirty="0">
                <a:solidFill>
                  <a:srgbClr val="C00000"/>
                </a:solidFill>
                <a:latin typeface="微软雅黑" panose="020B0503020204020204" pitchFamily="34" charset="-122"/>
                <a:ea typeface="微软雅黑" panose="020B0503020204020204" pitchFamily="34" charset="-122"/>
                <a:cs typeface="Calibri" panose="020F0502020204030204" charset="0"/>
                <a:sym typeface="+mn-ea"/>
              </a:rPr>
              <a:t>民间文学</a:t>
            </a:r>
            <a:r>
              <a:rPr lang="zh-CN" altLang="zh-CN" sz="2000" b="1" dirty="0">
                <a:solidFill>
                  <a:srgbClr val="C00000"/>
                </a:solidFill>
                <a:latin typeface="微软雅黑" panose="020B0503020204020204" pitchFamily="34" charset="-122"/>
                <a:ea typeface="微软雅黑" panose="020B0503020204020204" pitchFamily="34" charset="-122"/>
                <a:cs typeface="Calibri" panose="020F0502020204030204" charset="0"/>
              </a:rPr>
              <a:t>的口头性在口头程式理论和表演理论中都得到了很好的讨论</a:t>
            </a:r>
            <a:r>
              <a:rPr lang="zh-CN" altLang="en-US" sz="2000" b="1" dirty="0">
                <a:solidFill>
                  <a:srgbClr val="C00000"/>
                </a:solidFill>
                <a:latin typeface="微软雅黑" panose="020B0503020204020204" pitchFamily="34" charset="-122"/>
                <a:ea typeface="微软雅黑" panose="020B0503020204020204" pitchFamily="34" charset="-122"/>
                <a:cs typeface="Calibri" panose="020F0502020204030204" charset="0"/>
              </a:rPr>
              <a:t>。</a:t>
            </a:r>
          </a:p>
        </p:txBody>
      </p:sp>
    </p:spTree>
    <p:extLst>
      <p:ext uri="{BB962C8B-B14F-4D97-AF65-F5344CB8AC3E}">
        <p14:creationId xmlns:p14="http://schemas.microsoft.com/office/powerpoint/2010/main" val="3138939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915566"/>
            <a:ext cx="6486525" cy="4224233"/>
          </a:xfrm>
          <a:prstGeom prst="rect">
            <a:avLst/>
          </a:prstGeom>
        </p:spPr>
        <p:txBody>
          <a:bodyPr wrap="square" lIns="68580" tIns="34290" rIns="68580" bIns="34290">
            <a:spAutoFit/>
          </a:bodyPr>
          <a:lstStyle/>
          <a:p>
            <a:pPr indent="342900" eaLnBrk="0" fontAlgn="base" hangingPunct="0">
              <a:lnSpc>
                <a:spcPct val="150000"/>
              </a:lnSpc>
              <a:spcBef>
                <a:spcPct val="0"/>
              </a:spcBef>
              <a:spcAft>
                <a:spcPct val="0"/>
              </a:spcAft>
            </a:pPr>
            <a:r>
              <a:rPr lang="zh-CN" altLang="en-US" b="1" dirty="0">
                <a:latin typeface="微软雅黑" pitchFamily="34" charset="-122"/>
                <a:ea typeface="微软雅黑" pitchFamily="34" charset="-122"/>
              </a:rPr>
              <a:t>简述口头程式理论，分析其理论内容及影响。</a:t>
            </a:r>
            <a:endParaRPr lang="en-US" altLang="zh-CN" b="1" dirty="0">
              <a:latin typeface="微软雅黑" pitchFamily="34" charset="-122"/>
              <a:ea typeface="微软雅黑" pitchFamily="34" charset="-122"/>
            </a:endParaRPr>
          </a:p>
          <a:p>
            <a:pPr indent="342900" eaLnBrk="0" fontAlgn="base" hangingPunct="0">
              <a:lnSpc>
                <a:spcPct val="150000"/>
              </a:lnSpc>
              <a:spcBef>
                <a:spcPct val="0"/>
              </a:spcBef>
              <a:spcAft>
                <a:spcPct val="0"/>
              </a:spcAft>
            </a:pPr>
            <a:r>
              <a:rPr lang="en-US" altLang="zh-CN" dirty="0">
                <a:latin typeface="微软雅黑" panose="020B0503020204020204" charset="-122"/>
                <a:ea typeface="微软雅黑" panose="020B0503020204020204" charset="-122"/>
                <a:cs typeface="Calibri" panose="020F0502020204030204" charset="0"/>
              </a:rPr>
              <a:t>1. </a:t>
            </a:r>
            <a:r>
              <a:rPr lang="zh-CN" altLang="en-US" dirty="0">
                <a:latin typeface="微软雅黑" panose="020B0503020204020204" charset="-122"/>
                <a:ea typeface="微软雅黑" panose="020B0503020204020204" charset="-122"/>
                <a:cs typeface="Calibri" panose="020F0502020204030204" charset="0"/>
              </a:rPr>
              <a:t>民间文学的口头程式理论是</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帕里</a:t>
            </a:r>
            <a:r>
              <a:rPr lang="en-US" altLang="zh-CN" b="1" u="sng" dirty="0">
                <a:solidFill>
                  <a:srgbClr val="FF0000"/>
                </a:solidFill>
                <a:latin typeface="微软雅黑" panose="020B0503020204020204" charset="-122"/>
                <a:ea typeface="微软雅黑" panose="020B0503020204020204" charset="-122"/>
                <a:cs typeface="Calibri" panose="020F0502020204030204" charset="0"/>
              </a:rPr>
              <a:t>—</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洛德</a:t>
            </a:r>
            <a:r>
              <a:rPr lang="zh-CN" altLang="en-US" dirty="0">
                <a:latin typeface="微软雅黑" panose="020B0503020204020204" charset="-122"/>
                <a:ea typeface="微软雅黑" panose="020B0503020204020204" charset="-122"/>
                <a:cs typeface="Calibri" panose="020F0502020204030204" charset="0"/>
              </a:rPr>
              <a:t>提出来的。</a:t>
            </a:r>
          </a:p>
          <a:p>
            <a:pPr indent="342900" eaLnBrk="0"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rPr>
              <a:t>2</a:t>
            </a:r>
            <a:r>
              <a:rPr lang="en-US" altLang="zh-CN"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口头程式理论以</a:t>
            </a:r>
            <a:r>
              <a:rPr lang="zh-CN" altLang="en-US" b="1" dirty="0">
                <a:solidFill>
                  <a:srgbClr val="FF0000"/>
                </a:solidFill>
                <a:latin typeface="微软雅黑" panose="020B0503020204020204" charset="-122"/>
                <a:ea typeface="微软雅黑" panose="020B0503020204020204" charset="-122"/>
                <a:cs typeface="Calibri" panose="020F0502020204030204" charset="0"/>
              </a:rPr>
              <a:t>史诗</a:t>
            </a:r>
            <a:r>
              <a:rPr lang="zh-CN" altLang="en-US" dirty="0">
                <a:latin typeface="微软雅黑" panose="020B0503020204020204" charset="-122"/>
                <a:ea typeface="微软雅黑" panose="020B0503020204020204" charset="-122"/>
                <a:cs typeface="Calibri" panose="020F0502020204030204" charset="0"/>
              </a:rPr>
              <a:t>为对象，细致讨论了口头传唱史诗的规律，认为口头程式对史诗创作和传承具有突出价值。</a:t>
            </a:r>
          </a:p>
          <a:p>
            <a:pPr indent="342900" eaLnBrk="0" fontAlgn="base" hangingPunct="0">
              <a:lnSpc>
                <a:spcPct val="150000"/>
              </a:lnSpc>
              <a:spcBef>
                <a:spcPct val="0"/>
              </a:spcBef>
              <a:spcAft>
                <a:spcPct val="0"/>
              </a:spcAft>
            </a:pPr>
            <a:r>
              <a:rPr lang="zh-CN" altLang="en-US" dirty="0">
                <a:latin typeface="微软雅黑" panose="020B0503020204020204" charset="-122"/>
                <a:ea typeface="微软雅黑" panose="020B0503020204020204" charset="-122"/>
                <a:cs typeface="Calibri" panose="020F0502020204030204" charset="0"/>
              </a:rPr>
              <a:t>3</a:t>
            </a:r>
            <a:r>
              <a:rPr lang="en-US" altLang="zh-CN" dirty="0">
                <a:latin typeface="微软雅黑" panose="020B0503020204020204" charset="-122"/>
                <a:ea typeface="微软雅黑" panose="020B0503020204020204" charset="-122"/>
                <a:cs typeface="Calibri" panose="020F0502020204030204" charset="0"/>
              </a:rPr>
              <a:t>. </a:t>
            </a:r>
            <a:r>
              <a:rPr lang="zh-CN" altLang="en-US" dirty="0">
                <a:latin typeface="微软雅黑" panose="020B0503020204020204" charset="-122"/>
                <a:ea typeface="微软雅黑" panose="020B0503020204020204" charset="-122"/>
                <a:cs typeface="Calibri" panose="020F0502020204030204" charset="0"/>
              </a:rPr>
              <a:t>在口头史诗中，学习通过口头-听觉来完成，作品在口头现场创编中完成，并通过口头—听觉渠道完成</a:t>
            </a:r>
            <a:r>
              <a:rPr lang="zh-CN" altLang="en-US" b="1" u="sng" dirty="0">
                <a:solidFill>
                  <a:srgbClr val="FF0000"/>
                </a:solidFill>
                <a:latin typeface="微软雅黑" panose="020B0503020204020204" charset="-122"/>
                <a:ea typeface="微软雅黑" panose="020B0503020204020204" charset="-122"/>
                <a:cs typeface="Calibri" panose="020F0502020204030204" charset="0"/>
              </a:rPr>
              <a:t>传播</a:t>
            </a:r>
            <a:r>
              <a:rPr lang="zh-CN" altLang="en-US" dirty="0">
                <a:latin typeface="微软雅黑" panose="020B0503020204020204" charset="-122"/>
                <a:ea typeface="微软雅黑" panose="020B0503020204020204" charset="-122"/>
                <a:cs typeface="Calibri" panose="020F0502020204030204" charset="0"/>
              </a:rPr>
              <a:t>。</a:t>
            </a:r>
            <a:endParaRPr lang="en-US" altLang="zh-CN" dirty="0">
              <a:latin typeface="微软雅黑" panose="020B0503020204020204" charset="-122"/>
              <a:ea typeface="微软雅黑" panose="020B0503020204020204" charset="-122"/>
              <a:cs typeface="Calibri" panose="020F0502020204030204" charset="0"/>
            </a:endParaRPr>
          </a:p>
          <a:p>
            <a:pPr indent="342900"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4.从这个意义上说，歌手同时是表演者、创作者和诗人，是</a:t>
            </a:r>
            <a:r>
              <a:rPr lang="en-US" altLang="zh-CN" b="1" dirty="0">
                <a:solidFill>
                  <a:srgbClr val="FF0000"/>
                </a:solidFill>
                <a:latin typeface="微软雅黑" panose="020B0503020204020204" charset="-122"/>
                <a:ea typeface="微软雅黑" panose="020B0503020204020204" charset="-122"/>
                <a:cs typeface="Calibri" panose="020F0502020204030204" charset="0"/>
              </a:rPr>
              <a:t>一身而兼数职</a:t>
            </a:r>
            <a:r>
              <a:rPr lang="en-US" altLang="zh-CN" dirty="0">
                <a:latin typeface="微软雅黑" panose="020B0503020204020204" charset="-122"/>
                <a:ea typeface="微软雅黑" panose="020B0503020204020204" charset="-122"/>
                <a:cs typeface="Calibri" panose="020F0502020204030204" charset="0"/>
              </a:rPr>
              <a:t>的，由此还形成了高度程式化的艺术传统。</a:t>
            </a:r>
          </a:p>
          <a:p>
            <a:pPr indent="342900" eaLnBrk="0" fontAlgn="base" hangingPunct="0">
              <a:lnSpc>
                <a:spcPct val="150000"/>
              </a:lnSpc>
            </a:pPr>
            <a:r>
              <a:rPr lang="en-US" altLang="zh-CN" dirty="0">
                <a:latin typeface="微软雅黑" panose="020B0503020204020204" charset="-122"/>
                <a:ea typeface="微软雅黑" panose="020B0503020204020204" charset="-122"/>
                <a:cs typeface="Calibri" panose="020F0502020204030204" charset="0"/>
              </a:rPr>
              <a:t>5.口头程式</a:t>
            </a:r>
            <a:r>
              <a:rPr lang="en-US" altLang="zh-CN" b="1" u="sng" dirty="0">
                <a:solidFill>
                  <a:srgbClr val="FF0000"/>
                </a:solidFill>
                <a:latin typeface="微软雅黑" panose="020B0503020204020204" charset="-122"/>
                <a:ea typeface="微软雅黑" panose="020B0503020204020204" charset="-122"/>
                <a:cs typeface="Calibri" panose="020F0502020204030204" charset="0"/>
              </a:rPr>
              <a:t>奠定了口头传统的基础</a:t>
            </a:r>
            <a:r>
              <a:rPr lang="en-US" altLang="zh-CN" dirty="0">
                <a:latin typeface="微软雅黑" panose="020B0503020204020204" charset="-122"/>
                <a:ea typeface="微软雅黑" panose="020B0503020204020204" charset="-122"/>
                <a:cs typeface="Calibri" panose="020F0502020204030204" charset="0"/>
              </a:rPr>
              <a:t>，影响了以理查德·鲍曼为代表的表演理论。</a:t>
            </a:r>
          </a:p>
        </p:txBody>
      </p:sp>
      <p:sp>
        <p:nvSpPr>
          <p:cNvPr id="3" name="文本框 2"/>
          <p:cNvSpPr txBox="1"/>
          <p:nvPr/>
        </p:nvSpPr>
        <p:spPr>
          <a:xfrm>
            <a:off x="171450" y="343377"/>
            <a:ext cx="4411980" cy="553998"/>
          </a:xfrm>
          <a:prstGeom prst="rect">
            <a:avLst/>
          </a:prstGeom>
          <a:noFill/>
        </p:spPr>
        <p:txBody>
          <a:bodyPr wrap="square" lIns="68580" tIns="34290" rIns="68580" bIns="34290" rtlCol="0">
            <a:spAutoFit/>
          </a:bodyPr>
          <a:lstStyle/>
          <a:p>
            <a:pPr indent="342900" eaLnBrk="0" fontAlgn="base" hangingPunct="0">
              <a:lnSpc>
                <a:spcPct val="150000"/>
              </a:lnSpc>
              <a:spcBef>
                <a:spcPct val="0"/>
              </a:spcBef>
              <a:spcAft>
                <a:spcPct val="0"/>
              </a:spcAft>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2.2.3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关于口头程式理论 </a:t>
            </a:r>
          </a:p>
        </p:txBody>
      </p:sp>
      <p:sp>
        <p:nvSpPr>
          <p:cNvPr id="5" name="五边形 4"/>
          <p:cNvSpPr/>
          <p:nvPr/>
        </p:nvSpPr>
        <p:spPr>
          <a:xfrm flipH="1">
            <a:off x="3554596" y="44547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论述</a:t>
            </a:r>
          </a:p>
        </p:txBody>
      </p:sp>
      <p:sp>
        <p:nvSpPr>
          <p:cNvPr id="6" name="文本框 5"/>
          <p:cNvSpPr txBox="1"/>
          <p:nvPr/>
        </p:nvSpPr>
        <p:spPr>
          <a:xfrm>
            <a:off x="6988621" y="1705128"/>
            <a:ext cx="2047875" cy="3530918"/>
          </a:xfrm>
          <a:prstGeom prst="rect">
            <a:avLst/>
          </a:prstGeom>
          <a:noFill/>
        </p:spPr>
        <p:txBody>
          <a:bodyPr wrap="square" lIns="68580" tIns="34290" rIns="68580" bIns="34290" rtlCol="0">
            <a:spAutoFit/>
          </a:bodyPr>
          <a:lstStyle/>
          <a:p>
            <a:r>
              <a:rPr lang="zh-CN" altLang="en-US" sz="1500" dirty="0">
                <a:latin typeface="楷体" panose="02010609060101010101" pitchFamily="49" charset="-122"/>
                <a:ea typeface="楷体" panose="02010609060101010101" pitchFamily="49" charset="-122"/>
              </a:rPr>
              <a:t>酿一月的是月酒，</a:t>
            </a:r>
          </a:p>
          <a:p>
            <a:r>
              <a:rPr lang="zh-CN" altLang="en-US" sz="1500" dirty="0">
                <a:latin typeface="楷体" panose="02010609060101010101" pitchFamily="49" charset="-122"/>
                <a:ea typeface="楷体" panose="02010609060101010101" pitchFamily="49" charset="-122"/>
              </a:rPr>
              <a:t>月酒名叫甘露寒。</a:t>
            </a:r>
          </a:p>
          <a:p>
            <a:r>
              <a:rPr lang="zh-CN" altLang="en-US" sz="1500" dirty="0">
                <a:latin typeface="楷体" panose="02010609060101010101" pitchFamily="49" charset="-122"/>
                <a:ea typeface="楷体" panose="02010609060101010101" pitchFamily="49" charset="-122"/>
              </a:rPr>
              <a:t>酿一天的是日酒，</a:t>
            </a:r>
          </a:p>
          <a:p>
            <a:r>
              <a:rPr lang="zh-CN" altLang="en-US" sz="1500" dirty="0">
                <a:latin typeface="楷体" panose="02010609060101010101" pitchFamily="49" charset="-122"/>
                <a:ea typeface="楷体" panose="02010609060101010101" pitchFamily="49" charset="-122"/>
              </a:rPr>
              <a:t>日酒就叫甘露旋。</a:t>
            </a:r>
          </a:p>
          <a:p>
            <a:r>
              <a:rPr lang="zh-CN" altLang="en-US" sz="1500" dirty="0">
                <a:latin typeface="楷体" panose="02010609060101010101" pitchFamily="49" charset="-122"/>
                <a:ea typeface="楷体" panose="02010609060101010101" pitchFamily="49" charset="-122"/>
              </a:rPr>
              <a:t>......</a:t>
            </a:r>
          </a:p>
          <a:p>
            <a:r>
              <a:rPr lang="zh-CN" altLang="en-US" sz="1500" dirty="0">
                <a:latin typeface="楷体" panose="02010609060101010101" pitchFamily="49" charset="-122"/>
                <a:ea typeface="楷体" panose="02010609060101010101" pitchFamily="49" charset="-122"/>
              </a:rPr>
              <a:t>有权长官喝了它，</a:t>
            </a:r>
          </a:p>
          <a:p>
            <a:r>
              <a:rPr lang="zh-CN" altLang="en-US" sz="1500" dirty="0">
                <a:latin typeface="楷体" panose="02010609060101010101" pitchFamily="49" charset="-122"/>
                <a:ea typeface="楷体" panose="02010609060101010101" pitchFamily="49" charset="-122"/>
              </a:rPr>
              <a:t>心胸开阔比天大。</a:t>
            </a:r>
          </a:p>
          <a:p>
            <a:r>
              <a:rPr lang="zh-CN" altLang="en-US" sz="1500" dirty="0">
                <a:latin typeface="楷体" panose="02010609060101010101" pitchFamily="49" charset="-122"/>
                <a:ea typeface="楷体" panose="02010609060101010101" pitchFamily="49" charset="-122"/>
              </a:rPr>
              <a:t>胆小的喝了上战场，</a:t>
            </a:r>
          </a:p>
          <a:p>
            <a:r>
              <a:rPr lang="zh-CN" altLang="en-US" sz="1500" dirty="0">
                <a:latin typeface="楷体" panose="02010609060101010101" pitchFamily="49" charset="-122"/>
                <a:ea typeface="楷体" panose="02010609060101010101" pitchFamily="49" charset="-122"/>
              </a:rPr>
              <a:t>勇猛冲锋把敌杀。</a:t>
            </a:r>
          </a:p>
          <a:p>
            <a:r>
              <a:rPr lang="zh-CN" altLang="en-US" sz="1500" dirty="0">
                <a:latin typeface="楷体" panose="02010609060101010101" pitchFamily="49" charset="-122"/>
                <a:ea typeface="楷体" panose="02010609060101010101" pitchFamily="49" charset="-122"/>
              </a:rPr>
              <a:t>......</a:t>
            </a:r>
          </a:p>
          <a:p>
            <a:r>
              <a:rPr lang="zh-CN" altLang="en-US" sz="1500" dirty="0">
                <a:latin typeface="楷体" panose="02010609060101010101" pitchFamily="49" charset="-122"/>
                <a:ea typeface="楷体" panose="02010609060101010101" pitchFamily="49" charset="-122"/>
              </a:rPr>
              <a:t>喝了这酒好处多，</a:t>
            </a:r>
          </a:p>
          <a:p>
            <a:r>
              <a:rPr lang="zh-CN" altLang="en-US" sz="1500" dirty="0">
                <a:latin typeface="楷体" panose="02010609060101010101" pitchFamily="49" charset="-122"/>
                <a:ea typeface="楷体" panose="02010609060101010101" pitchFamily="49" charset="-122"/>
              </a:rPr>
              <a:t>这样美酒藏地缺，</a:t>
            </a:r>
          </a:p>
          <a:p>
            <a:r>
              <a:rPr lang="zh-CN" altLang="en-US" sz="1500" dirty="0">
                <a:latin typeface="楷体" panose="02010609060101010101" pitchFamily="49" charset="-122"/>
                <a:ea typeface="楷体" panose="02010609060101010101" pitchFamily="49" charset="-122"/>
              </a:rPr>
              <a:t>这是大王御用酒，</a:t>
            </a:r>
          </a:p>
          <a:p>
            <a:r>
              <a:rPr lang="zh-CN" altLang="en-US" sz="1500" dirty="0">
                <a:latin typeface="楷体" panose="02010609060101010101" pitchFamily="49" charset="-122"/>
                <a:ea typeface="楷体" panose="02010609060101010101" pitchFamily="49" charset="-122"/>
              </a:rPr>
              <a:t>这是愁人舒心酒。</a:t>
            </a:r>
          </a:p>
          <a:p>
            <a:r>
              <a:rPr lang="zh-CN" altLang="en-US" sz="1500" dirty="0">
                <a:latin typeface="楷体" panose="02010609060101010101" pitchFamily="49" charset="-122"/>
                <a:ea typeface="楷体" panose="02010609060101010101" pitchFamily="49" charset="-122"/>
              </a:rPr>
              <a:t>这是催人歌舞酒，</a:t>
            </a:r>
          </a:p>
        </p:txBody>
      </p:sp>
      <p:sp>
        <p:nvSpPr>
          <p:cNvPr id="7" name="文本框 6"/>
          <p:cNvSpPr txBox="1"/>
          <p:nvPr/>
        </p:nvSpPr>
        <p:spPr>
          <a:xfrm>
            <a:off x="6448359" y="1354231"/>
            <a:ext cx="2354104" cy="345281"/>
          </a:xfrm>
          <a:prstGeom prst="rect">
            <a:avLst/>
          </a:prstGeom>
          <a:noFill/>
        </p:spPr>
        <p:txBody>
          <a:bodyPr wrap="square" lIns="68580" tIns="34290" rIns="68580" bIns="34290" rtlCol="0">
            <a:spAutoFit/>
          </a:bodyPr>
          <a:lstStyle/>
          <a:p>
            <a:r>
              <a:rPr lang="zh-CN" altLang="en-US" dirty="0">
                <a:latin typeface="楷体" panose="02010609060101010101" pitchFamily="49" charset="-122"/>
                <a:ea typeface="楷体" panose="02010609060101010101" pitchFamily="49" charset="-122"/>
              </a:rPr>
              <a:t>    《格萨尔王传》</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756286" y="34265"/>
            <a:ext cx="3282062" cy="1319966"/>
            <a:chOff x="608126" y="1219996"/>
            <a:chExt cx="8721405" cy="3546722"/>
          </a:xfrm>
        </p:grpSpPr>
        <p:sp>
          <p:nvSpPr>
            <p:cNvPr id="9" name="圆角矩形 8">
              <a:extLst>
                <a:ext uri="{FF2B5EF4-FFF2-40B4-BE49-F238E27FC236}">
                  <a16:creationId xmlns:a16="http://schemas.microsoft.com/office/drawing/2014/main" id="{EC3F5AF2-376F-0844-A51B-07622CD5612F}"/>
                </a:ext>
              </a:extLst>
            </p:cNvPr>
            <p:cNvSpPr/>
            <p:nvPr/>
          </p:nvSpPr>
          <p:spPr>
            <a:xfrm>
              <a:off x="608126" y="2279374"/>
              <a:ext cx="527716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0" name="圆角矩形 9">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1" name="圆角矩形 10">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口头性</a:t>
              </a:r>
            </a:p>
          </p:txBody>
        </p:sp>
        <p:sp>
          <p:nvSpPr>
            <p:cNvPr id="12" name="圆角矩形 11">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3" name="圆角矩形 12">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5885295" y="1521484"/>
              <a:ext cx="820307"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5885295" y="2455370"/>
              <a:ext cx="820304"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5885295" y="2955235"/>
              <a:ext cx="820304"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5">
              <a:extLst>
                <a:ext uri="{FF2B5EF4-FFF2-40B4-BE49-F238E27FC236}">
                  <a16:creationId xmlns:a16="http://schemas.microsoft.com/office/drawing/2014/main" id="{BA836D0A-D359-8541-BBFD-3CE0B3141514}"/>
                </a:ext>
              </a:extLst>
            </p:cNvPr>
            <p:cNvCxnSpPr>
              <a:cxnSpLocks/>
              <a:stCxn id="9" idx="3"/>
              <a:endCxn id="13" idx="1"/>
            </p:cNvCxnSpPr>
            <p:nvPr/>
          </p:nvCxnSpPr>
          <p:spPr>
            <a:xfrm>
              <a:off x="5885295" y="2955235"/>
              <a:ext cx="820304" cy="1527906"/>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08153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1115616" y="1044206"/>
            <a:ext cx="6840760" cy="2660042"/>
            <a:chOff x="609599" y="1219996"/>
            <a:chExt cx="8719932" cy="3546722"/>
          </a:xfrm>
        </p:grpSpPr>
        <p:sp>
          <p:nvSpPr>
            <p:cNvPr id="3" name="圆角矩形 2">
              <a:extLst>
                <a:ext uri="{FF2B5EF4-FFF2-40B4-BE49-F238E27FC236}">
                  <a16:creationId xmlns:a16="http://schemas.microsoft.com/office/drawing/2014/main" id="{EC3F5AF2-376F-0844-A51B-07622CD5612F}"/>
                </a:ext>
              </a:extLst>
            </p:cNvPr>
            <p:cNvSpPr/>
            <p:nvPr/>
          </p:nvSpPr>
          <p:spPr>
            <a:xfrm>
              <a:off x="609599" y="2279373"/>
              <a:ext cx="4439479"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第二章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第四节 传承性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5049078" y="1521483"/>
              <a:ext cx="1656523" cy="14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5049078" y="2455369"/>
              <a:ext cx="1656522"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5049078" y="2955234"/>
              <a:ext cx="1656522" cy="54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5049078" y="2955234"/>
              <a:ext cx="1656522" cy="152790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064" b="7756"/>
          <a:stretch>
            <a:fillRect/>
          </a:stretch>
        </p:blipFill>
        <p:spPr>
          <a:xfrm>
            <a:off x="1461053" y="3107205"/>
            <a:ext cx="2475502" cy="1392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3771911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021" y="885825"/>
            <a:ext cx="8803958" cy="2215039"/>
          </a:xfrm>
          <a:prstGeom prst="rect">
            <a:avLst/>
          </a:prstGeom>
        </p:spPr>
        <p:txBody>
          <a:bodyPr wrap="square" lIns="68580" tIns="34290" rIns="68580" bIns="34290">
            <a:spAutoFit/>
          </a:bodyPr>
          <a:lstStyle/>
          <a:p>
            <a:pPr indent="342900" fontAlgn="base" hangingPunct="0">
              <a:lnSpc>
                <a:spcPct val="150000"/>
              </a:lnSpc>
              <a:spcBef>
                <a:spcPct val="0"/>
              </a:spcBef>
              <a:spcAft>
                <a:spcPct val="0"/>
              </a:spcAft>
            </a:pPr>
            <a:endParaRPr lang="en-US" altLang="zh-CN" sz="2100" b="1" dirty="0">
              <a:latin typeface="微软雅黑" panose="020B0503020204020204" charset="-122"/>
              <a:ea typeface="微软雅黑" panose="020B0503020204020204" charset="-122"/>
              <a:cs typeface="Calibri" panose="020F0502020204030204" charset="0"/>
            </a:endParaRPr>
          </a:p>
          <a:p>
            <a:pPr indent="342900" fontAlgn="base" hangingPunct="0">
              <a:lnSpc>
                <a:spcPct val="150000"/>
              </a:lnSpc>
              <a:spcBef>
                <a:spcPct val="0"/>
              </a:spcBef>
              <a:spcAft>
                <a:spcPct val="0"/>
              </a:spcAft>
            </a:pPr>
            <a:r>
              <a:rPr lang="en-US" altLang="zh-CN" sz="1500" dirty="0">
                <a:latin typeface="微软雅黑" panose="020B0503020204020204" charset="-122"/>
                <a:ea typeface="微软雅黑" panose="020B0503020204020204" charset="-122"/>
                <a:cs typeface="Calibri" panose="020F0502020204030204" charset="0"/>
              </a:rPr>
              <a:t> </a:t>
            </a:r>
            <a:r>
              <a:rPr lang="en-US" altLang="zh-CN" dirty="0">
                <a:latin typeface="微软雅黑" panose="020B0503020204020204" charset="-122"/>
                <a:ea typeface="微软雅黑" panose="020B0503020204020204" charset="-122"/>
                <a:cs typeface="Calibri" panose="020F0502020204030204" charset="0"/>
              </a:rPr>
              <a:t> </a:t>
            </a:r>
            <a:r>
              <a:rPr lang="zh-CN" altLang="zh-CN" dirty="0">
                <a:latin typeface="微软雅黑" panose="020B0503020204020204" charset="-122"/>
                <a:ea typeface="微软雅黑" panose="020B0503020204020204" charset="-122"/>
                <a:cs typeface="Calibri" panose="020F0502020204030204" charset="0"/>
              </a:rPr>
              <a:t>民间文学是活的语言艺术，它保存在人们的记忆里，流传在人们的口耳间，永远没有定稿。纵然有时被整理成文、出版、发表，也非最终定稿，不过处于暂时的稳定状态，一旦回到民间，又继续处于不断变化状态。</a:t>
            </a:r>
            <a:r>
              <a:rPr lang="zh-CN" altLang="zh-CN" b="1" u="sng" dirty="0">
                <a:solidFill>
                  <a:srgbClr val="C00000"/>
                </a:solidFill>
                <a:latin typeface="微软雅黑" panose="020B0503020204020204" charset="-122"/>
                <a:ea typeface="微软雅黑" panose="020B0503020204020204" charset="-122"/>
                <a:cs typeface="Calibri" panose="020F0502020204030204" charset="0"/>
              </a:rPr>
              <a:t>民间文学的这种</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不</a:t>
            </a:r>
            <a:r>
              <a:rPr lang="zh-CN" altLang="zh-CN" b="1" u="sng" dirty="0">
                <a:solidFill>
                  <a:srgbClr val="C00000"/>
                </a:solidFill>
                <a:latin typeface="微软雅黑" panose="020B0503020204020204" charset="-122"/>
                <a:ea typeface="微软雅黑" panose="020B0503020204020204" charset="-122"/>
                <a:cs typeface="Calibri" panose="020F0502020204030204" charset="0"/>
              </a:rPr>
              <a:t>断变化的特征叫变异性。</a:t>
            </a:r>
            <a:endParaRPr lang="zh-CN" altLang="en-US" dirty="0">
              <a:latin typeface="微软雅黑" panose="020B0503020204020204" charset="-122"/>
              <a:ea typeface="微软雅黑" panose="020B0503020204020204" charset="-122"/>
              <a:cs typeface="Calibri" panose="020F050202020403020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074" y="3100831"/>
            <a:ext cx="2631485" cy="1791413"/>
          </a:xfrm>
          <a:prstGeom prst="rect">
            <a:avLst/>
          </a:prstGeom>
        </p:spPr>
      </p:pic>
      <p:sp>
        <p:nvSpPr>
          <p:cNvPr id="3" name="TextBox 2"/>
          <p:cNvSpPr txBox="1"/>
          <p:nvPr/>
        </p:nvSpPr>
        <p:spPr>
          <a:xfrm>
            <a:off x="246222" y="3588544"/>
            <a:ext cx="5050631" cy="968693"/>
          </a:xfrm>
          <a:prstGeom prst="rect">
            <a:avLst/>
          </a:prstGeom>
          <a:noFill/>
        </p:spPr>
        <p:txBody>
          <a:bodyPr wrap="square" lIns="68580" tIns="34290" rIns="68580" bIns="34290" rtlCol="0">
            <a:spAutoFit/>
          </a:bodyPr>
          <a:lstStyle/>
          <a:p>
            <a:pPr>
              <a:lnSpc>
                <a:spcPct val="150000"/>
              </a:lnSpc>
            </a:pPr>
            <a:r>
              <a:rPr lang="zh-CN" altLang="en-US" b="1" dirty="0">
                <a:latin typeface="楷体" panose="02010609060101010101" pitchFamily="49" charset="-122"/>
                <a:ea typeface="楷体" panose="02010609060101010101" pitchFamily="49" charset="-122"/>
              </a:rPr>
              <a:t>拉开距离</a:t>
            </a:r>
            <a:r>
              <a:rPr lang="en-US" altLang="zh-CN"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拉一头驴</a:t>
            </a:r>
            <a:endParaRPr lang="zh-CN" altLang="en-US" sz="2100" b="1" dirty="0">
              <a:latin typeface="楷体" panose="02010609060101010101" pitchFamily="49" charset="-122"/>
              <a:ea typeface="楷体" panose="02010609060101010101" pitchFamily="49" charset="-122"/>
            </a:endParaRPr>
          </a:p>
          <a:p>
            <a:pPr>
              <a:lnSpc>
                <a:spcPct val="150000"/>
              </a:lnSpc>
            </a:pPr>
            <a:r>
              <a:rPr lang="zh-CN" altLang="en-US" b="1" dirty="0">
                <a:latin typeface="楷体" panose="02010609060101010101" pitchFamily="49" charset="-122"/>
                <a:ea typeface="楷体" panose="02010609060101010101" pitchFamily="49" charset="-122"/>
              </a:rPr>
              <a:t>下定决心，排除万难</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今早八点，准时开饭</a:t>
            </a:r>
          </a:p>
        </p:txBody>
      </p:sp>
      <p:sp>
        <p:nvSpPr>
          <p:cNvPr id="5" name="五边形 4"/>
          <p:cNvSpPr/>
          <p:nvPr/>
        </p:nvSpPr>
        <p:spPr>
          <a:xfrm flipH="1">
            <a:off x="2754079" y="88571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名词解释</a:t>
            </a:r>
          </a:p>
        </p:txBody>
      </p:sp>
      <p:sp>
        <p:nvSpPr>
          <p:cNvPr id="6" name="五边形 5"/>
          <p:cNvSpPr/>
          <p:nvPr/>
        </p:nvSpPr>
        <p:spPr>
          <a:xfrm flipH="1">
            <a:off x="4211960" y="88571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简答</a:t>
            </a:r>
          </a:p>
        </p:txBody>
      </p:sp>
      <p:sp>
        <p:nvSpPr>
          <p:cNvPr id="7" name="文本框 6"/>
          <p:cNvSpPr txBox="1"/>
          <p:nvPr/>
        </p:nvSpPr>
        <p:spPr>
          <a:xfrm>
            <a:off x="170022" y="806768"/>
            <a:ext cx="2879884"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2.3.1</a:t>
            </a:r>
            <a:r>
              <a:rPr lang="zh-CN" altLang="en-US" sz="2100" b="1" dirty="0">
                <a:solidFill>
                  <a:srgbClr val="0070C0"/>
                </a:solidFill>
                <a:latin typeface="微软雅黑" panose="020B0503020204020204" charset="-122"/>
                <a:ea typeface="微软雅黑" panose="020B0503020204020204" charset="-122"/>
              </a:rPr>
              <a:t> 变异性的含义</a:t>
            </a:r>
          </a:p>
        </p:txBody>
      </p:sp>
      <p:sp>
        <p:nvSpPr>
          <p:cNvPr id="8" name="文本框 7"/>
          <p:cNvSpPr txBox="1"/>
          <p:nvPr/>
        </p:nvSpPr>
        <p:spPr>
          <a:xfrm>
            <a:off x="246222" y="309844"/>
            <a:ext cx="1517082" cy="553998"/>
          </a:xfrm>
          <a:prstGeom prst="rect">
            <a:avLst/>
          </a:prstGeom>
          <a:noFill/>
        </p:spPr>
        <p:txBody>
          <a:bodyPr wrap="none" lIns="68580" tIns="34290" rIns="68580" bIns="34290" rtlCol="0" anchor="t">
            <a:spAutoFit/>
          </a:bodyPr>
          <a:lstStyle/>
          <a:p>
            <a:pPr>
              <a:lnSpc>
                <a:spcPct val="150000"/>
              </a:lnSpc>
            </a:pPr>
            <a:r>
              <a:rPr lang="en-US" altLang="zh-CN" sz="2100" b="1" dirty="0">
                <a:latin typeface="微软雅黑" panose="020B0503020204020204" charset="-122"/>
                <a:ea typeface="微软雅黑" panose="020B0503020204020204" charset="-122"/>
                <a:sym typeface="+mn-ea"/>
              </a:rPr>
              <a:t>2.3</a:t>
            </a:r>
            <a:r>
              <a:rPr lang="zh-CN" altLang="en-US" sz="2100" b="1" dirty="0">
                <a:latin typeface="微软雅黑" panose="020B0503020204020204" charset="-122"/>
                <a:ea typeface="微软雅黑" panose="020B0503020204020204" charset="-122"/>
                <a:sym typeface="+mn-ea"/>
              </a:rPr>
              <a:t>  变异性</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724129" y="56128"/>
            <a:ext cx="3384375" cy="1320727"/>
            <a:chOff x="609599" y="1219996"/>
            <a:chExt cx="8719932" cy="3546722"/>
          </a:xfrm>
        </p:grpSpPr>
        <p:sp>
          <p:nvSpPr>
            <p:cNvPr id="10" name="圆角矩形 9">
              <a:extLst>
                <a:ext uri="{FF2B5EF4-FFF2-40B4-BE49-F238E27FC236}">
                  <a16:creationId xmlns:a16="http://schemas.microsoft.com/office/drawing/2014/main" id="{EC3F5AF2-376F-0844-A51B-07622CD5612F}"/>
                </a:ext>
              </a:extLst>
            </p:cNvPr>
            <p:cNvSpPr/>
            <p:nvPr/>
          </p:nvSpPr>
          <p:spPr>
            <a:xfrm>
              <a:off x="609599" y="2279373"/>
              <a:ext cx="526773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1" name="圆角矩形 10">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2" name="圆角矩形 11">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3" name="圆角矩形 12">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变异性</a:t>
              </a:r>
            </a:p>
          </p:txBody>
        </p:sp>
        <p:sp>
          <p:nvSpPr>
            <p:cNvPr id="14" name="圆角矩形 13">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5"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5877338" y="1521483"/>
              <a:ext cx="828263"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5877338" y="2455370"/>
              <a:ext cx="828261"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5877338" y="2955235"/>
              <a:ext cx="828261"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5">
              <a:extLst>
                <a:ext uri="{FF2B5EF4-FFF2-40B4-BE49-F238E27FC236}">
                  <a16:creationId xmlns:a16="http://schemas.microsoft.com/office/drawing/2014/main" id="{BA836D0A-D359-8541-BBFD-3CE0B3141514}"/>
                </a:ext>
              </a:extLst>
            </p:cNvPr>
            <p:cNvCxnSpPr>
              <a:cxnSpLocks/>
              <a:stCxn id="10" idx="3"/>
              <a:endCxn id="14" idx="1"/>
            </p:cNvCxnSpPr>
            <p:nvPr/>
          </p:nvCxnSpPr>
          <p:spPr>
            <a:xfrm>
              <a:off x="5877338" y="2955235"/>
              <a:ext cx="828261" cy="15279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80935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8123" y="1433879"/>
            <a:ext cx="8410099" cy="2145983"/>
          </a:xfrm>
          <a:prstGeom prst="rect">
            <a:avLst/>
          </a:prstGeom>
          <a:noFill/>
          <a:ln w="9525">
            <a:noFill/>
          </a:ln>
        </p:spPr>
        <p:txBody>
          <a:bodyPr wrap="square" lIns="68580" tIns="34290" rIns="68580" bIns="34290">
            <a:spAutoFit/>
          </a:bodyPr>
          <a:lstStyle/>
          <a:p>
            <a:pPr>
              <a:lnSpc>
                <a:spcPct val="150000"/>
              </a:lnSpc>
            </a:pPr>
            <a:r>
              <a:rPr lang="zh-CN" altLang="zh-CN" dirty="0">
                <a:latin typeface="微软雅黑" panose="020B0503020204020204" charset="-122"/>
                <a:ea typeface="微软雅黑" panose="020B0503020204020204" charset="-122"/>
                <a:cs typeface="Calibri" panose="020F0502020204030204" charset="0"/>
              </a:rPr>
              <a:t>民间文学的变异性大量地、经常地表现在作品的</a:t>
            </a:r>
            <a:r>
              <a:rPr lang="zh-CN" altLang="zh-CN" dirty="0">
                <a:solidFill>
                  <a:srgbClr val="C00000"/>
                </a:solidFill>
                <a:latin typeface="微软雅黑" panose="020B0503020204020204" charset="-122"/>
                <a:ea typeface="微软雅黑" panose="020B0503020204020204" charset="-122"/>
                <a:cs typeface="Calibri" panose="020F0502020204030204" charset="0"/>
              </a:rPr>
              <a:t>语言变化</a:t>
            </a:r>
            <a:r>
              <a:rPr lang="zh-CN" altLang="zh-CN" dirty="0">
                <a:latin typeface="微软雅黑" panose="020B0503020204020204" charset="-122"/>
                <a:ea typeface="微软雅黑" panose="020B0503020204020204" charset="-122"/>
                <a:cs typeface="Calibri" panose="020F0502020204030204" charset="0"/>
              </a:rPr>
              <a:t>上，同时也表现在作品的内容、情节、主题、形象、结构等要素的变化上。</a:t>
            </a:r>
          </a:p>
          <a:p>
            <a:pPr>
              <a:lnSpc>
                <a:spcPct val="150000"/>
              </a:lnSpc>
            </a:pPr>
            <a:endParaRPr lang="zh-CN" altLang="zh-CN" dirty="0">
              <a:latin typeface="微软雅黑" panose="020B0503020204020204" charset="-122"/>
              <a:ea typeface="微软雅黑" panose="020B0503020204020204" charset="-122"/>
              <a:cs typeface="Calibri" panose="020F0502020204030204" charset="0"/>
            </a:endParaRPr>
          </a:p>
          <a:p>
            <a:r>
              <a:rPr lang="zh-CN" altLang="zh-CN" b="1" dirty="0">
                <a:latin typeface="楷体" panose="02010609060101010101" pitchFamily="49" charset="-122"/>
                <a:ea typeface="楷体" panose="02010609060101010101" pitchFamily="49" charset="-122"/>
                <a:cs typeface="Calibri" panose="020F0502020204030204" charset="0"/>
              </a:rPr>
              <a:t>例如：走千走万，不如黄河两岸</a:t>
            </a:r>
          </a:p>
          <a:p>
            <a:r>
              <a:rPr lang="zh-CN" altLang="zh-CN" b="1" dirty="0">
                <a:latin typeface="楷体" panose="02010609060101010101" pitchFamily="49" charset="-122"/>
                <a:ea typeface="楷体" panose="02010609060101010101" pitchFamily="49" charset="-122"/>
                <a:cs typeface="Calibri" panose="020F0502020204030204" charset="0"/>
                <a:sym typeface="+mn-ea"/>
              </a:rPr>
              <a:t>      走千走万，不如淮河两岸</a:t>
            </a:r>
          </a:p>
          <a:p>
            <a:r>
              <a:rPr lang="zh-CN" altLang="zh-CN" b="1" dirty="0">
                <a:latin typeface="楷体" panose="02010609060101010101" pitchFamily="49" charset="-122"/>
                <a:ea typeface="楷体" panose="02010609060101010101" pitchFamily="49" charset="-122"/>
                <a:cs typeface="Calibri" panose="020F0502020204030204" charset="0"/>
                <a:sym typeface="+mn-ea"/>
              </a:rPr>
              <a:t>      走千走万，不如长江两岸</a:t>
            </a:r>
            <a:endParaRPr lang="zh-CN" altLang="zh-CN" b="1" dirty="0">
              <a:latin typeface="楷体" panose="02010609060101010101" pitchFamily="49" charset="-122"/>
              <a:ea typeface="楷体" panose="02010609060101010101" pitchFamily="49" charset="-122"/>
              <a:cs typeface="Calibri" panose="020F0502020204030204" charset="0"/>
            </a:endParaRPr>
          </a:p>
        </p:txBody>
      </p:sp>
      <p:sp>
        <p:nvSpPr>
          <p:cNvPr id="6" name="五边形 5"/>
          <p:cNvSpPr/>
          <p:nvPr/>
        </p:nvSpPr>
        <p:spPr>
          <a:xfrm flipH="1">
            <a:off x="3132221" y="50233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简答</a:t>
            </a:r>
          </a:p>
        </p:txBody>
      </p:sp>
      <p:sp>
        <p:nvSpPr>
          <p:cNvPr id="7" name="文本框 6"/>
          <p:cNvSpPr txBox="1"/>
          <p:nvPr/>
        </p:nvSpPr>
        <p:spPr>
          <a:xfrm>
            <a:off x="434423" y="400493"/>
            <a:ext cx="2879884"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2.3.2</a:t>
            </a:r>
            <a:r>
              <a:rPr lang="zh-CN" altLang="en-US" sz="2100" b="1" dirty="0">
                <a:solidFill>
                  <a:srgbClr val="0070C0"/>
                </a:solidFill>
                <a:latin typeface="微软雅黑" panose="020B0503020204020204" charset="-122"/>
                <a:ea typeface="微软雅黑" panose="020B0503020204020204" charset="-122"/>
              </a:rPr>
              <a:t> 变异性的表现</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724129" y="56128"/>
            <a:ext cx="3384375" cy="1320727"/>
            <a:chOff x="609599" y="1219996"/>
            <a:chExt cx="8719932" cy="3546722"/>
          </a:xfrm>
        </p:grpSpPr>
        <p:sp>
          <p:nvSpPr>
            <p:cNvPr id="8" name="圆角矩形 7">
              <a:extLst>
                <a:ext uri="{FF2B5EF4-FFF2-40B4-BE49-F238E27FC236}">
                  <a16:creationId xmlns:a16="http://schemas.microsoft.com/office/drawing/2014/main" id="{EC3F5AF2-376F-0844-A51B-07622CD5612F}"/>
                </a:ext>
              </a:extLst>
            </p:cNvPr>
            <p:cNvSpPr/>
            <p:nvPr/>
          </p:nvSpPr>
          <p:spPr>
            <a:xfrm>
              <a:off x="609599" y="2279373"/>
              <a:ext cx="526773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5877338" y="1521483"/>
              <a:ext cx="828263"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5877338" y="2455370"/>
              <a:ext cx="828261"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5877338" y="2955235"/>
              <a:ext cx="828261"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5877338" y="2955235"/>
              <a:ext cx="828261" cy="15279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552934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41484" y="1284446"/>
            <a:ext cx="7784306" cy="1661160"/>
          </a:xfrm>
          <a:prstGeom prst="rect">
            <a:avLst/>
          </a:prstGeom>
          <a:noFill/>
          <a:ln w="9525">
            <a:noFill/>
          </a:ln>
        </p:spPr>
        <p:txBody>
          <a:bodyPr wrap="square" lIns="68580" tIns="34290" rIns="68580" bIns="34290">
            <a:spAutoFit/>
          </a:bodyPr>
          <a:lstStyle/>
          <a:p>
            <a:pPr>
              <a:lnSpc>
                <a:spcPct val="150000"/>
              </a:lnSpc>
            </a:pPr>
            <a:r>
              <a:rPr lang="zh-CN" altLang="en-US" dirty="0">
                <a:latin typeface="微软雅黑" panose="020B0503020204020204" charset="-122"/>
                <a:ea typeface="微软雅黑" panose="020B0503020204020204" charset="-122"/>
                <a:cs typeface="宋体" panose="02010600030101010101" pitchFamily="2" charset="-122"/>
              </a:rPr>
              <a:t>（</a:t>
            </a:r>
            <a:r>
              <a:rPr lang="en-US" altLang="zh-CN" dirty="0">
                <a:latin typeface="微软雅黑" panose="020B0503020204020204" charset="-122"/>
                <a:ea typeface="微软雅黑" panose="020B0503020204020204" charset="-122"/>
                <a:cs typeface="宋体" panose="02010600030101010101" pitchFamily="2" charset="-122"/>
              </a:rPr>
              <a:t>1</a:t>
            </a:r>
            <a:r>
              <a:rPr lang="zh-CN" altLang="en-US" dirty="0">
                <a:latin typeface="微软雅黑" panose="020B0503020204020204" charset="-122"/>
                <a:ea typeface="微软雅黑" panose="020B0503020204020204" charset="-122"/>
                <a:cs typeface="宋体" panose="02010600030101010101" pitchFamily="2" charset="-122"/>
              </a:rPr>
              <a:t>）是由</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集体性</a:t>
            </a:r>
            <a:r>
              <a:rPr lang="zh-CN" altLang="en-US" dirty="0">
                <a:latin typeface="微软雅黑" panose="020B0503020204020204" charset="-122"/>
                <a:ea typeface="微软雅黑" panose="020B0503020204020204" charset="-122"/>
                <a:cs typeface="宋体" panose="02010600030101010101" pitchFamily="2" charset="-122"/>
              </a:rPr>
              <a:t>、</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口头性</a:t>
            </a:r>
            <a:r>
              <a:rPr lang="zh-CN" altLang="en-US" dirty="0">
                <a:latin typeface="微软雅黑" panose="020B0503020204020204" charset="-122"/>
                <a:ea typeface="微软雅黑" panose="020B0503020204020204" charset="-122"/>
                <a:cs typeface="宋体" panose="02010600030101010101" pitchFamily="2" charset="-122"/>
              </a:rPr>
              <a:t>特征所带来的。</a:t>
            </a:r>
          </a:p>
          <a:p>
            <a:pPr>
              <a:lnSpc>
                <a:spcPct val="150000"/>
              </a:lnSpc>
            </a:pPr>
            <a:endParaRPr lang="zh-CN" altLang="en-US" sz="1500" dirty="0">
              <a:latin typeface="微软雅黑" panose="020B0503020204020204" charset="-122"/>
              <a:ea typeface="微软雅黑" panose="020B0503020204020204" charset="-122"/>
              <a:cs typeface="宋体" panose="02010600030101010101" pitchFamily="2" charset="-122"/>
            </a:endParaRPr>
          </a:p>
          <a:p>
            <a:pPr>
              <a:lnSpc>
                <a:spcPct val="150000"/>
              </a:lnSpc>
            </a:pPr>
            <a:r>
              <a:rPr lang="zh-CN" altLang="en-US" dirty="0">
                <a:latin typeface="微软雅黑" panose="020B0503020204020204" charset="-122"/>
                <a:ea typeface="微软雅黑" panose="020B0503020204020204" charset="-122"/>
                <a:cs typeface="宋体" panose="02010600030101010101" pitchFamily="2" charset="-122"/>
              </a:rPr>
              <a:t>（</a:t>
            </a:r>
            <a:r>
              <a:rPr lang="en-US" altLang="zh-CN" dirty="0">
                <a:latin typeface="微软雅黑" panose="020B0503020204020204" charset="-122"/>
                <a:ea typeface="微软雅黑" panose="020B0503020204020204" charset="-122"/>
                <a:cs typeface="宋体" panose="02010600030101010101" pitchFamily="2" charset="-122"/>
              </a:rPr>
              <a:t>2</a:t>
            </a:r>
            <a:r>
              <a:rPr lang="zh-CN" altLang="en-US" dirty="0">
                <a:latin typeface="微软雅黑" panose="020B0503020204020204" charset="-122"/>
                <a:ea typeface="微软雅黑" panose="020B0503020204020204" charset="-122"/>
                <a:cs typeface="宋体" panose="02010600030101010101" pitchFamily="2" charset="-122"/>
              </a:rPr>
              <a:t>）历史的发展、时代的变革、自然环境和社会环境的差异，是促使变异的</a:t>
            </a:r>
            <a:r>
              <a:rPr lang="zh-CN" altLang="en-US" dirty="0">
                <a:solidFill>
                  <a:srgbClr val="C00000"/>
                </a:solidFill>
                <a:latin typeface="微软雅黑" panose="020B0503020204020204" charset="-122"/>
                <a:ea typeface="微软雅黑" panose="020B0503020204020204" charset="-122"/>
                <a:cs typeface="宋体" panose="02010600030101010101" pitchFamily="2" charset="-122"/>
              </a:rPr>
              <a:t>外在因素</a:t>
            </a:r>
            <a:r>
              <a:rPr lang="zh-CN" altLang="en-US" dirty="0">
                <a:latin typeface="微软雅黑" panose="020B0503020204020204" charset="-122"/>
                <a:ea typeface="微软雅黑" panose="020B0503020204020204" charset="-122"/>
                <a:cs typeface="宋体" panose="02010600030101010101" pitchFamily="2" charset="-122"/>
              </a:rPr>
              <a:t>。</a:t>
            </a:r>
          </a:p>
        </p:txBody>
      </p:sp>
      <p:sp>
        <p:nvSpPr>
          <p:cNvPr id="6" name="五边形 5"/>
          <p:cNvSpPr/>
          <p:nvPr/>
        </p:nvSpPr>
        <p:spPr>
          <a:xfrm flipH="1">
            <a:off x="3347864" y="51137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dirty="0">
                <a:latin typeface="微软雅黑" panose="020B0503020204020204" charset="-122"/>
                <a:ea typeface="微软雅黑" panose="020B0503020204020204" charset="-122"/>
              </a:rPr>
              <a:t>简答</a:t>
            </a:r>
          </a:p>
        </p:txBody>
      </p:sp>
      <p:sp>
        <p:nvSpPr>
          <p:cNvPr id="7" name="文本框 6"/>
          <p:cNvSpPr txBox="1"/>
          <p:nvPr/>
        </p:nvSpPr>
        <p:spPr>
          <a:xfrm>
            <a:off x="168117" y="353378"/>
            <a:ext cx="4315301"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2.3.3</a:t>
            </a:r>
            <a:r>
              <a:rPr lang="zh-CN" altLang="en-US" sz="2100" b="1" dirty="0">
                <a:solidFill>
                  <a:srgbClr val="0070C0"/>
                </a:solidFill>
                <a:latin typeface="微软雅黑" panose="020B0503020204020204" charset="-122"/>
                <a:ea typeface="微软雅黑" panose="020B0503020204020204" charset="-122"/>
              </a:rPr>
              <a:t> 变异性的形成原因</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724129" y="56128"/>
            <a:ext cx="3384375" cy="1320727"/>
            <a:chOff x="609599" y="1219996"/>
            <a:chExt cx="8719932" cy="3546722"/>
          </a:xfrm>
        </p:grpSpPr>
        <p:sp>
          <p:nvSpPr>
            <p:cNvPr id="8" name="圆角矩形 7">
              <a:extLst>
                <a:ext uri="{FF2B5EF4-FFF2-40B4-BE49-F238E27FC236}">
                  <a16:creationId xmlns:a16="http://schemas.microsoft.com/office/drawing/2014/main" id="{EC3F5AF2-376F-0844-A51B-07622CD5612F}"/>
                </a:ext>
              </a:extLst>
            </p:cNvPr>
            <p:cNvSpPr/>
            <p:nvPr/>
          </p:nvSpPr>
          <p:spPr>
            <a:xfrm>
              <a:off x="609599" y="2279373"/>
              <a:ext cx="526773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5877338" y="1521483"/>
              <a:ext cx="828263"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5877338" y="2455370"/>
              <a:ext cx="828261"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5877338" y="2955235"/>
              <a:ext cx="828261"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5877338" y="2955235"/>
              <a:ext cx="828261" cy="15279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176281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157639" y="1252300"/>
            <a:ext cx="8468678" cy="2769394"/>
          </a:xfrm>
          <a:prstGeom prst="rect">
            <a:avLst/>
          </a:prstGeom>
          <a:noFill/>
          <a:ln w="9525">
            <a:noFill/>
            <a:miter lim="800000"/>
          </a:ln>
          <a:effectLst/>
        </p:spPr>
        <p:txBody>
          <a:bodyPr vert="horz" wrap="square" lIns="68580" tIns="34290" rIns="68580" bIns="34290" numCol="1" anchor="ctr" anchorCtr="0" compatLnSpc="1">
            <a:spAutoFit/>
          </a:bodyPr>
          <a:lstStyle/>
          <a:p>
            <a:pPr indent="459105" fontAlgn="base" hangingPunct="0">
              <a:lnSpc>
                <a:spcPct val="150000"/>
              </a:lnSpc>
              <a:spcBef>
                <a:spcPct val="0"/>
              </a:spcBef>
              <a:spcAft>
                <a:spcPct val="0"/>
              </a:spcAft>
            </a:pPr>
            <a:r>
              <a:rPr lang="zh-CN" altLang="en-US" sz="2100" b="1" dirty="0">
                <a:latin typeface="微软雅黑" panose="020B0503020204020204" charset="-122"/>
                <a:ea typeface="微软雅黑" panose="020B0503020204020204" charset="-122"/>
                <a:cs typeface="Calibri" panose="020F0502020204030204" charset="0"/>
              </a:rPr>
              <a:t>变异性对民间文学发展的影响具有两重性：</a:t>
            </a:r>
          </a:p>
          <a:p>
            <a:pPr indent="459105" fontAlgn="base" hangingPunct="0">
              <a:lnSpc>
                <a:spcPct val="150000"/>
              </a:lnSpc>
              <a:spcBef>
                <a:spcPct val="0"/>
              </a:spcBef>
              <a:spcAft>
                <a:spcPct val="0"/>
              </a:spcAft>
            </a:pPr>
            <a:r>
              <a:rPr lang="en-US" altLang="zh-CN" dirty="0">
                <a:latin typeface="微软雅黑" panose="020B0503020204020204" charset="-122"/>
                <a:ea typeface="微软雅黑" panose="020B0503020204020204" charset="-122"/>
                <a:cs typeface="Calibri" panose="020F0502020204030204" charset="0"/>
              </a:rPr>
              <a:t>1</a:t>
            </a:r>
            <a:r>
              <a:rPr lang="zh-CN" altLang="en-US" dirty="0">
                <a:latin typeface="微软雅黑" panose="020B0503020204020204" charset="-122"/>
                <a:ea typeface="微软雅黑" panose="020B0503020204020204" charset="-122"/>
                <a:cs typeface="Calibri" panose="020F0502020204030204" charset="0"/>
              </a:rPr>
              <a:t>、它一方面显示了民间文学不断变化的</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灵活性和适应性</a:t>
            </a:r>
            <a:r>
              <a:rPr lang="zh-CN" altLang="en-US" dirty="0">
                <a:latin typeface="微软雅黑" panose="020B0503020204020204" charset="-122"/>
                <a:ea typeface="微软雅黑" panose="020B0503020204020204" charset="-122"/>
                <a:cs typeface="Calibri" panose="020F0502020204030204" charset="0"/>
              </a:rPr>
              <a:t>，使作品与人民的生活一道发展，与时代的脉搏一起跳动，在</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不断变化中吸收养分、日臻完善</a:t>
            </a:r>
            <a:r>
              <a:rPr lang="zh-CN" altLang="en-US" sz="2100" dirty="0">
                <a:latin typeface="微软雅黑" panose="020B0503020204020204" charset="-122"/>
                <a:ea typeface="微软雅黑" panose="020B0503020204020204" charset="-122"/>
                <a:cs typeface="Calibri" panose="020F0502020204030204" charset="0"/>
              </a:rPr>
              <a:t>，获得充沛的生命力。</a:t>
            </a:r>
          </a:p>
          <a:p>
            <a:pPr indent="459105" fontAlgn="base" hangingPunct="0">
              <a:lnSpc>
                <a:spcPct val="150000"/>
              </a:lnSpc>
              <a:spcBef>
                <a:spcPct val="0"/>
              </a:spcBef>
              <a:spcAft>
                <a:spcPct val="0"/>
              </a:spcAft>
            </a:pPr>
            <a:r>
              <a:rPr lang="en-US" altLang="zh-CN" dirty="0">
                <a:latin typeface="微软雅黑" panose="020B0503020204020204" charset="-122"/>
                <a:ea typeface="微软雅黑" panose="020B0503020204020204" charset="-122"/>
                <a:cs typeface="Calibri" panose="020F0502020204030204" charset="0"/>
              </a:rPr>
              <a:t>2</a:t>
            </a:r>
            <a:r>
              <a:rPr lang="zh-CN" altLang="en-US" dirty="0">
                <a:latin typeface="微软雅黑" panose="020B0503020204020204" charset="-122"/>
                <a:ea typeface="微软雅黑" panose="020B0503020204020204" charset="-122"/>
                <a:cs typeface="Calibri" panose="020F0502020204030204" charset="0"/>
              </a:rPr>
              <a:t>、另一方面也可能由于遗忘和误传而使作品某些精彩部分</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失去原有光彩</a:t>
            </a:r>
            <a:r>
              <a:rPr lang="zh-CN" altLang="en-US" dirty="0">
                <a:latin typeface="微软雅黑" panose="020B0503020204020204" charset="-122"/>
                <a:ea typeface="微软雅黑" panose="020B0503020204020204" charset="-122"/>
                <a:cs typeface="Calibri" panose="020F0502020204030204" charset="0"/>
              </a:rPr>
              <a:t>，变得残缺不全，甚至面目全非，造成</a:t>
            </a:r>
            <a:r>
              <a:rPr lang="zh-CN" altLang="en-US" b="1" u="sng" dirty="0">
                <a:solidFill>
                  <a:srgbClr val="C00000"/>
                </a:solidFill>
                <a:latin typeface="微软雅黑" panose="020B0503020204020204" charset="-122"/>
                <a:ea typeface="微软雅黑" panose="020B0503020204020204" charset="-122"/>
                <a:cs typeface="Calibri" panose="020F0502020204030204" charset="0"/>
              </a:rPr>
              <a:t>对民间文学的损害</a:t>
            </a:r>
            <a:r>
              <a:rPr lang="zh-CN" altLang="en-US" dirty="0">
                <a:latin typeface="微软雅黑" panose="020B0503020204020204" charset="-122"/>
                <a:ea typeface="微软雅黑" panose="020B0503020204020204" charset="-122"/>
                <a:cs typeface="Calibri" panose="020F0502020204030204" charset="0"/>
              </a:rPr>
              <a:t>，这又是它的局限性。</a:t>
            </a:r>
          </a:p>
        </p:txBody>
      </p:sp>
      <p:sp>
        <p:nvSpPr>
          <p:cNvPr id="6" name="五边形 5"/>
          <p:cNvSpPr/>
          <p:nvPr/>
        </p:nvSpPr>
        <p:spPr>
          <a:xfrm flipH="1">
            <a:off x="4716016" y="591746"/>
            <a:ext cx="86409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简答</a:t>
            </a:r>
          </a:p>
        </p:txBody>
      </p:sp>
      <p:sp>
        <p:nvSpPr>
          <p:cNvPr id="7" name="文本框 6"/>
          <p:cNvSpPr txBox="1"/>
          <p:nvPr/>
        </p:nvSpPr>
        <p:spPr>
          <a:xfrm>
            <a:off x="157639" y="457677"/>
            <a:ext cx="5633561" cy="553998"/>
          </a:xfrm>
          <a:prstGeom prst="rect">
            <a:avLst/>
          </a:prstGeom>
          <a:noFill/>
        </p:spPr>
        <p:txBody>
          <a:bodyPr wrap="square" lIns="68580" tIns="34290" rIns="68580" bIns="34290" rtlCol="0">
            <a:spAutoFit/>
          </a:bodyPr>
          <a:lstStyle/>
          <a:p>
            <a:pPr>
              <a:lnSpc>
                <a:spcPct val="150000"/>
              </a:lnSpc>
            </a:pPr>
            <a:r>
              <a:rPr lang="en-US" altLang="zh-CN" sz="2100" b="1" dirty="0">
                <a:solidFill>
                  <a:srgbClr val="0070C0"/>
                </a:solidFill>
                <a:latin typeface="微软雅黑" panose="020B0503020204020204" charset="-122"/>
                <a:ea typeface="微软雅黑" panose="020B0503020204020204" charset="-122"/>
              </a:rPr>
              <a:t>2.3.4</a:t>
            </a:r>
            <a:r>
              <a:rPr lang="zh-CN" altLang="en-US" sz="2100" b="1" dirty="0">
                <a:solidFill>
                  <a:srgbClr val="0070C0"/>
                </a:solidFill>
                <a:latin typeface="微软雅黑" panose="020B0503020204020204" charset="-122"/>
                <a:ea typeface="微软雅黑" panose="020B0503020204020204" charset="-122"/>
              </a:rPr>
              <a:t> 变异性的形成对民间文学的影响</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724129" y="56128"/>
            <a:ext cx="3384375" cy="1320727"/>
            <a:chOff x="609599" y="1219996"/>
            <a:chExt cx="8719932" cy="3546722"/>
          </a:xfrm>
        </p:grpSpPr>
        <p:sp>
          <p:nvSpPr>
            <p:cNvPr id="8" name="圆角矩形 7">
              <a:extLst>
                <a:ext uri="{FF2B5EF4-FFF2-40B4-BE49-F238E27FC236}">
                  <a16:creationId xmlns:a16="http://schemas.microsoft.com/office/drawing/2014/main" id="{EC3F5AF2-376F-0844-A51B-07622CD5612F}"/>
                </a:ext>
              </a:extLst>
            </p:cNvPr>
            <p:cNvSpPr/>
            <p:nvPr/>
          </p:nvSpPr>
          <p:spPr>
            <a:xfrm>
              <a:off x="609599" y="2279373"/>
              <a:ext cx="5267739"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传承性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5877338" y="1521483"/>
              <a:ext cx="828263" cy="143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5877338" y="2455370"/>
              <a:ext cx="828261"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5877338" y="2955235"/>
              <a:ext cx="828261" cy="54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5877338" y="2955235"/>
              <a:ext cx="828261" cy="152790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1133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user\Desktop\ppt图片\timg (3).jpgtimg (3)"/>
          <p:cNvPicPr>
            <a:picLocks noChangeAspect="1"/>
          </p:cNvPicPr>
          <p:nvPr/>
        </p:nvPicPr>
        <p:blipFill>
          <a:blip r:embed="rId3"/>
          <a:srcRect/>
          <a:stretch>
            <a:fillRect/>
          </a:stretch>
        </p:blipFill>
        <p:spPr>
          <a:xfrm>
            <a:off x="634841" y="1306354"/>
            <a:ext cx="2030730" cy="260461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b="17108"/>
          <a:stretch>
            <a:fillRect/>
          </a:stretch>
        </p:blipFill>
        <p:spPr>
          <a:xfrm>
            <a:off x="3497190" y="1308688"/>
            <a:ext cx="2062117" cy="2601788"/>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18245" t="-1229" r="14512" b="1229"/>
          <a:stretch>
            <a:fillRect/>
          </a:stretch>
        </p:blipFill>
        <p:spPr>
          <a:xfrm>
            <a:off x="6274557" y="1308689"/>
            <a:ext cx="2062117" cy="2601788"/>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TextBox 5">
            <a:extLst>
              <a:ext uri="{FF2B5EF4-FFF2-40B4-BE49-F238E27FC236}">
                <a16:creationId xmlns:a16="http://schemas.microsoft.com/office/drawing/2014/main" id="{A06973D5-F96D-F74C-BBD3-23958A341E68}"/>
              </a:ext>
            </a:extLst>
          </p:cNvPr>
          <p:cNvSpPr txBox="1"/>
          <p:nvPr/>
        </p:nvSpPr>
        <p:spPr>
          <a:xfrm>
            <a:off x="448593" y="321354"/>
            <a:ext cx="1654046" cy="392415"/>
          </a:xfrm>
          <a:prstGeom prst="rect">
            <a:avLst/>
          </a:prstGeom>
          <a:noFill/>
        </p:spPr>
        <p:txBody>
          <a:bodyPr wrap="square" lIns="68580" tIns="34290" rIns="68580" bIns="34290" rtlCol="0">
            <a:spAutoFit/>
          </a:bodyPr>
          <a:lstStyle/>
          <a:p>
            <a:r>
              <a:rPr lang="en-US" altLang="zh-CN" sz="2100" dirty="0">
                <a:latin typeface="微软雅黑" panose="020B0503020204020204" charset="-122"/>
                <a:ea typeface="微软雅黑" panose="020B0503020204020204" charset="-122"/>
              </a:rPr>
              <a:t>1.1</a:t>
            </a:r>
            <a:endParaRPr lang="zh-CN" altLang="en-US" sz="2100" dirty="0">
              <a:latin typeface="微软雅黑" panose="020B0503020204020204" charset="-122"/>
              <a:ea typeface="微软雅黑" panose="020B0503020204020204" charset="-122"/>
            </a:endParaRPr>
          </a:p>
        </p:txBody>
      </p:sp>
      <p:grpSp>
        <p:nvGrpSpPr>
          <p:cNvPr id="10" name="组合 9">
            <a:extLst>
              <a:ext uri="{FF2B5EF4-FFF2-40B4-BE49-F238E27FC236}">
                <a16:creationId xmlns:a16="http://schemas.microsoft.com/office/drawing/2014/main" id="{FF67A24E-89A4-0143-9F57-86A5BBC6596B}"/>
              </a:ext>
            </a:extLst>
          </p:cNvPr>
          <p:cNvGrpSpPr/>
          <p:nvPr/>
        </p:nvGrpSpPr>
        <p:grpSpPr>
          <a:xfrm>
            <a:off x="5580112" y="82152"/>
            <a:ext cx="3574472" cy="1136098"/>
            <a:chOff x="-56209" y="1180019"/>
            <a:chExt cx="10482155" cy="3573447"/>
          </a:xfrm>
        </p:grpSpPr>
        <p:sp>
          <p:nvSpPr>
            <p:cNvPr id="11" name="圆角矩形 10">
              <a:extLst>
                <a:ext uri="{FF2B5EF4-FFF2-40B4-BE49-F238E27FC236}">
                  <a16:creationId xmlns:a16="http://schemas.microsoft.com/office/drawing/2014/main" id="{EC3F5AF2-376F-0844-A51B-07622CD5612F}"/>
                </a:ext>
              </a:extLst>
            </p:cNvPr>
            <p:cNvSpPr/>
            <p:nvPr/>
          </p:nvSpPr>
          <p:spPr>
            <a:xfrm>
              <a:off x="-56209" y="2694816"/>
              <a:ext cx="3541530" cy="86139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DengXian" panose="02010600030101010101" pitchFamily="2" charset="-122"/>
                  <a:ea typeface="DengXian" panose="02010600030101010101" pitchFamily="2" charset="-122"/>
                </a:rPr>
                <a:t>第一章 绪论</a:t>
              </a:r>
            </a:p>
          </p:txBody>
        </p:sp>
        <p:sp>
          <p:nvSpPr>
            <p:cNvPr id="12" name="圆角矩形 11">
              <a:extLst>
                <a:ext uri="{FF2B5EF4-FFF2-40B4-BE49-F238E27FC236}">
                  <a16:creationId xmlns:a16="http://schemas.microsoft.com/office/drawing/2014/main" id="{C5B71DDD-B67F-BB44-982E-9606408DF879}"/>
                </a:ext>
              </a:extLst>
            </p:cNvPr>
            <p:cNvSpPr/>
            <p:nvPr/>
          </p:nvSpPr>
          <p:spPr>
            <a:xfrm>
              <a:off x="4350826" y="1180019"/>
              <a:ext cx="5190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bg1"/>
                  </a:solidFill>
                  <a:latin typeface="DengXian" panose="02010600030101010101" pitchFamily="2" charset="-122"/>
                  <a:ea typeface="DengXian" panose="02010600030101010101" pitchFamily="2" charset="-122"/>
                </a:rPr>
                <a:t>民间文学的定义与范围</a:t>
              </a:r>
            </a:p>
          </p:txBody>
        </p:sp>
        <p:sp>
          <p:nvSpPr>
            <p:cNvPr id="13" name="圆角矩形 12">
              <a:extLst>
                <a:ext uri="{FF2B5EF4-FFF2-40B4-BE49-F238E27FC236}">
                  <a16:creationId xmlns:a16="http://schemas.microsoft.com/office/drawing/2014/main" id="{74213CE4-F95E-0B4F-9ED7-66AA0EC54EC0}"/>
                </a:ext>
              </a:extLst>
            </p:cNvPr>
            <p:cNvSpPr/>
            <p:nvPr/>
          </p:nvSpPr>
          <p:spPr>
            <a:xfrm>
              <a:off x="4377330" y="2158040"/>
              <a:ext cx="6048616" cy="59465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中国民间文学的发生与发展</a:t>
              </a:r>
            </a:p>
          </p:txBody>
        </p:sp>
        <p:sp>
          <p:nvSpPr>
            <p:cNvPr id="14" name="圆角矩形 13">
              <a:extLst>
                <a:ext uri="{FF2B5EF4-FFF2-40B4-BE49-F238E27FC236}">
                  <a16:creationId xmlns:a16="http://schemas.microsoft.com/office/drawing/2014/main" id="{0215B883-6253-8449-A953-2792DF534019}"/>
                </a:ext>
              </a:extLst>
            </p:cNvPr>
            <p:cNvSpPr/>
            <p:nvPr/>
          </p:nvSpPr>
          <p:spPr>
            <a:xfrm>
              <a:off x="4377329" y="3195525"/>
              <a:ext cx="57605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民间文艺学的性质与任务</a:t>
              </a:r>
            </a:p>
          </p:txBody>
        </p:sp>
        <p:sp>
          <p:nvSpPr>
            <p:cNvPr id="15" name="圆角矩形 14">
              <a:extLst>
                <a:ext uri="{FF2B5EF4-FFF2-40B4-BE49-F238E27FC236}">
                  <a16:creationId xmlns:a16="http://schemas.microsoft.com/office/drawing/2014/main" id="{80733228-6A54-664C-BED5-ECCE436E6F3B}"/>
                </a:ext>
              </a:extLst>
            </p:cNvPr>
            <p:cNvSpPr/>
            <p:nvPr/>
          </p:nvSpPr>
          <p:spPr>
            <a:xfrm>
              <a:off x="4377330" y="4186312"/>
              <a:ext cx="4137192" cy="56715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a:solidFill>
                    <a:schemeClr val="tx1"/>
                  </a:solidFill>
                  <a:latin typeface="DengXian" panose="02010600030101010101" pitchFamily="2" charset="-122"/>
                  <a:ea typeface="DengXian" panose="02010600030101010101" pitchFamily="2" charset="-122"/>
                </a:rPr>
                <a:t>学习目的与要求</a:t>
              </a:r>
            </a:p>
          </p:txBody>
        </p:sp>
        <p:cxnSp>
          <p:nvCxnSpPr>
            <p:cNvPr id="16" name="直线连接符 19">
              <a:extLst>
                <a:ext uri="{FF2B5EF4-FFF2-40B4-BE49-F238E27FC236}">
                  <a16:creationId xmlns:a16="http://schemas.microsoft.com/office/drawing/2014/main" id="{2E56B57E-A19F-4B44-AB34-B35D23F9C872}"/>
                </a:ext>
              </a:extLst>
            </p:cNvPr>
            <p:cNvCxnSpPr>
              <a:stCxn id="11" idx="3"/>
              <a:endCxn id="12" idx="1"/>
            </p:cNvCxnSpPr>
            <p:nvPr/>
          </p:nvCxnSpPr>
          <p:spPr>
            <a:xfrm flipV="1">
              <a:off x="3485321" y="1481506"/>
              <a:ext cx="865505" cy="164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0">
              <a:extLst>
                <a:ext uri="{FF2B5EF4-FFF2-40B4-BE49-F238E27FC236}">
                  <a16:creationId xmlns:a16="http://schemas.microsoft.com/office/drawing/2014/main" id="{A4A1488C-75DF-9B4C-9E26-CBFD89D282C5}"/>
                </a:ext>
              </a:extLst>
            </p:cNvPr>
            <p:cNvCxnSpPr>
              <a:cxnSpLocks/>
              <a:stCxn id="11" idx="3"/>
              <a:endCxn id="13" idx="1"/>
            </p:cNvCxnSpPr>
            <p:nvPr/>
          </p:nvCxnSpPr>
          <p:spPr>
            <a:xfrm flipV="1">
              <a:off x="3485321" y="2455368"/>
              <a:ext cx="892009" cy="67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2">
              <a:extLst>
                <a:ext uri="{FF2B5EF4-FFF2-40B4-BE49-F238E27FC236}">
                  <a16:creationId xmlns:a16="http://schemas.microsoft.com/office/drawing/2014/main" id="{25D2EFA0-9CDE-3447-873C-47F8EBC4E40C}"/>
                </a:ext>
              </a:extLst>
            </p:cNvPr>
            <p:cNvCxnSpPr>
              <a:cxnSpLocks/>
              <a:stCxn id="11" idx="3"/>
              <a:endCxn id="14" idx="1"/>
            </p:cNvCxnSpPr>
            <p:nvPr/>
          </p:nvCxnSpPr>
          <p:spPr>
            <a:xfrm>
              <a:off x="3485321" y="3125511"/>
              <a:ext cx="892009" cy="372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5">
              <a:extLst>
                <a:ext uri="{FF2B5EF4-FFF2-40B4-BE49-F238E27FC236}">
                  <a16:creationId xmlns:a16="http://schemas.microsoft.com/office/drawing/2014/main" id="{BA836D0A-D359-8541-BBFD-3CE0B3141514}"/>
                </a:ext>
              </a:extLst>
            </p:cNvPr>
            <p:cNvCxnSpPr>
              <a:cxnSpLocks/>
              <a:stCxn id="11" idx="3"/>
              <a:endCxn id="15" idx="1"/>
            </p:cNvCxnSpPr>
            <p:nvPr/>
          </p:nvCxnSpPr>
          <p:spPr>
            <a:xfrm>
              <a:off x="3485321" y="3125511"/>
              <a:ext cx="892009" cy="134437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610802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1115616" y="1044206"/>
            <a:ext cx="6840760" cy="2660042"/>
            <a:chOff x="609599" y="1219996"/>
            <a:chExt cx="8719932" cy="3546722"/>
          </a:xfrm>
        </p:grpSpPr>
        <p:sp>
          <p:nvSpPr>
            <p:cNvPr id="3" name="圆角矩形 2">
              <a:extLst>
                <a:ext uri="{FF2B5EF4-FFF2-40B4-BE49-F238E27FC236}">
                  <a16:creationId xmlns:a16="http://schemas.microsoft.com/office/drawing/2014/main" id="{EC3F5AF2-376F-0844-A51B-07622CD5612F}"/>
                </a:ext>
              </a:extLst>
            </p:cNvPr>
            <p:cNvSpPr/>
            <p:nvPr/>
          </p:nvSpPr>
          <p:spPr>
            <a:xfrm>
              <a:off x="609599" y="2279373"/>
              <a:ext cx="4439479" cy="135172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第二章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第四节 传承性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5049078" y="1521483"/>
              <a:ext cx="1656523" cy="14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5049078" y="2455369"/>
              <a:ext cx="1656522" cy="49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5049078" y="2955234"/>
              <a:ext cx="1656522" cy="54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A836D0A-D359-8541-BBFD-3CE0B3141514}"/>
                </a:ext>
              </a:extLst>
            </p:cNvPr>
            <p:cNvCxnSpPr>
              <a:cxnSpLocks/>
              <a:stCxn id="3" idx="3"/>
              <a:endCxn id="12" idx="1"/>
            </p:cNvCxnSpPr>
            <p:nvPr/>
          </p:nvCxnSpPr>
          <p:spPr>
            <a:xfrm>
              <a:off x="5049078" y="2955234"/>
              <a:ext cx="1656522" cy="152790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61053" y="3107205"/>
            <a:ext cx="2475502" cy="1392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5942004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762" y="1073080"/>
            <a:ext cx="8514398" cy="2146742"/>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zh-CN" altLang="en-US" b="1" dirty="0">
                <a:latin typeface="微软雅黑" panose="020B0503020204020204" charset="-122"/>
                <a:ea typeface="微软雅黑" panose="020B0503020204020204" charset="-122"/>
                <a:cs typeface="Calibri" panose="020F0502020204030204" charset="0"/>
              </a:rPr>
              <a:t>含义：</a:t>
            </a:r>
            <a:endParaRPr lang="en-US" altLang="zh-CN" b="1" dirty="0">
              <a:latin typeface="微软雅黑" panose="020B0503020204020204" charset="-122"/>
              <a:ea typeface="微软雅黑" panose="020B0503020204020204" charset="-122"/>
              <a:cs typeface="Calibri" panose="020F0502020204030204" charset="0"/>
            </a:endParaRPr>
          </a:p>
          <a:p>
            <a:pPr indent="459105" fontAlgn="base" hangingPunct="0">
              <a:lnSpc>
                <a:spcPct val="150000"/>
              </a:lnSpc>
              <a:spcBef>
                <a:spcPct val="0"/>
              </a:spcBef>
              <a:spcAft>
                <a:spcPct val="0"/>
              </a:spcAft>
            </a:pPr>
            <a:r>
              <a:rPr lang="zh-CN" altLang="en-US" dirty="0">
                <a:latin typeface="微软雅黑" pitchFamily="34" charset="-122"/>
                <a:ea typeface="微软雅黑" pitchFamily="34" charset="-122"/>
                <a:cs typeface="Calibri" panose="020F0502020204030204" charset="0"/>
              </a:rPr>
              <a:t>传承性又称“</a:t>
            </a:r>
            <a:r>
              <a:rPr lang="zh-CN" altLang="en-US" dirty="0">
                <a:solidFill>
                  <a:srgbClr val="C00000"/>
                </a:solidFill>
                <a:latin typeface="微软雅黑" pitchFamily="34" charset="-122"/>
                <a:ea typeface="微软雅黑" pitchFamily="34" charset="-122"/>
                <a:cs typeface="Calibri" panose="020F0502020204030204" charset="0"/>
              </a:rPr>
              <a:t>传统性</a:t>
            </a:r>
            <a:r>
              <a:rPr lang="zh-CN" altLang="en-US" dirty="0">
                <a:latin typeface="微软雅黑" pitchFamily="34" charset="-122"/>
                <a:ea typeface="微软雅黑" pitchFamily="34" charset="-122"/>
                <a:cs typeface="Calibri" panose="020F0502020204030204" charset="0"/>
              </a:rPr>
              <a:t>”。在发展过程中，民间文学一方面在不断变化，另一方面又存在着一系列</a:t>
            </a:r>
            <a:r>
              <a:rPr lang="zh-CN" altLang="en-US" dirty="0">
                <a:solidFill>
                  <a:srgbClr val="C00000"/>
                </a:solidFill>
                <a:latin typeface="微软雅黑" pitchFamily="34" charset="-122"/>
                <a:ea typeface="微软雅黑" pitchFamily="34" charset="-122"/>
                <a:cs typeface="Calibri" panose="020F0502020204030204" charset="0"/>
              </a:rPr>
              <a:t>相对稳定</a:t>
            </a:r>
            <a:r>
              <a:rPr lang="zh-CN" altLang="en-US" dirty="0">
                <a:latin typeface="微软雅黑" pitchFamily="34" charset="-122"/>
                <a:ea typeface="微软雅黑" pitchFamily="34" charset="-122"/>
                <a:cs typeface="Calibri" panose="020F0502020204030204" charset="0"/>
              </a:rPr>
              <a:t>的因素，这些相对稳定的因素经千百万民众世代传习下来，逐渐形成了</a:t>
            </a:r>
            <a:r>
              <a:rPr lang="zh-CN" altLang="en-US" dirty="0">
                <a:solidFill>
                  <a:srgbClr val="C00000"/>
                </a:solidFill>
                <a:latin typeface="微软雅黑" pitchFamily="34" charset="-122"/>
                <a:ea typeface="微软雅黑" pitchFamily="34" charset="-122"/>
                <a:cs typeface="Calibri" panose="020F0502020204030204" charset="0"/>
              </a:rPr>
              <a:t>约定俗成的传统</a:t>
            </a:r>
            <a:r>
              <a:rPr lang="zh-CN" altLang="en-US" dirty="0">
                <a:latin typeface="微软雅黑" pitchFamily="34" charset="-122"/>
                <a:ea typeface="微软雅黑" pitchFamily="34" charset="-122"/>
                <a:cs typeface="Calibri" panose="020F0502020204030204" charset="0"/>
              </a:rPr>
              <a:t>，民间文学作品的这种</a:t>
            </a:r>
            <a:r>
              <a:rPr lang="zh-CN" altLang="en-US" dirty="0">
                <a:solidFill>
                  <a:srgbClr val="C00000"/>
                </a:solidFill>
                <a:latin typeface="微软雅黑" pitchFamily="34" charset="-122"/>
                <a:ea typeface="微软雅黑" pitchFamily="34" charset="-122"/>
                <a:cs typeface="Calibri" panose="020F0502020204030204" charset="0"/>
              </a:rPr>
              <a:t>相对稳定特征</a:t>
            </a:r>
            <a:r>
              <a:rPr lang="zh-CN" altLang="en-US" dirty="0">
                <a:latin typeface="微软雅黑" pitchFamily="34" charset="-122"/>
                <a:ea typeface="微软雅黑" pitchFamily="34" charset="-122"/>
                <a:cs typeface="Calibri" panose="020F0502020204030204" charset="0"/>
              </a:rPr>
              <a:t>即为民间文学的传承性。</a:t>
            </a:r>
            <a:endParaRPr lang="en-US" altLang="zh-CN" dirty="0">
              <a:latin typeface="微软雅黑" pitchFamily="34" charset="-122"/>
              <a:ea typeface="微软雅黑" pitchFamily="34" charset="-122"/>
              <a:cs typeface="Calibri" panose="020F0502020204030204" charset="0"/>
            </a:endParaRPr>
          </a:p>
        </p:txBody>
      </p:sp>
      <p:sp>
        <p:nvSpPr>
          <p:cNvPr id="6" name="五边形 5"/>
          <p:cNvSpPr/>
          <p:nvPr/>
        </p:nvSpPr>
        <p:spPr>
          <a:xfrm flipH="1">
            <a:off x="3796710" y="33950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论述</a:t>
            </a:r>
            <a:endParaRPr lang="zh-CN" altLang="zh-CN" b="1" dirty="0">
              <a:latin typeface="微软雅黑" panose="020B0503020204020204" charset="-122"/>
              <a:ea typeface="微软雅黑" panose="020B0503020204020204" charset="-122"/>
            </a:endParaRPr>
          </a:p>
        </p:txBody>
      </p:sp>
      <p:sp>
        <p:nvSpPr>
          <p:cNvPr id="4" name="文本框 3"/>
          <p:cNvSpPr txBox="1"/>
          <p:nvPr/>
        </p:nvSpPr>
        <p:spPr>
          <a:xfrm>
            <a:off x="105251" y="239554"/>
            <a:ext cx="3890685"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性的含义及表现</a:t>
            </a:r>
          </a:p>
        </p:txBody>
      </p:sp>
      <p:grpSp>
        <p:nvGrpSpPr>
          <p:cNvPr id="16" name="组合 15">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17" name="圆角矩形 16">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8" name="圆角矩形 1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9" name="圆角矩形 1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20" name="圆角矩形 1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21" name="圆角矩形 2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22" name="直线连接符 19">
              <a:extLst>
                <a:ext uri="{FF2B5EF4-FFF2-40B4-BE49-F238E27FC236}">
                  <a16:creationId xmlns:a16="http://schemas.microsoft.com/office/drawing/2014/main" id="{2E56B57E-A19F-4B44-AB34-B35D23F9C872}"/>
                </a:ext>
              </a:extLst>
            </p:cNvPr>
            <p:cNvCxnSpPr>
              <a:cxnSpLocks/>
              <a:stCxn id="17" idx="3"/>
              <a:endCxn id="18"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0">
              <a:extLst>
                <a:ext uri="{FF2B5EF4-FFF2-40B4-BE49-F238E27FC236}">
                  <a16:creationId xmlns:a16="http://schemas.microsoft.com/office/drawing/2014/main" id="{A4A1488C-75DF-9B4C-9E26-CBFD89D282C5}"/>
                </a:ext>
              </a:extLst>
            </p:cNvPr>
            <p:cNvCxnSpPr>
              <a:cxnSpLocks/>
              <a:stCxn id="17" idx="3"/>
              <a:endCxn id="19"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2">
              <a:extLst>
                <a:ext uri="{FF2B5EF4-FFF2-40B4-BE49-F238E27FC236}">
                  <a16:creationId xmlns:a16="http://schemas.microsoft.com/office/drawing/2014/main" id="{25D2EFA0-9CDE-3447-873C-47F8EBC4E40C}"/>
                </a:ext>
              </a:extLst>
            </p:cNvPr>
            <p:cNvCxnSpPr>
              <a:cxnSpLocks/>
              <a:stCxn id="17" idx="3"/>
              <a:endCxn id="20"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5">
              <a:extLst>
                <a:ext uri="{FF2B5EF4-FFF2-40B4-BE49-F238E27FC236}">
                  <a16:creationId xmlns:a16="http://schemas.microsoft.com/office/drawing/2014/main" id="{BA836D0A-D359-8541-BBFD-3CE0B3141514}"/>
                </a:ext>
              </a:extLst>
            </p:cNvPr>
            <p:cNvCxnSpPr>
              <a:cxnSpLocks/>
              <a:stCxn id="17" idx="3"/>
              <a:endCxn id="21"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711901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762" y="1073080"/>
            <a:ext cx="8514398" cy="1731243"/>
          </a:xfrm>
          <a:prstGeom prst="rect">
            <a:avLst/>
          </a:prstGeom>
        </p:spPr>
        <p:txBody>
          <a:bodyPr wrap="square" lIns="68580" tIns="34290" rIns="68580" bIns="34290">
            <a:spAutoFit/>
          </a:bodyPr>
          <a:lstStyle/>
          <a:p>
            <a:pPr fontAlgn="base" hangingPunct="0">
              <a:lnSpc>
                <a:spcPct val="150000"/>
              </a:lnSpc>
              <a:spcBef>
                <a:spcPct val="0"/>
              </a:spcBef>
              <a:spcAft>
                <a:spcPct val="0"/>
              </a:spcAft>
            </a:pPr>
            <a:r>
              <a:rPr lang="zh-CN" altLang="en-US" b="1" dirty="0">
                <a:latin typeface="微软雅黑" panose="020B0503020204020204" charset="-122"/>
                <a:ea typeface="微软雅黑" panose="020B0503020204020204" charset="-122"/>
                <a:cs typeface="Calibri" panose="020F0502020204030204" charset="0"/>
              </a:rPr>
              <a:t>表现：</a:t>
            </a:r>
            <a:endParaRPr lang="en-US" altLang="zh-CN" b="1" dirty="0">
              <a:latin typeface="微软雅黑" panose="020B0503020204020204" charset="-122"/>
              <a:ea typeface="微软雅黑" panose="020B0503020204020204" charset="-122"/>
              <a:cs typeface="Calibri" panose="020F0502020204030204" charset="0"/>
            </a:endParaRPr>
          </a:p>
          <a:p>
            <a:pPr indent="459105" fontAlgn="base" hangingPunct="0">
              <a:lnSpc>
                <a:spcPct val="150000"/>
              </a:lnSpc>
              <a:spcBef>
                <a:spcPct val="0"/>
              </a:spcBef>
              <a:spcAft>
                <a:spcPct val="0"/>
              </a:spcAft>
            </a:pPr>
            <a:r>
              <a:rPr lang="zh-CN" altLang="en-US" dirty="0">
                <a:latin typeface="微软雅黑" pitchFamily="34" charset="-122"/>
                <a:ea typeface="微软雅黑" pitchFamily="34" charset="-122"/>
                <a:cs typeface="Calibri" panose="020F0502020204030204" charset="0"/>
              </a:rPr>
              <a:t>内容上：宣扬</a:t>
            </a:r>
            <a:r>
              <a:rPr lang="zh-CN" altLang="en-US" dirty="0">
                <a:solidFill>
                  <a:srgbClr val="C00000"/>
                </a:solidFill>
                <a:latin typeface="微软雅黑" pitchFamily="34" charset="-122"/>
                <a:ea typeface="微软雅黑" pitchFamily="34" charset="-122"/>
                <a:cs typeface="Calibri" panose="020F0502020204030204" charset="0"/>
              </a:rPr>
              <a:t>勤劳致富的幸福观</a:t>
            </a:r>
            <a:r>
              <a:rPr lang="zh-CN" altLang="en-US" dirty="0">
                <a:latin typeface="微软雅黑" pitchFamily="34" charset="-122"/>
                <a:ea typeface="微软雅黑" pitchFamily="34" charset="-122"/>
                <a:cs typeface="Calibri" panose="020F0502020204030204" charset="0"/>
              </a:rPr>
              <a:t>，歌颂</a:t>
            </a:r>
            <a:r>
              <a:rPr lang="zh-CN" altLang="en-US" dirty="0">
                <a:solidFill>
                  <a:srgbClr val="C00000"/>
                </a:solidFill>
                <a:latin typeface="微软雅黑" pitchFamily="34" charset="-122"/>
                <a:ea typeface="微软雅黑" pitchFamily="34" charset="-122"/>
                <a:cs typeface="Calibri" panose="020F0502020204030204" charset="0"/>
              </a:rPr>
              <a:t>忠贞不渝的爱情</a:t>
            </a:r>
            <a:r>
              <a:rPr lang="zh-CN" altLang="en-US" dirty="0">
                <a:latin typeface="微软雅黑" pitchFamily="34" charset="-122"/>
                <a:ea typeface="微软雅黑" pitchFamily="34" charset="-122"/>
                <a:cs typeface="Calibri" panose="020F0502020204030204" charset="0"/>
              </a:rPr>
              <a:t>。</a:t>
            </a:r>
            <a:endParaRPr lang="en-US" altLang="zh-CN" dirty="0">
              <a:latin typeface="微软雅黑" pitchFamily="34" charset="-122"/>
              <a:ea typeface="微软雅黑" pitchFamily="34" charset="-122"/>
              <a:cs typeface="Calibri" panose="020F0502020204030204" charset="0"/>
            </a:endParaRPr>
          </a:p>
          <a:p>
            <a:pPr indent="459105" fontAlgn="base" hangingPunct="0">
              <a:lnSpc>
                <a:spcPct val="150000"/>
              </a:lnSpc>
              <a:spcBef>
                <a:spcPct val="0"/>
              </a:spcBef>
              <a:spcAft>
                <a:spcPct val="0"/>
              </a:spcAft>
            </a:pPr>
            <a:r>
              <a:rPr lang="zh-CN" altLang="en-US" dirty="0">
                <a:latin typeface="微软雅黑" pitchFamily="34" charset="-122"/>
                <a:ea typeface="微软雅黑" pitchFamily="34" charset="-122"/>
                <a:cs typeface="Calibri" panose="020F0502020204030204" charset="0"/>
              </a:rPr>
              <a:t>形式上：民间文学在艺术形式上</a:t>
            </a:r>
            <a:r>
              <a:rPr lang="zh-CN" altLang="en-US" dirty="0">
                <a:solidFill>
                  <a:srgbClr val="C00000"/>
                </a:solidFill>
                <a:latin typeface="微软雅黑" pitchFamily="34" charset="-122"/>
                <a:ea typeface="微软雅黑" pitchFamily="34" charset="-122"/>
                <a:cs typeface="Calibri" panose="020F0502020204030204" charset="0"/>
              </a:rPr>
              <a:t>代代相袭</a:t>
            </a:r>
            <a:r>
              <a:rPr lang="zh-CN" altLang="en-US" dirty="0">
                <a:latin typeface="微软雅黑" pitchFamily="34" charset="-122"/>
                <a:ea typeface="微软雅黑" pitchFamily="34" charset="-122"/>
                <a:cs typeface="Calibri" panose="020F0502020204030204" charset="0"/>
              </a:rPr>
              <a:t>的表现异常丰富。如：散文体的“对称式”、“三叠式”等。</a:t>
            </a:r>
            <a:endParaRPr lang="en-US" altLang="zh-CN" dirty="0">
              <a:latin typeface="微软雅黑" pitchFamily="34" charset="-122"/>
              <a:ea typeface="微软雅黑" pitchFamily="34" charset="-122"/>
              <a:cs typeface="Calibri" panose="020F0502020204030204" charset="0"/>
            </a:endParaRPr>
          </a:p>
        </p:txBody>
      </p:sp>
      <p:sp>
        <p:nvSpPr>
          <p:cNvPr id="6" name="五边形 5"/>
          <p:cNvSpPr/>
          <p:nvPr/>
        </p:nvSpPr>
        <p:spPr>
          <a:xfrm flipH="1">
            <a:off x="3796710" y="33950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论述</a:t>
            </a:r>
            <a:endParaRPr lang="zh-CN" altLang="zh-CN" b="1" dirty="0">
              <a:latin typeface="微软雅黑" panose="020B0503020204020204" charset="-122"/>
              <a:ea typeface="微软雅黑" panose="020B0503020204020204" charset="-122"/>
            </a:endParaRPr>
          </a:p>
        </p:txBody>
      </p:sp>
      <p:sp>
        <p:nvSpPr>
          <p:cNvPr id="4" name="文本框 3"/>
          <p:cNvSpPr txBox="1"/>
          <p:nvPr/>
        </p:nvSpPr>
        <p:spPr>
          <a:xfrm>
            <a:off x="105251" y="239554"/>
            <a:ext cx="3890685"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性的含义及表现</a:t>
            </a:r>
          </a:p>
        </p:txBody>
      </p:sp>
      <p:grpSp>
        <p:nvGrpSpPr>
          <p:cNvPr id="16" name="组合 15">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17" name="圆角矩形 16">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8" name="圆角矩形 1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9" name="圆角矩形 1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20" name="圆角矩形 1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21" name="圆角矩形 2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22" name="直线连接符 19">
              <a:extLst>
                <a:ext uri="{FF2B5EF4-FFF2-40B4-BE49-F238E27FC236}">
                  <a16:creationId xmlns:a16="http://schemas.microsoft.com/office/drawing/2014/main" id="{2E56B57E-A19F-4B44-AB34-B35D23F9C872}"/>
                </a:ext>
              </a:extLst>
            </p:cNvPr>
            <p:cNvCxnSpPr>
              <a:cxnSpLocks/>
              <a:stCxn id="17" idx="3"/>
              <a:endCxn id="18"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0">
              <a:extLst>
                <a:ext uri="{FF2B5EF4-FFF2-40B4-BE49-F238E27FC236}">
                  <a16:creationId xmlns:a16="http://schemas.microsoft.com/office/drawing/2014/main" id="{A4A1488C-75DF-9B4C-9E26-CBFD89D282C5}"/>
                </a:ext>
              </a:extLst>
            </p:cNvPr>
            <p:cNvCxnSpPr>
              <a:cxnSpLocks/>
              <a:stCxn id="17" idx="3"/>
              <a:endCxn id="19"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2">
              <a:extLst>
                <a:ext uri="{FF2B5EF4-FFF2-40B4-BE49-F238E27FC236}">
                  <a16:creationId xmlns:a16="http://schemas.microsoft.com/office/drawing/2014/main" id="{25D2EFA0-9CDE-3447-873C-47F8EBC4E40C}"/>
                </a:ext>
              </a:extLst>
            </p:cNvPr>
            <p:cNvCxnSpPr>
              <a:cxnSpLocks/>
              <a:stCxn id="17" idx="3"/>
              <a:endCxn id="20"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5">
              <a:extLst>
                <a:ext uri="{FF2B5EF4-FFF2-40B4-BE49-F238E27FC236}">
                  <a16:creationId xmlns:a16="http://schemas.microsoft.com/office/drawing/2014/main" id="{BA836D0A-D359-8541-BBFD-3CE0B3141514}"/>
                </a:ext>
              </a:extLst>
            </p:cNvPr>
            <p:cNvCxnSpPr>
              <a:cxnSpLocks/>
              <a:stCxn id="17" idx="3"/>
              <a:endCxn id="21"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818882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762" y="1073080"/>
            <a:ext cx="8514398" cy="2928815"/>
          </a:xfrm>
          <a:prstGeom prst="rect">
            <a:avLst/>
          </a:prstGeom>
        </p:spPr>
        <p:txBody>
          <a:bodyPr wrap="square" lIns="68580" tIns="34290" rIns="68580" bIns="34290">
            <a:spAutoFit/>
          </a:bodyPr>
          <a:lstStyle/>
          <a:p>
            <a:pPr indent="459105" fontAlgn="base" hangingPunct="0">
              <a:lnSpc>
                <a:spcPct val="150000"/>
              </a:lnSpc>
              <a:spcBef>
                <a:spcPct val="0"/>
              </a:spcBef>
              <a:spcAft>
                <a:spcPct val="0"/>
              </a:spcAft>
            </a:pPr>
            <a:r>
              <a:rPr lang="zh-CN" altLang="en-US" b="1" dirty="0">
                <a:latin typeface="微软雅黑" pitchFamily="34" charset="-122"/>
                <a:ea typeface="微软雅黑" pitchFamily="34" charset="-122"/>
                <a:cs typeface="Calibri" panose="020F0502020204030204" charset="0"/>
              </a:rPr>
              <a:t>传承性的形成</a:t>
            </a:r>
            <a:endParaRPr lang="en-US" altLang="zh-CN" b="1" dirty="0">
              <a:latin typeface="微软雅黑" pitchFamily="34" charset="-122"/>
              <a:ea typeface="微软雅黑" pitchFamily="34" charset="-122"/>
              <a:cs typeface="Calibri" panose="020F0502020204030204" charset="0"/>
            </a:endParaRPr>
          </a:p>
          <a:p>
            <a:pPr indent="459105" fontAlgn="base" hangingPunct="0">
              <a:lnSpc>
                <a:spcPct val="150000"/>
              </a:lnSpc>
              <a:spcBef>
                <a:spcPct val="0"/>
              </a:spcBef>
              <a:spcAft>
                <a:spcPct val="0"/>
              </a:spcAft>
            </a:pPr>
            <a:r>
              <a:rPr lang="zh-CN" altLang="en-US" dirty="0">
                <a:latin typeface="微软雅黑" pitchFamily="34" charset="-122"/>
                <a:ea typeface="微软雅黑" pitchFamily="34" charset="-122"/>
                <a:cs typeface="Calibri" panose="020F0502020204030204" charset="0"/>
              </a:rPr>
              <a:t>传承性的形成</a:t>
            </a:r>
            <a:r>
              <a:rPr lang="zh-CN" altLang="en-US" dirty="0">
                <a:solidFill>
                  <a:srgbClr val="C00000"/>
                </a:solidFill>
                <a:latin typeface="微软雅黑" pitchFamily="34" charset="-122"/>
                <a:ea typeface="微软雅黑" pitchFamily="34" charset="-122"/>
                <a:cs typeface="Calibri" panose="020F0502020204030204" charset="0"/>
              </a:rPr>
              <a:t>受集体性、口头性</a:t>
            </a:r>
            <a:r>
              <a:rPr lang="zh-CN" altLang="en-US" dirty="0">
                <a:latin typeface="微软雅黑" pitchFamily="34" charset="-122"/>
                <a:ea typeface="微软雅黑" pitchFamily="34" charset="-122"/>
                <a:cs typeface="Calibri" panose="020F0502020204030204" charset="0"/>
              </a:rPr>
              <a:t>制约。</a:t>
            </a:r>
            <a:endParaRPr lang="en-US" altLang="zh-CN" dirty="0">
              <a:latin typeface="微软雅黑" pitchFamily="34" charset="-122"/>
              <a:ea typeface="微软雅黑" pitchFamily="34" charset="-122"/>
              <a:cs typeface="Calibri" panose="020F0502020204030204" charset="0"/>
            </a:endParaRPr>
          </a:p>
          <a:p>
            <a:pPr indent="459105" fontAlgn="base" hangingPunct="0">
              <a:lnSpc>
                <a:spcPct val="150000"/>
              </a:lnSpc>
              <a:spcBef>
                <a:spcPct val="0"/>
              </a:spcBef>
              <a:spcAft>
                <a:spcPct val="0"/>
              </a:spcAft>
            </a:pPr>
            <a:r>
              <a:rPr lang="zh-CN" altLang="en-US" b="1" dirty="0">
                <a:latin typeface="微软雅黑" pitchFamily="34" charset="-122"/>
                <a:ea typeface="微软雅黑" pitchFamily="34" charset="-122"/>
                <a:cs typeface="Calibri" panose="020F0502020204030204" charset="0"/>
              </a:rPr>
              <a:t>内容上</a:t>
            </a:r>
            <a:r>
              <a:rPr lang="zh-CN" altLang="en-US" dirty="0">
                <a:latin typeface="微软雅黑" pitchFamily="34" charset="-122"/>
                <a:ea typeface="微软雅黑" pitchFamily="34" charset="-122"/>
                <a:cs typeface="Calibri" panose="020F0502020204030204" charset="0"/>
              </a:rPr>
              <a:t>，反映人民这个伟大</a:t>
            </a:r>
            <a:r>
              <a:rPr lang="zh-CN" altLang="en-US" dirty="0">
                <a:solidFill>
                  <a:srgbClr val="C00000"/>
                </a:solidFill>
                <a:latin typeface="微软雅黑" pitchFamily="34" charset="-122"/>
                <a:ea typeface="微软雅黑" pitchFamily="34" charset="-122"/>
                <a:cs typeface="Calibri" panose="020F0502020204030204" charset="0"/>
              </a:rPr>
              <a:t>集体</a:t>
            </a:r>
            <a:r>
              <a:rPr lang="zh-CN" altLang="en-US" dirty="0">
                <a:latin typeface="微软雅黑" pitchFamily="34" charset="-122"/>
                <a:ea typeface="微软雅黑" pitchFamily="34" charset="-122"/>
                <a:cs typeface="Calibri" panose="020F0502020204030204" charset="0"/>
              </a:rPr>
              <a:t>的生活和情感。</a:t>
            </a:r>
            <a:endParaRPr lang="en-US" altLang="zh-CN" dirty="0">
              <a:latin typeface="微软雅黑" pitchFamily="34" charset="-122"/>
              <a:ea typeface="微软雅黑" pitchFamily="34" charset="-122"/>
              <a:cs typeface="Calibri" panose="020F0502020204030204" charset="0"/>
            </a:endParaRPr>
          </a:p>
          <a:p>
            <a:pPr indent="459105" fontAlgn="base" hangingPunct="0">
              <a:lnSpc>
                <a:spcPct val="150000"/>
              </a:lnSpc>
              <a:spcBef>
                <a:spcPct val="0"/>
              </a:spcBef>
              <a:spcAft>
                <a:spcPct val="0"/>
              </a:spcAft>
            </a:pPr>
            <a:r>
              <a:rPr lang="zh-CN" altLang="en-US" b="1" dirty="0">
                <a:latin typeface="微软雅黑" pitchFamily="34" charset="-122"/>
                <a:ea typeface="微软雅黑" pitchFamily="34" charset="-122"/>
                <a:cs typeface="Calibri" panose="020F0502020204030204" charset="0"/>
              </a:rPr>
              <a:t>形式上</a:t>
            </a:r>
            <a:r>
              <a:rPr lang="zh-CN" altLang="en-US" dirty="0">
                <a:latin typeface="微软雅黑" pitchFamily="34" charset="-122"/>
                <a:ea typeface="微软雅黑" pitchFamily="34" charset="-122"/>
                <a:cs typeface="Calibri" panose="020F0502020204030204" charset="0"/>
              </a:rPr>
              <a:t>，必然要求</a:t>
            </a:r>
            <a:r>
              <a:rPr lang="zh-CN" altLang="en-US" dirty="0">
                <a:solidFill>
                  <a:srgbClr val="C00000"/>
                </a:solidFill>
                <a:latin typeface="微软雅黑" pitchFamily="34" charset="-122"/>
                <a:ea typeface="微软雅黑" pitchFamily="34" charset="-122"/>
                <a:cs typeface="Calibri" panose="020F0502020204030204" charset="0"/>
              </a:rPr>
              <a:t>适合人民的艺术趣味</a:t>
            </a:r>
            <a:r>
              <a:rPr lang="zh-CN" altLang="en-US" dirty="0">
                <a:latin typeface="微软雅黑" pitchFamily="34" charset="-122"/>
                <a:ea typeface="微软雅黑" pitchFamily="34" charset="-122"/>
                <a:cs typeface="Calibri" panose="020F0502020204030204" charset="0"/>
              </a:rPr>
              <a:t>。因为民间文学属于口头创作，不可能像作家创作那样冥思苦想，往往就眼前景、身旁事引发感慨，即兴创作。</a:t>
            </a:r>
            <a:endParaRPr lang="en-US" altLang="zh-CN" dirty="0">
              <a:latin typeface="微软雅黑" pitchFamily="34" charset="-122"/>
              <a:ea typeface="微软雅黑" pitchFamily="34" charset="-122"/>
              <a:cs typeface="Calibri" panose="020F0502020204030204" charset="0"/>
            </a:endParaRPr>
          </a:p>
          <a:p>
            <a:pPr indent="459105" fontAlgn="base" hangingPunct="0">
              <a:lnSpc>
                <a:spcPct val="150000"/>
              </a:lnSpc>
              <a:spcBef>
                <a:spcPct val="0"/>
              </a:spcBef>
              <a:spcAft>
                <a:spcPct val="0"/>
              </a:spcAft>
            </a:pPr>
            <a:endParaRPr lang="en-US" altLang="zh-CN" dirty="0">
              <a:latin typeface="微软雅黑" pitchFamily="34" charset="-122"/>
              <a:ea typeface="微软雅黑" pitchFamily="34" charset="-122"/>
              <a:cs typeface="Calibri" panose="020F0502020204030204" charset="0"/>
            </a:endParaRPr>
          </a:p>
          <a:p>
            <a:pPr indent="459105" fontAlgn="base" hangingPunct="0">
              <a:lnSpc>
                <a:spcPct val="150000"/>
              </a:lnSpc>
              <a:spcBef>
                <a:spcPct val="0"/>
              </a:spcBef>
              <a:spcAft>
                <a:spcPct val="0"/>
              </a:spcAft>
            </a:pPr>
            <a:r>
              <a:rPr lang="zh-CN" altLang="en-US" b="1" dirty="0">
                <a:latin typeface="微软雅黑" pitchFamily="34" charset="-122"/>
                <a:ea typeface="微软雅黑" pitchFamily="34" charset="-122"/>
                <a:cs typeface="Calibri" panose="020F0502020204030204" charset="0"/>
              </a:rPr>
              <a:t>综述：</a:t>
            </a:r>
            <a:r>
              <a:rPr lang="zh-CN" altLang="en-US" dirty="0">
                <a:latin typeface="微软雅黑" pitchFamily="34" charset="-122"/>
                <a:ea typeface="微软雅黑" pitchFamily="34" charset="-122"/>
                <a:cs typeface="Calibri" panose="020F0502020204030204" charset="0"/>
              </a:rPr>
              <a:t>保证了民间创作中的人民性更充分、更直接地体现。</a:t>
            </a:r>
            <a:endParaRPr lang="en-US" altLang="zh-CN" dirty="0">
              <a:latin typeface="微软雅黑" pitchFamily="34" charset="-122"/>
              <a:ea typeface="微软雅黑" pitchFamily="34" charset="-122"/>
              <a:cs typeface="Calibri" panose="020F0502020204030204" charset="0"/>
            </a:endParaRPr>
          </a:p>
        </p:txBody>
      </p:sp>
      <p:sp>
        <p:nvSpPr>
          <p:cNvPr id="6" name="五边形 5"/>
          <p:cNvSpPr/>
          <p:nvPr/>
        </p:nvSpPr>
        <p:spPr>
          <a:xfrm flipH="1">
            <a:off x="4714969" y="376520"/>
            <a:ext cx="865143"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简答</a:t>
            </a:r>
            <a:endParaRPr lang="zh-CN" altLang="zh-CN" b="1" dirty="0">
              <a:latin typeface="微软雅黑" panose="020B0503020204020204" charset="-122"/>
              <a:ea typeface="微软雅黑" panose="020B0503020204020204" charset="-122"/>
            </a:endParaRPr>
          </a:p>
        </p:txBody>
      </p:sp>
      <p:sp>
        <p:nvSpPr>
          <p:cNvPr id="4" name="文本框 3"/>
          <p:cNvSpPr txBox="1"/>
          <p:nvPr/>
        </p:nvSpPr>
        <p:spPr>
          <a:xfrm>
            <a:off x="35496" y="239554"/>
            <a:ext cx="4898797"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性的形成与传承人的作用</a:t>
            </a:r>
          </a:p>
        </p:txBody>
      </p:sp>
      <p:grpSp>
        <p:nvGrpSpPr>
          <p:cNvPr id="16" name="组合 15">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17" name="圆角矩形 16">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8" name="圆角矩形 1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9" name="圆角矩形 1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20" name="圆角矩形 1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21" name="圆角矩形 2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22" name="直线连接符 19">
              <a:extLst>
                <a:ext uri="{FF2B5EF4-FFF2-40B4-BE49-F238E27FC236}">
                  <a16:creationId xmlns:a16="http://schemas.microsoft.com/office/drawing/2014/main" id="{2E56B57E-A19F-4B44-AB34-B35D23F9C872}"/>
                </a:ext>
              </a:extLst>
            </p:cNvPr>
            <p:cNvCxnSpPr>
              <a:cxnSpLocks/>
              <a:stCxn id="17" idx="3"/>
              <a:endCxn id="18"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0">
              <a:extLst>
                <a:ext uri="{FF2B5EF4-FFF2-40B4-BE49-F238E27FC236}">
                  <a16:creationId xmlns:a16="http://schemas.microsoft.com/office/drawing/2014/main" id="{A4A1488C-75DF-9B4C-9E26-CBFD89D282C5}"/>
                </a:ext>
              </a:extLst>
            </p:cNvPr>
            <p:cNvCxnSpPr>
              <a:cxnSpLocks/>
              <a:stCxn id="17" idx="3"/>
              <a:endCxn id="19"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2">
              <a:extLst>
                <a:ext uri="{FF2B5EF4-FFF2-40B4-BE49-F238E27FC236}">
                  <a16:creationId xmlns:a16="http://schemas.microsoft.com/office/drawing/2014/main" id="{25D2EFA0-9CDE-3447-873C-47F8EBC4E40C}"/>
                </a:ext>
              </a:extLst>
            </p:cNvPr>
            <p:cNvCxnSpPr>
              <a:cxnSpLocks/>
              <a:stCxn id="17" idx="3"/>
              <a:endCxn id="20"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5">
              <a:extLst>
                <a:ext uri="{FF2B5EF4-FFF2-40B4-BE49-F238E27FC236}">
                  <a16:creationId xmlns:a16="http://schemas.microsoft.com/office/drawing/2014/main" id="{BA836D0A-D359-8541-BBFD-3CE0B3141514}"/>
                </a:ext>
              </a:extLst>
            </p:cNvPr>
            <p:cNvCxnSpPr>
              <a:cxnSpLocks/>
              <a:stCxn id="17" idx="3"/>
              <a:endCxn id="21"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414151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762" y="893921"/>
            <a:ext cx="8514398" cy="3323987"/>
          </a:xfrm>
          <a:prstGeom prst="rect">
            <a:avLst/>
          </a:prstGeom>
        </p:spPr>
        <p:txBody>
          <a:bodyPr wrap="square" lIns="68580" tIns="34290" rIns="68580" bIns="34290">
            <a:spAutoFit/>
          </a:bodyPr>
          <a:lstStyle/>
          <a:p>
            <a:pPr indent="459105" fontAlgn="base" hangingPunct="0">
              <a:lnSpc>
                <a:spcPct val="150000"/>
              </a:lnSpc>
              <a:spcBef>
                <a:spcPct val="0"/>
              </a:spcBef>
              <a:spcAft>
                <a:spcPct val="0"/>
              </a:spcAft>
            </a:pPr>
            <a:endParaRPr lang="en-US" altLang="zh-CN" b="1" dirty="0">
              <a:latin typeface="微软雅黑" panose="020B0503020204020204" charset="-122"/>
              <a:ea typeface="微软雅黑" panose="020B0503020204020204" charset="-122"/>
              <a:cs typeface="Calibri" panose="020F0502020204030204" charset="0"/>
            </a:endParaRPr>
          </a:p>
          <a:p>
            <a:pPr indent="459105" fontAlgn="base" hangingPunct="0">
              <a:lnSpc>
                <a:spcPct val="150000"/>
              </a:lnSpc>
              <a:spcBef>
                <a:spcPct val="0"/>
              </a:spcBef>
              <a:spcAft>
                <a:spcPct val="0"/>
              </a:spcAft>
            </a:pPr>
            <a:r>
              <a:rPr lang="zh-CN" altLang="zh-CN" dirty="0">
                <a:latin typeface="微软雅黑" panose="020B0503020204020204" charset="-122"/>
                <a:ea typeface="微软雅黑" panose="020B0503020204020204" charset="-122"/>
                <a:cs typeface="Calibri" panose="020F0502020204030204" charset="0"/>
              </a:rPr>
              <a:t>在民间文学的传承过程中，传承人的作用不容忽视。所谓传承人，可分为</a:t>
            </a:r>
            <a:r>
              <a:rPr lang="zh-CN" altLang="zh-CN" b="1" u="sng" dirty="0">
                <a:solidFill>
                  <a:srgbClr val="C00000"/>
                </a:solidFill>
                <a:latin typeface="微软雅黑" panose="020B0503020204020204" charset="-122"/>
                <a:ea typeface="微软雅黑" panose="020B0503020204020204" charset="-122"/>
                <a:cs typeface="Calibri" panose="020F0502020204030204" charset="0"/>
              </a:rPr>
              <a:t>群体传承人和个体传承人</a:t>
            </a:r>
            <a:r>
              <a:rPr lang="zh-CN" altLang="zh-CN" dirty="0">
                <a:latin typeface="微软雅黑" panose="020B0503020204020204" charset="-122"/>
                <a:ea typeface="微软雅黑" panose="020B0503020204020204" charset="-122"/>
                <a:cs typeface="Calibri" panose="020F0502020204030204" charset="0"/>
              </a:rPr>
              <a:t>两类。</a:t>
            </a:r>
            <a:r>
              <a:rPr lang="zh-CN" altLang="zh-CN" sz="1500" dirty="0">
                <a:latin typeface="微软雅黑" panose="020B0503020204020204" charset="-122"/>
                <a:ea typeface="微软雅黑" panose="020B0503020204020204" charset="-122"/>
                <a:cs typeface="Calibri" panose="020F0502020204030204" charset="0"/>
              </a:rPr>
              <a:t> </a:t>
            </a:r>
            <a:endParaRPr lang="en-US" altLang="zh-CN" sz="1500" dirty="0">
              <a:latin typeface="微软雅黑" panose="020B0503020204020204" charset="-122"/>
              <a:ea typeface="微软雅黑" panose="020B0503020204020204" charset="-122"/>
              <a:cs typeface="Calibri" panose="020F0502020204030204" charset="0"/>
            </a:endParaRPr>
          </a:p>
          <a:p>
            <a:pPr indent="459105" fontAlgn="base" hangingPunct="0">
              <a:lnSpc>
                <a:spcPct val="150000"/>
              </a:lnSpc>
              <a:spcBef>
                <a:spcPct val="0"/>
              </a:spcBef>
              <a:spcAft>
                <a:spcPct val="0"/>
              </a:spcAft>
            </a:pPr>
            <a:endParaRPr lang="zh-CN" altLang="zh-CN" sz="1500" dirty="0">
              <a:latin typeface="仿宋" panose="02010609060101010101" charset="-122"/>
              <a:ea typeface="仿宋" panose="02010609060101010101" charset="-122"/>
              <a:cs typeface="Calibri" panose="020F0502020204030204" charset="0"/>
            </a:endParaRPr>
          </a:p>
          <a:p>
            <a:pPr indent="459105" fontAlgn="base" hangingPunct="0">
              <a:lnSpc>
                <a:spcPct val="150000"/>
              </a:lnSpc>
              <a:spcBef>
                <a:spcPct val="0"/>
              </a:spcBef>
              <a:spcAft>
                <a:spcPct val="0"/>
              </a:spcAft>
            </a:pPr>
            <a:r>
              <a:rPr lang="zh-CN" altLang="zh-CN" sz="2400" dirty="0">
                <a:latin typeface="楷体" panose="02010609060101010101" pitchFamily="49" charset="-122"/>
                <a:ea typeface="楷体" panose="02010609060101010101" pitchFamily="49" charset="-122"/>
                <a:cs typeface="Calibri" panose="020F0502020204030204" charset="0"/>
              </a:rPr>
              <a:t>广义而讲，</a:t>
            </a:r>
            <a:r>
              <a:rPr lang="zh-CN" altLang="zh-CN" sz="2400" b="1" u="sng" dirty="0">
                <a:solidFill>
                  <a:srgbClr val="C00000"/>
                </a:solidFill>
                <a:latin typeface="楷体" panose="02010609060101010101" pitchFamily="49" charset="-122"/>
                <a:ea typeface="楷体" panose="02010609060101010101" pitchFamily="49" charset="-122"/>
                <a:cs typeface="Calibri" panose="020F0502020204030204" charset="0"/>
              </a:rPr>
              <a:t>长期直接参与</a:t>
            </a:r>
            <a:r>
              <a:rPr lang="zh-CN" altLang="zh-CN" sz="2400" dirty="0">
                <a:latin typeface="楷体" panose="02010609060101010101" pitchFamily="49" charset="-122"/>
                <a:ea typeface="楷体" panose="02010609060101010101" pitchFamily="49" charset="-122"/>
                <a:cs typeface="Calibri" panose="020F0502020204030204" charset="0"/>
              </a:rPr>
              <a:t>民间文学的创作传播活动的人们都属于群体传承人范畴。</a:t>
            </a:r>
          </a:p>
          <a:p>
            <a:pPr indent="459105" fontAlgn="base" hangingPunct="0">
              <a:lnSpc>
                <a:spcPct val="150000"/>
              </a:lnSpc>
              <a:spcBef>
                <a:spcPct val="0"/>
              </a:spcBef>
              <a:spcAft>
                <a:spcPct val="0"/>
              </a:spcAft>
            </a:pPr>
            <a:r>
              <a:rPr lang="zh-CN" altLang="zh-CN" sz="2400" dirty="0">
                <a:latin typeface="楷体" panose="02010609060101010101" pitchFamily="49" charset="-122"/>
                <a:ea typeface="楷体" panose="02010609060101010101" pitchFamily="49" charset="-122"/>
                <a:cs typeface="Calibri" panose="020F0502020204030204" charset="0"/>
              </a:rPr>
              <a:t>个体传承人，即通常所说的</a:t>
            </a:r>
            <a:r>
              <a:rPr lang="zh-CN" altLang="zh-CN" sz="2400" b="1" u="sng" dirty="0">
                <a:solidFill>
                  <a:srgbClr val="C00000"/>
                </a:solidFill>
                <a:latin typeface="楷体" panose="02010609060101010101" pitchFamily="49" charset="-122"/>
                <a:ea typeface="楷体" panose="02010609060101010101" pitchFamily="49" charset="-122"/>
                <a:cs typeface="Calibri" panose="020F0502020204030204" charset="0"/>
              </a:rPr>
              <a:t>职业和半职业民间艺人</a:t>
            </a:r>
            <a:r>
              <a:rPr lang="zh-CN" altLang="en-US" sz="2400" dirty="0">
                <a:latin typeface="楷体" panose="02010609060101010101" pitchFamily="49" charset="-122"/>
                <a:ea typeface="楷体" panose="02010609060101010101" pitchFamily="49" charset="-122"/>
                <a:cs typeface="Calibri" panose="020F0502020204030204" charset="0"/>
              </a:rPr>
              <a:t>。</a:t>
            </a:r>
          </a:p>
        </p:txBody>
      </p:sp>
      <p:grpSp>
        <p:nvGrpSpPr>
          <p:cNvPr id="16" name="组合 15">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17" name="圆角矩形 16">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8" name="圆角矩形 17">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9" name="圆角矩形 18">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20" name="圆角矩形 19">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21" name="圆角矩形 20">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22" name="直线连接符 19">
              <a:extLst>
                <a:ext uri="{FF2B5EF4-FFF2-40B4-BE49-F238E27FC236}">
                  <a16:creationId xmlns:a16="http://schemas.microsoft.com/office/drawing/2014/main" id="{2E56B57E-A19F-4B44-AB34-B35D23F9C872}"/>
                </a:ext>
              </a:extLst>
            </p:cNvPr>
            <p:cNvCxnSpPr>
              <a:cxnSpLocks/>
              <a:stCxn id="17" idx="3"/>
              <a:endCxn id="18"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0">
              <a:extLst>
                <a:ext uri="{FF2B5EF4-FFF2-40B4-BE49-F238E27FC236}">
                  <a16:creationId xmlns:a16="http://schemas.microsoft.com/office/drawing/2014/main" id="{A4A1488C-75DF-9B4C-9E26-CBFD89D282C5}"/>
                </a:ext>
              </a:extLst>
            </p:cNvPr>
            <p:cNvCxnSpPr>
              <a:cxnSpLocks/>
              <a:stCxn id="17" idx="3"/>
              <a:endCxn id="19"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2">
              <a:extLst>
                <a:ext uri="{FF2B5EF4-FFF2-40B4-BE49-F238E27FC236}">
                  <a16:creationId xmlns:a16="http://schemas.microsoft.com/office/drawing/2014/main" id="{25D2EFA0-9CDE-3447-873C-47F8EBC4E40C}"/>
                </a:ext>
              </a:extLst>
            </p:cNvPr>
            <p:cNvCxnSpPr>
              <a:cxnSpLocks/>
              <a:stCxn id="17" idx="3"/>
              <a:endCxn id="20"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5">
              <a:extLst>
                <a:ext uri="{FF2B5EF4-FFF2-40B4-BE49-F238E27FC236}">
                  <a16:creationId xmlns:a16="http://schemas.microsoft.com/office/drawing/2014/main" id="{BA836D0A-D359-8541-BBFD-3CE0B3141514}"/>
                </a:ext>
              </a:extLst>
            </p:cNvPr>
            <p:cNvCxnSpPr>
              <a:cxnSpLocks/>
              <a:stCxn id="17" idx="3"/>
              <a:endCxn id="21"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五边形 34"/>
          <p:cNvSpPr/>
          <p:nvPr/>
        </p:nvSpPr>
        <p:spPr>
          <a:xfrm flipH="1">
            <a:off x="4714969" y="376520"/>
            <a:ext cx="865143"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简答</a:t>
            </a:r>
            <a:endParaRPr lang="zh-CN" altLang="zh-CN" b="1" dirty="0">
              <a:latin typeface="微软雅黑" panose="020B0503020204020204" charset="-122"/>
              <a:ea typeface="微软雅黑" panose="020B0503020204020204" charset="-122"/>
            </a:endParaRPr>
          </a:p>
        </p:txBody>
      </p:sp>
      <p:sp>
        <p:nvSpPr>
          <p:cNvPr id="36" name="文本框 3"/>
          <p:cNvSpPr txBox="1"/>
          <p:nvPr/>
        </p:nvSpPr>
        <p:spPr>
          <a:xfrm>
            <a:off x="35496" y="239554"/>
            <a:ext cx="4898797"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性的形成与传承人的作用</a:t>
            </a:r>
          </a:p>
        </p:txBody>
      </p:sp>
    </p:spTree>
    <p:custDataLst>
      <p:tags r:id="rId1"/>
    </p:custDataLst>
    <p:extLst>
      <p:ext uri="{BB962C8B-B14F-4D97-AF65-F5344CB8AC3E}">
        <p14:creationId xmlns:p14="http://schemas.microsoft.com/office/powerpoint/2010/main" val="23799641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 name="文本框 99"/>
          <p:cNvSpPr txBox="1"/>
          <p:nvPr/>
        </p:nvSpPr>
        <p:spPr>
          <a:xfrm>
            <a:off x="105252" y="1267074"/>
            <a:ext cx="6588815" cy="3185487"/>
          </a:xfrm>
          <a:prstGeom prst="rect">
            <a:avLst/>
          </a:prstGeom>
          <a:noFill/>
          <a:ln w="9525">
            <a:noFill/>
          </a:ln>
        </p:spPr>
        <p:txBody>
          <a:bodyPr wrap="square" lIns="68580" tIns="34290" rIns="68580" bIns="34290">
            <a:spAutoFit/>
          </a:bodyPr>
          <a:lstStyle/>
          <a:p>
            <a:pPr>
              <a:lnSpc>
                <a:spcPct val="125000"/>
              </a:lnSpc>
            </a:pPr>
            <a:r>
              <a:rPr lang="en-US" altLang="zh-CN" sz="1500"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楷体" panose="02010609060101010101" pitchFamily="49" charset="-122"/>
                <a:ea typeface="楷体" panose="02010609060101010101" pitchFamily="49" charset="-122"/>
                <a:cs typeface="宋体" panose="02010600030101010101" pitchFamily="2" charset="-122"/>
              </a:rPr>
              <a:t>他，命途坎坷，九次从死神手中逃脱；</a:t>
            </a:r>
          </a:p>
          <a:p>
            <a:pPr>
              <a:lnSpc>
                <a:spcPct val="125000"/>
              </a:lnSpc>
            </a:pPr>
            <a:r>
              <a:rPr lang="zh-CN" altLang="en-US" dirty="0">
                <a:latin typeface="楷体" panose="02010609060101010101" pitchFamily="49" charset="-122"/>
                <a:ea typeface="楷体" panose="02010609060101010101" pitchFamily="49" charset="-122"/>
                <a:cs typeface="宋体" panose="02010600030101010101" pitchFamily="2" charset="-122"/>
              </a:rPr>
              <a:t>　　他，记忆惊人，能脱口讲五百个故事；</a:t>
            </a:r>
          </a:p>
          <a:p>
            <a:pPr>
              <a:lnSpc>
                <a:spcPct val="125000"/>
              </a:lnSpc>
            </a:pPr>
            <a:r>
              <a:rPr lang="zh-CN" altLang="en-US" dirty="0">
                <a:latin typeface="楷体" panose="02010609060101010101" pitchFamily="49" charset="-122"/>
                <a:ea typeface="楷体" panose="02010609060101010101" pitchFamily="49" charset="-122"/>
                <a:cs typeface="宋体" panose="02010600030101010101" pitchFamily="2" charset="-122"/>
              </a:rPr>
              <a:t>　　他，为故事狂，与故事结缘半个世纪；</a:t>
            </a:r>
          </a:p>
          <a:p>
            <a:pPr>
              <a:lnSpc>
                <a:spcPct val="125000"/>
              </a:lnSpc>
            </a:pPr>
            <a:r>
              <a:rPr lang="zh-CN" altLang="en-US" dirty="0">
                <a:latin typeface="楷体" panose="02010609060101010101" pitchFamily="49" charset="-122"/>
                <a:ea typeface="楷体" panose="02010609060101010101" pitchFamily="49" charset="-122"/>
                <a:cs typeface="宋体" panose="02010600030101010101" pitchFamily="2" charset="-122"/>
              </a:rPr>
              <a:t>　　他，被列入我市首批非物质文化遗产；</a:t>
            </a:r>
          </a:p>
          <a:p>
            <a:pPr>
              <a:lnSpc>
                <a:spcPct val="125000"/>
              </a:lnSpc>
            </a:pPr>
            <a:r>
              <a:rPr lang="zh-CN" altLang="en-US" dirty="0">
                <a:latin typeface="楷体" panose="02010609060101010101" pitchFamily="49" charset="-122"/>
                <a:ea typeface="楷体" panose="02010609060101010101" pitchFamily="49" charset="-122"/>
                <a:cs typeface="宋体" panose="02010600030101010101" pitchFamily="2" charset="-122"/>
              </a:rPr>
              <a:t>　　他，被中国民间文艺家协会命名为“中国民间故事家”；</a:t>
            </a:r>
          </a:p>
          <a:p>
            <a:pPr>
              <a:lnSpc>
                <a:spcPct val="125000"/>
              </a:lnSpc>
            </a:pPr>
            <a:r>
              <a:rPr lang="zh-CN" altLang="en-US" dirty="0">
                <a:latin typeface="楷体" panose="02010609060101010101" pitchFamily="49" charset="-122"/>
                <a:ea typeface="楷体" panose="02010609060101010101" pitchFamily="49" charset="-122"/>
                <a:cs typeface="宋体" panose="02010600030101010101" pitchFamily="2" charset="-122"/>
              </a:rPr>
              <a:t>　　他，今年</a:t>
            </a:r>
            <a:r>
              <a:rPr lang="en-US" altLang="zh-CN" dirty="0">
                <a:latin typeface="楷体" panose="02010609060101010101" pitchFamily="49" charset="-122"/>
                <a:ea typeface="楷体" panose="02010609060101010101" pitchFamily="49" charset="-122"/>
                <a:cs typeface="宋体" panose="02010600030101010101" pitchFamily="2" charset="-122"/>
              </a:rPr>
              <a:t>5</a:t>
            </a:r>
            <a:r>
              <a:rPr lang="zh-CN" altLang="en-US" dirty="0">
                <a:latin typeface="楷体" panose="02010609060101010101" pitchFamily="49" charset="-122"/>
                <a:ea typeface="楷体" panose="02010609060101010101" pitchFamily="49" charset="-122"/>
                <a:cs typeface="宋体" panose="02010600030101010101" pitchFamily="2" charset="-122"/>
              </a:rPr>
              <a:t>月</a:t>
            </a:r>
            <a:r>
              <a:rPr lang="en-US" altLang="zh-CN" dirty="0">
                <a:latin typeface="楷体" panose="02010609060101010101" pitchFamily="49" charset="-122"/>
                <a:ea typeface="楷体" panose="02010609060101010101" pitchFamily="49" charset="-122"/>
                <a:cs typeface="宋体" panose="02010600030101010101" pitchFamily="2" charset="-122"/>
              </a:rPr>
              <a:t>23</a:t>
            </a:r>
            <a:r>
              <a:rPr lang="zh-CN" altLang="en-US" dirty="0">
                <a:latin typeface="楷体" panose="02010609060101010101" pitchFamily="49" charset="-122"/>
                <a:ea typeface="楷体" panose="02010609060101010101" pitchFamily="49" charset="-122"/>
                <a:cs typeface="宋体" panose="02010600030101010101" pitchFamily="2" charset="-122"/>
              </a:rPr>
              <a:t>日，被文化部评为“首批国家级非物质文化遗产优秀传承人”，获此荣誉的全国</a:t>
            </a:r>
            <a:r>
              <a:rPr lang="en-US" altLang="zh-CN" dirty="0">
                <a:latin typeface="楷体" panose="02010609060101010101" pitchFamily="49" charset="-122"/>
                <a:ea typeface="楷体" panose="02010609060101010101" pitchFamily="49" charset="-122"/>
                <a:cs typeface="宋体" panose="02010600030101010101" pitchFamily="2" charset="-122"/>
              </a:rPr>
              <a:t>224</a:t>
            </a:r>
            <a:r>
              <a:rPr lang="zh-CN" altLang="en-US" dirty="0">
                <a:latin typeface="楷体" panose="02010609060101010101" pitchFamily="49" charset="-122"/>
                <a:ea typeface="楷体" panose="02010609060101010101" pitchFamily="49" charset="-122"/>
                <a:cs typeface="宋体" panose="02010600030101010101" pitchFamily="2" charset="-122"/>
              </a:rPr>
              <a:t>个，湖北省仅</a:t>
            </a:r>
            <a:r>
              <a:rPr lang="en-US" altLang="zh-CN" dirty="0">
                <a:latin typeface="楷体" panose="02010609060101010101" pitchFamily="49" charset="-122"/>
                <a:ea typeface="楷体" panose="02010609060101010101" pitchFamily="49" charset="-122"/>
                <a:cs typeface="宋体" panose="02010600030101010101" pitchFamily="2" charset="-122"/>
              </a:rPr>
              <a:t>3</a:t>
            </a:r>
            <a:r>
              <a:rPr lang="zh-CN" altLang="en-US" dirty="0">
                <a:latin typeface="楷体" panose="02010609060101010101" pitchFamily="49" charset="-122"/>
                <a:ea typeface="楷体" panose="02010609060101010101" pitchFamily="49" charset="-122"/>
                <a:cs typeface="宋体" panose="02010600030101010101" pitchFamily="2" charset="-122"/>
              </a:rPr>
              <a:t>个；</a:t>
            </a:r>
          </a:p>
          <a:p>
            <a:pPr>
              <a:lnSpc>
                <a:spcPct val="125000"/>
              </a:lnSpc>
            </a:pPr>
            <a:r>
              <a:rPr lang="zh-CN" altLang="en-US" dirty="0">
                <a:latin typeface="楷体" panose="02010609060101010101" pitchFamily="49" charset="-122"/>
                <a:ea typeface="楷体" panose="02010609060101010101" pitchFamily="49" charset="-122"/>
                <a:cs typeface="宋体" panose="02010600030101010101" pitchFamily="2" charset="-122"/>
              </a:rPr>
              <a:t>　　他，就是</a:t>
            </a:r>
            <a:r>
              <a:rPr lang="en-US" altLang="zh-CN" dirty="0">
                <a:latin typeface="楷体" panose="02010609060101010101" pitchFamily="49" charset="-122"/>
                <a:ea typeface="楷体" panose="02010609060101010101" pitchFamily="49" charset="-122"/>
                <a:cs typeface="宋体" panose="02010600030101010101" pitchFamily="2" charset="-122"/>
              </a:rPr>
              <a:t>8</a:t>
            </a:r>
            <a:r>
              <a:rPr lang="zh-CN" altLang="en-US" dirty="0">
                <a:latin typeface="楷体" panose="02010609060101010101" pitchFamily="49" charset="-122"/>
                <a:ea typeface="楷体" panose="02010609060101010101" pitchFamily="49" charset="-122"/>
                <a:cs typeface="宋体" panose="02010600030101010101" pitchFamily="2" charset="-122"/>
              </a:rPr>
              <a:t>月即将步入古稀之年的刘德方老人。他和他的下堡坪民间故事，成为了弥足珍贵的民间文化瑰宝。</a:t>
            </a:r>
          </a:p>
        </p:txBody>
      </p:sp>
      <p:pic>
        <p:nvPicPr>
          <p:cNvPr id="2" name="图片 1" descr="562c11dfa9ec8a13b6db375df703918fa1ecc04e"/>
          <p:cNvPicPr>
            <a:picLocks noChangeAspect="1"/>
          </p:cNvPicPr>
          <p:nvPr/>
        </p:nvPicPr>
        <p:blipFill rotWithShape="1">
          <a:blip r:embed="rId3"/>
          <a:srcRect l="15327" r="14920"/>
          <a:stretch/>
        </p:blipFill>
        <p:spPr>
          <a:xfrm>
            <a:off x="6660428" y="1491630"/>
            <a:ext cx="2216426" cy="3303746"/>
          </a:xfrm>
          <a:prstGeom prst="rect">
            <a:avLst/>
          </a:prstGeom>
          <a:effectLst>
            <a:softEdge rad="63500"/>
          </a:effectLst>
        </p:spPr>
      </p:pic>
      <p:grpSp>
        <p:nvGrpSpPr>
          <p:cNvPr id="15" name="组合 14">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16" name="圆角矩形 15">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17" name="圆角矩形 16">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8" name="圆角矩形 17">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9" name="圆角矩形 18">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20" name="圆角矩形 19">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21" name="直线连接符 19">
              <a:extLst>
                <a:ext uri="{FF2B5EF4-FFF2-40B4-BE49-F238E27FC236}">
                  <a16:creationId xmlns:a16="http://schemas.microsoft.com/office/drawing/2014/main" id="{2E56B57E-A19F-4B44-AB34-B35D23F9C872}"/>
                </a:ext>
              </a:extLst>
            </p:cNvPr>
            <p:cNvCxnSpPr>
              <a:cxnSpLocks/>
              <a:stCxn id="16" idx="3"/>
              <a:endCxn id="17"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0">
              <a:extLst>
                <a:ext uri="{FF2B5EF4-FFF2-40B4-BE49-F238E27FC236}">
                  <a16:creationId xmlns:a16="http://schemas.microsoft.com/office/drawing/2014/main" id="{A4A1488C-75DF-9B4C-9E26-CBFD89D282C5}"/>
                </a:ext>
              </a:extLst>
            </p:cNvPr>
            <p:cNvCxnSpPr>
              <a:cxnSpLocks/>
              <a:stCxn id="16" idx="3"/>
              <a:endCxn id="18"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16" idx="3"/>
              <a:endCxn id="19"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5">
              <a:extLst>
                <a:ext uri="{FF2B5EF4-FFF2-40B4-BE49-F238E27FC236}">
                  <a16:creationId xmlns:a16="http://schemas.microsoft.com/office/drawing/2014/main" id="{BA836D0A-D359-8541-BBFD-3CE0B3141514}"/>
                </a:ext>
              </a:extLst>
            </p:cNvPr>
            <p:cNvCxnSpPr>
              <a:cxnSpLocks/>
              <a:stCxn id="16" idx="3"/>
              <a:endCxn id="20"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五边形 24"/>
          <p:cNvSpPr/>
          <p:nvPr/>
        </p:nvSpPr>
        <p:spPr>
          <a:xfrm flipH="1">
            <a:off x="4714969" y="376520"/>
            <a:ext cx="865143"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简答</a:t>
            </a:r>
            <a:endParaRPr lang="zh-CN" altLang="zh-CN" b="1" dirty="0">
              <a:latin typeface="微软雅黑" panose="020B0503020204020204" charset="-122"/>
              <a:ea typeface="微软雅黑" panose="020B0503020204020204" charset="-122"/>
            </a:endParaRPr>
          </a:p>
        </p:txBody>
      </p:sp>
      <p:sp>
        <p:nvSpPr>
          <p:cNvPr id="26" name="文本框 3"/>
          <p:cNvSpPr txBox="1"/>
          <p:nvPr/>
        </p:nvSpPr>
        <p:spPr>
          <a:xfrm>
            <a:off x="35496" y="239554"/>
            <a:ext cx="4898797"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性的形成与传承人的作用</a:t>
            </a:r>
          </a:p>
        </p:txBody>
      </p:sp>
    </p:spTree>
    <p:custDataLst>
      <p:tags r:id="rId1"/>
    </p:custDataLst>
    <p:extLst>
      <p:ext uri="{BB962C8B-B14F-4D97-AF65-F5344CB8AC3E}">
        <p14:creationId xmlns:p14="http://schemas.microsoft.com/office/powerpoint/2010/main" val="4067107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158591" y="1657419"/>
            <a:ext cx="8985409" cy="2146742"/>
          </a:xfrm>
          <a:prstGeom prst="rect">
            <a:avLst/>
          </a:prstGeom>
          <a:noFill/>
          <a:ln w="9525">
            <a:noFill/>
            <a:miter lim="800000"/>
          </a:ln>
          <a:effectLst/>
        </p:spPr>
        <p:txBody>
          <a:bodyPr vert="horz" wrap="square" lIns="68580" tIns="34290" rIns="68580" bIns="34290" numCol="1" anchor="ctr" anchorCtr="0" compatLnSpc="1">
            <a:spAutoFit/>
          </a:bodyPr>
          <a:lstStyle/>
          <a:p>
            <a:pPr eaLnBrk="1" fontAlgn="base" hangingPunct="0">
              <a:lnSpc>
                <a:spcPct val="150000"/>
              </a:lnSpc>
              <a:spcBef>
                <a:spcPct val="0"/>
              </a:spcBef>
              <a:spcAft>
                <a:spcPct val="0"/>
              </a:spcAft>
            </a:pPr>
            <a:r>
              <a:rPr lang="zh-CN" altLang="en-US" b="1" dirty="0">
                <a:latin typeface="微软雅黑" panose="020B0503020204020204" charset="-122"/>
                <a:ea typeface="微软雅黑" panose="020B0503020204020204" charset="-122"/>
                <a:cs typeface="Calibri" panose="020F0502020204030204" charset="0"/>
              </a:rPr>
              <a:t>①  他们都是民间文学的传承活动中展露头角的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佼佼者</a:t>
            </a:r>
            <a:r>
              <a:rPr lang="zh-CN" altLang="en-US" b="1" dirty="0">
                <a:latin typeface="微软雅黑" panose="020B0503020204020204" charset="-122"/>
                <a:ea typeface="微软雅黑" panose="020B0503020204020204" charset="-122"/>
                <a:cs typeface="Calibri" panose="020F0502020204030204" charset="0"/>
              </a:rPr>
              <a:t>。</a:t>
            </a:r>
            <a:endParaRPr lang="en-US" altLang="zh-CN"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spcBef>
                <a:spcPct val="0"/>
              </a:spcBef>
              <a:spcAft>
                <a:spcPct val="0"/>
              </a:spcAft>
            </a:pPr>
            <a:r>
              <a:rPr lang="zh-CN" altLang="en-US" dirty="0">
                <a:latin typeface="楷体" panose="02010609060101010101" pitchFamily="49" charset="-122"/>
                <a:ea typeface="楷体" panose="02010609060101010101" pitchFamily="49" charset="-122"/>
                <a:cs typeface="Calibri" panose="020F0502020204030204" charset="0"/>
              </a:rPr>
              <a:t>不仅有较长的讲唱实践，而且能讲善唱，有超群的讲唱技艺，博闻强记，出口成章。</a:t>
            </a:r>
          </a:p>
          <a:p>
            <a:pPr eaLnBrk="0" fontAlgn="base" hangingPunct="0">
              <a:lnSpc>
                <a:spcPct val="150000"/>
              </a:lnSpc>
              <a:spcBef>
                <a:spcPct val="0"/>
              </a:spcBef>
              <a:spcAft>
                <a:spcPct val="0"/>
              </a:spcAft>
            </a:pPr>
            <a:r>
              <a:rPr lang="zh-CN" altLang="en-US" b="1" dirty="0">
                <a:latin typeface="微软雅黑" panose="020B0503020204020204" charset="-122"/>
                <a:ea typeface="微软雅黑" panose="020B0503020204020204" charset="-122"/>
                <a:cs typeface="Calibri" panose="020F0502020204030204" charset="0"/>
              </a:rPr>
              <a:t>② 个人身世不凡，</a:t>
            </a:r>
            <a:r>
              <a:rPr lang="zh-CN" altLang="en-US" b="1" dirty="0">
                <a:solidFill>
                  <a:srgbClr val="C00000"/>
                </a:solidFill>
                <a:latin typeface="微软雅黑" panose="020B0503020204020204" charset="-122"/>
                <a:ea typeface="微软雅黑" panose="020B0503020204020204" charset="-122"/>
                <a:cs typeface="Calibri" panose="020F0502020204030204" charset="0"/>
              </a:rPr>
              <a:t>社会阅历丰富，有牢固的群众基础</a:t>
            </a:r>
            <a:r>
              <a:rPr lang="zh-CN" altLang="en-US" b="1" dirty="0">
                <a:latin typeface="微软雅黑" panose="020B0503020204020204" charset="-122"/>
                <a:ea typeface="微软雅黑" panose="020B0503020204020204" charset="-122"/>
                <a:cs typeface="Calibri" panose="020F0502020204030204" charset="0"/>
              </a:rPr>
              <a:t>。</a:t>
            </a:r>
            <a:endParaRPr lang="en-US" altLang="zh-CN" b="1" dirty="0">
              <a:latin typeface="微软雅黑" panose="020B0503020204020204" charset="-122"/>
              <a:ea typeface="微软雅黑" panose="020B0503020204020204" charset="-122"/>
              <a:cs typeface="Calibri" panose="020F0502020204030204" charset="0"/>
            </a:endParaRPr>
          </a:p>
          <a:p>
            <a:pPr indent="378143" eaLnBrk="0" fontAlgn="base" hangingPunct="0">
              <a:lnSpc>
                <a:spcPct val="150000"/>
              </a:lnSpc>
              <a:spcBef>
                <a:spcPct val="0"/>
              </a:spcBef>
              <a:spcAft>
                <a:spcPct val="0"/>
              </a:spcAft>
            </a:pPr>
            <a:r>
              <a:rPr lang="zh-CN" altLang="en-US" dirty="0">
                <a:latin typeface="楷体" panose="02010609060101010101" pitchFamily="49" charset="-122"/>
                <a:ea typeface="楷体" panose="02010609060101010101" pitchFamily="49" charset="-122"/>
                <a:cs typeface="Calibri" panose="020F0502020204030204" charset="0"/>
              </a:rPr>
              <a:t>他们一般出身低下，个人经历坎坷，饱受磨难。但为人处世豁达开朗，人缘好，常常讲唱民间文学并在讲唱中全身心地投入。</a:t>
            </a:r>
          </a:p>
        </p:txBody>
      </p:sp>
      <p:sp>
        <p:nvSpPr>
          <p:cNvPr id="2" name="文本框 1"/>
          <p:cNvSpPr txBox="1"/>
          <p:nvPr/>
        </p:nvSpPr>
        <p:spPr>
          <a:xfrm>
            <a:off x="158591" y="865624"/>
            <a:ext cx="4091940" cy="496867"/>
          </a:xfrm>
          <a:prstGeom prst="rect">
            <a:avLst/>
          </a:prstGeom>
          <a:noFill/>
        </p:spPr>
        <p:txBody>
          <a:bodyPr wrap="square" lIns="68580" tIns="34290" rIns="68580" bIns="34290" rtlCol="0">
            <a:spAutoFit/>
          </a:bodyPr>
          <a:lstStyle/>
          <a:p>
            <a:pPr>
              <a:lnSpc>
                <a:spcPct val="150000"/>
              </a:lnSpc>
            </a:pPr>
            <a:r>
              <a:rPr lang="zh-CN" altLang="en-US" sz="2100" b="1" dirty="0">
                <a:latin typeface="微软雅黑" panose="020B0503020204020204" charset="-122"/>
                <a:ea typeface="微软雅黑" panose="020B0503020204020204" charset="-122"/>
                <a:cs typeface="Calibri" panose="020F0502020204030204" charset="0"/>
                <a:sym typeface="+mn-ea"/>
              </a:rPr>
              <a:t>个体传承人的共同特征  </a:t>
            </a:r>
            <a:r>
              <a:rPr lang="zh-CN" b="1" u="sng" dirty="0">
                <a:latin typeface="微软雅黑" panose="020B0503020204020204" charset="-122"/>
                <a:ea typeface="微软雅黑" panose="020B0503020204020204" charset="-122"/>
                <a:cs typeface="Calibri" panose="020F0502020204030204" charset="0"/>
                <a:sym typeface="+mn-ea"/>
              </a:rPr>
              <a:t> </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158592" y="4071938"/>
            <a:ext cx="8036719" cy="392415"/>
          </a:xfrm>
          <a:prstGeom prst="rect">
            <a:avLst/>
          </a:prstGeom>
          <a:noFill/>
        </p:spPr>
        <p:txBody>
          <a:bodyPr wrap="square" lIns="68580" tIns="34290" rIns="68580" bIns="34290" rtlCol="0" anchor="t">
            <a:spAutoFit/>
          </a:bodyPr>
          <a:lstStyle/>
          <a:p>
            <a:pPr marL="342900" indent="-342900">
              <a:buFont typeface="Wingdings" panose="05000000000000000000" charset="0"/>
              <a:buChar char=""/>
            </a:pPr>
            <a:r>
              <a:rPr lang="zh-CN" altLang="en-US" sz="2100" dirty="0">
                <a:latin typeface="微软雅黑" panose="020B0503020204020204" charset="-122"/>
                <a:ea typeface="微软雅黑" panose="020B0503020204020204" charset="-122"/>
              </a:rPr>
              <a:t>中国文化部公布的首批“中国民间文化杰出传承人”共有</a:t>
            </a:r>
            <a:r>
              <a:rPr lang="zh-CN" altLang="en-US" sz="2100" b="1" dirty="0">
                <a:solidFill>
                  <a:srgbClr val="C00000"/>
                </a:solidFill>
                <a:latin typeface="微软雅黑" panose="020B0503020204020204" charset="-122"/>
                <a:ea typeface="微软雅黑" panose="020B0503020204020204" charset="-122"/>
              </a:rPr>
              <a:t>166</a:t>
            </a:r>
            <a:r>
              <a:rPr lang="zh-CN" altLang="en-US" sz="2100" dirty="0">
                <a:latin typeface="微软雅黑" panose="020B0503020204020204" charset="-122"/>
                <a:ea typeface="微软雅黑" panose="020B0503020204020204" charset="-122"/>
              </a:rPr>
              <a:t>位</a:t>
            </a:r>
            <a:r>
              <a:rPr lang="zh-CN" altLang="en-US" sz="2100" dirty="0"/>
              <a:t>。</a:t>
            </a:r>
            <a:endParaRPr lang="en-US" altLang="zh-CN" sz="2100" dirty="0"/>
          </a:p>
        </p:txBody>
      </p:sp>
      <p:sp>
        <p:nvSpPr>
          <p:cNvPr id="4" name="五边形 3"/>
          <p:cNvSpPr/>
          <p:nvPr/>
        </p:nvSpPr>
        <p:spPr>
          <a:xfrm flipH="1">
            <a:off x="6916102" y="4473893"/>
            <a:ext cx="1279208" cy="47434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zh-CN" b="1">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8" name="圆角矩形 7">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文本框 3"/>
          <p:cNvSpPr txBox="1"/>
          <p:nvPr/>
        </p:nvSpPr>
        <p:spPr>
          <a:xfrm>
            <a:off x="35496" y="239554"/>
            <a:ext cx="4898797"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性的形成与传承人的作用</a:t>
            </a:r>
          </a:p>
        </p:txBody>
      </p:sp>
      <p:sp>
        <p:nvSpPr>
          <p:cNvPr id="18" name="五边形 17"/>
          <p:cNvSpPr/>
          <p:nvPr/>
        </p:nvSpPr>
        <p:spPr>
          <a:xfrm flipH="1">
            <a:off x="4714969" y="376520"/>
            <a:ext cx="865143"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简答</a:t>
            </a:r>
            <a:endParaRPr lang="zh-CN" altLang="zh-CN"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867340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200026" y="1447254"/>
            <a:ext cx="8764462" cy="2354491"/>
          </a:xfrm>
          <a:prstGeom prst="rect">
            <a:avLst/>
          </a:prstGeom>
          <a:noFill/>
          <a:ln w="9525">
            <a:noFill/>
            <a:miter lim="800000"/>
          </a:ln>
          <a:effectLst/>
        </p:spPr>
        <p:txBody>
          <a:bodyPr vert="horz" wrap="square" lIns="68580" tIns="34290" rIns="68580" bIns="34290" numCol="1" anchor="ctr" anchorCtr="0" compatLnSpc="1">
            <a:spAutoFit/>
          </a:bodyPr>
          <a:lstStyle/>
          <a:p>
            <a:pPr fontAlgn="base" hangingPunct="0">
              <a:lnSpc>
                <a:spcPts val="2700"/>
              </a:lnSpc>
              <a:spcBef>
                <a:spcPct val="0"/>
              </a:spcBef>
              <a:spcAft>
                <a:spcPct val="0"/>
              </a:spcAft>
            </a:pPr>
            <a:r>
              <a:rPr lang="zh-CN" altLang="en-US" b="1" dirty="0">
                <a:latin typeface="微软雅黑" panose="020B0503020204020204" charset="-122"/>
                <a:ea typeface="微软雅黑" panose="020B0503020204020204" charset="-122"/>
                <a:cs typeface="Calibri" panose="020F0502020204030204" charset="0"/>
              </a:rPr>
              <a:t>③ 有固定的</a:t>
            </a:r>
            <a:r>
              <a:rPr lang="zh-CN" altLang="en-US" b="1" dirty="0">
                <a:solidFill>
                  <a:srgbClr val="C00000"/>
                </a:solidFill>
                <a:latin typeface="微软雅黑" panose="020B0503020204020204" charset="-122"/>
                <a:ea typeface="微软雅黑" panose="020B0503020204020204" charset="-122"/>
                <a:cs typeface="Calibri" panose="020F0502020204030204" charset="0"/>
              </a:rPr>
              <a:t>传承来源</a:t>
            </a:r>
            <a:endParaRPr lang="zh-CN" altLang="en-US" sz="1500" dirty="0">
              <a:solidFill>
                <a:srgbClr val="C00000"/>
              </a:solidFill>
              <a:latin typeface="仿宋" panose="02010609060101010101" charset="-122"/>
              <a:ea typeface="仿宋" panose="02010609060101010101" charset="-122"/>
              <a:cs typeface="Calibri" panose="020F0502020204030204" charset="0"/>
            </a:endParaRPr>
          </a:p>
          <a:p>
            <a:pPr indent="378143" fontAlgn="base" hangingPunct="0"/>
            <a:r>
              <a:rPr lang="zh-CN" altLang="en-US" dirty="0">
                <a:latin typeface="楷体" panose="02010609060101010101" pitchFamily="49" charset="-122"/>
                <a:ea typeface="楷体" panose="02010609060101010101" pitchFamily="49" charset="-122"/>
                <a:cs typeface="Calibri" panose="020F0502020204030204" charset="0"/>
              </a:rPr>
              <a:t>他们在民间文学上的偏爱和专长，并非一日之功，偶然形成，而是有着直接或间接的传承渊源。这种传承渊源一般表现为： </a:t>
            </a:r>
          </a:p>
          <a:p>
            <a:pPr indent="378143" eaLnBrk="0" fontAlgn="base" hangingPunct="0"/>
            <a:r>
              <a:rPr lang="zh-CN" altLang="en-US" b="1" u="sng" dirty="0">
                <a:solidFill>
                  <a:srgbClr val="C00000"/>
                </a:solidFill>
                <a:latin typeface="楷体" panose="02010609060101010101" pitchFamily="49" charset="-122"/>
                <a:ea typeface="楷体" panose="02010609060101010101" pitchFamily="49" charset="-122"/>
                <a:cs typeface="Calibri" panose="020F0502020204030204" charset="0"/>
              </a:rPr>
              <a:t>亲缘传承</a:t>
            </a:r>
            <a:r>
              <a:rPr lang="en-US" altLang="zh-CN" dirty="0">
                <a:latin typeface="楷体" panose="02010609060101010101" pitchFamily="49" charset="-122"/>
                <a:ea typeface="楷体" panose="02010609060101010101" pitchFamily="49" charset="-122"/>
                <a:cs typeface="Calibri" panose="020F0502020204030204" charset="0"/>
              </a:rPr>
              <a:t>—</a:t>
            </a:r>
            <a:r>
              <a:rPr lang="zh-CN" altLang="en-US" dirty="0">
                <a:latin typeface="楷体" panose="02010609060101010101" pitchFamily="49" charset="-122"/>
                <a:ea typeface="楷体" panose="02010609060101010101" pitchFamily="49" charset="-122"/>
                <a:cs typeface="Calibri" panose="020F0502020204030204" charset="0"/>
              </a:rPr>
              <a:t>传承人的特长和技艺是由有亲缘关系家庭成员一代接一代继承下来的。 </a:t>
            </a:r>
          </a:p>
          <a:p>
            <a:pPr indent="378143" eaLnBrk="0" fontAlgn="base" hangingPunct="0"/>
            <a:r>
              <a:rPr lang="zh-CN" altLang="en-US" b="1" u="sng" dirty="0">
                <a:solidFill>
                  <a:srgbClr val="C00000"/>
                </a:solidFill>
                <a:latin typeface="楷体" panose="02010609060101010101" pitchFamily="49" charset="-122"/>
                <a:ea typeface="楷体" panose="02010609060101010101" pitchFamily="49" charset="-122"/>
                <a:cs typeface="Calibri" panose="020F0502020204030204" charset="0"/>
              </a:rPr>
              <a:t>地缘传承</a:t>
            </a:r>
            <a:r>
              <a:rPr lang="en-US" altLang="zh-CN" dirty="0">
                <a:latin typeface="楷体" panose="02010609060101010101" pitchFamily="49" charset="-122"/>
                <a:ea typeface="楷体" panose="02010609060101010101" pitchFamily="49" charset="-122"/>
                <a:cs typeface="Calibri" panose="020F0502020204030204" charset="0"/>
              </a:rPr>
              <a:t>—</a:t>
            </a:r>
            <a:r>
              <a:rPr lang="zh-CN" altLang="en-US" dirty="0">
                <a:latin typeface="楷体" panose="02010609060101010101" pitchFamily="49" charset="-122"/>
                <a:ea typeface="楷体" panose="02010609060101010101" pitchFamily="49" charset="-122"/>
                <a:cs typeface="Calibri" panose="020F0502020204030204" charset="0"/>
              </a:rPr>
              <a:t>传承人的特长和技艺来源于他所生活的特定地域。从当地传统文化氛围和自己周围民间艺人的讲唱中耳濡目染、潜移默化地自然获得传承。 </a:t>
            </a:r>
            <a:endParaRPr lang="zh-CN" altLang="en-US" sz="2100" dirty="0">
              <a:latin typeface="楷体" panose="02010609060101010101" pitchFamily="49" charset="-122"/>
              <a:ea typeface="楷体" panose="02010609060101010101" pitchFamily="49" charset="-122"/>
              <a:cs typeface="Calibri" panose="020F0502020204030204" charset="0"/>
            </a:endParaRPr>
          </a:p>
          <a:p>
            <a:pPr indent="378143" eaLnBrk="0" fontAlgn="base" hangingPunct="0"/>
            <a:r>
              <a:rPr lang="zh-CN" altLang="zh-CN" b="1" u="sng" dirty="0">
                <a:solidFill>
                  <a:srgbClr val="C00000"/>
                </a:solidFill>
                <a:latin typeface="楷体" panose="02010609060101010101" pitchFamily="49" charset="-122"/>
                <a:ea typeface="楷体" panose="02010609060101010101" pitchFamily="49" charset="-122"/>
                <a:cs typeface="Calibri" panose="020F0502020204030204" charset="0"/>
              </a:rPr>
              <a:t>业缘传承</a:t>
            </a:r>
            <a:r>
              <a:rPr lang="zh-CN" altLang="zh-CN" dirty="0">
                <a:latin typeface="楷体" panose="02010609060101010101" pitchFamily="49" charset="-122"/>
                <a:ea typeface="楷体" panose="02010609060101010101" pitchFamily="49" charset="-122"/>
                <a:cs typeface="Calibri" panose="020F0502020204030204" charset="0"/>
              </a:rPr>
              <a:t>—在自己所从事的某种特殊行业的活动中接受民间文学传承。民间戏曲、说唱艺人的收徒传艺即如此。</a:t>
            </a:r>
          </a:p>
        </p:txBody>
      </p:sp>
      <p:sp>
        <p:nvSpPr>
          <p:cNvPr id="48129" name="Rectangle 1"/>
          <p:cNvSpPr>
            <a:spLocks noChangeArrowheads="1"/>
          </p:cNvSpPr>
          <p:nvPr/>
        </p:nvSpPr>
        <p:spPr bwMode="auto">
          <a:xfrm>
            <a:off x="200025" y="3777104"/>
            <a:ext cx="8452009" cy="1314926"/>
          </a:xfrm>
          <a:prstGeom prst="rect">
            <a:avLst/>
          </a:prstGeom>
          <a:noFill/>
          <a:ln w="9525">
            <a:noFill/>
            <a:miter lim="800000"/>
          </a:ln>
          <a:effectLst/>
        </p:spPr>
        <p:txBody>
          <a:bodyPr vert="horz" wrap="square" lIns="68580" tIns="34290" rIns="68580" bIns="34290" numCol="1" anchor="ctr" anchorCtr="0" compatLnSpc="1">
            <a:spAutoFit/>
          </a:bodyPr>
          <a:lstStyle/>
          <a:p>
            <a:pPr fontAlgn="base" hangingPunct="0">
              <a:lnSpc>
                <a:spcPct val="150000"/>
              </a:lnSpc>
              <a:spcBef>
                <a:spcPct val="0"/>
              </a:spcBef>
              <a:spcAft>
                <a:spcPct val="0"/>
              </a:spcAft>
            </a:pPr>
            <a:r>
              <a:rPr lang="zh-CN" altLang="en-US" b="1" dirty="0">
                <a:latin typeface="微软雅黑" panose="020B0503020204020204" charset="-122"/>
                <a:ea typeface="微软雅黑" panose="020B0503020204020204" charset="-122"/>
                <a:cs typeface="Calibri" panose="020F0502020204030204" charset="0"/>
              </a:rPr>
              <a:t>④ 形成了</a:t>
            </a:r>
            <a:r>
              <a:rPr lang="zh-CN" altLang="en-US" b="1" dirty="0">
                <a:solidFill>
                  <a:srgbClr val="C00000"/>
                </a:solidFill>
                <a:latin typeface="微软雅黑" panose="020B0503020204020204" charset="-122"/>
                <a:ea typeface="微软雅黑" panose="020B0503020204020204" charset="-122"/>
                <a:cs typeface="Calibri" panose="020F0502020204030204" charset="0"/>
              </a:rPr>
              <a:t>独特的传承风格</a:t>
            </a:r>
            <a:r>
              <a:rPr lang="zh-CN" altLang="en-US" b="1" dirty="0">
                <a:latin typeface="微软雅黑" panose="020B0503020204020204" charset="-122"/>
                <a:ea typeface="微软雅黑" panose="020B0503020204020204" charset="-122"/>
                <a:cs typeface="Calibri" panose="020F0502020204030204" charset="0"/>
              </a:rPr>
              <a:t>。 </a:t>
            </a:r>
            <a:endParaRPr lang="zh-CN" altLang="en-US" sz="1500" dirty="0">
              <a:latin typeface="微软雅黑" panose="020B0503020204020204" charset="-122"/>
              <a:ea typeface="微软雅黑" panose="020B0503020204020204" charset="-122"/>
              <a:cs typeface="Calibri" panose="020F0502020204030204" charset="0"/>
            </a:endParaRPr>
          </a:p>
          <a:p>
            <a:pPr indent="378143" fontAlgn="base" hangingPunct="0">
              <a:spcBef>
                <a:spcPct val="0"/>
              </a:spcBef>
              <a:spcAft>
                <a:spcPct val="0"/>
              </a:spcAft>
            </a:pPr>
            <a:r>
              <a:rPr lang="zh-CN" altLang="en-US" dirty="0">
                <a:latin typeface="楷体" panose="02010609060101010101" pitchFamily="49" charset="-122"/>
                <a:ea typeface="楷体" panose="02010609060101010101" pitchFamily="49" charset="-122"/>
                <a:cs typeface="Calibri" panose="020F0502020204030204" charset="0"/>
              </a:rPr>
              <a:t>杰出的传承人，在承继民间文学的总体风格的基础上，也显示出传承者自己在传承活动中的</a:t>
            </a:r>
            <a:r>
              <a:rPr lang="zh-CN" altLang="en-US" b="1" u="sng" dirty="0">
                <a:solidFill>
                  <a:srgbClr val="C00000"/>
                </a:solidFill>
                <a:latin typeface="楷体" panose="02010609060101010101" pitchFamily="49" charset="-122"/>
                <a:ea typeface="楷体" panose="02010609060101010101" pitchFamily="49" charset="-122"/>
                <a:cs typeface="Calibri" panose="020F0502020204030204" charset="0"/>
              </a:rPr>
              <a:t>主体意识</a:t>
            </a:r>
            <a:r>
              <a:rPr lang="zh-CN" altLang="en-US" dirty="0">
                <a:latin typeface="楷体" panose="02010609060101010101" pitchFamily="49" charset="-122"/>
                <a:ea typeface="楷体" panose="02010609060101010101" pitchFamily="49" charset="-122"/>
                <a:cs typeface="Calibri" panose="020F0502020204030204" charset="0"/>
              </a:rPr>
              <a:t>。如在题材的选择、加工处理方式、讲唱技巧的发挥、地方化、个性化语言的表达上，都显示出不同的传承风格。</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652120" y="54071"/>
            <a:ext cx="3411734" cy="1149527"/>
            <a:chOff x="-60236" y="1219996"/>
            <a:chExt cx="9389767" cy="3546722"/>
          </a:xfrm>
        </p:grpSpPr>
        <p:sp>
          <p:nvSpPr>
            <p:cNvPr id="8" name="圆角矩形 7">
              <a:extLst>
                <a:ext uri="{FF2B5EF4-FFF2-40B4-BE49-F238E27FC236}">
                  <a16:creationId xmlns:a16="http://schemas.microsoft.com/office/drawing/2014/main" id="{EC3F5AF2-376F-0844-A51B-07622CD5612F}"/>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9" name="圆角矩形 8">
              <a:extLst>
                <a:ext uri="{FF2B5EF4-FFF2-40B4-BE49-F238E27FC236}">
                  <a16:creationId xmlns:a16="http://schemas.microsoft.com/office/drawing/2014/main" id="{C5B71DDD-B67F-BB44-982E-9606408DF879}"/>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10" name="圆角矩形 9">
              <a:extLst>
                <a:ext uri="{FF2B5EF4-FFF2-40B4-BE49-F238E27FC236}">
                  <a16:creationId xmlns:a16="http://schemas.microsoft.com/office/drawing/2014/main" id="{74213CE4-F95E-0B4F-9ED7-66AA0EC54EC0}"/>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11" name="圆角矩形 10">
              <a:extLst>
                <a:ext uri="{FF2B5EF4-FFF2-40B4-BE49-F238E27FC236}">
                  <a16:creationId xmlns:a16="http://schemas.microsoft.com/office/drawing/2014/main" id="{0215B883-6253-8449-A953-2792DF534019}"/>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12" name="圆角矩形 11">
              <a:extLst>
                <a:ext uri="{FF2B5EF4-FFF2-40B4-BE49-F238E27FC236}">
                  <a16:creationId xmlns:a16="http://schemas.microsoft.com/office/drawing/2014/main" id="{80733228-6A54-664C-BED5-ECCE436E6F3B}"/>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5">
              <a:extLst>
                <a:ext uri="{FF2B5EF4-FFF2-40B4-BE49-F238E27FC236}">
                  <a16:creationId xmlns:a16="http://schemas.microsoft.com/office/drawing/2014/main" id="{BA836D0A-D359-8541-BBFD-3CE0B3141514}"/>
                </a:ext>
              </a:extLst>
            </p:cNvPr>
            <p:cNvCxnSpPr>
              <a:cxnSpLocks/>
              <a:stCxn id="8" idx="3"/>
              <a:endCxn id="12"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文本框 1"/>
          <p:cNvSpPr txBox="1"/>
          <p:nvPr/>
        </p:nvSpPr>
        <p:spPr>
          <a:xfrm>
            <a:off x="158591" y="865624"/>
            <a:ext cx="4091940" cy="496867"/>
          </a:xfrm>
          <a:prstGeom prst="rect">
            <a:avLst/>
          </a:prstGeom>
          <a:noFill/>
        </p:spPr>
        <p:txBody>
          <a:bodyPr wrap="square" lIns="68580" tIns="34290" rIns="68580" bIns="34290" rtlCol="0">
            <a:spAutoFit/>
          </a:bodyPr>
          <a:lstStyle/>
          <a:p>
            <a:pPr>
              <a:lnSpc>
                <a:spcPct val="150000"/>
              </a:lnSpc>
            </a:pPr>
            <a:r>
              <a:rPr lang="zh-CN" altLang="en-US" sz="2100" b="1" dirty="0">
                <a:latin typeface="微软雅黑" panose="020B0503020204020204" charset="-122"/>
                <a:ea typeface="微软雅黑" panose="020B0503020204020204" charset="-122"/>
                <a:cs typeface="Calibri" panose="020F0502020204030204" charset="0"/>
                <a:sym typeface="+mn-ea"/>
              </a:rPr>
              <a:t>个体传承人的共同特征  </a:t>
            </a:r>
            <a:r>
              <a:rPr lang="zh-CN" b="1" u="sng" dirty="0">
                <a:latin typeface="微软雅黑" panose="020B0503020204020204" charset="-122"/>
                <a:ea typeface="微软雅黑" panose="020B0503020204020204" charset="-122"/>
                <a:cs typeface="Calibri" panose="020F0502020204030204" charset="0"/>
                <a:sym typeface="+mn-ea"/>
              </a:rPr>
              <a:t> </a:t>
            </a:r>
            <a:endParaRPr lang="zh-CN" altLang="en-US" dirty="0">
              <a:latin typeface="微软雅黑" panose="020B0503020204020204" charset="-122"/>
              <a:ea typeface="微软雅黑" panose="020B0503020204020204" charset="-122"/>
            </a:endParaRPr>
          </a:p>
        </p:txBody>
      </p:sp>
      <p:sp>
        <p:nvSpPr>
          <p:cNvPr id="18" name="文本框 3"/>
          <p:cNvSpPr txBox="1"/>
          <p:nvPr/>
        </p:nvSpPr>
        <p:spPr>
          <a:xfrm>
            <a:off x="35496" y="239554"/>
            <a:ext cx="4898797"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性的形成与传承人的作用</a:t>
            </a:r>
          </a:p>
        </p:txBody>
      </p:sp>
      <p:sp>
        <p:nvSpPr>
          <p:cNvPr id="19" name="五边形 18"/>
          <p:cNvSpPr/>
          <p:nvPr/>
        </p:nvSpPr>
        <p:spPr>
          <a:xfrm flipH="1">
            <a:off x="4714969" y="376520"/>
            <a:ext cx="865143"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简答</a:t>
            </a:r>
            <a:endParaRPr lang="zh-CN" altLang="zh-CN"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6956321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83D7D1-72CD-4FED-8212-DD1F2C069DBC}"/>
              </a:ext>
            </a:extLst>
          </p:cNvPr>
          <p:cNvGrpSpPr/>
          <p:nvPr/>
        </p:nvGrpSpPr>
        <p:grpSpPr>
          <a:xfrm>
            <a:off x="5652120" y="54071"/>
            <a:ext cx="3411734" cy="1149527"/>
            <a:chOff x="-60236" y="1219996"/>
            <a:chExt cx="9389767" cy="3546722"/>
          </a:xfrm>
        </p:grpSpPr>
        <p:sp>
          <p:nvSpPr>
            <p:cNvPr id="3" name="圆角矩形 7">
              <a:extLst>
                <a:ext uri="{FF2B5EF4-FFF2-40B4-BE49-F238E27FC236}">
                  <a16:creationId xmlns:a16="http://schemas.microsoft.com/office/drawing/2014/main" id="{8576D41C-4C6A-407F-8650-A834A59D86A1}"/>
                </a:ext>
              </a:extLst>
            </p:cNvPr>
            <p:cNvSpPr/>
            <p:nvPr/>
          </p:nvSpPr>
          <p:spPr>
            <a:xfrm>
              <a:off x="-60236" y="2415122"/>
              <a:ext cx="5109315" cy="135172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第二章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民间文学的基本特征</a:t>
              </a:r>
            </a:p>
          </p:txBody>
        </p:sp>
        <p:sp>
          <p:nvSpPr>
            <p:cNvPr id="4" name="圆角矩形 8">
              <a:extLst>
                <a:ext uri="{FF2B5EF4-FFF2-40B4-BE49-F238E27FC236}">
                  <a16:creationId xmlns:a16="http://schemas.microsoft.com/office/drawing/2014/main" id="{B796C898-B3DA-4763-AF83-CF97126EAF4F}"/>
                </a:ext>
              </a:extLst>
            </p:cNvPr>
            <p:cNvSpPr/>
            <p:nvPr/>
          </p:nvSpPr>
          <p:spPr>
            <a:xfrm>
              <a:off x="6705601" y="1219996"/>
              <a:ext cx="2623930"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集体性</a:t>
              </a:r>
            </a:p>
          </p:txBody>
        </p:sp>
        <p:sp>
          <p:nvSpPr>
            <p:cNvPr id="5" name="圆角矩形 9">
              <a:extLst>
                <a:ext uri="{FF2B5EF4-FFF2-40B4-BE49-F238E27FC236}">
                  <a16:creationId xmlns:a16="http://schemas.microsoft.com/office/drawing/2014/main" id="{03BB0C34-F50F-49AB-8311-5DA9F1BC10BC}"/>
                </a:ext>
              </a:extLst>
            </p:cNvPr>
            <p:cNvSpPr/>
            <p:nvPr/>
          </p:nvSpPr>
          <p:spPr>
            <a:xfrm>
              <a:off x="6705600" y="2158040"/>
              <a:ext cx="262393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口头性</a:t>
              </a:r>
            </a:p>
          </p:txBody>
        </p:sp>
        <p:sp>
          <p:nvSpPr>
            <p:cNvPr id="6" name="圆角矩形 10">
              <a:extLst>
                <a:ext uri="{FF2B5EF4-FFF2-40B4-BE49-F238E27FC236}">
                  <a16:creationId xmlns:a16="http://schemas.microsoft.com/office/drawing/2014/main" id="{003913B3-9BFB-4E1D-BC38-291909EB192F}"/>
                </a:ext>
              </a:extLst>
            </p:cNvPr>
            <p:cNvSpPr/>
            <p:nvPr/>
          </p:nvSpPr>
          <p:spPr>
            <a:xfrm>
              <a:off x="6705600" y="3195525"/>
              <a:ext cx="262393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变异性</a:t>
              </a:r>
            </a:p>
          </p:txBody>
        </p:sp>
        <p:sp>
          <p:nvSpPr>
            <p:cNvPr id="7" name="圆角矩形 11">
              <a:extLst>
                <a:ext uri="{FF2B5EF4-FFF2-40B4-BE49-F238E27FC236}">
                  <a16:creationId xmlns:a16="http://schemas.microsoft.com/office/drawing/2014/main" id="{CF1522E7-F64C-4E79-B6EE-9A79F709B030}"/>
                </a:ext>
              </a:extLst>
            </p:cNvPr>
            <p:cNvSpPr/>
            <p:nvPr/>
          </p:nvSpPr>
          <p:spPr>
            <a:xfrm>
              <a:off x="6705600" y="4199564"/>
              <a:ext cx="2623930" cy="56715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传承性</a:t>
              </a:r>
            </a:p>
          </p:txBody>
        </p:sp>
        <p:cxnSp>
          <p:nvCxnSpPr>
            <p:cNvPr id="8" name="直线连接符 19">
              <a:extLst>
                <a:ext uri="{FF2B5EF4-FFF2-40B4-BE49-F238E27FC236}">
                  <a16:creationId xmlns:a16="http://schemas.microsoft.com/office/drawing/2014/main" id="{DC603364-43D2-40AA-8861-D57F158AAF4A}"/>
                </a:ext>
              </a:extLst>
            </p:cNvPr>
            <p:cNvCxnSpPr>
              <a:cxnSpLocks/>
              <a:stCxn id="3" idx="3"/>
              <a:endCxn id="4" idx="1"/>
            </p:cNvCxnSpPr>
            <p:nvPr/>
          </p:nvCxnSpPr>
          <p:spPr>
            <a:xfrm flipV="1">
              <a:off x="5049079" y="1521483"/>
              <a:ext cx="1656523" cy="1569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20">
              <a:extLst>
                <a:ext uri="{FF2B5EF4-FFF2-40B4-BE49-F238E27FC236}">
                  <a16:creationId xmlns:a16="http://schemas.microsoft.com/office/drawing/2014/main" id="{B21A34F1-746D-46E6-A3CB-2ECD23D97782}"/>
                </a:ext>
              </a:extLst>
            </p:cNvPr>
            <p:cNvCxnSpPr>
              <a:cxnSpLocks/>
              <a:stCxn id="3" idx="3"/>
              <a:endCxn id="5" idx="1"/>
            </p:cNvCxnSpPr>
            <p:nvPr/>
          </p:nvCxnSpPr>
          <p:spPr>
            <a:xfrm flipV="1">
              <a:off x="5049079" y="2455368"/>
              <a:ext cx="1656520" cy="63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22">
              <a:extLst>
                <a:ext uri="{FF2B5EF4-FFF2-40B4-BE49-F238E27FC236}">
                  <a16:creationId xmlns:a16="http://schemas.microsoft.com/office/drawing/2014/main" id="{AE6A16F5-5F08-4813-AC8E-5ADD8F570A8B}"/>
                </a:ext>
              </a:extLst>
            </p:cNvPr>
            <p:cNvCxnSpPr>
              <a:cxnSpLocks/>
              <a:stCxn id="3" idx="3"/>
              <a:endCxn id="6" idx="1"/>
            </p:cNvCxnSpPr>
            <p:nvPr/>
          </p:nvCxnSpPr>
          <p:spPr>
            <a:xfrm>
              <a:off x="5049079" y="3090983"/>
              <a:ext cx="1656520" cy="40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25">
              <a:extLst>
                <a:ext uri="{FF2B5EF4-FFF2-40B4-BE49-F238E27FC236}">
                  <a16:creationId xmlns:a16="http://schemas.microsoft.com/office/drawing/2014/main" id="{D76875DB-2CCB-4F7C-8F80-9D32DD6DFB61}"/>
                </a:ext>
              </a:extLst>
            </p:cNvPr>
            <p:cNvCxnSpPr>
              <a:cxnSpLocks/>
              <a:stCxn id="3" idx="3"/>
              <a:endCxn id="7" idx="1"/>
            </p:cNvCxnSpPr>
            <p:nvPr/>
          </p:nvCxnSpPr>
          <p:spPr>
            <a:xfrm>
              <a:off x="5049079" y="3090983"/>
              <a:ext cx="1656520" cy="13921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文本框 1">
            <a:extLst>
              <a:ext uri="{FF2B5EF4-FFF2-40B4-BE49-F238E27FC236}">
                <a16:creationId xmlns:a16="http://schemas.microsoft.com/office/drawing/2014/main" id="{D81A6A78-5977-4112-B20C-0C6597A39125}"/>
              </a:ext>
            </a:extLst>
          </p:cNvPr>
          <p:cNvSpPr txBox="1"/>
          <p:nvPr/>
        </p:nvSpPr>
        <p:spPr>
          <a:xfrm>
            <a:off x="408052" y="865624"/>
            <a:ext cx="4091940" cy="496867"/>
          </a:xfrm>
          <a:prstGeom prst="rect">
            <a:avLst/>
          </a:prstGeom>
          <a:noFill/>
        </p:spPr>
        <p:txBody>
          <a:bodyPr wrap="square" lIns="68580" tIns="34290" rIns="68580" bIns="34290" rtlCol="0">
            <a:spAutoFit/>
          </a:bodyPr>
          <a:lstStyle/>
          <a:p>
            <a:pPr>
              <a:lnSpc>
                <a:spcPct val="150000"/>
              </a:lnSpc>
            </a:pPr>
            <a:r>
              <a:rPr lang="zh-CN" altLang="en-US" sz="2100" b="1" dirty="0">
                <a:latin typeface="微软雅黑" panose="020B0503020204020204" charset="-122"/>
                <a:ea typeface="微软雅黑" panose="020B0503020204020204" charset="-122"/>
                <a:cs typeface="Calibri" panose="020F0502020204030204" charset="0"/>
                <a:sym typeface="+mn-ea"/>
              </a:rPr>
              <a:t>个体传承人对民间文学的贡献  </a:t>
            </a:r>
            <a:r>
              <a:rPr lang="zh-CN" b="1" u="sng" dirty="0">
                <a:latin typeface="微软雅黑" panose="020B0503020204020204" charset="-122"/>
                <a:ea typeface="微软雅黑" panose="020B0503020204020204" charset="-122"/>
                <a:cs typeface="Calibri" panose="020F0502020204030204" charset="0"/>
                <a:sym typeface="+mn-ea"/>
              </a:rPr>
              <a:t> </a:t>
            </a:r>
            <a:endParaRPr lang="zh-CN" altLang="en-US" dirty="0">
              <a:latin typeface="微软雅黑" panose="020B0503020204020204" charset="-122"/>
              <a:ea typeface="微软雅黑" panose="020B0503020204020204" charset="-122"/>
            </a:endParaRPr>
          </a:p>
        </p:txBody>
      </p:sp>
      <p:sp>
        <p:nvSpPr>
          <p:cNvPr id="13" name="文本框 3">
            <a:extLst>
              <a:ext uri="{FF2B5EF4-FFF2-40B4-BE49-F238E27FC236}">
                <a16:creationId xmlns:a16="http://schemas.microsoft.com/office/drawing/2014/main" id="{4E6FFDCE-15AA-4FB8-9AC9-93DC9B23EB99}"/>
              </a:ext>
            </a:extLst>
          </p:cNvPr>
          <p:cNvSpPr txBox="1"/>
          <p:nvPr/>
        </p:nvSpPr>
        <p:spPr>
          <a:xfrm>
            <a:off x="35496" y="239554"/>
            <a:ext cx="4898797" cy="553998"/>
          </a:xfrm>
          <a:prstGeom prst="rect">
            <a:avLst/>
          </a:prstGeom>
          <a:noFill/>
        </p:spPr>
        <p:txBody>
          <a:bodyPr wrap="square" lIns="68580" tIns="34290" rIns="68580" bIns="34290" rtlCol="0">
            <a:spAutoFit/>
          </a:bodyPr>
          <a:lstStyle/>
          <a:p>
            <a:pPr indent="342900" fontAlgn="base" hangingPunct="0">
              <a:lnSpc>
                <a:spcPct val="150000"/>
              </a:lnSpc>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2.4.2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a:t>
            </a:r>
            <a:r>
              <a:rPr lang="en-US" altLang="zh-CN" sz="2100" b="1" dirty="0" err="1">
                <a:solidFill>
                  <a:srgbClr val="0070C0"/>
                </a:solidFill>
                <a:latin typeface="微软雅黑" panose="020B0503020204020204" charset="-122"/>
                <a:ea typeface="微软雅黑" panose="020B0503020204020204" charset="-122"/>
                <a:cs typeface="Calibri" panose="020F0502020204030204" charset="0"/>
                <a:sym typeface="+mn-ea"/>
              </a:rPr>
              <a:t>传承</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性的形成与传承人的作用</a:t>
            </a:r>
          </a:p>
        </p:txBody>
      </p:sp>
      <p:sp>
        <p:nvSpPr>
          <p:cNvPr id="14" name="五边形 18">
            <a:extLst>
              <a:ext uri="{FF2B5EF4-FFF2-40B4-BE49-F238E27FC236}">
                <a16:creationId xmlns:a16="http://schemas.microsoft.com/office/drawing/2014/main" id="{BC06B388-9F24-47C9-9F49-32353536466C}"/>
              </a:ext>
            </a:extLst>
          </p:cNvPr>
          <p:cNvSpPr/>
          <p:nvPr/>
        </p:nvSpPr>
        <p:spPr>
          <a:xfrm flipH="1">
            <a:off x="4714969" y="376520"/>
            <a:ext cx="865143"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b="1" dirty="0">
                <a:latin typeface="微软雅黑" panose="020B0503020204020204" charset="-122"/>
                <a:ea typeface="微软雅黑" panose="020B0503020204020204" charset="-122"/>
              </a:rPr>
              <a:t>简答</a:t>
            </a:r>
            <a:endParaRPr lang="zh-CN" altLang="zh-CN" b="1" dirty="0">
              <a:latin typeface="微软雅黑" panose="020B0503020204020204" charset="-122"/>
              <a:ea typeface="微软雅黑" panose="020B0503020204020204" charset="-122"/>
            </a:endParaRPr>
          </a:p>
        </p:txBody>
      </p:sp>
      <p:sp>
        <p:nvSpPr>
          <p:cNvPr id="15" name="文本框 1">
            <a:extLst>
              <a:ext uri="{FF2B5EF4-FFF2-40B4-BE49-F238E27FC236}">
                <a16:creationId xmlns:a16="http://schemas.microsoft.com/office/drawing/2014/main" id="{B918D3FC-29AF-4A3F-89B1-8B6D3DF51A9C}"/>
              </a:ext>
            </a:extLst>
          </p:cNvPr>
          <p:cNvSpPr txBox="1"/>
          <p:nvPr/>
        </p:nvSpPr>
        <p:spPr>
          <a:xfrm>
            <a:off x="623028" y="1779662"/>
            <a:ext cx="7837403" cy="981615"/>
          </a:xfrm>
          <a:prstGeom prst="rect">
            <a:avLst/>
          </a:prstGeom>
          <a:noFill/>
        </p:spPr>
        <p:txBody>
          <a:bodyPr wrap="square" lIns="68580" tIns="34290" rIns="68580" bIns="34290" rtlCol="0">
            <a:spAutoFit/>
          </a:bodyPr>
          <a:lstStyle/>
          <a:p>
            <a:pPr>
              <a:lnSpc>
                <a:spcPct val="150000"/>
              </a:lnSpc>
            </a:pPr>
            <a:r>
              <a:rPr lang="zh-CN" altLang="en-US" sz="2100" dirty="0">
                <a:latin typeface="微软雅黑" panose="020B0503020204020204" charset="-122"/>
                <a:ea typeface="微软雅黑" panose="020B0503020204020204" charset="-122"/>
                <a:cs typeface="Calibri" panose="020F0502020204030204" charset="0"/>
                <a:sym typeface="+mn-ea"/>
              </a:rPr>
              <a:t>      个体传承人对民间文学的贡献，最重要的体现为他们在传承过程中</a:t>
            </a:r>
            <a:r>
              <a:rPr lang="zh-CN" altLang="en-US" sz="2100" dirty="0">
                <a:solidFill>
                  <a:srgbClr val="C00000"/>
                </a:solidFill>
                <a:latin typeface="微软雅黑" panose="020B0503020204020204" charset="-122"/>
                <a:ea typeface="微软雅黑" panose="020B0503020204020204" charset="-122"/>
                <a:cs typeface="Calibri" panose="020F0502020204030204" charset="0"/>
                <a:sym typeface="+mn-ea"/>
              </a:rPr>
              <a:t>主观创造性的发挥</a:t>
            </a:r>
            <a:r>
              <a:rPr lang="zh-CN" altLang="en-US" sz="2100" dirty="0">
                <a:latin typeface="微软雅黑" panose="020B0503020204020204" charset="-122"/>
                <a:ea typeface="微软雅黑" panose="020B0503020204020204" charset="-122"/>
                <a:cs typeface="Calibri" panose="020F0502020204030204" charset="0"/>
                <a:sym typeface="+mn-ea"/>
              </a:rPr>
              <a:t>上。  </a:t>
            </a:r>
            <a:r>
              <a:rPr lang="zh-CN" u="sng" dirty="0">
                <a:latin typeface="微软雅黑" panose="020B0503020204020204" charset="-122"/>
                <a:ea typeface="微软雅黑" panose="020B0503020204020204" charset="-122"/>
                <a:cs typeface="Calibri" panose="020F0502020204030204" charset="0"/>
                <a:sym typeface="+mn-ea"/>
              </a:rPr>
              <a:t> </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2030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92" y="1349716"/>
            <a:ext cx="5876123" cy="2444067"/>
          </a:xfrm>
          <a:prstGeom prst="rect">
            <a:avLst/>
          </a:prstGeom>
        </p:spPr>
        <p:txBody>
          <a:bodyPr vert="horz" wrap="square" lIns="0" tIns="0" rIns="0" bIns="0" rtlCol="0">
            <a:spAutoFit/>
          </a:bodyPr>
          <a:lstStyle/>
          <a:p>
            <a:pPr marL="12859">
              <a:lnSpc>
                <a:spcPct val="150000"/>
              </a:lnSpc>
            </a:pPr>
            <a:r>
              <a:rPr lang="zh-CN" altLang="en-US" spc="25" dirty="0">
                <a:latin typeface="微软雅黑" panose="020B0503020204020204" charset="-122"/>
                <a:ea typeface="微软雅黑" panose="020B0503020204020204" charset="-122"/>
                <a:cs typeface="微软雅黑" panose="020B0503020204020204" charset="-122"/>
              </a:rPr>
              <a:t>民间文学的基本特征有（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A:</a:t>
            </a:r>
            <a:r>
              <a:rPr lang="zh-CN" altLang="en-US" spc="25" dirty="0">
                <a:latin typeface="微软雅黑" panose="020B0503020204020204" charset="-122"/>
                <a:ea typeface="微软雅黑" panose="020B0503020204020204" charset="-122"/>
                <a:cs typeface="微软雅黑" panose="020B0503020204020204" charset="-122"/>
              </a:rPr>
              <a:t>集体性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B:</a:t>
            </a:r>
            <a:r>
              <a:rPr lang="zh-CN" altLang="en-US" spc="25" dirty="0">
                <a:latin typeface="微软雅黑" panose="020B0503020204020204" charset="-122"/>
                <a:ea typeface="微软雅黑" panose="020B0503020204020204" charset="-122"/>
                <a:cs typeface="微软雅黑" panose="020B0503020204020204" charset="-122"/>
              </a:rPr>
              <a:t>口头性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C:</a:t>
            </a:r>
            <a:r>
              <a:rPr lang="zh-CN" altLang="en-US" spc="25" dirty="0">
                <a:latin typeface="微软雅黑" panose="020B0503020204020204" charset="-122"/>
                <a:ea typeface="微软雅黑" panose="020B0503020204020204" charset="-122"/>
                <a:cs typeface="微软雅黑" panose="020B0503020204020204" charset="-122"/>
              </a:rPr>
              <a:t>类同性</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D:</a:t>
            </a:r>
            <a:r>
              <a:rPr lang="zh-CN" altLang="en-US" spc="25" dirty="0">
                <a:latin typeface="微软雅黑" panose="020B0503020204020204" charset="-122"/>
                <a:ea typeface="微软雅黑" panose="020B0503020204020204" charset="-122"/>
                <a:cs typeface="微软雅黑" panose="020B0503020204020204" charset="-122"/>
              </a:rPr>
              <a:t>变异性 </a:t>
            </a:r>
          </a:p>
          <a:p>
            <a:pPr marL="12859">
              <a:lnSpc>
                <a:spcPct val="150000"/>
              </a:lnSpc>
            </a:pPr>
            <a:r>
              <a:rPr lang="en-US" altLang="zh-CN" spc="25" dirty="0">
                <a:latin typeface="微软雅黑" panose="020B0503020204020204" charset="-122"/>
                <a:ea typeface="微软雅黑" panose="020B0503020204020204" charset="-122"/>
                <a:cs typeface="微软雅黑" panose="020B0503020204020204" charset="-122"/>
              </a:rPr>
              <a:t>E:</a:t>
            </a:r>
            <a:r>
              <a:rPr lang="zh-CN" altLang="en-US" spc="25" dirty="0">
                <a:latin typeface="微软雅黑" panose="020B0503020204020204" charset="-122"/>
                <a:ea typeface="微软雅黑" panose="020B0503020204020204" charset="-122"/>
                <a:cs typeface="微软雅黑" panose="020B0503020204020204" charset="-122"/>
              </a:rPr>
              <a:t>传承性</a:t>
            </a:r>
            <a:endParaRPr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r>
              <a:rPr lang="zh-CN" altLang="en-US" sz="21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10442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10355</Words>
  <Application>Microsoft Office PowerPoint</Application>
  <PresentationFormat>全屏显示(16:9)</PresentationFormat>
  <Paragraphs>1215</Paragraphs>
  <Slides>112</Slides>
  <Notes>37</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112</vt:i4>
      </vt:variant>
    </vt:vector>
  </HeadingPairs>
  <TitlesOfParts>
    <vt:vector size="122" baseType="lpstr">
      <vt:lpstr>DengXian</vt:lpstr>
      <vt:lpstr>方正清刻本悦宋简体</vt:lpstr>
      <vt:lpstr>仿宋</vt:lpstr>
      <vt:lpstr>楷体</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jh</dc:creator>
  <cp:lastModifiedBy>hongyu tang</cp:lastModifiedBy>
  <cp:revision>51</cp:revision>
  <dcterms:created xsi:type="dcterms:W3CDTF">2018-11-12T04:07:46Z</dcterms:created>
  <dcterms:modified xsi:type="dcterms:W3CDTF">2018-11-17T16:16:18Z</dcterms:modified>
</cp:coreProperties>
</file>