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notesSlides/notesSlide12.xml" ContentType="application/vnd.openxmlformats-officedocument.presentationml.notesSlide+xml"/>
  <Override PartName="/ppt/tags/tag40.xml" ContentType="application/vnd.openxmlformats-officedocument.presentationml.tags+xml"/>
  <Override PartName="/ppt/notesSlides/notesSlide13.xml" ContentType="application/vnd.openxmlformats-officedocument.presentationml.notesSlide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notesSlides/notesSlide16.xml" ContentType="application/vnd.openxmlformats-officedocument.presentationml.notesSlide+xml"/>
  <Override PartName="/ppt/tags/tag47.xml" ContentType="application/vnd.openxmlformats-officedocument.presentationml.tags+xml"/>
  <Override PartName="/ppt/notesSlides/notesSlide1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notesSlides/notesSlide19.xml" ContentType="application/vnd.openxmlformats-officedocument.presentationml.notesSlide+xml"/>
  <Override PartName="/ppt/tags/tag56.xml" ContentType="application/vnd.openxmlformats-officedocument.presentationml.tags+xml"/>
  <Override PartName="/ppt/notesSlides/notesSlide20.xml" ContentType="application/vnd.openxmlformats-officedocument.presentationml.notesSlide+xml"/>
  <Override PartName="/ppt/tags/tag57.xml" ContentType="application/vnd.openxmlformats-officedocument.presentationml.tags+xml"/>
  <Override PartName="/ppt/notesSlides/notesSlide21.xml" ContentType="application/vnd.openxmlformats-officedocument.presentationml.notesSlide+xml"/>
  <Override PartName="/ppt/tags/tag58.xml" ContentType="application/vnd.openxmlformats-officedocument.presentationml.tags+xml"/>
  <Override PartName="/ppt/notesSlides/notesSlide22.xml" ContentType="application/vnd.openxmlformats-officedocument.presentationml.notesSlide+xml"/>
  <Override PartName="/ppt/tags/tag59.xml" ContentType="application/vnd.openxmlformats-officedocument.presentationml.tags+xml"/>
  <Override PartName="/ppt/notesSlides/notesSlide2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4.xml" ContentType="application/vnd.openxmlformats-officedocument.presentationml.notesSlide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73" r:id="rId2"/>
    <p:sldId id="274" r:id="rId3"/>
    <p:sldId id="275" r:id="rId4"/>
    <p:sldId id="378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364" r:id="rId15"/>
    <p:sldId id="285" r:id="rId16"/>
    <p:sldId id="286" r:id="rId17"/>
    <p:sldId id="287" r:id="rId18"/>
    <p:sldId id="288" r:id="rId19"/>
    <p:sldId id="289" r:id="rId20"/>
    <p:sldId id="365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66" r:id="rId42"/>
    <p:sldId id="310" r:id="rId43"/>
    <p:sldId id="367" r:id="rId44"/>
    <p:sldId id="379" r:id="rId45"/>
    <p:sldId id="380" r:id="rId46"/>
    <p:sldId id="368" r:id="rId47"/>
    <p:sldId id="313" r:id="rId48"/>
    <p:sldId id="369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70" r:id="rId59"/>
    <p:sldId id="323" r:id="rId60"/>
    <p:sldId id="372" r:id="rId61"/>
    <p:sldId id="324" r:id="rId62"/>
    <p:sldId id="373" r:id="rId63"/>
    <p:sldId id="374" r:id="rId64"/>
    <p:sldId id="37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76" r:id="rId74"/>
    <p:sldId id="377" r:id="rId7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1" autoAdjust="0"/>
    <p:restoredTop sz="94660"/>
  </p:normalViewPr>
  <p:slideViewPr>
    <p:cSldViewPr>
      <p:cViewPr varScale="1">
        <p:scale>
          <a:sx n="108" d="100"/>
          <a:sy n="108" d="100"/>
        </p:scale>
        <p:origin x="61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6C97D-C429-4FEB-A36F-A8BB26F279DA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0C639-50F7-4362-98AA-330CC060F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2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民间传说，天地开辟之初，大地上并没有人类，是女娲把黄土捏成团造了人。她干得又忙又累，竭尽全力干还赶不上供应。于是她就拿了绳子把它投入泥浆中，举起绳子一甩，泥浆洒落在地上，就变成了一个个人。后人说，富贵的人是女娲亲手抟黄土造的，而贫贱的人只是女娲用绳沾泥浆，把泥浆洒落在地上变成的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如义和团系列传说中就刻画了许多英雄群像（杜为利带伤杀鬼子》中的杜为利“杀不尽鬼子，我死也闭不上眼睛”，这股力量鼓舞他</a:t>
            </a:r>
          </a:p>
          <a:p>
            <a:r>
              <a:rPr lang="zh-CN" altLang="en-US" dirty="0"/>
              <a:t>战斗到死；《义和团的志气永不灭》中的霍大雪被捕后，敌人一刀一刀地割她，她面不改色，不断地唾骂敌人；《宗老路》中的宗老路在强敌面前方寸不乱，从容地歼灭敌人等。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1、长江、黄河、日月潭，这类传说的“传说核“主要为自然界相互作用下形成的各类景观，没有人工雕琢的痕迹，传说围绕这些景观的基本状貌建构故事。</a:t>
            </a:r>
          </a:p>
          <a:p>
            <a:r>
              <a:rPr lang="zh-CN" altLang="en-US" dirty="0"/>
              <a:t>2、长城、黄鹤楼、大昭寺。这类传说的“传说核“主要是在不同时期因为某种原因由人建造的景观，在它的身上承载了许多的历史烟云和时代情结。</a:t>
            </a:r>
          </a:p>
          <a:p>
            <a:r>
              <a:rPr lang="zh-CN" altLang="en-US" dirty="0"/>
              <a:t>地方风物传说具有浓厚的地方性和民族性，各地民众认为他们传承的地方风物传说是本地特有的，因而在讲述时表现出浓郁的对乡土的热爱与自豪的情感。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很早以前，人们还不会种地，吃的事野果和草根，生活过得很苦。有一位天神把这情形禀告了玉帝，玉帝很同情人们的疾苦，就下旨给伏羲，让他创造米和面。</a:t>
            </a:r>
          </a:p>
          <a:p>
            <a:r>
              <a:rPr lang="zh-CN" altLang="en-US" dirty="0"/>
              <a:t>伏羲从水陆两地，搜集结籽的百草，从中挑选吃了有益无毒的让人耕种，这才有了粮食。可是民间另有一种传说，玉帝下旨，令天神赐米面给百姓。每年夏天从天上下米，冬天下面。人间百姓有米和面，再也不发愁没饭吃了。过了一段时间，天神扮装成要饭的，到世间查看民情。他走进一户人家，对一个女人说：“大妈，行行好吧！把你的剩饭给我给一口。”那女人头也不抬地说：“剩饭还要喂狗呢！”。天神又乞求道：“那就给以馍馍吧，我饿得实在不行了。”这个妇女却狠狠地说：“馍馍还要给娃娃擦屁股哩。”那妇人说道，娃娃屙了屎，就用一块馍馍给孩子擦了屁眼，然后又顺手扔给狗吃了。</a:t>
            </a:r>
          </a:p>
          <a:p>
            <a:r>
              <a:rPr lang="zh-CN" altLang="en-US" dirty="0"/>
              <a:t>天神看到这情形十分气愤，回去后马上把人间如何糟蹋粮食的事，奏明了玉帝。玉帝听了大怒，立即下令把夏天下米变成下雨，把冬天下面变成了下雪。</a:t>
            </a:r>
          </a:p>
          <a:p>
            <a:r>
              <a:rPr lang="zh-CN" altLang="en-US" dirty="0"/>
              <a:t>人们又没有吃的了，饿的都奄奄一息，就跪在地上向天神求饶，天神气呼呼地说：“你们造孽，决不饶恕！”这时，一条黄狗跪在地上，眼泪汪汪地请求给它留点吃的。天神觉得狗没有罪，就对狗说：“你起来吧！我给你留一粒谷子、一粒麦子、一粒高粱、一粒稻子、一粒糜子，你自种自食吧。”</a:t>
            </a:r>
          </a:p>
          <a:p>
            <a:r>
              <a:rPr lang="zh-CN" altLang="en-US" dirty="0"/>
              <a:t>狗把这五粒种子种在地里，一夜之间，就成熟了。第二天，黄狗把粮食收回来，看见人们都快要饿死了，便煮了一锅粥，给大家分着吃。人们觉得自己是狗的主人，反而让狗养活自己，都不好意思，主人对狗说：“粮是你求来的，我们吃你的粮，你吃什么？”狗说：“你们吃我的粮，我吃你们的屎。”这五粒种子孕出来的粮食，就是今天人们说的五谷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《白蛇传》为例：白娘子和小青从峨眉山下凡到杭州，清明节游西湖遇雨，许仙与白娘子同舟相识，二人在镇江开药店谋生。许仙到金山寺烧香，法海和尚说他的娘子是蛇精，并教以</a:t>
            </a:r>
          </a:p>
          <a:p>
            <a:r>
              <a:rPr lang="zh-CN" altLang="en-US" dirty="0"/>
              <a:t>识别之法。端午节白娘子经不住许仙劝酒，不得已现出白蛇原形，吓死许仙。白娘子盗来灵芝草，救活许仙。几天后许仙又被法海骗进金山寺，无奈之下，白娘子使用法术水漫金山寺，逼迫法海放回许仙。然而时隔不久夫妻和美的生活又遭法海破坏，白娘子被永镇雷峰塔下。代表邪恶势力的法海由于屡做坏事，被罚进蟹壳，小青经过不断修炼，利用自己的法术神力，毁掉雷峰塔，救出白娘子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鲁班是我国春秋末期鲁国的一个著名工匠，又叫公输般。《墨子》记述他会造云梯、造木鸢。到汉代乐府《艳歌行》古词中，首次记录了鲁班参与重大建筑活动，，《述异记》中鲁班已有刻木为鹤，所刻之鹤有从这山飞到那山的本领，鲁班的手工技艺开始被传奇化。到唐朝鲁班已经变成了类型化的形象，他的性格特征聚焦为精湛无比的建筑艺术。唐代段成式《酉</a:t>
            </a:r>
          </a:p>
          <a:p>
            <a:r>
              <a:rPr lang="zh-CN" altLang="en-US" dirty="0"/>
              <a:t>阳杂俎》中说：“今人每睹栋宇巧丽，必强谓鲁班奇功也。至两都寺中，亦往往托为鲁班所造，其不稽古如此。”段氏的记录说明鲁班已脱离了公输般的原型，演化成一个箭垛式的人物，于是各地民众纷纷把本地的奇伟建筑说成是鲁班的创造。如河北赵县的赵州桥、河南开封的铁塔、北京的紫禁城、广西桂林的花桥等建筑物的建造，传说都与鲁班有关，这些不同地区的鲁班传说从不同的侧面集中突出鲁班技艺高超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如屈原的传说在湖北、湖南较为流行，在屈原的家乡各种归讲述屈原传说往往与当地风物相关联，箱屈原小时候读书的读书洞，屈原照面时留下的照面井，屈原击鼓抗秦救楚的屈原岗、描鼓台，屈原为救百姓使巨石出米的米仓口，屈原忧国落泪入丘得玉米的玉米丘，屈原显灵救百姓的屈原庙等，这些与屈原有关的风物不仅加重了民间传说的可信性，而且使屈原的传说构成了一个以湖北种归为中心，分布于楚文化圈的传说圈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《孟姜女》千里寻夫，哭倒长城，既是民众对夫妻爱情矢志不移的颂扬，又是对统治阶级暴政的控诉。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《孟姜女》千里寻夫，哭倒长城，既是民众对夫妻爱情矢志不移的颂扬，又是对统治阶级暴政的控诉。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民间传说，天地开辟之初，大地上并没有人类，是女娲把黄土捏成团造了人。她干得又忙又累，竭尽全力干还赶不上供应。于是她就拿了绳子把它投入泥浆中，举起绳子一甩，泥浆洒落在地上，就变成了一个个人。后人说，富贵的人是女娲亲手抟黄土造的，而贫贱的人只是女娲用绳沾泥浆，把泥浆洒落在地上变成的。</a:t>
            </a:r>
          </a:p>
        </p:txBody>
      </p:sp>
    </p:spTree>
    <p:extLst>
      <p:ext uri="{BB962C8B-B14F-4D97-AF65-F5344CB8AC3E}">
        <p14:creationId xmlns:p14="http://schemas.microsoft.com/office/powerpoint/2010/main" val="2327450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民间故事：田螺姑娘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民间故事：田螺姑娘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民间故事：田螺姑娘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民间故事：田螺姑娘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田螺姑娘</a:t>
            </a:r>
          </a:p>
        </p:txBody>
      </p:sp>
    </p:spTree>
    <p:extLst>
      <p:ext uri="{BB962C8B-B14F-4D97-AF65-F5344CB8AC3E}">
        <p14:creationId xmlns:p14="http://schemas.microsoft.com/office/powerpoint/2010/main" val="1448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神化身说：巨人盘古死后身体分别变成风云、雷霆、日月星辰、四极五岳、江河大地和草木，身上的虫子成人类。</a:t>
            </a:r>
          </a:p>
          <a:p>
            <a:r>
              <a:rPr lang="zh-CN" altLang="en-US" dirty="0"/>
              <a:t>天柱母题：汉族古代神话认为方形的大地四周环绕着海洋，即东、西、南、北四海。大地之上树立的八根天柱支撑着天空，如不周山、昆仑山都是天柱。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神灵生育：贵州苗族人崇拜枫树，传说枫树生下一对姐妹，姐妹二人与泡沫结合，生了十二个蛋，人类和其他生物就诞生于其中。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1、《人是怎样传下来的》里面说道：一场自然的洪水即将灭绝人类。天神厄沙把一对男女放进葫芦，但是他们波豹子吃掉。厄沙又放入第二对男女，他们被淹死。厄沙又放入第三对男女，于是保全了人种，使人类得以繁衍。</a:t>
            </a:r>
          </a:p>
          <a:p>
            <a:r>
              <a:rPr lang="zh-CN" altLang="en-US" dirty="0"/>
              <a:t>2、“挪亚方舟”神话一样。纳西族《创世纪》说，最初的人类肆无忌惮，耕田竟然耕到了天神住的地方，于是天神发洪水，灭绝人类。只有从忍利恩获得其他神灵的帮助活下来，最后克服了天神设置的各种障碍，娶了天神之女，人类才得以重新繁衍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在帝尧执政的时候，有一次姜嫄外出，踩到了巨人的足迹，回来后发现自己已经怀孕，过一段时间孩子越来越大，心里感到奇怪，且厌恶这件事情，通过卜筮，又向神祈求，但是最终孩子还是生了下来。她认为这人孩子是不详之物，便把他扔到了巷子里，牛羊都躲开孩子不踩。于是又将这个孩子放在平林之中，后来伐平林的人为孩子铺上褥子盖上被子。再后来，又将孩子放在寒冰之上，飞鸟便飞过来月翅膀保护这个孩子。姜嫄感到很奇怪，于是把孩子抱回家，起名叫“弃”。</a:t>
            </a:r>
            <a:endParaRPr lang="en-US" altLang="zh-CN" dirty="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在帝尧执政的时候，有一次姜嫄外出，踩到了巨人的足迹，回来后发现自己已经怀孕，过一段时间孩子越来越大，心里感到奇怪，且厌恶这件事情，通过卜筮，又向神祈求，但是最终孩子还是生了下来。她认为这人孩子是不详之物，便把他扔到了巷子里，牛羊都躲开孩子不踩。于是又将这个孩子放在平林之中，后来伐平林的人为孩子铺上褥子盖上被子。再后来，又将孩子放在寒冰之上，飞鸟便飞过来月翅膀保护这个孩子。姜嫄感到很奇怪，于是把孩子抱回家，起名叫“弃”。</a:t>
            </a:r>
            <a:endParaRPr lang="en-US" altLang="zh-CN" dirty="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0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神话的文化史价值</a:t>
            </a:r>
          </a:p>
          <a:p>
            <a:r>
              <a:rPr lang="zh-CN" altLang="en-US" dirty="0"/>
              <a:t>社会形式：皇帝、蚩尤之战。</a:t>
            </a:r>
          </a:p>
          <a:p>
            <a:r>
              <a:rPr lang="zh-CN" altLang="en-US" dirty="0"/>
              <a:t>生产生活：燧人氏教人钻木取火</a:t>
            </a:r>
          </a:p>
          <a:p>
            <a:r>
              <a:rPr lang="zh-CN" altLang="en-US" dirty="0"/>
              <a:t>艺术：对文学的贡献</a:t>
            </a:r>
          </a:p>
          <a:p>
            <a:r>
              <a:rPr lang="zh-CN" altLang="en-US" dirty="0"/>
              <a:t>信仰：对天神的崇拜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、 叙事“一词包括三方面含义：一是叙述内容，指构成一段叙述话语主题的故事内容，即被讲述的故事、  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、《诗经》里 周颂、鲁颂、商颂里都有神话用语，《庄子》的散文神话色彩      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、女娲炼石补天、后羿射日 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、巨人夸父追赶太阳、精卫溺死于东海，每年衔木石去填海，体现人类的不屈的精神。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BBAB-32DC-4AFF-B5F8-6C24A21E7FBE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9D6-DB6B-46B6-9BF9-C14E473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1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BBAB-32DC-4AFF-B5F8-6C24A21E7FBE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9D6-DB6B-46B6-9BF9-C14E473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BBAB-32DC-4AFF-B5F8-6C24A21E7FBE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9D6-DB6B-46B6-9BF9-C14E473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5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311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4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5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BBAB-32DC-4AFF-B5F8-6C24A21E7FBE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9D6-DB6B-46B6-9BF9-C14E473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8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BBAB-32DC-4AFF-B5F8-6C24A21E7FBE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9D6-DB6B-46B6-9BF9-C14E473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7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BBAB-32DC-4AFF-B5F8-6C24A21E7FBE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9D6-DB6B-46B6-9BF9-C14E473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BBAB-32DC-4AFF-B5F8-6C24A21E7FBE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9D6-DB6B-46B6-9BF9-C14E473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BBAB-32DC-4AFF-B5F8-6C24A21E7FBE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9D6-DB6B-46B6-9BF9-C14E473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99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BBAB-32DC-4AFF-B5F8-6C24A21E7FBE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9D6-DB6B-46B6-9BF9-C14E473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2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BBAB-32DC-4AFF-B5F8-6C24A21E7FBE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9D6-DB6B-46B6-9BF9-C14E473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9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BBAB-32DC-4AFF-B5F8-6C24A21E7FBE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9D6-DB6B-46B6-9BF9-C14E473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DBBAB-32DC-4AFF-B5F8-6C24A21E7FBE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49D6-DB6B-46B6-9BF9-C14E473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5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4" Type="http://schemas.openxmlformats.org/officeDocument/2006/relationships/image" Target="../media/image2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4" Type="http://schemas.openxmlformats.org/officeDocument/2006/relationships/image" Target="../media/image30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944217" y="885015"/>
            <a:ext cx="6510131" cy="2586087"/>
            <a:chOff x="609599" y="1180019"/>
            <a:chExt cx="8680174" cy="3448116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609599" y="2694816"/>
              <a:ext cx="2875721" cy="861390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第一节 神话的界定与分类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694816"/>
              <a:ext cx="481967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第二节 中国神话的基本内容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516478" y="4022538"/>
              <a:ext cx="4773295" cy="605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第三节 神话的价值及其研究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3485320" y="1481506"/>
              <a:ext cx="865507" cy="1644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 flipV="1">
              <a:off x="3485320" y="2992145"/>
              <a:ext cx="892010" cy="133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3485320" y="3125511"/>
              <a:ext cx="1031158" cy="1199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31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91440" y="265891"/>
            <a:ext cx="8199120" cy="41780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3.2.3 </a:t>
            </a:r>
            <a:r>
              <a:rPr lang="zh-CN" altLang="en-US" sz="21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洪水再生神话和其他灾难神话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1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定义：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是人类在遭遇洪水几乎灭绝之后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重新繁衍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的故事。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内容：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洪水再生神话，古今中外都非常普遍，古巴比伦、古希腊都有。其中以《圣经•旧约》记录的古代希伯莱人的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挪亚方舟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神话最著名。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中国的洪水再生神话可简单分为两类：</a:t>
            </a:r>
          </a:p>
          <a:p>
            <a:pPr>
              <a:lnSpc>
                <a:spcPct val="150000"/>
              </a:lnSpc>
            </a:pP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自然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的洪水再生神话和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惩恶扬善式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的洪水再生神话。</a:t>
            </a:r>
          </a:p>
          <a:p>
            <a:pPr marL="257175" indent="-257175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挪亚方舟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神话属于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惩恶扬善式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”神话</a:t>
            </a:r>
            <a:endParaRPr lang="zh-CN" altLang="zh-CN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500" dirty="0"/>
              <a:t> </a:t>
            </a:r>
            <a:endParaRPr lang="zh-CN" altLang="zh-CN" sz="15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40" y="2186940"/>
            <a:ext cx="2391251" cy="1339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" t="9602" r="9796" b="14247"/>
          <a:stretch>
            <a:fillRect/>
          </a:stretch>
        </p:blipFill>
        <p:spPr>
          <a:xfrm>
            <a:off x="6601941" y="3681413"/>
            <a:ext cx="2391251" cy="1270159"/>
          </a:xfrm>
          <a:prstGeom prst="rect">
            <a:avLst/>
          </a:prstGeom>
        </p:spPr>
      </p:pic>
      <p:sp>
        <p:nvSpPr>
          <p:cNvPr id="8" name="五边形 7"/>
          <p:cNvSpPr/>
          <p:nvPr/>
        </p:nvSpPr>
        <p:spPr>
          <a:xfrm flipH="1">
            <a:off x="4271924" y="376739"/>
            <a:ext cx="1164172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000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577400"/>
            <a:ext cx="6270639" cy="2562240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3.2.4族群起源神话</a:t>
            </a:r>
            <a:endParaRPr lang="en-US" altLang="zh-CN" sz="21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1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定义：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族群起源神话是指各个人类族群讲述自己的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部落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民族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国家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始祖诞生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的神话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sz="1500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 descr="20090108120000-1096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358" y="1491139"/>
            <a:ext cx="1306354" cy="198215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五边形 7"/>
          <p:cNvSpPr/>
          <p:nvPr/>
        </p:nvSpPr>
        <p:spPr>
          <a:xfrm flipH="1">
            <a:off x="2915816" y="717524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pic>
        <p:nvPicPr>
          <p:cNvPr id="5" name="图片 4" descr="013000001627211212684181303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147" y="3397091"/>
            <a:ext cx="1795463" cy="1730693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685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090108120000-1096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358" y="1491139"/>
            <a:ext cx="1306354" cy="198215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472440" y="421135"/>
            <a:ext cx="6959918" cy="33412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3.2.5 </a:t>
            </a:r>
            <a:r>
              <a:rPr lang="en-US" altLang="zh-CN" sz="2100" b="1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文化发明神话</a:t>
            </a:r>
            <a:endParaRPr lang="en-US" altLang="zh-CN" sz="21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5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定义：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文化发明神话是原始人关于自己生活中使用的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重要物品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，以及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各种文化制度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的发明过程的神话。其主人公可以是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神灵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，也可以是半人半神的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文化英雄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远古圣贤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例如：神农尝百草、教人种植五谷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燧人氏教人钻木取火</a:t>
            </a:r>
          </a:p>
        </p:txBody>
      </p:sp>
      <p:sp>
        <p:nvSpPr>
          <p:cNvPr id="4" name="五边形 3"/>
          <p:cNvSpPr/>
          <p:nvPr/>
        </p:nvSpPr>
        <p:spPr>
          <a:xfrm flipH="1">
            <a:off x="3182221" y="734585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pic>
        <p:nvPicPr>
          <p:cNvPr id="5" name="图片 4" descr="013000001627211212684181303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147" y="3397091"/>
            <a:ext cx="1795463" cy="1730693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2249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88106" y="823198"/>
            <a:ext cx="8742998" cy="21459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125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 原始社会中后期，为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争夺财富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权力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领土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，经常发生战争。</a:t>
            </a:r>
          </a:p>
          <a:p>
            <a:pPr fontAlgn="base" hangingPunct="0">
              <a:lnSpc>
                <a:spcPct val="125000"/>
              </a:lnSpc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         一方面，那些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战争英雄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成为人们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崇拜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的对象，战争的记忆经过长期的口述演绎，最终把历史事件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神化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了。      </a:t>
            </a:r>
          </a:p>
          <a:p>
            <a:pPr fontAlgn="base" hangingPunct="0">
              <a:lnSpc>
                <a:spcPct val="125000"/>
              </a:lnSpc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         另一方面，由于人间的战争，人们很自然地想象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神灵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之间也存在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战争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。这两个方面的原因，共同形成了战争神话。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5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8" name="五边形 7"/>
          <p:cNvSpPr/>
          <p:nvPr/>
        </p:nvSpPr>
        <p:spPr>
          <a:xfrm flipH="1">
            <a:off x="2703672" y="223838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0975" y="223837"/>
            <a:ext cx="227457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1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3.2.6 </a:t>
            </a:r>
            <a:r>
              <a:rPr lang="en-US" altLang="zh-CN" sz="2100" b="1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战争神话</a:t>
            </a:r>
            <a:endParaRPr lang="en-US" altLang="zh-CN" sz="21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918" y="2891076"/>
            <a:ext cx="4204811" cy="4148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r>
              <a:rPr lang="zh-CN" altLang="zh-CN" sz="15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黄帝、蚩尤之战</a:t>
            </a: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：双方在涿鹿大战。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9" y="3463894"/>
            <a:ext cx="2143125" cy="152876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矩形 3"/>
          <p:cNvSpPr/>
          <p:nvPr/>
        </p:nvSpPr>
        <p:spPr>
          <a:xfrm>
            <a:off x="4142422" y="2618899"/>
            <a:ext cx="4872038" cy="761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404813">
              <a:lnSpc>
                <a:spcPct val="150000"/>
              </a:lnSpc>
            </a:pP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以上两场战争，牵扯到其他人物，</a:t>
            </a:r>
            <a:r>
              <a:rPr lang="zh-CN" altLang="zh-CN" sz="15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刑天</a:t>
            </a: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就是其一。刑天原来是炎帝臣子，曾奉炎帝命令制作歌曲《下谋》。</a:t>
            </a:r>
            <a:endParaRPr lang="zh-CN" altLang="en-US" sz="15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9" b="8656"/>
          <a:stretch>
            <a:fillRect/>
          </a:stretch>
        </p:blipFill>
        <p:spPr>
          <a:xfrm>
            <a:off x="5506978" y="3427014"/>
            <a:ext cx="2143125" cy="1601906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4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0077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363379" y="1197769"/>
            <a:ext cx="6568916" cy="29770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459105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中国神话按按照其表现的内容可分为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六大类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</a:p>
          <a:p>
            <a:pPr indent="459105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宇宙起源神话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59105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②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人类起源神话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59105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③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洪水再生神话和其他灾难神话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59105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④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族群起源神话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59105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⑤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文化发明神话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59105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⑥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战争神话</a:t>
            </a:r>
            <a:endParaRPr lang="zh-CN" altLang="zh-CN" sz="1500" dirty="0"/>
          </a:p>
        </p:txBody>
      </p:sp>
      <p:sp>
        <p:nvSpPr>
          <p:cNvPr id="3" name="矩形 2"/>
          <p:cNvSpPr/>
          <p:nvPr/>
        </p:nvSpPr>
        <p:spPr>
          <a:xfrm>
            <a:off x="162879" y="365444"/>
            <a:ext cx="2860398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神话的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基本内容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3023276" y="495948"/>
            <a:ext cx="1188683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" name="五边形 1"/>
          <p:cNvSpPr/>
          <p:nvPr/>
        </p:nvSpPr>
        <p:spPr>
          <a:xfrm flipH="1">
            <a:off x="4283968" y="483518"/>
            <a:ext cx="1068179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9813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944217" y="885015"/>
            <a:ext cx="6510131" cy="2586087"/>
            <a:chOff x="609599" y="1180019"/>
            <a:chExt cx="8680174" cy="3448116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609599" y="2694816"/>
              <a:ext cx="2875721" cy="861390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第一节 神话的界定与分类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694816"/>
              <a:ext cx="481967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第二节 中国神话的基本内容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516478" y="4022538"/>
              <a:ext cx="4773295" cy="605597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第三节 神话的价值及其研究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3485320" y="1481506"/>
              <a:ext cx="865507" cy="1644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 flipV="1">
              <a:off x="3485320" y="2992145"/>
              <a:ext cx="892010" cy="133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3485320" y="3125511"/>
              <a:ext cx="1031158" cy="1199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254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7329" y="1783779"/>
            <a:ext cx="1885058" cy="10387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latin typeface="微软雅黑" panose="020B0503020204020204" charset="-122"/>
                <a:ea typeface="微软雅黑" panose="020B0503020204020204" charset="-122"/>
              </a:rPr>
              <a:t>神    话</a:t>
            </a:r>
            <a:endParaRPr lang="en-US" altLang="zh-CN" sz="2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100" b="1" dirty="0">
                <a:latin typeface="微软雅黑" panose="020B0503020204020204" charset="-122"/>
                <a:ea typeface="微软雅黑" panose="020B0503020204020204" charset="-122"/>
              </a:rPr>
              <a:t>为什么存在？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9"/>
          <a:stretch>
            <a:fillRect/>
          </a:stretch>
        </p:blipFill>
        <p:spPr>
          <a:xfrm>
            <a:off x="1065370" y="1183708"/>
            <a:ext cx="3672905" cy="2395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875ECEFF-83F9-4125-BE21-580658C8208E}"/>
              </a:ext>
            </a:extLst>
          </p:cNvPr>
          <p:cNvSpPr txBox="1"/>
          <p:nvPr/>
        </p:nvSpPr>
        <p:spPr>
          <a:xfrm>
            <a:off x="5724128" y="3291830"/>
            <a:ext cx="1885058" cy="9816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dirty="0">
                <a:latin typeface="微软雅黑" panose="020B0503020204020204" charset="-122"/>
                <a:ea typeface="微软雅黑" panose="020B0503020204020204" charset="-122"/>
              </a:rPr>
              <a:t>文化史价值</a:t>
            </a:r>
            <a:endParaRPr lang="en-US" altLang="zh-CN" sz="2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100" dirty="0">
                <a:latin typeface="微软雅黑" panose="020B0503020204020204" charset="-122"/>
                <a:ea typeface="微软雅黑" panose="020B0503020204020204" charset="-122"/>
              </a:rPr>
              <a:t>文学审美价值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E7CE8EBB-396E-4F41-9591-83097A3CFEC7}"/>
              </a:ext>
            </a:extLst>
          </p:cNvPr>
          <p:cNvSpPr/>
          <p:nvPr/>
        </p:nvSpPr>
        <p:spPr>
          <a:xfrm>
            <a:off x="5364088" y="3435846"/>
            <a:ext cx="360040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52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30493" y="630556"/>
            <a:ext cx="8538686" cy="1730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3.3.1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文化史价值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pc="4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神话是人类早期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历史的活化石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，它产生于没有出现文字的时代，对于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认识和研究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史前人类的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社会形式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生产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生活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艺术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信仰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以及其他情况都具有极其重大的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文化史价值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130492" y="156687"/>
            <a:ext cx="2443163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3.3 </a:t>
            </a:r>
            <a:r>
              <a:rPr lang="zh-CN" altLang="zh-CN" sz="21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神话的价值</a:t>
            </a:r>
            <a:endParaRPr lang="zh-CN" altLang="zh-CN" sz="21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4" y="3338010"/>
            <a:ext cx="2283904" cy="15125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8"/>
          <a:stretch>
            <a:fillRect/>
          </a:stretch>
        </p:blipFill>
        <p:spPr>
          <a:xfrm>
            <a:off x="3429877" y="3338010"/>
            <a:ext cx="2283904" cy="15125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7" r="19472"/>
          <a:stretch>
            <a:fillRect/>
          </a:stretch>
        </p:blipFill>
        <p:spPr>
          <a:xfrm>
            <a:off x="6244657" y="3400399"/>
            <a:ext cx="2283904" cy="1512519"/>
          </a:xfrm>
          <a:prstGeom prst="rect">
            <a:avLst/>
          </a:prstGeom>
        </p:spPr>
      </p:pic>
      <p:sp>
        <p:nvSpPr>
          <p:cNvPr id="6" name="五边形 5"/>
          <p:cNvSpPr/>
          <p:nvPr/>
        </p:nvSpPr>
        <p:spPr>
          <a:xfrm flipH="1">
            <a:off x="2960371" y="630556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3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72687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644" y="1417598"/>
            <a:ext cx="8448199" cy="17302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spc="4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（2）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神话是人类</a:t>
            </a:r>
            <a:r>
              <a:rPr b="1" u="sng" spc="4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认识大自然的结果</a:t>
            </a:r>
            <a:r>
              <a:rPr spc="4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，是人类</a:t>
            </a:r>
            <a:r>
              <a:rPr b="1" u="sng" spc="4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对于大自然的解释</a:t>
            </a:r>
            <a:r>
              <a:rPr spc="4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b="1" u="sng" spc="4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展示了远古先民对于自然规律的探索</a:t>
            </a:r>
            <a:r>
              <a:rPr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成果。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宇宙起源、天柱神话、后羿射日构成了一套圆满的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宇宙论体系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展示了远古先民对于自然规律的探索成果。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7644" y="606267"/>
            <a:ext cx="2267287" cy="48474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3.3.1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文化史价值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7644" y="3201040"/>
            <a:ext cx="8448198" cy="13149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spc="4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（3）神话作为人类最早最有影响的</a:t>
            </a:r>
            <a:r>
              <a:rPr b="1" u="sng" spc="4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精神活动</a:t>
            </a:r>
            <a:r>
              <a:rPr spc="4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，是人类最早的关于</a:t>
            </a:r>
            <a:r>
              <a:rPr b="1" u="sng" spc="4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生命</a:t>
            </a:r>
            <a:r>
              <a:rPr spc="4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b="1" u="sng" spc="4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自然</a:t>
            </a:r>
            <a:r>
              <a:rPr spc="4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、生命与自然的关系等命题的叩问和思索，为我们提供了一种接近人类的</a:t>
            </a:r>
            <a:r>
              <a:rPr b="1" u="sng" spc="4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类本质的独特方式</a:t>
            </a:r>
            <a:r>
              <a:rPr spc="4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flipH="1">
            <a:off x="2960371" y="630556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61857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644" y="606267"/>
            <a:ext cx="2267287" cy="48474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3.3.1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文化史价值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493" y="1384558"/>
            <a:ext cx="7749540" cy="8991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pc="4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pc="4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（4）还体现在对人类文化史上各种</a:t>
            </a:r>
            <a:r>
              <a:rPr b="1" u="sng" spc="4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文化现象</a:t>
            </a:r>
            <a:r>
              <a:rPr spc="4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所产生的深刻影响。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原始的科学、文学、历史学、民族学，无一不受益于神话的积累。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6207" y="2608694"/>
            <a:ext cx="8891111" cy="8991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spc="4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（5）还体现在它的现实意义方面，体现为对</a:t>
            </a:r>
            <a:r>
              <a:rPr b="1" u="sng" spc="4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民族心理和民族精神</a:t>
            </a:r>
            <a:r>
              <a:rPr spc="4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的塑造和维护上。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神话在许多民族中发挥了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根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的凝聚作用，树立起对民族的认同感和使命感。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2960371" y="630556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4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0558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46872" y="1783556"/>
            <a:ext cx="3030379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latin typeface="微软雅黑" panose="020B0503020204020204" charset="-122"/>
                <a:ea typeface="微软雅黑" panose="020B0503020204020204" charset="-122"/>
              </a:rPr>
              <a:t>神话是什么？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9"/>
          <a:stretch>
            <a:fillRect/>
          </a:stretch>
        </p:blipFill>
        <p:spPr>
          <a:xfrm>
            <a:off x="1065370" y="1183708"/>
            <a:ext cx="3672905" cy="2395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2563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644" y="606267"/>
            <a:ext cx="2267287" cy="48474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3.3.1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文化史价值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7544" y="1384558"/>
            <a:ext cx="8496944" cy="25103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pc="4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b="1" spc="4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总结：</a:t>
            </a:r>
            <a:endParaRPr lang="en-US" altLang="zh-CN" b="1" spc="4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b="1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认识历史</a:t>
            </a: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</a:rPr>
              <a:t>史前人类的社会形式、生产、生活、艺术、信仰</a:t>
            </a: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spc="4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b="1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认识自然</a:t>
            </a: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（是人类对于大自然的解释，展示远古先民对自然规律的探索成果）</a:t>
            </a:r>
            <a:endParaRPr lang="en-US" altLang="zh-CN" spc="4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b="1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认识人类</a:t>
            </a: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（提供了一种接近人类的类本质的独特方式）</a:t>
            </a:r>
            <a:endParaRPr lang="en-US" altLang="zh-CN" spc="4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b="1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文化现象</a:t>
            </a: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（产生影响）</a:t>
            </a:r>
            <a:endParaRPr lang="en-US" altLang="zh-CN" spc="4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b="1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民族精神</a:t>
            </a:r>
            <a:r>
              <a:rPr lang="zh-CN" altLang="en-US" spc="4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（塑造和维护）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五边形 7"/>
          <p:cNvSpPr/>
          <p:nvPr/>
        </p:nvSpPr>
        <p:spPr>
          <a:xfrm flipH="1">
            <a:off x="2960371" y="630556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4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6371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51" y="785807"/>
            <a:ext cx="8553926" cy="251331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作为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文学的源头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之一，神话开启了人类的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叙事艺术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定的文学样式繁荣于特定的时代。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、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作为语言艺术的神话，对后世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语言艺术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的发展具有永久的启示力和规范力。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艺术想象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奇幻而瑰丽。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、充满了乐观向上的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积极进取精神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114" y="3614365"/>
            <a:ext cx="2048005" cy="1437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614365"/>
            <a:ext cx="2048005" cy="1437197"/>
          </a:xfrm>
          <a:prstGeom prst="rect">
            <a:avLst/>
          </a:prstGeom>
        </p:spPr>
      </p:pic>
      <p:sp>
        <p:nvSpPr>
          <p:cNvPr id="6" name="五边形 5"/>
          <p:cNvSpPr/>
          <p:nvPr/>
        </p:nvSpPr>
        <p:spPr>
          <a:xfrm flipH="1">
            <a:off x="4408997" y="712769"/>
            <a:ext cx="1040092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5" name="五边形 4"/>
          <p:cNvSpPr/>
          <p:nvPr/>
        </p:nvSpPr>
        <p:spPr>
          <a:xfrm flipH="1">
            <a:off x="3203848" y="699397"/>
            <a:ext cx="1130266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多选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3384" y="704851"/>
            <a:ext cx="3119914" cy="3452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3.3.2 </a:t>
            </a:r>
            <a:r>
              <a:rPr lang="zh-CN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神话的文学审美价值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3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7328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280" y="267494"/>
            <a:ext cx="2565446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3.3.3 </a:t>
            </a:r>
            <a:r>
              <a:rPr lang="zh-CN" altLang="zh-CN" sz="21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神话的研究</a:t>
            </a:r>
            <a:endParaRPr lang="zh-CN" altLang="zh-CN" sz="21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001" y="1098232"/>
            <a:ext cx="8494871" cy="236096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、18世纪，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维柯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创立了神话哲学并运用哲学的方法研究神话。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1903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年清末留日学生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蒋观云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发表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《神话历史养成之人物》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被称为</a:t>
            </a:r>
            <a:r>
              <a:rPr lang="zh-CN" altLang="en-US" b="1" u="sng" dirty="0">
                <a:latin typeface="微软雅黑" panose="020B0503020204020204" charset="-122"/>
                <a:ea typeface="微软雅黑" panose="020B0503020204020204" charset="-122"/>
              </a:rPr>
              <a:t>中国神话学的第一篇文章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茅盾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认为自己是“处处用人类学的神话解释法以权衡中国古籍里的神话材料”的民间文学研究者。</a:t>
            </a:r>
          </a:p>
        </p:txBody>
      </p:sp>
      <p:sp>
        <p:nvSpPr>
          <p:cNvPr id="5" name="五边形 4"/>
          <p:cNvSpPr/>
          <p:nvPr/>
        </p:nvSpPr>
        <p:spPr>
          <a:xfrm flipH="1">
            <a:off x="2771800" y="327661"/>
            <a:ext cx="853138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4" name="五边形 3"/>
          <p:cNvSpPr/>
          <p:nvPr/>
        </p:nvSpPr>
        <p:spPr>
          <a:xfrm flipH="1">
            <a:off x="3624939" y="327661"/>
            <a:ext cx="947062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96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118" y="1335840"/>
            <a:ext cx="7379694" cy="250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9">
              <a:lnSpc>
                <a:spcPct val="150000"/>
              </a:lnSpc>
            </a:pPr>
            <a:r>
              <a:rPr lang="en-US" altLang="zh-CN" spc="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pc="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、神话，它既是一种经典性的文学体裁，也是远古人类的知识体系和信仰体系。但是它总是以特定</a:t>
            </a:r>
            <a:r>
              <a:rPr lang="zh-CN" altLang="en-US" u="sng" spc="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pc="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为内核并为其服务。</a:t>
            </a:r>
            <a:r>
              <a:rPr lang="en-US" altLang="zh-CN" sz="2000" b="1" spc="30" dirty="0">
                <a:latin typeface="微软雅黑" panose="020B0503020204020204" charset="-122"/>
                <a:cs typeface="微软雅黑" panose="020B0503020204020204" charset="-122"/>
              </a:rPr>
              <a:t>【】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r>
              <a:rPr sz="1500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sz="1500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1500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宗教信仰</a:t>
            </a:r>
            <a:r>
              <a:rPr sz="1500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sz="1500" spc="2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r>
              <a:rPr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神圣叙事</a:t>
            </a:r>
            <a:r>
              <a:rPr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sz="1500" spc="3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r>
              <a:rPr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集体记忆</a:t>
            </a:r>
            <a:r>
              <a:rPr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sz="1500" spc="3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r>
              <a:rPr sz="1500"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文化传承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4796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1096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27D1958A-5AD2-4A1E-81D7-AEDCC9FCA01A}"/>
              </a:ext>
            </a:extLst>
          </p:cNvPr>
          <p:cNvSpPr txBox="1"/>
          <p:nvPr/>
        </p:nvSpPr>
        <p:spPr>
          <a:xfrm>
            <a:off x="355118" y="1335840"/>
            <a:ext cx="7379694" cy="250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9">
              <a:lnSpc>
                <a:spcPct val="150000"/>
              </a:lnSpc>
            </a:pPr>
            <a:r>
              <a:rPr lang="en-US" altLang="zh-CN" spc="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pc="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、神话，它既是一种经典性的文学体裁，也是远古人类的知识体系和信仰体系。但是它总是以特定</a:t>
            </a:r>
            <a:r>
              <a:rPr lang="zh-CN" altLang="en-US" u="sng" spc="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pc="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为内核并为其服务。</a:t>
            </a:r>
            <a:r>
              <a:rPr lang="en-US" altLang="zh-CN" sz="2000" b="1" spc="30" dirty="0">
                <a:latin typeface="微软雅黑" panose="020B0503020204020204" charset="-122"/>
                <a:cs typeface="微软雅黑" panose="020B0503020204020204" charset="-122"/>
              </a:rPr>
              <a:t>【A】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r>
              <a:rPr sz="1500" spc="2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sz="1500" spc="2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1500" spc="2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宗教信仰</a:t>
            </a:r>
            <a:r>
              <a:rPr sz="1500" spc="2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sz="1500" spc="2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r>
              <a:rPr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神圣叙事</a:t>
            </a:r>
            <a:r>
              <a:rPr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sz="1500" spc="3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r>
              <a:rPr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集体记忆</a:t>
            </a:r>
            <a:r>
              <a:rPr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sz="1500" spc="3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r>
              <a:rPr sz="1500"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文化传承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D82E0A-F1B9-4AAF-A413-28F3127EEE7C}"/>
              </a:ext>
            </a:extLst>
          </p:cNvPr>
          <p:cNvSpPr txBox="1"/>
          <p:nvPr/>
        </p:nvSpPr>
        <p:spPr>
          <a:xfrm>
            <a:off x="274796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2603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294" y="1023812"/>
            <a:ext cx="8018154" cy="2649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9">
              <a:lnSpc>
                <a:spcPct val="150000"/>
              </a:lnSpc>
            </a:pPr>
            <a:r>
              <a:rPr lang="en-US" spc="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pc="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pc="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原始人解释天地的形成，日月星辰的出现和运行以</a:t>
            </a:r>
            <a:r>
              <a:rPr spc="3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及其他自然现象起源的神话是</a:t>
            </a:r>
            <a:r>
              <a:rPr lang="en-US" altLang="zh-CN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【】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0000"/>
              </a:lnSpc>
              <a:spcBef>
                <a:spcPts val="360"/>
              </a:spcBef>
            </a:pPr>
            <a:r>
              <a:rPr spc="2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spc="2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pc="2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人类起源神话</a:t>
            </a:r>
            <a:r>
              <a:rPr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sz="2100" spc="2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0000"/>
              </a:lnSpc>
              <a:spcBef>
                <a:spcPts val="360"/>
              </a:spcBef>
            </a:pPr>
            <a:r>
              <a:rPr spc="3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spc="3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pc="3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宇宙起源神话</a:t>
            </a:r>
            <a:r>
              <a:rPr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sz="2100" spc="3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0000"/>
              </a:lnSpc>
              <a:spcBef>
                <a:spcPts val="360"/>
              </a:spcBef>
            </a:pPr>
            <a:r>
              <a:rPr spc="3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spc="3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pc="3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洪水再生神话</a:t>
            </a:r>
            <a:r>
              <a:rPr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sz="2100" spc="3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0000"/>
              </a:lnSpc>
              <a:spcBef>
                <a:spcPts val="360"/>
              </a:spcBef>
            </a:pPr>
            <a:r>
              <a:rPr spc="1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spc="3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pc="3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文化文明神话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636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7DEBAA2-E7F2-4733-8D40-28568FA936FC}"/>
              </a:ext>
            </a:extLst>
          </p:cNvPr>
          <p:cNvSpPr txBox="1"/>
          <p:nvPr/>
        </p:nvSpPr>
        <p:spPr>
          <a:xfrm>
            <a:off x="586294" y="1023812"/>
            <a:ext cx="8018154" cy="2649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9">
              <a:lnSpc>
                <a:spcPct val="150000"/>
              </a:lnSpc>
            </a:pPr>
            <a:r>
              <a:rPr lang="en-US" spc="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pc="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pc="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原始人解释天地的形成，日月星辰的出现和运行以</a:t>
            </a:r>
            <a:r>
              <a:rPr spc="3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及其他自然现象起源的神话是</a:t>
            </a:r>
            <a:r>
              <a:rPr lang="en-US" altLang="zh-CN" spc="3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【B</a:t>
            </a:r>
            <a:r>
              <a:rPr lang="en-US" altLang="zh-CN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0000"/>
              </a:lnSpc>
              <a:spcBef>
                <a:spcPts val="360"/>
              </a:spcBef>
            </a:pPr>
            <a:r>
              <a:rPr spc="2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spc="2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pc="2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人类起源神话</a:t>
            </a:r>
            <a:r>
              <a:rPr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sz="2100" spc="2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0000"/>
              </a:lnSpc>
              <a:spcBef>
                <a:spcPts val="360"/>
              </a:spcBef>
            </a:pPr>
            <a:r>
              <a:rPr spc="3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spc="3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pc="3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宇宙起源神话</a:t>
            </a:r>
            <a:r>
              <a:rPr spc="3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sz="2100" spc="3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0000"/>
              </a:lnSpc>
              <a:spcBef>
                <a:spcPts val="360"/>
              </a:spcBef>
            </a:pPr>
            <a:r>
              <a:rPr spc="3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spc="3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pc="3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洪水再生神话</a:t>
            </a:r>
            <a:r>
              <a:rPr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sz="2100" spc="3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0000"/>
              </a:lnSpc>
              <a:spcBef>
                <a:spcPts val="360"/>
              </a:spcBef>
            </a:pPr>
            <a:r>
              <a:rPr spc="1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spc="3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pc="3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文化文明神话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3450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5298" y="1087755"/>
            <a:ext cx="7913126" cy="3642664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认为自己是“处处用人类学的神话解释法以权衡中国古籍里  的神话材料”的民间文学研究者是  </a:t>
            </a:r>
            <a:r>
              <a:rPr lang="en-US" altLang="zh-CN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 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A.茅盾</a:t>
            </a:r>
          </a:p>
          <a:p>
            <a:pPr marL="454819" marR="3574256" algn="just">
              <a:lnSpc>
                <a:spcPct val="150000"/>
              </a:lnSpc>
              <a:spcBef>
                <a:spcPts val="360"/>
              </a:spcBef>
            </a:pPr>
            <a:r>
              <a:rPr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B.朱自清</a:t>
            </a:r>
          </a:p>
          <a:p>
            <a:pPr marL="454819" marR="3574256" algn="just">
              <a:lnSpc>
                <a:spcPct val="150000"/>
              </a:lnSpc>
              <a:spcBef>
                <a:spcPts val="360"/>
              </a:spcBef>
            </a:pPr>
            <a:r>
              <a:rPr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C.周作人</a:t>
            </a:r>
          </a:p>
          <a:p>
            <a:pPr marL="454819" marR="3574256" algn="just">
              <a:lnSpc>
                <a:spcPct val="150000"/>
              </a:lnSpc>
              <a:spcBef>
                <a:spcPts val="360"/>
              </a:spcBef>
            </a:pPr>
            <a:r>
              <a:rPr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D.李大钊</a:t>
            </a:r>
            <a:endParaRPr lang="zh-CN" altLang="en-US" spc="2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9054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01BE52-03CF-4BB3-B6B5-C54487B5C36E}"/>
              </a:ext>
            </a:extLst>
          </p:cNvPr>
          <p:cNvSpPr txBox="1"/>
          <p:nvPr/>
        </p:nvSpPr>
        <p:spPr>
          <a:xfrm>
            <a:off x="475298" y="1087755"/>
            <a:ext cx="7913126" cy="3642664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认为自己是“处处用人类学的神话解释法以权衡中国古籍里  的神话材料”的民间文学研究者是  </a:t>
            </a:r>
            <a:r>
              <a:rPr lang="en-US" altLang="zh-CN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 A】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spc="2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A.茅盾</a:t>
            </a:r>
          </a:p>
          <a:p>
            <a:pPr marL="454819" marR="3574256" algn="just">
              <a:lnSpc>
                <a:spcPct val="150000"/>
              </a:lnSpc>
              <a:spcBef>
                <a:spcPts val="360"/>
              </a:spcBef>
            </a:pPr>
            <a:r>
              <a:rPr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B.朱自清</a:t>
            </a:r>
          </a:p>
          <a:p>
            <a:pPr marL="454819" marR="3574256" algn="just">
              <a:lnSpc>
                <a:spcPct val="150000"/>
              </a:lnSpc>
              <a:spcBef>
                <a:spcPts val="360"/>
              </a:spcBef>
            </a:pPr>
            <a:r>
              <a:rPr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C.周作人</a:t>
            </a:r>
          </a:p>
          <a:p>
            <a:pPr marL="454819" marR="3574256" algn="just">
              <a:lnSpc>
                <a:spcPct val="150000"/>
              </a:lnSpc>
              <a:spcBef>
                <a:spcPts val="360"/>
              </a:spcBef>
            </a:pPr>
            <a:r>
              <a:rPr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D.李大钊</a:t>
            </a:r>
            <a:endParaRPr lang="zh-CN" altLang="en-US" spc="2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3262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690" y="1059037"/>
            <a:ext cx="7379694" cy="2088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9">
              <a:lnSpc>
                <a:spcPct val="150000"/>
              </a:lnSpc>
            </a:pPr>
            <a:r>
              <a:rPr lang="en-US" altLang="zh-CN" spc="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pc="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、18世纪，创立神话哲学并运用哲学的方法研究神话的是</a:t>
            </a:r>
            <a:r>
              <a:rPr lang="en-US" altLang="zh-CN" sz="2000" b="1" spc="30" dirty="0">
                <a:latin typeface="微软雅黑" panose="020B0503020204020204" charset="-122"/>
                <a:cs typeface="微软雅黑" panose="020B0503020204020204" charset="-122"/>
              </a:rPr>
              <a:t>【】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r>
              <a:rPr lang="zh-CN" altLang="en-US" sz="1500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A.马林诺夫斯基</a:t>
            </a:r>
            <a:r>
              <a:rPr sz="1500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sz="1500" spc="2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r>
              <a:rPr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维柯</a:t>
            </a: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r>
              <a:rPr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汤姆斯 </a:t>
            </a:r>
            <a:endParaRPr lang="en-US" sz="1500" spc="3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r>
              <a:rPr sz="1500"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.丁乃通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72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664" y="1412558"/>
            <a:ext cx="8371046" cy="13149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神话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，是人类各共同体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集体创造、代代相承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的一种以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超自然形象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为主人公、以特定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宗教信仰为内核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并为其服务的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神圣叙事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。它既是一种经典性的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文学体裁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，也是远古人类的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知识体系和信仰体系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8304" y="655482"/>
            <a:ext cx="2459648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3.1.1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神话的含义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70" y="2958844"/>
            <a:ext cx="2179529" cy="19610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68" y="2958844"/>
            <a:ext cx="1941905" cy="19610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/>
          <a:stretch>
            <a:fillRect/>
          </a:stretch>
        </p:blipFill>
        <p:spPr>
          <a:xfrm>
            <a:off x="6495489" y="2958844"/>
            <a:ext cx="1841327" cy="1961039"/>
          </a:xfrm>
          <a:prstGeom prst="rect">
            <a:avLst/>
          </a:prstGeom>
        </p:spPr>
      </p:pic>
      <p:sp>
        <p:nvSpPr>
          <p:cNvPr id="8" name="五边形 7"/>
          <p:cNvSpPr/>
          <p:nvPr/>
        </p:nvSpPr>
        <p:spPr>
          <a:xfrm flipH="1">
            <a:off x="3508058" y="734378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6216" y="171450"/>
            <a:ext cx="2862803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r>
              <a:rPr lang="en-US" altLang="zh-CN" sz="2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3.1</a:t>
            </a:r>
            <a:r>
              <a:rPr lang="zh-CN" altLang="en-US" sz="2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神话的界定与分类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4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1862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15DE8F9-CBA7-43EA-9D4A-FF54E73B2C8C}"/>
              </a:ext>
            </a:extLst>
          </p:cNvPr>
          <p:cNvSpPr txBox="1"/>
          <p:nvPr/>
        </p:nvSpPr>
        <p:spPr>
          <a:xfrm>
            <a:off x="648690" y="1059037"/>
            <a:ext cx="7379694" cy="2088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9">
              <a:lnSpc>
                <a:spcPct val="150000"/>
              </a:lnSpc>
            </a:pPr>
            <a:r>
              <a:rPr lang="en-US" altLang="zh-CN" spc="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pc="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、18世纪，创立神话哲学并运用哲学的方法研究神话的是</a:t>
            </a:r>
            <a:r>
              <a:rPr lang="en-US" altLang="zh-CN" sz="2000" b="1" spc="30" dirty="0">
                <a:latin typeface="微软雅黑" panose="020B0503020204020204" charset="-122"/>
                <a:cs typeface="微软雅黑" panose="020B0503020204020204" charset="-122"/>
              </a:rPr>
              <a:t>【B】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r>
              <a:rPr lang="zh-CN" altLang="en-US" sz="1500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A.马林诺夫斯基</a:t>
            </a:r>
            <a:r>
              <a:rPr sz="1500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sz="1500" spc="2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r>
              <a:rPr sz="1500" spc="3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sz="1500" spc="3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500" spc="3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维柯</a:t>
            </a: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r>
              <a:rPr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汤姆斯 </a:t>
            </a:r>
            <a:endParaRPr lang="en-US" sz="1500" spc="3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r>
              <a:rPr sz="1500" spc="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sz="1500" spc="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.丁乃通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419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912" y="1362551"/>
            <a:ext cx="7710488" cy="1283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9">
              <a:lnSpc>
                <a:spcPct val="150000"/>
              </a:lnSpc>
            </a:pPr>
            <a:r>
              <a:rPr lang="en-US" altLang="zh-CN" sz="1500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500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被称为中国神话学的第一篇文章是1903年</a:t>
            </a:r>
            <a:r>
              <a:rPr lang="zh-CN" altLang="en-US" u="sng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蒋观云</a:t>
            </a:r>
            <a:r>
              <a:rPr lang="zh-CN" altLang="en-US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发表的《神话·历史养成之人物》   </a:t>
            </a:r>
            <a:r>
              <a:rPr lang="en-US" altLang="zh-CN" b="1" spc="3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【】</a:t>
            </a:r>
            <a:r>
              <a:rPr lang="zh-CN" altLang="en-US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b="1" spc="30" dirty="0">
                <a:latin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000" b="1" spc="30" dirty="0">
                <a:latin typeface="微软雅黑" panose="020B0503020204020204" charset="-122"/>
                <a:cs typeface="微软雅黑" panose="020B0503020204020204" charset="-122"/>
              </a:rPr>
              <a:t>                             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endParaRPr lang="en-US" sz="1500" spc="3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9936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CC4C7-C022-43A7-BEFD-531E20FBFAC2}"/>
              </a:ext>
            </a:extLst>
          </p:cNvPr>
          <p:cNvSpPr txBox="1"/>
          <p:nvPr/>
        </p:nvSpPr>
        <p:spPr>
          <a:xfrm>
            <a:off x="461912" y="1362551"/>
            <a:ext cx="7710488" cy="1240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9">
              <a:lnSpc>
                <a:spcPct val="150000"/>
              </a:lnSpc>
            </a:pPr>
            <a:r>
              <a:rPr lang="en-US" altLang="zh-CN" sz="1500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500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被称为中国神话学的第一篇文章是1903年</a:t>
            </a:r>
            <a:r>
              <a:rPr lang="zh-CN" altLang="en-US" u="sng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蒋观云</a:t>
            </a:r>
            <a:r>
              <a:rPr lang="zh-CN" altLang="en-US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发表的《神话·历史养成之人物》   </a:t>
            </a:r>
            <a:r>
              <a:rPr lang="en-US" altLang="zh-CN" b="1" spc="3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en-US" altLang="zh-CN" b="1" spc="3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√</a:t>
            </a:r>
            <a:r>
              <a:rPr lang="en-US" altLang="zh-CN" b="1" spc="3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lang="zh-CN" altLang="en-US" spc="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b="1" spc="30" dirty="0">
                <a:latin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000" b="1" spc="30" dirty="0">
                <a:latin typeface="微软雅黑" panose="020B0503020204020204" charset="-122"/>
                <a:cs typeface="微软雅黑" panose="020B0503020204020204" charset="-122"/>
              </a:rPr>
              <a:t>                             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54819" marR="3574256" algn="just">
              <a:lnSpc>
                <a:spcPct val="154000"/>
              </a:lnSpc>
              <a:spcBef>
                <a:spcPts val="360"/>
              </a:spcBef>
            </a:pPr>
            <a:endParaRPr lang="en-US" sz="1500" spc="3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879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954156" y="885015"/>
            <a:ext cx="7056783" cy="2586087"/>
            <a:chOff x="622851" y="1180019"/>
            <a:chExt cx="9409044" cy="3448116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622851" y="2307346"/>
              <a:ext cx="2875721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27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6" y="1180019"/>
              <a:ext cx="5150981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第一节 民间传说的界定与分类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694816"/>
              <a:ext cx="414381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第二节 民间传说的特征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516478" y="4022538"/>
              <a:ext cx="5515417" cy="605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第三节 民间传说的价值及其研究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3498572" y="1481506"/>
              <a:ext cx="852254" cy="1510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3498572" y="2992145"/>
              <a:ext cx="8787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3498572" y="2992145"/>
              <a:ext cx="1017906" cy="1333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0947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39703" y="1804035"/>
            <a:ext cx="32994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latin typeface="微软雅黑" panose="020B0503020204020204" charset="-122"/>
                <a:ea typeface="微软雅黑" panose="020B0503020204020204" charset="-122"/>
              </a:rPr>
              <a:t>民间传说是什么？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69" y="1183708"/>
            <a:ext cx="3357350" cy="2395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5343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1724" y="859160"/>
            <a:ext cx="3104055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4.1.1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民间传说的界定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52" y="2831169"/>
            <a:ext cx="2750768" cy="193357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6604" y="1531951"/>
            <a:ext cx="7182572" cy="8513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定义：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民间传说是围绕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客观实在物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，运用文学表现手法和历史表达方式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构建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出来的，具有审美意味的散文体口头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叙事文学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3780473" y="701517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4284" y="199566"/>
            <a:ext cx="3482364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4.1</a:t>
            </a:r>
            <a:r>
              <a:rPr lang="zh-CN" altLang="en-US" sz="2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民间传说的界定与分类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3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08902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821" y="452438"/>
            <a:ext cx="5595938" cy="346186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4.1.2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民间传说的分类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以内容为核心（我国采用的主要方法）：</a:t>
            </a:r>
            <a:endParaRPr lang="en-US" altLang="zh-CN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）人物传说；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2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）史事传说；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3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）地方风物传说；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）风俗传说；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5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）动植物传说。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五边形 7"/>
          <p:cNvSpPr/>
          <p:nvPr/>
        </p:nvSpPr>
        <p:spPr>
          <a:xfrm flipH="1">
            <a:off x="3539967" y="555526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3" name="五边形 2"/>
          <p:cNvSpPr/>
          <p:nvPr/>
        </p:nvSpPr>
        <p:spPr>
          <a:xfrm flipH="1">
            <a:off x="3545376" y="989007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4" name="五边形 3"/>
          <p:cNvSpPr/>
          <p:nvPr/>
        </p:nvSpPr>
        <p:spPr>
          <a:xfrm flipH="1">
            <a:off x="3552679" y="123478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70178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5884" y="566261"/>
            <a:ext cx="8536596" cy="473206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、人物传说</a:t>
            </a:r>
          </a:p>
          <a:p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这类传说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以人物为中心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，记叙他们的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事迹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，包含着民众对这些历史人物的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评价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，带有民众的普遍价值判断，也融会讲述人的个人情感。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具体来说，我国的人物传说包括以下几类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一是帝王将相的传说。       例如：秦始皇、赵匡胤、朱元璋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二是民族英雄的传说。       例如：岳飞、杨家将、戚继光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三是清官的传说。           例如：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狄仁杰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、包拯、海瑞</a:t>
            </a: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四是农民起义传说。         例如：宋江、方腊</a:t>
            </a: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五是近代革命领袖的传说。   例如：毛泽东、贺龙</a:t>
            </a: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六是文人传说。             例如：屈原、李白</a:t>
            </a: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七是工匠传说。             例如：鲁班</a:t>
            </a: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八是神医传说。             例如：扁鹊、华佗、李时珍</a:t>
            </a: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九是宗教人物传说。         例如：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张三丰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、张天师。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3291813" y="623393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3" name="五边形 2"/>
          <p:cNvSpPr/>
          <p:nvPr/>
        </p:nvSpPr>
        <p:spPr>
          <a:xfrm flipH="1">
            <a:off x="3275856" y="171451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70F47E-315C-9545-8687-F8E810E9C619}"/>
              </a:ext>
            </a:extLst>
          </p:cNvPr>
          <p:cNvSpPr txBox="1"/>
          <p:nvPr/>
        </p:nvSpPr>
        <p:spPr>
          <a:xfrm>
            <a:off x="0" y="69395"/>
            <a:ext cx="3505718" cy="55399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4.1.2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民间传说的分类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77677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1461" y="782045"/>
            <a:ext cx="8559011" cy="2331407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2、史事传说</a:t>
            </a:r>
          </a:p>
          <a:p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这类传说以叙述重大的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历史事件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为主，它往往从不同的角度和侧面记录历史事件的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某一片段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，而不去关心历史事件的全过程，它的侧重点在记事。这类传说往往与人物传说有所交叉，但是两者各有侧重，史事传说重在记事，人物传说重在记人。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五边形 7"/>
          <p:cNvSpPr/>
          <p:nvPr/>
        </p:nvSpPr>
        <p:spPr>
          <a:xfrm flipH="1">
            <a:off x="3229489" y="228582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endParaRPr lang="zh-CN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五边形 2"/>
          <p:cNvSpPr/>
          <p:nvPr/>
        </p:nvSpPr>
        <p:spPr>
          <a:xfrm flipH="1">
            <a:off x="3224689" y="681276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  <a:endParaRPr lang="zh-CN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65BC6C-C25F-6841-8301-7856D3AC1794}"/>
              </a:ext>
            </a:extLst>
          </p:cNvPr>
          <p:cNvSpPr txBox="1"/>
          <p:nvPr/>
        </p:nvSpPr>
        <p:spPr>
          <a:xfrm>
            <a:off x="0" y="69395"/>
            <a:ext cx="3505718" cy="55399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4.1.2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民间传说的分类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0012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533" y="706755"/>
            <a:ext cx="7321391" cy="302390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3、地方风物传说</a:t>
            </a:r>
          </a:p>
          <a:p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这类民间传说在我国流传最为广泛，它主要是解释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各地山川名胜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的由来，是具有较强解释性特点的传说。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我国的地方风物传说具体包括：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①山川湖海等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自然风物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的传说。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②名胜古迹等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人造景物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传说。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五边形 7"/>
          <p:cNvSpPr/>
          <p:nvPr/>
        </p:nvSpPr>
        <p:spPr>
          <a:xfrm flipH="1">
            <a:off x="3298984" y="627534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3" name="五边形 2"/>
          <p:cNvSpPr/>
          <p:nvPr/>
        </p:nvSpPr>
        <p:spPr>
          <a:xfrm flipH="1">
            <a:off x="3281860" y="161892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7EBAB8-CFB0-4A44-8B68-AC8A7D5A092A}"/>
              </a:ext>
            </a:extLst>
          </p:cNvPr>
          <p:cNvSpPr txBox="1"/>
          <p:nvPr/>
        </p:nvSpPr>
        <p:spPr>
          <a:xfrm>
            <a:off x="0" y="69395"/>
            <a:ext cx="3505718" cy="55399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4.1.2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民间传说的分类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003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664" y="1412558"/>
            <a:ext cx="8371046" cy="8513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古代汉语中并没有“神话”一词，“神话”源于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古希腊语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，原意为关于神话与英雄的传说故事。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18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世纪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时意大利学者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维柯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开始把神话作为学术术语使用。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8304" y="655482"/>
            <a:ext cx="2459648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3.1.1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神话的含义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3508058" y="734378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6216" y="171450"/>
            <a:ext cx="2862803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r>
              <a:rPr lang="en-US" altLang="zh-CN" sz="2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3.1</a:t>
            </a:r>
            <a:r>
              <a:rPr lang="zh-CN" altLang="en-US" sz="21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神话的界定与分类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4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五边形 7">
            <a:extLst>
              <a:ext uri="{FF2B5EF4-FFF2-40B4-BE49-F238E27FC236}">
                <a16:creationId xmlns:a16="http://schemas.microsoft.com/office/drawing/2014/main" id="{90EAC66A-814D-4418-8E13-52EA823F2342}"/>
              </a:ext>
            </a:extLst>
          </p:cNvPr>
          <p:cNvSpPr/>
          <p:nvPr/>
        </p:nvSpPr>
        <p:spPr>
          <a:xfrm flipH="1">
            <a:off x="7905000" y="1888502"/>
            <a:ext cx="823710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endParaRPr lang="zh-CN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434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0029" y="624363"/>
            <a:ext cx="8351520" cy="1823576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4、风俗传说</a:t>
            </a:r>
          </a:p>
          <a:p>
            <a:endParaRPr lang="zh-CN" altLang="en-US" sz="21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指以某个流行的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风俗习惯为中心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构建的民间叙事。由于风俗的形成历史悠久，涉及的领域十分广泛。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五边形 7"/>
          <p:cNvSpPr/>
          <p:nvPr/>
        </p:nvSpPr>
        <p:spPr>
          <a:xfrm flipH="1">
            <a:off x="3274235" y="620502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3" name="五边形 2"/>
          <p:cNvSpPr/>
          <p:nvPr/>
        </p:nvSpPr>
        <p:spPr>
          <a:xfrm flipH="1">
            <a:off x="3269435" y="189158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90411D-F46F-4845-8649-5AFA8AC127FA}"/>
              </a:ext>
            </a:extLst>
          </p:cNvPr>
          <p:cNvSpPr txBox="1"/>
          <p:nvPr/>
        </p:nvSpPr>
        <p:spPr>
          <a:xfrm>
            <a:off x="0" y="69395"/>
            <a:ext cx="3505718" cy="55399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4.1.2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民间传说的分类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787682" y="2643758"/>
            <a:ext cx="70966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节日庆典：过年、清明节、端午节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人生礼仪：十二生肖、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+mn-ea"/>
              </a:rPr>
              <a:t>新娘红盖头、三媒六证、披麻戴孝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饮食惯例：北京烤鸭的传说、天津狗不理包子的传说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服饰：畲族凤凰装的传说、赫哲族鱼皮装的传说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355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42348770009&amp;di=7b0e6aadb138c707e719a97aefe62f7a&amp;imgtype=0&amp;src=http%3A%2F%2F5b0988e595225.cdn.sohucs.com%2Fimages%2F20181031%2Fa7c08eb47a72407abd40271dbd57beda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76394"/>
            <a:ext cx="2808312" cy="374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45159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畲族凤凰装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45159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赫哲族鱼皮装</a:t>
            </a:r>
          </a:p>
        </p:txBody>
      </p:sp>
      <p:pic>
        <p:nvPicPr>
          <p:cNvPr id="1028" name="Picture 4" descr="https://timgsa.baidu.com/timg?image&amp;quality=80&amp;size=b9999_10000&amp;sec=1542349100281&amp;di=eab810f93a4daae7fa8083aa4148d40f&amp;imgtype=0&amp;src=http%3A%2F%2Fimgsrc.baidu.com%2Fimgad%2Fpic%2Fitem%2F8326cffc1e178a8223b51799fd03738da977e87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73" y="627534"/>
            <a:ext cx="2733195" cy="389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540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6214" y="775812"/>
            <a:ext cx="8175308" cy="2376964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5、动植物传说：</a:t>
            </a:r>
          </a:p>
          <a:p>
            <a:endParaRPr lang="zh-CN" altLang="en-US" sz="21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指以动植物的情状和形态为核心构成的民间叙事，它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排除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带有神性色彩的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动植物神话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，以及带有明显教育意义的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动植物故事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algn="l"/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例如：五谷的来历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3279065" y="659913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3" name="五边形 2"/>
          <p:cNvSpPr/>
          <p:nvPr/>
        </p:nvSpPr>
        <p:spPr>
          <a:xfrm flipH="1">
            <a:off x="3279065" y="242640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sz="21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874" y="2490787"/>
            <a:ext cx="2936558" cy="224694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文本框 4"/>
          <p:cNvSpPr txBox="1"/>
          <p:nvPr/>
        </p:nvSpPr>
        <p:spPr>
          <a:xfrm>
            <a:off x="325279" y="3287618"/>
            <a:ext cx="4678769" cy="1454244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课外小知识：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古代有多种不同说法，最主要的有两种：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稻、黍、稷、麦、菽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麻、黍、稷、麦、菽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两者的区别：前者有稻无麻，后者有麻无稻。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1F782F-E9DD-EB46-B928-7DBEB6489BDB}"/>
              </a:ext>
            </a:extLst>
          </p:cNvPr>
          <p:cNvSpPr txBox="1"/>
          <p:nvPr/>
        </p:nvSpPr>
        <p:spPr>
          <a:xfrm>
            <a:off x="0" y="163047"/>
            <a:ext cx="3505718" cy="55399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4.1.2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民间传说的分类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4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48898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4E1F782F-E9DD-EB46-B928-7DBEB6489BDB}"/>
              </a:ext>
            </a:extLst>
          </p:cNvPr>
          <p:cNvSpPr txBox="1"/>
          <p:nvPr/>
        </p:nvSpPr>
        <p:spPr>
          <a:xfrm>
            <a:off x="0" y="163047"/>
            <a:ext cx="3505718" cy="55399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4.1.2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民间传说的分类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8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"/>
          <p:cNvSpPr txBox="1"/>
          <p:nvPr/>
        </p:nvSpPr>
        <p:spPr>
          <a:xfrm>
            <a:off x="611560" y="906151"/>
            <a:ext cx="8175308" cy="113107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</a:p>
          <a:p>
            <a:pPr algn="l"/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民间传说的分类（以内容为核心）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233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4E1F782F-E9DD-EB46-B928-7DBEB6489BDB}"/>
              </a:ext>
            </a:extLst>
          </p:cNvPr>
          <p:cNvSpPr txBox="1"/>
          <p:nvPr/>
        </p:nvSpPr>
        <p:spPr>
          <a:xfrm>
            <a:off x="0" y="163047"/>
            <a:ext cx="3505718" cy="55399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4.1.2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民间传说的分类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8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"/>
          <p:cNvSpPr txBox="1"/>
          <p:nvPr/>
        </p:nvSpPr>
        <p:spPr>
          <a:xfrm>
            <a:off x="611560" y="906151"/>
            <a:ext cx="8175308" cy="107670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</a:p>
          <a:p>
            <a:pPr algn="l"/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民间传说的分类（以内容为核心）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F1BC72-EEE2-4142-9CEB-511DF74F1F2A}"/>
              </a:ext>
            </a:extLst>
          </p:cNvPr>
          <p:cNvSpPr/>
          <p:nvPr/>
        </p:nvSpPr>
        <p:spPr>
          <a:xfrm>
            <a:off x="539553" y="2092019"/>
            <a:ext cx="2232248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人物传说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史事传说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地方风物传说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风俗传说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动植物传说</a:t>
            </a:r>
          </a:p>
        </p:txBody>
      </p:sp>
    </p:spTree>
    <p:extLst>
      <p:ext uri="{BB962C8B-B14F-4D97-AF65-F5344CB8AC3E}">
        <p14:creationId xmlns:p14="http://schemas.microsoft.com/office/powerpoint/2010/main" val="4074431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4E1F782F-E9DD-EB46-B928-7DBEB6489BDB}"/>
              </a:ext>
            </a:extLst>
          </p:cNvPr>
          <p:cNvSpPr txBox="1"/>
          <p:nvPr/>
        </p:nvSpPr>
        <p:spPr>
          <a:xfrm>
            <a:off x="0" y="163047"/>
            <a:ext cx="3505718" cy="55399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4.1.2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民间传说的分类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8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"/>
          <p:cNvSpPr txBox="1"/>
          <p:nvPr/>
        </p:nvSpPr>
        <p:spPr>
          <a:xfrm>
            <a:off x="611560" y="906151"/>
            <a:ext cx="8175308" cy="107670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</a:p>
          <a:p>
            <a:pPr algn="l"/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民间传说的分类（以内容为核心）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F1BC72-EEE2-4142-9CEB-511DF74F1F2A}"/>
              </a:ext>
            </a:extLst>
          </p:cNvPr>
          <p:cNvSpPr/>
          <p:nvPr/>
        </p:nvSpPr>
        <p:spPr>
          <a:xfrm>
            <a:off x="539553" y="2092019"/>
            <a:ext cx="2232248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人物传说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史事传说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地方风物传说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风俗传说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动植物传说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40698E-82C1-4671-98BA-0E8874DA5A9C}"/>
              </a:ext>
            </a:extLst>
          </p:cNvPr>
          <p:cNvSpPr/>
          <p:nvPr/>
        </p:nvSpPr>
        <p:spPr>
          <a:xfrm>
            <a:off x="3705846" y="1979566"/>
            <a:ext cx="3096344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五谷的来历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赫哲族鱼皮装的来历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新娘红盖头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狄仁杰的传说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黄鹤楼的传说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杜为利带伤杀鬼子的传说</a:t>
            </a:r>
          </a:p>
        </p:txBody>
      </p:sp>
    </p:spTree>
    <p:extLst>
      <p:ext uri="{BB962C8B-B14F-4D97-AF65-F5344CB8AC3E}">
        <p14:creationId xmlns:p14="http://schemas.microsoft.com/office/powerpoint/2010/main" val="844406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4E1F782F-E9DD-EB46-B928-7DBEB6489BDB}"/>
              </a:ext>
            </a:extLst>
          </p:cNvPr>
          <p:cNvSpPr txBox="1"/>
          <p:nvPr/>
        </p:nvSpPr>
        <p:spPr>
          <a:xfrm>
            <a:off x="0" y="163047"/>
            <a:ext cx="3505718" cy="55399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4.1.2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民间传说的分类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8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"/>
          <p:cNvSpPr txBox="1"/>
          <p:nvPr/>
        </p:nvSpPr>
        <p:spPr>
          <a:xfrm>
            <a:off x="611560" y="906151"/>
            <a:ext cx="8175308" cy="107670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</a:p>
          <a:p>
            <a:pPr algn="l"/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民间传说的分类（以内容为核心）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F1BC72-EEE2-4142-9CEB-511DF74F1F2A}"/>
              </a:ext>
            </a:extLst>
          </p:cNvPr>
          <p:cNvSpPr/>
          <p:nvPr/>
        </p:nvSpPr>
        <p:spPr>
          <a:xfrm>
            <a:off x="539553" y="2092019"/>
            <a:ext cx="2232248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人物传说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史事传说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地方风物传说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风俗传说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动植物传说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40698E-82C1-4671-98BA-0E8874DA5A9C}"/>
              </a:ext>
            </a:extLst>
          </p:cNvPr>
          <p:cNvSpPr/>
          <p:nvPr/>
        </p:nvSpPr>
        <p:spPr>
          <a:xfrm>
            <a:off x="3705846" y="1979566"/>
            <a:ext cx="3096344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五谷的来历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赫哲族鱼皮装的来历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新娘红盖头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狄仁杰的传说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黄鹤楼的传说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杜为利带伤杀鬼子的传说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5980F85-AA95-4598-8A07-6B56DE976FA4}"/>
              </a:ext>
            </a:extLst>
          </p:cNvPr>
          <p:cNvCxnSpPr>
            <a:cxnSpLocks/>
          </p:cNvCxnSpPr>
          <p:nvPr/>
        </p:nvCxnSpPr>
        <p:spPr>
          <a:xfrm>
            <a:off x="1979712" y="2427734"/>
            <a:ext cx="2088232" cy="105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429A28E-5121-4CCB-8A7B-B688B6C58874}"/>
              </a:ext>
            </a:extLst>
          </p:cNvPr>
          <p:cNvCxnSpPr>
            <a:cxnSpLocks/>
          </p:cNvCxnSpPr>
          <p:nvPr/>
        </p:nvCxnSpPr>
        <p:spPr>
          <a:xfrm flipV="1">
            <a:off x="2195736" y="2355726"/>
            <a:ext cx="1872208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F9A2749-D573-4681-80D5-2C934E647358}"/>
              </a:ext>
            </a:extLst>
          </p:cNvPr>
          <p:cNvCxnSpPr>
            <a:cxnSpLocks/>
          </p:cNvCxnSpPr>
          <p:nvPr/>
        </p:nvCxnSpPr>
        <p:spPr>
          <a:xfrm flipV="1">
            <a:off x="1979712" y="3147814"/>
            <a:ext cx="208823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C47F18A-1A24-4DA8-939C-6D7D2B853E32}"/>
              </a:ext>
            </a:extLst>
          </p:cNvPr>
          <p:cNvCxnSpPr>
            <a:cxnSpLocks/>
          </p:cNvCxnSpPr>
          <p:nvPr/>
        </p:nvCxnSpPr>
        <p:spPr>
          <a:xfrm>
            <a:off x="2339752" y="3219822"/>
            <a:ext cx="1728192" cy="69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1DEAC2D-36AE-408E-A18E-782664601DE8}"/>
              </a:ext>
            </a:extLst>
          </p:cNvPr>
          <p:cNvCxnSpPr>
            <a:cxnSpLocks/>
          </p:cNvCxnSpPr>
          <p:nvPr/>
        </p:nvCxnSpPr>
        <p:spPr>
          <a:xfrm flipV="1">
            <a:off x="1979712" y="2715766"/>
            <a:ext cx="208823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8E69FB8-D865-4760-889C-E66B140F196B}"/>
              </a:ext>
            </a:extLst>
          </p:cNvPr>
          <p:cNvCxnSpPr>
            <a:cxnSpLocks/>
          </p:cNvCxnSpPr>
          <p:nvPr/>
        </p:nvCxnSpPr>
        <p:spPr>
          <a:xfrm>
            <a:off x="1979712" y="2787774"/>
            <a:ext cx="2088232" cy="1497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0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954156" y="885015"/>
            <a:ext cx="7056783" cy="2586087"/>
            <a:chOff x="622851" y="1180019"/>
            <a:chExt cx="9409044" cy="3448116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622851" y="2307346"/>
              <a:ext cx="2875721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27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6" y="1180019"/>
              <a:ext cx="5150981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第一节 民间传说的界定与分类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694816"/>
              <a:ext cx="4143817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第二节 民间传说的特征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516478" y="4022538"/>
              <a:ext cx="5515417" cy="605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第三节 民间传说的价值及其研究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3498572" y="1481506"/>
              <a:ext cx="852254" cy="1510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3498572" y="2992145"/>
              <a:ext cx="8787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3498572" y="2992145"/>
              <a:ext cx="1017906" cy="1333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6813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75724" y="195486"/>
            <a:ext cx="3488164" cy="7306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no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民间传说的特征</a:t>
            </a:r>
            <a:endParaRPr lang="en-US" altLang="zh-CN" sz="2100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3" name="五边形 2"/>
          <p:cNvSpPr/>
          <p:nvPr/>
        </p:nvSpPr>
        <p:spPr>
          <a:xfrm flipH="1">
            <a:off x="3133487" y="285037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6" name="五边形 5"/>
          <p:cNvSpPr/>
          <p:nvPr/>
        </p:nvSpPr>
        <p:spPr>
          <a:xfrm flipH="1">
            <a:off x="3133487" y="735154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620390" y="1563638"/>
            <a:ext cx="37395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可信性的内容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传奇性的情节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箭垛式的人物形象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相对固定的传承范围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6587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75724" y="285037"/>
            <a:ext cx="8561070" cy="2284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民间传说的特征</a:t>
            </a:r>
            <a:endParaRPr lang="en-US" altLang="zh-CN" sz="2100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100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4.2.1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可信性的内容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民间传说的内容所涉及的一些人物、事件、地点、时间，一般是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特指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的、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相对固定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的，讲述时不能随意遗漏或替代，这决定了民间传说的叙事内容具有可信性。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80" y="2756239"/>
            <a:ext cx="2440619" cy="2078330"/>
          </a:xfrm>
          <a:prstGeom prst="rect">
            <a:avLst/>
          </a:prstGeom>
        </p:spPr>
      </p:pic>
      <p:sp>
        <p:nvSpPr>
          <p:cNvPr id="3" name="五边形 2"/>
          <p:cNvSpPr/>
          <p:nvPr/>
        </p:nvSpPr>
        <p:spPr>
          <a:xfrm flipH="1">
            <a:off x="3133487" y="285037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6" name="五边形 5"/>
          <p:cNvSpPr/>
          <p:nvPr/>
        </p:nvSpPr>
        <p:spPr>
          <a:xfrm flipH="1">
            <a:off x="3133487" y="735154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124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73393" y="1463993"/>
            <a:ext cx="8004334" cy="131492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 indent="207169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神话作为一种语言艺术和文学体裁，兴盛于各个民族的远古时代，并在漫长的历史时期长久流传、演变，至今仍然在一些民族、一些地区中作为口头文学而存活着。学术界把这些现代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依然在口头流传的神话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称为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“活态神话”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3569" y="393069"/>
            <a:ext cx="194989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3.1.2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活态神话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2478056" y="515363"/>
            <a:ext cx="878979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04423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99894" y="1347614"/>
            <a:ext cx="5727609" cy="31156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4.2.2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传奇性的情节</a:t>
            </a:r>
            <a:endParaRPr lang="zh-CN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5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5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传奇性是民间传说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生命力之所在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5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白蛇传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5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1347614"/>
            <a:ext cx="2450783" cy="3264694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9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5724" y="195486"/>
            <a:ext cx="3488164" cy="7306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no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民间传说的特征</a:t>
            </a:r>
            <a:endParaRPr lang="en-US" altLang="zh-CN" sz="2100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3133487" y="285037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3133487" y="735154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91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0376" y="1466220"/>
            <a:ext cx="6789896" cy="297773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4.2.3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箭垛式的人物形象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所谓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箭垛式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是指民众把一些同类情节集中安置在某一人物身上的现象。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民间传说在塑造人物形象时，往往将人物最具代表性的某种性格进行集中描述，使这一性格在传说人物身上得到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强化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，逐渐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定型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下来，形成一个具有极强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凝聚力和包容性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的箭垛式的人物形象。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  <a:sym typeface="+mn-ea"/>
              </a:rPr>
              <a:t>例如：如鲁班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365" y="1563053"/>
            <a:ext cx="1828800" cy="201739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75724" y="195486"/>
            <a:ext cx="3488164" cy="7306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no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民间传说的特征</a:t>
            </a:r>
            <a:endParaRPr lang="en-US" altLang="zh-CN" sz="2100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15" name="五边形 14"/>
          <p:cNvSpPr/>
          <p:nvPr/>
        </p:nvSpPr>
        <p:spPr>
          <a:xfrm flipH="1">
            <a:off x="3133487" y="285037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7" name="五边形 16"/>
          <p:cNvSpPr/>
          <p:nvPr/>
        </p:nvSpPr>
        <p:spPr>
          <a:xfrm flipH="1">
            <a:off x="3133487" y="735154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4446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13687" y="1220039"/>
            <a:ext cx="8246745" cy="17312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4.2.4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相对固定的传承范围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民间传说围绕一定的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客观实在物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来讲述，它的艺术构思也依凭于客观实在物，这就决定了民间传说的传播总是围绕客观实在物这个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特定的中心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进行，因此民间传说的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传承范围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是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相对固定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的，从而构成了一个个大大小小的民间传说圈。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097" y="3147814"/>
            <a:ext cx="3212306" cy="189785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9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5724" y="195486"/>
            <a:ext cx="3488164" cy="7306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no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民间传说的特征</a:t>
            </a:r>
            <a:endParaRPr lang="en-US" altLang="zh-CN" sz="2100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3133487" y="285037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3133487" y="735154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1997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734" y="1347614"/>
            <a:ext cx="7208472" cy="2310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9">
              <a:tabLst>
                <a:tab pos="2970848" algn="l"/>
              </a:tabLst>
            </a:pPr>
            <a:r>
              <a:rPr lang="en-US" b="1" spc="3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b="1" spc="3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b="1" spc="30" dirty="0">
                <a:latin typeface="微软雅黑" panose="020B0503020204020204" charset="-122"/>
                <a:cs typeface="微软雅黑" panose="020B0503020204020204" charset="-122"/>
              </a:rPr>
              <a:t>民间传说的特</a:t>
            </a:r>
            <a:r>
              <a:rPr b="1" spc="20" dirty="0">
                <a:latin typeface="微软雅黑" panose="020B0503020204020204" charset="-122"/>
                <a:cs typeface="微软雅黑" panose="020B0503020204020204" charset="-122"/>
              </a:rPr>
              <a:t>征</a:t>
            </a:r>
            <a:r>
              <a:rPr b="1" spc="25" dirty="0"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lang="en-US" altLang="zh-CN" b="1" spc="25" dirty="0">
                <a:latin typeface="微软雅黑" panose="020B0503020204020204" charset="-122"/>
                <a:cs typeface="微软雅黑" panose="020B0503020204020204" charset="-122"/>
              </a:rPr>
              <a:t>【  】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859" marR="560546">
              <a:lnSpc>
                <a:spcPct val="154000"/>
              </a:lnSpc>
              <a:spcBef>
                <a:spcPts val="360"/>
              </a:spcBef>
            </a:pPr>
            <a:r>
              <a:rPr sz="1500" spc="25" dirty="0" err="1">
                <a:latin typeface="微软雅黑" panose="020B0503020204020204" charset="-122"/>
                <a:cs typeface="微软雅黑" panose="020B0503020204020204" charset="-122"/>
              </a:rPr>
              <a:t>A．可信性的内容</a:t>
            </a:r>
            <a:r>
              <a:rPr sz="1500" spc="25" dirty="0">
                <a:latin typeface="微软雅黑" panose="020B0503020204020204" charset="-122"/>
                <a:cs typeface="微软雅黑" panose="020B0503020204020204" charset="-122"/>
              </a:rPr>
              <a:t>  </a:t>
            </a:r>
            <a:endParaRPr lang="en-US" sz="1500" spc="25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859" marR="560546">
              <a:lnSpc>
                <a:spcPct val="154000"/>
              </a:lnSpc>
              <a:spcBef>
                <a:spcPts val="360"/>
              </a:spcBef>
            </a:pPr>
            <a:r>
              <a:rPr sz="1500" spc="30" dirty="0" err="1">
                <a:latin typeface="微软雅黑" panose="020B0503020204020204" charset="-122"/>
                <a:cs typeface="微软雅黑" panose="020B0503020204020204" charset="-122"/>
              </a:rPr>
              <a:t>B．传奇性的情节</a:t>
            </a:r>
            <a:r>
              <a:rPr sz="1500" spc="30" dirty="0">
                <a:latin typeface="微软雅黑" panose="020B0503020204020204" charset="-122"/>
                <a:cs typeface="微软雅黑" panose="020B0503020204020204" charset="-122"/>
              </a:rPr>
              <a:t>  </a:t>
            </a:r>
            <a:endParaRPr lang="en-US" sz="1500" spc="3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859" marR="560546">
              <a:lnSpc>
                <a:spcPct val="154000"/>
              </a:lnSpc>
              <a:spcBef>
                <a:spcPts val="360"/>
              </a:spcBef>
            </a:pPr>
            <a:r>
              <a:rPr sz="1500" spc="30" dirty="0" err="1">
                <a:latin typeface="微软雅黑" panose="020B0503020204020204" charset="-122"/>
                <a:cs typeface="微软雅黑" panose="020B0503020204020204" charset="-122"/>
              </a:rPr>
              <a:t>C．箭垛式人物形象</a:t>
            </a:r>
            <a:r>
              <a:rPr sz="1500" spc="30" dirty="0">
                <a:latin typeface="微软雅黑" panose="020B0503020204020204" charset="-122"/>
                <a:cs typeface="微软雅黑" panose="020B0503020204020204" charset="-122"/>
              </a:rPr>
              <a:t>  </a:t>
            </a:r>
            <a:endParaRPr lang="en-US" sz="1500" spc="3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859" marR="560546">
              <a:lnSpc>
                <a:spcPct val="154000"/>
              </a:lnSpc>
              <a:spcBef>
                <a:spcPts val="360"/>
              </a:spcBef>
            </a:pPr>
            <a:r>
              <a:rPr sz="1500" spc="25" dirty="0" err="1">
                <a:latin typeface="微软雅黑" panose="020B0503020204020204" charset="-122"/>
                <a:cs typeface="微软雅黑" panose="020B0503020204020204" charset="-122"/>
              </a:rPr>
              <a:t>D．意境优美生动</a:t>
            </a:r>
            <a:r>
              <a:rPr sz="1500" spc="25" dirty="0">
                <a:latin typeface="微软雅黑" panose="020B0503020204020204" charset="-122"/>
                <a:cs typeface="微软雅黑" panose="020B0503020204020204" charset="-122"/>
              </a:rPr>
              <a:t>  </a:t>
            </a:r>
            <a:endParaRPr lang="en-US" sz="1500" spc="25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859" marR="560546">
              <a:lnSpc>
                <a:spcPct val="154000"/>
              </a:lnSpc>
              <a:spcBef>
                <a:spcPts val="360"/>
              </a:spcBef>
            </a:pPr>
            <a:r>
              <a:rPr sz="1500" spc="5" dirty="0" err="1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500" spc="25" dirty="0" err="1">
                <a:latin typeface="微软雅黑" panose="020B0503020204020204" charset="-122"/>
                <a:cs typeface="微软雅黑" panose="020B0503020204020204" charset="-122"/>
              </a:rPr>
              <a:t>．</a:t>
            </a:r>
            <a:r>
              <a:rPr sz="1500" spc="30" dirty="0" err="1">
                <a:latin typeface="微软雅黑" panose="020B0503020204020204" charset="-122"/>
                <a:cs typeface="微软雅黑" panose="020B0503020204020204" charset="-122"/>
              </a:rPr>
              <a:t>相对固定的传承范围</a:t>
            </a:r>
            <a:endParaRPr sz="15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785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5" name="object 2"/>
          <p:cNvSpPr txBox="1"/>
          <p:nvPr/>
        </p:nvSpPr>
        <p:spPr>
          <a:xfrm>
            <a:off x="827734" y="1343021"/>
            <a:ext cx="7208472" cy="2310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9">
              <a:tabLst>
                <a:tab pos="2970848" algn="l"/>
              </a:tabLst>
            </a:pPr>
            <a:r>
              <a:rPr lang="en-US" b="1" spc="3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b="1" spc="3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b="1" spc="30" dirty="0">
                <a:latin typeface="微软雅黑" panose="020B0503020204020204" charset="-122"/>
                <a:cs typeface="微软雅黑" panose="020B0503020204020204" charset="-122"/>
              </a:rPr>
              <a:t>民间传说的特</a:t>
            </a:r>
            <a:r>
              <a:rPr b="1" spc="20" dirty="0">
                <a:latin typeface="微软雅黑" panose="020B0503020204020204" charset="-122"/>
                <a:cs typeface="微软雅黑" panose="020B0503020204020204" charset="-122"/>
              </a:rPr>
              <a:t>征</a:t>
            </a:r>
            <a:r>
              <a:rPr b="1" spc="25" dirty="0"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lang="en-US" altLang="zh-CN" b="1" spc="25" dirty="0">
                <a:latin typeface="微软雅黑" panose="020B0503020204020204" charset="-122"/>
                <a:cs typeface="微软雅黑" panose="020B0503020204020204" charset="-122"/>
              </a:rPr>
              <a:t>【 </a:t>
            </a:r>
            <a:r>
              <a:rPr lang="en-US" altLang="zh-CN" spc="25" dirty="0">
                <a:latin typeface="微软雅黑" panose="020B0503020204020204" charset="-122"/>
                <a:cs typeface="微软雅黑" panose="020B0503020204020204" charset="-122"/>
              </a:rPr>
              <a:t>ABCE</a:t>
            </a:r>
            <a:r>
              <a:rPr lang="en-US" altLang="zh-CN" b="1" spc="25" dirty="0">
                <a:latin typeface="微软雅黑" panose="020B0503020204020204" charset="-122"/>
                <a:cs typeface="微软雅黑" panose="020B0503020204020204" charset="-122"/>
              </a:rPr>
              <a:t> 】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859" marR="560546">
              <a:lnSpc>
                <a:spcPct val="154000"/>
              </a:lnSpc>
              <a:spcBef>
                <a:spcPts val="360"/>
              </a:spcBef>
            </a:pPr>
            <a:r>
              <a:rPr sz="1500" spc="25" dirty="0" err="1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A．可信性的内容</a:t>
            </a:r>
            <a:r>
              <a:rPr sz="1500" spc="2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 </a:t>
            </a:r>
            <a:endParaRPr lang="en-US" sz="1500" spc="25" dirty="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859" marR="560546">
              <a:lnSpc>
                <a:spcPct val="154000"/>
              </a:lnSpc>
              <a:spcBef>
                <a:spcPts val="360"/>
              </a:spcBef>
            </a:pPr>
            <a:r>
              <a:rPr sz="1500" spc="30" dirty="0" err="1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B．传奇性的情节</a:t>
            </a:r>
            <a:r>
              <a:rPr sz="1500" spc="3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 </a:t>
            </a:r>
            <a:endParaRPr lang="en-US" sz="1500" spc="30" dirty="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859" marR="560546">
              <a:lnSpc>
                <a:spcPct val="154000"/>
              </a:lnSpc>
              <a:spcBef>
                <a:spcPts val="360"/>
              </a:spcBef>
            </a:pPr>
            <a:r>
              <a:rPr sz="1500" spc="30" dirty="0" err="1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C．箭垛式人物形象</a:t>
            </a:r>
            <a:r>
              <a:rPr sz="1500" spc="3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 </a:t>
            </a:r>
            <a:endParaRPr lang="en-US" sz="1500" spc="30" dirty="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859" marR="560546">
              <a:lnSpc>
                <a:spcPct val="154000"/>
              </a:lnSpc>
              <a:spcBef>
                <a:spcPts val="360"/>
              </a:spcBef>
            </a:pPr>
            <a:r>
              <a:rPr sz="1500" spc="25" dirty="0" err="1">
                <a:latin typeface="微软雅黑" panose="020B0503020204020204" charset="-122"/>
                <a:cs typeface="微软雅黑" panose="020B0503020204020204" charset="-122"/>
              </a:rPr>
              <a:t>D．意境优美生动</a:t>
            </a:r>
            <a:r>
              <a:rPr sz="1500" spc="25" dirty="0">
                <a:latin typeface="微软雅黑" panose="020B0503020204020204" charset="-122"/>
                <a:cs typeface="微软雅黑" panose="020B0503020204020204" charset="-122"/>
              </a:rPr>
              <a:t>  </a:t>
            </a:r>
            <a:endParaRPr lang="en-US" sz="1500" spc="25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859" marR="560546">
              <a:lnSpc>
                <a:spcPct val="154000"/>
              </a:lnSpc>
              <a:spcBef>
                <a:spcPts val="360"/>
              </a:spcBef>
            </a:pPr>
            <a:r>
              <a:rPr sz="1500" spc="5" dirty="0" err="1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500" spc="25" dirty="0" err="1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．</a:t>
            </a:r>
            <a:r>
              <a:rPr sz="1500" spc="30" dirty="0" err="1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相对固定的传承范围</a:t>
            </a:r>
            <a:endParaRPr sz="1500" dirty="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7675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1248252" y="1838325"/>
            <a:ext cx="6647974" cy="39147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zh-CN" altLang="en-US" sz="2100" dirty="0"/>
              <a:t>民间传说中提及的事物往往是</a:t>
            </a:r>
            <a:r>
              <a:rPr lang="zh-CN" altLang="en-US" sz="2100" u="sng" dirty="0"/>
              <a:t>虚构</a:t>
            </a:r>
            <a:r>
              <a:rPr lang="zh-CN" altLang="en-US" sz="2100" dirty="0"/>
              <a:t>的   （</a:t>
            </a:r>
            <a:r>
              <a:rPr lang="zh-CN" altLang="en-US" sz="2100" dirty="0">
                <a:solidFill>
                  <a:srgbClr val="C00000"/>
                </a:solidFill>
              </a:rPr>
              <a:t>    </a:t>
            </a:r>
            <a:r>
              <a:rPr lang="zh-CN" altLang="en-US" sz="2100" dirty="0"/>
              <a:t>）</a:t>
            </a:r>
            <a:r>
              <a:rPr lang="zh-CN" altLang="en-US" sz="2100" dirty="0">
                <a:solidFill>
                  <a:srgbClr val="C00000"/>
                </a:solidFill>
              </a:rPr>
              <a:t>  </a:t>
            </a:r>
            <a:r>
              <a:rPr lang="zh-CN" altLang="en-US" sz="21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3048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8252" y="1820232"/>
            <a:ext cx="6647974" cy="39147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zh-CN" altLang="en-US" sz="2100" dirty="0"/>
              <a:t>民间传说中提及的事物往往是</a:t>
            </a:r>
            <a:r>
              <a:rPr lang="zh-CN" altLang="en-US" sz="2100" u="sng" dirty="0"/>
              <a:t>虚构</a:t>
            </a:r>
            <a:r>
              <a:rPr lang="zh-CN" altLang="en-US" sz="2100" dirty="0"/>
              <a:t>的   （</a:t>
            </a:r>
            <a:r>
              <a:rPr lang="zh-CN" altLang="en-US" sz="2100" dirty="0">
                <a:solidFill>
                  <a:srgbClr val="C00000"/>
                </a:solidFill>
              </a:rPr>
              <a:t>×</a:t>
            </a:r>
            <a:r>
              <a:rPr lang="zh-CN" altLang="en-US" sz="2100" dirty="0"/>
              <a:t>）</a:t>
            </a:r>
            <a:r>
              <a:rPr lang="zh-CN" altLang="en-US" sz="2100" dirty="0">
                <a:solidFill>
                  <a:srgbClr val="C00000"/>
                </a:solidFill>
              </a:rPr>
              <a:t>客观存在  </a:t>
            </a:r>
            <a:r>
              <a:rPr lang="zh-CN" altLang="en-US" sz="2100" dirty="0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18925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41366" y="1154890"/>
            <a:ext cx="8881110" cy="4765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民间传说与神话的关系</a:t>
            </a:r>
          </a:p>
        </p:txBody>
      </p:sp>
      <p:sp>
        <p:nvSpPr>
          <p:cNvPr id="3" name="矩形 2"/>
          <p:cNvSpPr/>
          <p:nvPr/>
        </p:nvSpPr>
        <p:spPr>
          <a:xfrm>
            <a:off x="118454" y="133777"/>
            <a:ext cx="5258491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4.2.5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民间传说与神话、民间故事的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关系</a:t>
            </a:r>
            <a:endParaRPr lang="zh-CN" altLang="zh-CN" sz="21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3275856" y="664771"/>
            <a:ext cx="102737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6" name="五边形 25"/>
          <p:cNvSpPr/>
          <p:nvPr/>
        </p:nvSpPr>
        <p:spPr>
          <a:xfrm flipH="1">
            <a:off x="4429277" y="652589"/>
            <a:ext cx="947668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399372" y="1931329"/>
            <a:ext cx="83490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联系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属于同一种文学体式</a:t>
            </a:r>
          </a:p>
          <a:p>
            <a:pPr lvl="0"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产生的历史时期比较接近，它们的历史关系十分密切，在远古时期传说和神话很难截然分开，甚至有一部分古史传说渗透了浓厚的神话色彩，或者是从神话演变过来的。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50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454" y="133777"/>
            <a:ext cx="5258491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4.2.5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民间传说与神话、民间故事的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关系</a:t>
            </a:r>
            <a:endParaRPr lang="zh-CN" altLang="zh-CN" sz="21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1366" y="1577286"/>
            <a:ext cx="8881109" cy="22150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差异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</a:p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）民间传说和神话的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主人公身份和属性不同。</a:t>
            </a:r>
          </a:p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民间传说的主人公是基于历史上存在过的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真人，事情是大体真实的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而神话里的主人公则是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各种动植物人格化、各种社会力量神格化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的结果，是具有超人和超自然力量的神。</a:t>
            </a:r>
          </a:p>
        </p:txBody>
      </p:sp>
      <p:sp>
        <p:nvSpPr>
          <p:cNvPr id="4" name="五边形 3"/>
          <p:cNvSpPr/>
          <p:nvPr/>
        </p:nvSpPr>
        <p:spPr>
          <a:xfrm flipH="1">
            <a:off x="3275856" y="664771"/>
            <a:ext cx="102737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6" name="五边形 25"/>
          <p:cNvSpPr/>
          <p:nvPr/>
        </p:nvSpPr>
        <p:spPr>
          <a:xfrm flipH="1">
            <a:off x="4429277" y="652589"/>
            <a:ext cx="947668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41366" y="1154890"/>
            <a:ext cx="8881110" cy="4765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民间传说与神话的关系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2902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3624D8A-CEA6-FE45-83EA-95C580691E4B}"/>
              </a:ext>
            </a:extLst>
          </p:cNvPr>
          <p:cNvSpPr/>
          <p:nvPr/>
        </p:nvSpPr>
        <p:spPr>
          <a:xfrm>
            <a:off x="118454" y="133777"/>
            <a:ext cx="5258491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4.2.5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民间传说与神话、民间故事的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关系</a:t>
            </a:r>
            <a:endParaRPr lang="zh-CN" altLang="zh-CN" sz="21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10" name="五边形 9"/>
          <p:cNvSpPr/>
          <p:nvPr/>
        </p:nvSpPr>
        <p:spPr>
          <a:xfrm flipH="1">
            <a:off x="3275856" y="664771"/>
            <a:ext cx="102737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4429277" y="652589"/>
            <a:ext cx="947668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41366" y="1616827"/>
            <a:ext cx="8881109" cy="2589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差异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</a:p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）民间传说和神话的</a:t>
            </a:r>
            <a:r>
              <a:rPr lang="zh-CN" altLang="en-US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主人公身份和属性不同。</a:t>
            </a:r>
            <a:endParaRPr lang="en-US" altLang="zh-CN" u="sng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）民间传说和神话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所反映的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社会现象和创作的思维机制不同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404813" fontAlgn="base" hangingPunct="0">
              <a:lnSpc>
                <a:spcPct val="115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传说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是以</a:t>
            </a:r>
            <a:r>
              <a:rPr lang="zh-CN" altLang="en-US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自觉或比较自觉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的思维方式，讲述某一历史时代的具体人物或事件，有时代和地点的约束性。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404813" fontAlgn="base" hangingPunct="0">
              <a:lnSpc>
                <a:spcPct val="115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神话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则是以一种</a:t>
            </a:r>
            <a:r>
              <a:rPr lang="zh-CN" altLang="en-US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不自觉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的艺术思维方式把自然界和社会生活人格化、神灵化，从而曲折地反映人类史前时代的人与自然界的种种关系，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具有全人类、全部族性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41366" y="1154890"/>
            <a:ext cx="8881110" cy="4765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民间传说与神话的关系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447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944217" y="885015"/>
            <a:ext cx="6510131" cy="2586087"/>
            <a:chOff x="609599" y="1180019"/>
            <a:chExt cx="8680174" cy="3448116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609599" y="2694816"/>
              <a:ext cx="2875721" cy="861390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第一节 神话的界定与分类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694816"/>
              <a:ext cx="4819678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第二节 中国神话的基本内容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516478" y="4022538"/>
              <a:ext cx="4773295" cy="605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第三节 神话的价值及其研究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3485320" y="1481506"/>
              <a:ext cx="865507" cy="1644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 flipV="1">
              <a:off x="3485320" y="2992145"/>
              <a:ext cx="892010" cy="133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3485320" y="3125511"/>
              <a:ext cx="1031158" cy="1199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23936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3624D8A-CEA6-FE45-83EA-95C580691E4B}"/>
              </a:ext>
            </a:extLst>
          </p:cNvPr>
          <p:cNvSpPr/>
          <p:nvPr/>
        </p:nvSpPr>
        <p:spPr>
          <a:xfrm>
            <a:off x="118454" y="133777"/>
            <a:ext cx="5258491" cy="49686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4.2.5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民间传说与神话、民间故事的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关系</a:t>
            </a:r>
            <a:endParaRPr lang="zh-CN" altLang="zh-CN" sz="21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10" name="五边形 9"/>
          <p:cNvSpPr/>
          <p:nvPr/>
        </p:nvSpPr>
        <p:spPr>
          <a:xfrm flipH="1">
            <a:off x="3275856" y="664771"/>
            <a:ext cx="102737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4429277" y="652589"/>
            <a:ext cx="947668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41366" y="1582536"/>
            <a:ext cx="8881109" cy="3005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差异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</a:p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）民间传说和神话的</a:t>
            </a:r>
            <a:r>
              <a:rPr lang="zh-CN" altLang="en-US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主人公身份和属性不同。</a:t>
            </a:r>
            <a:endParaRPr lang="en-US" altLang="zh-CN" u="sng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）民间传说和神话所反映的</a:t>
            </a:r>
            <a:r>
              <a:rPr lang="zh-CN" altLang="en-US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社会现象和创作的思维机制不同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）民间传说与神话的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功能不同。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04813" fontAlgn="base" hangingPunct="0">
              <a:lnSpc>
                <a:spcPct val="115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传说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是由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集体创造、流传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的，它所描述的是特殊历史时期的人物、事件及各种风物，具有鲜明的地方性、民族性，其内容具有一定的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教育和娱乐作用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404813" fontAlgn="base" hangingPunct="0">
              <a:lnSpc>
                <a:spcPct val="115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神话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的产生与原始信仰关系密切，是祭祀人员在特定的场合和时间里宣讲的，在远古时代的现实生活中能够发挥类似于法律那样切实有效的作用，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具有神圣性和权威性。</a:t>
            </a: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41366" y="1154890"/>
            <a:ext cx="8881110" cy="4765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民间传说与神话的关系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278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35600" y="1141753"/>
            <a:ext cx="8361521" cy="4765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民间传说与故事之间的关系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EFF3D-1C22-9046-9F59-A74279004608}"/>
              </a:ext>
            </a:extLst>
          </p:cNvPr>
          <p:cNvSpPr/>
          <p:nvPr/>
        </p:nvSpPr>
        <p:spPr>
          <a:xfrm>
            <a:off x="118454" y="133777"/>
            <a:ext cx="5258491" cy="49686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4.2.5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民间传说与神话、民间故事的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关系</a:t>
            </a:r>
            <a:endParaRPr lang="zh-CN" altLang="zh-CN" sz="21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7" name="五边形 6"/>
          <p:cNvSpPr/>
          <p:nvPr/>
        </p:nvSpPr>
        <p:spPr>
          <a:xfrm flipH="1">
            <a:off x="3275856" y="664771"/>
            <a:ext cx="102737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4429277" y="652589"/>
            <a:ext cx="947668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4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615838" y="2136705"/>
            <a:ext cx="762687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联系：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民间传说作为散文体口头叙事文学的一种，自然离不开讲故事，从这一点来讲，有时</a:t>
            </a:r>
            <a:r>
              <a:rPr lang="zh-CN" altLang="en-US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传说与故事很难分开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。民间传说与民间故事之间可以相互转化。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39377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1707654"/>
            <a:ext cx="8378666" cy="25622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区别：</a:t>
            </a:r>
          </a:p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真实性不同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的人物、事件、地点都必须以历史上的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实有人物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、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事件和地方风物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作为叙述的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真实背景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，以此演化出生动、传奇的情节；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民间故事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中的人物、事件、地点、时间、情节、母题等都是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不确定的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、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泛指的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是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虚构的产物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EFF3D-1C22-9046-9F59-A74279004608}"/>
              </a:ext>
            </a:extLst>
          </p:cNvPr>
          <p:cNvSpPr/>
          <p:nvPr/>
        </p:nvSpPr>
        <p:spPr>
          <a:xfrm>
            <a:off x="118454" y="133777"/>
            <a:ext cx="5258491" cy="49686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4.2.5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民间传说与神话、民间故事的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关系</a:t>
            </a:r>
            <a:endParaRPr lang="zh-CN" altLang="zh-CN" sz="21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7" name="五边形 6"/>
          <p:cNvSpPr/>
          <p:nvPr/>
        </p:nvSpPr>
        <p:spPr>
          <a:xfrm flipH="1">
            <a:off x="3275856" y="664771"/>
            <a:ext cx="102737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4429277" y="652589"/>
            <a:ext cx="947668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4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35600" y="1141753"/>
            <a:ext cx="8361521" cy="4765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民间传说与故事之间的关系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17179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1703078"/>
            <a:ext cx="8378666" cy="2631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区别：</a:t>
            </a:r>
          </a:p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真实性不同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结构安排不同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民间传说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在结构安排上有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较大的灵活性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，情节的繁简取决于题材内容的需要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；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民间故事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的结构安排一般都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有一定的程式和固定的组织方式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，往往在同类故事中出现一些反复使用的传统母题和模式。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EFF3D-1C22-9046-9F59-A74279004608}"/>
              </a:ext>
            </a:extLst>
          </p:cNvPr>
          <p:cNvSpPr/>
          <p:nvPr/>
        </p:nvSpPr>
        <p:spPr>
          <a:xfrm>
            <a:off x="118454" y="133777"/>
            <a:ext cx="5258491" cy="49686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4.2.5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民间传说与神话、民间故事的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关系</a:t>
            </a:r>
            <a:endParaRPr lang="zh-CN" altLang="zh-CN" sz="21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7" name="五边形 6"/>
          <p:cNvSpPr/>
          <p:nvPr/>
        </p:nvSpPr>
        <p:spPr>
          <a:xfrm flipH="1">
            <a:off x="3275856" y="664771"/>
            <a:ext cx="102737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4429277" y="652589"/>
            <a:ext cx="947668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4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35600" y="1141753"/>
            <a:ext cx="8361521" cy="4765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民间传说与故事之间的关系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21513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1703078"/>
            <a:ext cx="8378666" cy="33889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noAutofit/>
          </a:bodyPr>
          <a:lstStyle/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区别：</a:t>
            </a:r>
          </a:p>
          <a:p>
            <a:pPr indent="404813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真实性不同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）结构安排不同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讲述方式不同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民间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传说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的传承没有特殊的表述方法，讲述者</a:t>
            </a:r>
            <a:r>
              <a:rPr lang="zh-CN" altLang="zh-CN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不受叙述形式的规定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，讲述时围绕传说中心点可以发挥自己的创造力。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民间故事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的传承中讲述者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有一套固定的语言和顺序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，受一定叙述形式的限制，基本上不准许有所改变。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EFF3D-1C22-9046-9F59-A74279004608}"/>
              </a:ext>
            </a:extLst>
          </p:cNvPr>
          <p:cNvSpPr/>
          <p:nvPr/>
        </p:nvSpPr>
        <p:spPr>
          <a:xfrm>
            <a:off x="118454" y="133777"/>
            <a:ext cx="5258491" cy="49686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4.2.5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民间传说与神话、民间故事的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关系</a:t>
            </a:r>
            <a:endParaRPr lang="zh-CN" altLang="zh-CN" sz="21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7" name="五边形 6"/>
          <p:cNvSpPr/>
          <p:nvPr/>
        </p:nvSpPr>
        <p:spPr>
          <a:xfrm flipH="1">
            <a:off x="3275856" y="664771"/>
            <a:ext cx="102737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4429277" y="652589"/>
            <a:ext cx="947668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4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35600" y="1141753"/>
            <a:ext cx="8361521" cy="4765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民间传说与故事之间的关系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00409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88144" y="987574"/>
            <a:ext cx="8552974" cy="292881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多选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民间传说与民间故事的区别在于   （）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A.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民间传说总是围绕客观实在物进行叙事，民间故事无需围绕客观实在物构建故事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B.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民间传说以人拟神，民间故事以神拟人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C.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民间传说是时间艺术，民间故事是空间艺术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D.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民间传说贵浅显，民间故事重机趣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E.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民间传说的幻想和虚构是有限的，民间故事中可以张开幻想的翅膀虚构故事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22270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99"/>
          <p:cNvSpPr txBox="1"/>
          <p:nvPr/>
        </p:nvSpPr>
        <p:spPr>
          <a:xfrm>
            <a:off x="388144" y="958215"/>
            <a:ext cx="8552974" cy="297773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多选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民间传说与民间故事的区别在于   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AE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A.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民间传说总是围绕客观实在物进行叙事，民间故事无需围绕客观实在物构建故事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B.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民间传说以人拟神，民间故事以神拟人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C.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民间传说是时间艺术，民间故事是空间艺术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D.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民间传说贵浅显，民间故事重机趣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E.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民间传说的幻想和虚构是有限的，民间故事中可以张开幻想的翅膀虚构故事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7014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22622" y="1884045"/>
            <a:ext cx="5299234" cy="39147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US" altLang="zh-CN" sz="2100"/>
              <a:t>2</a:t>
            </a:r>
            <a:r>
              <a:rPr lang="zh-CN" altLang="en-US" sz="2100"/>
              <a:t>、民间故事的主人公多是</a:t>
            </a:r>
            <a:r>
              <a:rPr lang="zh-CN" altLang="en-US" sz="2100" u="sng"/>
              <a:t>特指</a:t>
            </a:r>
            <a:r>
              <a:rPr lang="zh-CN" altLang="en-US" sz="2100"/>
              <a:t>的。       （）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55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22621" y="1884045"/>
            <a:ext cx="6384608" cy="39147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US" altLang="zh-CN" sz="2100" dirty="0"/>
              <a:t>2</a:t>
            </a:r>
            <a:r>
              <a:rPr lang="zh-CN" altLang="en-US" sz="2100" dirty="0"/>
              <a:t>、民间故事的主人公多是</a:t>
            </a:r>
            <a:r>
              <a:rPr lang="zh-CN" altLang="en-US" sz="2100" u="sng" dirty="0"/>
              <a:t>特指</a:t>
            </a:r>
            <a:r>
              <a:rPr lang="zh-CN" altLang="en-US" sz="2100" dirty="0"/>
              <a:t>的。      （</a:t>
            </a:r>
            <a:r>
              <a:rPr lang="zh-CN" altLang="en-US" sz="2100" dirty="0">
                <a:solidFill>
                  <a:srgbClr val="C00000"/>
                </a:solidFill>
              </a:rPr>
              <a:t>×</a:t>
            </a:r>
            <a:r>
              <a:rPr lang="zh-CN" altLang="en-US" sz="2100" dirty="0"/>
              <a:t>）</a:t>
            </a:r>
            <a:r>
              <a:rPr lang="zh-CN" altLang="en-US" sz="2100" dirty="0">
                <a:solidFill>
                  <a:srgbClr val="C00000"/>
                </a:solidFill>
              </a:rPr>
              <a:t>泛指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178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954156" y="885015"/>
            <a:ext cx="7056783" cy="2586087"/>
            <a:chOff x="622851" y="1180019"/>
            <a:chExt cx="9409044" cy="3448116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622851" y="2307346"/>
              <a:ext cx="2875721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27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6" y="1180019"/>
              <a:ext cx="5150981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第一节 民间传说的界定与分类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694816"/>
              <a:ext cx="414381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第二节 民间传说的特征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516478" y="4022538"/>
              <a:ext cx="5515417" cy="605597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第三节 民间传说的价值及其研究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3498572" y="1481506"/>
              <a:ext cx="852254" cy="1510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3498572" y="2992145"/>
              <a:ext cx="8787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3498572" y="2992145"/>
              <a:ext cx="1017906" cy="1333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308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363379" y="1197769"/>
            <a:ext cx="6568916" cy="29770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459105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中国神话按按照其表现的内容可分为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六大类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</a:p>
          <a:p>
            <a:pPr indent="459105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宇宙起源神话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59105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②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人类起源神话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59105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③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洪水再生神话和其他灾难神话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59105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④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族群起源神话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59105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⑤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文化发明神话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59105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⑥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战争神话</a:t>
            </a:r>
            <a:endParaRPr lang="zh-CN" altLang="zh-CN" sz="1500" dirty="0"/>
          </a:p>
        </p:txBody>
      </p:sp>
      <p:sp>
        <p:nvSpPr>
          <p:cNvPr id="3" name="矩形 2"/>
          <p:cNvSpPr/>
          <p:nvPr/>
        </p:nvSpPr>
        <p:spPr>
          <a:xfrm>
            <a:off x="162879" y="365444"/>
            <a:ext cx="2860398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神话的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基本内容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3023276" y="495948"/>
            <a:ext cx="1188683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" name="五边形 1"/>
          <p:cNvSpPr/>
          <p:nvPr/>
        </p:nvSpPr>
        <p:spPr>
          <a:xfrm flipH="1">
            <a:off x="4283968" y="483518"/>
            <a:ext cx="1068179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401474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753" y="33138"/>
            <a:ext cx="2916370" cy="55399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4.3.1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民间传说的价值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3878035" y="13497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85249" y="933526"/>
            <a:ext cx="8864918" cy="1149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民间传说具有重要的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历史价值。</a:t>
            </a:r>
            <a:endParaRPr lang="zh-CN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defTabSz="6858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以客观实在物为中心构建的民间传说，寄寓着民众对各类历史人物或事件的评价，是他们历史观点、历史情感的重要载体，因此人们常将民间传说称为“口传的历史”。</a:t>
            </a:r>
            <a:endParaRPr lang="zh-CN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249" y="2054795"/>
            <a:ext cx="8679656" cy="2893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民间传说具有较强的</a:t>
            </a:r>
            <a:r>
              <a:rPr lang="zh-CN" alt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实用功能。</a:t>
            </a:r>
          </a:p>
          <a:p>
            <a:pPr indent="342900" defTabSz="6858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作为民众生活文化重要组成部分的民间传说，不仅以它特有的方式保存民众的历史，而且在大力发展旅游事业的今天，民间传说仍然能够发挥重要的作用。</a:t>
            </a:r>
          </a:p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lang="zh-CN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民间传说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有利于我们深刻</a:t>
            </a:r>
            <a:r>
              <a:rPr lang="zh-CN" alt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理解乡土文化和民族精神。</a:t>
            </a:r>
          </a:p>
          <a:p>
            <a:pPr indent="342900" defTabSz="6858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具有浓郁地方特色的民间传说在叙述人物、刻画景物、解释风俗时，讲述者的语言常常是自豪而亲切的；尽管传说质朴纯真、充满着乡土气息，但是这些极富韵味的方言土语却将沉寂的山水描绘得灵光四射，使民众从传说的字里行间中自然升腾出热爱故园的乡土情结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4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484791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194" y="1399222"/>
            <a:ext cx="8173403" cy="297773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在我国民间传说中还有一种较为独特的种类——“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仙话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“。这种以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叙述神仙活动为中心内容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的传说，早在春秋战国时期就已经出现。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传说学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是中国民间文艺学的一门重要分支学科，是“五四”以来，特别是20世纪80年代以来民间文学工作者开拓的新的研究领域。</a:t>
            </a:r>
          </a:p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57175" indent="-257175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中山大学的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《民俗周刊》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编发过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传说专号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1450" y="437674"/>
            <a:ext cx="2757806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4.3.2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民间传说的研究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2968867" y="595675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724128" y="123478"/>
            <a:ext cx="3397515" cy="891835"/>
            <a:chOff x="1967029" y="1180019"/>
            <a:chExt cx="6751174" cy="2867013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967029" y="1975576"/>
              <a:ext cx="1874116" cy="136959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第四章</a:t>
              </a:r>
              <a:endParaRPr kumimoji="1" lang="en-US" altLang="zh-CN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8" y="1180019"/>
              <a:ext cx="4170321" cy="60297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民间传说的界定与分类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187742"/>
              <a:ext cx="4143817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民间传说的特征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399500" y="3345175"/>
              <a:ext cx="4318703" cy="701857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民间传说的价值及其研究</a:t>
              </a:r>
            </a:p>
          </p:txBody>
        </p:sp>
        <p:cxnSp>
          <p:nvCxnSpPr>
            <p:cNvPr id="10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3841145" y="1481506"/>
              <a:ext cx="509683" cy="1178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3841145" y="2485073"/>
              <a:ext cx="536185" cy="175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3841145" y="2660375"/>
              <a:ext cx="558355" cy="103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259124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第四章重点内容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32924" y="1159193"/>
            <a:ext cx="4574858" cy="1592744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1. 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民间传说的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含义、特征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2. 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民间传说与神话、民间故事的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区别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3. 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民间传说的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价值</a:t>
            </a:r>
          </a:p>
          <a:p>
            <a:pPr defTabSz="685800">
              <a:defRPr/>
            </a:pP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19717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h\Desktop\章节汇总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4" y="27296"/>
            <a:ext cx="8437834" cy="509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576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唐宏宇\2 民间文学概论\第四章民间传说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" b="2713"/>
          <a:stretch/>
        </p:blipFill>
        <p:spPr bwMode="auto">
          <a:xfrm>
            <a:off x="970691" y="6080"/>
            <a:ext cx="7273717" cy="513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149577" y="217621"/>
            <a:ext cx="8814911" cy="4154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3.2.1</a:t>
            </a:r>
            <a:r>
              <a:rPr lang="zh-CN" altLang="en-US" sz="21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宇宙起源神话</a:t>
            </a:r>
          </a:p>
          <a:p>
            <a:pPr>
              <a:lnSpc>
                <a:spcPct val="100000"/>
              </a:lnSpc>
            </a:pPr>
            <a:endParaRPr lang="zh-CN" altLang="en-US" sz="21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定义：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是原始人解释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宇宙来源和宇宙基本面貌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的神话，一般包括天地的形成，日月星辰的出现和运行，以及其他自然现象起源的神话。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内容：</a:t>
            </a:r>
          </a:p>
          <a:p>
            <a:pPr>
              <a:lnSpc>
                <a:spcPct val="100000"/>
              </a:lnSpc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宇宙起点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水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宇宙蛋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混沌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”（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一种不能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明确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言说的存在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00000"/>
              </a:lnSpc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万物起源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zh-CN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自然变化说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有神创说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，有</a:t>
            </a:r>
            <a:r>
              <a:rPr lang="zh-CN" altLang="zh-CN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动物化身说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等。中国最有名的是</a:t>
            </a:r>
            <a:r>
              <a:rPr lang="zh-CN" altLang="zh-CN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神化身说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00000"/>
              </a:lnSpc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天地秩序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天柱母题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（反映思维特点：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借用人类建造房屋的模式在思维中建造了整个空间世界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00000"/>
              </a:lnSpc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天地秩序的建立在神话中往往有许多波折，很少一帆风顺的。</a:t>
            </a:r>
          </a:p>
          <a:p>
            <a:pPr>
              <a:lnSpc>
                <a:spcPct val="100000"/>
              </a:lnSpc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日月是最突出的两个天体，对于日月的崇拜十分常见，日月神话也非常动人。</a:t>
            </a:r>
          </a:p>
          <a:p>
            <a:pPr>
              <a:lnSpc>
                <a:spcPct val="100000"/>
              </a:lnSpc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夸父追日的神话是世界神话中比较罕见的母题。</a:t>
            </a:r>
          </a:p>
          <a:p>
            <a:r>
              <a:rPr lang="en-US" altLang="zh-CN" sz="1500" dirty="0"/>
              <a:t> </a:t>
            </a:r>
            <a:endParaRPr lang="zh-CN" altLang="zh-CN" sz="15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440" y="3934725"/>
            <a:ext cx="1680324" cy="1157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09" y="3934724"/>
            <a:ext cx="1767174" cy="1157306"/>
          </a:xfrm>
          <a:prstGeom prst="rect">
            <a:avLst/>
          </a:prstGeom>
        </p:spPr>
      </p:pic>
      <p:sp>
        <p:nvSpPr>
          <p:cNvPr id="8" name="五边形 7"/>
          <p:cNvSpPr/>
          <p:nvPr/>
        </p:nvSpPr>
        <p:spPr>
          <a:xfrm flipH="1">
            <a:off x="2600326" y="315754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838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161483" y="242208"/>
            <a:ext cx="8803005" cy="32656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3.2.2 </a:t>
            </a:r>
            <a:r>
              <a:rPr lang="zh-CN" altLang="en-US" sz="21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人类起源神话</a:t>
            </a:r>
          </a:p>
          <a:p>
            <a:pPr>
              <a:lnSpc>
                <a:spcPct val="100000"/>
              </a:lnSpc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定义：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所有民族的神话都会讲述人类如何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起源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及其</a:t>
            </a: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最初发展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的过程，这就是人类起源神话。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内容：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关于人类如何起源，各民族神话的说法颇多，大体可归纳为三类：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其一是自然变化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云南拉祜族苦聪人认为混沌时代仙火燃烧，形成天地，进而产生动植物和人类。拉祜族神话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牡帕米帕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中认为天神种下葫芦，而人类从葫芦中诞生。汉族也有由盘古身上的虫子变成人类的神话。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其二是神灵生育</a:t>
            </a:r>
            <a:r>
              <a:rPr lang="zh-CN" altLang="en-US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阿昌族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遮帕麻与遮米麻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男女二神生育人类；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zh-CN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其三是神灵创造。</a:t>
            </a:r>
            <a:r>
              <a:rPr lang="zh-CN" altLang="zh-CN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汉族古代最典型的人类起源神话是女娲用黄土造人。</a:t>
            </a:r>
            <a:r>
              <a:rPr lang="en-US" altLang="zh-CN" dirty="0"/>
              <a:t> 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29" y="3606694"/>
            <a:ext cx="1662830" cy="14554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8" y="3606693"/>
            <a:ext cx="1678888" cy="14554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432" y="3606692"/>
            <a:ext cx="1731332" cy="1455433"/>
          </a:xfrm>
          <a:prstGeom prst="rect">
            <a:avLst/>
          </a:prstGeom>
        </p:spPr>
      </p:pic>
      <p:sp>
        <p:nvSpPr>
          <p:cNvPr id="8" name="五边形 7"/>
          <p:cNvSpPr/>
          <p:nvPr/>
        </p:nvSpPr>
        <p:spPr>
          <a:xfrm flipH="1">
            <a:off x="2684296" y="348735"/>
            <a:ext cx="1438751" cy="394811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A24E-89A4-0143-9F57-86A5BBC6596B}"/>
              </a:ext>
            </a:extLst>
          </p:cNvPr>
          <p:cNvGrpSpPr/>
          <p:nvPr/>
        </p:nvGrpSpPr>
        <p:grpSpPr>
          <a:xfrm>
            <a:off x="5547428" y="91938"/>
            <a:ext cx="3561076" cy="895308"/>
            <a:chOff x="1083166" y="1180019"/>
            <a:chExt cx="8148071" cy="2513700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C3F5AF2-376F-0844-A51B-07622CD5612F}"/>
                </a:ext>
              </a:extLst>
            </p:cNvPr>
            <p:cNvSpPr/>
            <p:nvPr/>
          </p:nvSpPr>
          <p:spPr>
            <a:xfrm>
              <a:off x="1083166" y="2024562"/>
              <a:ext cx="2875720" cy="86138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第三章 神话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C5B71DDD-B67F-BB44-982E-9606408DF879}"/>
                </a:ext>
              </a:extLst>
            </p:cNvPr>
            <p:cNvSpPr/>
            <p:nvPr/>
          </p:nvSpPr>
          <p:spPr>
            <a:xfrm>
              <a:off x="4350827" y="1180019"/>
              <a:ext cx="484618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神话的界定与分类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4213CE4-F95E-0B4F-9ED7-66AA0EC54EC0}"/>
                </a:ext>
              </a:extLst>
            </p:cNvPr>
            <p:cNvSpPr/>
            <p:nvPr/>
          </p:nvSpPr>
          <p:spPr>
            <a:xfrm>
              <a:off x="4377330" y="2077261"/>
              <a:ext cx="4819677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中国神话的基本内容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0215B883-6253-8449-A953-2792DF534019}"/>
                </a:ext>
              </a:extLst>
            </p:cNvPr>
            <p:cNvSpPr/>
            <p:nvPr/>
          </p:nvSpPr>
          <p:spPr>
            <a:xfrm>
              <a:off x="4457942" y="3088123"/>
              <a:ext cx="4773295" cy="60559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神话的价值及其研究</a:t>
              </a:r>
            </a:p>
          </p:txBody>
        </p:sp>
        <p:cxnSp>
          <p:nvCxnSpPr>
            <p:cNvPr id="13" name="直线连接符 19">
              <a:extLst>
                <a:ext uri="{FF2B5EF4-FFF2-40B4-BE49-F238E27FC236}">
                  <a16:creationId xmlns:a16="http://schemas.microsoft.com/office/drawing/2014/main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3958886" y="1481506"/>
              <a:ext cx="391941" cy="973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3958886" y="2374590"/>
              <a:ext cx="418444" cy="8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2">
              <a:extLst>
                <a:ext uri="{FF2B5EF4-FFF2-40B4-BE49-F238E27FC236}">
                  <a16:creationId xmlns:a16="http://schemas.microsoft.com/office/drawing/2014/main" id="{25D2EFA0-9CDE-3447-873C-47F8EBC4E40C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3958886" y="2455256"/>
              <a:ext cx="499056" cy="93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10742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7088</Words>
  <Application>Microsoft Office PowerPoint</Application>
  <PresentationFormat>全屏显示(16:9)</PresentationFormat>
  <Paragraphs>717</Paragraphs>
  <Slides>74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3" baseType="lpstr">
      <vt:lpstr>DengXian</vt:lpstr>
      <vt:lpstr>仿宋</vt:lpstr>
      <vt:lpstr>楷体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</dc:creator>
  <cp:lastModifiedBy>hongyu tang</cp:lastModifiedBy>
  <cp:revision>44</cp:revision>
  <dcterms:created xsi:type="dcterms:W3CDTF">2018-11-12T04:09:44Z</dcterms:created>
  <dcterms:modified xsi:type="dcterms:W3CDTF">2018-11-17T16:26:36Z</dcterms:modified>
</cp:coreProperties>
</file>