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notesSlides/notesSlide14.xml" ContentType="application/vnd.openxmlformats-officedocument.presentationml.notesSlide+xml"/>
  <Override PartName="/ppt/tags/tag61.xml" ContentType="application/vnd.openxmlformats-officedocument.presentationml.tags+xml"/>
  <Override PartName="/ppt/notesSlides/notesSlide1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7.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371" r:id="rId2"/>
    <p:sldId id="372" r:id="rId3"/>
    <p:sldId id="373" r:id="rId4"/>
    <p:sldId id="374" r:id="rId5"/>
    <p:sldId id="375" r:id="rId6"/>
    <p:sldId id="401"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402" r:id="rId21"/>
    <p:sldId id="389" r:id="rId22"/>
    <p:sldId id="390" r:id="rId23"/>
    <p:sldId id="415" r:id="rId24"/>
    <p:sldId id="416" r:id="rId25"/>
    <p:sldId id="417" r:id="rId26"/>
    <p:sldId id="414" r:id="rId27"/>
    <p:sldId id="391" r:id="rId28"/>
    <p:sldId id="392" r:id="rId29"/>
    <p:sldId id="393" r:id="rId30"/>
    <p:sldId id="394" r:id="rId31"/>
    <p:sldId id="395" r:id="rId32"/>
    <p:sldId id="396" r:id="rId33"/>
    <p:sldId id="397" r:id="rId34"/>
    <p:sldId id="398" r:id="rId35"/>
    <p:sldId id="399" r:id="rId36"/>
    <p:sldId id="403" r:id="rId37"/>
    <p:sldId id="400" r:id="rId38"/>
    <p:sldId id="256" r:id="rId39"/>
    <p:sldId id="257" r:id="rId40"/>
    <p:sldId id="258" r:id="rId41"/>
    <p:sldId id="406" r:id="rId42"/>
    <p:sldId id="407" r:id="rId43"/>
    <p:sldId id="408" r:id="rId44"/>
    <p:sldId id="409" r:id="rId45"/>
    <p:sldId id="410" r:id="rId46"/>
    <p:sldId id="405" r:id="rId47"/>
    <p:sldId id="259" r:id="rId48"/>
    <p:sldId id="260" r:id="rId49"/>
    <p:sldId id="261" r:id="rId50"/>
    <p:sldId id="262" r:id="rId51"/>
    <p:sldId id="263" r:id="rId52"/>
    <p:sldId id="264" r:id="rId53"/>
    <p:sldId id="411" r:id="rId54"/>
    <p:sldId id="265" r:id="rId55"/>
    <p:sldId id="266" r:id="rId56"/>
    <p:sldId id="267" r:id="rId57"/>
    <p:sldId id="268" r:id="rId58"/>
    <p:sldId id="269" r:id="rId59"/>
    <p:sldId id="270" r:id="rId60"/>
    <p:sldId id="271" r:id="rId61"/>
    <p:sldId id="272" r:id="rId62"/>
    <p:sldId id="273" r:id="rId63"/>
    <p:sldId id="418" r:id="rId64"/>
    <p:sldId id="279" r:id="rId65"/>
    <p:sldId id="412" r:id="rId66"/>
    <p:sldId id="274" r:id="rId67"/>
    <p:sldId id="275" r:id="rId68"/>
    <p:sldId id="276" r:id="rId69"/>
    <p:sldId id="277" r:id="rId70"/>
    <p:sldId id="278" r:id="rId71"/>
    <p:sldId id="280" r:id="rId72"/>
    <p:sldId id="281" r:id="rId73"/>
    <p:sldId id="282" r:id="rId74"/>
    <p:sldId id="283" r:id="rId75"/>
    <p:sldId id="284" r:id="rId76"/>
    <p:sldId id="285" r:id="rId77"/>
    <p:sldId id="413" r:id="rId78"/>
    <p:sldId id="286" r:id="rId79"/>
    <p:sldId id="287" r:id="rId80"/>
    <p:sldId id="289" r:id="rId81"/>
    <p:sldId id="290" r:id="rId82"/>
    <p:sldId id="291" r:id="rId83"/>
    <p:sldId id="292" r:id="rId84"/>
    <p:sldId id="293" r:id="rId85"/>
    <p:sldId id="294" r:id="rId86"/>
    <p:sldId id="295" r:id="rId87"/>
    <p:sldId id="296" r:id="rId88"/>
    <p:sldId id="297" r:id="rId89"/>
    <p:sldId id="298" r:id="rId90"/>
    <p:sldId id="299" r:id="rId91"/>
    <p:sldId id="300" r:id="rId92"/>
    <p:sldId id="301" r:id="rId93"/>
    <p:sldId id="302" r:id="rId94"/>
    <p:sldId id="303" r:id="rId9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063C2-9A13-4946-88DC-7571CC237A3C}"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590ED-4146-4279-8448-1878DCCEC65A}" type="slidenum">
              <a:rPr lang="zh-CN" altLang="en-US" smtClean="0"/>
              <a:t>‹#›</a:t>
            </a:fld>
            <a:endParaRPr lang="zh-CN" altLang="en-US"/>
          </a:p>
        </p:txBody>
      </p:sp>
    </p:spTree>
    <p:extLst>
      <p:ext uri="{BB962C8B-B14F-4D97-AF65-F5344CB8AC3E}">
        <p14:creationId xmlns:p14="http://schemas.microsoft.com/office/powerpoint/2010/main" val="147212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人类社会生活：《田螺姑娘》，反应古代男耕女织的生活  </a:t>
            </a:r>
            <a:r>
              <a:rPr lang="en-US" altLang="zh-CN" dirty="0"/>
              <a:t>2</a:t>
            </a:r>
            <a:r>
              <a:rPr lang="zh-CN" altLang="en-US" dirty="0"/>
              <a:t>、民众理想愿望：幸福生活的向往</a:t>
            </a:r>
          </a:p>
          <a:p>
            <a:r>
              <a:rPr lang="en-US" altLang="zh-CN" dirty="0"/>
              <a:t>3</a:t>
            </a:r>
            <a:r>
              <a:rPr lang="zh-CN" altLang="en-US" dirty="0"/>
              <a:t>、摆龙门阵就三五人相聚或两人一起同行、玩耍、做活时均可讲故事、聊天聊天、闲谈、神吹、侃大山的文化活动，还有东北人的唠嗑，生活在巴蜀地区的人们却另有一种说法，称之为：摆龙门阵或院坝龙门阵。</a:t>
            </a:r>
          </a:p>
        </p:txBody>
      </p:sp>
    </p:spTree>
    <p:extLst>
      <p:ext uri="{BB962C8B-B14F-4D97-AF65-F5344CB8AC3E}">
        <p14:creationId xmlns:p14="http://schemas.microsoft.com/office/powerpoint/2010/main" val="190040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田螺姑娘</a:t>
            </a:r>
          </a:p>
        </p:txBody>
      </p:sp>
    </p:spTree>
    <p:extLst>
      <p:ext uri="{BB962C8B-B14F-4D97-AF65-F5344CB8AC3E}">
        <p14:creationId xmlns:p14="http://schemas.microsoft.com/office/powerpoint/2010/main" val="116367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574337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200708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152341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35846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86849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C590ED-4146-4279-8448-1878DCCEC65A}" type="slidenum">
              <a:rPr lang="zh-CN" altLang="en-US" smtClean="0"/>
              <a:t>72</a:t>
            </a:fld>
            <a:endParaRPr lang="zh-CN" altLang="en-US"/>
          </a:p>
        </p:txBody>
      </p:sp>
    </p:spTree>
    <p:extLst>
      <p:ext uri="{BB962C8B-B14F-4D97-AF65-F5344CB8AC3E}">
        <p14:creationId xmlns:p14="http://schemas.microsoft.com/office/powerpoint/2010/main" val="224726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该诗是一位名达稳的女子自杀前唱给同情她的一位同村人的歌，由这位同村人用土俗字记录下来。达稳14岁时许配给又聋又呆的表哥，21岁被迫成婚，常受婆婆和丈夫虐待，苦不堪言。她约同村几位一样受折磨的女子逃跑，结果被抓住。娘家将送回夫家，夫家打她，不给饭她吃。她不堪折磨，上吊自杀，自杀前作歌告别人世：</a:t>
            </a:r>
          </a:p>
        </p:txBody>
      </p:sp>
    </p:spTree>
    <p:extLst>
      <p:ext uri="{BB962C8B-B14F-4D97-AF65-F5344CB8AC3E}">
        <p14:creationId xmlns:p14="http://schemas.microsoft.com/office/powerpoint/2010/main" val="1031518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C590ED-4146-4279-8448-1878DCCEC65A}" type="slidenum">
              <a:rPr lang="zh-CN" altLang="en-US" smtClean="0"/>
              <a:t>84</a:t>
            </a:fld>
            <a:endParaRPr lang="zh-CN" altLang="en-US"/>
          </a:p>
        </p:txBody>
      </p:sp>
    </p:spTree>
    <p:extLst>
      <p:ext uri="{BB962C8B-B14F-4D97-AF65-F5344CB8AC3E}">
        <p14:creationId xmlns:p14="http://schemas.microsoft.com/office/powerpoint/2010/main" val="200002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67122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en-US" altLang="zh-CN"/>
          </a:p>
          <a:p>
            <a:r>
              <a:rPr lang="en-US" altLang="zh-CN"/>
              <a:t>3</a:t>
            </a:r>
            <a:r>
              <a:rPr lang="zh-CN" altLang="en-US"/>
              <a:t>、笑话：</a:t>
            </a:r>
            <a:r>
              <a:rPr lang="en-US" altLang="zh-CN"/>
              <a:t>有这样一则民间故事：一对夫妇晚年得子，十分高兴，把儿子视为掌上明珠，捧在手上怕飞了，含在嘴里怕化了。儿子长大以后，什么事都不让他干，连基本的生活也不能自理。一天，夫妇俩要出远门，怕儿子饿了，于是想了一个办法，烙了一张大饼，套在儿子的颈上，告诉他想吃时就咬一口。但是，等他们回到家里，儿子还是被饿死了。原来，他只知道吃颈前面的饼，不知道把后面的饼转过来吃。</a:t>
            </a:r>
          </a:p>
          <a:p>
            <a:r>
              <a:rPr lang="en-US" altLang="zh-CN"/>
              <a:t>4</a:t>
            </a:r>
            <a:r>
              <a:rPr lang="zh-CN" altLang="en-US"/>
              <a:t>、程式故事：表达和某个主题有关的：与死亡有关的连环故事（2021-2024）与吃有关的连环故事（2025-2028）与其他事情有关的连环故事（2029-2075）</a:t>
            </a:r>
          </a:p>
        </p:txBody>
      </p:sp>
    </p:spTree>
    <p:extLst>
      <p:ext uri="{BB962C8B-B14F-4D97-AF65-F5344CB8AC3E}">
        <p14:creationId xmlns:p14="http://schemas.microsoft.com/office/powerpoint/2010/main" val="124903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sym typeface="+mn-ea"/>
              </a:rPr>
              <a:t>1</a:t>
            </a:r>
            <a:r>
              <a:rPr lang="zh-CN" altLang="en-US" dirty="0">
                <a:sym typeface="+mn-ea"/>
              </a:rPr>
              <a:t>、《太太属牛》：有位衙门的官长过生日。他属下的官员听说他属鼠，便凑了一 些黄金，铸成一只老鼠送给他做寿礼。</a:t>
            </a:r>
            <a:endParaRPr lang="zh-CN" altLang="en-US" dirty="0"/>
          </a:p>
          <a:p>
            <a:r>
              <a:rPr lang="zh-CN" altLang="en-US" dirty="0">
                <a:sym typeface="+mn-ea"/>
              </a:rPr>
              <a:t>    这位官长一见，高兴地说：“你们知道吗？我家太大的生日也在眼前了，我太太是属牛的。” </a:t>
            </a:r>
            <a:endParaRPr lang="zh-CN" altLang="en-US" dirty="0"/>
          </a:p>
          <a:p>
            <a:r>
              <a:rPr lang="en-US" altLang="zh-CN" dirty="0">
                <a:sym typeface="+mn-ea"/>
              </a:rPr>
              <a:t>2</a:t>
            </a:r>
            <a:r>
              <a:rPr lang="zh-CN" altLang="en-US" dirty="0">
                <a:sym typeface="+mn-ea"/>
              </a:rPr>
              <a:t>、如《兄弟共靴》笑话，说的是兄弟二人合买一双靴子，哥哥每天穿着，弟弟穿不着。弟弟不甘心，便等哥哥睡觉后穿起靴子在夜里跑跳，跑得很累，不久把靴子也跑坏了。哥哥对弟弟说：“咱们再合买一双新的吧！”弟弟连连摆手说：“不买了，不买了，合买靴子太累人，晚上耽误我睡觉。”这个笑话虽荒谬可笑，却将生活中人们合作共事时所产生的纠葛与搞狭心理予以揭示与讥讽，可谓入木三分。讽刺与幽默笑话也有讽刺的锋芒，</a:t>
            </a:r>
            <a:endParaRPr lang="zh-CN" altLang="en-US" dirty="0"/>
          </a:p>
          <a:p>
            <a:endParaRPr lang="zh-CN" altLang="en-US" dirty="0"/>
          </a:p>
        </p:txBody>
      </p:sp>
    </p:spTree>
    <p:extLst>
      <p:ext uri="{BB962C8B-B14F-4D97-AF65-F5344CB8AC3E}">
        <p14:creationId xmlns:p14="http://schemas.microsoft.com/office/powerpoint/2010/main" val="118620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《邯郸学步》故事讲的是，战国时期，一个燕国人听说赵国邯郸人走姿很漂亮，便来到邯郸学习邯郸人走路。未得其能，又忘记自己的走姿，最后爬着回到了燕国</a:t>
            </a:r>
          </a:p>
        </p:txBody>
      </p:sp>
    </p:spTree>
    <p:extLst>
      <p:ext uri="{BB962C8B-B14F-4D97-AF65-F5344CB8AC3E}">
        <p14:creationId xmlns:p14="http://schemas.microsoft.com/office/powerpoint/2010/main" val="334337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sym typeface="+mn-ea"/>
              </a:rPr>
              <a:t>1</a:t>
            </a:r>
            <a:r>
              <a:rPr lang="zh-CN" altLang="en-US" dirty="0">
                <a:sym typeface="+mn-ea"/>
              </a:rPr>
              <a:t>、猎人海力得到一颗宝石，含在嘴里就能听懂鸟兽的语言。但若泄露鸟兽传达的秘密消！他将受到天神的惩罚而变成石头。然而，当他听到鸟兽议论将有山洪暴发时，是宁肯牺牲自己，毅然地通知人们转移，最终自己变成了石头。这类故事在表人类不惜一切代价也要解开自然界的奥秘，以趋利避害并对其加以利用的同又几乎都设置有因泄露天机而遭受到惩罚的程式化情节，这从一个侧面表现人类对自然的奥秘所持有的神秘与崇拜的观念意识。</a:t>
            </a:r>
            <a:endParaRPr lang="zh-CN" altLang="en-US" dirty="0"/>
          </a:p>
          <a:p>
            <a:r>
              <a:rPr lang="en-US" altLang="zh-CN" dirty="0">
                <a:sym typeface="+mn-ea"/>
              </a:rPr>
              <a:t>3</a:t>
            </a:r>
            <a:r>
              <a:rPr lang="zh-CN" altLang="en-US" dirty="0">
                <a:sym typeface="+mn-ea"/>
              </a:rPr>
              <a:t>、某富人为儿子算命得知，其子须塞一有福女子为妻才能保住家业。一贫贱人家的女子因此而被娶。婚后丈夫嫌妻子出身卑贱而将其休弃。贫女骑马离家，她信马由蟹地来到一户穷苦人家，家中只有母子二人，贫女嫁给了这家的小伙子。她拿出带来的银子让丈夫去买粮米，穷小伙子从未见过银子，不识银子为何物，说他平时打柴的地方有很多这东西。贫女在丈夫的指点下，找到很多银子，从此过上了富裕的生活。贫女的前夫家业破败后沦为乞丐，恰好到贫女家乞讨，由于运气不好，几次都未得到食物。贫女认出这个倒运的乞丐正是她的前夫，就在施舍他的食物中暗藏了金银。不料夫阴差阳错，又与到手的财富失之交臂。最后，前夫了解了事情的真相，羞愧地自尽而死</a:t>
            </a:r>
            <a:endParaRPr lang="zh-CN" altLang="en-US" dirty="0"/>
          </a:p>
        </p:txBody>
      </p:sp>
    </p:spTree>
    <p:extLst>
      <p:ext uri="{BB962C8B-B14F-4D97-AF65-F5344CB8AC3E}">
        <p14:creationId xmlns:p14="http://schemas.microsoft.com/office/powerpoint/2010/main" val="403877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sym typeface="+mn-ea"/>
              </a:rPr>
              <a:t>1</a:t>
            </a:r>
            <a:r>
              <a:rPr lang="zh-CN" altLang="en-US" dirty="0">
                <a:sym typeface="+mn-ea"/>
              </a:rPr>
              <a:t>、猎人海力得到一颗宝石，含在嘴里就能听懂鸟兽的语言。但若泄露鸟兽传达的秘密消！他将受到天神的惩罚而变成石头。然而，当他听到鸟兽议论将有山洪暴发时，是宁肯牺牲自己，毅然地通知人们转移，最终自己变成了石头。这类故事在表人类不惜一切代价也要解开自然界的奥秘，以趋利避害并对其加以利用的同又几乎都设置有因泄露天机而遭受到惩罚的程式化情节，这从一个侧面表现人类对自然的奥秘所持有的神秘与崇拜的观念意识。</a:t>
            </a:r>
            <a:endParaRPr lang="zh-CN" altLang="en-US" dirty="0"/>
          </a:p>
          <a:p>
            <a:r>
              <a:rPr lang="en-US" altLang="zh-CN" dirty="0">
                <a:sym typeface="+mn-ea"/>
              </a:rPr>
              <a:t>3</a:t>
            </a:r>
            <a:r>
              <a:rPr lang="zh-CN" altLang="en-US" dirty="0">
                <a:sym typeface="+mn-ea"/>
              </a:rPr>
              <a:t>、某富人为儿子算命得知，其子须塞一有福女子为妻才能保住家业。一贫贱人家的女子因此而被娶。婚后丈夫嫌妻子出身卑贱而将其休弃。贫女骑马离家，她信马由蟹地来到一户穷苦人家，家中只有母子二人，贫女嫁给了这家的小伙子。她拿出带来的银子让丈夫去买粮米，穷小伙子从未见过银子，不识银子为何物，说他平时打柴的地方有很多这东西。贫女在丈夫的指点下，找到很多银子，从此过上了富裕的生活。贫女的前夫家业破败后沦为乞丐，恰好到贫女家乞讨，由于运气不好，几次都未得到食物。贫女认出这个倒运的乞丐正是她的前夫，就在施舍他的食物中暗藏了金银。不料夫阴差阳错，又与到手的财富失之交臂。最后，前夫了解了事情的真相，羞愧地自尽而死</a:t>
            </a:r>
            <a:endParaRPr lang="zh-CN" altLang="en-US" dirty="0"/>
          </a:p>
        </p:txBody>
      </p:sp>
    </p:spTree>
    <p:extLst>
      <p:ext uri="{BB962C8B-B14F-4D97-AF65-F5344CB8AC3E}">
        <p14:creationId xmlns:p14="http://schemas.microsoft.com/office/powerpoint/2010/main" val="403877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民间寓言：拔苗助长、邯郸学步、买椟还珠</a:t>
            </a:r>
          </a:p>
        </p:txBody>
      </p:sp>
    </p:spTree>
    <p:extLst>
      <p:ext uri="{BB962C8B-B14F-4D97-AF65-F5344CB8AC3E}">
        <p14:creationId xmlns:p14="http://schemas.microsoft.com/office/powerpoint/2010/main" val="1450272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田螺姑娘</a:t>
            </a:r>
          </a:p>
        </p:txBody>
      </p:sp>
    </p:spTree>
    <p:extLst>
      <p:ext uri="{BB962C8B-B14F-4D97-AF65-F5344CB8AC3E}">
        <p14:creationId xmlns:p14="http://schemas.microsoft.com/office/powerpoint/2010/main" val="254154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417269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61015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910831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8073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1253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4636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04063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12574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72322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42359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7226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17069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89264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03120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918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47268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82265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153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308335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40452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271480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59680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204870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10586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FE7DEC-9918-4CCB-9E18-4872FE56C1F5}"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13305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EFE7DEC-9918-4CCB-9E18-4872FE56C1F5}" type="datetimeFigureOut">
              <a:rPr lang="zh-CN" altLang="en-US" smtClean="0"/>
              <a:t>2018/11/18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94472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72" r:id="rId20"/>
    <p:sldLayoutId id="2147483673" r:id="rId21"/>
    <p:sldLayoutId id="2147483674" r:id="rId22"/>
    <p:sldLayoutId id="2147483675" r:id="rId23"/>
    <p:sldLayoutId id="2147483676" r:id="rId24"/>
    <p:sldLayoutId id="2147483677" r:id="rId2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3.jpe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0.xml"/><Relationship Id="rId4" Type="http://schemas.openxmlformats.org/officeDocument/2006/relationships/image" Target="../media/image9.jpeg"/></Relationships>
</file>

<file path=ppt/slides/_rels/slide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8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8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6.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5.jpe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885015"/>
            <a:ext cx="7056783" cy="2586087"/>
            <a:chOff x="622851" y="1180019"/>
            <a:chExt cx="9409044"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第五章</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5098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第一节 民间故事的界定与分类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民间故事的特征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民间故事的价值及其研究</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7589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2885" y="983470"/>
            <a:ext cx="4766310" cy="552926"/>
          </a:xfrm>
          <a:prstGeom prst="rect">
            <a:avLst/>
          </a:prstGeom>
          <a:noFill/>
        </p:spPr>
        <p:txBody>
          <a:bodyPr wrap="square" lIns="68580" tIns="34290" rIns="68580" bIns="34290" rtlCol="0">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4.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民间寓言</a:t>
            </a:r>
          </a:p>
        </p:txBody>
      </p:sp>
      <p:sp>
        <p:nvSpPr>
          <p:cNvPr id="3" name="文本框 2"/>
          <p:cNvSpPr txBox="1"/>
          <p:nvPr/>
        </p:nvSpPr>
        <p:spPr>
          <a:xfrm>
            <a:off x="323528" y="1779662"/>
            <a:ext cx="6575108" cy="2007394"/>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是由民众集体创作并流传的带有明显</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教训寓意、富有哲理、短小精悍</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的口头故事，是社会智慧、经验和知识的结晶。</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揠苗助长</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邯郸学步</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庖丁解牛</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守株待兔</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自相矛盾</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买椟还珠</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郑人买履</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攘鸡</a:t>
            </a:r>
            <a:r>
              <a:rPr lang="en-US" altLang="zh-CN"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1500" b="1" dirty="0">
                <a:solidFill>
                  <a:prstClr val="black"/>
                </a:solidFill>
                <a:latin typeface="楷体" panose="02010609060101010101" pitchFamily="49" charset="-122"/>
                <a:ea typeface="楷体" panose="02010609060101010101" pitchFamily="49" charset="-122"/>
                <a:cs typeface="Calibri" panose="020F0502020204030204" charset="0"/>
                <a:sym typeface="+mn-ea"/>
              </a:rPr>
              <a:t>等。</a:t>
            </a:r>
            <a:endParaRPr lang="zh-CN" altLang="en-US" sz="1500" b="1" dirty="0">
              <a:solidFill>
                <a:prstClr val="black"/>
              </a:solidFill>
              <a:latin typeface="楷体" panose="02010609060101010101" pitchFamily="49" charset="-122"/>
              <a:ea typeface="楷体" panose="02010609060101010101" pitchFamily="49" charset="-122"/>
            </a:endParaRPr>
          </a:p>
        </p:txBody>
      </p:sp>
      <p:sp>
        <p:nvSpPr>
          <p:cNvPr id="4" name="Rectangle 1">
            <a:extLst>
              <a:ext uri="{FF2B5EF4-FFF2-40B4-BE49-F238E27FC236}">
                <a16:creationId xmlns:a16="http://schemas.microsoft.com/office/drawing/2014/main" id="{B6E1CC3A-C290-2941-876F-900D58300141}"/>
              </a:ext>
            </a:extLst>
          </p:cNvPr>
          <p:cNvSpPr>
            <a:spLocks noChangeArrowheads="1"/>
          </p:cNvSpPr>
          <p:nvPr/>
        </p:nvSpPr>
        <p:spPr bwMode="auto">
          <a:xfrm>
            <a:off x="118888" y="28071"/>
            <a:ext cx="5004104" cy="553998"/>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5.1.3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民间故事类别</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6" name="圆角矩形 5">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8" name="圆角矩形 7">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9" name="圆角矩形 8">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0" name="直线连接符 19">
              <a:extLst>
                <a:ext uri="{FF2B5EF4-FFF2-40B4-BE49-F238E27FC236}">
                  <a16:creationId xmlns:a16="http://schemas.microsoft.com/office/drawing/2014/main" id="{2E56B57E-A19F-4B44-AB34-B35D23F9C872}"/>
                </a:ext>
              </a:extLst>
            </p:cNvPr>
            <p:cNvCxnSpPr>
              <a:cxnSpLocks/>
              <a:stCxn id="6" idx="3"/>
              <a:endCxn id="7"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6" name="Picture 2" descr="https://timgsa.baidu.com/timg?image&amp;quality=80&amp;size=b9999_10000&amp;sec=1542368264451&amp;di=f57b3e2e6180d2cb2db6ebe364eaa332&amp;imgtype=0&amp;src=http%3A%2F%2Fcdnimg103.lizhi.fm%2Faudio_cover%2F2017%2F05%2F26%2F2603991676250521607_580x580.png"/>
          <p:cNvPicPr>
            <a:picLocks noChangeAspect="1" noChangeArrowheads="1"/>
          </p:cNvPicPr>
          <p:nvPr/>
        </p:nvPicPr>
        <p:blipFill rotWithShape="1">
          <a:blip r:embed="rId4">
            <a:extLst>
              <a:ext uri="{28A0092B-C50C-407E-A947-70E740481C1C}">
                <a14:useLocalDpi xmlns:a14="http://schemas.microsoft.com/office/drawing/2010/main" val="0"/>
              </a:ext>
            </a:extLst>
          </a:blip>
          <a:srcRect t="19520" b="3231"/>
          <a:stretch/>
        </p:blipFill>
        <p:spPr bwMode="auto">
          <a:xfrm>
            <a:off x="6300192" y="2750739"/>
            <a:ext cx="2751206" cy="21252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5669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2759" y="861039"/>
            <a:ext cx="7379694" cy="2181367"/>
          </a:xfrm>
          <a:prstGeom prst="rect">
            <a:avLst/>
          </a:prstGeom>
        </p:spPr>
        <p:txBody>
          <a:bodyPr vert="horz" wrap="square" lIns="0" tIns="0" rIns="0" bIns="0" rtlCol="0">
            <a:spAutoFit/>
          </a:bodyPr>
          <a:lstStyle/>
          <a:p>
            <a:pPr marL="12859" defTabSz="685800">
              <a:lnSpc>
                <a:spcPct val="150000"/>
              </a:lnSpc>
              <a:defRPr/>
            </a:pP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分类法“将故事划分为哪几大类</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动物故事</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普遍民间故事</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笑话</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程式故事</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未分类的故事</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902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4" name="object 2"/>
          <p:cNvSpPr txBox="1"/>
          <p:nvPr/>
        </p:nvSpPr>
        <p:spPr>
          <a:xfrm>
            <a:off x="532759" y="861039"/>
            <a:ext cx="7379694" cy="2181367"/>
          </a:xfrm>
          <a:prstGeom prst="rect">
            <a:avLst/>
          </a:prstGeom>
        </p:spPr>
        <p:txBody>
          <a:bodyPr vert="horz" wrap="square" lIns="0" tIns="0" rIns="0" bIns="0" rtlCol="0">
            <a:spAutoFit/>
          </a:bodyPr>
          <a:lstStyle/>
          <a:p>
            <a:pPr marL="12859" defTabSz="685800">
              <a:lnSpc>
                <a:spcPct val="150000"/>
              </a:lnSpc>
              <a:defRPr/>
            </a:pP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分类法“将故事划分为哪几大类</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r>
              <a:rPr lang="en-US" altLang="zh-CN" sz="2000" spc="30" dirty="0">
                <a:solidFill>
                  <a:prstClr val="black"/>
                </a:solidFill>
                <a:latin typeface="微软雅黑" panose="020B0503020204020204" charset="-122"/>
                <a:ea typeface="宋体" panose="02010600030101010101" pitchFamily="2" charset="-122"/>
                <a:cs typeface="微软雅黑" panose="020B0503020204020204" charset="-122"/>
              </a:rPr>
              <a:t>ABCDE</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A.</a:t>
            </a:r>
            <a:r>
              <a:rPr lang="zh-CN" altLang="en-US" sz="1500" spc="35" dirty="0">
                <a:solidFill>
                  <a:srgbClr val="FF0000"/>
                </a:solidFill>
                <a:latin typeface="微软雅黑" panose="020B0503020204020204" charset="-122"/>
                <a:ea typeface="微软雅黑" panose="020B0503020204020204" charset="-122"/>
                <a:cs typeface="微软雅黑" panose="020B0503020204020204" charset="-122"/>
              </a:rPr>
              <a:t>动物故事</a:t>
            </a:r>
            <a:endParaRPr lang="en-US" altLang="zh-CN" sz="1500" spc="35" dirty="0">
              <a:solidFill>
                <a:srgbClr val="FF0000"/>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B.</a:t>
            </a:r>
            <a:r>
              <a:rPr lang="zh-CN" altLang="en-US" sz="1500" spc="35" dirty="0">
                <a:solidFill>
                  <a:srgbClr val="FF0000"/>
                </a:solidFill>
                <a:latin typeface="微软雅黑" panose="020B0503020204020204" charset="-122"/>
                <a:ea typeface="微软雅黑" panose="020B0503020204020204" charset="-122"/>
                <a:cs typeface="微软雅黑" panose="020B0503020204020204" charset="-122"/>
              </a:rPr>
              <a:t>普遍民间故事</a:t>
            </a:r>
            <a:endParaRPr lang="en-US" altLang="zh-CN" sz="1500" spc="35" dirty="0">
              <a:solidFill>
                <a:srgbClr val="FF0000"/>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C.</a:t>
            </a:r>
            <a:r>
              <a:rPr lang="zh-CN" altLang="en-US" sz="1500" spc="35" dirty="0">
                <a:solidFill>
                  <a:srgbClr val="FF0000"/>
                </a:solidFill>
                <a:latin typeface="微软雅黑" panose="020B0503020204020204" charset="-122"/>
                <a:ea typeface="微软雅黑" panose="020B0503020204020204" charset="-122"/>
                <a:cs typeface="微软雅黑" panose="020B0503020204020204" charset="-122"/>
              </a:rPr>
              <a:t>笑话</a:t>
            </a:r>
            <a:endParaRPr lang="en-US" altLang="zh-CN" sz="1500" spc="35" dirty="0">
              <a:solidFill>
                <a:srgbClr val="FF0000"/>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D.</a:t>
            </a:r>
            <a:r>
              <a:rPr lang="zh-CN" altLang="en-US" sz="1500" spc="35" dirty="0">
                <a:solidFill>
                  <a:srgbClr val="FF0000"/>
                </a:solidFill>
                <a:latin typeface="微软雅黑" panose="020B0503020204020204" charset="-122"/>
                <a:ea typeface="微软雅黑" panose="020B0503020204020204" charset="-122"/>
                <a:cs typeface="微软雅黑" panose="020B0503020204020204" charset="-122"/>
              </a:rPr>
              <a:t>程式故事</a:t>
            </a:r>
            <a:endParaRPr lang="en-US" altLang="zh-CN" sz="1500" spc="35" dirty="0">
              <a:solidFill>
                <a:srgbClr val="FF0000"/>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E.</a:t>
            </a:r>
            <a:r>
              <a:rPr lang="zh-CN" altLang="en-US" sz="1500" spc="35" dirty="0">
                <a:solidFill>
                  <a:srgbClr val="FF0000"/>
                </a:solidFill>
                <a:latin typeface="微软雅黑" panose="020B0503020204020204" charset="-122"/>
                <a:ea typeface="微软雅黑" panose="020B0503020204020204" charset="-122"/>
                <a:cs typeface="微软雅黑" panose="020B0503020204020204" charset="-122"/>
              </a:rPr>
              <a:t>未分类的故事</a:t>
            </a:r>
            <a:endParaRPr lang="en-US" altLang="zh-CN" sz="1500" dirty="0">
              <a:solidFill>
                <a:srgbClr val="FF000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395690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7548" y="778152"/>
            <a:ext cx="7379694" cy="2192908"/>
          </a:xfrm>
          <a:prstGeom prst="rect">
            <a:avLst/>
          </a:prstGeom>
        </p:spPr>
        <p:txBody>
          <a:bodyPr vert="horz" wrap="square" lIns="0" tIns="0" rIns="0" bIns="0" rtlCol="0">
            <a:spAutoFit/>
          </a:bodyPr>
          <a:lstStyle/>
          <a:p>
            <a:pPr marL="12859" defTabSz="68580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按照在民间文艺学中使用的民间故事定义，民间故事包括</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幻想故事</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spc="35" dirty="0">
                <a:solidFill>
                  <a:prstClr val="black"/>
                </a:solidFill>
                <a:latin typeface="微软雅黑" panose="020B0503020204020204" charset="-122"/>
                <a:ea typeface="微软雅黑" panose="020B0503020204020204" charset="-122"/>
                <a:cs typeface="Calibri" panose="020F0502020204030204" charset="0"/>
              </a:rPr>
              <a:t>动物</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故事</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民间笑话</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民间寓言</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生活故事</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36362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7548" y="778151"/>
            <a:ext cx="7379694" cy="2181225"/>
          </a:xfrm>
          <a:prstGeom prst="rect">
            <a:avLst/>
          </a:prstGeom>
        </p:spPr>
        <p:txBody>
          <a:bodyPr vert="horz" wrap="square" lIns="0" tIns="0" rIns="0" bIns="0" rtlCol="0">
            <a:spAutoFit/>
          </a:bodyPr>
          <a:lstStyle/>
          <a:p>
            <a:pPr marL="12859" defTabSz="68580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按照在民间文艺学中使用的民间故事定义，民间故事包括</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r>
              <a:rPr lang="en-US" altLang="zh-CN" sz="2000" spc="30" dirty="0">
                <a:latin typeface="微软雅黑" panose="020B0503020204020204" charset="-122"/>
                <a:ea typeface="宋体" panose="02010600030101010101" pitchFamily="2" charset="-122"/>
                <a:cs typeface="微软雅黑" panose="020B0503020204020204" charset="-122"/>
              </a:rPr>
              <a:t>ACDE</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A.</a:t>
            </a:r>
            <a:r>
              <a:rPr lang="zh-CN" altLang="en-US" sz="1500" b="1" spc="35" dirty="0">
                <a:solidFill>
                  <a:srgbClr val="FF0000"/>
                </a:solidFill>
                <a:latin typeface="微软雅黑" panose="020B0503020204020204" charset="-122"/>
                <a:ea typeface="微软雅黑" panose="020B0503020204020204" charset="-122"/>
                <a:cs typeface="微软雅黑" panose="020B0503020204020204" charset="-122"/>
              </a:rPr>
              <a:t>幻想故事</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动物</a:t>
            </a:r>
            <a:r>
              <a:rPr lang="zh-CN" altLang="en-US" sz="1500" spc="35" dirty="0">
                <a:solidFill>
                  <a:prstClr val="black"/>
                </a:solidFill>
                <a:latin typeface="微软雅黑" panose="020B0503020204020204" charset="-122"/>
                <a:ea typeface="微软雅黑" panose="020B0503020204020204" charset="-122"/>
                <a:cs typeface="微软雅黑" panose="020B0503020204020204" charset="-122"/>
              </a:rPr>
              <a:t>故事</a:t>
            </a:r>
            <a:endParaRPr lang="en-US" altLang="zh-CN" sz="1500" spc="35"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C.</a:t>
            </a:r>
            <a:r>
              <a:rPr lang="zh-CN" altLang="en-US" sz="1500" b="1" spc="35" dirty="0">
                <a:solidFill>
                  <a:srgbClr val="FF0000"/>
                </a:solidFill>
                <a:latin typeface="微软雅黑" panose="020B0503020204020204" charset="-122"/>
                <a:ea typeface="微软雅黑" panose="020B0503020204020204" charset="-122"/>
                <a:cs typeface="微软雅黑" panose="020B0503020204020204" charset="-122"/>
              </a:rPr>
              <a:t>民间笑话</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D.</a:t>
            </a:r>
            <a:r>
              <a:rPr lang="zh-CN" altLang="en-US" sz="1500" b="1" spc="35" dirty="0">
                <a:solidFill>
                  <a:srgbClr val="FF0000"/>
                </a:solidFill>
                <a:latin typeface="微软雅黑" panose="020B0503020204020204" charset="-122"/>
                <a:ea typeface="微软雅黑" panose="020B0503020204020204" charset="-122"/>
                <a:cs typeface="微软雅黑" panose="020B0503020204020204" charset="-122"/>
              </a:rPr>
              <a:t>民间寓言</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E.</a:t>
            </a:r>
            <a:r>
              <a:rPr lang="zh-CN" altLang="en-US" sz="1500" b="1" spc="35" dirty="0">
                <a:solidFill>
                  <a:srgbClr val="FF0000"/>
                </a:solidFill>
                <a:latin typeface="微软雅黑" panose="020B0503020204020204" charset="-122"/>
                <a:ea typeface="微软雅黑" panose="020B0503020204020204" charset="-122"/>
                <a:cs typeface="微软雅黑" panose="020B0503020204020204" charset="-122"/>
              </a:rPr>
              <a:t>生活故事</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74566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7548" y="778151"/>
            <a:ext cx="7379694" cy="2181225"/>
          </a:xfrm>
          <a:prstGeom prst="rect">
            <a:avLst/>
          </a:prstGeom>
        </p:spPr>
        <p:txBody>
          <a:bodyPr vert="horz" wrap="square" lIns="0" tIns="0" rIns="0" bIns="0" rtlCol="0">
            <a:spAutoFit/>
          </a:bodyPr>
          <a:lstStyle/>
          <a:p>
            <a:pPr marL="12859" defTabSz="685800">
              <a:lnSpc>
                <a:spcPct val="150000"/>
              </a:lnSpc>
              <a:defRPr/>
            </a:pPr>
            <a:r>
              <a:rPr lang="zh-CN" altLang="en-US" dirty="0">
                <a:latin typeface="微软雅黑" panose="020B0503020204020204" charset="-122"/>
                <a:ea typeface="微软雅黑" panose="020B0503020204020204" charset="-122"/>
              </a:rPr>
              <a:t>按照我国</a:t>
            </a:r>
            <a:r>
              <a:rPr lang="zh-CN" altLang="en-US" dirty="0">
                <a:solidFill>
                  <a:prstClr val="black"/>
                </a:solidFill>
                <a:latin typeface="微软雅黑" panose="020B0503020204020204" charset="-122"/>
                <a:ea typeface="微软雅黑" panose="020B0503020204020204" charset="-122"/>
              </a:rPr>
              <a:t>民间文艺学界通用的分类方法，下列属于民间笑话的是</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A.《五大天地》</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B.《田螺姑娘》</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C.《有天无日》</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D.《没有人味》</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E.《太太属牛》</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04159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7548" y="778151"/>
            <a:ext cx="7379694" cy="2192908"/>
          </a:xfrm>
          <a:prstGeom prst="rect">
            <a:avLst/>
          </a:prstGeom>
        </p:spPr>
        <p:txBody>
          <a:bodyPr vert="horz" wrap="square" lIns="0" tIns="0" rIns="0" bIns="0" rtlCol="0">
            <a:spAutoFit/>
          </a:bodyPr>
          <a:lstStyle/>
          <a:p>
            <a:pPr marL="12859" defTabSz="685800">
              <a:lnSpc>
                <a:spcPct val="150000"/>
              </a:lnSpc>
              <a:defRPr/>
            </a:pPr>
            <a:r>
              <a:rPr lang="zh-CN" altLang="en-US" dirty="0">
                <a:latin typeface="微软雅黑" panose="020B0503020204020204" charset="-122"/>
                <a:ea typeface="微软雅黑" panose="020B0503020204020204" charset="-122"/>
              </a:rPr>
              <a:t>按照我国</a:t>
            </a:r>
            <a:r>
              <a:rPr lang="zh-CN" altLang="en-US" dirty="0">
                <a:solidFill>
                  <a:prstClr val="black"/>
                </a:solidFill>
                <a:latin typeface="微软雅黑" panose="020B0503020204020204" charset="-122"/>
                <a:ea typeface="微软雅黑" panose="020B0503020204020204" charset="-122"/>
              </a:rPr>
              <a:t>民间文艺学界通用的分类方法，下列属于民间笑话的是</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r>
              <a:rPr lang="en-US" altLang="zh-CN" sz="2000" spc="30" dirty="0">
                <a:latin typeface="微软雅黑" panose="020B0503020204020204" charset="-122"/>
                <a:ea typeface="宋体" panose="02010600030101010101" pitchFamily="2" charset="-122"/>
                <a:cs typeface="微软雅黑" panose="020B0503020204020204" charset="-122"/>
              </a:rPr>
              <a:t>ACDE</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A.《五大天地》</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B.《田螺姑娘》</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C.《有天无日》</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D.《没有人味》</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E.《太太属牛》</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98846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885015"/>
            <a:ext cx="7056783" cy="2586087"/>
            <a:chOff x="622851" y="1180019"/>
            <a:chExt cx="9409044"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第五章</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民间故事的界定与分类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4143817"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民间故事的特征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民间故事的价值及其研究</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6474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186" y="1153478"/>
            <a:ext cx="4204335" cy="1314926"/>
          </a:xfrm>
          <a:prstGeom prst="rect">
            <a:avLst/>
          </a:prstGeom>
          <a:noFill/>
        </p:spPr>
        <p:txBody>
          <a:bodyPr wrap="square" lIns="68580" tIns="34290" rIns="68580" bIns="34290" rtlCol="0" anchor="t">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a:t>
            </a:r>
            <a:r>
              <a:rPr lang="zh-CN" altLang="en-US"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内容</a:t>
            </a:r>
            <a:r>
              <a:rPr lang="zh-CN" altLang="en-US" dirty="0">
                <a:solidFill>
                  <a:prstClr val="black"/>
                </a:solidFill>
                <a:latin typeface="微软雅黑" panose="020B0503020204020204" charset="-122"/>
                <a:ea typeface="微软雅黑" panose="020B0503020204020204" charset="-122"/>
                <a:sym typeface="+mn-ea"/>
              </a:rPr>
              <a:t>特征</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a:t>
            </a:r>
            <a:r>
              <a:rPr lang="zh-CN" altLang="en-US"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艺术</a:t>
            </a:r>
            <a:r>
              <a:rPr lang="zh-CN" altLang="en-US" dirty="0">
                <a:solidFill>
                  <a:prstClr val="black"/>
                </a:solidFill>
                <a:latin typeface="微软雅黑" panose="020B0503020204020204" charset="-122"/>
                <a:ea typeface="微软雅黑" panose="020B0503020204020204" charset="-122"/>
                <a:sym typeface="+mn-ea"/>
              </a:rPr>
              <a:t>特征</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a:t>
            </a:r>
            <a:r>
              <a:rPr lang="zh-CN" altLang="en-US"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传承</a:t>
            </a:r>
            <a:r>
              <a:rPr lang="zh-CN" altLang="en-US" dirty="0">
                <a:solidFill>
                  <a:prstClr val="black"/>
                </a:solidFill>
                <a:latin typeface="微软雅黑" panose="020B0503020204020204" charset="-122"/>
                <a:ea typeface="微软雅黑" panose="020B0503020204020204" charset="-122"/>
                <a:sym typeface="+mn-ea"/>
              </a:rPr>
              <a:t>特征</a:t>
            </a:r>
            <a:endParaRPr lang="zh-CN" altLang="en-US" dirty="0">
              <a:solidFill>
                <a:prstClr val="black"/>
              </a:solidFill>
              <a:latin typeface="微软雅黑" panose="020B0503020204020204" charset="-122"/>
              <a:ea typeface="微软雅黑" panose="020B0503020204020204" charset="-122"/>
            </a:endParaRPr>
          </a:p>
        </p:txBody>
      </p:sp>
      <p:sp>
        <p:nvSpPr>
          <p:cNvPr id="5" name="五边形 4"/>
          <p:cNvSpPr/>
          <p:nvPr/>
        </p:nvSpPr>
        <p:spPr>
          <a:xfrm flipH="1">
            <a:off x="2806441" y="67937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简答</a:t>
            </a:r>
          </a:p>
        </p:txBody>
      </p:sp>
      <p:sp>
        <p:nvSpPr>
          <p:cNvPr id="4" name="文本框 3"/>
          <p:cNvSpPr txBox="1"/>
          <p:nvPr/>
        </p:nvSpPr>
        <p:spPr>
          <a:xfrm>
            <a:off x="212942" y="577535"/>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5.2</a:t>
            </a:r>
            <a:r>
              <a:rPr lang="zh-CN" altLang="en-US" sz="2100" b="1" dirty="0">
                <a:solidFill>
                  <a:prstClr val="black"/>
                </a:solidFill>
                <a:latin typeface="微软雅黑" panose="020B0503020204020204" charset="-122"/>
                <a:ea typeface="微软雅黑" panose="020B0503020204020204" charset="-122"/>
                <a:sym typeface="+mn-ea"/>
              </a:rPr>
              <a:t>  民间故事的特征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7" name="圆角矩形 6">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7780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30149" y="627534"/>
            <a:ext cx="8424080" cy="496867"/>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5.2.1</a:t>
            </a:r>
            <a:r>
              <a:rPr lang="en-US" sz="2100" b="1" dirty="0">
                <a:solidFill>
                  <a:srgbClr val="0070C0"/>
                </a:solidFill>
                <a:latin typeface="微软雅黑" panose="020B0503020204020204" charset="-122"/>
                <a:ea typeface="微软雅黑" panose="020B0503020204020204" charset="-122"/>
                <a:cs typeface="Calibri" panose="020F0502020204030204" charset="0"/>
              </a:rPr>
              <a:t>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内容特征  </a:t>
            </a:r>
          </a:p>
        </p:txBody>
      </p:sp>
      <p:grpSp>
        <p:nvGrpSpPr>
          <p:cNvPr id="13" name="组合 12">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14" name="圆角矩形 13">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5" name="圆角矩形 14">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16" name="圆角矩形 15">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7" name="圆角矩形 16">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8" name="直线连接符 19">
              <a:extLst>
                <a:ext uri="{FF2B5EF4-FFF2-40B4-BE49-F238E27FC236}">
                  <a16:creationId xmlns:a16="http://schemas.microsoft.com/office/drawing/2014/main" id="{2E56B57E-A19F-4B44-AB34-B35D23F9C872}"/>
                </a:ext>
              </a:extLst>
            </p:cNvPr>
            <p:cNvCxnSpPr>
              <a:cxnSpLocks/>
              <a:stCxn id="14" idx="3"/>
              <a:endCxn id="15"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0">
              <a:extLst>
                <a:ext uri="{FF2B5EF4-FFF2-40B4-BE49-F238E27FC236}">
                  <a16:creationId xmlns:a16="http://schemas.microsoft.com/office/drawing/2014/main" id="{A4A1488C-75DF-9B4C-9E26-CBFD89D282C5}"/>
                </a:ext>
              </a:extLst>
            </p:cNvPr>
            <p:cNvCxnSpPr>
              <a:cxnSpLocks/>
              <a:stCxn id="14" idx="3"/>
              <a:endCxn id="16"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22">
              <a:extLst>
                <a:ext uri="{FF2B5EF4-FFF2-40B4-BE49-F238E27FC236}">
                  <a16:creationId xmlns:a16="http://schemas.microsoft.com/office/drawing/2014/main" id="{25D2EFA0-9CDE-3447-873C-47F8EBC4E40C}"/>
                </a:ext>
              </a:extLst>
            </p:cNvPr>
            <p:cNvCxnSpPr>
              <a:cxnSpLocks/>
              <a:stCxn id="14" idx="3"/>
              <a:endCxn id="17"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59696" y="1851670"/>
            <a:ext cx="8508277" cy="1670778"/>
          </a:xfrm>
          <a:prstGeom prst="rect">
            <a:avLst/>
          </a:prstGeom>
        </p:spPr>
        <p:txBody>
          <a:bodyPr wrap="square">
            <a:spAutoFit/>
          </a:bodyPr>
          <a:lstStyle/>
          <a:p>
            <a:pPr lvl="0" indent="431959" defTabSz="685800" fontAlgn="base" hangingPunct="0">
              <a:lnSpc>
                <a:spcPct val="20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民间故事主要借助幻想来构建内容与情节，</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幻想</a:t>
            </a:r>
            <a:r>
              <a:rPr lang="zh-CN" altLang="en-US" dirty="0">
                <a:solidFill>
                  <a:prstClr val="black"/>
                </a:solidFill>
                <a:latin typeface="微软雅黑" panose="020B0503020204020204" charset="-122"/>
                <a:ea typeface="微软雅黑" panose="020B0503020204020204" charset="-122"/>
                <a:cs typeface="Calibri" panose="020F0502020204030204" charset="0"/>
              </a:rPr>
              <a:t>是民间故事内容的</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重要特征</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p>
          <a:p>
            <a:pPr lvl="0" indent="431959" defTabSz="685800" fontAlgn="base" hangingPunct="0">
              <a:lnSpc>
                <a:spcPct val="20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民间故事在反映生活的本质时，追求“神似”而非“形似”，</a:t>
            </a:r>
            <a:r>
              <a:rPr lang="zh-CN" altLang="en-US" u="sng" dirty="0">
                <a:solidFill>
                  <a:prstClr val="black"/>
                </a:solidFill>
                <a:latin typeface="微软雅黑" panose="020B0503020204020204" charset="-122"/>
                <a:ea typeface="微软雅黑" panose="020B0503020204020204" charset="-122"/>
                <a:cs typeface="Calibri" panose="020F0502020204030204" charset="0"/>
              </a:rPr>
              <a:t>内容具有广泛的</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概括性与象征性</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p>
        </p:txBody>
      </p:sp>
    </p:spTree>
    <p:custDataLst>
      <p:tags r:id="rId1"/>
    </p:custDataLst>
    <p:extLst>
      <p:ext uri="{BB962C8B-B14F-4D97-AF65-F5344CB8AC3E}">
        <p14:creationId xmlns:p14="http://schemas.microsoft.com/office/powerpoint/2010/main" val="162462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138" y="1799593"/>
            <a:ext cx="8507687" cy="1250792"/>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rPr>
              <a:t>定义：</a:t>
            </a:r>
            <a:r>
              <a:rPr lang="zh-CN" altLang="en-US" dirty="0">
                <a:solidFill>
                  <a:prstClr val="black"/>
                </a:solidFill>
                <a:latin typeface="微软雅黑" panose="020B0503020204020204" charset="-122"/>
                <a:ea typeface="微软雅黑" panose="020B0503020204020204" charset="-122"/>
                <a:cs typeface="Calibri" panose="020F0502020204030204" charset="0"/>
              </a:rPr>
              <a:t>是广大民众创作并传承的反映</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人类社会生活</a:t>
            </a:r>
            <a:r>
              <a:rPr lang="zh-CN" altLang="en-US" dirty="0">
                <a:solidFill>
                  <a:prstClr val="black"/>
                </a:solidFill>
                <a:latin typeface="微软雅黑" panose="020B0503020204020204" charset="-122"/>
                <a:ea typeface="微软雅黑" panose="020B0503020204020204" charset="-122"/>
                <a:cs typeface="Calibri" panose="020F0502020204030204" charset="0"/>
              </a:rPr>
              <a:t>以及</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民众理想愿望</a:t>
            </a:r>
            <a:r>
              <a:rPr lang="zh-CN" altLang="en-US" dirty="0">
                <a:solidFill>
                  <a:prstClr val="black"/>
                </a:solidFill>
                <a:latin typeface="微软雅黑" panose="020B0503020204020204" charset="-122"/>
                <a:ea typeface="微软雅黑" panose="020B0503020204020204" charset="-122"/>
                <a:cs typeface="Calibri" panose="020F0502020204030204" charset="0"/>
              </a:rPr>
              <a:t>的</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口头文学作品</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endParaRPr lang="zh-CN" altLang="en-US" b="1" dirty="0">
              <a:solidFill>
                <a:prstClr val="black"/>
              </a:solidFill>
              <a:latin typeface="楷体" panose="02010609060101010101" pitchFamily="49" charset="-122"/>
              <a:ea typeface="楷体" panose="02010609060101010101" pitchFamily="49" charset="-122"/>
              <a:cs typeface="Calibri" panose="020F0502020204030204" charset="0"/>
            </a:endParaRPr>
          </a:p>
          <a:p>
            <a:pPr indent="342900" defTabSz="685800" fontAlgn="base" hangingPunct="0">
              <a:lnSpc>
                <a:spcPct val="150000"/>
              </a:lnSpc>
              <a:spcBef>
                <a:spcPct val="0"/>
              </a:spcBef>
              <a:spcAft>
                <a:spcPct val="0"/>
              </a:spcAft>
              <a:defRPr/>
            </a:pPr>
            <a:endParaRPr lang="zh-CN" altLang="en-US" b="1"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3" name="矩形 2"/>
          <p:cNvSpPr/>
          <p:nvPr/>
        </p:nvSpPr>
        <p:spPr>
          <a:xfrm>
            <a:off x="265596" y="1246609"/>
            <a:ext cx="2805896" cy="553998"/>
          </a:xfrm>
          <a:prstGeom prst="rect">
            <a:avLst/>
          </a:prstGeom>
        </p:spPr>
        <p:txBody>
          <a:bodyPr wrap="non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、民间故事的含义</a:t>
            </a:r>
          </a:p>
        </p:txBody>
      </p:sp>
      <p:sp>
        <p:nvSpPr>
          <p:cNvPr id="6" name="文本框 5"/>
          <p:cNvSpPr txBox="1"/>
          <p:nvPr/>
        </p:nvSpPr>
        <p:spPr>
          <a:xfrm>
            <a:off x="360997" y="3201040"/>
            <a:ext cx="7250409" cy="1314926"/>
          </a:xfrm>
          <a:prstGeom prst="rect">
            <a:avLst/>
          </a:prstGeom>
          <a:noFill/>
        </p:spPr>
        <p:txBody>
          <a:bodyPr wrap="square" lIns="68580" tIns="34290" rIns="68580" bIns="34290" rtlCol="0" anchor="t">
            <a:spAutoFit/>
          </a:bodyPr>
          <a:lstStyle/>
          <a:p>
            <a:pPr defTabSz="685800">
              <a:lnSpc>
                <a:spcPct val="150000"/>
              </a:lnSpc>
              <a:defRPr/>
            </a:pPr>
            <a:r>
              <a:rPr lang="zh-CN" altLang="en-US" dirty="0">
                <a:solidFill>
                  <a:srgbClr val="C00000"/>
                </a:solidFill>
                <a:latin typeface="楷体" panose="02010609060101010101" pitchFamily="49" charset="-122"/>
                <a:ea typeface="楷体" panose="02010609060101010101" pitchFamily="49" charset="-122"/>
                <a:sym typeface="+mn-ea"/>
              </a:rPr>
              <a:t>英文：</a:t>
            </a:r>
            <a:r>
              <a:rPr lang="en-US" altLang="zh-CN" dirty="0">
                <a:solidFill>
                  <a:srgbClr val="C00000"/>
                </a:solidFill>
                <a:latin typeface="楷体" panose="02010609060101010101" pitchFamily="49" charset="-122"/>
                <a:ea typeface="楷体" panose="02010609060101010101" pitchFamily="49" charset="-122"/>
                <a:sym typeface="+mn-ea"/>
              </a:rPr>
              <a:t>Folk tale</a:t>
            </a: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sym typeface="+mn-ea"/>
              </a:rPr>
              <a:t>俗称：“讲瞎话”“讲古”“讲经”“说白话”“摆龙门阵”。</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sym typeface="+mn-ea"/>
              </a:rPr>
              <a:t>民间故事具有世界性的特点，有人的地方就有故事。</a:t>
            </a:r>
            <a:endParaRPr lang="zh-CN" altLang="en-US" dirty="0">
              <a:solidFill>
                <a:prstClr val="black"/>
              </a:solidFill>
              <a:latin typeface="微软雅黑" panose="020B0503020204020204" charset="-122"/>
              <a:ea typeface="微软雅黑" panose="020B0503020204020204" charset="-122"/>
            </a:endParaRPr>
          </a:p>
        </p:txBody>
      </p:sp>
      <p:sp>
        <p:nvSpPr>
          <p:cNvPr id="11" name="五边形 10"/>
          <p:cNvSpPr/>
          <p:nvPr/>
        </p:nvSpPr>
        <p:spPr>
          <a:xfrm flipH="1">
            <a:off x="3402706" y="1312624"/>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
        <p:nvSpPr>
          <p:cNvPr id="5" name="五边形 4"/>
          <p:cNvSpPr/>
          <p:nvPr/>
        </p:nvSpPr>
        <p:spPr>
          <a:xfrm flipH="1">
            <a:off x="3958709" y="325546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4" name="文本框 3"/>
          <p:cNvSpPr txBox="1"/>
          <p:nvPr/>
        </p:nvSpPr>
        <p:spPr>
          <a:xfrm>
            <a:off x="360998" y="157359"/>
            <a:ext cx="3322063" cy="1038746"/>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5.1</a:t>
            </a:r>
            <a:r>
              <a:rPr lang="zh-CN" altLang="en-US" sz="2100" b="1" dirty="0">
                <a:solidFill>
                  <a:prstClr val="black"/>
                </a:solidFill>
                <a:latin typeface="微软雅黑" panose="020B0503020204020204" charset="-122"/>
                <a:ea typeface="微软雅黑" panose="020B0503020204020204" charset="-122"/>
                <a:sym typeface="+mn-ea"/>
              </a:rPr>
              <a:t> 民间故事的界定与分类</a:t>
            </a:r>
            <a:endParaRPr lang="en-US" altLang="zh-CN" sz="2100" b="1"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5.1.1</a:t>
            </a:r>
            <a:r>
              <a:rPr lang="zh-CN" altLang="en-US" sz="2100" b="1" dirty="0">
                <a:solidFill>
                  <a:srgbClr val="0070C0"/>
                </a:solidFill>
                <a:latin typeface="微软雅黑" panose="020B0503020204020204" charset="-122"/>
                <a:ea typeface="微软雅黑" panose="020B0503020204020204" charset="-122"/>
                <a:sym typeface="+mn-ea"/>
              </a:rPr>
              <a:t> 民间故事的界定</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9" name="圆角矩形 8">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3" name="圆角矩形 12">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885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30149" y="634723"/>
            <a:ext cx="8424080" cy="496867"/>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5.2.1</a:t>
            </a:r>
            <a:r>
              <a:rPr lang="en-US" sz="2100" b="1" dirty="0">
                <a:solidFill>
                  <a:srgbClr val="0070C0"/>
                </a:solidFill>
                <a:latin typeface="微软雅黑" panose="020B0503020204020204" charset="-122"/>
                <a:ea typeface="微软雅黑" panose="020B0503020204020204" charset="-122"/>
                <a:cs typeface="Calibri" panose="020F0502020204030204" charset="0"/>
              </a:rPr>
              <a:t>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内容特征  </a:t>
            </a:r>
          </a:p>
        </p:txBody>
      </p:sp>
      <p:sp>
        <p:nvSpPr>
          <p:cNvPr id="3" name="文本框 2"/>
          <p:cNvSpPr txBox="1"/>
          <p:nvPr/>
        </p:nvSpPr>
        <p:spPr>
          <a:xfrm>
            <a:off x="245269" y="1203598"/>
            <a:ext cx="6114574" cy="483870"/>
          </a:xfrm>
          <a:prstGeom prst="rect">
            <a:avLst/>
          </a:prstGeom>
          <a:noFill/>
        </p:spPr>
        <p:txBody>
          <a:bodyPr wrap="square" lIns="68580" tIns="34290" rIns="68580" bIns="34290" rtlCol="0">
            <a:spAutoFit/>
          </a:bodyPr>
          <a:lstStyle/>
          <a:p>
            <a:pPr marL="257175" indent="-257175" defTabSz="685800">
              <a:lnSpc>
                <a:spcPct val="150000"/>
              </a:lnSpc>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按故事的发展脉络来看，民间故事的内容具有以下特征：</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45269" y="1718325"/>
            <a:ext cx="8791227" cy="3462486"/>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① 在人类社会早期形成并传承下来的故事，内容多表现</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人与自然</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的关系。</a:t>
            </a:r>
          </a:p>
          <a:p>
            <a:pPr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例：蒙古族故事</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猎人海力布</a:t>
            </a:r>
            <a:r>
              <a:rPr lang="en-US" altLang="zh-CN" sz="21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② 进入阶级社会后，在古老的故事继续流传的同时，产生了大量的表现</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阶级社会矛盾冲突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的故事。</a:t>
            </a:r>
          </a:p>
          <a:p>
            <a:pPr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例：狼外婆的故事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③ 大量故事直接取材于人们的</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日常生活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，以一种立足于现实生活基础上的幻想和虚构，对纷纭繁复的世间生活、人生百态，进行了全景式勾描。</a:t>
            </a:r>
          </a:p>
          <a:p>
            <a:pPr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张郎休妻》</a:t>
            </a:r>
          </a:p>
        </p:txBody>
      </p:sp>
      <p:grpSp>
        <p:nvGrpSpPr>
          <p:cNvPr id="13" name="组合 12">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14" name="圆角矩形 13">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5" name="圆角矩形 14">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16" name="圆角矩形 15">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7" name="圆角矩形 16">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8" name="直线连接符 19">
              <a:extLst>
                <a:ext uri="{FF2B5EF4-FFF2-40B4-BE49-F238E27FC236}">
                  <a16:creationId xmlns:a16="http://schemas.microsoft.com/office/drawing/2014/main" id="{2E56B57E-A19F-4B44-AB34-B35D23F9C872}"/>
                </a:ext>
              </a:extLst>
            </p:cNvPr>
            <p:cNvCxnSpPr>
              <a:cxnSpLocks/>
              <a:stCxn id="14" idx="3"/>
              <a:endCxn id="15"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0">
              <a:extLst>
                <a:ext uri="{FF2B5EF4-FFF2-40B4-BE49-F238E27FC236}">
                  <a16:creationId xmlns:a16="http://schemas.microsoft.com/office/drawing/2014/main" id="{A4A1488C-75DF-9B4C-9E26-CBFD89D282C5}"/>
                </a:ext>
              </a:extLst>
            </p:cNvPr>
            <p:cNvCxnSpPr>
              <a:cxnSpLocks/>
              <a:stCxn id="14" idx="3"/>
              <a:endCxn id="16"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22">
              <a:extLst>
                <a:ext uri="{FF2B5EF4-FFF2-40B4-BE49-F238E27FC236}">
                  <a16:creationId xmlns:a16="http://schemas.microsoft.com/office/drawing/2014/main" id="{25D2EFA0-9CDE-3447-873C-47F8EBC4E40C}"/>
                </a:ext>
              </a:extLst>
            </p:cNvPr>
            <p:cNvCxnSpPr>
              <a:cxnSpLocks/>
              <a:stCxn id="14" idx="3"/>
              <a:endCxn id="17"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94537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79070" y="915566"/>
            <a:ext cx="8929434" cy="969496"/>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5.2.2</a:t>
            </a: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艺术特征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民间故事的艺术特征十分突出 ，这主要因为故事的叙事多是按照</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一定的模式建构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5" name="文本框 4"/>
          <p:cNvSpPr txBox="1"/>
          <p:nvPr/>
        </p:nvSpPr>
        <p:spPr>
          <a:xfrm>
            <a:off x="179070" y="1943864"/>
            <a:ext cx="5657850" cy="483870"/>
          </a:xfrm>
          <a:prstGeom prst="rect">
            <a:avLst/>
          </a:prstGeom>
          <a:noFill/>
        </p:spPr>
        <p:txBody>
          <a:bodyPr wrap="square" lIns="68580" tIns="34290" rIns="68580" bIns="34290" rtlCol="0">
            <a:spAutoFit/>
          </a:bodyPr>
          <a:lstStyle/>
          <a:p>
            <a:pPr marL="257175" indent="-257175" defTabSz="685800">
              <a:lnSpc>
                <a:spcPct val="150000"/>
              </a:lnSpc>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rPr>
              <a:t>民间故事的艺术特征的表现：</a:t>
            </a:r>
          </a:p>
        </p:txBody>
      </p:sp>
      <p:sp>
        <p:nvSpPr>
          <p:cNvPr id="3" name="文本框 2"/>
          <p:cNvSpPr txBox="1"/>
          <p:nvPr/>
        </p:nvSpPr>
        <p:spPr>
          <a:xfrm>
            <a:off x="325754" y="2529790"/>
            <a:ext cx="8350701" cy="2562240"/>
          </a:xfrm>
          <a:prstGeom prst="rect">
            <a:avLst/>
          </a:prstGeom>
          <a:noFill/>
        </p:spPr>
        <p:txBody>
          <a:bodyPr wrap="square" lIns="68580" tIns="34290" rIns="68580" bIns="34290" rtlCol="0" anchor="t">
            <a:spAutoFit/>
          </a:bodyPr>
          <a:lstStyle/>
          <a:p>
            <a:pPr defTabSz="6858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a:t>
            </a:r>
            <a:r>
              <a:rPr lang="zh-CN"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主人公多是</a:t>
            </a:r>
            <a:r>
              <a:rPr lang="zh-CN" altLang="en-US" b="1" u="sng" dirty="0">
                <a:solidFill>
                  <a:srgbClr val="FF0000"/>
                </a:solidFill>
                <a:latin typeface="微软雅黑" panose="020B0503020204020204" charset="-122"/>
                <a:ea typeface="微软雅黑" panose="020B0503020204020204" charset="-122"/>
                <a:sym typeface="+mn-ea"/>
              </a:rPr>
              <a:t>泛指</a:t>
            </a:r>
            <a:r>
              <a:rPr lang="zh-CN" altLang="en-US" dirty="0">
                <a:solidFill>
                  <a:prstClr val="black"/>
                </a:solidFill>
                <a:latin typeface="微软雅黑" panose="020B0503020204020204" charset="-122"/>
                <a:ea typeface="微软雅黑" panose="020B0503020204020204" charset="-122"/>
                <a:sym typeface="+mn-ea"/>
              </a:rPr>
              <a:t>的，故事的时间、地点也多是模糊含混的。</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    </a:t>
            </a:r>
            <a:r>
              <a:rPr lang="zh-CN" altLang="en-US" b="1" dirty="0">
                <a:solidFill>
                  <a:prstClr val="black"/>
                </a:solidFill>
                <a:latin typeface="楷体" panose="02010609060101010101" pitchFamily="49" charset="-122"/>
                <a:ea typeface="楷体" panose="02010609060101010101" pitchFamily="49" charset="-122"/>
                <a:sym typeface="+mn-ea"/>
              </a:rPr>
              <a:t> 很久以前，张三李四</a:t>
            </a:r>
            <a:endParaRPr lang="en-US" altLang="zh-CN" b="1"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a:t>
            </a:r>
            <a:r>
              <a:rPr lang="zh-CN"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人物设置与情节结构具有</a:t>
            </a:r>
            <a:r>
              <a:rPr lang="zh-CN" altLang="en-US" b="1" u="sng" dirty="0">
                <a:solidFill>
                  <a:srgbClr val="FF0000"/>
                </a:solidFill>
                <a:latin typeface="微软雅黑" panose="020B0503020204020204" charset="-122"/>
                <a:ea typeface="微软雅黑" panose="020B0503020204020204" charset="-122"/>
                <a:sym typeface="+mn-ea"/>
              </a:rPr>
              <a:t>程式化</a:t>
            </a:r>
            <a:r>
              <a:rPr lang="zh-CN" altLang="en-US" dirty="0">
                <a:solidFill>
                  <a:prstClr val="black"/>
                </a:solidFill>
                <a:latin typeface="微软雅黑" panose="020B0503020204020204" charset="-122"/>
                <a:ea typeface="微软雅黑" panose="020B0503020204020204" charset="-122"/>
                <a:sym typeface="+mn-ea"/>
              </a:rPr>
              <a:t>特点。</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b="1" dirty="0">
                <a:solidFill>
                  <a:prstClr val="black"/>
                </a:solidFill>
                <a:latin typeface="楷体" panose="02010609060101010101" pitchFamily="49" charset="-122"/>
                <a:ea typeface="楷体" panose="02010609060101010101" pitchFamily="49" charset="-122"/>
                <a:sym typeface="+mn-ea"/>
              </a:rPr>
              <a:t>“三段式”结构：三道难题、三次历险等。</a:t>
            </a:r>
            <a:endParaRPr lang="en-US" altLang="zh-CN" b="1"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a:t>
            </a:r>
            <a:r>
              <a:rPr lang="zh-CN"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情节构思具有</a:t>
            </a:r>
            <a:r>
              <a:rPr lang="zh-CN" altLang="en-US" b="1" u="sng" dirty="0">
                <a:solidFill>
                  <a:srgbClr val="FF0000"/>
                </a:solidFill>
                <a:latin typeface="微软雅黑" panose="020B0503020204020204" charset="-122"/>
                <a:ea typeface="微软雅黑" panose="020B0503020204020204" charset="-122"/>
                <a:sym typeface="+mn-ea"/>
              </a:rPr>
              <a:t>类同性</a:t>
            </a:r>
            <a:r>
              <a:rPr lang="zh-CN" altLang="en-US" dirty="0">
                <a:solidFill>
                  <a:prstClr val="black"/>
                </a:solidFill>
                <a:latin typeface="微软雅黑" panose="020B0503020204020204" charset="-122"/>
                <a:ea typeface="微软雅黑" panose="020B0503020204020204" charset="-122"/>
                <a:sym typeface="+mn-ea"/>
              </a:rPr>
              <a:t>特点，形象塑造多体现</a:t>
            </a:r>
            <a:r>
              <a:rPr lang="zh-CN" altLang="en-US" b="1" u="sng" dirty="0">
                <a:solidFill>
                  <a:srgbClr val="FF0000"/>
                </a:solidFill>
                <a:latin typeface="微软雅黑" panose="020B0503020204020204" charset="-122"/>
                <a:ea typeface="微软雅黑" panose="020B0503020204020204" charset="-122"/>
                <a:sym typeface="+mn-ea"/>
              </a:rPr>
              <a:t>“二元对立”</a:t>
            </a:r>
            <a:r>
              <a:rPr lang="zh-CN" altLang="en-US" dirty="0">
                <a:solidFill>
                  <a:prstClr val="black"/>
                </a:solidFill>
                <a:latin typeface="微软雅黑" panose="020B0503020204020204" charset="-122"/>
                <a:ea typeface="微软雅黑" panose="020B0503020204020204" charset="-122"/>
                <a:sym typeface="+mn-ea"/>
              </a:rPr>
              <a:t>的美学原则。</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b="1" dirty="0">
                <a:solidFill>
                  <a:prstClr val="black"/>
                </a:solidFill>
                <a:latin typeface="楷体" panose="02010609060101010101" pitchFamily="49" charset="-122"/>
                <a:ea typeface="楷体" panose="02010609060101010101" pitchFamily="49" charset="-122"/>
                <a:sym typeface="+mn-ea"/>
              </a:rPr>
              <a:t>二元对立：正反对比强烈，善与恶、忠与奸、勤劳与懒惰等。</a:t>
            </a:r>
            <a:endParaRPr lang="zh-CN" altLang="en-US" b="1" dirty="0">
              <a:solidFill>
                <a:prstClr val="black"/>
              </a:solidFill>
              <a:latin typeface="楷体" panose="02010609060101010101" pitchFamily="49" charset="-122"/>
              <a:ea typeface="楷体" panose="02010609060101010101" pitchFamily="49" charset="-122"/>
            </a:endParaRP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7" name="圆角矩形 6">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66926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67" y="995263"/>
            <a:ext cx="8726329" cy="3808735"/>
          </a:xfrm>
          <a:prstGeom prst="rect">
            <a:avLst/>
          </a:prstGeom>
          <a:noFill/>
        </p:spPr>
        <p:txBody>
          <a:bodyPr wrap="square" lIns="68580" tIns="34290" rIns="68580" bIns="34290" rtlCol="0" anchor="t">
            <a:spAutoFit/>
          </a:bodyPr>
          <a:lstStyle/>
          <a:p>
            <a:pPr marL="257175" indent="-257175" defTabSz="685800" fontAlgn="base" hangingPunct="0">
              <a:lnSpc>
                <a:spcPct val="150000"/>
              </a:lnSpc>
              <a:spcBef>
                <a:spcPct val="0"/>
              </a:spcBef>
              <a:spcAft>
                <a:spcPct val="0"/>
              </a:spcAft>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民间故事传承的规律和特点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）故事传承的时间与场所：民间自发，不固定。</a:t>
            </a: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endParaRPr>
          </a:p>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）故事传承的线路：家族传承与社会传承。</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）有民间故事传承人。</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①能讲述较多故事。</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能讲50则以上故事的讲述人，基本可称为讲述家。</a:t>
            </a:r>
          </a:p>
          <a:p>
            <a:pPr indent="342900"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②讲述活动有较大影响。</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有一定知名度，讲述活动得到听众的普遍认同和喜爱。</a:t>
            </a:r>
          </a:p>
          <a:p>
            <a:pPr indent="342900"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③较高的讲述技巧，独特的风格与创造才能。</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故事的加工处理 </a:t>
            </a:r>
          </a:p>
          <a:p>
            <a:pPr indent="342900" defTabSz="6858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④有自己的传承线路。</a:t>
            </a:r>
          </a:p>
          <a:p>
            <a:pPr marL="257175" indent="-257175" defTabSz="685800" fontAlgn="base" hangingPunct="0">
              <a:lnSpc>
                <a:spcPct val="150000"/>
              </a:lnSpc>
              <a:spcBef>
                <a:spcPct val="0"/>
              </a:spcBef>
              <a:spcAft>
                <a:spcPct val="0"/>
              </a:spcAft>
              <a:buFont typeface="Wingdings" panose="05000000000000000000" charset="0"/>
              <a:buChar char=""/>
              <a:defRPr/>
            </a:pPr>
            <a:r>
              <a:rPr lang="zh-CN" altLang="en-US" dirty="0">
                <a:solidFill>
                  <a:prstClr val="black"/>
                </a:solidFill>
                <a:latin typeface="微软雅黑" panose="020B0503020204020204" charset="-122"/>
                <a:ea typeface="微软雅黑" panose="020B0503020204020204" charset="-122"/>
              </a:rPr>
              <a:t>能讲一千余则故事，蜚声辽河两岸的辽宁籍民间故事传承人是</a:t>
            </a:r>
            <a:r>
              <a:rPr lang="zh-CN" altLang="en-US" b="1" u="sng" dirty="0">
                <a:solidFill>
                  <a:srgbClr val="FF0000"/>
                </a:solidFill>
                <a:latin typeface="微软雅黑" panose="020B0503020204020204" charset="-122"/>
                <a:ea typeface="微软雅黑" panose="020B0503020204020204" charset="-122"/>
              </a:rPr>
              <a:t>谭振山</a:t>
            </a:r>
            <a:r>
              <a:rPr lang="zh-CN" altLang="en-US" dirty="0">
                <a:solidFill>
                  <a:prstClr val="black"/>
                </a:solidFill>
                <a:latin typeface="微软雅黑" panose="020B0503020204020204" charset="-122"/>
                <a:ea typeface="微软雅黑" panose="020B0503020204020204" charset="-122"/>
              </a:rPr>
              <a:t>。</a:t>
            </a:r>
          </a:p>
        </p:txBody>
      </p:sp>
      <p:sp>
        <p:nvSpPr>
          <p:cNvPr id="3" name="文本框 2"/>
          <p:cNvSpPr txBox="1"/>
          <p:nvPr/>
        </p:nvSpPr>
        <p:spPr>
          <a:xfrm>
            <a:off x="146209" y="457200"/>
            <a:ext cx="4926330" cy="553998"/>
          </a:xfrm>
          <a:prstGeom prst="rect">
            <a:avLst/>
          </a:prstGeom>
          <a:noFill/>
        </p:spPr>
        <p:txBody>
          <a:bodyPr wrap="square" lIns="68580" tIns="34290" rIns="68580" bIns="34290" rtlCol="0">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5.2.3</a:t>
            </a: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传承特征</a:t>
            </a:r>
            <a:r>
              <a:rPr lang="zh-CN" altLang="en-US" sz="1400" b="1" dirty="0">
                <a:solidFill>
                  <a:srgbClr val="0070C0"/>
                </a:solidFill>
                <a:latin typeface="微软雅黑" panose="020B0503020204020204" charset="-122"/>
                <a:ea typeface="微软雅黑" panose="020B0503020204020204" charset="-122"/>
                <a:cs typeface="Calibri" panose="020F0502020204030204" charset="0"/>
                <a:sym typeface="+mn-ea"/>
              </a:rPr>
              <a:t>  </a:t>
            </a:r>
          </a:p>
        </p:txBody>
      </p:sp>
      <p:sp>
        <p:nvSpPr>
          <p:cNvPr id="4" name="五边形 3"/>
          <p:cNvSpPr/>
          <p:nvPr/>
        </p:nvSpPr>
        <p:spPr>
          <a:xfrm flipH="1">
            <a:off x="3419872" y="101119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7457123" y="4419600"/>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7" name="五边形 6"/>
          <p:cNvSpPr/>
          <p:nvPr/>
        </p:nvSpPr>
        <p:spPr>
          <a:xfrm flipH="1">
            <a:off x="8010049" y="4414362"/>
            <a:ext cx="333851" cy="254794"/>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判</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9" name="圆角矩形 8">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2" name="圆角矩形 11">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51478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186" y="915566"/>
            <a:ext cx="8401278" cy="4078424"/>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a:t>
            </a:r>
            <a:r>
              <a:rPr lang="en-US" altLang="zh-CN" b="1" dirty="0">
                <a:solidFill>
                  <a:prstClr val="black"/>
                </a:solidFill>
                <a:latin typeface="微软雅黑" panose="020B0503020204020204" charset="-122"/>
                <a:ea typeface="微软雅黑" panose="020B0503020204020204" charset="-122"/>
                <a:sym typeface="+mn-ea"/>
              </a:rPr>
              <a:t>1</a:t>
            </a:r>
            <a:r>
              <a:rPr lang="zh-CN" altLang="en-US" b="1"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内容</a:t>
            </a:r>
            <a:r>
              <a:rPr lang="zh-CN" altLang="en-US" b="1" dirty="0">
                <a:solidFill>
                  <a:prstClr val="black"/>
                </a:solidFill>
                <a:latin typeface="微软雅黑" panose="020B0503020204020204" charset="-122"/>
                <a:ea typeface="微软雅黑" panose="020B0503020204020204" charset="-122"/>
                <a:sym typeface="+mn-ea"/>
              </a:rPr>
              <a:t>特征</a:t>
            </a:r>
            <a:endParaRPr lang="en-US" altLang="zh-CN" b="1" dirty="0">
              <a:solidFill>
                <a:prstClr val="black"/>
              </a:solidFill>
              <a:latin typeface="微软雅黑" panose="020B0503020204020204" charset="-122"/>
              <a:ea typeface="微软雅黑" panose="020B0503020204020204" charset="-122"/>
              <a:sym typeface="+mn-ea"/>
            </a:endParaRPr>
          </a:p>
          <a:p>
            <a:pPr lvl="0" indent="431959" defTabSz="685800" fontAlgn="base" hangingPunct="0">
              <a:lnSpc>
                <a:spcPct val="20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rPr>
              <a:t>民间故事主要借助幻想来构建</a:t>
            </a:r>
            <a:r>
              <a:rPr lang="zh-CN" altLang="en-US" sz="1400" dirty="0">
                <a:latin typeface="微软雅黑" panose="020B0503020204020204" charset="-122"/>
                <a:ea typeface="微软雅黑" panose="020B0503020204020204" charset="-122"/>
                <a:cs typeface="Calibri" panose="020F0502020204030204" charset="0"/>
              </a:rPr>
              <a:t>内容与情节，</a:t>
            </a:r>
            <a:r>
              <a:rPr lang="zh-CN" altLang="en-US" sz="1400" b="1" u="sng" dirty="0">
                <a:latin typeface="微软雅黑" panose="020B0503020204020204" charset="-122"/>
                <a:ea typeface="微软雅黑" panose="020B0503020204020204" charset="-122"/>
                <a:cs typeface="Calibri" panose="020F0502020204030204" charset="0"/>
              </a:rPr>
              <a:t>       </a:t>
            </a:r>
            <a:r>
              <a:rPr lang="zh-CN" altLang="en-US" sz="1400" dirty="0">
                <a:latin typeface="微软雅黑" panose="020B0503020204020204" charset="-122"/>
                <a:ea typeface="微软雅黑" panose="020B0503020204020204" charset="-122"/>
                <a:cs typeface="Calibri" panose="020F0502020204030204" charset="0"/>
              </a:rPr>
              <a:t>是民间故事内容的</a:t>
            </a:r>
            <a:r>
              <a:rPr lang="zh-CN" altLang="en-US" sz="1400" u="sng" dirty="0">
                <a:latin typeface="微软雅黑" panose="020B0503020204020204" charset="-122"/>
                <a:ea typeface="微软雅黑" panose="020B0503020204020204" charset="-122"/>
                <a:cs typeface="Calibri" panose="020F0502020204030204" charset="0"/>
              </a:rPr>
              <a:t>重要特征</a:t>
            </a:r>
            <a:r>
              <a:rPr lang="zh-CN" altLang="en-US" sz="1400" dirty="0">
                <a:latin typeface="微软雅黑" panose="020B0503020204020204" charset="-122"/>
                <a:ea typeface="微软雅黑" panose="020B0503020204020204" charset="-122"/>
                <a:cs typeface="Calibri" panose="020F0502020204030204" charset="0"/>
              </a:rPr>
              <a:t>。</a:t>
            </a:r>
          </a:p>
          <a:p>
            <a:pPr lvl="0" indent="431959" defTabSz="685800" fontAlgn="base" hangingPunct="0">
              <a:lnSpc>
                <a:spcPct val="20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rPr>
              <a:t>民间故事在反映生活的本质时，追求“神似”而非“形似”，内容具有广泛的</a:t>
            </a:r>
            <a:r>
              <a:rPr lang="zh-CN" altLang="en-US" sz="1400" b="1" u="sng" dirty="0">
                <a:latin typeface="微软雅黑" panose="020B0503020204020204" charset="-122"/>
                <a:ea typeface="微软雅黑" panose="020B0503020204020204" charset="-122"/>
                <a:cs typeface="Calibri" panose="020F0502020204030204" charset="0"/>
              </a:rPr>
              <a:t>                        </a:t>
            </a:r>
            <a:r>
              <a:rPr lang="zh-CN" altLang="en-US" sz="1400"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endParaRPr>
          </a:p>
          <a:p>
            <a:pPr defTabSz="685800">
              <a:lnSpc>
                <a:spcPct val="150000"/>
              </a:lnSpc>
              <a:defRPr/>
            </a:pPr>
            <a:r>
              <a:rPr lang="zh-CN" altLang="en-US" b="1" dirty="0">
                <a:latin typeface="微软雅黑" panose="020B0503020204020204" charset="-122"/>
                <a:ea typeface="微软雅黑" panose="020B0503020204020204" charset="-122"/>
                <a:sym typeface="+mn-ea"/>
              </a:rPr>
              <a:t>（</a:t>
            </a:r>
            <a:r>
              <a:rPr lang="en-US" altLang="zh-CN" b="1" dirty="0">
                <a:latin typeface="微软雅黑" panose="020B0503020204020204" charset="-122"/>
                <a:ea typeface="微软雅黑" panose="020B0503020204020204" charset="-122"/>
                <a:sym typeface="+mn-ea"/>
              </a:rPr>
              <a:t>2</a:t>
            </a:r>
            <a:r>
              <a:rPr lang="zh-CN" altLang="en-US" b="1" dirty="0">
                <a:latin typeface="微软雅黑" panose="020B0503020204020204" charset="-122"/>
                <a:ea typeface="微软雅黑" panose="020B0503020204020204" charset="-122"/>
                <a:sym typeface="+mn-ea"/>
              </a:rPr>
              <a:t>）</a:t>
            </a:r>
            <a:r>
              <a:rPr lang="zh-CN" altLang="en-US" b="1" u="sng" dirty="0">
                <a:latin typeface="微软雅黑" panose="020B0503020204020204" charset="-122"/>
                <a:ea typeface="微软雅黑" panose="020B0503020204020204" charset="-122"/>
                <a:sym typeface="+mn-ea"/>
              </a:rPr>
              <a:t>艺术</a:t>
            </a:r>
            <a:r>
              <a:rPr lang="zh-CN" altLang="en-US" b="1" dirty="0">
                <a:latin typeface="微软雅黑" panose="020B0503020204020204" charset="-122"/>
                <a:ea typeface="微软雅黑" panose="020B0503020204020204" charset="-122"/>
                <a:sym typeface="+mn-ea"/>
              </a:rPr>
              <a:t>特征</a:t>
            </a:r>
            <a:endParaRPr lang="en-US" altLang="zh-CN" b="1" dirty="0">
              <a:latin typeface="微软雅黑" panose="020B0503020204020204" charset="-122"/>
              <a:ea typeface="微软雅黑" panose="020B0503020204020204" charset="-122"/>
              <a:sym typeface="+mn-ea"/>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主人公多是</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的，故事的时间、地点也多是模糊含混的。</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人物设置与情节结构具有</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特点。</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情节构思具有</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特点，形象塑造多体现</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的美学原则。</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b="1" dirty="0">
                <a:latin typeface="微软雅黑" panose="020B0503020204020204" charset="-122"/>
                <a:ea typeface="微软雅黑" panose="020B0503020204020204" charset="-122"/>
                <a:sym typeface="+mn-ea"/>
              </a:rPr>
              <a:t>（</a:t>
            </a:r>
            <a:r>
              <a:rPr lang="en-US" altLang="zh-CN" b="1" dirty="0">
                <a:latin typeface="微软雅黑" panose="020B0503020204020204" charset="-122"/>
                <a:ea typeface="微软雅黑" panose="020B0503020204020204" charset="-122"/>
                <a:sym typeface="+mn-ea"/>
              </a:rPr>
              <a:t>3</a:t>
            </a:r>
            <a:r>
              <a:rPr lang="zh-CN" altLang="en-US" b="1" dirty="0">
                <a:latin typeface="微软雅黑" panose="020B0503020204020204" charset="-122"/>
                <a:ea typeface="微软雅黑" panose="020B0503020204020204" charset="-122"/>
                <a:sym typeface="+mn-ea"/>
              </a:rPr>
              <a:t>）</a:t>
            </a:r>
            <a:r>
              <a:rPr lang="zh-CN" altLang="en-US" b="1" u="sng" dirty="0">
                <a:latin typeface="微软雅黑" panose="020B0503020204020204" charset="-122"/>
                <a:ea typeface="微软雅黑" panose="020B0503020204020204" charset="-122"/>
                <a:sym typeface="+mn-ea"/>
              </a:rPr>
              <a:t>传承</a:t>
            </a:r>
            <a:r>
              <a:rPr lang="zh-CN" altLang="en-US" b="1" dirty="0">
                <a:latin typeface="微软雅黑" panose="020B0503020204020204" charset="-122"/>
                <a:ea typeface="微软雅黑" panose="020B0503020204020204" charset="-122"/>
                <a:sym typeface="+mn-ea"/>
              </a:rPr>
              <a:t>特征</a:t>
            </a:r>
            <a:endParaRPr lang="en-US" altLang="zh-CN" b="1" dirty="0">
              <a:latin typeface="微软雅黑" panose="020B0503020204020204" charset="-122"/>
              <a:ea typeface="微软雅黑" panose="020B0503020204020204" charset="-122"/>
              <a:sym typeface="+mn-ea"/>
            </a:endParaRPr>
          </a:p>
          <a:p>
            <a:pPr indent="342900" defTabSz="685800" fontAlgn="base" hangingPunct="0">
              <a:lnSpc>
                <a:spcPct val="15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sym typeface="+mn-ea"/>
              </a:rPr>
              <a:t>故事传承的时间与场所：</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a:t>
            </a:r>
            <a:endParaRPr lang="zh-CN" altLang="en-US" sz="1400" dirty="0">
              <a:latin typeface="楷体" panose="02010609060101010101" pitchFamily="49" charset="-122"/>
              <a:ea typeface="楷体" panose="02010609060101010101" pitchFamily="49"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sym typeface="+mn-ea"/>
              </a:rPr>
              <a:t>故事传承的线路：</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传承与</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传承。</a:t>
            </a:r>
            <a:endParaRPr lang="zh-CN" altLang="en-US" sz="1400" dirty="0">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sz="1400" u="sng"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sz="14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212942" y="267494"/>
            <a:ext cx="2722540" cy="496867"/>
          </a:xfrm>
          <a:prstGeom prst="rect">
            <a:avLst/>
          </a:prstGeom>
          <a:noFill/>
        </p:spPr>
        <p:txBody>
          <a:bodyPr wrap="none" lIns="68580" tIns="34290" rIns="68580" bIns="34290" rtlCol="0" anchor="t">
            <a:spAutoFit/>
          </a:bodyPr>
          <a:lstStyle/>
          <a:p>
            <a:pPr defTabSz="685800">
              <a:lnSpc>
                <a:spcPct val="150000"/>
              </a:lnSpc>
              <a:defRPr/>
            </a:pPr>
            <a:r>
              <a:rPr lang="zh-CN" altLang="en-US" sz="2100" b="1" dirty="0">
                <a:solidFill>
                  <a:prstClr val="black"/>
                </a:solidFill>
                <a:latin typeface="微软雅黑" panose="020B0503020204020204" charset="-122"/>
                <a:ea typeface="微软雅黑" panose="020B0503020204020204" charset="-122"/>
                <a:sym typeface="+mn-ea"/>
              </a:rPr>
              <a:t>复习  民间故事的特征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7" name="圆角矩形 6">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8636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186" y="915566"/>
            <a:ext cx="8401278" cy="4078424"/>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a:t>
            </a:r>
            <a:r>
              <a:rPr lang="en-US" altLang="zh-CN" b="1" dirty="0">
                <a:solidFill>
                  <a:prstClr val="black"/>
                </a:solidFill>
                <a:latin typeface="微软雅黑" panose="020B0503020204020204" charset="-122"/>
                <a:ea typeface="微软雅黑" panose="020B0503020204020204" charset="-122"/>
                <a:sym typeface="+mn-ea"/>
              </a:rPr>
              <a:t>1</a:t>
            </a:r>
            <a:r>
              <a:rPr lang="zh-CN" altLang="en-US" b="1"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内容</a:t>
            </a:r>
            <a:r>
              <a:rPr lang="zh-CN" altLang="en-US" b="1" dirty="0">
                <a:solidFill>
                  <a:prstClr val="black"/>
                </a:solidFill>
                <a:latin typeface="微软雅黑" panose="020B0503020204020204" charset="-122"/>
                <a:ea typeface="微软雅黑" panose="020B0503020204020204" charset="-122"/>
                <a:sym typeface="+mn-ea"/>
              </a:rPr>
              <a:t>特征</a:t>
            </a:r>
            <a:endParaRPr lang="en-US" altLang="zh-CN" b="1" dirty="0">
              <a:solidFill>
                <a:prstClr val="black"/>
              </a:solidFill>
              <a:latin typeface="微软雅黑" panose="020B0503020204020204" charset="-122"/>
              <a:ea typeface="微软雅黑" panose="020B0503020204020204" charset="-122"/>
              <a:sym typeface="+mn-ea"/>
            </a:endParaRPr>
          </a:p>
          <a:p>
            <a:pPr lvl="0" indent="431959" defTabSz="685800" fontAlgn="base" hangingPunct="0">
              <a:lnSpc>
                <a:spcPct val="20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rPr>
              <a:t>民间故事主要借助幻想来构建</a:t>
            </a:r>
            <a:r>
              <a:rPr lang="zh-CN" altLang="en-US" sz="1400" dirty="0">
                <a:latin typeface="微软雅黑" panose="020B0503020204020204" charset="-122"/>
                <a:ea typeface="微软雅黑" panose="020B0503020204020204" charset="-122"/>
                <a:cs typeface="Calibri" panose="020F0502020204030204" charset="0"/>
              </a:rPr>
              <a:t>内容与情节，</a:t>
            </a:r>
            <a:r>
              <a:rPr lang="zh-CN" altLang="en-US" sz="1400" b="1" u="sng" dirty="0">
                <a:solidFill>
                  <a:srgbClr val="FF0000"/>
                </a:solidFill>
                <a:latin typeface="微软雅黑" panose="020B0503020204020204" charset="-122"/>
                <a:ea typeface="微软雅黑" panose="020B0503020204020204" charset="-122"/>
                <a:cs typeface="Calibri" panose="020F0502020204030204" charset="0"/>
              </a:rPr>
              <a:t>幻想</a:t>
            </a:r>
            <a:r>
              <a:rPr lang="zh-CN" altLang="en-US" sz="1400" dirty="0">
                <a:latin typeface="微软雅黑" panose="020B0503020204020204" charset="-122"/>
                <a:ea typeface="微软雅黑" panose="020B0503020204020204" charset="-122"/>
                <a:cs typeface="Calibri" panose="020F0502020204030204" charset="0"/>
              </a:rPr>
              <a:t>是民间故事内容的</a:t>
            </a:r>
            <a:r>
              <a:rPr lang="zh-CN" altLang="en-US" sz="1400" u="sng" dirty="0">
                <a:latin typeface="微软雅黑" panose="020B0503020204020204" charset="-122"/>
                <a:ea typeface="微软雅黑" panose="020B0503020204020204" charset="-122"/>
                <a:cs typeface="Calibri" panose="020F0502020204030204" charset="0"/>
              </a:rPr>
              <a:t>重要特征</a:t>
            </a:r>
            <a:r>
              <a:rPr lang="zh-CN" altLang="en-US" sz="1400" dirty="0">
                <a:latin typeface="微软雅黑" panose="020B0503020204020204" charset="-122"/>
                <a:ea typeface="微软雅黑" panose="020B0503020204020204" charset="-122"/>
                <a:cs typeface="Calibri" panose="020F0502020204030204" charset="0"/>
              </a:rPr>
              <a:t>。</a:t>
            </a:r>
          </a:p>
          <a:p>
            <a:pPr lvl="0" indent="431959" defTabSz="685800" fontAlgn="base" hangingPunct="0">
              <a:lnSpc>
                <a:spcPct val="20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rPr>
              <a:t>民间故事在反映生活的本质时，追求“神似”而非“形似”，内容具有广泛的</a:t>
            </a:r>
            <a:r>
              <a:rPr lang="zh-CN" altLang="en-US" sz="1400" b="1" u="sng" dirty="0">
                <a:solidFill>
                  <a:srgbClr val="FF0000"/>
                </a:solidFill>
                <a:latin typeface="微软雅黑" panose="020B0503020204020204" charset="-122"/>
                <a:ea typeface="微软雅黑" panose="020B0503020204020204" charset="-122"/>
                <a:cs typeface="Calibri" panose="020F0502020204030204" charset="0"/>
              </a:rPr>
              <a:t>概括性与象征性</a:t>
            </a:r>
            <a:r>
              <a:rPr lang="zh-CN" altLang="en-US" sz="1400"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endParaRPr>
          </a:p>
          <a:p>
            <a:pPr defTabSz="685800">
              <a:lnSpc>
                <a:spcPct val="150000"/>
              </a:lnSpc>
              <a:defRPr/>
            </a:pPr>
            <a:r>
              <a:rPr lang="zh-CN" altLang="en-US" b="1" dirty="0">
                <a:latin typeface="微软雅黑" panose="020B0503020204020204" charset="-122"/>
                <a:ea typeface="微软雅黑" panose="020B0503020204020204" charset="-122"/>
                <a:sym typeface="+mn-ea"/>
              </a:rPr>
              <a:t>（</a:t>
            </a:r>
            <a:r>
              <a:rPr lang="en-US" altLang="zh-CN" b="1" dirty="0">
                <a:latin typeface="微软雅黑" panose="020B0503020204020204" charset="-122"/>
                <a:ea typeface="微软雅黑" panose="020B0503020204020204" charset="-122"/>
                <a:sym typeface="+mn-ea"/>
              </a:rPr>
              <a:t>2</a:t>
            </a:r>
            <a:r>
              <a:rPr lang="zh-CN" altLang="en-US" b="1" dirty="0">
                <a:latin typeface="微软雅黑" panose="020B0503020204020204" charset="-122"/>
                <a:ea typeface="微软雅黑" panose="020B0503020204020204" charset="-122"/>
                <a:sym typeface="+mn-ea"/>
              </a:rPr>
              <a:t>）</a:t>
            </a:r>
            <a:r>
              <a:rPr lang="zh-CN" altLang="en-US" b="1" u="sng" dirty="0">
                <a:latin typeface="微软雅黑" panose="020B0503020204020204" charset="-122"/>
                <a:ea typeface="微软雅黑" panose="020B0503020204020204" charset="-122"/>
                <a:sym typeface="+mn-ea"/>
              </a:rPr>
              <a:t>艺术</a:t>
            </a:r>
            <a:r>
              <a:rPr lang="zh-CN" altLang="en-US" b="1" dirty="0">
                <a:latin typeface="微软雅黑" panose="020B0503020204020204" charset="-122"/>
                <a:ea typeface="微软雅黑" panose="020B0503020204020204" charset="-122"/>
                <a:sym typeface="+mn-ea"/>
              </a:rPr>
              <a:t>特征</a:t>
            </a:r>
            <a:endParaRPr lang="en-US" altLang="zh-CN" b="1" dirty="0">
              <a:latin typeface="微软雅黑" panose="020B0503020204020204" charset="-122"/>
              <a:ea typeface="微软雅黑" panose="020B0503020204020204" charset="-122"/>
              <a:sym typeface="+mn-ea"/>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主人公多是</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的，故事的时间、地点也多是模糊含混的。</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人物设置与情节结构具有</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特点。</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情节构思具有</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特点，形象塑造多体现</a:t>
            </a:r>
            <a:r>
              <a:rPr lang="zh-CN" altLang="en-US" sz="1400" b="1" u="sng" dirty="0">
                <a:latin typeface="微软雅黑" panose="020B0503020204020204" charset="-122"/>
                <a:ea typeface="微软雅黑" panose="020B0503020204020204" charset="-122"/>
                <a:sym typeface="+mn-ea"/>
              </a:rPr>
              <a:t>                     </a:t>
            </a:r>
            <a:r>
              <a:rPr lang="zh-CN" altLang="en-US" sz="1400" dirty="0">
                <a:latin typeface="微软雅黑" panose="020B0503020204020204" charset="-122"/>
                <a:ea typeface="微软雅黑" panose="020B0503020204020204" charset="-122"/>
                <a:sym typeface="+mn-ea"/>
              </a:rPr>
              <a:t>的美学原则。</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b="1" dirty="0">
                <a:latin typeface="微软雅黑" panose="020B0503020204020204" charset="-122"/>
                <a:ea typeface="微软雅黑" panose="020B0503020204020204" charset="-122"/>
                <a:sym typeface="+mn-ea"/>
              </a:rPr>
              <a:t>（</a:t>
            </a:r>
            <a:r>
              <a:rPr lang="en-US" altLang="zh-CN" b="1" dirty="0">
                <a:latin typeface="微软雅黑" panose="020B0503020204020204" charset="-122"/>
                <a:ea typeface="微软雅黑" panose="020B0503020204020204" charset="-122"/>
                <a:sym typeface="+mn-ea"/>
              </a:rPr>
              <a:t>3</a:t>
            </a:r>
            <a:r>
              <a:rPr lang="zh-CN" altLang="en-US" b="1" dirty="0">
                <a:latin typeface="微软雅黑" panose="020B0503020204020204" charset="-122"/>
                <a:ea typeface="微软雅黑" panose="020B0503020204020204" charset="-122"/>
                <a:sym typeface="+mn-ea"/>
              </a:rPr>
              <a:t>）</a:t>
            </a:r>
            <a:r>
              <a:rPr lang="zh-CN" altLang="en-US" b="1" u="sng" dirty="0">
                <a:latin typeface="微软雅黑" panose="020B0503020204020204" charset="-122"/>
                <a:ea typeface="微软雅黑" panose="020B0503020204020204" charset="-122"/>
                <a:sym typeface="+mn-ea"/>
              </a:rPr>
              <a:t>传承</a:t>
            </a:r>
            <a:r>
              <a:rPr lang="zh-CN" altLang="en-US" b="1" dirty="0">
                <a:latin typeface="微软雅黑" panose="020B0503020204020204" charset="-122"/>
                <a:ea typeface="微软雅黑" panose="020B0503020204020204" charset="-122"/>
                <a:sym typeface="+mn-ea"/>
              </a:rPr>
              <a:t>特征</a:t>
            </a:r>
            <a:endParaRPr lang="en-US" altLang="zh-CN" b="1" dirty="0">
              <a:latin typeface="微软雅黑" panose="020B0503020204020204" charset="-122"/>
              <a:ea typeface="微软雅黑" panose="020B0503020204020204" charset="-122"/>
              <a:sym typeface="+mn-ea"/>
            </a:endParaRPr>
          </a:p>
          <a:p>
            <a:pPr indent="342900" defTabSz="685800" fontAlgn="base" hangingPunct="0">
              <a:lnSpc>
                <a:spcPct val="15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sym typeface="+mn-ea"/>
              </a:rPr>
              <a:t>故事传承的时间与场所：</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a:t>
            </a:r>
            <a:endParaRPr lang="zh-CN" altLang="en-US" sz="1400" dirty="0">
              <a:latin typeface="楷体" panose="02010609060101010101" pitchFamily="49" charset="-122"/>
              <a:ea typeface="楷体" panose="02010609060101010101" pitchFamily="49"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sym typeface="+mn-ea"/>
              </a:rPr>
              <a:t>故事传承的线路：</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传承与</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传承。</a:t>
            </a:r>
            <a:endParaRPr lang="zh-CN" altLang="en-US" sz="1400" dirty="0">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sz="1400" u="sng"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sz="14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212942" y="267494"/>
            <a:ext cx="2722540" cy="496867"/>
          </a:xfrm>
          <a:prstGeom prst="rect">
            <a:avLst/>
          </a:prstGeom>
          <a:noFill/>
        </p:spPr>
        <p:txBody>
          <a:bodyPr wrap="none" lIns="68580" tIns="34290" rIns="68580" bIns="34290" rtlCol="0" anchor="t">
            <a:spAutoFit/>
          </a:bodyPr>
          <a:lstStyle/>
          <a:p>
            <a:pPr defTabSz="685800">
              <a:lnSpc>
                <a:spcPct val="150000"/>
              </a:lnSpc>
              <a:defRPr/>
            </a:pPr>
            <a:r>
              <a:rPr lang="zh-CN" altLang="en-US" sz="2100" b="1" dirty="0">
                <a:solidFill>
                  <a:prstClr val="black"/>
                </a:solidFill>
                <a:latin typeface="微软雅黑" panose="020B0503020204020204" charset="-122"/>
                <a:ea typeface="微软雅黑" panose="020B0503020204020204" charset="-122"/>
                <a:sym typeface="+mn-ea"/>
              </a:rPr>
              <a:t>复习  民间故事的特征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7" name="圆角矩形 6">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59291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186" y="915566"/>
            <a:ext cx="8401278" cy="4078424"/>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a:t>
            </a:r>
            <a:r>
              <a:rPr lang="en-US" altLang="zh-CN" b="1" dirty="0">
                <a:solidFill>
                  <a:prstClr val="black"/>
                </a:solidFill>
                <a:latin typeface="微软雅黑" panose="020B0503020204020204" charset="-122"/>
                <a:ea typeface="微软雅黑" panose="020B0503020204020204" charset="-122"/>
                <a:sym typeface="+mn-ea"/>
              </a:rPr>
              <a:t>1</a:t>
            </a:r>
            <a:r>
              <a:rPr lang="zh-CN" altLang="en-US" b="1"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内容</a:t>
            </a:r>
            <a:r>
              <a:rPr lang="zh-CN" altLang="en-US" b="1" dirty="0">
                <a:solidFill>
                  <a:prstClr val="black"/>
                </a:solidFill>
                <a:latin typeface="微软雅黑" panose="020B0503020204020204" charset="-122"/>
                <a:ea typeface="微软雅黑" panose="020B0503020204020204" charset="-122"/>
                <a:sym typeface="+mn-ea"/>
              </a:rPr>
              <a:t>特征</a:t>
            </a:r>
            <a:endParaRPr lang="en-US" altLang="zh-CN" b="1" dirty="0">
              <a:solidFill>
                <a:prstClr val="black"/>
              </a:solidFill>
              <a:latin typeface="微软雅黑" panose="020B0503020204020204" charset="-122"/>
              <a:ea typeface="微软雅黑" panose="020B0503020204020204" charset="-122"/>
              <a:sym typeface="+mn-ea"/>
            </a:endParaRPr>
          </a:p>
          <a:p>
            <a:pPr lvl="0" indent="431959" defTabSz="685800" fontAlgn="base" hangingPunct="0">
              <a:lnSpc>
                <a:spcPct val="20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rPr>
              <a:t>民间故事主要借助幻想来构建</a:t>
            </a:r>
            <a:r>
              <a:rPr lang="zh-CN" altLang="en-US" sz="1400" dirty="0">
                <a:latin typeface="微软雅黑" panose="020B0503020204020204" charset="-122"/>
                <a:ea typeface="微软雅黑" panose="020B0503020204020204" charset="-122"/>
                <a:cs typeface="Calibri" panose="020F0502020204030204" charset="0"/>
              </a:rPr>
              <a:t>内容与情节，</a:t>
            </a:r>
            <a:r>
              <a:rPr lang="zh-CN" altLang="en-US" sz="1400" b="1" u="sng" dirty="0">
                <a:solidFill>
                  <a:srgbClr val="FF0000"/>
                </a:solidFill>
                <a:latin typeface="微软雅黑" panose="020B0503020204020204" charset="-122"/>
                <a:ea typeface="微软雅黑" panose="020B0503020204020204" charset="-122"/>
                <a:cs typeface="Calibri" panose="020F0502020204030204" charset="0"/>
              </a:rPr>
              <a:t>幻想</a:t>
            </a:r>
            <a:r>
              <a:rPr lang="zh-CN" altLang="en-US" sz="1400" dirty="0">
                <a:latin typeface="微软雅黑" panose="020B0503020204020204" charset="-122"/>
                <a:ea typeface="微软雅黑" panose="020B0503020204020204" charset="-122"/>
                <a:cs typeface="Calibri" panose="020F0502020204030204" charset="0"/>
              </a:rPr>
              <a:t>是民间故事内容的</a:t>
            </a:r>
            <a:r>
              <a:rPr lang="zh-CN" altLang="en-US" sz="1400" u="sng" dirty="0">
                <a:latin typeface="微软雅黑" panose="020B0503020204020204" charset="-122"/>
                <a:ea typeface="微软雅黑" panose="020B0503020204020204" charset="-122"/>
                <a:cs typeface="Calibri" panose="020F0502020204030204" charset="0"/>
              </a:rPr>
              <a:t>重要特征</a:t>
            </a:r>
            <a:r>
              <a:rPr lang="zh-CN" altLang="en-US" sz="1400" dirty="0">
                <a:latin typeface="微软雅黑" panose="020B0503020204020204" charset="-122"/>
                <a:ea typeface="微软雅黑" panose="020B0503020204020204" charset="-122"/>
                <a:cs typeface="Calibri" panose="020F0502020204030204" charset="0"/>
              </a:rPr>
              <a:t>。</a:t>
            </a:r>
          </a:p>
          <a:p>
            <a:pPr lvl="0" indent="431959" defTabSz="685800" fontAlgn="base" hangingPunct="0">
              <a:lnSpc>
                <a:spcPct val="20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rPr>
              <a:t>民间故事在反映生活的本质时，追求“神似”而非“形似”，内容具有广泛的</a:t>
            </a:r>
            <a:r>
              <a:rPr lang="zh-CN" altLang="en-US" sz="1400" b="1" u="sng" dirty="0">
                <a:solidFill>
                  <a:srgbClr val="FF0000"/>
                </a:solidFill>
                <a:latin typeface="微软雅黑" panose="020B0503020204020204" charset="-122"/>
                <a:ea typeface="微软雅黑" panose="020B0503020204020204" charset="-122"/>
                <a:cs typeface="Calibri" panose="020F0502020204030204" charset="0"/>
              </a:rPr>
              <a:t>概括性与象征性</a:t>
            </a:r>
            <a:r>
              <a:rPr lang="zh-CN" altLang="en-US" sz="1400"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endParaRPr>
          </a:p>
          <a:p>
            <a:pPr defTabSz="685800">
              <a:lnSpc>
                <a:spcPct val="150000"/>
              </a:lnSpc>
              <a:defRPr/>
            </a:pPr>
            <a:r>
              <a:rPr lang="zh-CN" altLang="en-US" b="1" dirty="0">
                <a:latin typeface="微软雅黑" panose="020B0503020204020204" charset="-122"/>
                <a:ea typeface="微软雅黑" panose="020B0503020204020204" charset="-122"/>
                <a:sym typeface="+mn-ea"/>
              </a:rPr>
              <a:t>（</a:t>
            </a:r>
            <a:r>
              <a:rPr lang="en-US" altLang="zh-CN" b="1" dirty="0">
                <a:latin typeface="微软雅黑" panose="020B0503020204020204" charset="-122"/>
                <a:ea typeface="微软雅黑" panose="020B0503020204020204" charset="-122"/>
                <a:sym typeface="+mn-ea"/>
              </a:rPr>
              <a:t>2</a:t>
            </a:r>
            <a:r>
              <a:rPr lang="zh-CN" altLang="en-US" b="1" dirty="0">
                <a:latin typeface="微软雅黑" panose="020B0503020204020204" charset="-122"/>
                <a:ea typeface="微软雅黑" panose="020B0503020204020204" charset="-122"/>
                <a:sym typeface="+mn-ea"/>
              </a:rPr>
              <a:t>）</a:t>
            </a:r>
            <a:r>
              <a:rPr lang="zh-CN" altLang="en-US" b="1" u="sng" dirty="0">
                <a:latin typeface="微软雅黑" panose="020B0503020204020204" charset="-122"/>
                <a:ea typeface="微软雅黑" panose="020B0503020204020204" charset="-122"/>
                <a:sym typeface="+mn-ea"/>
              </a:rPr>
              <a:t>艺术</a:t>
            </a:r>
            <a:r>
              <a:rPr lang="zh-CN" altLang="en-US" b="1" dirty="0">
                <a:latin typeface="微软雅黑" panose="020B0503020204020204" charset="-122"/>
                <a:ea typeface="微软雅黑" panose="020B0503020204020204" charset="-122"/>
                <a:sym typeface="+mn-ea"/>
              </a:rPr>
              <a:t>特征</a:t>
            </a:r>
            <a:endParaRPr lang="en-US" altLang="zh-CN" b="1" dirty="0">
              <a:latin typeface="微软雅黑" panose="020B0503020204020204" charset="-122"/>
              <a:ea typeface="微软雅黑" panose="020B0503020204020204" charset="-122"/>
              <a:sym typeface="+mn-ea"/>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主人公多是</a:t>
            </a:r>
            <a:r>
              <a:rPr lang="zh-CN" altLang="en-US" sz="1400" b="1" u="sng" dirty="0">
                <a:solidFill>
                  <a:srgbClr val="FF0000"/>
                </a:solidFill>
                <a:latin typeface="微软雅黑" panose="020B0503020204020204" charset="-122"/>
                <a:ea typeface="微软雅黑" panose="020B0503020204020204" charset="-122"/>
                <a:sym typeface="+mn-ea"/>
              </a:rPr>
              <a:t>泛指</a:t>
            </a:r>
            <a:r>
              <a:rPr lang="zh-CN" altLang="en-US" sz="1400" dirty="0">
                <a:latin typeface="微软雅黑" panose="020B0503020204020204" charset="-122"/>
                <a:ea typeface="微软雅黑" panose="020B0503020204020204" charset="-122"/>
                <a:sym typeface="+mn-ea"/>
              </a:rPr>
              <a:t>的，故事的时间、地点也多是模糊含混的。</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人物设置与情节结构具有</a:t>
            </a:r>
            <a:r>
              <a:rPr lang="zh-CN" altLang="en-US" sz="1400" b="1" u="sng" dirty="0">
                <a:solidFill>
                  <a:srgbClr val="FF0000"/>
                </a:solidFill>
                <a:latin typeface="微软雅黑" panose="020B0503020204020204" charset="-122"/>
                <a:ea typeface="微软雅黑" panose="020B0503020204020204" charset="-122"/>
                <a:sym typeface="+mn-ea"/>
              </a:rPr>
              <a:t>程式化</a:t>
            </a:r>
            <a:r>
              <a:rPr lang="zh-CN" altLang="en-US" sz="1400" dirty="0">
                <a:latin typeface="微软雅黑" panose="020B0503020204020204" charset="-122"/>
                <a:ea typeface="微软雅黑" panose="020B0503020204020204" charset="-122"/>
                <a:sym typeface="+mn-ea"/>
              </a:rPr>
              <a:t>特点。</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sz="1400" dirty="0">
                <a:latin typeface="微软雅黑" panose="020B0503020204020204" charset="-122"/>
                <a:ea typeface="微软雅黑" panose="020B0503020204020204" charset="-122"/>
                <a:sym typeface="+mn-ea"/>
              </a:rPr>
              <a:t>         情节构思具有</a:t>
            </a:r>
            <a:r>
              <a:rPr lang="zh-CN" altLang="en-US" sz="1400" b="1" u="sng" dirty="0">
                <a:solidFill>
                  <a:srgbClr val="FF0000"/>
                </a:solidFill>
                <a:latin typeface="微软雅黑" panose="020B0503020204020204" charset="-122"/>
                <a:ea typeface="微软雅黑" panose="020B0503020204020204" charset="-122"/>
                <a:sym typeface="+mn-ea"/>
              </a:rPr>
              <a:t>类同性</a:t>
            </a:r>
            <a:r>
              <a:rPr lang="zh-CN" altLang="en-US" sz="1400" dirty="0">
                <a:latin typeface="微软雅黑" panose="020B0503020204020204" charset="-122"/>
                <a:ea typeface="微软雅黑" panose="020B0503020204020204" charset="-122"/>
                <a:sym typeface="+mn-ea"/>
              </a:rPr>
              <a:t>特点，形象塑造多体现</a:t>
            </a:r>
            <a:r>
              <a:rPr lang="zh-CN" altLang="en-US" sz="1400" b="1" u="sng" dirty="0">
                <a:solidFill>
                  <a:srgbClr val="FF0000"/>
                </a:solidFill>
                <a:latin typeface="微软雅黑" panose="020B0503020204020204" charset="-122"/>
                <a:ea typeface="微软雅黑" panose="020B0503020204020204" charset="-122"/>
                <a:sym typeface="+mn-ea"/>
              </a:rPr>
              <a:t>“二元对立”</a:t>
            </a:r>
            <a:r>
              <a:rPr lang="zh-CN" altLang="en-US" sz="1400" dirty="0">
                <a:latin typeface="微软雅黑" panose="020B0503020204020204" charset="-122"/>
                <a:ea typeface="微软雅黑" panose="020B0503020204020204" charset="-122"/>
                <a:sym typeface="+mn-ea"/>
              </a:rPr>
              <a:t>的美学原则。</a:t>
            </a:r>
            <a:endParaRPr lang="en-US" altLang="zh-CN" sz="1400" dirty="0">
              <a:latin typeface="微软雅黑" panose="020B0503020204020204" charset="-122"/>
              <a:ea typeface="微软雅黑" panose="020B0503020204020204" charset="-122"/>
            </a:endParaRPr>
          </a:p>
          <a:p>
            <a:pPr defTabSz="685800">
              <a:lnSpc>
                <a:spcPct val="150000"/>
              </a:lnSpc>
              <a:defRPr/>
            </a:pPr>
            <a:r>
              <a:rPr lang="zh-CN" altLang="en-US" b="1" dirty="0">
                <a:latin typeface="微软雅黑" panose="020B0503020204020204" charset="-122"/>
                <a:ea typeface="微软雅黑" panose="020B0503020204020204" charset="-122"/>
                <a:sym typeface="+mn-ea"/>
              </a:rPr>
              <a:t>（</a:t>
            </a:r>
            <a:r>
              <a:rPr lang="en-US" altLang="zh-CN" b="1" dirty="0">
                <a:latin typeface="微软雅黑" panose="020B0503020204020204" charset="-122"/>
                <a:ea typeface="微软雅黑" panose="020B0503020204020204" charset="-122"/>
                <a:sym typeface="+mn-ea"/>
              </a:rPr>
              <a:t>3</a:t>
            </a:r>
            <a:r>
              <a:rPr lang="zh-CN" altLang="en-US" b="1" dirty="0">
                <a:latin typeface="微软雅黑" panose="020B0503020204020204" charset="-122"/>
                <a:ea typeface="微软雅黑" panose="020B0503020204020204" charset="-122"/>
                <a:sym typeface="+mn-ea"/>
              </a:rPr>
              <a:t>）</a:t>
            </a:r>
            <a:r>
              <a:rPr lang="zh-CN" altLang="en-US" b="1" u="sng" dirty="0">
                <a:latin typeface="微软雅黑" panose="020B0503020204020204" charset="-122"/>
                <a:ea typeface="微软雅黑" panose="020B0503020204020204" charset="-122"/>
                <a:sym typeface="+mn-ea"/>
              </a:rPr>
              <a:t>传承</a:t>
            </a:r>
            <a:r>
              <a:rPr lang="zh-CN" altLang="en-US" b="1" dirty="0">
                <a:latin typeface="微软雅黑" panose="020B0503020204020204" charset="-122"/>
                <a:ea typeface="微软雅黑" panose="020B0503020204020204" charset="-122"/>
                <a:sym typeface="+mn-ea"/>
              </a:rPr>
              <a:t>特征</a:t>
            </a:r>
            <a:endParaRPr lang="en-US" altLang="zh-CN" b="1" dirty="0">
              <a:latin typeface="微软雅黑" panose="020B0503020204020204" charset="-122"/>
              <a:ea typeface="微软雅黑" panose="020B0503020204020204" charset="-122"/>
              <a:sym typeface="+mn-ea"/>
            </a:endParaRPr>
          </a:p>
          <a:p>
            <a:pPr indent="342900" defTabSz="685800" fontAlgn="base" hangingPunct="0">
              <a:lnSpc>
                <a:spcPct val="15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sym typeface="+mn-ea"/>
              </a:rPr>
              <a:t>故事传承的时间与场所：</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a:t>
            </a:r>
            <a:endParaRPr lang="zh-CN" altLang="en-US" sz="1400" dirty="0">
              <a:latin typeface="楷体" panose="02010609060101010101" pitchFamily="49" charset="-122"/>
              <a:ea typeface="楷体" panose="02010609060101010101" pitchFamily="49"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latin typeface="微软雅黑" panose="020B0503020204020204" charset="-122"/>
                <a:ea typeface="微软雅黑" panose="020B0503020204020204" charset="-122"/>
                <a:cs typeface="Calibri" panose="020F0502020204030204" charset="0"/>
                <a:sym typeface="+mn-ea"/>
              </a:rPr>
              <a:t>故事传承的线路：</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传承与</a:t>
            </a:r>
            <a:r>
              <a:rPr lang="zh-CN" altLang="en-US" sz="1400" u="sng" dirty="0">
                <a:latin typeface="微软雅黑" panose="020B0503020204020204" charset="-122"/>
                <a:ea typeface="微软雅黑" panose="020B0503020204020204" charset="-122"/>
                <a:cs typeface="Calibri" panose="020F0502020204030204" charset="0"/>
                <a:sym typeface="+mn-ea"/>
              </a:rPr>
              <a:t>       </a:t>
            </a:r>
            <a:r>
              <a:rPr lang="zh-CN" altLang="en-US" sz="1400" dirty="0">
                <a:latin typeface="微软雅黑" panose="020B0503020204020204" charset="-122"/>
                <a:ea typeface="微软雅黑" panose="020B0503020204020204" charset="-122"/>
                <a:cs typeface="Calibri" panose="020F0502020204030204" charset="0"/>
                <a:sym typeface="+mn-ea"/>
              </a:rPr>
              <a:t>传承。</a:t>
            </a:r>
            <a:endParaRPr lang="zh-CN" altLang="en-US" sz="1400" dirty="0">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sz="1400" u="sng"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sz="14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212942" y="267494"/>
            <a:ext cx="2722540" cy="496867"/>
          </a:xfrm>
          <a:prstGeom prst="rect">
            <a:avLst/>
          </a:prstGeom>
          <a:noFill/>
        </p:spPr>
        <p:txBody>
          <a:bodyPr wrap="none" lIns="68580" tIns="34290" rIns="68580" bIns="34290" rtlCol="0" anchor="t">
            <a:spAutoFit/>
          </a:bodyPr>
          <a:lstStyle/>
          <a:p>
            <a:pPr defTabSz="685800">
              <a:lnSpc>
                <a:spcPct val="150000"/>
              </a:lnSpc>
              <a:defRPr/>
            </a:pPr>
            <a:r>
              <a:rPr lang="zh-CN" altLang="en-US" sz="2100" b="1" dirty="0">
                <a:solidFill>
                  <a:prstClr val="black"/>
                </a:solidFill>
                <a:latin typeface="微软雅黑" panose="020B0503020204020204" charset="-122"/>
                <a:ea typeface="微软雅黑" panose="020B0503020204020204" charset="-122"/>
                <a:sym typeface="+mn-ea"/>
              </a:rPr>
              <a:t>复习  民间故事的特征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7" name="圆角矩形 6">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437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186" y="915566"/>
            <a:ext cx="8401278" cy="4078424"/>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a:t>
            </a:r>
            <a:r>
              <a:rPr lang="en-US" altLang="zh-CN" b="1" dirty="0">
                <a:solidFill>
                  <a:prstClr val="black"/>
                </a:solidFill>
                <a:latin typeface="微软雅黑" panose="020B0503020204020204" charset="-122"/>
                <a:ea typeface="微软雅黑" panose="020B0503020204020204" charset="-122"/>
                <a:sym typeface="+mn-ea"/>
              </a:rPr>
              <a:t>1</a:t>
            </a:r>
            <a:r>
              <a:rPr lang="zh-CN" altLang="en-US" b="1"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内容</a:t>
            </a:r>
            <a:r>
              <a:rPr lang="zh-CN" altLang="en-US" b="1" dirty="0">
                <a:solidFill>
                  <a:prstClr val="black"/>
                </a:solidFill>
                <a:latin typeface="微软雅黑" panose="020B0503020204020204" charset="-122"/>
                <a:ea typeface="微软雅黑" panose="020B0503020204020204" charset="-122"/>
                <a:sym typeface="+mn-ea"/>
              </a:rPr>
              <a:t>特征</a:t>
            </a:r>
            <a:endParaRPr lang="en-US" altLang="zh-CN" b="1" dirty="0">
              <a:solidFill>
                <a:prstClr val="black"/>
              </a:solidFill>
              <a:latin typeface="微软雅黑" panose="020B0503020204020204" charset="-122"/>
              <a:ea typeface="微软雅黑" panose="020B0503020204020204" charset="-122"/>
              <a:sym typeface="+mn-ea"/>
            </a:endParaRPr>
          </a:p>
          <a:p>
            <a:pPr lvl="0" indent="431959" defTabSz="685800" fontAlgn="base" hangingPunct="0">
              <a:lnSpc>
                <a:spcPct val="20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rPr>
              <a:t>民间故事主要借助幻想来构建内容与情节，</a:t>
            </a:r>
            <a:r>
              <a:rPr lang="zh-CN" altLang="en-US" sz="1400" b="1" u="sng" dirty="0">
                <a:solidFill>
                  <a:srgbClr val="FF0000"/>
                </a:solidFill>
                <a:latin typeface="微软雅黑" panose="020B0503020204020204" charset="-122"/>
                <a:ea typeface="微软雅黑" panose="020B0503020204020204" charset="-122"/>
                <a:cs typeface="Calibri" panose="020F0502020204030204" charset="0"/>
              </a:rPr>
              <a:t>幻想</a:t>
            </a:r>
            <a:r>
              <a:rPr lang="zh-CN" altLang="en-US" sz="1400" dirty="0">
                <a:solidFill>
                  <a:prstClr val="black"/>
                </a:solidFill>
                <a:latin typeface="微软雅黑" panose="020B0503020204020204" charset="-122"/>
                <a:ea typeface="微软雅黑" panose="020B0503020204020204" charset="-122"/>
                <a:cs typeface="Calibri" panose="020F0502020204030204" charset="0"/>
              </a:rPr>
              <a:t>是民间故事内容的</a:t>
            </a:r>
            <a:r>
              <a:rPr lang="zh-CN" altLang="en-US" sz="1400" u="sng" dirty="0">
                <a:latin typeface="微软雅黑" panose="020B0503020204020204" charset="-122"/>
                <a:ea typeface="微软雅黑" panose="020B0503020204020204" charset="-122"/>
                <a:cs typeface="Calibri" panose="020F0502020204030204" charset="0"/>
              </a:rPr>
              <a:t>重要特征</a:t>
            </a:r>
            <a:r>
              <a:rPr lang="zh-CN" altLang="en-US" sz="1400" dirty="0">
                <a:solidFill>
                  <a:prstClr val="black"/>
                </a:solidFill>
                <a:latin typeface="微软雅黑" panose="020B0503020204020204" charset="-122"/>
                <a:ea typeface="微软雅黑" panose="020B0503020204020204" charset="-122"/>
                <a:cs typeface="Calibri" panose="020F0502020204030204" charset="0"/>
              </a:rPr>
              <a:t>。</a:t>
            </a:r>
          </a:p>
          <a:p>
            <a:pPr lvl="0" indent="431959" defTabSz="685800" fontAlgn="base" hangingPunct="0">
              <a:lnSpc>
                <a:spcPct val="20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rPr>
              <a:t>民间故事在反映生活的本质时，追求“神似”而非“形似”，内容具有广泛的</a:t>
            </a:r>
            <a:r>
              <a:rPr lang="zh-CN" altLang="en-US" sz="1400" b="1" u="sng" dirty="0">
                <a:solidFill>
                  <a:srgbClr val="FF0000"/>
                </a:solidFill>
                <a:latin typeface="微软雅黑" panose="020B0503020204020204" charset="-122"/>
                <a:ea typeface="微软雅黑" panose="020B0503020204020204" charset="-122"/>
                <a:cs typeface="Calibri" panose="020F0502020204030204" charset="0"/>
              </a:rPr>
              <a:t>概括性与象征性</a:t>
            </a:r>
            <a:r>
              <a:rPr lang="zh-CN" altLang="en-US" sz="1400" dirty="0">
                <a:solidFill>
                  <a:prstClr val="black"/>
                </a:solidFill>
                <a:latin typeface="微软雅黑" panose="020B0503020204020204" charset="-122"/>
                <a:ea typeface="微软雅黑" panose="020B0503020204020204" charset="-122"/>
                <a:cs typeface="Calibri" panose="020F0502020204030204" charset="0"/>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a:t>
            </a:r>
            <a:r>
              <a:rPr lang="en-US" altLang="zh-CN" b="1" dirty="0">
                <a:solidFill>
                  <a:prstClr val="black"/>
                </a:solidFill>
                <a:latin typeface="微软雅黑" panose="020B0503020204020204" charset="-122"/>
                <a:ea typeface="微软雅黑" panose="020B0503020204020204" charset="-122"/>
                <a:sym typeface="+mn-ea"/>
              </a:rPr>
              <a:t>2</a:t>
            </a:r>
            <a:r>
              <a:rPr lang="zh-CN" altLang="en-US" b="1"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艺术</a:t>
            </a:r>
            <a:r>
              <a:rPr lang="zh-CN" altLang="en-US" b="1" dirty="0">
                <a:solidFill>
                  <a:prstClr val="black"/>
                </a:solidFill>
                <a:latin typeface="微软雅黑" panose="020B0503020204020204" charset="-122"/>
                <a:ea typeface="微软雅黑" panose="020B0503020204020204" charset="-122"/>
                <a:sym typeface="+mn-ea"/>
              </a:rPr>
              <a:t>特征</a:t>
            </a:r>
            <a:endParaRPr lang="en-US" altLang="zh-CN" b="1"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zh-CN" altLang="en-US" sz="1400" dirty="0">
                <a:solidFill>
                  <a:prstClr val="black"/>
                </a:solidFill>
                <a:latin typeface="微软雅黑" panose="020B0503020204020204" charset="-122"/>
                <a:ea typeface="微软雅黑" panose="020B0503020204020204" charset="-122"/>
                <a:sym typeface="+mn-ea"/>
              </a:rPr>
              <a:t>         主人公多是</a:t>
            </a:r>
            <a:r>
              <a:rPr lang="zh-CN" altLang="en-US" sz="1400" b="1" u="sng" dirty="0">
                <a:solidFill>
                  <a:srgbClr val="FF0000"/>
                </a:solidFill>
                <a:latin typeface="微软雅黑" panose="020B0503020204020204" charset="-122"/>
                <a:ea typeface="微软雅黑" panose="020B0503020204020204" charset="-122"/>
                <a:sym typeface="+mn-ea"/>
              </a:rPr>
              <a:t>泛指</a:t>
            </a:r>
            <a:r>
              <a:rPr lang="zh-CN" altLang="en-US" sz="1400" dirty="0">
                <a:solidFill>
                  <a:prstClr val="black"/>
                </a:solidFill>
                <a:latin typeface="微软雅黑" panose="020B0503020204020204" charset="-122"/>
                <a:ea typeface="微软雅黑" panose="020B0503020204020204" charset="-122"/>
                <a:sym typeface="+mn-ea"/>
              </a:rPr>
              <a:t>的，故事的时间、地点也多是模糊含混的。</a:t>
            </a:r>
            <a:endParaRPr lang="en-US" altLang="zh-CN" sz="1400"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sz="1400" dirty="0">
                <a:solidFill>
                  <a:prstClr val="black"/>
                </a:solidFill>
                <a:latin typeface="微软雅黑" panose="020B0503020204020204" charset="-122"/>
                <a:ea typeface="微软雅黑" panose="020B0503020204020204" charset="-122"/>
                <a:sym typeface="+mn-ea"/>
              </a:rPr>
              <a:t>         人物设置与情节结构具有</a:t>
            </a:r>
            <a:r>
              <a:rPr lang="zh-CN" altLang="en-US" sz="1400" b="1" u="sng" dirty="0">
                <a:solidFill>
                  <a:srgbClr val="FF0000"/>
                </a:solidFill>
                <a:latin typeface="微软雅黑" panose="020B0503020204020204" charset="-122"/>
                <a:ea typeface="微软雅黑" panose="020B0503020204020204" charset="-122"/>
                <a:sym typeface="+mn-ea"/>
              </a:rPr>
              <a:t>程式化</a:t>
            </a:r>
            <a:r>
              <a:rPr lang="zh-CN" altLang="en-US" sz="1400" dirty="0">
                <a:solidFill>
                  <a:prstClr val="black"/>
                </a:solidFill>
                <a:latin typeface="微软雅黑" panose="020B0503020204020204" charset="-122"/>
                <a:ea typeface="微软雅黑" panose="020B0503020204020204" charset="-122"/>
                <a:sym typeface="+mn-ea"/>
              </a:rPr>
              <a:t>特点。</a:t>
            </a:r>
            <a:endParaRPr lang="en-US" altLang="zh-CN" sz="1400"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sz="1400" dirty="0">
                <a:solidFill>
                  <a:prstClr val="black"/>
                </a:solidFill>
                <a:latin typeface="微软雅黑" panose="020B0503020204020204" charset="-122"/>
                <a:ea typeface="微软雅黑" panose="020B0503020204020204" charset="-122"/>
                <a:sym typeface="+mn-ea"/>
              </a:rPr>
              <a:t>         情节构思具有</a:t>
            </a:r>
            <a:r>
              <a:rPr lang="zh-CN" altLang="en-US" sz="1400" b="1" u="sng" dirty="0">
                <a:solidFill>
                  <a:srgbClr val="FF0000"/>
                </a:solidFill>
                <a:latin typeface="微软雅黑" panose="020B0503020204020204" charset="-122"/>
                <a:ea typeface="微软雅黑" panose="020B0503020204020204" charset="-122"/>
                <a:sym typeface="+mn-ea"/>
              </a:rPr>
              <a:t>类同性</a:t>
            </a:r>
            <a:r>
              <a:rPr lang="zh-CN" altLang="en-US" sz="1400" dirty="0">
                <a:solidFill>
                  <a:prstClr val="black"/>
                </a:solidFill>
                <a:latin typeface="微软雅黑" panose="020B0503020204020204" charset="-122"/>
                <a:ea typeface="微软雅黑" panose="020B0503020204020204" charset="-122"/>
                <a:sym typeface="+mn-ea"/>
              </a:rPr>
              <a:t>特点，形象塑造多体现</a:t>
            </a:r>
            <a:r>
              <a:rPr lang="zh-CN" altLang="en-US" sz="1400" b="1" u="sng" dirty="0">
                <a:solidFill>
                  <a:srgbClr val="FF0000"/>
                </a:solidFill>
                <a:latin typeface="微软雅黑" panose="020B0503020204020204" charset="-122"/>
                <a:ea typeface="微软雅黑" panose="020B0503020204020204" charset="-122"/>
                <a:sym typeface="+mn-ea"/>
              </a:rPr>
              <a:t>“二元对立”</a:t>
            </a:r>
            <a:r>
              <a:rPr lang="zh-CN" altLang="en-US" sz="1400" dirty="0">
                <a:solidFill>
                  <a:prstClr val="black"/>
                </a:solidFill>
                <a:latin typeface="微软雅黑" panose="020B0503020204020204" charset="-122"/>
                <a:ea typeface="微软雅黑" panose="020B0503020204020204" charset="-122"/>
                <a:sym typeface="+mn-ea"/>
              </a:rPr>
              <a:t>的美学原则。</a:t>
            </a:r>
            <a:endParaRPr lang="en-US" altLang="zh-CN" sz="1400"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a:t>
            </a:r>
            <a:r>
              <a:rPr lang="en-US" altLang="zh-CN" b="1" dirty="0">
                <a:solidFill>
                  <a:prstClr val="black"/>
                </a:solidFill>
                <a:latin typeface="微软雅黑" panose="020B0503020204020204" charset="-122"/>
                <a:ea typeface="微软雅黑" panose="020B0503020204020204" charset="-122"/>
                <a:sym typeface="+mn-ea"/>
              </a:rPr>
              <a:t>3</a:t>
            </a:r>
            <a:r>
              <a:rPr lang="zh-CN" altLang="en-US" b="1" dirty="0">
                <a:solidFill>
                  <a:prstClr val="black"/>
                </a:solidFill>
                <a:latin typeface="微软雅黑" panose="020B0503020204020204" charset="-122"/>
                <a:ea typeface="微软雅黑" panose="020B0503020204020204" charset="-122"/>
                <a:sym typeface="+mn-ea"/>
              </a:rPr>
              <a:t>）</a:t>
            </a:r>
            <a:r>
              <a:rPr lang="zh-CN" altLang="en-US" b="1" u="sng" dirty="0">
                <a:solidFill>
                  <a:prstClr val="black"/>
                </a:solidFill>
                <a:latin typeface="微软雅黑" panose="020B0503020204020204" charset="-122"/>
                <a:ea typeface="微软雅黑" panose="020B0503020204020204" charset="-122"/>
                <a:sym typeface="+mn-ea"/>
              </a:rPr>
              <a:t>传承</a:t>
            </a:r>
            <a:r>
              <a:rPr lang="zh-CN" altLang="en-US" b="1" dirty="0">
                <a:solidFill>
                  <a:prstClr val="black"/>
                </a:solidFill>
                <a:latin typeface="微软雅黑" panose="020B0503020204020204" charset="-122"/>
                <a:ea typeface="微软雅黑" panose="020B0503020204020204" charset="-122"/>
                <a:sym typeface="+mn-ea"/>
              </a:rPr>
              <a:t>特征</a:t>
            </a:r>
            <a:endParaRPr lang="en-US" altLang="zh-CN" b="1" dirty="0">
              <a:solidFill>
                <a:prstClr val="black"/>
              </a:solidFill>
              <a:latin typeface="微软雅黑" panose="020B0503020204020204" charset="-122"/>
              <a:ea typeface="微软雅黑" panose="020B0503020204020204" charset="-122"/>
              <a:sym typeface="+mn-ea"/>
            </a:endParaRPr>
          </a:p>
          <a:p>
            <a:pPr indent="342900" defTabSz="685800" fontAlgn="base" hangingPunct="0">
              <a:lnSpc>
                <a:spcPct val="15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故事传承的时间与场所：</a:t>
            </a:r>
            <a:r>
              <a:rPr lang="zh-CN" altLang="en-US" sz="1400" b="1" u="sng" dirty="0">
                <a:solidFill>
                  <a:srgbClr val="FF0000"/>
                </a:solidFill>
                <a:latin typeface="微软雅黑" panose="020B0503020204020204" charset="-122"/>
                <a:ea typeface="微软雅黑" panose="020B0503020204020204" charset="-122"/>
                <a:sym typeface="+mn-ea"/>
              </a:rPr>
              <a:t>民间自发</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sz="1400" b="1" u="sng" dirty="0">
                <a:solidFill>
                  <a:srgbClr val="FF0000"/>
                </a:solidFill>
                <a:latin typeface="微软雅黑" panose="020B0503020204020204" charset="-122"/>
                <a:ea typeface="微软雅黑" panose="020B0503020204020204" charset="-122"/>
                <a:sym typeface="+mn-ea"/>
              </a:rPr>
              <a:t>不固定</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sz="1400" dirty="0">
              <a:solidFill>
                <a:prstClr val="black"/>
              </a:solidFill>
              <a:latin typeface="楷体" panose="02010609060101010101" pitchFamily="49" charset="-122"/>
              <a:ea typeface="楷体" panose="02010609060101010101" pitchFamily="49"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故事传承的线路：</a:t>
            </a:r>
            <a:r>
              <a:rPr lang="zh-CN" altLang="en-US" sz="1400" b="1" u="sng" dirty="0">
                <a:solidFill>
                  <a:srgbClr val="FF0000"/>
                </a:solidFill>
                <a:latin typeface="微软雅黑" panose="020B0503020204020204" charset="-122"/>
                <a:ea typeface="微软雅黑" panose="020B0503020204020204" charset="-122"/>
                <a:sym typeface="+mn-ea"/>
              </a:rPr>
              <a:t>家族</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传承与</a:t>
            </a:r>
            <a:r>
              <a:rPr lang="zh-CN" altLang="en-US" sz="1400" b="1" u="sng" dirty="0">
                <a:solidFill>
                  <a:srgbClr val="FF0000"/>
                </a:solidFill>
                <a:latin typeface="微软雅黑" panose="020B0503020204020204" charset="-122"/>
                <a:ea typeface="微软雅黑" panose="020B0503020204020204" charset="-122"/>
                <a:sym typeface="+mn-ea"/>
              </a:rPr>
              <a:t>社会</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传承。</a:t>
            </a:r>
            <a:endParaRPr lang="zh-CN" altLang="en-US" sz="14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sz="1400" b="1" u="sng" dirty="0">
                <a:solidFill>
                  <a:srgbClr val="FF0000"/>
                </a:solidFill>
                <a:latin typeface="微软雅黑" panose="020B0503020204020204" charset="-122"/>
                <a:ea typeface="微软雅黑" panose="020B0503020204020204" charset="-122"/>
                <a:sym typeface="+mn-ea"/>
              </a:rPr>
              <a:t>民间故事传承人</a:t>
            </a:r>
            <a:r>
              <a:rPr lang="zh-CN" altLang="en-US" sz="14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sz="14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212942" y="267494"/>
            <a:ext cx="2722540" cy="496867"/>
          </a:xfrm>
          <a:prstGeom prst="rect">
            <a:avLst/>
          </a:prstGeom>
          <a:noFill/>
        </p:spPr>
        <p:txBody>
          <a:bodyPr wrap="none" lIns="68580" tIns="34290" rIns="68580" bIns="34290" rtlCol="0" anchor="t">
            <a:spAutoFit/>
          </a:bodyPr>
          <a:lstStyle/>
          <a:p>
            <a:pPr defTabSz="685800">
              <a:lnSpc>
                <a:spcPct val="150000"/>
              </a:lnSpc>
              <a:defRPr/>
            </a:pPr>
            <a:r>
              <a:rPr lang="zh-CN" altLang="en-US" sz="2100" b="1" dirty="0">
                <a:solidFill>
                  <a:prstClr val="black"/>
                </a:solidFill>
                <a:latin typeface="微软雅黑" panose="020B0503020204020204" charset="-122"/>
                <a:ea typeface="微软雅黑" panose="020B0503020204020204" charset="-122"/>
                <a:sym typeface="+mn-ea"/>
              </a:rPr>
              <a:t>复习  民间故事的特征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7" name="圆角矩形 6">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93352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72465" y="857250"/>
            <a:ext cx="5547360" cy="2838450"/>
          </a:xfrm>
          <a:prstGeom prst="rect">
            <a:avLst/>
          </a:prstGeom>
          <a:noFill/>
          <a:ln w="9525">
            <a:noFill/>
          </a:ln>
        </p:spPr>
        <p:txBody>
          <a:bodyPr wrap="square" lIns="68580" tIns="34290" rIns="68580" bIns="34290">
            <a:spAutoFit/>
          </a:bodyPr>
          <a:lstStyle/>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在艺术上，民间故事的主人公多是（）</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A．特指的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B．泛指的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C . 固定的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D．指定的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233363" y="227171"/>
            <a:ext cx="3108960" cy="391478"/>
          </a:xfrm>
          <a:prstGeom prst="rect">
            <a:avLst/>
          </a:prstGeom>
          <a:noFill/>
        </p:spPr>
        <p:txBody>
          <a:bodyPr wrap="square" lIns="68580" tIns="34290" rIns="68580" bIns="34290" rtlCol="0">
            <a:spAutoFit/>
          </a:bodyPr>
          <a:lstStyle/>
          <a:p>
            <a:pPr defTabSz="685800">
              <a:defRPr/>
            </a:pPr>
            <a:r>
              <a:rPr lang="zh-CN" altLang="en-US" sz="2100" dirty="0">
                <a:solidFill>
                  <a:prstClr val="black"/>
                </a:solidFill>
                <a:latin typeface="微软雅黑" panose="020B0503020204020204" charset="-122"/>
                <a:ea typeface="微软雅黑" panose="020B0503020204020204" charset="-122"/>
              </a:rPr>
              <a:t>随堂演练  </a:t>
            </a:r>
            <a:endParaRPr lang="en-US" sz="2100" dirty="0">
              <a:solidFill>
                <a:prstClr val="black"/>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437328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3363" y="227171"/>
            <a:ext cx="3108960" cy="391478"/>
          </a:xfrm>
          <a:prstGeom prst="rect">
            <a:avLst/>
          </a:prstGeom>
          <a:noFill/>
        </p:spPr>
        <p:txBody>
          <a:bodyPr wrap="square" lIns="68580" tIns="34290" rIns="68580" bIns="34290" rtlCol="0">
            <a:spAutoFit/>
          </a:bodyPr>
          <a:lstStyle/>
          <a:p>
            <a:pPr defTabSz="685800">
              <a:defRPr/>
            </a:pPr>
            <a:r>
              <a:rPr lang="zh-CN" altLang="en-US" sz="2100" dirty="0">
                <a:solidFill>
                  <a:prstClr val="black"/>
                </a:solidFill>
                <a:latin typeface="微软雅黑" panose="020B0503020204020204" charset="-122"/>
                <a:ea typeface="微软雅黑" panose="020B0503020204020204" charset="-122"/>
              </a:rPr>
              <a:t>随堂演练 </a:t>
            </a:r>
            <a:endParaRPr lang="en-US" sz="2100" dirty="0">
              <a:solidFill>
                <a:prstClr val="black"/>
              </a:solidFill>
              <a:latin typeface="微软雅黑" panose="020B0503020204020204" charset="-122"/>
              <a:ea typeface="微软雅黑" panose="020B0503020204020204" charset="-122"/>
            </a:endParaRPr>
          </a:p>
        </p:txBody>
      </p:sp>
      <p:sp>
        <p:nvSpPr>
          <p:cNvPr id="4" name="文本框 99"/>
          <p:cNvSpPr txBox="1"/>
          <p:nvPr/>
        </p:nvSpPr>
        <p:spPr>
          <a:xfrm>
            <a:off x="672465" y="857250"/>
            <a:ext cx="5547360" cy="2838450"/>
          </a:xfrm>
          <a:prstGeom prst="rect">
            <a:avLst/>
          </a:prstGeom>
          <a:noFill/>
          <a:ln w="9525">
            <a:noFill/>
          </a:ln>
        </p:spPr>
        <p:txBody>
          <a:bodyPr wrap="square" lIns="68580" tIns="34290" rIns="68580" bIns="34290">
            <a:spAutoFit/>
          </a:bodyPr>
          <a:lstStyle/>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在艺术上，民间故事的主人公多是（</a:t>
            </a: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A．特指的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srgbClr val="FF0000"/>
                </a:solidFill>
                <a:latin typeface="微软雅黑" panose="020B0503020204020204" charset="-122"/>
                <a:ea typeface="微软雅黑" panose="020B0503020204020204" charset="-122"/>
                <a:cs typeface="Calibri" panose="020F0502020204030204" charset="0"/>
              </a:rPr>
              <a:t>B．泛指的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C . 固定的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D．指定的</a:t>
            </a:r>
          </a:p>
          <a:p>
            <a:pPr defTabSz="685800">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4180793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70097" y="1859756"/>
            <a:ext cx="7604284" cy="391478"/>
          </a:xfrm>
          <a:prstGeom prst="rect">
            <a:avLst/>
          </a:prstGeom>
          <a:noFill/>
          <a:ln w="9525">
            <a:noFill/>
          </a:ln>
        </p:spPr>
        <p:txBody>
          <a:bodyPr wrap="square" lIns="68580" tIns="34290" rIns="68580" bIns="34290">
            <a:spAutoFit/>
          </a:bodyPr>
          <a:lstStyle/>
          <a:p>
            <a:pPr defTabSz="685800">
              <a:defRPr/>
            </a:pPr>
            <a:r>
              <a:rPr lang="zh-CN" altLang="en-US" sz="2100">
                <a:solidFill>
                  <a:prstClr val="black"/>
                </a:solidFill>
                <a:latin typeface="宋体" panose="02010600030101010101" pitchFamily="2" charset="-122"/>
                <a:ea typeface="宋体" panose="02010600030101010101" pitchFamily="2" charset="-122"/>
                <a:cs typeface="宋体" panose="02010600030101010101" pitchFamily="2" charset="-122"/>
              </a:rPr>
              <a:t>民间故事的传承活动没有固定的时间与场所。        【 </a:t>
            </a:r>
            <a:r>
              <a:rPr lang="en-US" altLang="zh-CN" sz="210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en-US" sz="2100">
                <a:solidFill>
                  <a:prstClr val="black"/>
                </a:solidFill>
                <a:latin typeface="宋体" panose="02010600030101010101" pitchFamily="2" charset="-122"/>
                <a:ea typeface="宋体" panose="02010600030101010101" pitchFamily="2" charset="-122"/>
                <a:cs typeface="宋体" panose="02010600030101010101" pitchFamily="2" charset="-122"/>
              </a:rPr>
              <a:t>】</a:t>
            </a:r>
            <a:endParaRPr lang="zh-CN" altLang="en-US" sz="2100">
              <a:solidFill>
                <a:prstClr val="black"/>
              </a:solidFill>
              <a:latin typeface="Calibri"/>
              <a:ea typeface="宋体" panose="02010600030101010101" pitchFamily="2"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05884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22342" y="1196105"/>
            <a:ext cx="7460471" cy="496867"/>
          </a:xfrm>
          <a:prstGeom prst="rect">
            <a:avLst/>
          </a:prstGeom>
          <a:noFill/>
          <a:ln w="9525">
            <a:noFill/>
            <a:miter lim="800000"/>
          </a:ln>
          <a:effectLst/>
        </p:spPr>
        <p:txBody>
          <a:bodyPr vert="horz" wrap="square" lIns="68580" tIns="34290" rIns="68580" bIns="34290" numCol="1" anchor="ctr" anchorCtr="0" compatLnSpc="1">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1. </a:t>
            </a:r>
            <a:r>
              <a:rPr lang="zh-CN" altLang="zh-CN" sz="2100" b="1" dirty="0">
                <a:solidFill>
                  <a:srgbClr val="0070C0"/>
                </a:solidFill>
                <a:latin typeface="微软雅黑" panose="020B0503020204020204" charset="-122"/>
                <a:ea typeface="微软雅黑" panose="020B0503020204020204" charset="-122"/>
              </a:rPr>
              <a:t>民间故事的分类</a:t>
            </a:r>
          </a:p>
        </p:txBody>
      </p:sp>
      <p:sp>
        <p:nvSpPr>
          <p:cNvPr id="2" name="矩形 1"/>
          <p:cNvSpPr/>
          <p:nvPr/>
        </p:nvSpPr>
        <p:spPr>
          <a:xfrm>
            <a:off x="119063" y="1779662"/>
            <a:ext cx="8543449" cy="2977039"/>
          </a:xfrm>
          <a:prstGeom prst="rect">
            <a:avLst/>
          </a:prstGeom>
        </p:spPr>
        <p:txBody>
          <a:bodyPr wrap="square" lIns="68580" tIns="34290" rIns="68580" bIns="34290">
            <a:spAutoFit/>
          </a:bodyPr>
          <a:lstStyle/>
          <a:p>
            <a:pPr marL="257175" indent="-257175" defTabSz="685800">
              <a:lnSpc>
                <a:spcPct val="150000"/>
              </a:lnSpc>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rPr>
              <a:t>影响最大：</a:t>
            </a:r>
            <a:r>
              <a:rPr lang="en-US" altLang="zh-CN" b="1" dirty="0">
                <a:solidFill>
                  <a:prstClr val="black"/>
                </a:solidFill>
                <a:latin typeface="微软雅黑" panose="020B0503020204020204" charset="-122"/>
                <a:ea typeface="微软雅黑" panose="020B0503020204020204" charset="-122"/>
              </a:rPr>
              <a:t>“AT</a:t>
            </a:r>
            <a:r>
              <a:rPr lang="zh-CN" altLang="zh-CN" b="1" dirty="0">
                <a:solidFill>
                  <a:prstClr val="black"/>
                </a:solidFill>
                <a:latin typeface="微软雅黑" panose="020B0503020204020204" charset="-122"/>
                <a:ea typeface="微软雅黑" panose="020B0503020204020204" charset="-122"/>
              </a:rPr>
              <a:t>分类法“</a:t>
            </a:r>
            <a:endParaRPr lang="en-US" altLang="zh-CN" b="1" dirty="0">
              <a:solidFill>
                <a:prstClr val="black"/>
              </a:solidFill>
              <a:latin typeface="微软雅黑" panose="020B0503020204020204" charset="-122"/>
              <a:ea typeface="微软雅黑" panose="020B0503020204020204" charset="-122"/>
            </a:endParaRPr>
          </a:p>
          <a:p>
            <a:pPr marL="257175" indent="-257175" defTabSz="685800">
              <a:lnSpc>
                <a:spcPct val="150000"/>
              </a:lnSpc>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rPr>
              <a:t>定义：</a:t>
            </a:r>
            <a:r>
              <a:rPr lang="zh-CN" altLang="zh-CN" dirty="0">
                <a:solidFill>
                  <a:prstClr val="black"/>
                </a:solidFill>
                <a:latin typeface="微软雅黑" panose="020B0503020204020204" charset="-122"/>
                <a:ea typeface="微软雅黑" panose="020B0503020204020204" charset="-122"/>
              </a:rPr>
              <a:t>是由芬兰学者</a:t>
            </a:r>
            <a:r>
              <a:rPr lang="zh-CN" altLang="zh-CN" b="1" u="sng" dirty="0">
                <a:solidFill>
                  <a:srgbClr val="C00000"/>
                </a:solidFill>
                <a:latin typeface="微软雅黑" panose="020B0503020204020204" charset="-122"/>
                <a:ea typeface="微软雅黑" panose="020B0503020204020204" charset="-122"/>
                <a:cs typeface="Calibri" panose="020F0502020204030204" charset="0"/>
              </a:rPr>
              <a:t>阿尔奈</a:t>
            </a:r>
            <a:r>
              <a:rPr lang="zh-CN" altLang="zh-CN" dirty="0">
                <a:solidFill>
                  <a:prstClr val="black"/>
                </a:solidFill>
                <a:latin typeface="微软雅黑" panose="020B0503020204020204" charset="-122"/>
                <a:ea typeface="微软雅黑" panose="020B0503020204020204" charset="-122"/>
              </a:rPr>
              <a:t>提出，后经美国学者</a:t>
            </a:r>
            <a:r>
              <a:rPr lang="zh-CN" altLang="zh-CN" b="1" u="sng" dirty="0">
                <a:solidFill>
                  <a:srgbClr val="C00000"/>
                </a:solidFill>
                <a:latin typeface="微软雅黑" panose="020B0503020204020204" charset="-122"/>
                <a:ea typeface="微软雅黑" panose="020B0503020204020204" charset="-122"/>
                <a:cs typeface="Calibri" panose="020F0502020204030204" charset="0"/>
              </a:rPr>
              <a:t>汤普森</a:t>
            </a:r>
            <a:r>
              <a:rPr lang="zh-CN" altLang="zh-CN" dirty="0">
                <a:solidFill>
                  <a:prstClr val="black"/>
                </a:solidFill>
                <a:latin typeface="微软雅黑" panose="020B0503020204020204" charset="-122"/>
                <a:ea typeface="微软雅黑" panose="020B0503020204020204" charset="-122"/>
              </a:rPr>
              <a:t>所完善的一种编制故事类型索引的方法。国际上将这种方法称为”</a:t>
            </a:r>
            <a:r>
              <a:rPr lang="zh-CN" altLang="zh-CN" b="1" u="sng" dirty="0">
                <a:solidFill>
                  <a:srgbClr val="C00000"/>
                </a:solidFill>
                <a:latin typeface="微软雅黑" panose="020B0503020204020204" charset="-122"/>
                <a:ea typeface="微软雅黑" panose="020B0503020204020204" charset="-122"/>
                <a:cs typeface="Calibri" panose="020F0502020204030204" charset="0"/>
              </a:rPr>
              <a:t>阿尔奈——汤普森体系</a:t>
            </a:r>
            <a:r>
              <a:rPr lang="zh-CN" altLang="zh-CN" dirty="0">
                <a:solidFill>
                  <a:prstClr val="black"/>
                </a:solidFill>
                <a:latin typeface="微软雅黑" panose="020B0503020204020204" charset="-122"/>
                <a:ea typeface="微软雅黑" panose="020B0503020204020204" charset="-122"/>
              </a:rPr>
              <a:t>“，简称”</a:t>
            </a:r>
            <a:r>
              <a:rPr lang="en-US" altLang="zh-CN" b="1" u="sng" dirty="0">
                <a:solidFill>
                  <a:srgbClr val="C00000"/>
                </a:solidFill>
                <a:latin typeface="微软雅黑" panose="020B0503020204020204" charset="-122"/>
                <a:ea typeface="微软雅黑" panose="020B0503020204020204" charset="-122"/>
              </a:rPr>
              <a:t>AT</a:t>
            </a:r>
            <a:r>
              <a:rPr lang="zh-CN" altLang="zh-CN" b="1" u="sng" dirty="0">
                <a:solidFill>
                  <a:srgbClr val="C00000"/>
                </a:solidFill>
                <a:latin typeface="微软雅黑" panose="020B0503020204020204" charset="-122"/>
                <a:ea typeface="微软雅黑" panose="020B0503020204020204" charset="-122"/>
              </a:rPr>
              <a:t>分类法</a:t>
            </a:r>
            <a:r>
              <a:rPr lang="zh-CN" altLang="zh-CN" dirty="0">
                <a:solidFill>
                  <a:prstClr val="black"/>
                </a:solidFill>
                <a:latin typeface="微软雅黑" panose="020B0503020204020204" charset="-122"/>
                <a:ea typeface="微软雅黑" panose="020B0503020204020204" charset="-122"/>
              </a:rPr>
              <a:t>“。即按相对有限的情节类型，将故事进行分类编目的一种分类方法。</a:t>
            </a:r>
          </a:p>
          <a:p>
            <a:pPr marL="257175" indent="-257175" defTabSz="685800">
              <a:lnSpc>
                <a:spcPct val="150000"/>
              </a:lnSpc>
              <a:buFont typeface="Wingdings" panose="05000000000000000000" charset="0"/>
              <a:buChar char=""/>
              <a:defRPr/>
            </a:pPr>
            <a:r>
              <a:rPr lang="zh-CN" altLang="zh-CN" dirty="0">
                <a:solidFill>
                  <a:prstClr val="black"/>
                </a:solidFill>
                <a:latin typeface="微软雅黑" panose="020B0503020204020204" charset="-122"/>
                <a:ea typeface="微软雅黑" panose="020B0503020204020204" charset="-122"/>
              </a:rPr>
              <a:t> 由阿尔奈编撰，经汤普森增订的，已经成为检索世界民间故事的通用工具书的是</a:t>
            </a:r>
            <a:r>
              <a:rPr lang="zh-CN" altLang="zh-CN" b="1" u="sng" dirty="0">
                <a:solidFill>
                  <a:srgbClr val="C00000"/>
                </a:solidFill>
                <a:latin typeface="微软雅黑" panose="020B0503020204020204" charset="-122"/>
                <a:ea typeface="微软雅黑" panose="020B0503020204020204" charset="-122"/>
              </a:rPr>
              <a:t>《民间故事类型索引》</a:t>
            </a:r>
          </a:p>
          <a:p>
            <a:pPr defTabSz="685800">
              <a:lnSpc>
                <a:spcPct val="150000"/>
              </a:lnSpc>
              <a:defRPr/>
            </a:pPr>
            <a:endParaRPr lang="zh-CN" altLang="zh-CN" b="1" u="sng" dirty="0">
              <a:solidFill>
                <a:srgbClr val="C00000"/>
              </a:solidFill>
              <a:latin typeface="微软雅黑" panose="020B0503020204020204" charset="-122"/>
              <a:ea typeface="微软雅黑" panose="020B0503020204020204" charset="-122"/>
            </a:endParaRPr>
          </a:p>
        </p:txBody>
      </p:sp>
      <p:sp>
        <p:nvSpPr>
          <p:cNvPr id="11" name="五边形 10"/>
          <p:cNvSpPr/>
          <p:nvPr/>
        </p:nvSpPr>
        <p:spPr>
          <a:xfrm flipH="1">
            <a:off x="3209825" y="18166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
        <p:nvSpPr>
          <p:cNvPr id="4" name="五边形 3"/>
          <p:cNvSpPr/>
          <p:nvPr/>
        </p:nvSpPr>
        <p:spPr>
          <a:xfrm flipH="1">
            <a:off x="5161498" y="18166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选择</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7" name="圆角矩形 6">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3"/>
          <p:cNvSpPr txBox="1"/>
          <p:nvPr/>
        </p:nvSpPr>
        <p:spPr>
          <a:xfrm>
            <a:off x="360998" y="157359"/>
            <a:ext cx="3322063" cy="1038746"/>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5.1</a:t>
            </a:r>
            <a:r>
              <a:rPr lang="zh-CN" altLang="en-US" sz="2100" b="1" dirty="0">
                <a:solidFill>
                  <a:prstClr val="black"/>
                </a:solidFill>
                <a:latin typeface="微软雅黑" panose="020B0503020204020204" charset="-122"/>
                <a:ea typeface="微软雅黑" panose="020B0503020204020204" charset="-122"/>
                <a:sym typeface="+mn-ea"/>
              </a:rPr>
              <a:t> 民间故事的界定与分类</a:t>
            </a:r>
            <a:endParaRPr lang="en-US" altLang="zh-CN" sz="2100" b="1"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5.1.2</a:t>
            </a:r>
            <a:r>
              <a:rPr lang="zh-CN" altLang="en-US" sz="2100" b="1" dirty="0">
                <a:solidFill>
                  <a:srgbClr val="0070C0"/>
                </a:solidFill>
                <a:latin typeface="微软雅黑" panose="020B0503020204020204" charset="-122"/>
                <a:ea typeface="微软雅黑" panose="020B0503020204020204" charset="-122"/>
                <a:sym typeface="+mn-ea"/>
              </a:rPr>
              <a:t> 民间故事的分类方法</a:t>
            </a:r>
          </a:p>
        </p:txBody>
      </p:sp>
    </p:spTree>
    <p:custDataLst>
      <p:tags r:id="rId1"/>
    </p:custDataLst>
    <p:extLst>
      <p:ext uri="{BB962C8B-B14F-4D97-AF65-F5344CB8AC3E}">
        <p14:creationId xmlns:p14="http://schemas.microsoft.com/office/powerpoint/2010/main" val="367822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70097" y="1859756"/>
            <a:ext cx="7604284" cy="391478"/>
          </a:xfrm>
          <a:prstGeom prst="rect">
            <a:avLst/>
          </a:prstGeom>
          <a:noFill/>
          <a:ln w="9525">
            <a:noFill/>
          </a:ln>
        </p:spPr>
        <p:txBody>
          <a:bodyPr wrap="square" lIns="68580" tIns="34290" rIns="68580" bIns="34290">
            <a:spAutoFit/>
          </a:bodyPr>
          <a:lstStyle/>
          <a:p>
            <a:pPr defTabSz="685800">
              <a:defRPr/>
            </a:pPr>
            <a:r>
              <a:rPr lang="zh-CN" altLang="en-US" sz="2100">
                <a:solidFill>
                  <a:prstClr val="black"/>
                </a:solidFill>
                <a:latin typeface="宋体" panose="02010600030101010101" pitchFamily="2" charset="-122"/>
                <a:ea typeface="宋体" panose="02010600030101010101" pitchFamily="2" charset="-122"/>
                <a:cs typeface="宋体" panose="02010600030101010101" pitchFamily="2" charset="-122"/>
              </a:rPr>
              <a:t>民间故事的传承活动没有固定的时间与场所。        【</a:t>
            </a:r>
            <a:r>
              <a:rPr lang="zh-CN" altLang="en-US" sz="2100">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en-US" altLang="zh-CN" sz="21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1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2100">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zh-CN" altLang="en-US" sz="2100">
                <a:solidFill>
                  <a:prstClr val="black"/>
                </a:solidFill>
                <a:latin typeface="宋体" panose="02010600030101010101" pitchFamily="2" charset="-122"/>
                <a:ea typeface="宋体" panose="02010600030101010101" pitchFamily="2" charset="-122"/>
                <a:cs typeface="宋体" panose="02010600030101010101" pitchFamily="2" charset="-122"/>
              </a:rPr>
              <a:t>】</a:t>
            </a:r>
            <a:endParaRPr lang="zh-CN" altLang="en-US" sz="2100">
              <a:solidFill>
                <a:prstClr val="black"/>
              </a:solidFill>
              <a:latin typeface="Calibri"/>
              <a:ea typeface="宋体" panose="02010600030101010101" pitchFamily="2"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053698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885015"/>
            <a:ext cx="7056783" cy="2586087"/>
            <a:chOff x="622851" y="1180019"/>
            <a:chExt cx="9409044"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第五章</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民间故事的界定与分类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民间故事的特征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5515417"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民间故事的价值及其研究</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254786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4798" y="662464"/>
            <a:ext cx="275780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5.3.1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民间故事的价值</a:t>
            </a:r>
          </a:p>
        </p:txBody>
      </p:sp>
      <p:sp>
        <p:nvSpPr>
          <p:cNvPr id="3" name="文本框 2"/>
          <p:cNvSpPr txBox="1"/>
          <p:nvPr/>
        </p:nvSpPr>
        <p:spPr>
          <a:xfrm>
            <a:off x="284797" y="1279684"/>
            <a:ext cx="7716203" cy="483870"/>
          </a:xfrm>
          <a:prstGeom prst="rect">
            <a:avLst/>
          </a:prstGeom>
          <a:noFill/>
        </p:spPr>
        <p:txBody>
          <a:bodyPr wrap="square" lIns="68580" tIns="34290" rIns="68580" bIns="34290" rtlCol="0" anchor="t">
            <a:spAutoFit/>
          </a:bodyPr>
          <a:lstStyle/>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）文化价值（</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）教育价值 （</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）心理补偿价值</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04788" y="109538"/>
            <a:ext cx="3671518"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5.3</a:t>
            </a:r>
            <a:r>
              <a:rPr lang="zh-CN" altLang="en-US" sz="2100" b="1" dirty="0">
                <a:solidFill>
                  <a:prstClr val="black"/>
                </a:solidFill>
                <a:latin typeface="微软雅黑" panose="020B0503020204020204" charset="-122"/>
                <a:ea typeface="微软雅黑" panose="020B0503020204020204" charset="-122"/>
                <a:sym typeface="+mn-ea"/>
              </a:rPr>
              <a:t>  民间故事的价值及其研究</a:t>
            </a:r>
          </a:p>
        </p:txBody>
      </p:sp>
      <p:sp>
        <p:nvSpPr>
          <p:cNvPr id="5" name="文本框 4"/>
          <p:cNvSpPr txBox="1"/>
          <p:nvPr/>
        </p:nvSpPr>
        <p:spPr>
          <a:xfrm>
            <a:off x="204788" y="1928500"/>
            <a:ext cx="4754880" cy="552926"/>
          </a:xfrm>
          <a:prstGeom prst="rect">
            <a:avLst/>
          </a:prstGeom>
          <a:noFill/>
        </p:spPr>
        <p:txBody>
          <a:bodyPr wrap="square" lIns="68580" tIns="34290" rIns="68580" bIns="34290" rtlCol="0">
            <a:spAutoFit/>
          </a:bodyPr>
          <a:lstStyle/>
          <a:p>
            <a:pPr defTabSz="685800">
              <a:lnSpc>
                <a:spcPct val="150000"/>
              </a:lnSpc>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文化价值</a:t>
            </a:r>
          </a:p>
        </p:txBody>
      </p:sp>
      <p:sp>
        <p:nvSpPr>
          <p:cNvPr id="6" name="文本框 5"/>
          <p:cNvSpPr txBox="1"/>
          <p:nvPr/>
        </p:nvSpPr>
        <p:spPr>
          <a:xfrm>
            <a:off x="284798" y="2481426"/>
            <a:ext cx="8472964" cy="2034540"/>
          </a:xfrm>
          <a:prstGeom prst="rect">
            <a:avLst/>
          </a:prstGeom>
          <a:noFill/>
        </p:spPr>
        <p:txBody>
          <a:bodyPr wrap="square" lIns="68580" tIns="34290" rIns="68580" bIns="34290" rtlCol="0" anchor="t">
            <a:spAutoFit/>
          </a:bodyPr>
          <a:lstStyle/>
          <a:p>
            <a:pPr indent="540068" defTabSz="685800" fontAlgn="base" hangingPunct="0">
              <a:lnSpc>
                <a:spcPct val="125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民间故事作为民众心理结构的一种物化形态，真实地</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展示了特定历史阶段民众的生活风貌及心路历程。</a:t>
            </a:r>
          </a:p>
          <a:p>
            <a:pPr indent="540068" defTabSz="685800" fontAlgn="base" hangingPunct="0">
              <a:lnSpc>
                <a:spcPct val="115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民间故事独特地伴随着历史，越是古老的故事，越具有历史的黏着和多层的积累，经过不同时代的传承，往往打上不同历史时代的印记，因而</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具有特殊的文化史价值</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。古往今来，民间故事不仅随时记录和反映社会民众的思想愿望、历史评价、生活态度和审美倾向，而且成为广大民众生活的一个有机组成部分。</a:t>
            </a:r>
          </a:p>
        </p:txBody>
      </p:sp>
      <p:sp>
        <p:nvSpPr>
          <p:cNvPr id="26" name="五边形 25"/>
          <p:cNvSpPr/>
          <p:nvPr/>
        </p:nvSpPr>
        <p:spPr>
          <a:xfrm flipH="1">
            <a:off x="3165082" y="82046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论述</a:t>
            </a:r>
          </a:p>
        </p:txBody>
      </p:sp>
      <p:sp>
        <p:nvSpPr>
          <p:cNvPr id="23" name="五边形 22"/>
          <p:cNvSpPr/>
          <p:nvPr/>
        </p:nvSpPr>
        <p:spPr>
          <a:xfrm flipH="1">
            <a:off x="1942549" y="200744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10" name="圆角矩形 9">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民间故事的价值及其研究</a:t>
              </a:r>
            </a:p>
          </p:txBody>
        </p:sp>
        <p:cxnSp>
          <p:nvCxnSpPr>
            <p:cNvPr id="14"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833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2411" y="1464444"/>
            <a:ext cx="8503920" cy="2977738"/>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由于民间故事的内容切近民众的日常生活，形式又为人们所喜闻乐见，因而它自然成为民众进行自我教育最方便、最普及的</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口头教科书</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rPr>
              <a:t>民间故事的教育价值体现于</a:t>
            </a:r>
            <a:r>
              <a:rPr lang="zh-CN" altLang="en-US" dirty="0">
                <a:solidFill>
                  <a:srgbClr val="FF0000"/>
                </a:solidFill>
                <a:latin typeface="微软雅黑" panose="020B0503020204020204" charset="-122"/>
                <a:ea typeface="微软雅黑" panose="020B0503020204020204" charset="-122"/>
              </a:rPr>
              <a:t>直接的</a:t>
            </a:r>
            <a:r>
              <a:rPr lang="zh-CN" altLang="en-US" dirty="0">
                <a:latin typeface="微软雅黑" panose="020B0503020204020204" charset="-122"/>
                <a:ea typeface="微软雅黑" panose="020B0503020204020204" charset="-122"/>
              </a:rPr>
              <a:t>与</a:t>
            </a:r>
            <a:r>
              <a:rPr lang="zh-CN" altLang="en-US" dirty="0">
                <a:solidFill>
                  <a:srgbClr val="FF0000"/>
                </a:solidFill>
                <a:latin typeface="微软雅黑" panose="020B0503020204020204" charset="-122"/>
                <a:ea typeface="微软雅黑" panose="020B0503020204020204" charset="-122"/>
              </a:rPr>
              <a:t>间接的</a:t>
            </a:r>
            <a:r>
              <a:rPr lang="zh-CN" altLang="en-US" dirty="0">
                <a:solidFill>
                  <a:prstClr val="black"/>
                </a:solidFill>
                <a:latin typeface="微软雅黑" panose="020B0503020204020204" charset="-122"/>
                <a:ea typeface="微软雅黑" panose="020B0503020204020204" charset="-122"/>
              </a:rPr>
              <a:t>两个层面。</a:t>
            </a:r>
          </a:p>
          <a:p>
            <a:pPr indent="540068" defTabSz="685800" fontAlgn="base" hangingPunct="0">
              <a:lnSpc>
                <a:spcPct val="150000"/>
              </a:lnSpc>
              <a:spcBef>
                <a:spcPct val="0"/>
              </a:spcBef>
              <a:spcAft>
                <a:spcPct val="0"/>
              </a:spcAft>
              <a:defRPr/>
            </a:pPr>
            <a:r>
              <a:rPr lang="en-US" altLang="zh-CN" dirty="0">
                <a:solidFill>
                  <a:prstClr val="black"/>
                </a:solidFill>
                <a:latin typeface="楷体" panose="02010609060101010101" pitchFamily="49" charset="-122"/>
                <a:ea typeface="楷体" panose="02010609060101010101" pitchFamily="49" charset="-122"/>
              </a:rPr>
              <a:t>① </a:t>
            </a:r>
            <a:r>
              <a:rPr lang="zh-CN" altLang="en-US" dirty="0">
                <a:solidFill>
                  <a:prstClr val="black"/>
                </a:solidFill>
                <a:latin typeface="楷体" panose="02010609060101010101" pitchFamily="49" charset="-122"/>
                <a:ea typeface="楷体" panose="02010609060101010101" pitchFamily="49" charset="-122"/>
              </a:rPr>
              <a:t>直接的价值主要体现于各种</a:t>
            </a:r>
            <a:r>
              <a:rPr lang="zh-CN" altLang="en-US" b="1" u="sng" dirty="0">
                <a:solidFill>
                  <a:prstClr val="black"/>
                </a:solidFill>
                <a:latin typeface="楷体" panose="02010609060101010101" pitchFamily="49" charset="-122"/>
                <a:ea typeface="楷体" panose="02010609060101010101" pitchFamily="49" charset="-122"/>
              </a:rPr>
              <a:t>知识的传授</a:t>
            </a:r>
            <a:r>
              <a:rPr lang="zh-CN" altLang="en-US" dirty="0">
                <a:solidFill>
                  <a:prstClr val="black"/>
                </a:solidFill>
                <a:latin typeface="楷体" panose="02010609060101010101" pitchFamily="49" charset="-122"/>
                <a:ea typeface="楷体" panose="02010609060101010101" pitchFamily="49" charset="-122"/>
              </a:rPr>
              <a:t>。间接的价值主要体现于对社会成员的</a:t>
            </a:r>
            <a:r>
              <a:rPr lang="zh-CN" altLang="en-US" b="1" u="sng" dirty="0">
                <a:solidFill>
                  <a:prstClr val="black"/>
                </a:solidFill>
                <a:latin typeface="楷体" panose="02010609060101010101" pitchFamily="49" charset="-122"/>
                <a:ea typeface="楷体" panose="02010609060101010101" pitchFamily="49" charset="-122"/>
              </a:rPr>
              <a:t>习俗养成及道德规范的培养</a:t>
            </a:r>
            <a:r>
              <a:rPr lang="zh-CN" altLang="en-US" dirty="0">
                <a:solidFill>
                  <a:prstClr val="black"/>
                </a:solidFill>
                <a:latin typeface="楷体" panose="02010609060101010101" pitchFamily="49" charset="-122"/>
                <a:ea typeface="楷体" panose="02010609060101010101" pitchFamily="49" charset="-122"/>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rPr>
              <a:t>② 民间故事以其独有的</a:t>
            </a:r>
            <a:r>
              <a:rPr lang="zh-CN" altLang="en-US" b="1" u="sng" dirty="0">
                <a:solidFill>
                  <a:srgbClr val="FF0000"/>
                </a:solidFill>
                <a:latin typeface="楷体" panose="02010609060101010101" pitchFamily="49" charset="-122"/>
                <a:ea typeface="楷体" panose="02010609060101010101" pitchFamily="49" charset="-122"/>
              </a:rPr>
              <a:t>艺术魅力</a:t>
            </a:r>
            <a:r>
              <a:rPr lang="zh-CN" altLang="en-US" dirty="0">
                <a:solidFill>
                  <a:prstClr val="black"/>
                </a:solidFill>
                <a:latin typeface="楷体" panose="02010609060101010101" pitchFamily="49" charset="-122"/>
                <a:ea typeface="楷体" panose="02010609060101010101" pitchFamily="49" charset="-122"/>
              </a:rPr>
              <a:t>，不但被成年人所喜爱，更是和</a:t>
            </a:r>
            <a:r>
              <a:rPr lang="zh-CN" altLang="en-US" b="1" u="sng" dirty="0">
                <a:solidFill>
                  <a:srgbClr val="FF0000"/>
                </a:solidFill>
                <a:latin typeface="楷体" panose="02010609060101010101" pitchFamily="49" charset="-122"/>
                <a:ea typeface="楷体" panose="02010609060101010101" pitchFamily="49" charset="-122"/>
              </a:rPr>
              <a:t>孩子们</a:t>
            </a:r>
            <a:r>
              <a:rPr lang="zh-CN" altLang="en-US" dirty="0">
                <a:solidFill>
                  <a:prstClr val="black"/>
                </a:solidFill>
                <a:latin typeface="楷体" panose="02010609060101010101" pitchFamily="49" charset="-122"/>
                <a:ea typeface="楷体" panose="02010609060101010101" pitchFamily="49" charset="-122"/>
              </a:rPr>
              <a:t>结下了不解之缘。</a:t>
            </a:r>
          </a:p>
        </p:txBody>
      </p:sp>
      <p:sp>
        <p:nvSpPr>
          <p:cNvPr id="3" name="文本框 2"/>
          <p:cNvSpPr txBox="1"/>
          <p:nvPr/>
        </p:nvSpPr>
        <p:spPr>
          <a:xfrm>
            <a:off x="249168" y="866696"/>
            <a:ext cx="4754880" cy="552926"/>
          </a:xfrm>
          <a:prstGeom prst="rect">
            <a:avLst/>
          </a:prstGeom>
          <a:noFill/>
        </p:spPr>
        <p:txBody>
          <a:bodyPr wrap="square" lIns="68580" tIns="34290" rIns="68580" bIns="34290" rtlCol="0">
            <a:spAutoFit/>
          </a:bodyPr>
          <a:lstStyle/>
          <a:p>
            <a:pPr defTabSz="685800">
              <a:lnSpc>
                <a:spcPct val="150000"/>
              </a:lnSpc>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教育价值</a:t>
            </a:r>
          </a:p>
        </p:txBody>
      </p:sp>
      <p:sp>
        <p:nvSpPr>
          <p:cNvPr id="26" name="五边形 25"/>
          <p:cNvSpPr/>
          <p:nvPr/>
        </p:nvSpPr>
        <p:spPr>
          <a:xfrm flipH="1">
            <a:off x="2948389" y="18514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论述</a:t>
            </a:r>
          </a:p>
        </p:txBody>
      </p:sp>
      <p:sp>
        <p:nvSpPr>
          <p:cNvPr id="23" name="五边形 22"/>
          <p:cNvSpPr/>
          <p:nvPr/>
        </p:nvSpPr>
        <p:spPr>
          <a:xfrm flipH="1">
            <a:off x="1977315" y="106951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7" name="文本框 6">
            <a:extLst>
              <a:ext uri="{FF2B5EF4-FFF2-40B4-BE49-F238E27FC236}">
                <a16:creationId xmlns:a16="http://schemas.microsoft.com/office/drawing/2014/main" id="{08EE7E39-D0E9-FC4F-B7FE-6D4613621214}"/>
              </a:ext>
            </a:extLst>
          </p:cNvPr>
          <p:cNvSpPr txBox="1"/>
          <p:nvPr/>
        </p:nvSpPr>
        <p:spPr>
          <a:xfrm>
            <a:off x="179512" y="123478"/>
            <a:ext cx="275780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5.3.1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民间故事的价值</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9" name="圆角矩形 8">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2" name="圆角矩形 11">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民间故事的价值及其研究</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85214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0507" y="1522645"/>
            <a:ext cx="8493443" cy="2561273"/>
          </a:xfrm>
          <a:prstGeom prst="rect">
            <a:avLst/>
          </a:prstGeom>
          <a:noFill/>
        </p:spPr>
        <p:txBody>
          <a:bodyPr wrap="square" lIns="68580" tIns="34290" rIns="68580" bIns="34290" rtlCol="0" anchor="t">
            <a:spAutoFit/>
          </a:bodyPr>
          <a:lstStyle/>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民间故事在讲述和听取的过程中，在人们的心理上可以形成一种审美的愉悦之感，对民众具有一种</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心理补偿的价值</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勤劳终获回报，有情终成眷属</a:t>
            </a:r>
          </a:p>
          <a:p>
            <a:pPr indent="342900"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rPr>
              <a:t>民间故事对民众的心理补偿，所激起的主要不是官能享受的快感，而是进行生存斗争、进取的快乐。这种审美愉悦同我国劳动民众淳朴的道德相融合，具有积极的价值与作用。</a:t>
            </a:r>
          </a:p>
        </p:txBody>
      </p:sp>
      <p:sp>
        <p:nvSpPr>
          <p:cNvPr id="3" name="文本框 2"/>
          <p:cNvSpPr txBox="1"/>
          <p:nvPr/>
        </p:nvSpPr>
        <p:spPr>
          <a:xfrm>
            <a:off x="250508" y="907330"/>
            <a:ext cx="4754880" cy="552926"/>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心理补偿价值</a:t>
            </a:r>
          </a:p>
        </p:txBody>
      </p:sp>
      <p:sp>
        <p:nvSpPr>
          <p:cNvPr id="26" name="五边形 25"/>
          <p:cNvSpPr/>
          <p:nvPr/>
        </p:nvSpPr>
        <p:spPr>
          <a:xfrm flipH="1">
            <a:off x="2948389" y="18514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论述</a:t>
            </a:r>
          </a:p>
        </p:txBody>
      </p:sp>
      <p:sp>
        <p:nvSpPr>
          <p:cNvPr id="23" name="五边形 22"/>
          <p:cNvSpPr/>
          <p:nvPr/>
        </p:nvSpPr>
        <p:spPr>
          <a:xfrm flipH="1">
            <a:off x="2793131" y="98627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7" name="文本框 6">
            <a:extLst>
              <a:ext uri="{FF2B5EF4-FFF2-40B4-BE49-F238E27FC236}">
                <a16:creationId xmlns:a16="http://schemas.microsoft.com/office/drawing/2014/main" id="{9D15BA39-7F87-554E-8EFD-702F12091A1C}"/>
              </a:ext>
            </a:extLst>
          </p:cNvPr>
          <p:cNvSpPr txBox="1"/>
          <p:nvPr/>
        </p:nvSpPr>
        <p:spPr>
          <a:xfrm>
            <a:off x="192585" y="134229"/>
            <a:ext cx="275780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5.3.1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民间故事的价值</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9" name="圆角矩形 8">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2" name="圆角矩形 11">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民间故事的价值及其研究</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45839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512" y="1067271"/>
            <a:ext cx="8905682" cy="3462486"/>
          </a:xfrm>
          <a:prstGeom prst="rect">
            <a:avLst/>
          </a:prstGeom>
          <a:noFill/>
        </p:spPr>
        <p:txBody>
          <a:bodyPr wrap="square" lIns="68580" tIns="34290" rIns="68580" bIns="34290" rtlCol="0">
            <a:spAutoFit/>
          </a:bodyPr>
          <a:lstStyle/>
          <a:p>
            <a:pPr defTabSz="685800">
              <a:lnSpc>
                <a:spcPct val="150000"/>
              </a:lnSpc>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国外</a:t>
            </a:r>
          </a:p>
          <a:p>
            <a:pPr defTabSz="685800">
              <a:lnSpc>
                <a:spcPct val="150000"/>
              </a:lnSpc>
              <a:defRPr/>
            </a:pP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       从世界范围来看，真正具有现代科学意义的民间故事研究始于19世纪初。1812年—1814年间，德国著名语言学家</a:t>
            </a:r>
            <a:r>
              <a:rPr lang="zh-CN" altLang="en-US" sz="1500" b="1" dirty="0">
                <a:solidFill>
                  <a:prstClr val="black"/>
                </a:solidFill>
                <a:latin typeface="微软雅黑" panose="020B0503020204020204" charset="-122"/>
                <a:ea typeface="微软雅黑" panose="020B0503020204020204" charset="-122"/>
                <a:cs typeface="Calibri" panose="020F0502020204030204" charset="0"/>
                <a:sym typeface="+mn-ea"/>
              </a:rPr>
              <a:t>格林兄弟</a:t>
            </a: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出版了他们搜集整理的</a:t>
            </a:r>
            <a:r>
              <a:rPr lang="zh-CN" altLang="en-US" sz="1500" b="1" dirty="0">
                <a:solidFill>
                  <a:prstClr val="black"/>
                </a:solidFill>
                <a:latin typeface="微软雅黑" panose="020B0503020204020204" charset="-122"/>
                <a:ea typeface="微软雅黑" panose="020B0503020204020204" charset="-122"/>
                <a:cs typeface="Calibri" panose="020F0502020204030204" charset="0"/>
                <a:sym typeface="+mn-ea"/>
              </a:rPr>
              <a:t>《儿童与家庭故事集》（即《格林童话集》）</a:t>
            </a: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，接着，又出版了《德国的传说》、《德国的神话》等专集，在欧洲激起巨大反响。</a:t>
            </a:r>
          </a:p>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国内</a:t>
            </a:r>
          </a:p>
          <a:p>
            <a:pPr defTabSz="685800">
              <a:lnSpc>
                <a:spcPct val="150000"/>
              </a:lnSpc>
              <a:defRPr/>
            </a:pP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      中国的民间故事研究是从20世纪二三十年代开始的，这一时期的成果主要有赵景深、钟敬文等人</a:t>
            </a:r>
            <a:r>
              <a:rPr lang="zh-CN" altLang="en-US" sz="1500" b="1" dirty="0">
                <a:solidFill>
                  <a:prstClr val="black"/>
                </a:solidFill>
                <a:latin typeface="微软雅黑" panose="020B0503020204020204" charset="-122"/>
                <a:ea typeface="微软雅黑" panose="020B0503020204020204" charset="-122"/>
                <a:cs typeface="Calibri" panose="020F0502020204030204" charset="0"/>
                <a:sym typeface="+mn-ea"/>
              </a:rPr>
              <a:t>有关民间故事尤其是童话研究</a:t>
            </a: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的一系列论述和译述。</a:t>
            </a:r>
          </a:p>
          <a:p>
            <a:pPr defTabSz="685800">
              <a:lnSpc>
                <a:spcPct val="150000"/>
              </a:lnSpc>
              <a:defRPr/>
            </a:pP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      自20世纪90年代以来，中国民间文学三套集成之一的《中国故事集成》各省卷开始陆续出版，至目前已全部出齐。这一划时代的大型文献的出版，</a:t>
            </a:r>
            <a:r>
              <a:rPr lang="zh-CN" altLang="en-US" sz="1500" b="1" dirty="0">
                <a:solidFill>
                  <a:prstClr val="black"/>
                </a:solidFill>
                <a:latin typeface="微软雅黑" panose="020B0503020204020204" charset="-122"/>
                <a:ea typeface="微软雅黑" panose="020B0503020204020204" charset="-122"/>
                <a:cs typeface="Calibri" panose="020F0502020204030204" charset="0"/>
                <a:sym typeface="+mn-ea"/>
              </a:rPr>
              <a:t>将会有力地推动我国的故事学研究，使其有突破性进展。</a:t>
            </a:r>
          </a:p>
        </p:txBody>
      </p:sp>
      <p:sp>
        <p:nvSpPr>
          <p:cNvPr id="4" name="文本框 3"/>
          <p:cNvSpPr txBox="1"/>
          <p:nvPr/>
        </p:nvSpPr>
        <p:spPr>
          <a:xfrm>
            <a:off x="137637" y="106204"/>
            <a:ext cx="4582001" cy="553998"/>
          </a:xfrm>
          <a:prstGeom prst="rect">
            <a:avLst/>
          </a:prstGeom>
          <a:noFill/>
        </p:spPr>
        <p:txBody>
          <a:bodyPr wrap="squar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5.3.2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民间故事的研究</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（以了解为主）</a:t>
            </a:r>
          </a:p>
        </p:txBody>
      </p:sp>
      <p:sp>
        <p:nvSpPr>
          <p:cNvPr id="24" name="五边形 23"/>
          <p:cNvSpPr/>
          <p:nvPr/>
        </p:nvSpPr>
        <p:spPr>
          <a:xfrm flipH="1">
            <a:off x="4348656" y="209232"/>
            <a:ext cx="741963" cy="390309"/>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250070" y="51471"/>
            <a:ext cx="3858434" cy="1080062"/>
            <a:chOff x="2466729" y="1180019"/>
            <a:chExt cx="4959964" cy="2352820"/>
          </a:xfrm>
        </p:grpSpPr>
        <p:sp>
          <p:nvSpPr>
            <p:cNvPr id="6" name="圆角矩形 5">
              <a:extLst>
                <a:ext uri="{FF2B5EF4-FFF2-40B4-BE49-F238E27FC236}">
                  <a16:creationId xmlns:a16="http://schemas.microsoft.com/office/drawing/2014/main" id="{EC3F5AF2-376F-0844-A51B-07622CD5612F}"/>
                </a:ext>
              </a:extLst>
            </p:cNvPr>
            <p:cNvSpPr/>
            <p:nvPr/>
          </p:nvSpPr>
          <p:spPr>
            <a:xfrm>
              <a:off x="2466729" y="1855750"/>
              <a:ext cx="1454737" cy="9226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272799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民间故事的界定与分类</a:t>
              </a:r>
            </a:p>
          </p:txBody>
        </p:sp>
        <p:sp>
          <p:nvSpPr>
            <p:cNvPr id="8" name="圆角矩形 7">
              <a:extLst>
                <a:ext uri="{FF2B5EF4-FFF2-40B4-BE49-F238E27FC236}">
                  <a16:creationId xmlns:a16="http://schemas.microsoft.com/office/drawing/2014/main" id="{74213CE4-F95E-0B4F-9ED7-66AA0EC54EC0}"/>
                </a:ext>
              </a:extLst>
            </p:cNvPr>
            <p:cNvSpPr/>
            <p:nvPr/>
          </p:nvSpPr>
          <p:spPr>
            <a:xfrm>
              <a:off x="4377330" y="2024052"/>
              <a:ext cx="2071908"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9" name="圆角矩形 8">
              <a:extLst>
                <a:ext uri="{FF2B5EF4-FFF2-40B4-BE49-F238E27FC236}">
                  <a16:creationId xmlns:a16="http://schemas.microsoft.com/office/drawing/2014/main" id="{0215B883-6253-8449-A953-2792DF534019}"/>
                </a:ext>
              </a:extLst>
            </p:cNvPr>
            <p:cNvSpPr/>
            <p:nvPr/>
          </p:nvSpPr>
          <p:spPr>
            <a:xfrm>
              <a:off x="4384293" y="2927242"/>
              <a:ext cx="304240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民间故事的价值及其研究</a:t>
              </a:r>
            </a:p>
          </p:txBody>
        </p:sp>
        <p:cxnSp>
          <p:nvCxnSpPr>
            <p:cNvPr id="10" name="直线连接符 19">
              <a:extLst>
                <a:ext uri="{FF2B5EF4-FFF2-40B4-BE49-F238E27FC236}">
                  <a16:creationId xmlns:a16="http://schemas.microsoft.com/office/drawing/2014/main" id="{2E56B57E-A19F-4B44-AB34-B35D23F9C872}"/>
                </a:ext>
              </a:extLst>
            </p:cNvPr>
            <p:cNvCxnSpPr>
              <a:cxnSpLocks/>
              <a:stCxn id="6" idx="3"/>
              <a:endCxn id="7" idx="1"/>
            </p:cNvCxnSpPr>
            <p:nvPr/>
          </p:nvCxnSpPr>
          <p:spPr>
            <a:xfrm flipV="1">
              <a:off x="3921466" y="1481505"/>
              <a:ext cx="429360" cy="83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a:off x="3921466" y="2317098"/>
              <a:ext cx="455864" cy="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3921466" y="2317098"/>
              <a:ext cx="462826" cy="91294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15015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唐宏宇\2 民间文学概论\章节架构\第五章 民间故事.jpg"/>
          <p:cNvPicPr>
            <a:picLocks noChangeAspect="1" noChangeArrowheads="1"/>
          </p:cNvPicPr>
          <p:nvPr/>
        </p:nvPicPr>
        <p:blipFill rotWithShape="1">
          <a:blip r:embed="rId2">
            <a:extLst>
              <a:ext uri="{28A0092B-C50C-407E-A947-70E740481C1C}">
                <a14:useLocalDpi xmlns:a14="http://schemas.microsoft.com/office/drawing/2010/main" val="0"/>
              </a:ext>
            </a:extLst>
          </a:blip>
          <a:srcRect l="1658" r="3511"/>
          <a:stretch/>
        </p:blipFill>
        <p:spPr bwMode="auto">
          <a:xfrm>
            <a:off x="251520" y="267494"/>
            <a:ext cx="8631883"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20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dirty="0">
                <a:latin typeface="微软雅黑" panose="020B0503020204020204" charset="-122"/>
                <a:ea typeface="微软雅黑" panose="020B0503020204020204" charset="-122"/>
              </a:rPr>
              <a:t>第五章重点内容</a:t>
            </a:r>
          </a:p>
        </p:txBody>
      </p:sp>
      <p:sp>
        <p:nvSpPr>
          <p:cNvPr id="100" name="文本框 99"/>
          <p:cNvSpPr txBox="1"/>
          <p:nvPr/>
        </p:nvSpPr>
        <p:spPr>
          <a:xfrm>
            <a:off x="532924" y="1159193"/>
            <a:ext cx="4574858" cy="1314926"/>
          </a:xfrm>
          <a:prstGeom prst="rect">
            <a:avLst/>
          </a:prstGeom>
          <a:noFill/>
          <a:ln w="9525">
            <a:noFill/>
          </a:ln>
        </p:spPr>
        <p:txBody>
          <a:bodyPr wrap="square" lIns="68580" tIns="34290" rIns="68580" bIns="34290">
            <a:spAutoFit/>
          </a:bodyPr>
          <a:lstStyle/>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1. </a:t>
            </a:r>
            <a:r>
              <a:rPr>
                <a:solidFill>
                  <a:prstClr val="black"/>
                </a:solidFill>
                <a:latin typeface="微软雅黑" panose="020B0503020204020204" charset="-122"/>
                <a:ea typeface="微软雅黑" panose="020B0503020204020204" charset="-122"/>
                <a:cs typeface="宋体" panose="02010600030101010101" pitchFamily="2" charset="-122"/>
              </a:rPr>
              <a:t>民间故事的</a:t>
            </a:r>
            <a:r>
              <a:rPr b="1">
                <a:solidFill>
                  <a:srgbClr val="FF0000"/>
                </a:solidFill>
                <a:latin typeface="微软雅黑" panose="020B0503020204020204" charset="-122"/>
                <a:ea typeface="微软雅黑" panose="020B0503020204020204" charset="-122"/>
                <a:cs typeface="宋体" panose="02010600030101010101" pitchFamily="2" charset="-122"/>
              </a:rPr>
              <a:t>含义、特征</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2. </a:t>
            </a:r>
            <a:r>
              <a:rPr>
                <a:solidFill>
                  <a:prstClr val="black"/>
                </a:solidFill>
                <a:latin typeface="微软雅黑" panose="020B0503020204020204" charset="-122"/>
                <a:ea typeface="微软雅黑" panose="020B0503020204020204" charset="-122"/>
                <a:cs typeface="宋体" panose="02010600030101010101" pitchFamily="2" charset="-122"/>
              </a:rPr>
              <a:t>民间故事</a:t>
            </a:r>
            <a:r>
              <a:rPr b="1">
                <a:solidFill>
                  <a:srgbClr val="FF0000"/>
                </a:solidFill>
                <a:latin typeface="微软雅黑" panose="020B0503020204020204" charset="-122"/>
                <a:ea typeface="微软雅黑" panose="020B0503020204020204" charset="-122"/>
                <a:cs typeface="宋体" panose="02010600030101010101" pitchFamily="2" charset="-122"/>
              </a:rPr>
              <a:t>分类方法 </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3. </a:t>
            </a:r>
            <a:r>
              <a:rPr>
                <a:solidFill>
                  <a:prstClr val="black"/>
                </a:solidFill>
                <a:latin typeface="微软雅黑" panose="020B0503020204020204" charset="-122"/>
                <a:ea typeface="微软雅黑" panose="020B0503020204020204" charset="-122"/>
                <a:cs typeface="宋体" panose="02010600030101010101" pitchFamily="2" charset="-122"/>
              </a:rPr>
              <a:t>民间故事的</a:t>
            </a:r>
            <a:r>
              <a:rPr b="1">
                <a:solidFill>
                  <a:srgbClr val="FF0000"/>
                </a:solidFill>
                <a:latin typeface="微软雅黑" panose="020B0503020204020204" charset="-122"/>
                <a:ea typeface="微软雅黑" panose="020B0503020204020204" charset="-122"/>
                <a:cs typeface="宋体" panose="02010600030101010101" pitchFamily="2" charset="-122"/>
              </a:rPr>
              <a:t>价值</a:t>
            </a:r>
          </a:p>
        </p:txBody>
      </p:sp>
    </p:spTree>
    <p:custDataLst>
      <p:tags r:id="rId1"/>
    </p:custDataLst>
    <p:extLst>
      <p:ext uri="{BB962C8B-B14F-4D97-AF65-F5344CB8AC3E}">
        <p14:creationId xmlns:p14="http://schemas.microsoft.com/office/powerpoint/2010/main" val="1973664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755577" y="885015"/>
            <a:ext cx="6768752" cy="2586087"/>
            <a:chOff x="358079" y="1180019"/>
            <a:chExt cx="9025002"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358079" y="2307346"/>
              <a:ext cx="3140493" cy="13695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第六章 史诗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17032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5005751"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467458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6"/>
              <a:ext cx="878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6"/>
              <a:ext cx="1017907" cy="13331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831668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202" y="745336"/>
            <a:ext cx="2565446" cy="553998"/>
          </a:xfrm>
          <a:prstGeom prst="rect">
            <a:avLst/>
          </a:prstGeom>
        </p:spPr>
        <p:txBody>
          <a:bodyPr wrap="non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6.1.1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史诗的含义</a:t>
            </a:r>
          </a:p>
        </p:txBody>
      </p:sp>
      <p:sp>
        <p:nvSpPr>
          <p:cNvPr id="11" name="五边形 10"/>
          <p:cNvSpPr/>
          <p:nvPr/>
        </p:nvSpPr>
        <p:spPr>
          <a:xfrm flipH="1">
            <a:off x="3051234" y="82415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p:cNvSpPr txBox="1"/>
          <p:nvPr/>
        </p:nvSpPr>
        <p:spPr>
          <a:xfrm>
            <a:off x="310992" y="1503998"/>
            <a:ext cx="8196739" cy="1730216"/>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史诗</a:t>
            </a:r>
            <a:r>
              <a:rPr lang="zh-CN" altLang="en-US" dirty="0">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是一种古老而源远流长的</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韵体叙事文学样式</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，是一种专门描写</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民族起源、民族迁徙、民族战争、民族英雄的不朽业绩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等传说的长篇民间叙事诗，是原始社会或奴隶社会民族历史的形象化记载，是“诗性的历史”，可以视为某一民族早期生活的百科全书。</a:t>
            </a:r>
            <a:endParaRPr lang="zh-CN" altLang="en-US" dirty="0">
              <a:solidFill>
                <a:prstClr val="black"/>
              </a:solidFill>
              <a:latin typeface="微软雅黑" panose="020B0503020204020204" charset="-122"/>
              <a:ea typeface="微软雅黑" panose="020B0503020204020204" charset="-122"/>
            </a:endParaRPr>
          </a:p>
        </p:txBody>
      </p:sp>
      <p:sp>
        <p:nvSpPr>
          <p:cNvPr id="2" name="文本框 1"/>
          <p:cNvSpPr txBox="1"/>
          <p:nvPr/>
        </p:nvSpPr>
        <p:spPr>
          <a:xfrm>
            <a:off x="310991" y="192405"/>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6.1</a:t>
            </a:r>
            <a:r>
              <a:rPr lang="zh-CN" altLang="en-US" sz="2100" b="1" dirty="0">
                <a:solidFill>
                  <a:prstClr val="black"/>
                </a:solidFill>
                <a:latin typeface="微软雅黑" panose="020B0503020204020204" charset="-122"/>
                <a:ea typeface="微软雅黑" panose="020B0503020204020204" charset="-122"/>
                <a:sym typeface="+mn-ea"/>
              </a:rPr>
              <a:t>  史诗的基本特征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8" name="圆角矩形 7">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2"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859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3009" y="1754252"/>
            <a:ext cx="7789391" cy="2977738"/>
          </a:xfrm>
          <a:prstGeom prst="rect">
            <a:avLst/>
          </a:prstGeom>
          <a:noFill/>
        </p:spPr>
        <p:txBody>
          <a:bodyPr wrap="square" lIns="68580" tIns="34290" rIns="68580" bIns="34290" rtlCol="0" anchor="t">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a:t>
            </a:r>
            <a:r>
              <a:rPr lang="en-US" altLang="zh-CN" b="1" u="sng" dirty="0">
                <a:solidFill>
                  <a:srgbClr val="C00000"/>
                </a:solidFill>
                <a:latin typeface="微软雅黑" panose="020B0503020204020204" charset="-122"/>
                <a:ea typeface="微软雅黑" panose="020B0503020204020204" charset="-122"/>
                <a:cs typeface="Calibri" panose="020F0502020204030204" charset="0"/>
                <a:sym typeface="+mn-ea"/>
              </a:rPr>
              <a:t>AT</a:t>
            </a:r>
            <a:r>
              <a:rPr lang="zh-CN" altLang="zh-CN" b="1" u="sng" dirty="0">
                <a:solidFill>
                  <a:srgbClr val="C00000"/>
                </a:solidFill>
                <a:latin typeface="微软雅黑" panose="020B0503020204020204" charset="-122"/>
                <a:ea typeface="微软雅黑" panose="020B0503020204020204" charset="-122"/>
                <a:cs typeface="Calibri" panose="020F0502020204030204" charset="0"/>
                <a:sym typeface="+mn-ea"/>
              </a:rPr>
              <a:t>分类法</a:t>
            </a:r>
            <a:r>
              <a:rPr lang="zh-CN" altLang="zh-CN" dirty="0">
                <a:solidFill>
                  <a:prstClr val="black"/>
                </a:solidFill>
                <a:latin typeface="微软雅黑" panose="020B0503020204020204" charset="-122"/>
                <a:ea typeface="微软雅黑" panose="020B0503020204020204" charset="-122"/>
                <a:sym typeface="+mn-ea"/>
              </a:rPr>
              <a:t>“将故事划分为</a:t>
            </a:r>
            <a:r>
              <a:rPr lang="zh-CN" altLang="zh-CN" b="1" u="sng" dirty="0">
                <a:solidFill>
                  <a:srgbClr val="C00000"/>
                </a:solidFill>
                <a:latin typeface="微软雅黑" panose="020B0503020204020204" charset="-122"/>
                <a:ea typeface="微软雅黑" panose="020B0503020204020204" charset="-122"/>
                <a:cs typeface="Calibri" panose="020F0502020204030204" charset="0"/>
                <a:sym typeface="+mn-ea"/>
              </a:rPr>
              <a:t>五大类</a:t>
            </a:r>
            <a:r>
              <a:rPr lang="zh-CN" altLang="zh-CN" dirty="0">
                <a:solidFill>
                  <a:prstClr val="black"/>
                </a:solidFill>
                <a:latin typeface="微软雅黑" panose="020B0503020204020204" charset="-122"/>
                <a:ea typeface="微软雅黑" panose="020B0503020204020204" charset="-122"/>
                <a:sym typeface="+mn-ea"/>
              </a:rPr>
              <a:t>，共有</a:t>
            </a:r>
            <a:r>
              <a:rPr lang="en-US" altLang="zh-CN" dirty="0">
                <a:solidFill>
                  <a:prstClr val="black"/>
                </a:solidFill>
                <a:latin typeface="微软雅黑" panose="020B0503020204020204" charset="-122"/>
                <a:ea typeface="微软雅黑" panose="020B0503020204020204" charset="-122"/>
                <a:sym typeface="+mn-ea"/>
              </a:rPr>
              <a:t>2500  </a:t>
            </a:r>
            <a:r>
              <a:rPr lang="zh-CN" altLang="zh-CN" dirty="0">
                <a:solidFill>
                  <a:prstClr val="black"/>
                </a:solidFill>
                <a:latin typeface="微软雅黑" panose="020B0503020204020204" charset="-122"/>
                <a:ea typeface="微软雅黑" panose="020B0503020204020204" charset="-122"/>
                <a:sym typeface="+mn-ea"/>
              </a:rPr>
              <a:t>个故事类型</a:t>
            </a:r>
            <a:r>
              <a:rPr lang="zh-CN" altLang="en-US" dirty="0">
                <a:solidFill>
                  <a:prstClr val="black"/>
                </a:solidFill>
                <a:latin typeface="微软雅黑" panose="020B0503020204020204" charset="-122"/>
                <a:ea typeface="微软雅黑" panose="020B0503020204020204" charset="-122"/>
                <a:sym typeface="+mn-ea"/>
              </a:rPr>
              <a:t>。</a:t>
            </a:r>
            <a:endParaRPr lang="zh-CN" altLang="zh-CN" dirty="0">
              <a:solidFill>
                <a:prstClr val="black"/>
              </a:solidFill>
              <a:latin typeface="微软雅黑" panose="020B0503020204020204" charset="-122"/>
              <a:ea typeface="微软雅黑" panose="020B0503020204020204" charset="-122"/>
              <a:sym typeface="+mn-ea"/>
            </a:endParaRPr>
          </a:p>
          <a:p>
            <a:pPr defTabSz="685800">
              <a:defRPr/>
            </a:pPr>
            <a:r>
              <a:rPr lang="zh-CN" altLang="zh-CN" dirty="0">
                <a:solidFill>
                  <a:prstClr val="black"/>
                </a:solidFill>
                <a:latin typeface="微软雅黑" panose="020B0503020204020204" charset="-122"/>
                <a:ea typeface="微软雅黑" panose="020B0503020204020204" charset="-122"/>
                <a:sym typeface="+mn-ea"/>
              </a:rPr>
              <a:t>     （</a:t>
            </a:r>
            <a:r>
              <a:rPr lang="en-US" altLang="zh-CN" dirty="0">
                <a:solidFill>
                  <a:prstClr val="black"/>
                </a:solidFill>
                <a:latin typeface="微软雅黑" panose="020B0503020204020204" charset="-122"/>
                <a:ea typeface="微软雅黑" panose="020B0503020204020204" charset="-122"/>
                <a:sym typeface="+mn-ea"/>
              </a:rPr>
              <a:t>1</a:t>
            </a:r>
            <a:r>
              <a:rPr lang="zh-CN" altLang="zh-CN" dirty="0">
                <a:solidFill>
                  <a:prstClr val="black"/>
                </a:solidFill>
                <a:latin typeface="微软雅黑" panose="020B0503020204020204" charset="-122"/>
                <a:ea typeface="微软雅黑" panose="020B0503020204020204" charset="-122"/>
                <a:sym typeface="+mn-ea"/>
              </a:rPr>
              <a:t>）动物故事</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a:t>
            </a:r>
            <a:r>
              <a:rPr lang="zh-CN" altLang="en-US" dirty="0">
                <a:solidFill>
                  <a:prstClr val="black"/>
                </a:solidFill>
                <a:latin typeface="微软雅黑" panose="020B0503020204020204" charset="-122"/>
                <a:ea typeface="微软雅黑" panose="020B0503020204020204" charset="-122"/>
                <a:sym typeface="+mn-ea"/>
              </a:rPr>
              <a:t>号</a:t>
            </a:r>
            <a:r>
              <a:rPr lang="en-US" altLang="zh-CN" dirty="0">
                <a:solidFill>
                  <a:prstClr val="black"/>
                </a:solidFill>
                <a:latin typeface="微软雅黑" panose="020B0503020204020204" charset="-122"/>
                <a:ea typeface="微软雅黑" panose="020B0503020204020204" charset="-122"/>
                <a:sym typeface="+mn-ea"/>
              </a:rPr>
              <a:t>——299</a:t>
            </a:r>
            <a:r>
              <a:rPr lang="zh-CN" altLang="en-US" dirty="0">
                <a:solidFill>
                  <a:prstClr val="black"/>
                </a:solidFill>
                <a:latin typeface="微软雅黑" panose="020B0503020204020204" charset="-122"/>
                <a:ea typeface="微软雅黑" panose="020B0503020204020204" charset="-122"/>
                <a:sym typeface="+mn-ea"/>
              </a:rPr>
              <a:t>号）</a:t>
            </a:r>
            <a:endParaRPr lang="en-US" altLang="zh-CN" dirty="0">
              <a:solidFill>
                <a:prstClr val="black"/>
              </a:solidFill>
              <a:latin typeface="微软雅黑" panose="020B0503020204020204" charset="-122"/>
              <a:ea typeface="微软雅黑" panose="020B0503020204020204" charset="-122"/>
            </a:endParaRPr>
          </a:p>
          <a:p>
            <a:pPr indent="342900" defTabSz="685800">
              <a:defRPr/>
            </a:pPr>
            <a:endParaRPr lang="zh-CN" altLang="zh-CN" dirty="0">
              <a:solidFill>
                <a:prstClr val="black"/>
              </a:solidFill>
              <a:latin typeface="微软雅黑" panose="020B0503020204020204" charset="-122"/>
              <a:ea typeface="微软雅黑" panose="020B0503020204020204" charset="-122"/>
              <a:sym typeface="+mn-ea"/>
            </a:endParaRPr>
          </a:p>
          <a:p>
            <a:pPr indent="342900" defTabSz="685800">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a:t>
            </a:r>
            <a:r>
              <a:rPr lang="zh-CN" altLang="zh-CN" dirty="0">
                <a:solidFill>
                  <a:prstClr val="black"/>
                </a:solidFill>
                <a:latin typeface="微软雅黑" panose="020B0503020204020204" charset="-122"/>
                <a:ea typeface="微软雅黑" panose="020B0503020204020204" charset="-122"/>
                <a:sym typeface="+mn-ea"/>
              </a:rPr>
              <a:t>）普通民间故事</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300</a:t>
            </a:r>
            <a:r>
              <a:rPr lang="zh-CN" altLang="en-US" dirty="0">
                <a:solidFill>
                  <a:prstClr val="black"/>
                </a:solidFill>
                <a:latin typeface="微软雅黑" panose="020B0503020204020204" charset="-122"/>
                <a:ea typeface="微软雅黑" panose="020B0503020204020204" charset="-122"/>
                <a:sym typeface="+mn-ea"/>
              </a:rPr>
              <a:t>号</a:t>
            </a:r>
            <a:r>
              <a:rPr lang="en-US" altLang="zh-CN" dirty="0">
                <a:solidFill>
                  <a:prstClr val="black"/>
                </a:solidFill>
                <a:latin typeface="微软雅黑" panose="020B0503020204020204" charset="-122"/>
                <a:ea typeface="微软雅黑" panose="020B0503020204020204" charset="-122"/>
                <a:sym typeface="+mn-ea"/>
              </a:rPr>
              <a:t>——1199</a:t>
            </a:r>
            <a:r>
              <a:rPr lang="zh-CN" altLang="en-US" dirty="0">
                <a:solidFill>
                  <a:prstClr val="black"/>
                </a:solidFill>
                <a:latin typeface="微软雅黑" panose="020B0503020204020204" charset="-122"/>
                <a:ea typeface="微软雅黑" panose="020B0503020204020204" charset="-122"/>
                <a:sym typeface="+mn-ea"/>
              </a:rPr>
              <a:t>号）</a:t>
            </a:r>
            <a:endParaRPr lang="en-US" altLang="zh-CN" dirty="0">
              <a:solidFill>
                <a:prstClr val="black"/>
              </a:solidFill>
              <a:latin typeface="微软雅黑" panose="020B0503020204020204" charset="-122"/>
              <a:ea typeface="微软雅黑" panose="020B0503020204020204" charset="-122"/>
            </a:endParaRPr>
          </a:p>
          <a:p>
            <a:pPr indent="342900" defTabSz="685800">
              <a:defRPr/>
            </a:pPr>
            <a:endParaRPr lang="en-US" altLang="zh-CN" dirty="0">
              <a:solidFill>
                <a:prstClr val="black"/>
              </a:solidFill>
              <a:latin typeface="微软雅黑" panose="020B0503020204020204" charset="-122"/>
              <a:ea typeface="微软雅黑" panose="020B0503020204020204" charset="-122"/>
            </a:endParaRPr>
          </a:p>
          <a:p>
            <a:pPr indent="342900" defTabSz="685800">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a:t>
            </a:r>
            <a:r>
              <a:rPr lang="zh-CN" altLang="zh-CN" dirty="0">
                <a:solidFill>
                  <a:prstClr val="black"/>
                </a:solidFill>
                <a:latin typeface="微软雅黑" panose="020B0503020204020204" charset="-122"/>
                <a:ea typeface="微软雅黑" panose="020B0503020204020204" charset="-122"/>
                <a:sym typeface="+mn-ea"/>
              </a:rPr>
              <a:t>）笑话</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1200</a:t>
            </a:r>
            <a:r>
              <a:rPr lang="zh-CN" altLang="en-US" dirty="0">
                <a:solidFill>
                  <a:prstClr val="black"/>
                </a:solidFill>
                <a:latin typeface="微软雅黑" panose="020B0503020204020204" charset="-122"/>
                <a:ea typeface="微软雅黑" panose="020B0503020204020204" charset="-122"/>
                <a:sym typeface="+mn-ea"/>
              </a:rPr>
              <a:t>号</a:t>
            </a:r>
            <a:r>
              <a:rPr lang="en-US" altLang="zh-CN" dirty="0">
                <a:solidFill>
                  <a:prstClr val="black"/>
                </a:solidFill>
                <a:latin typeface="微软雅黑" panose="020B0503020204020204" charset="-122"/>
                <a:ea typeface="微软雅黑" panose="020B0503020204020204" charset="-122"/>
                <a:sym typeface="+mn-ea"/>
              </a:rPr>
              <a:t>——1999</a:t>
            </a:r>
            <a:r>
              <a:rPr lang="zh-CN" altLang="en-US" dirty="0">
                <a:solidFill>
                  <a:prstClr val="black"/>
                </a:solidFill>
                <a:latin typeface="微软雅黑" panose="020B0503020204020204" charset="-122"/>
                <a:ea typeface="微软雅黑" panose="020B0503020204020204" charset="-122"/>
                <a:sym typeface="+mn-ea"/>
              </a:rPr>
              <a:t>号）</a:t>
            </a:r>
            <a:endParaRPr lang="en-US" altLang="zh-CN" dirty="0">
              <a:solidFill>
                <a:prstClr val="black"/>
              </a:solidFill>
              <a:latin typeface="微软雅黑" panose="020B0503020204020204" charset="-122"/>
              <a:ea typeface="微软雅黑" panose="020B0503020204020204" charset="-122"/>
            </a:endParaRPr>
          </a:p>
          <a:p>
            <a:pPr indent="342900" defTabSz="685800">
              <a:defRPr/>
            </a:pPr>
            <a:endParaRPr lang="en-US" altLang="zh-CN" dirty="0">
              <a:solidFill>
                <a:prstClr val="black"/>
              </a:solidFill>
              <a:latin typeface="微软雅黑" panose="020B0503020204020204" charset="-122"/>
              <a:ea typeface="微软雅黑" panose="020B0503020204020204" charset="-122"/>
            </a:endParaRPr>
          </a:p>
          <a:p>
            <a:pPr indent="342900" defTabSz="685800">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4</a:t>
            </a:r>
            <a:r>
              <a:rPr lang="zh-CN" altLang="zh-CN" dirty="0">
                <a:solidFill>
                  <a:prstClr val="black"/>
                </a:solidFill>
                <a:latin typeface="微软雅黑" panose="020B0503020204020204" charset="-122"/>
                <a:ea typeface="微软雅黑" panose="020B0503020204020204" charset="-122"/>
                <a:sym typeface="+mn-ea"/>
              </a:rPr>
              <a:t>）程式故事</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2000</a:t>
            </a:r>
            <a:r>
              <a:rPr lang="zh-CN" altLang="en-US" dirty="0">
                <a:solidFill>
                  <a:prstClr val="black"/>
                </a:solidFill>
                <a:latin typeface="微软雅黑" panose="020B0503020204020204" charset="-122"/>
                <a:ea typeface="微软雅黑" panose="020B0503020204020204" charset="-122"/>
                <a:sym typeface="+mn-ea"/>
              </a:rPr>
              <a:t>号</a:t>
            </a:r>
            <a:r>
              <a:rPr lang="en-US" altLang="zh-CN" dirty="0">
                <a:solidFill>
                  <a:prstClr val="black"/>
                </a:solidFill>
                <a:latin typeface="微软雅黑" panose="020B0503020204020204" charset="-122"/>
                <a:ea typeface="微软雅黑" panose="020B0503020204020204" charset="-122"/>
                <a:sym typeface="+mn-ea"/>
              </a:rPr>
              <a:t>——2399</a:t>
            </a:r>
            <a:r>
              <a:rPr lang="zh-CN" altLang="en-US" dirty="0">
                <a:solidFill>
                  <a:prstClr val="black"/>
                </a:solidFill>
                <a:latin typeface="微软雅黑" panose="020B0503020204020204" charset="-122"/>
                <a:ea typeface="微软雅黑" panose="020B0503020204020204" charset="-122"/>
                <a:sym typeface="+mn-ea"/>
              </a:rPr>
              <a:t>号）</a:t>
            </a:r>
            <a:endParaRPr lang="en-US" altLang="zh-CN" dirty="0">
              <a:solidFill>
                <a:prstClr val="black"/>
              </a:solidFill>
              <a:latin typeface="微软雅黑" panose="020B0503020204020204" charset="-122"/>
              <a:ea typeface="微软雅黑" panose="020B0503020204020204" charset="-122"/>
            </a:endParaRPr>
          </a:p>
          <a:p>
            <a:pPr indent="342900" defTabSz="685800">
              <a:defRPr/>
            </a:pPr>
            <a:endParaRPr lang="en-US" altLang="zh-CN" dirty="0">
              <a:solidFill>
                <a:prstClr val="black"/>
              </a:solidFill>
              <a:latin typeface="微软雅黑" panose="020B0503020204020204" charset="-122"/>
              <a:ea typeface="微软雅黑" panose="020B0503020204020204" charset="-122"/>
            </a:endParaRPr>
          </a:p>
          <a:p>
            <a:pPr indent="342900" defTabSz="685800">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5</a:t>
            </a:r>
            <a:r>
              <a:rPr lang="zh-CN" altLang="zh-CN" dirty="0">
                <a:solidFill>
                  <a:prstClr val="black"/>
                </a:solidFill>
                <a:latin typeface="微软雅黑" panose="020B0503020204020204" charset="-122"/>
                <a:ea typeface="微软雅黑" panose="020B0503020204020204" charset="-122"/>
                <a:sym typeface="+mn-ea"/>
              </a:rPr>
              <a:t>）未分类的故事</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2400</a:t>
            </a:r>
            <a:r>
              <a:rPr lang="zh-CN" altLang="en-US" dirty="0">
                <a:solidFill>
                  <a:prstClr val="black"/>
                </a:solidFill>
                <a:latin typeface="微软雅黑" panose="020B0503020204020204" charset="-122"/>
                <a:ea typeface="微软雅黑" panose="020B0503020204020204" charset="-122"/>
                <a:sym typeface="+mn-ea"/>
              </a:rPr>
              <a:t>号</a:t>
            </a:r>
            <a:r>
              <a:rPr lang="en-US" altLang="zh-CN" dirty="0">
                <a:solidFill>
                  <a:prstClr val="black"/>
                </a:solidFill>
                <a:latin typeface="微软雅黑" panose="020B0503020204020204" charset="-122"/>
                <a:ea typeface="微软雅黑" panose="020B0503020204020204" charset="-122"/>
                <a:sym typeface="+mn-ea"/>
              </a:rPr>
              <a:t>——2499</a:t>
            </a:r>
            <a:r>
              <a:rPr lang="zh-CN" altLang="en-US" dirty="0">
                <a:solidFill>
                  <a:prstClr val="black"/>
                </a:solidFill>
                <a:latin typeface="微软雅黑" panose="020B0503020204020204" charset="-122"/>
                <a:ea typeface="微软雅黑" panose="020B0503020204020204" charset="-122"/>
                <a:sym typeface="+mn-ea"/>
              </a:rPr>
              <a:t>号）</a:t>
            </a:r>
            <a:endParaRPr lang="zh-CN" altLang="en-US" dirty="0">
              <a:solidFill>
                <a:prstClr val="black"/>
              </a:solidFill>
              <a:latin typeface="微软雅黑" panose="020B0503020204020204" charset="-122"/>
              <a:ea typeface="微软雅黑" panose="020B0503020204020204" charset="-122"/>
            </a:endParaRP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7" name="圆角矩形 6">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
          <p:cNvSpPr>
            <a:spLocks noChangeArrowheads="1"/>
          </p:cNvSpPr>
          <p:nvPr/>
        </p:nvSpPr>
        <p:spPr bwMode="auto">
          <a:xfrm>
            <a:off x="522342" y="1196105"/>
            <a:ext cx="7460471" cy="496867"/>
          </a:xfrm>
          <a:prstGeom prst="rect">
            <a:avLst/>
          </a:prstGeom>
          <a:noFill/>
          <a:ln w="9525">
            <a:noFill/>
            <a:miter lim="800000"/>
          </a:ln>
          <a:effectLst/>
        </p:spPr>
        <p:txBody>
          <a:bodyPr vert="horz" wrap="square" lIns="68580" tIns="34290" rIns="68580" bIns="34290" numCol="1" anchor="ctr" anchorCtr="0" compatLnSpc="1">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1. </a:t>
            </a:r>
            <a:r>
              <a:rPr lang="zh-CN" altLang="zh-CN" sz="2100" b="1" dirty="0">
                <a:solidFill>
                  <a:srgbClr val="0070C0"/>
                </a:solidFill>
                <a:latin typeface="微软雅黑" panose="020B0503020204020204" charset="-122"/>
                <a:ea typeface="微软雅黑" panose="020B0503020204020204" charset="-122"/>
              </a:rPr>
              <a:t>民间故事的分类</a:t>
            </a:r>
          </a:p>
        </p:txBody>
      </p:sp>
      <p:sp>
        <p:nvSpPr>
          <p:cNvPr id="16" name="文本框 3"/>
          <p:cNvSpPr txBox="1"/>
          <p:nvPr/>
        </p:nvSpPr>
        <p:spPr>
          <a:xfrm>
            <a:off x="360998" y="157359"/>
            <a:ext cx="3322063" cy="1038746"/>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5.1</a:t>
            </a:r>
            <a:r>
              <a:rPr lang="zh-CN" altLang="en-US" sz="2100" b="1" dirty="0">
                <a:solidFill>
                  <a:prstClr val="black"/>
                </a:solidFill>
                <a:latin typeface="微软雅黑" panose="020B0503020204020204" charset="-122"/>
                <a:ea typeface="微软雅黑" panose="020B0503020204020204" charset="-122"/>
                <a:sym typeface="+mn-ea"/>
              </a:rPr>
              <a:t> 民间故事的界定与分类</a:t>
            </a:r>
            <a:endParaRPr lang="en-US" altLang="zh-CN" sz="2100" b="1"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5.1.2</a:t>
            </a:r>
            <a:r>
              <a:rPr lang="zh-CN" altLang="en-US" sz="2100" b="1" dirty="0">
                <a:solidFill>
                  <a:srgbClr val="0070C0"/>
                </a:solidFill>
                <a:latin typeface="微软雅黑" panose="020B0503020204020204" charset="-122"/>
                <a:ea typeface="微软雅黑" panose="020B0503020204020204" charset="-122"/>
                <a:sym typeface="+mn-ea"/>
              </a:rPr>
              <a:t> 民间故事的分类方法</a:t>
            </a:r>
          </a:p>
        </p:txBody>
      </p:sp>
      <p:sp>
        <p:nvSpPr>
          <p:cNvPr id="17" name="五边形 16"/>
          <p:cNvSpPr/>
          <p:nvPr/>
        </p:nvSpPr>
        <p:spPr>
          <a:xfrm flipH="1">
            <a:off x="2987824" y="123372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选择</a:t>
            </a:r>
          </a:p>
        </p:txBody>
      </p:sp>
    </p:spTree>
    <p:custDataLst>
      <p:tags r:id="rId1"/>
    </p:custDataLst>
    <p:extLst>
      <p:ext uri="{BB962C8B-B14F-4D97-AF65-F5344CB8AC3E}">
        <p14:creationId xmlns:p14="http://schemas.microsoft.com/office/powerpoint/2010/main" val="3329841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900246"/>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产生时间早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a:t>
            </a:r>
            <a:r>
              <a:rPr lang="zh-CN" altLang="en-US" dirty="0">
                <a:latin typeface="微软雅黑" panose="020B0503020204020204" charset="-122"/>
                <a:ea typeface="微软雅黑" panose="020B0503020204020204" charset="-122"/>
                <a:cs typeface="Calibri" panose="020F0502020204030204" charset="0"/>
                <a:sym typeface="+mn-ea"/>
              </a:rPr>
              <a:t>的产生比狭义的民间叙事长诗要早，是</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艺术发展不发达阶段上的产物，大多出现在各民族社会发展的转折时期。</a:t>
            </a: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66772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146742"/>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rPr>
              <a:t>（2）</a:t>
            </a:r>
            <a:r>
              <a:rPr lang="zh-CN" altLang="en-US" b="1" dirty="0">
                <a:solidFill>
                  <a:srgbClr val="FF0000"/>
                </a:solidFill>
                <a:latin typeface="微软雅黑" panose="020B0503020204020204" charset="-122"/>
                <a:ea typeface="微软雅黑" panose="020B0503020204020204" charset="-122"/>
              </a:rPr>
              <a:t>题材内容重大而严肃</a:t>
            </a:r>
            <a:r>
              <a:rPr lang="zh-CN" altLang="en-US" dirty="0">
                <a:solidFill>
                  <a:prstClr val="black"/>
                </a:solidFill>
                <a:latin typeface="微软雅黑" panose="020B0503020204020204" charset="-122"/>
                <a:ea typeface="微软雅黑" panose="020B0503020204020204" charset="-122"/>
              </a:rPr>
              <a:t>：史诗在内容上表现的不是个人的遭遇，而是关系到整个氏族或民族生死存亡的大事，较之狭义民间叙事长诗，其题材更重大，主题更严肃，格调也更庄重。</a:t>
            </a:r>
            <a:endParaRPr lang="en-US" altLang="zh-CN" dirty="0">
              <a:solidFill>
                <a:prstClr val="black"/>
              </a:solidFill>
              <a:latin typeface="微软雅黑" panose="020B0503020204020204" charset="-122"/>
              <a:ea typeface="微软雅黑" panose="020B0503020204020204" charset="-122"/>
            </a:endParaRP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63145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562240"/>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rPr>
              <a:t>（2）题材内容重大而严肃</a:t>
            </a:r>
            <a:endParaRPr lang="en-US" altLang="zh-CN" dirty="0">
              <a:solidFill>
                <a:schemeClr val="bg1">
                  <a:lumMod val="50000"/>
                </a:schemeClr>
              </a:solidFill>
              <a:latin typeface="微软雅黑" panose="020B0503020204020204" charset="-122"/>
              <a:ea typeface="微软雅黑" panose="020B0503020204020204" charset="-122"/>
            </a:endParaRP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形式独特而集大成</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：吸收了古代歌谣的一些要素，如韵律和节奏，描绘动作场景。史诗在形式上集各类口头文学之大成，吸收各类民间叙事文学的营养，融合多文类的传统，</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锤炼并形成了自己独特的主题、表达方式和诗学体系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84949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562240"/>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rPr>
              <a:t>（2）题材内容重大而严肃</a:t>
            </a:r>
            <a:endParaRPr lang="en-US" altLang="zh-CN" dirty="0">
              <a:solidFill>
                <a:schemeClr val="bg1">
                  <a:lumMod val="50000"/>
                </a:schemeClr>
              </a:solidFill>
              <a:latin typeface="微软雅黑" panose="020B0503020204020204" charset="-122"/>
              <a:ea typeface="微软雅黑" panose="020B0503020204020204" charset="-122"/>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3</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）形式独特而集大成</a:t>
            </a: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4</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流传方式为口头书面并存</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：史诗多以</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口头</a:t>
            </a:r>
            <a:r>
              <a:rPr lang="en-US" altLang="zh-CN" dirty="0">
                <a:solidFill>
                  <a:srgbClr val="FF0000"/>
                </a:solidFill>
                <a:latin typeface="微软雅黑" panose="020B0503020204020204" charset="-122"/>
                <a:ea typeface="微软雅黑" panose="020B0503020204020204" charset="-122"/>
                <a:cs typeface="Calibri" panose="020F0502020204030204" charset="0"/>
                <a:sym typeface="+mn-ea"/>
              </a:rPr>
              <a:t>—</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书面</a:t>
            </a:r>
            <a:r>
              <a:rPr lang="en-US" altLang="zh-CN" dirty="0">
                <a:solidFill>
                  <a:srgbClr val="FF0000"/>
                </a:solidFill>
                <a:latin typeface="微软雅黑" panose="020B0503020204020204" charset="-122"/>
                <a:ea typeface="微软雅黑" panose="020B0503020204020204" charset="-122"/>
                <a:cs typeface="Calibri" panose="020F0502020204030204" charset="0"/>
                <a:sym typeface="+mn-ea"/>
              </a:rPr>
              <a:t>—</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口头、书面并存</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的方式流传，在口头性和书面性的关系上，比狭义民间叙事长诗更为密切。</a:t>
            </a: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43806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3393237"/>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rPr>
              <a:t>（2）题材内容重大而严肃</a:t>
            </a:r>
            <a:endParaRPr lang="en-US" altLang="zh-CN" dirty="0">
              <a:solidFill>
                <a:schemeClr val="bg1">
                  <a:lumMod val="50000"/>
                </a:schemeClr>
              </a:solidFill>
              <a:latin typeface="微软雅黑" panose="020B0503020204020204" charset="-122"/>
              <a:ea typeface="微软雅黑" panose="020B0503020204020204" charset="-122"/>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3</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）形式独特而集大成</a:t>
            </a: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4</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）流传方式为口头书面并存</a:t>
            </a: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5</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与历史有着特殊关联性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：即使史诗的历史印记十分鲜明，它也不是编年史式的实录，甚至也不是具体历史事件的艺术再现。史诗对历史有着特殊的概括方式，体现了史诗的创造者对历史和现实的理解与表现特点。</a:t>
            </a: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70485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977738"/>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1</a:t>
            </a:r>
            <a:r>
              <a:rPr lang="zh-CN" altLang="en-US" dirty="0">
                <a:latin typeface="微软雅黑" panose="020B0503020204020204" charset="-122"/>
                <a:ea typeface="微软雅黑" panose="020B0503020204020204" charset="-122"/>
                <a:cs typeface="Calibri" panose="020F0502020204030204" charset="0"/>
                <a:sym typeface="+mn-ea"/>
              </a:rPr>
              <a:t>）产生时间早</a:t>
            </a:r>
            <a:endParaRPr lang="en-US" altLang="zh-CN" dirty="0">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latin typeface="微软雅黑" panose="020B0503020204020204" charset="-122"/>
                <a:ea typeface="微软雅黑" panose="020B0503020204020204" charset="-122"/>
              </a:rPr>
              <a:t>（2）题材内容重大而严肃</a:t>
            </a:r>
            <a:endParaRPr lang="en-US" altLang="zh-CN" dirty="0">
              <a:latin typeface="微软雅黑" panose="020B0503020204020204" charset="-122"/>
              <a:ea typeface="微软雅黑" panose="020B0503020204020204" charset="-122"/>
            </a:endParaRPr>
          </a:p>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3</a:t>
            </a:r>
            <a:r>
              <a:rPr lang="zh-CN" altLang="en-US" dirty="0">
                <a:latin typeface="微软雅黑" panose="020B0503020204020204" charset="-122"/>
                <a:ea typeface="微软雅黑" panose="020B0503020204020204" charset="-122"/>
                <a:cs typeface="Calibri" panose="020F0502020204030204" charset="0"/>
                <a:sym typeface="+mn-ea"/>
              </a:rPr>
              <a:t>）形式独特而集大成</a:t>
            </a:r>
          </a:p>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4</a:t>
            </a:r>
            <a:r>
              <a:rPr lang="zh-CN" altLang="en-US" dirty="0">
                <a:latin typeface="微软雅黑" panose="020B0503020204020204" charset="-122"/>
                <a:ea typeface="微软雅黑" panose="020B0503020204020204" charset="-122"/>
                <a:cs typeface="Calibri" panose="020F0502020204030204" charset="0"/>
                <a:sym typeface="+mn-ea"/>
              </a:rPr>
              <a:t>）流传方式为口头书面并存</a:t>
            </a:r>
          </a:p>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5</a:t>
            </a:r>
            <a:r>
              <a:rPr lang="zh-CN" altLang="en-US" dirty="0">
                <a:latin typeface="微软雅黑" panose="020B0503020204020204" charset="-122"/>
                <a:ea typeface="微软雅黑" panose="020B0503020204020204" charset="-122"/>
                <a:cs typeface="Calibri" panose="020F0502020204030204" charset="0"/>
                <a:sym typeface="+mn-ea"/>
              </a:rPr>
              <a:t>）与历史有着特殊关联性</a:t>
            </a:r>
            <a:endParaRPr lang="en-US" altLang="zh-CN" dirty="0">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endParaRPr lang="en-US" altLang="zh-CN" dirty="0">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b="1" dirty="0">
                <a:latin typeface="微软雅黑" panose="020B0503020204020204" charset="-122"/>
                <a:ea typeface="微软雅黑" panose="020B0503020204020204" charset="-122"/>
                <a:cs typeface="Calibri" panose="020F0502020204030204" charset="0"/>
                <a:sym typeface="+mn-ea"/>
              </a:rPr>
              <a:t>总结：时间、题材、形式、方式、历史</a:t>
            </a:r>
            <a:endParaRPr lang="en-US" altLang="zh-CN" b="1" dirty="0">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69530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369549" y="2067694"/>
            <a:ext cx="8342381" cy="1731243"/>
          </a:xfrm>
          <a:prstGeom prst="rect">
            <a:avLst/>
          </a:prstGeom>
          <a:noFill/>
        </p:spPr>
        <p:txBody>
          <a:bodyPr wrap="square" lIns="68580" tIns="34290" rIns="68580" bIns="34290" rtlCol="0">
            <a:spAutoFit/>
          </a:bodyPr>
          <a:lstStyle/>
          <a:p>
            <a:pPr defTabSz="685800" fontAlgn="base" hangingPunct="0">
              <a:lnSpc>
                <a:spcPct val="150000"/>
              </a:lnSpc>
              <a:buFont typeface="Wingdings" panose="05000000000000000000" charset="0"/>
              <a:buChar char=""/>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说唱故事、说唱英雄的事迹，是史诗的</a:t>
            </a:r>
            <a:r>
              <a:rPr lang="zh-CN" altLang="en-US" u="sng" dirty="0">
                <a:solidFill>
                  <a:srgbClr val="C00000"/>
                </a:solidFill>
                <a:latin typeface="微软雅黑" panose="020B0503020204020204" charset="-122"/>
                <a:ea typeface="微软雅黑" panose="020B0503020204020204" charset="-122"/>
                <a:cs typeface="Calibri" panose="020F0502020204030204" charset="0"/>
                <a:sym typeface="+mn-ea"/>
              </a:rPr>
              <a:t>最基本要素之一</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；英雄角色和英雄主义的内容成为史诗研究的</a:t>
            </a:r>
            <a:r>
              <a:rPr lang="zh-CN" altLang="en-US" u="sng" dirty="0">
                <a:solidFill>
                  <a:srgbClr val="C00000"/>
                </a:solidFill>
                <a:latin typeface="微软雅黑" panose="020B0503020204020204" charset="-122"/>
                <a:ea typeface="微软雅黑" panose="020B0503020204020204" charset="-122"/>
                <a:cs typeface="Calibri" panose="020F0502020204030204" charset="0"/>
                <a:sym typeface="+mn-ea"/>
              </a:rPr>
              <a:t>主要任务</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buFont typeface="Wingdings" panose="05000000000000000000" charset="0"/>
              <a:buChar char=""/>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史诗的特征：规模宏大，格调崇高、题材重大，特定的技法、长久的传统、豪迈的英雄主义精神。</a:t>
            </a: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dirty="0">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31258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827584" y="885015"/>
            <a:ext cx="6624735" cy="2586087"/>
            <a:chOff x="454088" y="1180019"/>
            <a:chExt cx="8832981"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454088" y="2307346"/>
              <a:ext cx="3044484" cy="13695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第六章 史诗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17032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29" y="2694816"/>
              <a:ext cx="4909740"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457857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6"/>
              <a:ext cx="878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6"/>
              <a:ext cx="1017905" cy="13331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386890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2552600" y="126039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341699" y="1198721"/>
            <a:ext cx="8613586" cy="3808735"/>
          </a:xfrm>
          <a:prstGeom prst="rect">
            <a:avLst/>
          </a:prstGeom>
          <a:noFill/>
          <a:ln w="9525">
            <a:noFill/>
          </a:ln>
        </p:spPr>
        <p:txBody>
          <a:bodyPr wrap="square" lIns="68580" tIns="34290" rIns="68580" bIns="34290">
            <a:spAutoFit/>
          </a:bodyPr>
          <a:lstStyle/>
          <a:p>
            <a:pPr marL="257175" indent="-257175" defTabSz="685800">
              <a:lnSpc>
                <a:spcPct val="150000"/>
              </a:lnSpc>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史诗文本的分类</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美国史诗研究专家约翰</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迈尔斯</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弗里和芬兰民俗学家劳里</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航柯等学者，相继对口头史诗文本类型的划分与界定作出了理论上的探索。</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从史诗文本来源上考察，一般可以划分为</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三个主要层面</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p>
          <a:p>
            <a:pPr defTabSz="685800">
              <a:lnSpc>
                <a:spcPct val="150000"/>
              </a:lnSpc>
              <a:defRPr/>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一是口头文本，</a:t>
            </a:r>
          </a:p>
          <a:p>
            <a:pPr defTabSz="685800">
              <a:lnSpc>
                <a:spcPct val="150000"/>
              </a:lnSpc>
              <a:defRPr/>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二是来源于口头传统的文本，</a:t>
            </a:r>
          </a:p>
          <a:p>
            <a:pPr defTabSz="685800">
              <a:lnSpc>
                <a:spcPct val="150000"/>
              </a:lnSpc>
              <a:defRPr/>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三是以传统为导向的口头文本。</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以上史诗文本的基本分类，原则上依据的是创作与传播过程中文本的特质和语境，也就是说，从</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创作、表演、接受</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三个方面重新界定了口头诗歌的文本类型。</a:t>
            </a:r>
          </a:p>
        </p:txBody>
      </p:sp>
      <p:sp>
        <p:nvSpPr>
          <p:cNvPr id="6" name="文本框 5"/>
          <p:cNvSpPr txBox="1"/>
          <p:nvPr/>
        </p:nvSpPr>
        <p:spPr>
          <a:xfrm>
            <a:off x="118587" y="222885"/>
            <a:ext cx="3132909" cy="1038746"/>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6.2</a:t>
            </a:r>
            <a:r>
              <a:rPr lang="zh-CN" altLang="en-US" sz="2100" b="1" dirty="0">
                <a:solidFill>
                  <a:prstClr val="black"/>
                </a:solidFill>
                <a:latin typeface="微软雅黑" panose="020B0503020204020204" charset="-122"/>
                <a:ea typeface="微软雅黑" panose="020B0503020204020204" charset="-122"/>
                <a:sym typeface="+mn-ea"/>
              </a:rPr>
              <a:t>  史诗文本和史诗演唱</a:t>
            </a:r>
          </a:p>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77187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3464183254"/>
              </p:ext>
            </p:extLst>
          </p:nvPr>
        </p:nvGraphicFramePr>
        <p:xfrm>
          <a:off x="539552" y="2931789"/>
          <a:ext cx="8064667" cy="2038450"/>
        </p:xfrm>
        <a:graphic>
          <a:graphicData uri="http://schemas.openxmlformats.org/drawingml/2006/table">
            <a:tbl>
              <a:tblPr firstRow="1" bandRow="1">
                <a:tableStyleId>{5C22544A-7EE6-4342-B048-85BDC9FD1C3A}</a:tableStyleId>
              </a:tblPr>
              <a:tblGrid>
                <a:gridCol w="2453117">
                  <a:extLst>
                    <a:ext uri="{9D8B030D-6E8A-4147-A177-3AD203B41FA5}">
                      <a16:colId xmlns:a16="http://schemas.microsoft.com/office/drawing/2014/main" val="20000"/>
                    </a:ext>
                  </a:extLst>
                </a:gridCol>
                <a:gridCol w="1186143">
                  <a:extLst>
                    <a:ext uri="{9D8B030D-6E8A-4147-A177-3AD203B41FA5}">
                      <a16:colId xmlns:a16="http://schemas.microsoft.com/office/drawing/2014/main" val="20001"/>
                    </a:ext>
                  </a:extLst>
                </a:gridCol>
                <a:gridCol w="1429816">
                  <a:extLst>
                    <a:ext uri="{9D8B030D-6E8A-4147-A177-3AD203B41FA5}">
                      <a16:colId xmlns:a16="http://schemas.microsoft.com/office/drawing/2014/main" val="20002"/>
                    </a:ext>
                  </a:extLst>
                </a:gridCol>
                <a:gridCol w="1293644">
                  <a:extLst>
                    <a:ext uri="{9D8B030D-6E8A-4147-A177-3AD203B41FA5}">
                      <a16:colId xmlns:a16="http://schemas.microsoft.com/office/drawing/2014/main" val="20003"/>
                    </a:ext>
                  </a:extLst>
                </a:gridCol>
                <a:gridCol w="1701947">
                  <a:extLst>
                    <a:ext uri="{9D8B030D-6E8A-4147-A177-3AD203B41FA5}">
                      <a16:colId xmlns:a16="http://schemas.microsoft.com/office/drawing/2014/main" val="20004"/>
                    </a:ext>
                  </a:extLst>
                </a:gridCol>
              </a:tblGrid>
              <a:tr h="416035">
                <a:tc>
                  <a:txBody>
                    <a:bodyPr/>
                    <a:lstStyle/>
                    <a:p>
                      <a:pPr algn="ctr">
                        <a:buNone/>
                      </a:pPr>
                      <a:endParaRPr lang="zh-CN" altLang="en-US" sz="1600" dirty="0">
                        <a:latin typeface="微软雅黑" pitchFamily="34" charset="-122"/>
                        <a:ea typeface="微软雅黑" pitchFamily="34" charset="-122"/>
                      </a:endParaRP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创编</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演述</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接受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范型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val="10000"/>
                  </a:ext>
                </a:extLst>
              </a:tr>
              <a:tr h="540805">
                <a:tc>
                  <a:txBody>
                    <a:bodyPr/>
                    <a:lstStyle/>
                    <a:p>
                      <a:pPr algn="ctr">
                        <a:buNone/>
                      </a:pPr>
                      <a:r>
                        <a:rPr lang="zh-CN" altLang="en-US" sz="1600" b="1" dirty="0">
                          <a:latin typeface="微软雅黑" pitchFamily="34" charset="-122"/>
                          <a:ea typeface="微软雅黑" pitchFamily="34" charset="-122"/>
                        </a:rPr>
                        <a:t>口头文本或口传文本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sym typeface="+mn-ea"/>
                        </a:rPr>
                        <a:t>格</a:t>
                      </a:r>
                      <a:r>
                        <a:rPr lang="zh-CN" altLang="en-US" sz="1600" b="1" dirty="0">
                          <a:latin typeface="微软雅黑" pitchFamily="34" charset="-122"/>
                          <a:ea typeface="微软雅黑" pitchFamily="34" charset="-122"/>
                        </a:rPr>
                        <a:t>萨尔王》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540805">
                <a:tc>
                  <a:txBody>
                    <a:bodyPr/>
                    <a:lstStyle/>
                    <a:p>
                      <a:pPr algn="ctr">
                        <a:buNone/>
                      </a:pPr>
                      <a:r>
                        <a:rPr lang="zh-CN" altLang="en-US" sz="1600" dirty="0">
                          <a:latin typeface="微软雅黑" pitchFamily="34" charset="-122"/>
                          <a:ea typeface="微软雅黑" pitchFamily="34" charset="-122"/>
                        </a:rPr>
                        <a:t>源于口头的文本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视觉或听觉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《荷马史诗》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540805">
                <a:tc>
                  <a:txBody>
                    <a:bodyPr/>
                    <a:lstStyle/>
                    <a:p>
                      <a:pPr algn="ctr">
                        <a:buNone/>
                      </a:pPr>
                      <a:r>
                        <a:rPr lang="zh-CN" altLang="en-US" sz="1600" dirty="0">
                          <a:latin typeface="微软雅黑" pitchFamily="34" charset="-122"/>
                          <a:ea typeface="微软雅黑" pitchFamily="34" charset="-122"/>
                        </a:rPr>
                        <a:t>以传统为导向的文本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视觉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《卡勒瓦拉》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4" name="五边形 3"/>
          <p:cNvSpPr/>
          <p:nvPr/>
        </p:nvSpPr>
        <p:spPr>
          <a:xfrm flipH="1">
            <a:off x="3328871" y="79588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219077" y="717709"/>
            <a:ext cx="1778718" cy="473206"/>
          </a:xfrm>
          <a:prstGeom prst="rect">
            <a:avLst/>
          </a:prstGeom>
          <a:noFill/>
          <a:ln w="9525">
            <a:noFill/>
          </a:ln>
        </p:spPr>
        <p:txBody>
          <a:bodyPr wrap="square" lIns="68580" tIns="34290" rIns="68580" bIns="34290">
            <a:spAutoFit/>
          </a:bodyPr>
          <a:lstStyle/>
          <a:p>
            <a:pPr defTabSz="685800">
              <a:lnSpc>
                <a:spcPct val="125000"/>
              </a:lnSpc>
              <a:defRPr/>
            </a:pPr>
            <a:r>
              <a:rPr lang="en-US" sz="2100" b="1" dirty="0">
                <a:solidFill>
                  <a:srgbClr val="0070C0"/>
                </a:solidFill>
                <a:latin typeface="微软雅黑" panose="020B0503020204020204" charset="-122"/>
                <a:ea typeface="微软雅黑" panose="020B0503020204020204" charset="-122"/>
                <a:cs typeface="微软雅黑" panose="020B0503020204020204" charset="-122"/>
              </a:rPr>
              <a:t>1. </a:t>
            </a:r>
            <a:r>
              <a:rPr lang="zh-CN" altLang="en-US" sz="2100" b="1" dirty="0">
                <a:solidFill>
                  <a:srgbClr val="0070C0"/>
                </a:solidFill>
                <a:latin typeface="微软雅黑" panose="020B0503020204020204" charset="-122"/>
                <a:ea typeface="微软雅黑" panose="020B0503020204020204" charset="-122"/>
                <a:cs typeface="微软雅黑" panose="020B0503020204020204" charset="-122"/>
              </a:rPr>
              <a:t>口头文本</a:t>
            </a:r>
            <a:endParaRPr lang="zh-CN" altLang="en-US" sz="2100"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1" name="五边形 20"/>
          <p:cNvSpPr/>
          <p:nvPr/>
        </p:nvSpPr>
        <p:spPr>
          <a:xfrm flipH="1">
            <a:off x="1835696" y="79588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a:extLst>
              <a:ext uri="{FF2B5EF4-FFF2-40B4-BE49-F238E27FC236}">
                <a16:creationId xmlns:a16="http://schemas.microsoft.com/office/drawing/2014/main" id="{E39EC731-8190-EF4A-8AEA-C48A427C3B56}"/>
              </a:ext>
            </a:extLst>
          </p:cNvPr>
          <p:cNvSpPr txBox="1"/>
          <p:nvPr/>
        </p:nvSpPr>
        <p:spPr>
          <a:xfrm>
            <a:off x="235192" y="118811"/>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9" name="圆角矩形 8">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95536" y="1203598"/>
            <a:ext cx="8487086" cy="1754326"/>
          </a:xfrm>
          <a:prstGeom prst="rect">
            <a:avLst/>
          </a:prstGeom>
        </p:spPr>
        <p:txBody>
          <a:bodyPr wrap="square">
            <a:spAutoFit/>
          </a:bodyPr>
          <a:lstStyle/>
          <a:p>
            <a:pPr lvl="0"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含义</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itchFamily="34" charset="-122"/>
                <a:ea typeface="微软雅黑" pitchFamily="34" charset="-122"/>
                <a:cs typeface="微软雅黑" panose="020B0503020204020204" charset="-122"/>
              </a:rPr>
              <a:t>严格意义上的口头文本可以在</a:t>
            </a:r>
            <a:r>
              <a:rPr lang="zh-CN" altLang="en-US" b="1" u="sng" dirty="0">
                <a:solidFill>
                  <a:srgbClr val="FF0000"/>
                </a:solidFill>
                <a:latin typeface="微软雅黑" pitchFamily="34" charset="-122"/>
                <a:ea typeface="微软雅黑" pitchFamily="34" charset="-122"/>
                <a:cs typeface="微软雅黑" panose="020B0503020204020204" charset="-122"/>
              </a:rPr>
              <a:t>活形态的口头表演</a:t>
            </a:r>
            <a:r>
              <a:rPr lang="zh-CN" altLang="en-US" dirty="0">
                <a:solidFill>
                  <a:prstClr val="black"/>
                </a:solidFill>
                <a:latin typeface="微软雅黑" pitchFamily="34" charset="-122"/>
                <a:ea typeface="微软雅黑" pitchFamily="34" charset="-122"/>
                <a:cs typeface="微软雅黑" panose="020B0503020204020204" charset="-122"/>
              </a:rPr>
              <a:t>中，经过实地的观察、采集、记录、描述等严格的田野作业，直至其文本化的整个过程中</a:t>
            </a:r>
            <a:r>
              <a:rPr lang="zh-CN" altLang="en-US" b="1" u="sng" dirty="0">
                <a:solidFill>
                  <a:srgbClr val="FF0000"/>
                </a:solidFill>
                <a:latin typeface="微软雅黑" pitchFamily="34" charset="-122"/>
                <a:ea typeface="微软雅黑" pitchFamily="34" charset="-122"/>
                <a:cs typeface="微软雅黑" panose="020B0503020204020204" charset="-122"/>
              </a:rPr>
              <a:t>得到确证</a:t>
            </a:r>
            <a:r>
              <a:rPr lang="zh-CN" altLang="en-US" dirty="0">
                <a:solidFill>
                  <a:prstClr val="black"/>
                </a:solidFill>
                <a:latin typeface="微软雅黑" pitchFamily="34" charset="-122"/>
                <a:ea typeface="微软雅黑" pitchFamily="34" charset="-122"/>
                <a:cs typeface="微软雅黑" panose="020B0503020204020204" charset="-122"/>
              </a:rPr>
              <a:t>。这方面的典型例证之一是</a:t>
            </a:r>
            <a:r>
              <a:rPr lang="zh-CN" altLang="en-US" b="1" dirty="0">
                <a:solidFill>
                  <a:prstClr val="black"/>
                </a:solidFill>
                <a:latin typeface="微软雅黑" pitchFamily="34" charset="-122"/>
                <a:ea typeface="微软雅黑" pitchFamily="34" charset="-122"/>
                <a:cs typeface="微软雅黑" panose="020B0503020204020204" charset="-122"/>
              </a:rPr>
              <a:t>南斯拉夫的活态史诗文本。</a:t>
            </a:r>
          </a:p>
          <a:p>
            <a:pPr lvl="0" defTabSz="685800">
              <a:lnSpc>
                <a:spcPct val="150000"/>
              </a:lnSpc>
              <a:defRPr/>
            </a:pPr>
            <a:r>
              <a:rPr lang="zh-CN" altLang="en-US" b="1" dirty="0">
                <a:solidFill>
                  <a:prstClr val="black"/>
                </a:solidFill>
                <a:latin typeface="微软雅黑" pitchFamily="34" charset="-122"/>
                <a:ea typeface="微软雅黑" pitchFamily="34" charset="-122"/>
                <a:cs typeface="微软雅黑" panose="020B0503020204020204" charset="-122"/>
              </a:rPr>
              <a:t>特点</a:t>
            </a:r>
            <a:r>
              <a:rPr lang="zh-CN" altLang="en-US" dirty="0">
                <a:solidFill>
                  <a:prstClr val="black"/>
                </a:solidFill>
                <a:latin typeface="微软雅黑" pitchFamily="34" charset="-122"/>
                <a:ea typeface="微软雅黑" pitchFamily="34" charset="-122"/>
                <a:cs typeface="微软雅黑" panose="020B0503020204020204" charset="-122"/>
              </a:rPr>
              <a:t>：口头文本</a:t>
            </a:r>
            <a:r>
              <a:rPr lang="zh-CN" altLang="en-US" b="1" u="sng" dirty="0">
                <a:solidFill>
                  <a:srgbClr val="FF0000"/>
                </a:solidFill>
                <a:latin typeface="微软雅黑" pitchFamily="34" charset="-122"/>
                <a:ea typeface="微软雅黑" pitchFamily="34" charset="-122"/>
                <a:cs typeface="微软雅黑" panose="020B0503020204020204" charset="-122"/>
              </a:rPr>
              <a:t>既有保守性，又有流变性</a:t>
            </a:r>
            <a:r>
              <a:rPr lang="zh-CN" altLang="en-US" dirty="0">
                <a:solidFill>
                  <a:prstClr val="black"/>
                </a:solidFill>
                <a:latin typeface="微软雅黑" pitchFamily="34" charset="-122"/>
                <a:ea typeface="微软雅黑" pitchFamily="34" charset="-122"/>
                <a:cs typeface="微软雅黑" panose="020B0503020204020204" charset="-122"/>
              </a:rPr>
              <a:t>。</a:t>
            </a:r>
            <a:r>
              <a:rPr lang="zh-CN" altLang="en-US" b="1" dirty="0">
                <a:solidFill>
                  <a:srgbClr val="FF0000"/>
                </a:solidFill>
                <a:latin typeface="微软雅黑" pitchFamily="34" charset="-122"/>
                <a:ea typeface="微软雅黑" pitchFamily="34" charset="-122"/>
                <a:cs typeface="微软雅黑" panose="020B0503020204020204" charset="-122"/>
              </a:rPr>
              <a:t>中国的“三大史诗”皆为口头史诗。</a:t>
            </a:r>
          </a:p>
        </p:txBody>
      </p:sp>
    </p:spTree>
    <p:custDataLst>
      <p:tags r:id="rId1"/>
    </p:custDataLst>
    <p:extLst>
      <p:ext uri="{BB962C8B-B14F-4D97-AF65-F5344CB8AC3E}">
        <p14:creationId xmlns:p14="http://schemas.microsoft.com/office/powerpoint/2010/main" val="372971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18888" y="28071"/>
            <a:ext cx="5004104" cy="553998"/>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5.1.3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民间故事类别</a:t>
            </a:r>
          </a:p>
        </p:txBody>
      </p:sp>
      <p:sp>
        <p:nvSpPr>
          <p:cNvPr id="3" name="文本框 2"/>
          <p:cNvSpPr txBox="1"/>
          <p:nvPr/>
        </p:nvSpPr>
        <p:spPr>
          <a:xfrm>
            <a:off x="467544" y="1347614"/>
            <a:ext cx="8496944" cy="2839239"/>
          </a:xfrm>
          <a:prstGeom prst="rect">
            <a:avLst/>
          </a:prstGeom>
          <a:noFill/>
        </p:spPr>
        <p:txBody>
          <a:bodyPr wrap="square" lIns="68580" tIns="34290" rIns="68580" bIns="34290" rtlCol="0" anchor="t">
            <a:spAutoFit/>
          </a:bodyPr>
          <a:lstStyle/>
          <a:p>
            <a:pPr defTabSz="685800" fontAlgn="base" hangingPunct="0">
              <a:lnSpc>
                <a:spcPct val="20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rPr>
              <a:t>目前，</a:t>
            </a:r>
            <a:r>
              <a:rPr lang="zh-CN" altLang="en-US" dirty="0">
                <a:solidFill>
                  <a:srgbClr val="FF0000"/>
                </a:solidFill>
                <a:latin typeface="微软雅黑" panose="020B0503020204020204" charset="-122"/>
                <a:ea typeface="微软雅黑" panose="020B0503020204020204" charset="-122"/>
              </a:rPr>
              <a:t>我国</a:t>
            </a:r>
            <a:r>
              <a:rPr lang="zh-CN" altLang="en-US" dirty="0">
                <a:solidFill>
                  <a:prstClr val="black"/>
                </a:solidFill>
                <a:latin typeface="微软雅黑" panose="020B0503020204020204" charset="-122"/>
                <a:ea typeface="微软雅黑" panose="020B0503020204020204" charset="-122"/>
              </a:rPr>
              <a:t>民间文艺学界比较通用的一种简要的分类方法是将故事分为四大门类：</a:t>
            </a:r>
          </a:p>
          <a:p>
            <a:pPr marL="342900" indent="-342900" defTabSz="685800" fontAlgn="base" hangingPunct="0">
              <a:lnSpc>
                <a:spcPct val="200000"/>
              </a:lnSpc>
              <a:spcBef>
                <a:spcPct val="0"/>
              </a:spcBef>
              <a:spcAft>
                <a:spcPct val="0"/>
              </a:spcAft>
              <a:buAutoNum type="arabicPeriod"/>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幻想故事  </a:t>
            </a:r>
            <a:endParaRPr lang="en-US" altLang="zh-CN" b="1" dirty="0">
              <a:solidFill>
                <a:prstClr val="black"/>
              </a:solidFill>
              <a:latin typeface="微软雅黑" panose="020B0503020204020204" charset="-122"/>
              <a:ea typeface="微软雅黑" panose="020B0503020204020204" charset="-122"/>
              <a:cs typeface="Calibri" panose="020F0502020204030204" charset="0"/>
              <a:sym typeface="+mn-ea"/>
            </a:endParaRPr>
          </a:p>
          <a:p>
            <a:pPr marL="342900" indent="-342900" defTabSz="685800" fontAlgn="base" hangingPunct="0">
              <a:lnSpc>
                <a:spcPct val="200000"/>
              </a:lnSpc>
              <a:spcBef>
                <a:spcPct val="0"/>
              </a:spcBef>
              <a:spcAft>
                <a:spcPct val="0"/>
              </a:spcAft>
              <a:buAutoNum type="arabicPeriod"/>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生活故事  </a:t>
            </a:r>
            <a:endParaRPr lang="en-US" altLang="zh-CN" b="1" dirty="0">
              <a:solidFill>
                <a:prstClr val="black"/>
              </a:solidFill>
              <a:latin typeface="微软雅黑" panose="020B0503020204020204" charset="-122"/>
              <a:ea typeface="微软雅黑" panose="020B0503020204020204" charset="-122"/>
              <a:cs typeface="Calibri" panose="020F0502020204030204" charset="0"/>
              <a:sym typeface="+mn-ea"/>
            </a:endParaRPr>
          </a:p>
          <a:p>
            <a:pPr marL="342900" indent="-342900" defTabSz="685800" fontAlgn="base" hangingPunct="0">
              <a:lnSpc>
                <a:spcPct val="200000"/>
              </a:lnSpc>
              <a:spcBef>
                <a:spcPct val="0"/>
              </a:spcBef>
              <a:spcAft>
                <a:spcPct val="0"/>
              </a:spcAft>
              <a:buAutoNum type="arabicPeriod"/>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民间笑话  </a:t>
            </a:r>
            <a:endParaRPr lang="en-US" altLang="zh-CN" b="1" dirty="0">
              <a:solidFill>
                <a:prstClr val="black"/>
              </a:solidFill>
              <a:latin typeface="微软雅黑" panose="020B0503020204020204" charset="-122"/>
              <a:ea typeface="微软雅黑" panose="020B0503020204020204" charset="-122"/>
              <a:cs typeface="Calibri" panose="020F0502020204030204" charset="0"/>
              <a:sym typeface="+mn-ea"/>
            </a:endParaRPr>
          </a:p>
          <a:p>
            <a:pPr marL="342900" indent="-342900" defTabSz="685800" fontAlgn="base" hangingPunct="0">
              <a:lnSpc>
                <a:spcPct val="200000"/>
              </a:lnSpc>
              <a:spcBef>
                <a:spcPct val="0"/>
              </a:spcBef>
              <a:spcAft>
                <a:spcPct val="0"/>
              </a:spcAft>
              <a:buAutoNum type="arabicPeriod"/>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民间寓言</a:t>
            </a:r>
            <a:endParaRPr lang="zh-CN" altLang="en-US" b="1" dirty="0">
              <a:solidFill>
                <a:prstClr val="black"/>
              </a:solidFill>
              <a:latin typeface="微软雅黑" panose="020B0503020204020204" charset="-122"/>
              <a:ea typeface="微软雅黑" panose="020B0503020204020204" charset="-122"/>
            </a:endParaRPr>
          </a:p>
        </p:txBody>
      </p:sp>
      <p:sp>
        <p:nvSpPr>
          <p:cNvPr id="5" name="五边形 4"/>
          <p:cNvSpPr/>
          <p:nvPr/>
        </p:nvSpPr>
        <p:spPr>
          <a:xfrm flipH="1">
            <a:off x="7236296" y="199568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选择</a:t>
            </a:r>
          </a:p>
        </p:txBody>
      </p:sp>
      <p:grpSp>
        <p:nvGrpSpPr>
          <p:cNvPr id="12" name="组合 11">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13" name="圆角矩形 12">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4" name="圆角矩形 13">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15" name="圆角矩形 14">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6" name="圆角矩形 15">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7" name="直线连接符 19">
              <a:extLst>
                <a:ext uri="{FF2B5EF4-FFF2-40B4-BE49-F238E27FC236}">
                  <a16:creationId xmlns:a16="http://schemas.microsoft.com/office/drawing/2014/main" id="{2E56B57E-A19F-4B44-AB34-B35D23F9C872}"/>
                </a:ext>
              </a:extLst>
            </p:cNvPr>
            <p:cNvCxnSpPr>
              <a:cxnSpLocks/>
              <a:stCxn id="13" idx="3"/>
              <a:endCxn id="14"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0">
              <a:extLst>
                <a:ext uri="{FF2B5EF4-FFF2-40B4-BE49-F238E27FC236}">
                  <a16:creationId xmlns:a16="http://schemas.microsoft.com/office/drawing/2014/main" id="{A4A1488C-75DF-9B4C-9E26-CBFD89D282C5}"/>
                </a:ext>
              </a:extLst>
            </p:cNvPr>
            <p:cNvCxnSpPr>
              <a:cxnSpLocks/>
              <a:stCxn id="13" idx="3"/>
              <a:endCxn id="15"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2">
              <a:extLst>
                <a:ext uri="{FF2B5EF4-FFF2-40B4-BE49-F238E27FC236}">
                  <a16:creationId xmlns:a16="http://schemas.microsoft.com/office/drawing/2014/main" id="{25D2EFA0-9CDE-3447-873C-47F8EBC4E40C}"/>
                </a:ext>
              </a:extLst>
            </p:cNvPr>
            <p:cNvCxnSpPr>
              <a:cxnSpLocks/>
              <a:stCxn id="13" idx="3"/>
              <a:endCxn id="16"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17338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4483656" y="78273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219076" y="717709"/>
            <a:ext cx="8529161" cy="819455"/>
          </a:xfrm>
          <a:prstGeom prst="rect">
            <a:avLst/>
          </a:prstGeom>
          <a:noFill/>
          <a:ln w="9525">
            <a:noFill/>
          </a:ln>
        </p:spPr>
        <p:txBody>
          <a:bodyPr wrap="square" lIns="68580" tIns="34290" rIns="68580" bIns="34290">
            <a:spAutoFit/>
          </a:bodyPr>
          <a:lstStyle/>
          <a:p>
            <a:pPr defTabSz="685800">
              <a:lnSpc>
                <a:spcPct val="125000"/>
              </a:lnSpc>
              <a:defRPr/>
            </a:pPr>
            <a:r>
              <a:rPr lang="en-US" sz="2100" b="1" dirty="0">
                <a:solidFill>
                  <a:srgbClr val="0070C0"/>
                </a:solidFill>
                <a:latin typeface="微软雅黑" panose="020B0503020204020204" charset="-122"/>
                <a:ea typeface="微软雅黑" panose="020B0503020204020204" charset="-122"/>
                <a:cs typeface="微软雅黑" panose="020B0503020204020204" charset="-122"/>
              </a:rPr>
              <a:t>2. </a:t>
            </a:r>
            <a:r>
              <a:rPr lang="zh-CN" altLang="en-US" sz="2100" b="1" dirty="0">
                <a:solidFill>
                  <a:srgbClr val="0070C0"/>
                </a:solidFill>
                <a:latin typeface="微软雅黑" panose="020B0503020204020204" charset="-122"/>
                <a:ea typeface="微软雅黑" panose="020B0503020204020204" charset="-122"/>
                <a:cs typeface="微软雅黑" panose="020B0503020204020204" charset="-122"/>
              </a:rPr>
              <a:t>“源于口头的文本”</a:t>
            </a:r>
          </a:p>
          <a:p>
            <a:pPr defTabSz="685800">
              <a:lnSpc>
                <a:spcPct val="125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    </a:t>
            </a:r>
            <a:endParaRPr lang="zh-CN" altLang="en-US" sz="1500" b="1" dirty="0">
              <a:solidFill>
                <a:srgbClr val="FF0000"/>
              </a:solidFill>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2987824" y="77713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a:extLst>
              <a:ext uri="{FF2B5EF4-FFF2-40B4-BE49-F238E27FC236}">
                <a16:creationId xmlns:a16="http://schemas.microsoft.com/office/drawing/2014/main" id="{97748FA5-22A8-224E-8F16-00EA6EBF728B}"/>
              </a:ext>
            </a:extLst>
          </p:cNvPr>
          <p:cNvSpPr txBox="1"/>
          <p:nvPr/>
        </p:nvSpPr>
        <p:spPr>
          <a:xfrm>
            <a:off x="235192" y="118811"/>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9" name="圆角矩形 8">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p:nvPr>
            <p:extLst>
              <p:ext uri="{D42A27DB-BD31-4B8C-83A1-F6EECF244321}">
                <p14:modId xmlns:p14="http://schemas.microsoft.com/office/powerpoint/2010/main" val="3041412354"/>
              </p:ext>
            </p:extLst>
          </p:nvPr>
        </p:nvGraphicFramePr>
        <p:xfrm>
          <a:off x="539552" y="2931789"/>
          <a:ext cx="8064667" cy="2038450"/>
        </p:xfrm>
        <a:graphic>
          <a:graphicData uri="http://schemas.openxmlformats.org/drawingml/2006/table">
            <a:tbl>
              <a:tblPr firstRow="1" bandRow="1">
                <a:tableStyleId>{5C22544A-7EE6-4342-B048-85BDC9FD1C3A}</a:tableStyleId>
              </a:tblPr>
              <a:tblGrid>
                <a:gridCol w="2453117">
                  <a:extLst>
                    <a:ext uri="{9D8B030D-6E8A-4147-A177-3AD203B41FA5}">
                      <a16:colId xmlns:a16="http://schemas.microsoft.com/office/drawing/2014/main" val="20000"/>
                    </a:ext>
                  </a:extLst>
                </a:gridCol>
                <a:gridCol w="1186143">
                  <a:extLst>
                    <a:ext uri="{9D8B030D-6E8A-4147-A177-3AD203B41FA5}">
                      <a16:colId xmlns:a16="http://schemas.microsoft.com/office/drawing/2014/main" val="20001"/>
                    </a:ext>
                  </a:extLst>
                </a:gridCol>
                <a:gridCol w="1429816">
                  <a:extLst>
                    <a:ext uri="{9D8B030D-6E8A-4147-A177-3AD203B41FA5}">
                      <a16:colId xmlns:a16="http://schemas.microsoft.com/office/drawing/2014/main" val="20002"/>
                    </a:ext>
                  </a:extLst>
                </a:gridCol>
                <a:gridCol w="1293644">
                  <a:extLst>
                    <a:ext uri="{9D8B030D-6E8A-4147-A177-3AD203B41FA5}">
                      <a16:colId xmlns:a16="http://schemas.microsoft.com/office/drawing/2014/main" val="20003"/>
                    </a:ext>
                  </a:extLst>
                </a:gridCol>
                <a:gridCol w="1701947">
                  <a:extLst>
                    <a:ext uri="{9D8B030D-6E8A-4147-A177-3AD203B41FA5}">
                      <a16:colId xmlns:a16="http://schemas.microsoft.com/office/drawing/2014/main" val="20004"/>
                    </a:ext>
                  </a:extLst>
                </a:gridCol>
              </a:tblGrid>
              <a:tr h="416035">
                <a:tc>
                  <a:txBody>
                    <a:bodyPr/>
                    <a:lstStyle/>
                    <a:p>
                      <a:pPr algn="ctr">
                        <a:buNone/>
                      </a:pPr>
                      <a:endParaRPr lang="zh-CN" altLang="en-US" sz="1600" dirty="0">
                        <a:latin typeface="微软雅黑" pitchFamily="34" charset="-122"/>
                        <a:ea typeface="微软雅黑" pitchFamily="34" charset="-122"/>
                      </a:endParaRP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创编</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演述</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接受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范型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val="10000"/>
                  </a:ext>
                </a:extLst>
              </a:tr>
              <a:tr h="540805">
                <a:tc>
                  <a:txBody>
                    <a:bodyPr/>
                    <a:lstStyle/>
                    <a:p>
                      <a:pPr algn="ctr">
                        <a:buNone/>
                      </a:pPr>
                      <a:r>
                        <a:rPr lang="zh-CN" altLang="en-US" sz="1600" dirty="0">
                          <a:latin typeface="微软雅黑" pitchFamily="34" charset="-122"/>
                          <a:ea typeface="微软雅黑" pitchFamily="34" charset="-122"/>
                        </a:rPr>
                        <a:t>口头文本或口传文本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a:t>
                      </a:r>
                      <a:r>
                        <a:rPr lang="zh-CN" altLang="en-US" sz="1600">
                          <a:latin typeface="微软雅黑" pitchFamily="34" charset="-122"/>
                          <a:ea typeface="微软雅黑" pitchFamily="34" charset="-122"/>
                          <a:sym typeface="+mn-ea"/>
                        </a:rPr>
                        <a:t>格</a:t>
                      </a:r>
                      <a:r>
                        <a:rPr lang="zh-CN" altLang="en-US" sz="1600">
                          <a:latin typeface="微软雅黑" pitchFamily="34" charset="-122"/>
                          <a:ea typeface="微软雅黑" pitchFamily="34" charset="-122"/>
                        </a:rPr>
                        <a:t>萨尔王》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540805">
                <a:tc>
                  <a:txBody>
                    <a:bodyPr/>
                    <a:lstStyle/>
                    <a:p>
                      <a:pPr algn="ctr">
                        <a:buNone/>
                      </a:pPr>
                      <a:r>
                        <a:rPr lang="zh-CN" altLang="en-US" sz="1600" b="1" dirty="0">
                          <a:latin typeface="微软雅黑" pitchFamily="34" charset="-122"/>
                          <a:ea typeface="微软雅黑" pitchFamily="34" charset="-122"/>
                        </a:rPr>
                        <a:t>源于口头的文本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视觉或听觉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《荷马史诗》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540805">
                <a:tc>
                  <a:txBody>
                    <a:bodyPr/>
                    <a:lstStyle/>
                    <a:p>
                      <a:pPr algn="ctr">
                        <a:buNone/>
                      </a:pPr>
                      <a:r>
                        <a:rPr lang="zh-CN" altLang="en-US" sz="1600" dirty="0">
                          <a:latin typeface="微软雅黑" pitchFamily="34" charset="-122"/>
                          <a:ea typeface="微软雅黑" pitchFamily="34" charset="-122"/>
                        </a:rPr>
                        <a:t>以传统为导向的文本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视觉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《卡勒瓦拉》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3" name="矩形 2"/>
          <p:cNvSpPr/>
          <p:nvPr/>
        </p:nvSpPr>
        <p:spPr>
          <a:xfrm>
            <a:off x="395536" y="1340821"/>
            <a:ext cx="8454204" cy="1338828"/>
          </a:xfrm>
          <a:prstGeom prst="rect">
            <a:avLst/>
          </a:prstGeom>
        </p:spPr>
        <p:txBody>
          <a:bodyPr wrap="square">
            <a:spAutoFit/>
          </a:bodyPr>
          <a:lstStyle/>
          <a:p>
            <a:pPr lvl="0"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含义</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又称“与口传有关的文本”</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，是指某一社区中那些</a:t>
            </a:r>
            <a:r>
              <a:rPr lang="zh-CN" altLang="en-US" u="sng" dirty="0">
                <a:solidFill>
                  <a:prstClr val="black"/>
                </a:solidFill>
                <a:latin typeface="微软雅黑" panose="020B0503020204020204" charset="-122"/>
                <a:ea typeface="微软雅黑" panose="020B0503020204020204" charset="-122"/>
                <a:cs typeface="微软雅黑" panose="020B0503020204020204" charset="-122"/>
              </a:rPr>
              <a:t>跟口头传统有密切关联</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的</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书面文本</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，他们通过文字被固定下来，而文本以外的语境要素则无从考察。</a:t>
            </a:r>
          </a:p>
          <a:p>
            <a:pPr lvl="0"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特点</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：从文本分析看，这些写定的古籍文献依然附着了本民族口头传统的基本属性。       </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  </a:t>
            </a:r>
            <a:endParaRPr lang="zh-CN" altLang="en-US" dirty="0"/>
          </a:p>
        </p:txBody>
      </p:sp>
    </p:spTree>
    <p:custDataLst>
      <p:tags r:id="rId1"/>
    </p:custDataLst>
    <p:extLst>
      <p:ext uri="{BB962C8B-B14F-4D97-AF65-F5344CB8AC3E}">
        <p14:creationId xmlns:p14="http://schemas.microsoft.com/office/powerpoint/2010/main" val="260543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4693279" y="747269"/>
            <a:ext cx="814825"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219303" y="744367"/>
            <a:ext cx="8529161" cy="819455"/>
          </a:xfrm>
          <a:prstGeom prst="rect">
            <a:avLst/>
          </a:prstGeom>
          <a:noFill/>
          <a:ln w="9525">
            <a:noFill/>
          </a:ln>
        </p:spPr>
        <p:txBody>
          <a:bodyPr wrap="square" lIns="68580" tIns="34290" rIns="68580" bIns="34290">
            <a:spAutoFit/>
          </a:bodyPr>
          <a:lstStyle/>
          <a:p>
            <a:pPr defTabSz="685800">
              <a:lnSpc>
                <a:spcPct val="125000"/>
              </a:lnSpc>
              <a:defRPr/>
            </a:pPr>
            <a:r>
              <a:rPr lang="en-US" sz="2100" b="1" dirty="0">
                <a:solidFill>
                  <a:srgbClr val="0070C0"/>
                </a:solidFill>
                <a:latin typeface="微软雅黑" panose="020B0503020204020204" charset="-122"/>
                <a:ea typeface="微软雅黑" panose="020B0503020204020204" charset="-122"/>
                <a:cs typeface="微软雅黑" panose="020B0503020204020204" charset="-122"/>
              </a:rPr>
              <a:t>3. </a:t>
            </a:r>
            <a:r>
              <a:rPr lang="zh-CN" altLang="en-US" sz="2100" b="1" dirty="0">
                <a:solidFill>
                  <a:srgbClr val="0070C0"/>
                </a:solidFill>
                <a:latin typeface="微软雅黑" panose="020B0503020204020204" charset="-122"/>
                <a:ea typeface="微软雅黑" panose="020B0503020204020204" charset="-122"/>
                <a:cs typeface="微软雅黑" panose="020B0503020204020204" charset="-122"/>
              </a:rPr>
              <a:t>“以传统为导向的文本”</a:t>
            </a:r>
          </a:p>
          <a:p>
            <a:pPr defTabSz="685800">
              <a:lnSpc>
                <a:spcPct val="125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       </a:t>
            </a:r>
            <a:endParaRPr lang="zh-CN" altLang="en-US" sz="1600" b="1" dirty="0">
              <a:solidFill>
                <a:srgbClr val="FF0000"/>
              </a:solidFill>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3364662" y="7328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a:extLst>
              <a:ext uri="{FF2B5EF4-FFF2-40B4-BE49-F238E27FC236}">
                <a16:creationId xmlns:a16="http://schemas.microsoft.com/office/drawing/2014/main" id="{164C8552-850B-B548-ADA2-10F5D31EBA68}"/>
              </a:ext>
            </a:extLst>
          </p:cNvPr>
          <p:cNvSpPr txBox="1"/>
          <p:nvPr/>
        </p:nvSpPr>
        <p:spPr>
          <a:xfrm>
            <a:off x="235192" y="118811"/>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9" name="圆角矩形 8">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p:nvPr>
            <p:extLst>
              <p:ext uri="{D42A27DB-BD31-4B8C-83A1-F6EECF244321}">
                <p14:modId xmlns:p14="http://schemas.microsoft.com/office/powerpoint/2010/main" val="3618263763"/>
              </p:ext>
            </p:extLst>
          </p:nvPr>
        </p:nvGraphicFramePr>
        <p:xfrm>
          <a:off x="539552" y="2931789"/>
          <a:ext cx="8064667" cy="2038450"/>
        </p:xfrm>
        <a:graphic>
          <a:graphicData uri="http://schemas.openxmlformats.org/drawingml/2006/table">
            <a:tbl>
              <a:tblPr firstRow="1" bandRow="1">
                <a:tableStyleId>{5C22544A-7EE6-4342-B048-85BDC9FD1C3A}</a:tableStyleId>
              </a:tblPr>
              <a:tblGrid>
                <a:gridCol w="2453117">
                  <a:extLst>
                    <a:ext uri="{9D8B030D-6E8A-4147-A177-3AD203B41FA5}">
                      <a16:colId xmlns:a16="http://schemas.microsoft.com/office/drawing/2014/main" val="20000"/>
                    </a:ext>
                  </a:extLst>
                </a:gridCol>
                <a:gridCol w="1186143">
                  <a:extLst>
                    <a:ext uri="{9D8B030D-6E8A-4147-A177-3AD203B41FA5}">
                      <a16:colId xmlns:a16="http://schemas.microsoft.com/office/drawing/2014/main" val="20001"/>
                    </a:ext>
                  </a:extLst>
                </a:gridCol>
                <a:gridCol w="1429816">
                  <a:extLst>
                    <a:ext uri="{9D8B030D-6E8A-4147-A177-3AD203B41FA5}">
                      <a16:colId xmlns:a16="http://schemas.microsoft.com/office/drawing/2014/main" val="20002"/>
                    </a:ext>
                  </a:extLst>
                </a:gridCol>
                <a:gridCol w="1293644">
                  <a:extLst>
                    <a:ext uri="{9D8B030D-6E8A-4147-A177-3AD203B41FA5}">
                      <a16:colId xmlns:a16="http://schemas.microsoft.com/office/drawing/2014/main" val="20003"/>
                    </a:ext>
                  </a:extLst>
                </a:gridCol>
                <a:gridCol w="1701947">
                  <a:extLst>
                    <a:ext uri="{9D8B030D-6E8A-4147-A177-3AD203B41FA5}">
                      <a16:colId xmlns:a16="http://schemas.microsoft.com/office/drawing/2014/main" val="20004"/>
                    </a:ext>
                  </a:extLst>
                </a:gridCol>
              </a:tblGrid>
              <a:tr h="416035">
                <a:tc>
                  <a:txBody>
                    <a:bodyPr/>
                    <a:lstStyle/>
                    <a:p>
                      <a:pPr algn="ctr">
                        <a:buNone/>
                      </a:pPr>
                      <a:endParaRPr lang="zh-CN" altLang="en-US" sz="1600" dirty="0">
                        <a:latin typeface="微软雅黑" pitchFamily="34" charset="-122"/>
                        <a:ea typeface="微软雅黑" pitchFamily="34" charset="-122"/>
                      </a:endParaRP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创编</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演述</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接受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dirty="0">
                          <a:latin typeface="微软雅黑" pitchFamily="34" charset="-122"/>
                          <a:ea typeface="微软雅黑" pitchFamily="34" charset="-122"/>
                        </a:rPr>
                        <a:t>范型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val="10000"/>
                  </a:ext>
                </a:extLst>
              </a:tr>
              <a:tr h="540805">
                <a:tc>
                  <a:txBody>
                    <a:bodyPr/>
                    <a:lstStyle/>
                    <a:p>
                      <a:pPr algn="ctr">
                        <a:buNone/>
                      </a:pPr>
                      <a:r>
                        <a:rPr lang="zh-CN" altLang="en-US" sz="1600" dirty="0">
                          <a:latin typeface="微软雅黑" pitchFamily="34" charset="-122"/>
                          <a:ea typeface="微软雅黑" pitchFamily="34" charset="-122"/>
                        </a:rPr>
                        <a:t>口头文本或口传文本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a:t>
                      </a:r>
                      <a:r>
                        <a:rPr lang="zh-CN" altLang="en-US" sz="1600">
                          <a:latin typeface="微软雅黑" pitchFamily="34" charset="-122"/>
                          <a:ea typeface="微软雅黑" pitchFamily="34" charset="-122"/>
                          <a:sym typeface="+mn-ea"/>
                        </a:rPr>
                        <a:t>格</a:t>
                      </a:r>
                      <a:r>
                        <a:rPr lang="zh-CN" altLang="en-US" sz="1600">
                          <a:latin typeface="微软雅黑" pitchFamily="34" charset="-122"/>
                          <a:ea typeface="微软雅黑" pitchFamily="34" charset="-122"/>
                        </a:rPr>
                        <a:t>萨尔王》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540805">
                <a:tc>
                  <a:txBody>
                    <a:bodyPr/>
                    <a:lstStyle/>
                    <a:p>
                      <a:pPr algn="ctr">
                        <a:buNone/>
                      </a:pPr>
                      <a:r>
                        <a:rPr lang="zh-CN" altLang="en-US" sz="1600" dirty="0">
                          <a:latin typeface="微软雅黑" pitchFamily="34" charset="-122"/>
                          <a:ea typeface="微软雅黑" pitchFamily="34" charset="-122"/>
                        </a:rPr>
                        <a:t>源于口头的文本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视觉或听觉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《荷马史诗》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540805">
                <a:tc>
                  <a:txBody>
                    <a:bodyPr/>
                    <a:lstStyle/>
                    <a:p>
                      <a:pPr algn="ctr">
                        <a:buNone/>
                      </a:pPr>
                      <a:r>
                        <a:rPr lang="zh-CN" altLang="en-US" sz="1600" b="1" dirty="0">
                          <a:latin typeface="微软雅黑" pitchFamily="34" charset="-122"/>
                          <a:ea typeface="微软雅黑" pitchFamily="34" charset="-122"/>
                        </a:rPr>
                        <a:t>以传统为导向的文本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视觉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《卡勒瓦拉》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3" name="矩形 2"/>
          <p:cNvSpPr/>
          <p:nvPr/>
        </p:nvSpPr>
        <p:spPr>
          <a:xfrm>
            <a:off x="235192" y="1218114"/>
            <a:ext cx="8720092" cy="1569660"/>
          </a:xfrm>
          <a:prstGeom prst="rect">
            <a:avLst/>
          </a:prstGeom>
        </p:spPr>
        <p:txBody>
          <a:bodyPr wrap="square">
            <a:spAutoFit/>
          </a:bodyPr>
          <a:lstStyle/>
          <a:p>
            <a:pPr lvl="0" defTabSz="685800">
              <a:lnSpc>
                <a:spcPct val="150000"/>
              </a:lnSpc>
              <a:defRPr/>
            </a:pPr>
            <a:r>
              <a:rPr lang="zh-CN" altLang="en-US" sz="1600" b="1" dirty="0">
                <a:solidFill>
                  <a:prstClr val="black"/>
                </a:solidFill>
                <a:latin typeface="微软雅黑" pitchFamily="34" charset="-122"/>
                <a:ea typeface="微软雅黑" pitchFamily="34" charset="-122"/>
                <a:cs typeface="微软雅黑" panose="020B0503020204020204" charset="-122"/>
              </a:rPr>
              <a:t>含义</a:t>
            </a:r>
            <a:r>
              <a:rPr lang="zh-CN" altLang="en-US" sz="1600" dirty="0">
                <a:solidFill>
                  <a:prstClr val="black"/>
                </a:solidFill>
                <a:latin typeface="微软雅黑" pitchFamily="34" charset="-122"/>
                <a:ea typeface="微软雅黑" pitchFamily="34" charset="-122"/>
                <a:cs typeface="微软雅黑" panose="020B0503020204020204" charset="-122"/>
              </a:rPr>
              <a:t>：按照航柯的总结，是由</a:t>
            </a:r>
            <a:r>
              <a:rPr lang="zh-CN" altLang="en-US" sz="1600" b="1" u="sng" dirty="0">
                <a:solidFill>
                  <a:srgbClr val="FF0000"/>
                </a:solidFill>
                <a:latin typeface="微软雅黑" pitchFamily="34" charset="-122"/>
                <a:ea typeface="微软雅黑" pitchFamily="34" charset="-122"/>
                <a:cs typeface="微软雅黑" panose="020B0503020204020204" charset="-122"/>
              </a:rPr>
              <a:t>编辑者</a:t>
            </a:r>
            <a:r>
              <a:rPr lang="zh-CN" altLang="en-US" sz="1600" dirty="0">
                <a:solidFill>
                  <a:prstClr val="black"/>
                </a:solidFill>
                <a:latin typeface="微软雅黑" pitchFamily="34" charset="-122"/>
                <a:ea typeface="微软雅黑" pitchFamily="34" charset="-122"/>
                <a:cs typeface="微软雅黑" panose="020B0503020204020204" charset="-122"/>
              </a:rPr>
              <a:t>根据某一传统中的口传文本或与口传有关的文本进行</a:t>
            </a:r>
            <a:r>
              <a:rPr lang="zh-CN" altLang="en-US" sz="1600" b="1" u="sng" dirty="0">
                <a:solidFill>
                  <a:srgbClr val="FF0000"/>
                </a:solidFill>
                <a:latin typeface="微软雅黑" pitchFamily="34" charset="-122"/>
                <a:ea typeface="微软雅黑" pitchFamily="34" charset="-122"/>
                <a:cs typeface="微软雅黑" panose="020B0503020204020204" charset="-122"/>
              </a:rPr>
              <a:t>汇集后创编</a:t>
            </a:r>
            <a:r>
              <a:rPr lang="zh-CN" altLang="en-US" sz="1600" dirty="0">
                <a:solidFill>
                  <a:prstClr val="black"/>
                </a:solidFill>
                <a:latin typeface="微软雅黑" pitchFamily="34" charset="-122"/>
                <a:ea typeface="微软雅黑" pitchFamily="34" charset="-122"/>
                <a:cs typeface="微软雅黑" panose="020B0503020204020204" charset="-122"/>
              </a:rPr>
              <a:t>出来的。         </a:t>
            </a:r>
          </a:p>
          <a:p>
            <a:pPr lvl="0" defTabSz="685800">
              <a:lnSpc>
                <a:spcPct val="150000"/>
              </a:lnSpc>
              <a:defRPr/>
            </a:pPr>
            <a:r>
              <a:rPr lang="zh-CN" altLang="en-US" sz="1600" b="1" dirty="0">
                <a:solidFill>
                  <a:prstClr val="black"/>
                </a:solidFill>
                <a:latin typeface="微软雅黑" pitchFamily="34" charset="-122"/>
                <a:ea typeface="微软雅黑" pitchFamily="34" charset="-122"/>
                <a:cs typeface="微软雅黑" panose="020B0503020204020204" charset="-122"/>
              </a:rPr>
              <a:t>特点</a:t>
            </a:r>
            <a:r>
              <a:rPr lang="zh-CN" altLang="en-US" sz="1600" dirty="0">
                <a:solidFill>
                  <a:prstClr val="black"/>
                </a:solidFill>
                <a:latin typeface="微软雅黑" pitchFamily="34" charset="-122"/>
                <a:ea typeface="微软雅黑" pitchFamily="34" charset="-122"/>
                <a:cs typeface="微软雅黑" panose="020B0503020204020204" charset="-122"/>
              </a:rPr>
              <a:t>：通常是</a:t>
            </a:r>
            <a:r>
              <a:rPr lang="zh-CN" altLang="en-US" sz="1600" u="sng" dirty="0">
                <a:solidFill>
                  <a:prstClr val="black"/>
                </a:solidFill>
                <a:latin typeface="微软雅黑" pitchFamily="34" charset="-122"/>
                <a:ea typeface="微软雅黑" pitchFamily="34" charset="-122"/>
                <a:cs typeface="微软雅黑" panose="020B0503020204020204" charset="-122"/>
              </a:rPr>
              <a:t>将若干部分或主题内容汇编在一起，经过加工和修改</a:t>
            </a:r>
            <a:r>
              <a:rPr lang="zh-CN" altLang="en-US" sz="1600" dirty="0">
                <a:solidFill>
                  <a:prstClr val="black"/>
                </a:solidFill>
                <a:latin typeface="微软雅黑" pitchFamily="34" charset="-122"/>
                <a:ea typeface="微软雅黑" pitchFamily="34" charset="-122"/>
                <a:cs typeface="微软雅黑" panose="020B0503020204020204" charset="-122"/>
              </a:rPr>
              <a:t>，</a:t>
            </a:r>
            <a:r>
              <a:rPr lang="zh-CN" altLang="en-US" sz="1600" u="sng" dirty="0">
                <a:solidFill>
                  <a:prstClr val="black"/>
                </a:solidFill>
                <a:latin typeface="微软雅黑" pitchFamily="34" charset="-122"/>
                <a:ea typeface="微软雅黑" pitchFamily="34" charset="-122"/>
                <a:cs typeface="微软雅黑" panose="020B0503020204020204" charset="-122"/>
              </a:rPr>
              <a:t>呈现出传统的某些方面</a:t>
            </a:r>
            <a:r>
              <a:rPr lang="zh-CN" altLang="en-US" sz="1600" dirty="0">
                <a:solidFill>
                  <a:prstClr val="black"/>
                </a:solidFill>
                <a:latin typeface="微软雅黑" pitchFamily="34" charset="-122"/>
                <a:ea typeface="微软雅黑" pitchFamily="34" charset="-122"/>
                <a:cs typeface="微软雅黑" panose="020B0503020204020204" charset="-122"/>
              </a:rPr>
              <a:t>，这种工作常常带有民族主义或国家主义倾向。</a:t>
            </a:r>
            <a:r>
              <a:rPr lang="zh-CN" altLang="en-US" sz="1600" b="1" dirty="0">
                <a:solidFill>
                  <a:prstClr val="black"/>
                </a:solidFill>
                <a:latin typeface="微软雅黑" pitchFamily="34" charset="-122"/>
                <a:ea typeface="微软雅黑" pitchFamily="34" charset="-122"/>
                <a:cs typeface="微软雅黑" panose="020B0503020204020204" charset="-122"/>
              </a:rPr>
              <a:t>如代表芬兰民族精神的史诗《卡勒瓦拉》。</a:t>
            </a:r>
            <a:endParaRPr lang="zh-CN" altLang="en-US" sz="1600" b="1" dirty="0">
              <a:solidFill>
                <a:srgbClr val="FF0000"/>
              </a:solidFill>
              <a:latin typeface="微软雅黑" pitchFamily="34" charset="-122"/>
              <a:ea typeface="微软雅黑" pitchFamily="34" charset="-122"/>
              <a:cs typeface="微软雅黑" panose="020B0503020204020204" charset="-122"/>
            </a:endParaRPr>
          </a:p>
        </p:txBody>
      </p:sp>
    </p:spTree>
    <p:custDataLst>
      <p:tags r:id="rId1"/>
    </p:custDataLst>
    <p:extLst>
      <p:ext uri="{BB962C8B-B14F-4D97-AF65-F5344CB8AC3E}">
        <p14:creationId xmlns:p14="http://schemas.microsoft.com/office/powerpoint/2010/main" val="3187161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686" y="915566"/>
            <a:ext cx="8808599" cy="4224233"/>
          </a:xfrm>
          <a:prstGeom prst="rect">
            <a:avLst/>
          </a:prstGeom>
          <a:noFill/>
        </p:spPr>
        <p:txBody>
          <a:bodyPr wrap="square" lIns="68580" tIns="34290" rIns="68580" bIns="34290" rtlCol="0" anchor="t">
            <a:spAutoFit/>
          </a:bodyPr>
          <a:lstStyle/>
          <a:p>
            <a:pPr defTabSz="685800">
              <a:lnSpc>
                <a:spcPct val="150000"/>
              </a:lnSpc>
              <a:defRPr/>
            </a:pPr>
            <a:r>
              <a:rPr lang="en-US" dirty="0">
                <a:solidFill>
                  <a:prstClr val="black"/>
                </a:solidFill>
                <a:latin typeface="微软雅黑" panose="020B0503020204020204" charset="-122"/>
                <a:ea typeface="微软雅黑" panose="020B0503020204020204" charset="-122"/>
                <a:sym typeface="+mn-ea"/>
              </a:rPr>
              <a:t>       </a:t>
            </a:r>
            <a:r>
              <a:rPr dirty="0">
                <a:solidFill>
                  <a:prstClr val="black"/>
                </a:solidFill>
                <a:latin typeface="微软雅黑" panose="020B0503020204020204" charset="-122"/>
                <a:ea typeface="微软雅黑" panose="020B0503020204020204" charset="-122"/>
                <a:sym typeface="+mn-ea"/>
              </a:rPr>
              <a:t>史诗是大型的叙事，其内容庞杂，故事曲折，人物众多；在有些传统中，史诗演唱还有乐器伴奏，有复杂的曲调和严格的格律。要掌握这些，歌手一般要经过相当长时间的学习和训练。</a:t>
            </a:r>
          </a:p>
          <a:p>
            <a:pPr defTabSz="685800">
              <a:lnSpc>
                <a:spcPct val="150000"/>
              </a:lnSpc>
              <a:defRPr/>
            </a:pPr>
            <a:r>
              <a:rPr dirty="0">
                <a:solidFill>
                  <a:prstClr val="black"/>
                </a:solidFill>
                <a:latin typeface="微软雅黑" panose="020B0503020204020204" charset="-122"/>
                <a:ea typeface="微软雅黑" panose="020B0503020204020204" charset="-122"/>
                <a:sym typeface="+mn-ea"/>
              </a:rPr>
              <a:t>    ① </a:t>
            </a:r>
            <a:r>
              <a:rPr b="1" dirty="0">
                <a:solidFill>
                  <a:srgbClr val="FF0000"/>
                </a:solidFill>
                <a:latin typeface="微软雅黑" panose="020B0503020204020204" charset="-122"/>
                <a:ea typeface="微软雅黑" panose="020B0503020204020204" charset="-122"/>
                <a:sym typeface="+mn-ea"/>
              </a:rPr>
              <a:t>史诗表演</a:t>
            </a:r>
            <a:r>
              <a:rPr lang="zh-CN" altLang="en-US" dirty="0">
                <a:solidFill>
                  <a:prstClr val="black"/>
                </a:solidFill>
                <a:latin typeface="微软雅黑" panose="020B0503020204020204" charset="-122"/>
                <a:ea typeface="微软雅黑" panose="020B0503020204020204" charset="-122"/>
                <a:sym typeface="+mn-ea"/>
              </a:rPr>
              <a:t>：</a:t>
            </a:r>
            <a:r>
              <a:rPr dirty="0">
                <a:solidFill>
                  <a:prstClr val="black"/>
                </a:solidFill>
                <a:latin typeface="微软雅黑" panose="020B0503020204020204" charset="-122"/>
                <a:ea typeface="微软雅黑" panose="020B0503020204020204" charset="-122"/>
                <a:sym typeface="+mn-ea"/>
              </a:rPr>
              <a:t>在许多社区或族群中，其基本作用是娱人，听众从中获得很大的</a:t>
            </a:r>
            <a:r>
              <a:rPr b="1" dirty="0">
                <a:solidFill>
                  <a:srgbClr val="FF0000"/>
                </a:solidFill>
                <a:latin typeface="微软雅黑" panose="020B0503020204020204" charset="-122"/>
                <a:ea typeface="微软雅黑" panose="020B0503020204020204" charset="-122"/>
                <a:sym typeface="+mn-ea"/>
              </a:rPr>
              <a:t>审美愉悦</a:t>
            </a:r>
            <a:r>
              <a:rPr dirty="0">
                <a:solidFill>
                  <a:prstClr val="black"/>
                </a:solidFill>
                <a:latin typeface="微软雅黑" panose="020B0503020204020204" charset="-122"/>
                <a:ea typeface="微软雅黑" panose="020B0503020204020204" charset="-122"/>
                <a:sym typeface="+mn-ea"/>
              </a:rPr>
              <a:t>。但在另外一些传统中，史诗演唱往往具有其他功能。</a:t>
            </a:r>
          </a:p>
          <a:p>
            <a:pPr defTabSz="685800">
              <a:lnSpc>
                <a:spcPct val="150000"/>
              </a:lnSpc>
              <a:defRPr/>
            </a:pPr>
            <a:r>
              <a:rPr dirty="0">
                <a:solidFill>
                  <a:prstClr val="black"/>
                </a:solidFill>
                <a:latin typeface="微软雅黑" panose="020B0503020204020204" charset="-122"/>
                <a:ea typeface="微软雅黑" panose="020B0503020204020204" charset="-122"/>
                <a:sym typeface="+mn-ea"/>
              </a:rPr>
              <a:t>    ② </a:t>
            </a:r>
            <a:r>
              <a:rPr b="1" dirty="0">
                <a:solidFill>
                  <a:srgbClr val="FF0000"/>
                </a:solidFill>
                <a:latin typeface="微软雅黑" panose="020B0503020204020204" charset="-122"/>
                <a:ea typeface="微软雅黑" panose="020B0503020204020204" charset="-122"/>
                <a:sym typeface="+mn-ea"/>
              </a:rPr>
              <a:t>史诗歌手群体</a:t>
            </a:r>
            <a:r>
              <a:rPr lang="zh-CN" altLang="en-US" dirty="0">
                <a:solidFill>
                  <a:prstClr val="black"/>
                </a:solidFill>
                <a:latin typeface="微软雅黑" panose="020B0503020204020204" charset="-122"/>
                <a:ea typeface="微软雅黑" panose="020B0503020204020204" charset="-122"/>
                <a:sym typeface="+mn-ea"/>
              </a:rPr>
              <a:t>：</a:t>
            </a:r>
            <a:r>
              <a:rPr dirty="0">
                <a:solidFill>
                  <a:prstClr val="black"/>
                </a:solidFill>
                <a:latin typeface="微软雅黑" panose="020B0503020204020204" charset="-122"/>
                <a:ea typeface="微软雅黑" panose="020B0503020204020204" charset="-122"/>
                <a:sym typeface="+mn-ea"/>
              </a:rPr>
              <a:t>作为史诗演唱传统的传承人，在不同民族和不同传统中，其角色、地位和作用也彼此有别。</a:t>
            </a:r>
            <a:r>
              <a:rPr lang="zh-CN" altLang="en-US" dirty="0">
                <a:solidFill>
                  <a:prstClr val="black"/>
                </a:solidFill>
                <a:latin typeface="微软雅黑" panose="020B0503020204020204" charset="-122"/>
                <a:ea typeface="微软雅黑" panose="020B0503020204020204" charset="-122"/>
                <a:sym typeface="+mn-ea"/>
              </a:rPr>
              <a:t>歌手有专业与业余之分，歌手及时口头史诗的传承人，也是创作者和保存者。</a:t>
            </a:r>
          </a:p>
          <a:p>
            <a:pPr defTabSz="685800">
              <a:lnSpc>
                <a:spcPct val="150000"/>
              </a:lnSpc>
              <a:defRPr/>
            </a:pPr>
            <a:r>
              <a:rPr dirty="0">
                <a:solidFill>
                  <a:prstClr val="black"/>
                </a:solidFill>
                <a:latin typeface="微软雅黑" panose="020B0503020204020204" charset="-122"/>
                <a:ea typeface="微软雅黑" panose="020B0503020204020204" charset="-122"/>
                <a:sym typeface="+mn-ea"/>
              </a:rPr>
              <a:t>    ③ 中国还有许多</a:t>
            </a:r>
            <a:r>
              <a:rPr b="1" dirty="0">
                <a:solidFill>
                  <a:srgbClr val="FF0000"/>
                </a:solidFill>
                <a:latin typeface="微软雅黑" panose="020B0503020204020204" charset="-122"/>
                <a:ea typeface="微软雅黑" panose="020B0503020204020204" charset="-122"/>
                <a:sym typeface="+mn-ea"/>
              </a:rPr>
              <a:t>说唱艺人</a:t>
            </a:r>
            <a:r>
              <a:rPr dirty="0">
                <a:solidFill>
                  <a:prstClr val="black"/>
                </a:solidFill>
                <a:latin typeface="微软雅黑" panose="020B0503020204020204" charset="-122"/>
                <a:ea typeface="微软雅黑" panose="020B0503020204020204" charset="-122"/>
                <a:sym typeface="+mn-ea"/>
              </a:rPr>
              <a:t>，他们以传统的古朴说唱形式活跃在民间，他们是史诗的</a:t>
            </a:r>
            <a:r>
              <a:rPr lang="zh-CN" altLang="en-US" dirty="0">
                <a:solidFill>
                  <a:prstClr val="black"/>
                </a:solidFill>
                <a:latin typeface="微软雅黑" panose="020B0503020204020204" charset="-122"/>
                <a:ea typeface="微软雅黑" panose="020B0503020204020204" charset="-122"/>
                <a:sym typeface="+mn-ea"/>
              </a:rPr>
              <a:t>保存者和</a:t>
            </a:r>
            <a:r>
              <a:rPr dirty="0" err="1">
                <a:solidFill>
                  <a:prstClr val="black"/>
                </a:solidFill>
                <a:latin typeface="微软雅黑" panose="020B0503020204020204" charset="-122"/>
                <a:ea typeface="微软雅黑" panose="020B0503020204020204" charset="-122"/>
                <a:sym typeface="+mn-ea"/>
              </a:rPr>
              <a:t>传播者</a:t>
            </a:r>
            <a:r>
              <a:rPr dirty="0">
                <a:solidFill>
                  <a:prstClr val="black"/>
                </a:solidFill>
                <a:latin typeface="微软雅黑" panose="020B0503020204020204" charset="-122"/>
                <a:ea typeface="微软雅黑" panose="020B0503020204020204" charset="-122"/>
                <a:sym typeface="+mn-ea"/>
              </a:rPr>
              <a:t>。</a:t>
            </a:r>
          </a:p>
        </p:txBody>
      </p:sp>
      <p:sp>
        <p:nvSpPr>
          <p:cNvPr id="4" name="五边形 3"/>
          <p:cNvSpPr/>
          <p:nvPr/>
        </p:nvSpPr>
        <p:spPr>
          <a:xfrm flipH="1">
            <a:off x="2418298" y="1778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5" name="文本框 4"/>
          <p:cNvSpPr txBox="1"/>
          <p:nvPr/>
        </p:nvSpPr>
        <p:spPr>
          <a:xfrm>
            <a:off x="146685" y="99060"/>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6.2.2 </a:t>
            </a:r>
            <a:r>
              <a:rPr lang="zh-CN" altLang="en-US" sz="2100" b="1" dirty="0">
                <a:solidFill>
                  <a:srgbClr val="0070C0"/>
                </a:solidFill>
                <a:latin typeface="微软雅黑" panose="020B0503020204020204" charset="-122"/>
                <a:ea typeface="微软雅黑" panose="020B0503020204020204" charset="-122"/>
                <a:sym typeface="+mn-ea"/>
              </a:rPr>
              <a:t>史诗演唱</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93254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024" y="1707654"/>
            <a:ext cx="9108504" cy="1731243"/>
          </a:xfrm>
          <a:prstGeom prst="rect">
            <a:avLst/>
          </a:prstGeom>
          <a:noFill/>
        </p:spPr>
        <p:txBody>
          <a:bodyPr wrap="square" lIns="68580" tIns="34290" rIns="68580" bIns="34290" rtlCol="0" anchor="t">
            <a:spAutoFit/>
          </a:bodyPr>
          <a:lstStyle/>
          <a:p>
            <a:pPr defTabSz="685800">
              <a:lnSpc>
                <a:spcPct val="150000"/>
              </a:lnSpc>
              <a:defRPr/>
            </a:pPr>
            <a:r>
              <a:rPr dirty="0" err="1">
                <a:solidFill>
                  <a:prstClr val="black"/>
                </a:solidFill>
                <a:latin typeface="微软雅黑" panose="020B0503020204020204" charset="-122"/>
                <a:ea typeface="微软雅黑" panose="020B0503020204020204" charset="-122"/>
                <a:sym typeface="+mn-ea"/>
              </a:rPr>
              <a:t>演唱蒙古史诗《江格尔》的民间艺人，蒙古语叫做“</a:t>
            </a:r>
            <a:r>
              <a:rPr dirty="0" err="1">
                <a:solidFill>
                  <a:srgbClr val="FF0000"/>
                </a:solidFill>
                <a:latin typeface="微软雅黑" panose="020B0503020204020204" charset="-122"/>
                <a:ea typeface="微软雅黑" panose="020B0503020204020204" charset="-122"/>
                <a:sym typeface="+mn-ea"/>
              </a:rPr>
              <a:t>江格尔奇</a:t>
            </a:r>
            <a:r>
              <a:rPr dirty="0">
                <a:solidFill>
                  <a:prstClr val="black"/>
                </a:solidFill>
                <a:latin typeface="微软雅黑" panose="020B0503020204020204" charset="-122"/>
                <a:ea typeface="微软雅黑" panose="020B0503020204020204" charset="-122"/>
                <a:sym typeface="+mn-ea"/>
              </a:rPr>
              <a:t>”。</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sym typeface="+mn-ea"/>
              </a:rPr>
              <a:t>鄂利扬</a:t>
            </a:r>
            <a:r>
              <a:rPr lang="zh-CN" altLang="en-US" dirty="0">
                <a:solidFill>
                  <a:srgbClr val="FF0000"/>
                </a:solidFill>
                <a:latin typeface="楷体" panose="02010609060101010101" pitchFamily="49" charset="-122"/>
                <a:ea typeface="楷体" panose="02010609060101010101" pitchFamily="49" charset="-122"/>
                <a:sym typeface="+mn-ea"/>
              </a:rPr>
              <a:t>·</a:t>
            </a:r>
            <a:r>
              <a:rPr lang="zh-CN" altLang="en-US" dirty="0">
                <a:solidFill>
                  <a:srgbClr val="FF0000"/>
                </a:solidFill>
                <a:latin typeface="微软雅黑" panose="020B0503020204020204" charset="-122"/>
                <a:ea typeface="微软雅黑" panose="020B0503020204020204" charset="-122"/>
                <a:sym typeface="+mn-ea"/>
              </a:rPr>
              <a:t>奥夫拉</a:t>
            </a:r>
            <a:r>
              <a:rPr lang="zh-CN" altLang="en-US" dirty="0">
                <a:solidFill>
                  <a:prstClr val="black"/>
                </a:solidFill>
                <a:latin typeface="微软雅黑" panose="020B0503020204020204" charset="-122"/>
                <a:ea typeface="微软雅黑" panose="020B0503020204020204" charset="-122"/>
                <a:sym typeface="+mn-ea"/>
              </a:rPr>
              <a:t>是卡尔梅克（俄罗斯一个共和国）最杰出的江格尔奇，演唱</a:t>
            </a:r>
            <a:r>
              <a:rPr lang="zh-CN" altLang="en-US" dirty="0">
                <a:solidFill>
                  <a:srgbClr val="FF0000"/>
                </a:solidFill>
                <a:latin typeface="微软雅黑" panose="020B0503020204020204" charset="-122"/>
                <a:ea typeface="微软雅黑" panose="020B0503020204020204" charset="-122"/>
                <a:sym typeface="+mn-ea"/>
              </a:rPr>
              <a:t>《江格尔》</a:t>
            </a:r>
            <a:r>
              <a:rPr lang="zh-CN" altLang="en-US" dirty="0">
                <a:solidFill>
                  <a:prstClr val="black"/>
                </a:solidFill>
                <a:latin typeface="微软雅黑" panose="020B0503020204020204" charset="-122"/>
                <a:ea typeface="微软雅黑" panose="020B0503020204020204" charset="-122"/>
                <a:sym typeface="+mn-ea"/>
              </a:rPr>
              <a:t>。</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sym typeface="+mn-ea"/>
              </a:rPr>
              <a:t>扎巴</a:t>
            </a:r>
            <a:r>
              <a:rPr lang="zh-CN" altLang="en-US" dirty="0">
                <a:solidFill>
                  <a:prstClr val="black"/>
                </a:solidFill>
                <a:latin typeface="微软雅黑" panose="020B0503020204020204" charset="-122"/>
                <a:ea typeface="微软雅黑" panose="020B0503020204020204" charset="-122"/>
                <a:sym typeface="+mn-ea"/>
              </a:rPr>
              <a:t>是著名</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格萨尔</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说唱艺人。</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sym typeface="+mn-ea"/>
              </a:rPr>
              <a:t>帕杰</a:t>
            </a:r>
            <a:r>
              <a:rPr lang="zh-CN" altLang="en-US" dirty="0">
                <a:solidFill>
                  <a:prstClr val="black"/>
                </a:solidFill>
                <a:latin typeface="微软雅黑" panose="020B0503020204020204" charset="-122"/>
                <a:ea typeface="微软雅黑" panose="020B0503020204020204" charset="-122"/>
                <a:sym typeface="+mn-ea"/>
              </a:rPr>
              <a:t>是受到毛主席接见的</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格斯尔</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说唱艺人，其他约</a:t>
            </a:r>
            <a:r>
              <a:rPr lang="en-US" altLang="zh-CN" dirty="0">
                <a:solidFill>
                  <a:prstClr val="black"/>
                </a:solidFill>
                <a:latin typeface="微软雅黑" panose="020B0503020204020204" charset="-122"/>
                <a:ea typeface="微软雅黑" panose="020B0503020204020204" charset="-122"/>
                <a:sym typeface="+mn-ea"/>
              </a:rPr>
              <a:t>100</a:t>
            </a:r>
            <a:r>
              <a:rPr lang="zh-CN" altLang="en-US" dirty="0">
                <a:solidFill>
                  <a:prstClr val="black"/>
                </a:solidFill>
                <a:latin typeface="微软雅黑" panose="020B0503020204020204" charset="-122"/>
                <a:ea typeface="微软雅黑" panose="020B0503020204020204" charset="-122"/>
                <a:sym typeface="+mn-ea"/>
              </a:rPr>
              <a:t>人。</a:t>
            </a:r>
          </a:p>
        </p:txBody>
      </p:sp>
      <p:sp>
        <p:nvSpPr>
          <p:cNvPr id="4" name="五边形 3"/>
          <p:cNvSpPr/>
          <p:nvPr/>
        </p:nvSpPr>
        <p:spPr>
          <a:xfrm flipH="1">
            <a:off x="2418298" y="1778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5" name="文本框 4"/>
          <p:cNvSpPr txBox="1"/>
          <p:nvPr/>
        </p:nvSpPr>
        <p:spPr>
          <a:xfrm>
            <a:off x="146685" y="99060"/>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6.2.2 </a:t>
            </a:r>
            <a:r>
              <a:rPr lang="zh-CN" altLang="en-US" sz="2100" b="1" dirty="0">
                <a:solidFill>
                  <a:srgbClr val="0070C0"/>
                </a:solidFill>
                <a:latin typeface="微软雅黑" panose="020B0503020204020204" charset="-122"/>
                <a:ea typeface="微软雅黑" panose="020B0503020204020204" charset="-122"/>
                <a:sym typeface="+mn-ea"/>
              </a:rPr>
              <a:t>史诗演唱</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42212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678" y="1453515"/>
            <a:ext cx="7321391" cy="2145983"/>
          </a:xfrm>
          <a:prstGeom prst="rect">
            <a:avLst/>
          </a:prstGeom>
          <a:noFill/>
        </p:spPr>
        <p:txBody>
          <a:bodyPr wrap="square" lIns="68580" tIns="34290" rIns="68580" bIns="34290" rtlCol="0" anchor="t">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1. </a:t>
            </a:r>
            <a:r>
              <a:rPr lang="zh-CN" altLang="en-US" dirty="0">
                <a:solidFill>
                  <a:prstClr val="black"/>
                </a:solidFill>
                <a:latin typeface="微软雅黑" panose="020B0503020204020204" charset="-122"/>
                <a:ea typeface="微软雅黑" panose="020B0503020204020204" charset="-122"/>
                <a:sym typeface="+mn-ea"/>
              </a:rPr>
              <a:t>古希腊的荷马史诗：</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伊利亚特</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奥德赛</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2. </a:t>
            </a:r>
            <a:r>
              <a:rPr lang="zh-CN" altLang="en-US" dirty="0">
                <a:latin typeface="微软雅黑" panose="020B0503020204020204" charset="-122"/>
                <a:ea typeface="微软雅黑" panose="020B0503020204020204" charset="-122"/>
                <a:sym typeface="+mn-ea"/>
              </a:rPr>
              <a:t>芬兰</a:t>
            </a:r>
            <a:r>
              <a:rPr lang="zh-CN" altLang="en-US" dirty="0">
                <a:solidFill>
                  <a:prstClr val="black"/>
                </a:solidFill>
                <a:latin typeface="微软雅黑" panose="020B0503020204020204" charset="-122"/>
                <a:ea typeface="微软雅黑" panose="020B0503020204020204" charset="-122"/>
                <a:sym typeface="+mn-ea"/>
              </a:rPr>
              <a:t>民族史诗：</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卡勒瓦拉</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3. </a:t>
            </a:r>
            <a:r>
              <a:rPr lang="zh-CN" altLang="en-US" dirty="0">
                <a:solidFill>
                  <a:prstClr val="black"/>
                </a:solidFill>
                <a:latin typeface="微软雅黑" panose="020B0503020204020204" charset="-122"/>
                <a:ea typeface="微软雅黑" panose="020B0503020204020204" charset="-122"/>
                <a:sym typeface="+mn-ea"/>
              </a:rPr>
              <a:t>古巴比伦：</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吉尔伽美什</a:t>
            </a:r>
            <a:r>
              <a:rPr lang="en-US" altLang="zh-CN" dirty="0">
                <a:solidFill>
                  <a:srgbClr val="FF0000"/>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世界上最古老的史诗。</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4. </a:t>
            </a:r>
            <a:r>
              <a:rPr lang="zh-CN" altLang="en-US" dirty="0">
                <a:solidFill>
                  <a:prstClr val="black"/>
                </a:solidFill>
                <a:latin typeface="微软雅黑" panose="020B0503020204020204" charset="-122"/>
                <a:ea typeface="微软雅黑" panose="020B0503020204020204" charset="-122"/>
                <a:sym typeface="+mn-ea"/>
              </a:rPr>
              <a:t>纳西族：创世史诗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创世纪</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，英雄史诗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黑白之战</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5. </a:t>
            </a:r>
            <a:r>
              <a:rPr lang="zh-CN" altLang="en-US" dirty="0">
                <a:solidFill>
                  <a:prstClr val="black"/>
                </a:solidFill>
                <a:latin typeface="微软雅黑" panose="020B0503020204020204" charset="-122"/>
                <a:ea typeface="微软雅黑" panose="020B0503020204020204" charset="-122"/>
                <a:sym typeface="+mn-ea"/>
              </a:rPr>
              <a:t>彝族：</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六祖史诗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，英雄史诗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俄索折怒王</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支嘎阿鲁王</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4" name="五边形 3"/>
          <p:cNvSpPr/>
          <p:nvPr/>
        </p:nvSpPr>
        <p:spPr>
          <a:xfrm flipH="1">
            <a:off x="2096578" y="242447"/>
            <a:ext cx="963254"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id="{D14055CA-0851-0840-91B0-59681918F26B}"/>
              </a:ext>
            </a:extLst>
          </p:cNvPr>
          <p:cNvSpPr txBox="1"/>
          <p:nvPr/>
        </p:nvSpPr>
        <p:spPr>
          <a:xfrm>
            <a:off x="146685" y="99060"/>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6.2.2 </a:t>
            </a:r>
            <a:r>
              <a:rPr lang="zh-CN" altLang="en-US" sz="2100" b="1" dirty="0">
                <a:solidFill>
                  <a:srgbClr val="0070C0"/>
                </a:solidFill>
                <a:latin typeface="微软雅黑" panose="020B0503020204020204" charset="-122"/>
                <a:ea typeface="微软雅黑" panose="020B0503020204020204" charset="-122"/>
                <a:sym typeface="+mn-ea"/>
              </a:rPr>
              <a:t>史诗演唱</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03527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827584" y="885015"/>
            <a:ext cx="6624735" cy="2586087"/>
            <a:chOff x="454088" y="1180019"/>
            <a:chExt cx="8832981"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454088" y="2307346"/>
              <a:ext cx="3044484" cy="13695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第六章 史诗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17032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29" y="2694816"/>
              <a:ext cx="4909740"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457857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6"/>
              <a:ext cx="878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6"/>
              <a:ext cx="1017905" cy="13331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759764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444" y="577592"/>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史诗的主要类别</a:t>
            </a:r>
          </a:p>
        </p:txBody>
      </p:sp>
      <p:sp>
        <p:nvSpPr>
          <p:cNvPr id="3" name="文本框 2"/>
          <p:cNvSpPr txBox="1"/>
          <p:nvPr/>
        </p:nvSpPr>
        <p:spPr>
          <a:xfrm>
            <a:off x="211455" y="1069839"/>
            <a:ext cx="6300788" cy="483870"/>
          </a:xfrm>
          <a:prstGeom prst="rect">
            <a:avLst/>
          </a:prstGeom>
          <a:noFill/>
        </p:spPr>
        <p:txBody>
          <a:bodyPr wrap="square" lIns="68580" tIns="34290" rIns="68580" bIns="34290" rtlCol="0" anchor="t">
            <a:spAutoFit/>
          </a:bodyPr>
          <a:lstStyle/>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）创世史诗  （</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）迁徙史诗  （</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）英雄史诗</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121444" y="47149"/>
            <a:ext cx="2863604"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6.3</a:t>
            </a:r>
            <a:r>
              <a:rPr lang="zh-CN" altLang="en-US" sz="2100" b="1" dirty="0">
                <a:solidFill>
                  <a:prstClr val="black"/>
                </a:solidFill>
                <a:latin typeface="微软雅黑" panose="020B0503020204020204" charset="-122"/>
                <a:ea typeface="微软雅黑" panose="020B0503020204020204" charset="-122"/>
                <a:sym typeface="+mn-ea"/>
              </a:rPr>
              <a:t>  中国诗史的多样性</a:t>
            </a:r>
          </a:p>
        </p:txBody>
      </p:sp>
      <p:sp>
        <p:nvSpPr>
          <p:cNvPr id="5" name="文本框 4"/>
          <p:cNvSpPr txBox="1"/>
          <p:nvPr/>
        </p:nvSpPr>
        <p:spPr>
          <a:xfrm>
            <a:off x="211455" y="1757903"/>
            <a:ext cx="8390573" cy="3046095"/>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创世史诗</a:t>
            </a:r>
          </a:p>
          <a:p>
            <a:pPr indent="540068"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又称“神话史诗”，以</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创世神话</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为基本内容，以天地、万物、人类、社会、文化之起源、演变、发展为内容的史诗。</a:t>
            </a:r>
          </a:p>
          <a:p>
            <a:pPr indent="540068" defTabSz="685800" fontAlgn="base" hangingPunct="0">
              <a:lnSpc>
                <a:spcPct val="150000"/>
              </a:lnSpc>
              <a:spcBef>
                <a:spcPct val="0"/>
              </a:spcBef>
              <a:spcAft>
                <a:spcPct val="0"/>
              </a:spcAft>
              <a:defRPr/>
            </a:pPr>
            <a:r>
              <a:rPr lang="en-US" altLang="zh-CN" dirty="0" err="1">
                <a:solidFill>
                  <a:prstClr val="black"/>
                </a:solidFill>
                <a:latin typeface="楷体" panose="02010609060101010101" pitchFamily="49" charset="-122"/>
                <a:ea typeface="楷体" panose="02010609060101010101" pitchFamily="49" charset="-122"/>
                <a:cs typeface="Calibri" panose="020F0502020204030204" charset="0"/>
                <a:sym typeface="+mn-ea"/>
              </a:rPr>
              <a:t>在我国西南云贵高原和东部丘陵地区发现的创世史诗群有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altLang="zh-CN" b="1" dirty="0" err="1">
                <a:solidFill>
                  <a:prstClr val="black"/>
                </a:solidFill>
                <a:latin typeface="楷体" panose="02010609060101010101" pitchFamily="49" charset="-122"/>
                <a:ea typeface="楷体" panose="02010609060101010101" pitchFamily="49" charset="-122"/>
                <a:cs typeface="Calibri" panose="020F0502020204030204" charset="0"/>
                <a:sym typeface="+mn-ea"/>
              </a:rPr>
              <a:t>纳西族的《创世纪</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彝族的《梅葛》</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阿昌族的《帕米麻与遮米麻》</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壮族的《布洛陀》</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苗族的《苗族古歌》</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等</a:t>
            </a:r>
          </a:p>
          <a:p>
            <a:pPr marL="257175" indent="-257175" defTabSz="685800" fontAlgn="base" hangingPunct="0">
              <a:lnSpc>
                <a:spcPct val="150000"/>
              </a:lnSpc>
              <a:spcBef>
                <a:spcPct val="0"/>
              </a:spcBef>
              <a:spcAft>
                <a:spcPct val="0"/>
              </a:spcAft>
              <a:buFont typeface="Wingdings" panose="05000000000000000000" charset="0"/>
              <a:buChar char=""/>
              <a:defRPr/>
            </a:pPr>
            <a:r>
              <a:rPr lang="zh-CN" altLang="en-US" b="1" dirty="0">
                <a:solidFill>
                  <a:prstClr val="black"/>
                </a:solidFill>
                <a:latin typeface="楷体" panose="02010609060101010101" pitchFamily="49" charset="-122"/>
                <a:ea typeface="楷体" panose="02010609060101010101" pitchFamily="49" charset="-122"/>
              </a:rPr>
              <a:t>鄂西汉</a:t>
            </a:r>
            <a:r>
              <a:rPr lang="zh-CN" altLang="en-US" b="1" dirty="0">
                <a:solidFill>
                  <a:prstClr val="black"/>
                </a:solidFill>
                <a:latin typeface="楷体" panose="02010609060101010101" pitchFamily="49" charset="-122"/>
                <a:ea typeface="楷体" panose="02010609060101010101" pitchFamily="49" charset="-122"/>
                <a:sym typeface="+mn-ea"/>
              </a:rPr>
              <a:t>族的《黑暗传》，有神话史诗的基本特征，受到学界的广泛关注</a:t>
            </a:r>
          </a:p>
        </p:txBody>
      </p:sp>
      <p:sp>
        <p:nvSpPr>
          <p:cNvPr id="21" name="五边形 20"/>
          <p:cNvSpPr/>
          <p:nvPr/>
        </p:nvSpPr>
        <p:spPr>
          <a:xfrm flipH="1">
            <a:off x="1997794" y="18166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3630379" y="18166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6" name="五边形 5"/>
          <p:cNvSpPr/>
          <p:nvPr/>
        </p:nvSpPr>
        <p:spPr>
          <a:xfrm flipH="1">
            <a:off x="2981726" y="66455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9" name="组合 8">
            <a:extLst>
              <a:ext uri="{FF2B5EF4-FFF2-40B4-BE49-F238E27FC236}">
                <a16:creationId xmlns:a16="http://schemas.microsoft.com/office/drawing/2014/main" id="{D4682247-2166-40AD-9CB5-3C7B691FC7B7}"/>
              </a:ext>
            </a:extLst>
          </p:cNvPr>
          <p:cNvGrpSpPr/>
          <p:nvPr/>
        </p:nvGrpSpPr>
        <p:grpSpPr>
          <a:xfrm>
            <a:off x="5498900" y="71635"/>
            <a:ext cx="3609604" cy="807850"/>
            <a:chOff x="874706" y="1211863"/>
            <a:chExt cx="7028225" cy="2451866"/>
          </a:xfrm>
        </p:grpSpPr>
        <p:sp>
          <p:nvSpPr>
            <p:cNvPr id="10" name="圆角矩形 6">
              <a:extLst>
                <a:ext uri="{FF2B5EF4-FFF2-40B4-BE49-F238E27FC236}">
                  <a16:creationId xmlns:a16="http://schemas.microsoft.com/office/drawing/2014/main" id="{E490183C-5F18-4BC1-95C5-230E11143F02}"/>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7">
              <a:extLst>
                <a:ext uri="{FF2B5EF4-FFF2-40B4-BE49-F238E27FC236}">
                  <a16:creationId xmlns:a16="http://schemas.microsoft.com/office/drawing/2014/main" id="{3A37C984-5DBC-48D4-8D3C-D786D3141A90}"/>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2" name="圆角矩形 8">
              <a:extLst>
                <a:ext uri="{FF2B5EF4-FFF2-40B4-BE49-F238E27FC236}">
                  <a16:creationId xmlns:a16="http://schemas.microsoft.com/office/drawing/2014/main" id="{A6547F9F-E299-4598-A1C1-8BCB89997E1C}"/>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9">
              <a:extLst>
                <a:ext uri="{FF2B5EF4-FFF2-40B4-BE49-F238E27FC236}">
                  <a16:creationId xmlns:a16="http://schemas.microsoft.com/office/drawing/2014/main" id="{6D627006-BE18-403A-9775-4BB6B14536DD}"/>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00F504AF-BBAD-4F7E-AF30-05327B3CDACC}"/>
                </a:ext>
              </a:extLst>
            </p:cNvPr>
            <p:cNvCxnSpPr>
              <a:cxnSpLocks/>
              <a:stCxn id="10" idx="3"/>
              <a:endCxn id="11"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BF3B3EF5-78CC-426E-AD7B-F34199AF9DE1}"/>
                </a:ext>
              </a:extLst>
            </p:cNvPr>
            <p:cNvCxnSpPr>
              <a:cxnSpLocks/>
              <a:stCxn id="10" idx="3"/>
              <a:endCxn id="12"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920F71AD-CA13-4116-9EDE-E5DEAB6DAC4D}"/>
                </a:ext>
              </a:extLst>
            </p:cNvPr>
            <p:cNvCxnSpPr>
              <a:cxnSpLocks/>
              <a:stCxn id="10" idx="3"/>
              <a:endCxn id="13"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91162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488" y="72867"/>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史诗的主要类别</a:t>
            </a:r>
          </a:p>
        </p:txBody>
      </p:sp>
      <p:sp>
        <p:nvSpPr>
          <p:cNvPr id="5" name="文本框 4"/>
          <p:cNvSpPr txBox="1"/>
          <p:nvPr/>
        </p:nvSpPr>
        <p:spPr>
          <a:xfrm>
            <a:off x="90487" y="707708"/>
            <a:ext cx="8390573" cy="3461861"/>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迁徙史诗</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以</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民族或支系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在</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历史上的迁徙事件</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为内容，展示各民族或各支系在漫长而艰难的迁徙道路上的社会生活和族群命运，塑造迁徙过程中发挥重大作用的民族英雄、部落首领等人物形象及</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描绘各民族迁徙业绩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的壮阔画卷。</a:t>
            </a:r>
          </a:p>
          <a:p>
            <a:pPr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      特征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：是以</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各民族的世系谱牒为时间线索</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，以迁徙辗转的路线、沿途的迁居地为</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空间线索</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，以迁徙原因、迁徙活动、迁徙结果为</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叙述内容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例如彝族《六祖史诗》</a:t>
            </a:r>
          </a:p>
        </p:txBody>
      </p:sp>
      <p:sp>
        <p:nvSpPr>
          <p:cNvPr id="21" name="五边形 20"/>
          <p:cNvSpPr/>
          <p:nvPr/>
        </p:nvSpPr>
        <p:spPr>
          <a:xfrm flipH="1">
            <a:off x="1915402"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3646095"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E4947BD7-0239-4C70-9B6A-629A9FF2B614}"/>
              </a:ext>
            </a:extLst>
          </p:cNvPr>
          <p:cNvGrpSpPr/>
          <p:nvPr/>
        </p:nvGrpSpPr>
        <p:grpSpPr>
          <a:xfrm>
            <a:off x="5498900" y="71635"/>
            <a:ext cx="3609604" cy="807850"/>
            <a:chOff x="874706" y="1211863"/>
            <a:chExt cx="7028225" cy="2451866"/>
          </a:xfrm>
        </p:grpSpPr>
        <p:sp>
          <p:nvSpPr>
            <p:cNvPr id="8" name="圆角矩形 6">
              <a:extLst>
                <a:ext uri="{FF2B5EF4-FFF2-40B4-BE49-F238E27FC236}">
                  <a16:creationId xmlns:a16="http://schemas.microsoft.com/office/drawing/2014/main" id="{D104021A-FC6D-4392-890F-32A05864FEC6}"/>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7">
              <a:extLst>
                <a:ext uri="{FF2B5EF4-FFF2-40B4-BE49-F238E27FC236}">
                  <a16:creationId xmlns:a16="http://schemas.microsoft.com/office/drawing/2014/main" id="{A9584BDD-4EF3-4B2A-A360-40E3EA884691}"/>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0" name="圆角矩形 8">
              <a:extLst>
                <a:ext uri="{FF2B5EF4-FFF2-40B4-BE49-F238E27FC236}">
                  <a16:creationId xmlns:a16="http://schemas.microsoft.com/office/drawing/2014/main" id="{94AA5FBA-B32B-4CA3-8F08-5934D9C9954B}"/>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1" name="圆角矩形 9">
              <a:extLst>
                <a:ext uri="{FF2B5EF4-FFF2-40B4-BE49-F238E27FC236}">
                  <a16:creationId xmlns:a16="http://schemas.microsoft.com/office/drawing/2014/main" id="{3E875BA0-D730-40AF-8186-E9BAB4C16130}"/>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2" name="直线连接符 19">
              <a:extLst>
                <a:ext uri="{FF2B5EF4-FFF2-40B4-BE49-F238E27FC236}">
                  <a16:creationId xmlns:a16="http://schemas.microsoft.com/office/drawing/2014/main" id="{45DCB43E-E429-47F7-A1C9-2DA1E7A15B4D}"/>
                </a:ext>
              </a:extLst>
            </p:cNvPr>
            <p:cNvCxnSpPr>
              <a:cxnSpLocks/>
              <a:stCxn id="8" idx="3"/>
              <a:endCxn id="9"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CB4053DF-51DF-4818-9AF4-5947437393C9}"/>
                </a:ext>
              </a:extLst>
            </p:cNvPr>
            <p:cNvCxnSpPr>
              <a:cxnSpLocks/>
              <a:stCxn id="8" idx="3"/>
              <a:endCxn id="10"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716A10CE-F865-47CF-8EAB-D31C147EC38A}"/>
                </a:ext>
              </a:extLst>
            </p:cNvPr>
            <p:cNvCxnSpPr>
              <a:cxnSpLocks/>
              <a:stCxn id="8" idx="3"/>
              <a:endCxn id="11"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01938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8" y="707708"/>
            <a:ext cx="8648224" cy="2630805"/>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英雄史诗</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叙述与部落、民族和国家（或地方政权）的形成与发展相关联的历史事件及历史上的</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英雄人物传说</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的诗作。</a:t>
            </a:r>
          </a:p>
          <a:p>
            <a:pPr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      特征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：主要是以一个或几个英雄人物的历史活动为中心，展示广阔的社会生活。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例如我国少数民族“三大史诗”：</a:t>
            </a:r>
            <a:r>
              <a:rPr lang="zh-CN" altLang="en-US" b="1" dirty="0">
                <a:solidFill>
                  <a:srgbClr val="FF0000"/>
                </a:solidFill>
                <a:latin typeface="楷体" panose="02010609060101010101" pitchFamily="49" charset="-122"/>
                <a:ea typeface="楷体" panose="02010609060101010101" pitchFamily="49" charset="-122"/>
                <a:cs typeface="Calibri" panose="020F0502020204030204" charset="0"/>
                <a:sym typeface="+mn-ea"/>
              </a:rPr>
              <a:t>《格萨尔》《江格尔》《玛纳斯》</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p:txBody>
      </p:sp>
      <p:sp>
        <p:nvSpPr>
          <p:cNvPr id="21" name="五边形 20"/>
          <p:cNvSpPr/>
          <p:nvPr/>
        </p:nvSpPr>
        <p:spPr>
          <a:xfrm flipH="1">
            <a:off x="1915402"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3646095"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7" name="文本框 6">
            <a:extLst>
              <a:ext uri="{FF2B5EF4-FFF2-40B4-BE49-F238E27FC236}">
                <a16:creationId xmlns:a16="http://schemas.microsoft.com/office/drawing/2014/main" id="{1386C5EE-8A5E-FD4A-86AF-201A7EDB75B6}"/>
              </a:ext>
            </a:extLst>
          </p:cNvPr>
          <p:cNvSpPr txBox="1"/>
          <p:nvPr/>
        </p:nvSpPr>
        <p:spPr>
          <a:xfrm>
            <a:off x="90488" y="72867"/>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史诗的主要类别</a:t>
            </a:r>
          </a:p>
        </p:txBody>
      </p:sp>
      <p:grpSp>
        <p:nvGrpSpPr>
          <p:cNvPr id="8" name="组合 7">
            <a:extLst>
              <a:ext uri="{FF2B5EF4-FFF2-40B4-BE49-F238E27FC236}">
                <a16:creationId xmlns:a16="http://schemas.microsoft.com/office/drawing/2014/main" id="{DFE72558-C730-47EF-8E4F-20BFEA80B626}"/>
              </a:ext>
            </a:extLst>
          </p:cNvPr>
          <p:cNvGrpSpPr/>
          <p:nvPr/>
        </p:nvGrpSpPr>
        <p:grpSpPr>
          <a:xfrm>
            <a:off x="5498900" y="71635"/>
            <a:ext cx="3609604" cy="807850"/>
            <a:chOff x="874706" y="1211863"/>
            <a:chExt cx="7028225" cy="2451866"/>
          </a:xfrm>
        </p:grpSpPr>
        <p:sp>
          <p:nvSpPr>
            <p:cNvPr id="9" name="圆角矩形 6">
              <a:extLst>
                <a:ext uri="{FF2B5EF4-FFF2-40B4-BE49-F238E27FC236}">
                  <a16:creationId xmlns:a16="http://schemas.microsoft.com/office/drawing/2014/main" id="{2FD43187-EDD8-40B1-A776-5FD61AB41B84}"/>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7">
              <a:extLst>
                <a:ext uri="{FF2B5EF4-FFF2-40B4-BE49-F238E27FC236}">
                  <a16:creationId xmlns:a16="http://schemas.microsoft.com/office/drawing/2014/main" id="{6DFAFD86-5BCB-4290-8051-EBFE3F0B8FD6}"/>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8">
              <a:extLst>
                <a:ext uri="{FF2B5EF4-FFF2-40B4-BE49-F238E27FC236}">
                  <a16:creationId xmlns:a16="http://schemas.microsoft.com/office/drawing/2014/main" id="{937014EE-2C41-4112-BD52-A6B34D73EBAC}"/>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2" name="圆角矩形 9">
              <a:extLst>
                <a:ext uri="{FF2B5EF4-FFF2-40B4-BE49-F238E27FC236}">
                  <a16:creationId xmlns:a16="http://schemas.microsoft.com/office/drawing/2014/main" id="{F1AB2E8B-FC02-4AAD-A3BB-5782D5F93F37}"/>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B773B003-327F-4AEA-8531-CA166BEBF449}"/>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6729F5AB-F699-4360-877D-3EE35B545D21}"/>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64F32BDC-A62A-41EC-9309-4395BCFCA874}"/>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89797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4314" y="1772860"/>
            <a:ext cx="8694896" cy="2815114"/>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格萨尔</a:t>
            </a: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11</a:t>
            </a:r>
            <a:r>
              <a:rPr lang="zh-CN" altLang="en-US" sz="2400" b="1" dirty="0">
                <a:solidFill>
                  <a:srgbClr val="0070C0"/>
                </a:solidFill>
                <a:latin typeface="微软雅黑" panose="020B0503020204020204" charset="-122"/>
                <a:ea typeface="微软雅黑" panose="020B0503020204020204" charset="-122"/>
                <a:cs typeface="Calibri" panose="020F0502020204030204" charset="0"/>
                <a:sym typeface="+mn-ea"/>
              </a:rPr>
              <a:t>世纪）</a:t>
            </a:r>
          </a:p>
          <a:p>
            <a:pPr defTabSz="685800" fontAlgn="base" hangingPunct="0">
              <a:lnSpc>
                <a:spcPts val="900"/>
              </a:lnSpc>
              <a:spcBef>
                <a:spcPct val="0"/>
              </a:spcBef>
              <a:spcAft>
                <a:spcPct val="0"/>
              </a:spcAft>
              <a:defRPr/>
            </a:pPr>
            <a:endParaRPr lang="zh-CN" altLang="en-US" sz="2400" b="1" dirty="0">
              <a:solidFill>
                <a:srgbClr val="0070C0"/>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流传于西藏、四川、青海、甘肃、云南等藏族聚居区。</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是目前世界上</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最长</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的史诗。</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以藏族地区一个称为岭国的格萨尔王为中心人物，叙述了</a:t>
            </a:r>
            <a:r>
              <a:rPr lang="zh-CN" altLang="en-US" b="1" u="sng" dirty="0">
                <a:solidFill>
                  <a:srgbClr val="FF0000"/>
                </a:solidFill>
                <a:latin typeface="楷体" panose="02010609060101010101" pitchFamily="49" charset="-122"/>
                <a:ea typeface="楷体" panose="02010609060101010101" pitchFamily="49" charset="-122"/>
                <a:cs typeface="Calibri" panose="020F0502020204030204" charset="0"/>
                <a:sym typeface="+mn-ea"/>
              </a:rPr>
              <a:t>格萨尔的英雄业绩</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，展现了波澜壮阔的战争场面，表达了古代藏族人民的美好愿望和崇高理想，反映了人们的道德概念、宗教信仰和风俗习惯。</a:t>
            </a:r>
            <a:endParaRPr lang="zh-CN" altLang="en-US" dirty="0">
              <a:solidFill>
                <a:prstClr val="black"/>
              </a:solidFill>
              <a:latin typeface="楷体" panose="02010609060101010101" pitchFamily="49" charset="-122"/>
              <a:ea typeface="楷体" panose="02010609060101010101" pitchFamily="49" charset="-122"/>
            </a:endParaRPr>
          </a:p>
        </p:txBody>
      </p:sp>
      <p:sp>
        <p:nvSpPr>
          <p:cNvPr id="3" name="文本框 2"/>
          <p:cNvSpPr txBox="1"/>
          <p:nvPr/>
        </p:nvSpPr>
        <p:spPr>
          <a:xfrm>
            <a:off x="90488" y="72867"/>
            <a:ext cx="2488502"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中国三大史诗</a:t>
            </a:r>
          </a:p>
        </p:txBody>
      </p:sp>
      <p:sp>
        <p:nvSpPr>
          <p:cNvPr id="100" name="文本框 99"/>
          <p:cNvSpPr txBox="1"/>
          <p:nvPr/>
        </p:nvSpPr>
        <p:spPr>
          <a:xfrm>
            <a:off x="90487" y="880502"/>
            <a:ext cx="8828723" cy="851323"/>
          </a:xfrm>
          <a:prstGeom prst="rect">
            <a:avLst/>
          </a:prstGeom>
          <a:noFill/>
          <a:ln w="9525">
            <a:noFill/>
          </a:ln>
        </p:spPr>
        <p:txBody>
          <a:bodyPr wrap="square" lIns="68580" tIns="34290" rIns="68580" bIns="34290">
            <a:spAutoFit/>
          </a:bodyPr>
          <a:lstStyle/>
          <a:p>
            <a:pPr defTabSz="685800">
              <a:lnSpc>
                <a:spcPct val="150000"/>
              </a:lnSpc>
              <a:defRPr/>
            </a:pPr>
            <a:r>
              <a:rPr lang="en-US" altLang="zh-CN" sz="1500" dirty="0">
                <a:solidFill>
                  <a:prstClr val="black"/>
                </a:solidFill>
                <a:latin typeface="微软雅黑" panose="020B0503020204020204" charset="-122"/>
                <a:ea typeface="微软雅黑" panose="020B0503020204020204" charset="-122"/>
                <a:cs typeface="微软雅黑" panose="020B0503020204020204" charset="-122"/>
              </a:rPr>
              <a:t>     </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中国少数民族的三大史诗</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藏族</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格萨尔</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蒙古族</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江格尔</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和</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柯尔克孜族</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玛纳斯</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，是公认的伟大英雄史诗，已经引起国内外广泛的关注。</a:t>
            </a:r>
          </a:p>
        </p:txBody>
      </p:sp>
      <p:sp>
        <p:nvSpPr>
          <p:cNvPr id="24" name="五边形 23"/>
          <p:cNvSpPr/>
          <p:nvPr/>
        </p:nvSpPr>
        <p:spPr>
          <a:xfrm flipH="1">
            <a:off x="2638350" y="15181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4" name="五边形 3"/>
          <p:cNvSpPr/>
          <p:nvPr/>
        </p:nvSpPr>
        <p:spPr>
          <a:xfrm flipH="1">
            <a:off x="3707904" y="188868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1D2BC945-00EB-41A5-B7F5-3D5F25C1FA01}"/>
              </a:ext>
            </a:extLst>
          </p:cNvPr>
          <p:cNvGrpSpPr/>
          <p:nvPr/>
        </p:nvGrpSpPr>
        <p:grpSpPr>
          <a:xfrm>
            <a:off x="5498900" y="71635"/>
            <a:ext cx="3609604" cy="807850"/>
            <a:chOff x="874706" y="1211863"/>
            <a:chExt cx="7028225" cy="2451866"/>
          </a:xfrm>
        </p:grpSpPr>
        <p:sp>
          <p:nvSpPr>
            <p:cNvPr id="8" name="圆角矩形 6">
              <a:extLst>
                <a:ext uri="{FF2B5EF4-FFF2-40B4-BE49-F238E27FC236}">
                  <a16:creationId xmlns:a16="http://schemas.microsoft.com/office/drawing/2014/main" id="{8D33808A-0AF7-43B1-AB15-F09FC2EB9EC2}"/>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7">
              <a:extLst>
                <a:ext uri="{FF2B5EF4-FFF2-40B4-BE49-F238E27FC236}">
                  <a16:creationId xmlns:a16="http://schemas.microsoft.com/office/drawing/2014/main" id="{813FA652-13EA-409D-856C-6EE37DD5AA3B}"/>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0" name="圆角矩形 8">
              <a:extLst>
                <a:ext uri="{FF2B5EF4-FFF2-40B4-BE49-F238E27FC236}">
                  <a16:creationId xmlns:a16="http://schemas.microsoft.com/office/drawing/2014/main" id="{45467940-D745-44C1-BD55-D32211591C7D}"/>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1" name="圆角矩形 9">
              <a:extLst>
                <a:ext uri="{FF2B5EF4-FFF2-40B4-BE49-F238E27FC236}">
                  <a16:creationId xmlns:a16="http://schemas.microsoft.com/office/drawing/2014/main" id="{F2E13415-C3C9-44B3-8989-E3F36B11B8A2}"/>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2" name="直线连接符 19">
              <a:extLst>
                <a:ext uri="{FF2B5EF4-FFF2-40B4-BE49-F238E27FC236}">
                  <a16:creationId xmlns:a16="http://schemas.microsoft.com/office/drawing/2014/main" id="{6C0ABF1B-A472-42AC-9431-D7714F8DC139}"/>
                </a:ext>
              </a:extLst>
            </p:cNvPr>
            <p:cNvCxnSpPr>
              <a:cxnSpLocks/>
              <a:stCxn id="8" idx="3"/>
              <a:endCxn id="9"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D4E57CFE-1A04-466B-BA25-F108D3EF2772}"/>
                </a:ext>
              </a:extLst>
            </p:cNvPr>
            <p:cNvCxnSpPr>
              <a:cxnSpLocks/>
              <a:stCxn id="8" idx="3"/>
              <a:endCxn id="10"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ADD891C2-CE05-45E7-B139-BBFC8E85CC4E}"/>
                </a:ext>
              </a:extLst>
            </p:cNvPr>
            <p:cNvCxnSpPr>
              <a:cxnSpLocks/>
              <a:stCxn id="8" idx="3"/>
              <a:endCxn id="11"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111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18888" y="28071"/>
            <a:ext cx="5004104" cy="553998"/>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5.1.3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民间故事类别</a:t>
            </a:r>
          </a:p>
        </p:txBody>
      </p:sp>
      <p:sp>
        <p:nvSpPr>
          <p:cNvPr id="2" name="文本框 1"/>
          <p:cNvSpPr txBox="1"/>
          <p:nvPr/>
        </p:nvSpPr>
        <p:spPr>
          <a:xfrm>
            <a:off x="485401" y="987574"/>
            <a:ext cx="8193590" cy="304698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1.</a:t>
            </a:r>
            <a:r>
              <a:rPr lang="zh-CN" altLang="en-US" sz="2100" b="1" dirty="0">
                <a:solidFill>
                  <a:srgbClr val="0070C0"/>
                </a:solidFill>
                <a:latin typeface="微软雅黑" panose="020B0503020204020204" charset="-122"/>
                <a:ea typeface="微软雅黑" panose="020B0503020204020204" charset="-122"/>
                <a:sym typeface="+mn-ea"/>
              </a:rPr>
              <a:t>幻想故事</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在我国的民间故事中，</a:t>
            </a:r>
            <a:r>
              <a:rPr lang="zh-CN" altLang="en-US" dirty="0">
                <a:solidFill>
                  <a:srgbClr val="C00000"/>
                </a:solidFill>
                <a:latin typeface="微软雅黑" panose="020B0503020204020204" charset="-122"/>
                <a:ea typeface="微软雅黑" panose="020B0503020204020204" charset="-122"/>
                <a:sym typeface="+mn-ea"/>
              </a:rPr>
              <a:t>幻想故事</a:t>
            </a:r>
            <a:r>
              <a:rPr lang="zh-CN" altLang="en-US" dirty="0">
                <a:solidFill>
                  <a:prstClr val="black"/>
                </a:solidFill>
                <a:latin typeface="微软雅黑" panose="020B0503020204020204" charset="-122"/>
                <a:ea typeface="微软雅黑" panose="020B0503020204020204" charset="-122"/>
                <a:sym typeface="+mn-ea"/>
              </a:rPr>
              <a:t>占了</a:t>
            </a:r>
            <a:r>
              <a:rPr lang="zh-CN" altLang="en-US" dirty="0">
                <a:solidFill>
                  <a:srgbClr val="C00000"/>
                </a:solidFill>
                <a:latin typeface="微软雅黑" panose="020B0503020204020204" charset="-122"/>
                <a:ea typeface="微软雅黑" panose="020B0503020204020204" charset="-122"/>
                <a:sym typeface="+mn-ea"/>
              </a:rPr>
              <a:t>一半</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mn-ea"/>
              </a:rPr>
              <a:t>①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魔法故事</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（田螺姑娘）</a:t>
            </a:r>
          </a:p>
          <a:p>
            <a:pPr defTabSz="685800">
              <a:lnSpc>
                <a:spcPct val="150000"/>
              </a:lnSpc>
              <a:defRPr/>
            </a:pP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   典型形象：老虎妈子、猴精、画中女、田螺姑娘、龙公主、狐狸媳妇、蛇郎、</a:t>
            </a:r>
            <a:endParaRPr lang="en-US" altLang="zh-CN" dirty="0">
              <a:solidFill>
                <a:srgbClr val="C00000"/>
              </a:solidFill>
              <a:latin typeface="微软雅黑" panose="020B0503020204020204" charset="-122"/>
              <a:ea typeface="微软雅黑" panose="020B0503020204020204" charset="-122"/>
              <a:cs typeface="Calibri" panose="020F0502020204030204" charset="0"/>
              <a:sym typeface="+mn-ea"/>
            </a:endParaRPr>
          </a:p>
          <a:p>
            <a:pPr defTabSz="685800">
              <a:lnSpc>
                <a:spcPct val="150000"/>
              </a:lnSpc>
              <a:defRPr/>
            </a:pPr>
            <a:r>
              <a:rPr lang="en-US" altLang="zh-CN" dirty="0">
                <a:solidFill>
                  <a:srgbClr val="C00000"/>
                </a:solidFill>
                <a:latin typeface="微软雅黑" panose="020B0503020204020204" charset="-122"/>
                <a:ea typeface="微软雅黑" panose="020B0503020204020204" charset="-122"/>
                <a:cs typeface="Calibri" panose="020F0502020204030204" charset="0"/>
                <a:sym typeface="+mn-ea"/>
              </a:rPr>
              <a:t>   </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蛤蟆儿子、枣核</a:t>
            </a:r>
          </a:p>
          <a:p>
            <a:pPr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mn-ea"/>
              </a:rPr>
              <a:t>②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宝物故事</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（神笔马良）</a:t>
            </a:r>
          </a:p>
          <a:p>
            <a:pPr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mn-ea"/>
              </a:rPr>
              <a:t>③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动物故事</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（猴子捞月）</a:t>
            </a:r>
            <a:endParaRPr lang="zh-CN" altLang="en-US" dirty="0">
              <a:solidFill>
                <a:prstClr val="black"/>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1707" y1="38318" x2="80000" y2="9034"/>
                        <a14:foregroundMark x1="13171" y1="28037" x2="37805" y2="10903"/>
                        <a14:foregroundMark x1="60488" y1="10903" x2="70244" y2="7788"/>
                        <a14:foregroundMark x1="76585" y1="12150" x2="93902" y2="6854"/>
                        <a14:foregroundMark x1="91220" y1="9969" x2="99756" y2="5607"/>
                        <a14:foregroundMark x1="71220" y1="27726" x2="93659" y2="87227"/>
                        <a14:foregroundMark x1="56829" y1="32710" x2="70244" y2="41433"/>
                        <a14:foregroundMark x1="62683" y1="26791" x2="70732" y2="39564"/>
                        <a14:foregroundMark x1="73171" y1="27726" x2="78049" y2="39564"/>
                        <a14:foregroundMark x1="73902" y1="30530" x2="78049" y2="30530"/>
                        <a14:foregroundMark x1="79024" y1="41121" x2="89756" y2="44548"/>
                        <a14:foregroundMark x1="89024" y1="39875" x2="91951" y2="43614"/>
                        <a14:foregroundMark x1="82439" y1="46729" x2="86829" y2="46417"/>
                      </a14:backgroundRemoval>
                    </a14:imgEffect>
                  </a14:imgLayer>
                </a14:imgProps>
              </a:ext>
              <a:ext uri="{28A0092B-C50C-407E-A947-70E740481C1C}">
                <a14:useLocalDpi xmlns:a14="http://schemas.microsoft.com/office/drawing/2010/main" val="0"/>
              </a:ext>
            </a:extLst>
          </a:blip>
          <a:stretch>
            <a:fillRect/>
          </a:stretch>
        </p:blipFill>
        <p:spPr>
          <a:xfrm>
            <a:off x="4737639" y="3214688"/>
            <a:ext cx="2155031" cy="1686878"/>
          </a:xfrm>
          <a:prstGeom prst="rect">
            <a:avLst/>
          </a:prstGeom>
        </p:spPr>
      </p:pic>
      <p:pic>
        <p:nvPicPr>
          <p:cNvPr id="8" name="图片 7" descr="timg (1)"/>
          <p:cNvPicPr>
            <a:picLocks noChangeAspect="1"/>
          </p:cNvPicPr>
          <p:nvPr/>
        </p:nvPicPr>
        <p:blipFill>
          <a:blip r:embed="rId5"/>
          <a:stretch>
            <a:fillRect/>
          </a:stretch>
        </p:blipFill>
        <p:spPr>
          <a:xfrm>
            <a:off x="7161848" y="3214688"/>
            <a:ext cx="1497806" cy="1733550"/>
          </a:xfrm>
          <a:prstGeom prst="rect">
            <a:avLst/>
          </a:prstGeom>
          <a:effectLst>
            <a:softEdge rad="63500"/>
          </a:effectLst>
        </p:spPr>
      </p:pic>
      <p:grpSp>
        <p:nvGrpSpPr>
          <p:cNvPr id="12" name="组合 11">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13" name="圆角矩形 12">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4" name="圆角矩形 13">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15" name="圆角矩形 14">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6" name="圆角矩形 15">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7" name="直线连接符 19">
              <a:extLst>
                <a:ext uri="{FF2B5EF4-FFF2-40B4-BE49-F238E27FC236}">
                  <a16:creationId xmlns:a16="http://schemas.microsoft.com/office/drawing/2014/main" id="{2E56B57E-A19F-4B44-AB34-B35D23F9C872}"/>
                </a:ext>
              </a:extLst>
            </p:cNvPr>
            <p:cNvCxnSpPr>
              <a:cxnSpLocks/>
              <a:stCxn id="13" idx="3"/>
              <a:endCxn id="14"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0">
              <a:extLst>
                <a:ext uri="{FF2B5EF4-FFF2-40B4-BE49-F238E27FC236}">
                  <a16:creationId xmlns:a16="http://schemas.microsoft.com/office/drawing/2014/main" id="{A4A1488C-75DF-9B4C-9E26-CBFD89D282C5}"/>
                </a:ext>
              </a:extLst>
            </p:cNvPr>
            <p:cNvCxnSpPr>
              <a:cxnSpLocks/>
              <a:stCxn id="13" idx="3"/>
              <a:endCxn id="15"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2">
              <a:extLst>
                <a:ext uri="{FF2B5EF4-FFF2-40B4-BE49-F238E27FC236}">
                  <a16:creationId xmlns:a16="http://schemas.microsoft.com/office/drawing/2014/main" id="{25D2EFA0-9CDE-3447-873C-47F8EBC4E40C}"/>
                </a:ext>
              </a:extLst>
            </p:cNvPr>
            <p:cNvCxnSpPr>
              <a:cxnSpLocks/>
              <a:stCxn id="13" idx="3"/>
              <a:endCxn id="16"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35728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164" y="727710"/>
            <a:ext cx="8694896" cy="2451120"/>
          </a:xfrm>
          <a:prstGeom prst="rect">
            <a:avLst/>
          </a:prstGeom>
          <a:noFill/>
        </p:spPr>
        <p:txBody>
          <a:bodyPr wrap="square" lIns="68580" tIns="34290" rIns="68580" bIns="34290" rtlCol="0" anchor="t">
            <a:spAutoFit/>
          </a:bodyPr>
          <a:lstStyle/>
          <a:p>
            <a:pPr defTabSz="685800" fontAlgn="base" hangingPunct="0">
              <a:lnSpc>
                <a:spcPct val="20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sz="2100" b="1" dirty="0">
                <a:solidFill>
                  <a:srgbClr val="0070C0"/>
                </a:solidFill>
                <a:latin typeface="微软雅黑" panose="020B0503020204020204" charset="-122"/>
                <a:ea typeface="微软雅黑" panose="020B0503020204020204" charset="-122"/>
                <a:cs typeface="Calibri" panose="020F0502020204030204" charset="0"/>
                <a:sym typeface="+mn-ea"/>
              </a:rPr>
              <a:t>《江格尔》</a:t>
            </a:r>
            <a:endParaRPr lang="zh-CN" altLang="en-US" sz="2400" b="1" dirty="0">
              <a:solidFill>
                <a:srgbClr val="0070C0"/>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20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主要流传于中、蒙、俄三国卫拉特蒙古人中。</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热情讴歌了以圣主江格尔汗为首的六千多位勇士，歌颂了他们为保卫以阿尔泰圣山为中心的美丽富饶的宝木巴国，同来犯的形形色色凶残的敌人进行的英勇而不屈不挠的斗争。</a:t>
            </a:r>
          </a:p>
        </p:txBody>
      </p:sp>
      <p:sp>
        <p:nvSpPr>
          <p:cNvPr id="4" name="五边形 3"/>
          <p:cNvSpPr/>
          <p:nvPr/>
        </p:nvSpPr>
        <p:spPr>
          <a:xfrm flipH="1">
            <a:off x="2204486" y="8995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id="{31C4B821-026F-0E48-BD03-8BA76429AC6C}"/>
              </a:ext>
            </a:extLst>
          </p:cNvPr>
          <p:cNvSpPr txBox="1"/>
          <p:nvPr/>
        </p:nvSpPr>
        <p:spPr>
          <a:xfrm>
            <a:off x="90488" y="72867"/>
            <a:ext cx="2488502"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中国三大史诗</a:t>
            </a:r>
          </a:p>
        </p:txBody>
      </p:sp>
      <p:grpSp>
        <p:nvGrpSpPr>
          <p:cNvPr id="6" name="组合 5">
            <a:extLst>
              <a:ext uri="{FF2B5EF4-FFF2-40B4-BE49-F238E27FC236}">
                <a16:creationId xmlns:a16="http://schemas.microsoft.com/office/drawing/2014/main" id="{CBDAE5F7-C581-418B-A7F6-9CD9D5EB6942}"/>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0FFBC7E1-94CB-47AA-B599-559CDA511035}"/>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025BBAA7-4AE4-4C47-A1C5-EC3A0DD8AB20}"/>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784D96A-4D3B-4020-9D32-EEA9A6BB77E2}"/>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E978C8B1-7845-402A-A9B1-5567C5012EA0}"/>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CD9FAA10-C4E3-4847-B6FC-1223D345E386}"/>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7323D4A0-BE24-4C26-ACC7-5F99561A72B9}"/>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0806DA0D-AF09-4CF5-AC74-63854755B991}"/>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19587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164" y="727710"/>
            <a:ext cx="8694896" cy="968693"/>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玛纳斯</a:t>
            </a: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p:txBody>
      </p:sp>
      <p:sp>
        <p:nvSpPr>
          <p:cNvPr id="4" name="文本框 3"/>
          <p:cNvSpPr txBox="1"/>
          <p:nvPr/>
        </p:nvSpPr>
        <p:spPr>
          <a:xfrm>
            <a:off x="272892" y="1389698"/>
            <a:ext cx="8208169" cy="2215039"/>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柯尔克孜族</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的英雄史诗。形成于</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10~16</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世纪。</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共分</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8</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部，每部均以该部的主人公命名，第一部主人公为玛纳斯，因而成为整部史诗的名称</a:t>
            </a: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以玛纳斯及其</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7</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代子孙的英雄业绩为主线，反映了柯尔克孜族人民抵御外侮，保家卫国的英雄主义精神。</a:t>
            </a:r>
          </a:p>
        </p:txBody>
      </p:sp>
      <p:sp>
        <p:nvSpPr>
          <p:cNvPr id="5" name="五边形 4"/>
          <p:cNvSpPr/>
          <p:nvPr/>
        </p:nvSpPr>
        <p:spPr>
          <a:xfrm flipH="1">
            <a:off x="2153051" y="87904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6" name="文本框 5">
            <a:extLst>
              <a:ext uri="{FF2B5EF4-FFF2-40B4-BE49-F238E27FC236}">
                <a16:creationId xmlns:a16="http://schemas.microsoft.com/office/drawing/2014/main" id="{B6638A16-C66E-324F-B020-EFB3A4A392E0}"/>
              </a:ext>
            </a:extLst>
          </p:cNvPr>
          <p:cNvSpPr txBox="1"/>
          <p:nvPr/>
        </p:nvSpPr>
        <p:spPr>
          <a:xfrm>
            <a:off x="90488" y="72867"/>
            <a:ext cx="2488502"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中国三大史诗</a:t>
            </a:r>
          </a:p>
        </p:txBody>
      </p:sp>
      <p:grpSp>
        <p:nvGrpSpPr>
          <p:cNvPr id="7" name="组合 6">
            <a:extLst>
              <a:ext uri="{FF2B5EF4-FFF2-40B4-BE49-F238E27FC236}">
                <a16:creationId xmlns:a16="http://schemas.microsoft.com/office/drawing/2014/main" id="{F8EF060D-E0FF-465B-A0D8-114ADF7555CA}"/>
              </a:ext>
            </a:extLst>
          </p:cNvPr>
          <p:cNvGrpSpPr/>
          <p:nvPr/>
        </p:nvGrpSpPr>
        <p:grpSpPr>
          <a:xfrm>
            <a:off x="5498900" y="71635"/>
            <a:ext cx="3609604" cy="807850"/>
            <a:chOff x="874706" y="1211863"/>
            <a:chExt cx="7028225" cy="2451866"/>
          </a:xfrm>
        </p:grpSpPr>
        <p:sp>
          <p:nvSpPr>
            <p:cNvPr id="8" name="圆角矩形 6">
              <a:extLst>
                <a:ext uri="{FF2B5EF4-FFF2-40B4-BE49-F238E27FC236}">
                  <a16:creationId xmlns:a16="http://schemas.microsoft.com/office/drawing/2014/main" id="{5EEC5766-E131-483A-B691-08B5015D4216}"/>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7">
              <a:extLst>
                <a:ext uri="{FF2B5EF4-FFF2-40B4-BE49-F238E27FC236}">
                  <a16:creationId xmlns:a16="http://schemas.microsoft.com/office/drawing/2014/main" id="{0A82B924-13A8-4D35-A286-9779FB71EF64}"/>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0" name="圆角矩形 8">
              <a:extLst>
                <a:ext uri="{FF2B5EF4-FFF2-40B4-BE49-F238E27FC236}">
                  <a16:creationId xmlns:a16="http://schemas.microsoft.com/office/drawing/2014/main" id="{EBF6B0E7-FB39-438E-922F-282C4A8B64FD}"/>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1" name="圆角矩形 9">
              <a:extLst>
                <a:ext uri="{FF2B5EF4-FFF2-40B4-BE49-F238E27FC236}">
                  <a16:creationId xmlns:a16="http://schemas.microsoft.com/office/drawing/2014/main" id="{570B9F56-5541-4D94-9D3C-4077464AFC7E}"/>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2" name="直线连接符 19">
              <a:extLst>
                <a:ext uri="{FF2B5EF4-FFF2-40B4-BE49-F238E27FC236}">
                  <a16:creationId xmlns:a16="http://schemas.microsoft.com/office/drawing/2014/main" id="{B1434DF2-BE81-48AD-ACAD-59C015ECC3E4}"/>
                </a:ext>
              </a:extLst>
            </p:cNvPr>
            <p:cNvCxnSpPr>
              <a:cxnSpLocks/>
              <a:stCxn id="8" idx="3"/>
              <a:endCxn id="9"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E35D4C1B-9303-489F-83EF-3BD7A31E8CA9}"/>
                </a:ext>
              </a:extLst>
            </p:cNvPr>
            <p:cNvCxnSpPr>
              <a:cxnSpLocks/>
              <a:stCxn id="8" idx="3"/>
              <a:endCxn id="10"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CAC316BB-9E36-469B-8EB9-80BA49D5F636}"/>
                </a:ext>
              </a:extLst>
            </p:cNvPr>
            <p:cNvCxnSpPr>
              <a:cxnSpLocks/>
              <a:stCxn id="8" idx="3"/>
              <a:endCxn id="11"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02766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0488" y="145257"/>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6.3.3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中国史诗的特征</a:t>
            </a:r>
          </a:p>
        </p:txBody>
      </p:sp>
      <p:sp>
        <p:nvSpPr>
          <p:cNvPr id="4" name="文本框 3"/>
          <p:cNvSpPr txBox="1"/>
          <p:nvPr/>
        </p:nvSpPr>
        <p:spPr>
          <a:xfrm>
            <a:off x="203835" y="698183"/>
            <a:ext cx="8760653" cy="3829062"/>
          </a:xfrm>
          <a:prstGeom prst="rect">
            <a:avLst/>
          </a:prstGeom>
          <a:noFill/>
        </p:spPr>
        <p:txBody>
          <a:bodyPr wrap="square" lIns="68580" tIns="34290" rIns="68580" bIns="34290" rtlCol="0" anchor="t">
            <a:spAutoFit/>
          </a:bodyPr>
          <a:lstStyle/>
          <a:p>
            <a:pPr marL="257175" indent="-257175" defTabSz="685800" fontAlgn="base" hangingPunct="0">
              <a:lnSpc>
                <a:spcPct val="150000"/>
              </a:lnSpc>
              <a:spcBef>
                <a:spcPct val="0"/>
              </a:spcBef>
              <a:spcAft>
                <a:spcPct val="0"/>
              </a:spcAft>
              <a:buFont typeface="Wingdings" panose="05000000000000000000" charset="0"/>
              <a:buChar char=""/>
              <a:defRPr/>
            </a:pPr>
            <a:r>
              <a:rPr sz="2100" b="1" dirty="0">
                <a:solidFill>
                  <a:prstClr val="black"/>
                </a:solidFill>
                <a:latin typeface="微软雅黑" panose="020B0503020204020204" charset="-122"/>
                <a:ea typeface="微软雅黑" panose="020B0503020204020204" charset="-122"/>
                <a:cs typeface="Calibri" panose="020F0502020204030204" charset="0"/>
                <a:sym typeface="+mn-ea"/>
              </a:rPr>
              <a:t>中国史诗的</a:t>
            </a:r>
            <a:r>
              <a:rPr lang="zh-CN" altLang="en-US" sz="2100" b="1" dirty="0">
                <a:solidFill>
                  <a:prstClr val="black"/>
                </a:solidFill>
                <a:latin typeface="微软雅黑" panose="020B0503020204020204" charset="-122"/>
                <a:ea typeface="微软雅黑" panose="020B0503020204020204" charset="-122"/>
                <a:cs typeface="Calibri" panose="020F0502020204030204" charset="0"/>
                <a:sym typeface="+mn-ea"/>
              </a:rPr>
              <a:t>三大</a:t>
            </a:r>
            <a:r>
              <a:rPr sz="2100" b="1" dirty="0">
                <a:solidFill>
                  <a:prstClr val="black"/>
                </a:solidFill>
                <a:latin typeface="微软雅黑" panose="020B0503020204020204" charset="-122"/>
                <a:ea typeface="微软雅黑" panose="020B0503020204020204" charset="-122"/>
                <a:cs typeface="Calibri" panose="020F0502020204030204" charset="0"/>
                <a:sym typeface="+mn-ea"/>
              </a:rPr>
              <a:t>特征</a:t>
            </a:r>
            <a:r>
              <a:rPr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en-US" dirty="0">
                <a:solidFill>
                  <a:prstClr val="black"/>
                </a:solidFill>
                <a:latin typeface="微软雅黑" panose="020B0503020204020204" charset="-122"/>
                <a:ea typeface="微软雅黑" panose="020B0503020204020204" charset="-122"/>
                <a:cs typeface="Calibri" panose="020F0502020204030204" charset="0"/>
                <a:sym typeface="+mn-ea"/>
              </a:rPr>
              <a:t>1. </a:t>
            </a:r>
            <a:r>
              <a:rPr b="1" dirty="0" err="1">
                <a:solidFill>
                  <a:srgbClr val="FF0000"/>
                </a:solidFill>
                <a:latin typeface="微软雅黑" panose="020B0503020204020204" charset="-122"/>
                <a:ea typeface="微软雅黑" panose="020B0503020204020204" charset="-122"/>
                <a:cs typeface="Calibri" panose="020F0502020204030204" charset="0"/>
                <a:sym typeface="+mn-ea"/>
              </a:rPr>
              <a:t>口头流传的活形态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rPr>
              <a:t>中国史诗按传承地域分为南北两大系统，基本上以口头方式流传。</a:t>
            </a:r>
            <a:endParaRPr dirty="0">
              <a:solidFill>
                <a:prstClr val="black"/>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dirty="0">
                <a:solidFill>
                  <a:prstClr val="black"/>
                </a:solidFill>
                <a:latin typeface="微软雅黑" panose="020B0503020204020204" charset="-122"/>
                <a:ea typeface="微软雅黑" panose="020B0503020204020204" charset="-122"/>
                <a:cs typeface="Calibri" panose="020F0502020204030204" charset="0"/>
                <a:sym typeface="+mn-ea"/>
              </a:rPr>
              <a:t>2. </a:t>
            </a:r>
            <a:r>
              <a:rPr dirty="0" err="1">
                <a:solidFill>
                  <a:prstClr val="black"/>
                </a:solidFill>
                <a:latin typeface="微软雅黑" panose="020B0503020204020204" charset="-122"/>
                <a:ea typeface="微软雅黑" panose="020B0503020204020204" charset="-122"/>
                <a:cs typeface="Calibri" panose="020F0502020204030204" charset="0"/>
                <a:sym typeface="+mn-ea"/>
              </a:rPr>
              <a:t>由于各民族历史发展的不平衡性</a:t>
            </a:r>
            <a:r>
              <a:rPr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a:t>
            </a:r>
            <a:r>
              <a:rPr dirty="0" err="1">
                <a:solidFill>
                  <a:prstClr val="black"/>
                </a:solidFill>
                <a:latin typeface="微软雅黑" panose="020B0503020204020204" charset="-122"/>
                <a:ea typeface="微软雅黑" panose="020B0503020204020204" charset="-122"/>
                <a:cs typeface="Calibri" panose="020F0502020204030204" charset="0"/>
                <a:sym typeface="+mn-ea"/>
              </a:rPr>
              <a:t>表现出</a:t>
            </a:r>
            <a:r>
              <a:rPr b="1" u="sng" dirty="0" err="1">
                <a:solidFill>
                  <a:srgbClr val="FF0000"/>
                </a:solidFill>
                <a:latin typeface="微软雅黑" panose="020B0503020204020204" charset="-122"/>
                <a:ea typeface="微软雅黑" panose="020B0503020204020204" charset="-122"/>
                <a:cs typeface="Calibri" panose="020F0502020204030204" charset="0"/>
                <a:sym typeface="+mn-ea"/>
              </a:rPr>
              <a:t>多元化、多层次</a:t>
            </a:r>
            <a:r>
              <a:rPr dirty="0" err="1">
                <a:latin typeface="微软雅黑" panose="020B0503020204020204" charset="-122"/>
                <a:ea typeface="微软雅黑" panose="020B0503020204020204" charset="-122"/>
                <a:cs typeface="Calibri" panose="020F0502020204030204" charset="0"/>
                <a:sym typeface="+mn-ea"/>
              </a:rPr>
              <a:t>的文化史</a:t>
            </a:r>
            <a:r>
              <a:rPr dirty="0" err="1">
                <a:solidFill>
                  <a:prstClr val="black"/>
                </a:solidFill>
                <a:latin typeface="微软雅黑" panose="020B0503020204020204" charset="-122"/>
                <a:ea typeface="微软雅黑" panose="020B0503020204020204" charset="-122"/>
                <a:cs typeface="Calibri" panose="020F0502020204030204" charset="0"/>
                <a:sym typeface="+mn-ea"/>
              </a:rPr>
              <a:t>内容</a:t>
            </a:r>
            <a:r>
              <a:rPr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汇集了神话、传说、故事、歌舞、音乐等民间口头艺术的精华，是历史文化习俗的集大成，具有多学科的综合价值与社会文化教育功能。</a:t>
            </a:r>
          </a:p>
          <a:p>
            <a:pPr indent="540068" defTabSz="685800" fontAlgn="base" hangingPunct="0">
              <a:lnSpc>
                <a:spcPct val="150000"/>
              </a:lnSpc>
              <a:spcBef>
                <a:spcPct val="0"/>
              </a:spcBef>
              <a:spcAft>
                <a:spcPct val="0"/>
              </a:spcAft>
              <a:defRPr/>
            </a:pPr>
            <a:r>
              <a:rPr lang="en-US" dirty="0">
                <a:solidFill>
                  <a:prstClr val="black"/>
                </a:solidFill>
                <a:latin typeface="微软雅黑" panose="020B0503020204020204" charset="-122"/>
                <a:ea typeface="微软雅黑" panose="020B0503020204020204" charset="-122"/>
                <a:cs typeface="Calibri" panose="020F0502020204030204" charset="0"/>
                <a:sym typeface="+mn-ea"/>
              </a:rPr>
              <a:t>3. </a:t>
            </a:r>
            <a:r>
              <a:rPr dirty="0" err="1">
                <a:solidFill>
                  <a:prstClr val="black"/>
                </a:solidFill>
                <a:latin typeface="微软雅黑" panose="020B0503020204020204" charset="-122"/>
                <a:ea typeface="微软雅黑" panose="020B0503020204020204" charset="-122"/>
                <a:cs typeface="Calibri" panose="020F0502020204030204" charset="0"/>
                <a:sym typeface="+mn-ea"/>
              </a:rPr>
              <a:t>中国各民族史诗的</a:t>
            </a:r>
            <a:r>
              <a:rPr b="1" u="sng" dirty="0" err="1">
                <a:solidFill>
                  <a:srgbClr val="FF0000"/>
                </a:solidFill>
                <a:latin typeface="微软雅黑" panose="020B0503020204020204" charset="-122"/>
                <a:ea typeface="微软雅黑" panose="020B0503020204020204" charset="-122"/>
                <a:cs typeface="Calibri" panose="020F0502020204030204" charset="0"/>
                <a:sym typeface="+mn-ea"/>
              </a:rPr>
              <a:t>类型多种多样</a:t>
            </a:r>
            <a:r>
              <a:rPr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北方以长篇英雄史诗见长，南方多为中小型的创世古歌和迁徙史诗。</a:t>
            </a: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中国口传史诗蕴藏丰富、形式多样、传承悠久，是当今世界少有的。</a:t>
            </a:r>
          </a:p>
        </p:txBody>
      </p:sp>
      <p:sp>
        <p:nvSpPr>
          <p:cNvPr id="24" name="五边形 23"/>
          <p:cNvSpPr/>
          <p:nvPr/>
        </p:nvSpPr>
        <p:spPr>
          <a:xfrm flipH="1">
            <a:off x="3059832" y="84798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选择</a:t>
            </a:r>
          </a:p>
        </p:txBody>
      </p:sp>
      <p:sp>
        <p:nvSpPr>
          <p:cNvPr id="26" name="五边形 25"/>
          <p:cNvSpPr/>
          <p:nvPr/>
        </p:nvSpPr>
        <p:spPr>
          <a:xfrm flipH="1">
            <a:off x="4452525" y="84798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论述</a:t>
            </a:r>
          </a:p>
        </p:txBody>
      </p:sp>
      <p:grpSp>
        <p:nvGrpSpPr>
          <p:cNvPr id="6" name="组合 5">
            <a:extLst>
              <a:ext uri="{FF2B5EF4-FFF2-40B4-BE49-F238E27FC236}">
                <a16:creationId xmlns:a16="http://schemas.microsoft.com/office/drawing/2014/main" id="{4D7FFC28-F5BC-4FFF-BA9C-D07F58E625B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90262722-0F1A-4CF8-ACC6-7490B629C7C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A02B7415-4E6E-4EF6-8048-B62CA6725715}"/>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D942BBBB-17C5-4ADE-9D33-E138A3E7B436}"/>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FA6ED2A4-CEE7-4B98-8138-E335ED40E125}"/>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AA71D151-8C7F-4870-A28F-E18F37FA6C8A}"/>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97432B3E-74BC-411A-B2EA-190CADDFFC5C}"/>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DE86EA1D-EB52-42FD-A690-4BC2FDC842A5}"/>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01593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史诗的多样性"/>
          <p:cNvPicPr>
            <a:picLocks noChangeAspect="1"/>
          </p:cNvPicPr>
          <p:nvPr/>
        </p:nvPicPr>
        <p:blipFill>
          <a:blip r:embed="rId3"/>
          <a:stretch>
            <a:fillRect/>
          </a:stretch>
        </p:blipFill>
        <p:spPr>
          <a:xfrm>
            <a:off x="862013" y="766763"/>
            <a:ext cx="7618571" cy="3609975"/>
          </a:xfrm>
          <a:prstGeom prst="rect">
            <a:avLst/>
          </a:prstGeom>
        </p:spPr>
      </p:pic>
      <p:sp>
        <p:nvSpPr>
          <p:cNvPr id="17" name="五边形 16"/>
          <p:cNvSpPr/>
          <p:nvPr/>
        </p:nvSpPr>
        <p:spPr>
          <a:xfrm flipH="1">
            <a:off x="4010502" y="1822133"/>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4" name="五边形 3"/>
          <p:cNvSpPr/>
          <p:nvPr/>
        </p:nvSpPr>
        <p:spPr>
          <a:xfrm flipH="1">
            <a:off x="4010502" y="2986564"/>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18" name="五边形 17"/>
          <p:cNvSpPr/>
          <p:nvPr/>
        </p:nvSpPr>
        <p:spPr>
          <a:xfrm flipH="1">
            <a:off x="6605588" y="1228725"/>
            <a:ext cx="370999" cy="257175"/>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名</a:t>
            </a:r>
          </a:p>
        </p:txBody>
      </p:sp>
      <p:sp>
        <p:nvSpPr>
          <p:cNvPr id="19" name="五边形 18"/>
          <p:cNvSpPr/>
          <p:nvPr/>
        </p:nvSpPr>
        <p:spPr>
          <a:xfrm flipH="1">
            <a:off x="4389120" y="4052411"/>
            <a:ext cx="369570" cy="26098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简</a:t>
            </a:r>
          </a:p>
        </p:txBody>
      </p:sp>
      <p:sp>
        <p:nvSpPr>
          <p:cNvPr id="5" name="文本框 4"/>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prstClr val="black"/>
                </a:solidFill>
                <a:latin typeface="微软雅黑" panose="020B0503020204020204" charset="-122"/>
                <a:ea typeface="微软雅黑" panose="020B0503020204020204" charset="-122"/>
              </a:rPr>
              <a:t>小结</a:t>
            </a:r>
          </a:p>
        </p:txBody>
      </p:sp>
      <p:sp>
        <p:nvSpPr>
          <p:cNvPr id="3" name="矩形 2">
            <a:extLst>
              <a:ext uri="{FF2B5EF4-FFF2-40B4-BE49-F238E27FC236}">
                <a16:creationId xmlns:a16="http://schemas.microsoft.com/office/drawing/2014/main" id="{1F76B60A-BA8A-45D0-946E-85548A051F82}"/>
              </a:ext>
            </a:extLst>
          </p:cNvPr>
          <p:cNvSpPr/>
          <p:nvPr/>
        </p:nvSpPr>
        <p:spPr>
          <a:xfrm>
            <a:off x="5724128" y="3236119"/>
            <a:ext cx="792088" cy="249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
        <p:nvSpPr>
          <p:cNvPr id="9" name="矩形 8">
            <a:extLst>
              <a:ext uri="{FF2B5EF4-FFF2-40B4-BE49-F238E27FC236}">
                <a16:creationId xmlns:a16="http://schemas.microsoft.com/office/drawing/2014/main" id="{EA7E3229-C266-41EF-AD47-517E128A652C}"/>
              </a:ext>
            </a:extLst>
          </p:cNvPr>
          <p:cNvSpPr/>
          <p:nvPr/>
        </p:nvSpPr>
        <p:spPr>
          <a:xfrm>
            <a:off x="5727270" y="3556873"/>
            <a:ext cx="1365010" cy="249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DA7E1DC-1FA7-41F9-89EF-35172595C58A}"/>
              </a:ext>
            </a:extLst>
          </p:cNvPr>
          <p:cNvSpPr/>
          <p:nvPr/>
        </p:nvSpPr>
        <p:spPr>
          <a:xfrm>
            <a:off x="5731520" y="3933348"/>
            <a:ext cx="424655" cy="249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1921292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史诗的多样性"/>
          <p:cNvPicPr>
            <a:picLocks noChangeAspect="1"/>
          </p:cNvPicPr>
          <p:nvPr/>
        </p:nvPicPr>
        <p:blipFill>
          <a:blip r:embed="rId3"/>
          <a:stretch>
            <a:fillRect/>
          </a:stretch>
        </p:blipFill>
        <p:spPr>
          <a:xfrm>
            <a:off x="862013" y="766763"/>
            <a:ext cx="7618571" cy="3609975"/>
          </a:xfrm>
          <a:prstGeom prst="rect">
            <a:avLst/>
          </a:prstGeom>
        </p:spPr>
      </p:pic>
      <p:sp>
        <p:nvSpPr>
          <p:cNvPr id="17" name="五边形 16"/>
          <p:cNvSpPr/>
          <p:nvPr/>
        </p:nvSpPr>
        <p:spPr>
          <a:xfrm flipH="1">
            <a:off x="4010502" y="1822133"/>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4" name="五边形 3"/>
          <p:cNvSpPr/>
          <p:nvPr/>
        </p:nvSpPr>
        <p:spPr>
          <a:xfrm flipH="1">
            <a:off x="4010502" y="2986564"/>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18" name="五边形 17"/>
          <p:cNvSpPr/>
          <p:nvPr/>
        </p:nvSpPr>
        <p:spPr>
          <a:xfrm flipH="1">
            <a:off x="6605588" y="1228725"/>
            <a:ext cx="370999" cy="257175"/>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名</a:t>
            </a:r>
          </a:p>
        </p:txBody>
      </p:sp>
      <p:sp>
        <p:nvSpPr>
          <p:cNvPr id="19" name="五边形 18"/>
          <p:cNvSpPr/>
          <p:nvPr/>
        </p:nvSpPr>
        <p:spPr>
          <a:xfrm flipH="1">
            <a:off x="4389120" y="4052411"/>
            <a:ext cx="369570" cy="26098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简</a:t>
            </a:r>
          </a:p>
        </p:txBody>
      </p:sp>
      <p:sp>
        <p:nvSpPr>
          <p:cNvPr id="5" name="文本框 4"/>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prstClr val="black"/>
                </a:solidFill>
                <a:latin typeface="微软雅黑" panose="020B0503020204020204" charset="-122"/>
                <a:ea typeface="微软雅黑" panose="020B0503020204020204" charset="-122"/>
              </a:rPr>
              <a:t>小结</a:t>
            </a:r>
          </a:p>
        </p:txBody>
      </p:sp>
    </p:spTree>
    <p:custDataLst>
      <p:tags r:id="rId1"/>
    </p:custDataLst>
    <p:extLst>
      <p:ext uri="{BB962C8B-B14F-4D97-AF65-F5344CB8AC3E}">
        <p14:creationId xmlns:p14="http://schemas.microsoft.com/office/powerpoint/2010/main" val="39952106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8F13F80-816C-43A7-81CC-BFBADF618F3A}"/>
              </a:ext>
            </a:extLst>
          </p:cNvPr>
          <p:cNvSpPr txBox="1"/>
          <p:nvPr/>
        </p:nvSpPr>
        <p:spPr>
          <a:xfrm>
            <a:off x="251520" y="195486"/>
            <a:ext cx="3402213" cy="496867"/>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6.4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史诗研究概略（了解）</a:t>
            </a:r>
            <a:endPar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endParaRPr>
          </a:p>
        </p:txBody>
      </p:sp>
      <p:sp>
        <p:nvSpPr>
          <p:cNvPr id="3" name="文本框 2">
            <a:extLst>
              <a:ext uri="{FF2B5EF4-FFF2-40B4-BE49-F238E27FC236}">
                <a16:creationId xmlns:a16="http://schemas.microsoft.com/office/drawing/2014/main" id="{7671DF9E-9B19-495A-BB93-98C9C14D249D}"/>
              </a:ext>
            </a:extLst>
          </p:cNvPr>
          <p:cNvSpPr txBox="1"/>
          <p:nvPr/>
        </p:nvSpPr>
        <p:spPr>
          <a:xfrm>
            <a:off x="251520" y="1203598"/>
            <a:ext cx="8496944" cy="1861535"/>
          </a:xfrm>
          <a:prstGeom prst="rect">
            <a:avLst/>
          </a:prstGeom>
          <a:noFill/>
        </p:spPr>
        <p:txBody>
          <a:bodyPr wrap="square" lIns="68580" tIns="34290" rIns="68580" bIns="34290" rtlCol="0" anchor="t">
            <a:spAutoFit/>
          </a:bodyPr>
          <a:lstStyle/>
          <a:p>
            <a:pPr marL="342900" indent="-342900" defTabSz="685800" fontAlgn="base" hangingPunct="0">
              <a:lnSpc>
                <a:spcPct val="150000"/>
              </a:lnSpc>
              <a:spcBef>
                <a:spcPct val="0"/>
              </a:spcBef>
              <a:spcAft>
                <a:spcPct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古希腊哲学家</a:t>
            </a:r>
            <a:r>
              <a:rPr lang="zh-CN" altLang="en-US" sz="2000" dirty="0">
                <a:solidFill>
                  <a:srgbClr val="FF0000"/>
                </a:solidFill>
                <a:latin typeface="微软雅黑" panose="020B0503020204020204" pitchFamily="34" charset="-122"/>
                <a:ea typeface="微软雅黑" panose="020B0503020204020204" pitchFamily="34" charset="-122"/>
              </a:rPr>
              <a:t>亚里士多德</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诗学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中将史诗和悲剧加以区分，同时也对史诗与历史做了区别，他把</a:t>
            </a:r>
            <a:r>
              <a:rPr lang="zh-CN" altLang="en-US" sz="2000" dirty="0">
                <a:solidFill>
                  <a:srgbClr val="FF0000"/>
                </a:solidFill>
                <a:latin typeface="微软雅黑" panose="020B0503020204020204" pitchFamily="34" charset="-122"/>
                <a:ea typeface="微软雅黑" panose="020B0503020204020204" pitchFamily="34" charset="-122"/>
              </a:rPr>
              <a:t>史诗</a:t>
            </a:r>
            <a:r>
              <a:rPr lang="zh-CN" altLang="en-US" sz="2000" dirty="0">
                <a:latin typeface="微软雅黑" panose="020B0503020204020204" pitchFamily="34" charset="-122"/>
                <a:ea typeface="微软雅黑" panose="020B0503020204020204" pitchFamily="34" charset="-122"/>
              </a:rPr>
              <a:t>列为</a:t>
            </a:r>
            <a:r>
              <a:rPr lang="zh-CN" altLang="en-US" sz="2000" dirty="0">
                <a:solidFill>
                  <a:srgbClr val="FF0000"/>
                </a:solidFill>
                <a:latin typeface="微软雅黑" panose="020B0503020204020204" pitchFamily="34" charset="-122"/>
                <a:ea typeface="微软雅黑" panose="020B0503020204020204" pitchFamily="34" charset="-122"/>
              </a:rPr>
              <a:t>重要性仅次于悲剧</a:t>
            </a:r>
            <a:r>
              <a:rPr lang="zh-CN" altLang="en-US" sz="2000" dirty="0">
                <a:latin typeface="微软雅黑" panose="020B0503020204020204" pitchFamily="34" charset="-122"/>
                <a:ea typeface="微软雅黑" panose="020B0503020204020204" pitchFamily="34" charset="-122"/>
              </a:rPr>
              <a:t>的文学类型。</a:t>
            </a:r>
            <a:endParaRPr lang="en-US" altLang="zh-CN" sz="2000" dirty="0">
              <a:latin typeface="微软雅黑" panose="020B0503020204020204" pitchFamily="34" charset="-122"/>
              <a:ea typeface="微软雅黑" panose="020B0503020204020204" pitchFamily="34" charset="-122"/>
            </a:endParaRPr>
          </a:p>
          <a:p>
            <a:pPr marL="342900" indent="-342900" defTabSz="685800" fontAlgn="base" hangingPunct="0">
              <a:lnSpc>
                <a:spcPct val="150000"/>
              </a:lnSpc>
              <a:spcBef>
                <a:spcPct val="0"/>
              </a:spcBef>
              <a:spcAft>
                <a:spcPct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Calibri" panose="020F0502020204030204" charset="0"/>
                <a:sym typeface="+mn-ea"/>
              </a:rPr>
              <a:t>“史诗”的概念在</a:t>
            </a:r>
            <a:r>
              <a:rPr lang="en-US" altLang="zh-CN" sz="2000" dirty="0">
                <a:solidFill>
                  <a:srgbClr val="FF0000"/>
                </a:solidFill>
                <a:latin typeface="微软雅黑" panose="020B0503020204020204" pitchFamily="34" charset="-122"/>
                <a:ea typeface="微软雅黑" panose="020B0503020204020204" pitchFamily="34" charset="-122"/>
                <a:cs typeface="Calibri" panose="020F0502020204030204" charset="0"/>
                <a:sym typeface="+mn-ea"/>
              </a:rPr>
              <a:t>19</a:t>
            </a:r>
            <a:r>
              <a:rPr lang="zh-CN" altLang="en-US" sz="2000" dirty="0">
                <a:solidFill>
                  <a:srgbClr val="FF0000"/>
                </a:solidFill>
                <a:latin typeface="微软雅黑" panose="020B0503020204020204" pitchFamily="34" charset="-122"/>
                <a:ea typeface="微软雅黑" panose="020B0503020204020204" pitchFamily="34" charset="-122"/>
                <a:cs typeface="Calibri" panose="020F0502020204030204" charset="0"/>
                <a:sym typeface="+mn-ea"/>
              </a:rPr>
              <a:t>世纪末</a:t>
            </a:r>
            <a:r>
              <a:rPr lang="zh-CN" altLang="en-US" sz="2000" dirty="0">
                <a:latin typeface="微软雅黑" panose="020B0503020204020204" pitchFamily="34" charset="-122"/>
                <a:ea typeface="微软雅黑" panose="020B0503020204020204" pitchFamily="34" charset="-122"/>
                <a:cs typeface="Calibri" panose="020F0502020204030204" charset="0"/>
                <a:sym typeface="+mn-ea"/>
              </a:rPr>
              <a:t>传入中国，中国最早使用“史诗”术语的是 </a:t>
            </a:r>
            <a:r>
              <a:rPr lang="zh-CN" altLang="en-US" sz="2000" dirty="0">
                <a:solidFill>
                  <a:srgbClr val="FF0000"/>
                </a:solidFill>
                <a:latin typeface="微软雅黑" panose="020B0503020204020204" pitchFamily="34" charset="-122"/>
                <a:ea typeface="微软雅黑" panose="020B0503020204020204" pitchFamily="34" charset="-122"/>
                <a:cs typeface="Calibri" panose="020F0502020204030204" charset="0"/>
                <a:sym typeface="+mn-ea"/>
              </a:rPr>
              <a:t>章太炎</a:t>
            </a:r>
            <a:r>
              <a:rPr lang="zh-CN" altLang="en-US" sz="2000" dirty="0">
                <a:latin typeface="微软雅黑" panose="020B0503020204020204" pitchFamily="34" charset="-122"/>
                <a:ea typeface="微软雅黑" panose="020B0503020204020204" pitchFamily="34" charset="-122"/>
                <a:cs typeface="Calibri" panose="020F0502020204030204" charset="0"/>
                <a:sym typeface="+mn-ea"/>
              </a:rPr>
              <a:t>。</a:t>
            </a:r>
            <a:endParaRPr lang="zh-CN" altLang="zh-CN" sz="2000" dirty="0">
              <a:latin typeface="微软雅黑" panose="020B0503020204020204" pitchFamily="34" charset="-122"/>
              <a:ea typeface="微软雅黑" panose="020B0503020204020204" pitchFamily="34" charset="-122"/>
              <a:cs typeface="Calibri" panose="020F0502020204030204" charset="0"/>
              <a:sym typeface="+mn-ea"/>
            </a:endParaRPr>
          </a:p>
        </p:txBody>
      </p:sp>
    </p:spTree>
    <p:extLst>
      <p:ext uri="{BB962C8B-B14F-4D97-AF65-F5344CB8AC3E}">
        <p14:creationId xmlns:p14="http://schemas.microsoft.com/office/powerpoint/2010/main" val="35144778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250" y="1161077"/>
            <a:ext cx="7836777" cy="2250616"/>
          </a:xfrm>
          <a:prstGeom prst="rect">
            <a:avLst/>
          </a:prstGeom>
        </p:spPr>
        <p:txBody>
          <a:bodyPr vert="horz" wrap="square" lIns="0" tIns="0" rIns="0" bIns="0" rtlCol="0">
            <a:spAutoFit/>
          </a:bodyPr>
          <a:lstStyle/>
          <a:p>
            <a:pPr marL="12859" defTabSz="685800">
              <a:lnSpc>
                <a:spcPct val="150000"/>
              </a:lnSpc>
              <a:defRPr/>
            </a:pP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美国约翰</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迈尔斯</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弗里和芬兰劳里</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航柯等学者，认为：从史诗文本来源上考察划分为三个主要层面，下列哪部史诗属于来源于口头传统的文本</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格萨尔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江格尔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玛纳斯</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荷马史诗</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273225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4" name="object 2">
            <a:extLst>
              <a:ext uri="{FF2B5EF4-FFF2-40B4-BE49-F238E27FC236}">
                <a16:creationId xmlns:a16="http://schemas.microsoft.com/office/drawing/2014/main" id="{E5DDA937-D4C3-47CD-B5A8-657800A775FD}"/>
              </a:ext>
            </a:extLst>
          </p:cNvPr>
          <p:cNvSpPr txBox="1"/>
          <p:nvPr/>
        </p:nvSpPr>
        <p:spPr>
          <a:xfrm>
            <a:off x="653250" y="1161077"/>
            <a:ext cx="7836777" cy="2250616"/>
          </a:xfrm>
          <a:prstGeom prst="rect">
            <a:avLst/>
          </a:prstGeom>
        </p:spPr>
        <p:txBody>
          <a:bodyPr vert="horz" wrap="square" lIns="0" tIns="0" rIns="0" bIns="0" rtlCol="0">
            <a:spAutoFit/>
          </a:bodyPr>
          <a:lstStyle/>
          <a:p>
            <a:pPr marL="12859" defTabSz="685800">
              <a:lnSpc>
                <a:spcPct val="150000"/>
              </a:lnSpc>
              <a:defRPr/>
            </a:pP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美国约翰</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迈尔斯</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弗里和芬兰劳里</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航柯等学者，认为：从史诗文本来源上考察划分为三个主要层面，下列哪部史诗属于来源于口头传统的文本</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【D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格萨尔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江格尔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玛纳斯</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D.《</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荷马史诗</a:t>
            </a:r>
            <a:r>
              <a:rPr lang="en-US" altLang="zh-CN" sz="1500" dirty="0">
                <a:solidFill>
                  <a:srgbClr val="FF0000"/>
                </a:solidFill>
                <a:latin typeface="微软雅黑" panose="020B0503020204020204" charset="-122"/>
                <a:ea typeface="微软雅黑" panose="020B0503020204020204" charset="-122"/>
                <a:cs typeface="Calibri" panose="020F0502020204030204" charset="0"/>
              </a:rPr>
              <a:t>》</a:t>
            </a:r>
          </a:p>
        </p:txBody>
      </p:sp>
    </p:spTree>
    <p:custDataLst>
      <p:tags r:id="rId1"/>
    </p:custDataLst>
    <p:extLst>
      <p:ext uri="{BB962C8B-B14F-4D97-AF65-F5344CB8AC3E}">
        <p14:creationId xmlns:p14="http://schemas.microsoft.com/office/powerpoint/2010/main" val="2683970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493" y="925757"/>
            <a:ext cx="4247348" cy="2561273"/>
          </a:xfrm>
          <a:prstGeom prst="rect">
            <a:avLst/>
          </a:prstGeom>
        </p:spPr>
        <p:txBody>
          <a:bodyPr wrap="square" lIns="68580" tIns="34290" rIns="68580" bIns="34290">
            <a:spAutoFit/>
          </a:bodyPr>
          <a:lstStyle/>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t>
            </a:r>
            <a:r>
              <a:rPr lang="zh-CN" altLang="en-US" dirty="0">
                <a:solidFill>
                  <a:prstClr val="black"/>
                </a:solidFill>
                <a:latin typeface="微软雅黑" panose="020B0503020204020204" charset="-122"/>
                <a:ea typeface="微软雅黑" panose="020B0503020204020204" charset="-122"/>
                <a:cs typeface="Calibri" panose="020F0502020204030204" charset="0"/>
              </a:rPr>
              <a:t>多选</a:t>
            </a:r>
            <a:r>
              <a:rPr lang="en-US" altLang="zh-CN" dirty="0">
                <a:solidFill>
                  <a:prstClr val="black"/>
                </a:solidFill>
                <a:latin typeface="微软雅黑" panose="020B0503020204020204" charset="-122"/>
                <a:ea typeface="微软雅黑" panose="020B0503020204020204" charset="-122"/>
                <a:cs typeface="Calibri" panose="020F0502020204030204" charset="0"/>
              </a:rPr>
              <a:t>] </a:t>
            </a:r>
            <a:r>
              <a:rPr lang="zh-CN" altLang="en-US" dirty="0">
                <a:solidFill>
                  <a:prstClr val="black"/>
                </a:solidFill>
                <a:latin typeface="微软雅黑" panose="020B0503020204020204" charset="-122"/>
                <a:ea typeface="微软雅黑" panose="020B0503020204020204" charset="-122"/>
                <a:cs typeface="Calibri" panose="020F0502020204030204" charset="0"/>
              </a:rPr>
              <a:t>中国三大史诗是</a:t>
            </a:r>
            <a:r>
              <a:rPr lang="en-US" altLang="zh-CN" dirty="0">
                <a:solidFill>
                  <a:prstClr val="black"/>
                </a:solidFill>
                <a:latin typeface="微软雅黑" panose="020B0503020204020204" charset="-122"/>
                <a:ea typeface="微软雅黑" panose="020B0503020204020204" charset="-122"/>
                <a:cs typeface="Calibri" panose="020F0502020204030204" charset="0"/>
              </a:rPr>
              <a:t>【  】</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a:t>
            </a:r>
            <a:r>
              <a:rPr lang="zh-CN" altLang="en-US" dirty="0">
                <a:solidFill>
                  <a:prstClr val="black"/>
                </a:solidFill>
                <a:latin typeface="微软雅黑" panose="020B0503020204020204" charset="-122"/>
                <a:ea typeface="微软雅黑" panose="020B0503020204020204" charset="-122"/>
                <a:cs typeface="Calibri" panose="020F0502020204030204" charset="0"/>
              </a:rPr>
              <a:t>格萨尔</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创世纪</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C.《</a:t>
            </a:r>
            <a:r>
              <a:rPr lang="zh-CN" altLang="en-US" dirty="0">
                <a:solidFill>
                  <a:prstClr val="black"/>
                </a:solidFill>
                <a:latin typeface="微软雅黑" panose="020B0503020204020204" charset="-122"/>
                <a:ea typeface="微软雅黑" panose="020B0503020204020204" charset="-122"/>
                <a:cs typeface="Calibri" panose="020F0502020204030204" charset="0"/>
              </a:rPr>
              <a:t>江格尔</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D.《</a:t>
            </a:r>
            <a:r>
              <a:rPr lang="zh-CN" altLang="en-US" dirty="0">
                <a:solidFill>
                  <a:prstClr val="black"/>
                </a:solidFill>
                <a:latin typeface="微软雅黑" panose="020B0503020204020204" charset="-122"/>
                <a:ea typeface="微软雅黑" panose="020B0503020204020204" charset="-122"/>
                <a:cs typeface="Calibri" panose="020F0502020204030204" charset="0"/>
              </a:rPr>
              <a:t>玛纳斯</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E.《</a:t>
            </a:r>
            <a:r>
              <a:rPr lang="zh-CN" altLang="en-US" dirty="0">
                <a:solidFill>
                  <a:prstClr val="black"/>
                </a:solidFill>
                <a:latin typeface="微软雅黑" panose="020B0503020204020204" charset="-122"/>
                <a:ea typeface="微软雅黑" panose="020B0503020204020204" charset="-122"/>
                <a:cs typeface="Calibri" panose="020F0502020204030204" charset="0"/>
              </a:rPr>
              <a:t>俄索折怒王</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40706977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5" name="矩形 4">
            <a:extLst>
              <a:ext uri="{FF2B5EF4-FFF2-40B4-BE49-F238E27FC236}">
                <a16:creationId xmlns:a16="http://schemas.microsoft.com/office/drawing/2014/main" id="{378C8F1B-315A-4D12-B97D-EB3FA5196F1F}"/>
              </a:ext>
            </a:extLst>
          </p:cNvPr>
          <p:cNvSpPr/>
          <p:nvPr/>
        </p:nvSpPr>
        <p:spPr>
          <a:xfrm>
            <a:off x="457493" y="925757"/>
            <a:ext cx="4247348" cy="2561273"/>
          </a:xfrm>
          <a:prstGeom prst="rect">
            <a:avLst/>
          </a:prstGeom>
        </p:spPr>
        <p:txBody>
          <a:bodyPr wrap="square" lIns="68580" tIns="34290" rIns="68580" bIns="34290">
            <a:spAutoFit/>
          </a:bodyPr>
          <a:lstStyle/>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t>
            </a:r>
            <a:r>
              <a:rPr lang="zh-CN" altLang="en-US" dirty="0">
                <a:solidFill>
                  <a:prstClr val="black"/>
                </a:solidFill>
                <a:latin typeface="微软雅黑" panose="020B0503020204020204" charset="-122"/>
                <a:ea typeface="微软雅黑" panose="020B0503020204020204" charset="-122"/>
                <a:cs typeface="Calibri" panose="020F0502020204030204" charset="0"/>
              </a:rPr>
              <a:t>多选</a:t>
            </a:r>
            <a:r>
              <a:rPr lang="en-US" altLang="zh-CN" dirty="0">
                <a:solidFill>
                  <a:prstClr val="black"/>
                </a:solidFill>
                <a:latin typeface="微软雅黑" panose="020B0503020204020204" charset="-122"/>
                <a:ea typeface="微软雅黑" panose="020B0503020204020204" charset="-122"/>
                <a:cs typeface="Calibri" panose="020F0502020204030204" charset="0"/>
              </a:rPr>
              <a:t>] </a:t>
            </a:r>
            <a:r>
              <a:rPr lang="zh-CN" altLang="en-US" dirty="0">
                <a:solidFill>
                  <a:prstClr val="black"/>
                </a:solidFill>
                <a:latin typeface="微软雅黑" panose="020B0503020204020204" charset="-122"/>
                <a:ea typeface="微软雅黑" panose="020B0503020204020204" charset="-122"/>
                <a:cs typeface="Calibri" panose="020F0502020204030204" charset="0"/>
              </a:rPr>
              <a:t>中国三大史诗是</a:t>
            </a:r>
            <a:r>
              <a:rPr lang="en-US" altLang="zh-CN" dirty="0">
                <a:solidFill>
                  <a:prstClr val="black"/>
                </a:solidFill>
                <a:latin typeface="微软雅黑" panose="020B0503020204020204" charset="-122"/>
                <a:ea typeface="微软雅黑" panose="020B0503020204020204" charset="-122"/>
                <a:cs typeface="Calibri" panose="020F0502020204030204" charset="0"/>
              </a:rPr>
              <a:t>【 ACD 】</a:t>
            </a:r>
          </a:p>
          <a:p>
            <a:pPr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A.《</a:t>
            </a:r>
            <a:r>
              <a:rPr lang="zh-CN" altLang="en-US" dirty="0">
                <a:solidFill>
                  <a:srgbClr val="FF0000"/>
                </a:solidFill>
                <a:latin typeface="微软雅黑" panose="020B0503020204020204" charset="-122"/>
                <a:ea typeface="微软雅黑" panose="020B0503020204020204" charset="-122"/>
                <a:cs typeface="Calibri" panose="020F0502020204030204" charset="0"/>
              </a:rPr>
              <a:t>格萨尔</a:t>
            </a:r>
            <a:r>
              <a:rPr lang="en-US" altLang="zh-CN" dirty="0">
                <a:solidFill>
                  <a:srgbClr val="FF0000"/>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创世纪</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C.《</a:t>
            </a:r>
            <a:r>
              <a:rPr lang="zh-CN" altLang="en-US" dirty="0">
                <a:solidFill>
                  <a:srgbClr val="FF0000"/>
                </a:solidFill>
                <a:latin typeface="微软雅黑" panose="020B0503020204020204" charset="-122"/>
                <a:ea typeface="微软雅黑" panose="020B0503020204020204" charset="-122"/>
                <a:cs typeface="Calibri" panose="020F0502020204030204" charset="0"/>
              </a:rPr>
              <a:t>江格尔</a:t>
            </a:r>
            <a:r>
              <a:rPr lang="en-US" altLang="zh-CN" dirty="0">
                <a:solidFill>
                  <a:srgbClr val="FF0000"/>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D.《</a:t>
            </a:r>
            <a:r>
              <a:rPr lang="zh-CN" altLang="en-US" dirty="0">
                <a:solidFill>
                  <a:srgbClr val="FF0000"/>
                </a:solidFill>
                <a:latin typeface="微软雅黑" panose="020B0503020204020204" charset="-122"/>
                <a:ea typeface="微软雅黑" panose="020B0503020204020204" charset="-122"/>
                <a:cs typeface="Calibri" panose="020F0502020204030204" charset="0"/>
              </a:rPr>
              <a:t>玛纳斯</a:t>
            </a:r>
            <a:r>
              <a:rPr lang="en-US" altLang="zh-CN" dirty="0">
                <a:solidFill>
                  <a:srgbClr val="FF0000"/>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E.《</a:t>
            </a:r>
            <a:r>
              <a:rPr lang="zh-CN" altLang="en-US" dirty="0">
                <a:solidFill>
                  <a:prstClr val="black"/>
                </a:solidFill>
                <a:latin typeface="微软雅黑" panose="020B0503020204020204" charset="-122"/>
                <a:ea typeface="微软雅黑" panose="020B0503020204020204" charset="-122"/>
                <a:cs typeface="Calibri" panose="020F0502020204030204" charset="0"/>
              </a:rPr>
              <a:t>俄索折怒王</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p:txBody>
      </p:sp>
    </p:spTree>
    <p:custDataLst>
      <p:tags r:id="rId1"/>
    </p:custDataLst>
    <p:extLst>
      <p:ext uri="{BB962C8B-B14F-4D97-AF65-F5344CB8AC3E}">
        <p14:creationId xmlns:p14="http://schemas.microsoft.com/office/powerpoint/2010/main" val="219966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9366" y="866696"/>
            <a:ext cx="4766310" cy="552926"/>
          </a:xfrm>
          <a:prstGeom prst="rect">
            <a:avLst/>
          </a:prstGeom>
          <a:noFill/>
        </p:spPr>
        <p:txBody>
          <a:bodyPr wrap="square" lIns="68580" tIns="34290" rIns="68580" bIns="34290" rtlCol="0">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生活故事</a:t>
            </a:r>
          </a:p>
        </p:txBody>
      </p:sp>
      <p:sp>
        <p:nvSpPr>
          <p:cNvPr id="3" name="文本框 2"/>
          <p:cNvSpPr txBox="1"/>
          <p:nvPr/>
        </p:nvSpPr>
        <p:spPr>
          <a:xfrm>
            <a:off x="282417" y="1498759"/>
            <a:ext cx="5480209" cy="2145983"/>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zh-CN" altLang="zh-CN" dirty="0">
                <a:solidFill>
                  <a:prstClr val="black"/>
                </a:solidFill>
                <a:latin typeface="微软雅黑" panose="020B0503020204020204" charset="-122"/>
                <a:ea typeface="微软雅黑" panose="020B0503020204020204" charset="-122"/>
                <a:sym typeface="+mn-ea"/>
              </a:rPr>
              <a:t>又称“世俗故事“或”写实故事“。</a:t>
            </a:r>
            <a:endParaRPr lang="en-US" altLang="zh-CN" dirty="0">
              <a:solidFill>
                <a:prstClr val="black"/>
              </a:solidFill>
              <a:latin typeface="微软雅黑" panose="020B0503020204020204" charset="-122"/>
              <a:ea typeface="微软雅黑" panose="020B0503020204020204" charset="-122"/>
            </a:endParaRPr>
          </a:p>
          <a:p>
            <a:pPr indent="342900" defTabSz="685800" fontAlgn="base" hangingPunct="0">
              <a:lnSpc>
                <a:spcPct val="150000"/>
              </a:lnSpc>
              <a:spcBef>
                <a:spcPct val="0"/>
              </a:spcBef>
              <a:spcAft>
                <a:spcPct val="0"/>
              </a:spcAft>
              <a:defRPr/>
            </a:pPr>
            <a:r>
              <a:rPr lang="zh-CN" altLang="zh-CN" dirty="0">
                <a:solidFill>
                  <a:prstClr val="black"/>
                </a:solidFill>
                <a:latin typeface="微软雅黑" panose="020B0503020204020204" charset="-122"/>
                <a:ea typeface="微软雅黑" panose="020B0503020204020204" charset="-122"/>
                <a:sym typeface="+mn-ea"/>
              </a:rPr>
              <a:t>以</a:t>
            </a:r>
            <a:r>
              <a:rPr lang="zh-CN" altLang="zh-CN" dirty="0">
                <a:solidFill>
                  <a:srgbClr val="FF0000"/>
                </a:solidFill>
                <a:latin typeface="微软雅黑" panose="020B0503020204020204" charset="-122"/>
                <a:ea typeface="微软雅黑" panose="020B0503020204020204" charset="-122"/>
                <a:sym typeface="+mn-ea"/>
              </a:rPr>
              <a:t>民众的日常生活</a:t>
            </a:r>
            <a:r>
              <a:rPr lang="zh-CN" altLang="zh-CN" dirty="0">
                <a:solidFill>
                  <a:prstClr val="black"/>
                </a:solidFill>
                <a:latin typeface="微软雅黑" panose="020B0503020204020204" charset="-122"/>
                <a:ea typeface="微软雅黑" panose="020B0503020204020204" charset="-122"/>
                <a:sym typeface="+mn-ea"/>
              </a:rPr>
              <a:t>为题材</a:t>
            </a:r>
            <a:r>
              <a:rPr lang="zh-CN" altLang="en-US" dirty="0">
                <a:solidFill>
                  <a:prstClr val="black"/>
                </a:solidFill>
                <a:latin typeface="微软雅黑" panose="020B0503020204020204" charset="-122"/>
                <a:ea typeface="微软雅黑" panose="020B0503020204020204" charset="-122"/>
                <a:sym typeface="+mn-ea"/>
              </a:rPr>
              <a:t>，以</a:t>
            </a:r>
            <a:r>
              <a:rPr lang="zh-CN" altLang="en-US" dirty="0">
                <a:solidFill>
                  <a:srgbClr val="FF0000"/>
                </a:solidFill>
                <a:latin typeface="微软雅黑" panose="020B0503020204020204" charset="-122"/>
                <a:ea typeface="微软雅黑" panose="020B0503020204020204" charset="-122"/>
                <a:sym typeface="+mn-ea"/>
              </a:rPr>
              <a:t>现实中的人物为主角</a:t>
            </a:r>
            <a:r>
              <a:rPr lang="zh-CN" altLang="en-US" dirty="0">
                <a:solidFill>
                  <a:prstClr val="black"/>
                </a:solidFill>
                <a:latin typeface="微软雅黑" panose="020B0503020204020204" charset="-122"/>
                <a:ea typeface="微软雅黑" panose="020B0503020204020204" charset="-122"/>
                <a:sym typeface="+mn-ea"/>
              </a:rPr>
              <a:t>而展开的叙事，是对民间观念与意识及社会底层生活的一种形象化叙述。</a:t>
            </a:r>
            <a:endParaRPr lang="en-US" altLang="zh-CN" dirty="0">
              <a:solidFill>
                <a:prstClr val="black"/>
              </a:solidFill>
              <a:latin typeface="微软雅黑" panose="020B0503020204020204" charset="-122"/>
              <a:ea typeface="微软雅黑" panose="020B0503020204020204" charset="-122"/>
            </a:endParaRPr>
          </a:p>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sym typeface="+mn-ea"/>
              </a:rPr>
              <a:t>现实性较强，但仍带有一定的想象与虚构。</a:t>
            </a:r>
            <a:endParaRPr lang="zh-CN" altLang="en-US" dirty="0">
              <a:solidFill>
                <a:prstClr val="black"/>
              </a:solidFill>
              <a:latin typeface="微软雅黑" panose="020B0503020204020204" charset="-122"/>
              <a:ea typeface="微软雅黑" panose="020B0503020204020204" charset="-122"/>
            </a:endParaRPr>
          </a:p>
        </p:txBody>
      </p:sp>
      <p:pic>
        <p:nvPicPr>
          <p:cNvPr id="6" name="图片 5" descr="C:\Users\user\Desktop\ppt图片\timg.jpgtimg"/>
          <p:cNvPicPr>
            <a:picLocks noChangeAspect="1"/>
          </p:cNvPicPr>
          <p:nvPr/>
        </p:nvPicPr>
        <p:blipFill>
          <a:blip r:embed="rId3"/>
          <a:srcRect/>
          <a:stretch>
            <a:fillRect/>
          </a:stretch>
        </p:blipFill>
        <p:spPr>
          <a:xfrm>
            <a:off x="6365299" y="1475788"/>
            <a:ext cx="2492216" cy="2772728"/>
          </a:xfrm>
          <a:prstGeom prst="rect">
            <a:avLst/>
          </a:prstGeom>
          <a:effectLst>
            <a:softEdge rad="63500"/>
          </a:effectLst>
        </p:spPr>
      </p:pic>
      <p:sp>
        <p:nvSpPr>
          <p:cNvPr id="5" name="Rectangle 1">
            <a:extLst>
              <a:ext uri="{FF2B5EF4-FFF2-40B4-BE49-F238E27FC236}">
                <a16:creationId xmlns:a16="http://schemas.microsoft.com/office/drawing/2014/main" id="{DF52041E-9FFE-D342-A5D1-672811EC906A}"/>
              </a:ext>
            </a:extLst>
          </p:cNvPr>
          <p:cNvSpPr>
            <a:spLocks noChangeArrowheads="1"/>
          </p:cNvSpPr>
          <p:nvPr/>
        </p:nvSpPr>
        <p:spPr bwMode="auto">
          <a:xfrm>
            <a:off x="118888" y="28071"/>
            <a:ext cx="5004104" cy="553998"/>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5.1.3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民间故事类别</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8" name="圆角矩形 7">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82017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srgbClr val="FF0000"/>
                </a:solidFill>
                <a:latin typeface="微软雅黑" panose="020B0503020204020204" charset="-122"/>
                <a:ea typeface="微软雅黑" panose="020B0503020204020204" charset="-122"/>
              </a:rPr>
              <a:t>第六章重点内容</a:t>
            </a:r>
          </a:p>
        </p:txBody>
      </p:sp>
      <p:sp>
        <p:nvSpPr>
          <p:cNvPr id="100" name="文本框 99"/>
          <p:cNvSpPr txBox="1"/>
          <p:nvPr/>
        </p:nvSpPr>
        <p:spPr>
          <a:xfrm>
            <a:off x="532924" y="1076326"/>
            <a:ext cx="4574858" cy="1730216"/>
          </a:xfrm>
          <a:prstGeom prst="rect">
            <a:avLst/>
          </a:prstGeom>
          <a:noFill/>
          <a:ln w="9525">
            <a:noFill/>
          </a:ln>
        </p:spPr>
        <p:txBody>
          <a:bodyPr wrap="square" lIns="68580" tIns="34290" rIns="68580" bIns="34290">
            <a:spAutoFit/>
          </a:bodyPr>
          <a:lstStyle/>
          <a:p>
            <a:pPr defTabSz="685800">
              <a:lnSpc>
                <a:spcPct val="150000"/>
              </a:lnSpc>
              <a:defRPr/>
            </a:pPr>
            <a:r>
              <a:rPr lang="en-US" dirty="0">
                <a:solidFill>
                  <a:prstClr val="black"/>
                </a:solidFill>
                <a:latin typeface="微软雅黑" panose="020B0503020204020204" charset="-122"/>
                <a:ea typeface="微软雅黑" panose="020B0503020204020204" charset="-122"/>
                <a:cs typeface="宋体" panose="02010600030101010101" pitchFamily="2" charset="-122"/>
              </a:rPr>
              <a:t>1. </a:t>
            </a:r>
            <a:r>
              <a:rPr dirty="0" err="1">
                <a:solidFill>
                  <a:prstClr val="black"/>
                </a:solidFill>
                <a:latin typeface="微软雅黑" panose="020B0503020204020204" charset="-122"/>
                <a:ea typeface="微软雅黑" panose="020B0503020204020204" charset="-122"/>
                <a:cs typeface="宋体" panose="02010600030101010101" pitchFamily="2" charset="-122"/>
              </a:rPr>
              <a:t>史诗的</a:t>
            </a:r>
            <a:r>
              <a:rPr b="1" dirty="0" err="1">
                <a:solidFill>
                  <a:srgbClr val="FF0000"/>
                </a:solidFill>
                <a:latin typeface="微软雅黑" panose="020B0503020204020204" charset="-122"/>
                <a:ea typeface="微软雅黑" panose="020B0503020204020204" charset="-122"/>
                <a:cs typeface="宋体" panose="02010600030101010101" pitchFamily="2" charset="-122"/>
              </a:rPr>
              <a:t>基本特征</a:t>
            </a:r>
            <a:endParaRPr b="1" dirty="0">
              <a:solidFill>
                <a:srgbClr val="FF0000"/>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dirty="0">
                <a:solidFill>
                  <a:prstClr val="black"/>
                </a:solidFill>
                <a:latin typeface="微软雅黑" panose="020B0503020204020204" charset="-122"/>
                <a:ea typeface="微软雅黑" panose="020B0503020204020204" charset="-122"/>
                <a:cs typeface="宋体" panose="02010600030101010101" pitchFamily="2" charset="-122"/>
              </a:rPr>
              <a:t>2. </a:t>
            </a:r>
            <a:r>
              <a:rPr dirty="0" err="1">
                <a:solidFill>
                  <a:prstClr val="black"/>
                </a:solidFill>
                <a:latin typeface="微软雅黑" panose="020B0503020204020204" charset="-122"/>
                <a:ea typeface="微软雅黑" panose="020B0503020204020204" charset="-122"/>
                <a:cs typeface="宋体" panose="02010600030101010101" pitchFamily="2" charset="-122"/>
              </a:rPr>
              <a:t>中国史诗的</a:t>
            </a:r>
            <a:r>
              <a:rPr b="1" dirty="0" err="1">
                <a:solidFill>
                  <a:srgbClr val="FF0000"/>
                </a:solidFill>
                <a:latin typeface="微软雅黑" panose="020B0503020204020204" charset="-122"/>
                <a:ea typeface="微软雅黑" panose="020B0503020204020204" charset="-122"/>
                <a:cs typeface="宋体" panose="02010600030101010101" pitchFamily="2" charset="-122"/>
              </a:rPr>
              <a:t>多样性</a:t>
            </a:r>
            <a:r>
              <a:rPr b="1" dirty="0">
                <a:solidFill>
                  <a:srgbClr val="FF0000"/>
                </a:solidFill>
                <a:latin typeface="微软雅黑" panose="020B0503020204020204" charset="-122"/>
                <a:ea typeface="微软雅黑" panose="020B0503020204020204" charset="-122"/>
                <a:cs typeface="宋体" panose="02010600030101010101" pitchFamily="2" charset="-122"/>
              </a:rPr>
              <a:t> </a:t>
            </a:r>
          </a:p>
          <a:p>
            <a:pPr defTabSz="685800">
              <a:lnSpc>
                <a:spcPct val="150000"/>
              </a:lnSpc>
              <a:defRPr/>
            </a:pPr>
            <a:r>
              <a:rPr lang="en-US" dirty="0">
                <a:solidFill>
                  <a:prstClr val="black"/>
                </a:solidFill>
                <a:latin typeface="微软雅黑" panose="020B0503020204020204" charset="-122"/>
                <a:ea typeface="微软雅黑" panose="020B0503020204020204" charset="-122"/>
                <a:cs typeface="宋体" panose="02010600030101010101" pitchFamily="2" charset="-122"/>
              </a:rPr>
              <a:t>3. </a:t>
            </a:r>
            <a:r>
              <a:rPr dirty="0" err="1">
                <a:solidFill>
                  <a:prstClr val="black"/>
                </a:solidFill>
                <a:latin typeface="微软雅黑" panose="020B0503020204020204" charset="-122"/>
                <a:ea typeface="微软雅黑" panose="020B0503020204020204" charset="-122"/>
                <a:cs typeface="宋体" panose="02010600030101010101" pitchFamily="2" charset="-122"/>
              </a:rPr>
              <a:t>分析</a:t>
            </a:r>
            <a:r>
              <a:rPr b="1" dirty="0" err="1">
                <a:solidFill>
                  <a:srgbClr val="FF0000"/>
                </a:solidFill>
                <a:latin typeface="微软雅黑" panose="020B0503020204020204" charset="-122"/>
                <a:ea typeface="微软雅黑" panose="020B0503020204020204" charset="-122"/>
                <a:cs typeface="宋体" panose="02010600030101010101" pitchFamily="2" charset="-122"/>
              </a:rPr>
              <a:t>史诗文本</a:t>
            </a:r>
            <a:endParaRPr lang="zh-CN" altLang="en-US" b="1" dirty="0">
              <a:solidFill>
                <a:srgbClr val="FF0000"/>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4. </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运用史诗的基本理论分析“活态”史诗</a:t>
            </a:r>
          </a:p>
        </p:txBody>
      </p:sp>
    </p:spTree>
    <p:custDataLst>
      <p:tags r:id="rId1"/>
    </p:custDataLst>
    <p:extLst>
      <p:ext uri="{BB962C8B-B14F-4D97-AF65-F5344CB8AC3E}">
        <p14:creationId xmlns:p14="http://schemas.microsoft.com/office/powerpoint/2010/main" val="1327694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5635487" cy="2586087"/>
            <a:chOff x="622851" y="1180019"/>
            <a:chExt cx="7513983"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第七章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民间长诗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666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第一节 民间长诗界说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36402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362035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11952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786" y="724321"/>
            <a:ext cx="3104055" cy="553998"/>
          </a:xfrm>
          <a:prstGeom prst="rect">
            <a:avLst/>
          </a:prstGeom>
        </p:spPr>
        <p:txBody>
          <a:bodyPr wrap="non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7.1.1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民间长诗</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的</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含义</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0759" y="2228575"/>
            <a:ext cx="2625560" cy="1391915"/>
          </a:xfrm>
          <a:prstGeom prst="rect">
            <a:avLst/>
          </a:prstGeom>
        </p:spPr>
      </p:pic>
      <p:sp>
        <p:nvSpPr>
          <p:cNvPr id="9" name="TextBox 8"/>
          <p:cNvSpPr txBox="1"/>
          <p:nvPr/>
        </p:nvSpPr>
        <p:spPr>
          <a:xfrm>
            <a:off x="5444078" y="3897368"/>
            <a:ext cx="2804160" cy="414814"/>
          </a:xfrm>
          <a:prstGeom prst="rect">
            <a:avLst/>
          </a:prstGeom>
          <a:noFill/>
        </p:spPr>
        <p:txBody>
          <a:bodyPr wrap="none" lIns="68580" tIns="34290" rIns="68580" bIns="34290" rtlCol="0">
            <a:spAutoFit/>
          </a:bodyPr>
          <a:lstStyle/>
          <a:p>
            <a:pPr defTabSz="685800">
              <a:lnSpc>
                <a:spcPct val="150000"/>
              </a:lnSpc>
              <a:defRPr/>
            </a:pPr>
            <a:r>
              <a:rPr lang="zh-CN" altLang="en-US" sz="1500" dirty="0">
                <a:solidFill>
                  <a:prstClr val="black"/>
                </a:solidFill>
                <a:latin typeface="楷体" panose="02010609060101010101" pitchFamily="49" charset="-122"/>
                <a:ea typeface="楷体" panose="02010609060101010101" pitchFamily="49" charset="-122"/>
              </a:rPr>
              <a:t>“乐府双璧”之</a:t>
            </a:r>
            <a:r>
              <a:rPr lang="en-US" altLang="zh-CN" sz="1500" dirty="0">
                <a:solidFill>
                  <a:prstClr val="black"/>
                </a:solidFill>
                <a:latin typeface="楷体" panose="02010609060101010101" pitchFamily="49" charset="-122"/>
                <a:ea typeface="楷体" panose="02010609060101010101" pitchFamily="49" charset="-122"/>
              </a:rPr>
              <a:t>《</a:t>
            </a:r>
            <a:r>
              <a:rPr lang="zh-CN" altLang="en-US" sz="1500" dirty="0">
                <a:solidFill>
                  <a:prstClr val="black"/>
                </a:solidFill>
                <a:latin typeface="楷体" panose="02010609060101010101" pitchFamily="49" charset="-122"/>
                <a:ea typeface="楷体" panose="02010609060101010101" pitchFamily="49" charset="-122"/>
              </a:rPr>
              <a:t>孔雀东南飞</a:t>
            </a:r>
            <a:r>
              <a:rPr lang="en-US" altLang="zh-CN" sz="1500" dirty="0">
                <a:solidFill>
                  <a:prstClr val="black"/>
                </a:solidFill>
                <a:latin typeface="楷体" panose="02010609060101010101" pitchFamily="49" charset="-122"/>
                <a:ea typeface="楷体" panose="02010609060101010101" pitchFamily="49" charset="-122"/>
              </a:rPr>
              <a:t>》</a:t>
            </a:r>
          </a:p>
        </p:txBody>
      </p:sp>
      <p:sp>
        <p:nvSpPr>
          <p:cNvPr id="12" name="矩形 11"/>
          <p:cNvSpPr/>
          <p:nvPr/>
        </p:nvSpPr>
        <p:spPr>
          <a:xfrm>
            <a:off x="291465" y="1277303"/>
            <a:ext cx="7429500" cy="483870"/>
          </a:xfrm>
          <a:prstGeom prst="rect">
            <a:avLst/>
          </a:prstGeom>
        </p:spPr>
        <p:txBody>
          <a:bodyPr wrap="square" lIns="68580" tIns="34290" rIns="68580" bIns="34290">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Calibri" panose="020F0502020204030204" charset="0"/>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rPr>
              <a:t>民间长诗是</a:t>
            </a:r>
            <a:r>
              <a:rPr lang="zh-CN" altLang="en-US" dirty="0">
                <a:solidFill>
                  <a:srgbClr val="FF0000"/>
                </a:solidFill>
                <a:latin typeface="微软雅黑" panose="020B0503020204020204" charset="-122"/>
                <a:ea typeface="微软雅黑" panose="020B0503020204020204" charset="-122"/>
                <a:cs typeface="Calibri" panose="020F0502020204030204" charset="0"/>
              </a:rPr>
              <a:t>劳动人民口头流传</a:t>
            </a:r>
            <a:r>
              <a:rPr lang="zh-CN" altLang="en-US" dirty="0">
                <a:solidFill>
                  <a:prstClr val="black"/>
                </a:solidFill>
                <a:latin typeface="微软雅黑" panose="020B0503020204020204" charset="-122"/>
                <a:ea typeface="微软雅黑" panose="020B0503020204020204" charset="-122"/>
                <a:cs typeface="Calibri" panose="020F0502020204030204" charset="0"/>
              </a:rPr>
              <a:t>的长篇诗歌创作。</a:t>
            </a:r>
            <a:endParaRPr lang="zh-CN" altLang="en-US" dirty="0">
              <a:solidFill>
                <a:prstClr val="black"/>
              </a:solidFill>
              <a:latin typeface="Calibri"/>
              <a:ea typeface="宋体" panose="02010600030101010101" pitchFamily="2" charset="-122"/>
            </a:endParaRPr>
          </a:p>
        </p:txBody>
      </p:sp>
      <p:sp>
        <p:nvSpPr>
          <p:cNvPr id="4" name="五边形 3"/>
          <p:cNvSpPr/>
          <p:nvPr/>
        </p:nvSpPr>
        <p:spPr>
          <a:xfrm flipH="1">
            <a:off x="3366536" y="80331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p:cNvSpPr txBox="1"/>
          <p:nvPr/>
        </p:nvSpPr>
        <p:spPr>
          <a:xfrm>
            <a:off x="108585" y="68104"/>
            <a:ext cx="232499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7.1</a:t>
            </a:r>
            <a:r>
              <a:rPr lang="zh-CN" altLang="en-US" sz="2100" b="1" dirty="0">
                <a:solidFill>
                  <a:prstClr val="black"/>
                </a:solidFill>
                <a:latin typeface="微软雅黑" panose="020B0503020204020204" charset="-122"/>
                <a:ea typeface="微软雅黑" panose="020B0503020204020204" charset="-122"/>
                <a:sym typeface="+mn-ea"/>
              </a:rPr>
              <a:t>  民间长诗界说</a:t>
            </a:r>
          </a:p>
        </p:txBody>
      </p:sp>
      <p:grpSp>
        <p:nvGrpSpPr>
          <p:cNvPr id="8" name="组合 7">
            <a:extLst>
              <a:ext uri="{FF2B5EF4-FFF2-40B4-BE49-F238E27FC236}">
                <a16:creationId xmlns:a16="http://schemas.microsoft.com/office/drawing/2014/main" id="{D54A4E2B-86BA-4735-B1CC-A3BF58E861AA}"/>
              </a:ext>
            </a:extLst>
          </p:cNvPr>
          <p:cNvGrpSpPr/>
          <p:nvPr/>
        </p:nvGrpSpPr>
        <p:grpSpPr>
          <a:xfrm>
            <a:off x="6120108" y="72194"/>
            <a:ext cx="2915106" cy="1304253"/>
            <a:chOff x="1024425" y="1180019"/>
            <a:chExt cx="6134900" cy="2277339"/>
          </a:xfrm>
        </p:grpSpPr>
        <p:sp>
          <p:nvSpPr>
            <p:cNvPr id="10" name="圆角矩形 2">
              <a:extLst>
                <a:ext uri="{FF2B5EF4-FFF2-40B4-BE49-F238E27FC236}">
                  <a16:creationId xmlns:a16="http://schemas.microsoft.com/office/drawing/2014/main" id="{D291EA43-E48E-474D-BC46-6590ACFF7C05}"/>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8">
              <a:extLst>
                <a:ext uri="{FF2B5EF4-FFF2-40B4-BE49-F238E27FC236}">
                  <a16:creationId xmlns:a16="http://schemas.microsoft.com/office/drawing/2014/main" id="{A5E2B85E-3D6D-46B8-AB45-3730916BF8DA}"/>
                </a:ext>
              </a:extLst>
            </p:cNvPr>
            <p:cNvSpPr/>
            <p:nvPr/>
          </p:nvSpPr>
          <p:spPr>
            <a:xfrm>
              <a:off x="4350826" y="1180019"/>
              <a:ext cx="278086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民间长诗界说</a:t>
              </a:r>
            </a:p>
          </p:txBody>
        </p:sp>
        <p:sp>
          <p:nvSpPr>
            <p:cNvPr id="13" name="圆角矩形 9">
              <a:extLst>
                <a:ext uri="{FF2B5EF4-FFF2-40B4-BE49-F238E27FC236}">
                  <a16:creationId xmlns:a16="http://schemas.microsoft.com/office/drawing/2014/main" id="{8BDACECE-0B25-474C-AD38-D89AFF1D8166}"/>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4" name="圆角矩形 10">
              <a:extLst>
                <a:ext uri="{FF2B5EF4-FFF2-40B4-BE49-F238E27FC236}">
                  <a16:creationId xmlns:a16="http://schemas.microsoft.com/office/drawing/2014/main" id="{B7E15CE3-2107-4C10-9848-A9F74481CA8A}"/>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5" name="直线连接符 19">
              <a:extLst>
                <a:ext uri="{FF2B5EF4-FFF2-40B4-BE49-F238E27FC236}">
                  <a16:creationId xmlns:a16="http://schemas.microsoft.com/office/drawing/2014/main" id="{325F2828-0060-48CB-957F-8FFD3DF6F72C}"/>
                </a:ext>
              </a:extLst>
            </p:cNvPr>
            <p:cNvCxnSpPr>
              <a:cxnSpLocks/>
              <a:stCxn id="10" idx="3"/>
              <a:endCxn id="11"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09D6025-F15C-4619-9BD5-0230D3E96EAC}"/>
                </a:ext>
              </a:extLst>
            </p:cNvPr>
            <p:cNvCxnSpPr>
              <a:cxnSpLocks/>
              <a:stCxn id="10" idx="3"/>
              <a:endCxn id="13"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895C77D5-1B65-4863-8C62-8355CAE5FB6A}"/>
                </a:ext>
              </a:extLst>
            </p:cNvPr>
            <p:cNvCxnSpPr>
              <a:cxnSpLocks/>
              <a:stCxn id="10" idx="3"/>
              <a:endCxn id="14"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464225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0759" y="2228575"/>
            <a:ext cx="2625560" cy="1391915"/>
          </a:xfrm>
          <a:prstGeom prst="rect">
            <a:avLst/>
          </a:prstGeom>
        </p:spPr>
      </p:pic>
      <p:sp>
        <p:nvSpPr>
          <p:cNvPr id="9" name="TextBox 8"/>
          <p:cNvSpPr txBox="1"/>
          <p:nvPr/>
        </p:nvSpPr>
        <p:spPr>
          <a:xfrm>
            <a:off x="5444078" y="3897368"/>
            <a:ext cx="2804160" cy="414814"/>
          </a:xfrm>
          <a:prstGeom prst="rect">
            <a:avLst/>
          </a:prstGeom>
          <a:noFill/>
        </p:spPr>
        <p:txBody>
          <a:bodyPr wrap="none" lIns="68580" tIns="34290" rIns="68580" bIns="34290" rtlCol="0">
            <a:spAutoFit/>
          </a:bodyPr>
          <a:lstStyle/>
          <a:p>
            <a:pPr defTabSz="685800">
              <a:lnSpc>
                <a:spcPct val="150000"/>
              </a:lnSpc>
              <a:defRPr/>
            </a:pPr>
            <a:r>
              <a:rPr lang="zh-CN" altLang="en-US" sz="1500" dirty="0">
                <a:solidFill>
                  <a:prstClr val="black"/>
                </a:solidFill>
                <a:latin typeface="楷体" panose="02010609060101010101" pitchFamily="49" charset="-122"/>
                <a:ea typeface="楷体" panose="02010609060101010101" pitchFamily="49" charset="-122"/>
              </a:rPr>
              <a:t>“乐府双璧”之</a:t>
            </a:r>
            <a:r>
              <a:rPr lang="en-US" altLang="zh-CN" sz="1500" dirty="0">
                <a:solidFill>
                  <a:prstClr val="black"/>
                </a:solidFill>
                <a:latin typeface="楷体" panose="02010609060101010101" pitchFamily="49" charset="-122"/>
                <a:ea typeface="楷体" panose="02010609060101010101" pitchFamily="49" charset="-122"/>
              </a:rPr>
              <a:t>《</a:t>
            </a:r>
            <a:r>
              <a:rPr lang="zh-CN" altLang="en-US" sz="1500" dirty="0">
                <a:solidFill>
                  <a:prstClr val="black"/>
                </a:solidFill>
                <a:latin typeface="楷体" panose="02010609060101010101" pitchFamily="49" charset="-122"/>
                <a:ea typeface="楷体" panose="02010609060101010101" pitchFamily="49" charset="-122"/>
              </a:rPr>
              <a:t>孔雀东南飞</a:t>
            </a:r>
            <a:r>
              <a:rPr lang="en-US" altLang="zh-CN" sz="1500" dirty="0">
                <a:solidFill>
                  <a:prstClr val="black"/>
                </a:solidFill>
                <a:latin typeface="楷体" panose="02010609060101010101" pitchFamily="49" charset="-122"/>
                <a:ea typeface="楷体" panose="02010609060101010101" pitchFamily="49" charset="-122"/>
              </a:rPr>
              <a:t>》</a:t>
            </a:r>
          </a:p>
        </p:txBody>
      </p:sp>
      <p:sp>
        <p:nvSpPr>
          <p:cNvPr id="4" name="五边形 3"/>
          <p:cNvSpPr/>
          <p:nvPr/>
        </p:nvSpPr>
        <p:spPr>
          <a:xfrm flipH="1">
            <a:off x="3366536" y="80331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5" name="文本框 4"/>
          <p:cNvSpPr txBox="1"/>
          <p:nvPr/>
        </p:nvSpPr>
        <p:spPr>
          <a:xfrm>
            <a:off x="62452" y="803320"/>
            <a:ext cx="458343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7.1.2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民间长诗的分类</a:t>
            </a:r>
          </a:p>
        </p:txBody>
      </p:sp>
      <p:sp>
        <p:nvSpPr>
          <p:cNvPr id="6" name="文本框 5"/>
          <p:cNvSpPr txBox="1"/>
          <p:nvPr/>
        </p:nvSpPr>
        <p:spPr>
          <a:xfrm>
            <a:off x="409431" y="1650124"/>
            <a:ext cx="3196114" cy="899160"/>
          </a:xfrm>
          <a:prstGeom prst="rect">
            <a:avLst/>
          </a:prstGeom>
          <a:noFill/>
        </p:spPr>
        <p:txBody>
          <a:bodyPr wrap="square" lIns="68580" tIns="34290" rIns="68580" bIns="34290" rtlCol="0" anchor="t">
            <a:spAutoFit/>
          </a:bodyPr>
          <a:lstStyle/>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叙事</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长诗</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长诗</a:t>
            </a:r>
            <a:endParaRPr lang="zh-CN" altLang="en-US" dirty="0">
              <a:solidFill>
                <a:prstClr val="black"/>
              </a:solidFill>
              <a:latin typeface="微软雅黑" panose="020B0503020204020204" charset="-122"/>
              <a:ea typeface="微软雅黑" panose="020B0503020204020204" charset="-122"/>
            </a:endParaRPr>
          </a:p>
        </p:txBody>
      </p:sp>
      <p:grpSp>
        <p:nvGrpSpPr>
          <p:cNvPr id="7" name="组合 6">
            <a:extLst>
              <a:ext uri="{FF2B5EF4-FFF2-40B4-BE49-F238E27FC236}">
                <a16:creationId xmlns:a16="http://schemas.microsoft.com/office/drawing/2014/main" id="{2246DE76-01C6-4502-8BB5-20AECD4CD836}"/>
              </a:ext>
            </a:extLst>
          </p:cNvPr>
          <p:cNvGrpSpPr/>
          <p:nvPr/>
        </p:nvGrpSpPr>
        <p:grpSpPr>
          <a:xfrm>
            <a:off x="6120108" y="72194"/>
            <a:ext cx="2915106" cy="1304253"/>
            <a:chOff x="1024425" y="1180019"/>
            <a:chExt cx="6134900" cy="2277339"/>
          </a:xfrm>
        </p:grpSpPr>
        <p:sp>
          <p:nvSpPr>
            <p:cNvPr id="8" name="圆角矩形 2">
              <a:extLst>
                <a:ext uri="{FF2B5EF4-FFF2-40B4-BE49-F238E27FC236}">
                  <a16:creationId xmlns:a16="http://schemas.microsoft.com/office/drawing/2014/main" id="{531A3CF7-A260-4157-B947-EF52AA2548DA}"/>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8">
              <a:extLst>
                <a:ext uri="{FF2B5EF4-FFF2-40B4-BE49-F238E27FC236}">
                  <a16:creationId xmlns:a16="http://schemas.microsoft.com/office/drawing/2014/main" id="{A73FCE1E-2909-4C17-94CF-D2B8D8155212}"/>
                </a:ext>
              </a:extLst>
            </p:cNvPr>
            <p:cNvSpPr/>
            <p:nvPr/>
          </p:nvSpPr>
          <p:spPr>
            <a:xfrm>
              <a:off x="4350826" y="1180019"/>
              <a:ext cx="278086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民间长诗界说</a:t>
              </a:r>
            </a:p>
          </p:txBody>
        </p:sp>
        <p:sp>
          <p:nvSpPr>
            <p:cNvPr id="11" name="圆角矩形 9">
              <a:extLst>
                <a:ext uri="{FF2B5EF4-FFF2-40B4-BE49-F238E27FC236}">
                  <a16:creationId xmlns:a16="http://schemas.microsoft.com/office/drawing/2014/main" id="{3779D502-E8B7-4F87-9A48-4455D7287AAC}"/>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2" name="圆角矩形 10">
              <a:extLst>
                <a:ext uri="{FF2B5EF4-FFF2-40B4-BE49-F238E27FC236}">
                  <a16:creationId xmlns:a16="http://schemas.microsoft.com/office/drawing/2014/main" id="{1C0F4062-5DE2-489E-9D48-A3040A9E04DE}"/>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3" name="直线连接符 19">
              <a:extLst>
                <a:ext uri="{FF2B5EF4-FFF2-40B4-BE49-F238E27FC236}">
                  <a16:creationId xmlns:a16="http://schemas.microsoft.com/office/drawing/2014/main" id="{8B658AA7-5F26-4B15-9B51-F077E89A7F4C}"/>
                </a:ext>
              </a:extLst>
            </p:cNvPr>
            <p:cNvCxnSpPr>
              <a:cxnSpLocks/>
              <a:stCxn id="8" idx="3"/>
              <a:endCxn id="10"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0BC020C7-48C8-49CF-8917-F3E38D745B5D}"/>
                </a:ext>
              </a:extLst>
            </p:cNvPr>
            <p:cNvCxnSpPr>
              <a:cxnSpLocks/>
              <a:stCxn id="8" idx="3"/>
              <a:endCxn id="11"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628F8D20-9B06-46C0-8CF1-BE963645D9C5}"/>
                </a:ext>
              </a:extLst>
            </p:cNvPr>
            <p:cNvCxnSpPr>
              <a:cxnSpLocks/>
              <a:stCxn id="8" idx="3"/>
              <a:endCxn id="12"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320904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5635487" cy="2586087"/>
            <a:chOff x="622851" y="1180019"/>
            <a:chExt cx="7513983"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第七章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民间长诗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666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民间长诗届说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3640235"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362035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89550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390" y="1521619"/>
            <a:ext cx="8758238" cy="899160"/>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是人民群众</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集体创作、口头流传</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的以</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第三人称</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进行叙事的具有</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完整故事情节</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并注重</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人物刻画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的长篇韵文或韵散相间的诗歌作品，也称“故事歌”或“故事诗”。</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153352" y="800577"/>
            <a:ext cx="489204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7.2.1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民间叙事长诗的含义</a:t>
            </a:r>
          </a:p>
        </p:txBody>
      </p:sp>
      <p:sp>
        <p:nvSpPr>
          <p:cNvPr id="2" name="五边形 1"/>
          <p:cNvSpPr/>
          <p:nvPr/>
        </p:nvSpPr>
        <p:spPr>
          <a:xfrm flipH="1">
            <a:off x="3843262" y="87952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5" name="文本框 4"/>
          <p:cNvSpPr txBox="1"/>
          <p:nvPr/>
        </p:nvSpPr>
        <p:spPr>
          <a:xfrm>
            <a:off x="72390" y="37148"/>
            <a:ext cx="232499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7.2</a:t>
            </a:r>
            <a:r>
              <a:rPr lang="zh-CN" altLang="en-US" sz="2100" b="1" dirty="0">
                <a:solidFill>
                  <a:prstClr val="black"/>
                </a:solidFill>
                <a:latin typeface="微软雅黑" panose="020B0503020204020204" charset="-122"/>
                <a:ea typeface="微软雅黑" panose="020B0503020204020204" charset="-122"/>
                <a:sym typeface="+mn-ea"/>
              </a:rPr>
              <a:t>  民间叙事长诗</a:t>
            </a:r>
          </a:p>
        </p:txBody>
      </p:sp>
      <p:sp>
        <p:nvSpPr>
          <p:cNvPr id="6" name="文本框 5"/>
          <p:cNvSpPr txBox="1"/>
          <p:nvPr/>
        </p:nvSpPr>
        <p:spPr>
          <a:xfrm>
            <a:off x="153353" y="2678907"/>
            <a:ext cx="7459980" cy="1314926"/>
          </a:xfrm>
          <a:prstGeom prst="rect">
            <a:avLst/>
          </a:prstGeom>
          <a:noFill/>
        </p:spPr>
        <p:txBody>
          <a:bodyPr wrap="square" lIns="68580" tIns="34290" rIns="68580" bIns="34290" rtlCol="0" anchor="t">
            <a:spAutoFit/>
          </a:bodyPr>
          <a:lstStyle/>
          <a:p>
            <a:pPr marL="257175" indent="-257175" defTabSz="685800">
              <a:lnSpc>
                <a:spcPct val="150000"/>
              </a:lnSpc>
              <a:buFont typeface="Wingdings" panose="05000000000000000000" charset="0"/>
              <a:buChar char=""/>
              <a:defRPr/>
            </a:pPr>
            <a:r>
              <a:rPr lang="zh-CN" altLang="zh-CN" b="1" dirty="0">
                <a:solidFill>
                  <a:prstClr val="black"/>
                </a:solidFill>
                <a:latin typeface="微软雅黑" panose="020B0503020204020204" charset="-122"/>
                <a:ea typeface="微软雅黑" panose="020B0503020204020204" charset="-122"/>
                <a:sym typeface="+mn-ea"/>
              </a:rPr>
              <a:t>我国古代民间叙事长诗中璀璨耀眼的</a:t>
            </a:r>
            <a:r>
              <a:rPr lang="zh-CN" altLang="zh-CN" b="1" dirty="0">
                <a:solidFill>
                  <a:srgbClr val="C00000"/>
                </a:solidFill>
                <a:latin typeface="微软雅黑" panose="020B0503020204020204" charset="-122"/>
                <a:ea typeface="微软雅黑" panose="020B0503020204020204" charset="-122"/>
                <a:sym typeface="+mn-ea"/>
              </a:rPr>
              <a:t>“双子星座”</a:t>
            </a:r>
            <a:r>
              <a:rPr lang="zh-CN" altLang="en-US" b="1"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①</a:t>
            </a:r>
            <a:r>
              <a:rPr lang="zh-CN" altLang="zh-CN" dirty="0">
                <a:solidFill>
                  <a:srgbClr val="FF0000"/>
                </a:solidFill>
                <a:latin typeface="微软雅黑" panose="020B0503020204020204" charset="-122"/>
                <a:ea typeface="微软雅黑" panose="020B0503020204020204" charset="-122"/>
                <a:sym typeface="+mn-ea"/>
              </a:rPr>
              <a:t>《焦仲卿妻》</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堪称我国民间叙事长诗的</a:t>
            </a:r>
            <a:r>
              <a:rPr lang="zh-CN" altLang="zh-CN" dirty="0">
                <a:solidFill>
                  <a:srgbClr val="FF0000"/>
                </a:solidFill>
                <a:latin typeface="微软雅黑" panose="020B0503020204020204" charset="-122"/>
                <a:ea typeface="微软雅黑" panose="020B0503020204020204" charset="-122"/>
                <a:sym typeface="+mn-ea"/>
              </a:rPr>
              <a:t>第一部精品</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②</a:t>
            </a:r>
            <a:r>
              <a:rPr lang="zh-CN" altLang="zh-CN" dirty="0">
                <a:solidFill>
                  <a:srgbClr val="FF0000"/>
                </a:solidFill>
                <a:latin typeface="微软雅黑" panose="020B0503020204020204" charset="-122"/>
                <a:ea typeface="微软雅黑" panose="020B0503020204020204" charset="-122"/>
                <a:sym typeface="+mn-ea"/>
              </a:rPr>
              <a:t>《木兰辞》</a:t>
            </a:r>
            <a:r>
              <a:rPr lang="zh-CN" altLang="zh-CN" dirty="0">
                <a:solidFill>
                  <a:srgbClr val="C00000"/>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木兰女扮男装，替父从军。</a:t>
            </a:r>
            <a:endParaRPr lang="zh-CN" altLang="zh-CN" dirty="0">
              <a:solidFill>
                <a:prstClr val="black"/>
              </a:solidFill>
              <a:latin typeface="微软雅黑" panose="020B0503020204020204" charset="-122"/>
              <a:ea typeface="微软雅黑" panose="020B0503020204020204" charset="-122"/>
            </a:endParaRPr>
          </a:p>
        </p:txBody>
      </p:sp>
      <p:grpSp>
        <p:nvGrpSpPr>
          <p:cNvPr id="7" name="组合 6">
            <a:extLst>
              <a:ext uri="{FF2B5EF4-FFF2-40B4-BE49-F238E27FC236}">
                <a16:creationId xmlns:a16="http://schemas.microsoft.com/office/drawing/2014/main" id="{4167DD6C-B767-4FBD-AD1F-A97276515B87}"/>
              </a:ext>
            </a:extLst>
          </p:cNvPr>
          <p:cNvGrpSpPr/>
          <p:nvPr/>
        </p:nvGrpSpPr>
        <p:grpSpPr>
          <a:xfrm>
            <a:off x="6120108" y="72194"/>
            <a:ext cx="2915106" cy="1304253"/>
            <a:chOff x="1024425" y="1180019"/>
            <a:chExt cx="6134900" cy="2277339"/>
          </a:xfrm>
        </p:grpSpPr>
        <p:sp>
          <p:nvSpPr>
            <p:cNvPr id="8" name="圆角矩形 2">
              <a:extLst>
                <a:ext uri="{FF2B5EF4-FFF2-40B4-BE49-F238E27FC236}">
                  <a16:creationId xmlns:a16="http://schemas.microsoft.com/office/drawing/2014/main" id="{AD2D6D9F-FE73-4EDD-B5CE-2224ABA41523}"/>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194B807D-B0CB-473B-B5B2-0C12281121FA}"/>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0" name="圆角矩形 9">
              <a:extLst>
                <a:ext uri="{FF2B5EF4-FFF2-40B4-BE49-F238E27FC236}">
                  <a16:creationId xmlns:a16="http://schemas.microsoft.com/office/drawing/2014/main" id="{CFF1D41F-D6FF-45A4-A0EC-81E419219537}"/>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1" name="圆角矩形 10">
              <a:extLst>
                <a:ext uri="{FF2B5EF4-FFF2-40B4-BE49-F238E27FC236}">
                  <a16:creationId xmlns:a16="http://schemas.microsoft.com/office/drawing/2014/main" id="{5329EBEE-D842-4DEF-917B-C52B00348D86}"/>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2" name="直线连接符 19">
              <a:extLst>
                <a:ext uri="{FF2B5EF4-FFF2-40B4-BE49-F238E27FC236}">
                  <a16:creationId xmlns:a16="http://schemas.microsoft.com/office/drawing/2014/main" id="{BC33A258-300E-47D5-A886-2B0B8EC1D644}"/>
                </a:ext>
              </a:extLst>
            </p:cNvPr>
            <p:cNvCxnSpPr>
              <a:cxnSpLocks/>
              <a:stCxn id="8" idx="3"/>
              <a:endCxn id="9"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805C7FAD-2690-4578-9214-0E4BFE04DF66}"/>
                </a:ext>
              </a:extLst>
            </p:cNvPr>
            <p:cNvCxnSpPr>
              <a:cxnSpLocks/>
              <a:stCxn id="8" idx="3"/>
              <a:endCxn id="10"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1420C304-30E7-4E06-8F9A-E0EA5A266711}"/>
                </a:ext>
              </a:extLst>
            </p:cNvPr>
            <p:cNvCxnSpPr>
              <a:cxnSpLocks/>
              <a:stCxn id="8" idx="3"/>
              <a:endCxn id="11"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168109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3513" y="955109"/>
            <a:ext cx="7982903" cy="2997937"/>
          </a:xfrm>
          <a:prstGeom prst="rect">
            <a:avLst/>
          </a:prstGeom>
          <a:noFill/>
        </p:spPr>
        <p:txBody>
          <a:bodyPr wrap="square" lIns="68580" tIns="34290" rIns="68580" bIns="34290" rtlCol="0">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1. </a:t>
            </a:r>
            <a:r>
              <a:rPr lang="zh-CN" altLang="zh-CN" b="1" dirty="0">
                <a:solidFill>
                  <a:prstClr val="black"/>
                </a:solidFill>
                <a:latin typeface="微软雅黑" panose="020B0503020204020204" charset="-122"/>
                <a:ea typeface="微软雅黑" panose="020B0503020204020204" charset="-122"/>
                <a:sym typeface="+mn-ea"/>
              </a:rPr>
              <a:t>周至春秋中叶</a:t>
            </a:r>
            <a:r>
              <a:rPr lang="zh-CN" altLang="en-US" dirty="0">
                <a:solidFill>
                  <a:prstClr val="black"/>
                </a:solidFill>
                <a:latin typeface="微软雅黑" panose="020B0503020204020204" charset="-122"/>
                <a:ea typeface="微软雅黑" panose="020B0503020204020204" charset="-122"/>
                <a:sym typeface="+mn-ea"/>
              </a:rPr>
              <a:t>：</a:t>
            </a:r>
            <a:r>
              <a:rPr lang="zh-CN" altLang="zh-CN" u="sng" dirty="0">
                <a:solidFill>
                  <a:srgbClr val="FF0000"/>
                </a:solidFill>
                <a:latin typeface="微软雅黑" panose="020B0503020204020204" charset="-122"/>
                <a:ea typeface="微软雅黑" panose="020B0503020204020204" charset="-122"/>
                <a:sym typeface="+mn-ea"/>
              </a:rPr>
              <a:t>《诗经》</a:t>
            </a:r>
            <a:r>
              <a:rPr lang="zh-CN" altLang="zh-CN" dirty="0">
                <a:solidFill>
                  <a:prstClr val="black"/>
                </a:solidFill>
                <a:latin typeface="微软雅黑" panose="020B0503020204020204" charset="-122"/>
                <a:ea typeface="微软雅黑" panose="020B0503020204020204" charset="-122"/>
                <a:sym typeface="+mn-ea"/>
              </a:rPr>
              <a:t>已有叙事诗的萌芽。</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2. </a:t>
            </a:r>
            <a:r>
              <a:rPr lang="zh-CN" altLang="zh-CN" b="1" dirty="0">
                <a:solidFill>
                  <a:prstClr val="black"/>
                </a:solidFill>
                <a:latin typeface="微软雅黑" panose="020B0503020204020204" charset="-122"/>
                <a:ea typeface="微软雅黑" panose="020B0503020204020204" charset="-122"/>
                <a:sym typeface="+mn-ea"/>
              </a:rPr>
              <a:t>汉代</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乐府民歌中的小叙事诗，较之先秦</a:t>
            </a:r>
            <a:r>
              <a:rPr lang="zh-CN" altLang="en-US" dirty="0">
                <a:solidFill>
                  <a:prstClr val="black"/>
                </a:solidFill>
                <a:latin typeface="微软雅黑" panose="020B0503020204020204" charset="-122"/>
                <a:ea typeface="微软雅黑" panose="020B0503020204020204" charset="-122"/>
                <a:sym typeface="+mn-ea"/>
              </a:rPr>
              <a:t>有</a:t>
            </a:r>
            <a:r>
              <a:rPr lang="zh-CN" altLang="zh-CN" dirty="0">
                <a:solidFill>
                  <a:prstClr val="black"/>
                </a:solidFill>
                <a:latin typeface="微软雅黑" panose="020B0503020204020204" charset="-122"/>
                <a:ea typeface="微软雅黑" panose="020B0503020204020204" charset="-122"/>
                <a:sym typeface="+mn-ea"/>
              </a:rPr>
              <a:t>很大发展。</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汉乐府中</a:t>
            </a:r>
            <a:r>
              <a:rPr lang="zh-CN" altLang="zh-CN" dirty="0">
                <a:solidFill>
                  <a:prstClr val="black"/>
                </a:solidFill>
                <a:latin typeface="微软雅黑" panose="020B0503020204020204" charset="-122"/>
                <a:ea typeface="微软雅黑" panose="020B0503020204020204" charset="-122"/>
                <a:sym typeface="+mn-ea"/>
              </a:rPr>
              <a:t>出现</a:t>
            </a:r>
            <a:r>
              <a:rPr lang="zh-CN" altLang="zh-CN" u="sng" dirty="0">
                <a:solidFill>
                  <a:srgbClr val="FF0000"/>
                </a:solidFill>
                <a:latin typeface="微软雅黑" panose="020B0503020204020204" charset="-122"/>
                <a:ea typeface="微软雅黑" panose="020B0503020204020204" charset="-122"/>
                <a:sym typeface="+mn-ea"/>
              </a:rPr>
              <a:t>《焦仲卿妻》</a:t>
            </a:r>
            <a:r>
              <a:rPr lang="zh-CN" altLang="zh-CN" dirty="0">
                <a:solidFill>
                  <a:prstClr val="black"/>
                </a:solidFill>
                <a:latin typeface="微软雅黑" panose="020B0503020204020204" charset="-122"/>
                <a:ea typeface="微软雅黑" panose="020B0503020204020204" charset="-122"/>
                <a:sym typeface="+mn-ea"/>
              </a:rPr>
              <a:t>这样作品，我国古代叙事诗才趋于</a:t>
            </a:r>
            <a:r>
              <a:rPr lang="zh-CN" altLang="zh-CN" u="sng" dirty="0">
                <a:solidFill>
                  <a:srgbClr val="FF0000"/>
                </a:solidFill>
                <a:latin typeface="微软雅黑" panose="020B0503020204020204" charset="-122"/>
                <a:ea typeface="微软雅黑" panose="020B0503020204020204" charset="-122"/>
                <a:sym typeface="+mn-ea"/>
              </a:rPr>
              <a:t>成熟</a:t>
            </a:r>
            <a:r>
              <a:rPr lang="zh-CN" altLang="zh-CN"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3. </a:t>
            </a:r>
            <a:r>
              <a:rPr lang="zh-CN" altLang="zh-CN" b="1" dirty="0">
                <a:solidFill>
                  <a:prstClr val="black"/>
                </a:solidFill>
                <a:latin typeface="微软雅黑" panose="020B0503020204020204" charset="-122"/>
                <a:ea typeface="微软雅黑" panose="020B0503020204020204" charset="-122"/>
                <a:sym typeface="+mn-ea"/>
              </a:rPr>
              <a:t>隋唐以来</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文人叙事诗</a:t>
            </a:r>
            <a:r>
              <a:rPr lang="zh-CN" altLang="zh-CN" u="sng" dirty="0">
                <a:solidFill>
                  <a:srgbClr val="FF0000"/>
                </a:solidFill>
                <a:latin typeface="微软雅黑" panose="020B0503020204020204" charset="-122"/>
                <a:ea typeface="微软雅黑" panose="020B0503020204020204" charset="-122"/>
                <a:sym typeface="+mn-ea"/>
              </a:rPr>
              <a:t>逐渐繁荣</a:t>
            </a:r>
            <a:r>
              <a:rPr lang="zh-CN" altLang="zh-CN" dirty="0">
                <a:solidFill>
                  <a:prstClr val="black"/>
                </a:solidFill>
                <a:latin typeface="微软雅黑" panose="020B0503020204020204" charset="-122"/>
                <a:ea typeface="微软雅黑" panose="020B0503020204020204" charset="-122"/>
                <a:sym typeface="+mn-ea"/>
              </a:rPr>
              <a:t>，民间叙事诗在百姓中没有断流。</a:t>
            </a:r>
            <a:endParaRPr lang="zh-CN"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4. </a:t>
            </a:r>
            <a:r>
              <a:rPr lang="zh-CN" altLang="zh-CN" b="1" dirty="0">
                <a:solidFill>
                  <a:prstClr val="black"/>
                </a:solidFill>
                <a:latin typeface="微软雅黑" panose="020B0503020204020204" charset="-122"/>
                <a:ea typeface="微软雅黑" panose="020B0503020204020204" charset="-122"/>
                <a:sym typeface="+mn-ea"/>
              </a:rPr>
              <a:t>明清之际</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民间叙事长诗进入</a:t>
            </a:r>
            <a:r>
              <a:rPr lang="zh-CN" altLang="zh-CN" u="sng" dirty="0">
                <a:solidFill>
                  <a:srgbClr val="FF0000"/>
                </a:solidFill>
                <a:latin typeface="微软雅黑" panose="020B0503020204020204" charset="-122"/>
                <a:ea typeface="微软雅黑" panose="020B0503020204020204" charset="-122"/>
                <a:sym typeface="+mn-ea"/>
              </a:rPr>
              <a:t>空前繁荣阶段</a:t>
            </a:r>
            <a:r>
              <a:rPr lang="zh-CN" altLang="en-US" dirty="0">
                <a:solidFill>
                  <a:prstClr val="black"/>
                </a:solidFill>
                <a:latin typeface="微软雅黑" panose="020B0503020204020204" charset="-122"/>
                <a:ea typeface="微软雅黑" panose="020B0503020204020204" charset="-122"/>
                <a:sym typeface="+mn-ea"/>
              </a:rPr>
              <a:t>。</a:t>
            </a:r>
          </a:p>
          <a:p>
            <a:pPr defTabSz="685800">
              <a:lnSpc>
                <a:spcPct val="150000"/>
              </a:lnSpc>
              <a:defRPr/>
            </a:pPr>
            <a:r>
              <a:rPr lang="zh-CN" altLang="en-US" sz="2000" dirty="0">
                <a:solidFill>
                  <a:prstClr val="black"/>
                </a:solidFill>
                <a:latin typeface="微软雅黑" panose="020B0503020204020204" charset="-122"/>
                <a:ea typeface="微软雅黑" panose="020B0503020204020204" charset="-122"/>
                <a:sym typeface="+mn-ea"/>
              </a:rPr>
              <a:t>     </a:t>
            </a:r>
            <a:r>
              <a:rPr lang="zh-CN" altLang="en-US" sz="2000" dirty="0">
                <a:solidFill>
                  <a:prstClr val="black"/>
                </a:solidFill>
                <a:latin typeface="楷体" panose="02010609060101010101" pitchFamily="49" charset="-122"/>
                <a:ea typeface="楷体" panose="02010609060101010101" pitchFamily="49" charset="-122"/>
                <a:sym typeface="+mn-ea"/>
              </a:rPr>
              <a:t>例：</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钟九闹漕</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写农民起义</a:t>
            </a:r>
          </a:p>
          <a:p>
            <a:pPr defTabSz="685800">
              <a:lnSpc>
                <a:spcPct val="150000"/>
              </a:lnSpc>
              <a:defRPr/>
            </a:pPr>
            <a:r>
              <a:rPr lang="zh-CN" altLang="en-US" sz="2000" dirty="0">
                <a:solidFill>
                  <a:prstClr val="black"/>
                </a:solidFill>
                <a:latin typeface="楷体" panose="02010609060101010101" pitchFamily="49" charset="-122"/>
                <a:ea typeface="楷体" panose="02010609060101010101" pitchFamily="49" charset="-122"/>
                <a:sym typeface="+mn-ea"/>
              </a:rPr>
              <a:t>       </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重阳双合莲</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写青年男女的爱情悲剧</a:t>
            </a:r>
          </a:p>
        </p:txBody>
      </p:sp>
      <p:sp>
        <p:nvSpPr>
          <p:cNvPr id="4" name="文本框 3"/>
          <p:cNvSpPr txBox="1"/>
          <p:nvPr/>
        </p:nvSpPr>
        <p:spPr>
          <a:xfrm>
            <a:off x="74295" y="115253"/>
            <a:ext cx="489204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7.2.2 </a:t>
            </a:r>
            <a:r>
              <a:rPr lang="zh-CN" altLang="en-US" sz="2100" b="1" dirty="0">
                <a:solidFill>
                  <a:srgbClr val="0070C0"/>
                </a:solidFill>
                <a:latin typeface="微软雅黑" panose="020B0503020204020204" charset="-122"/>
                <a:ea typeface="微软雅黑" panose="020B0503020204020204" charset="-122"/>
                <a:sym typeface="+mn-ea"/>
              </a:rPr>
              <a:t>民间叙事长诗的发展</a:t>
            </a:r>
          </a:p>
        </p:txBody>
      </p:sp>
      <p:sp>
        <p:nvSpPr>
          <p:cNvPr id="2" name="五边形 1"/>
          <p:cNvSpPr/>
          <p:nvPr/>
        </p:nvSpPr>
        <p:spPr>
          <a:xfrm flipH="1">
            <a:off x="4695586" y="2434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选择题</a:t>
            </a:r>
          </a:p>
        </p:txBody>
      </p:sp>
      <p:sp>
        <p:nvSpPr>
          <p:cNvPr id="23" name="五边形 22"/>
          <p:cNvSpPr/>
          <p:nvPr/>
        </p:nvSpPr>
        <p:spPr>
          <a:xfrm flipH="1">
            <a:off x="3329136" y="2434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grpSp>
        <p:nvGrpSpPr>
          <p:cNvPr id="7" name="组合 6">
            <a:extLst>
              <a:ext uri="{FF2B5EF4-FFF2-40B4-BE49-F238E27FC236}">
                <a16:creationId xmlns:a16="http://schemas.microsoft.com/office/drawing/2014/main" id="{AC8A3B77-AA6D-400F-9538-5598E66CA687}"/>
              </a:ext>
            </a:extLst>
          </p:cNvPr>
          <p:cNvGrpSpPr/>
          <p:nvPr/>
        </p:nvGrpSpPr>
        <p:grpSpPr>
          <a:xfrm>
            <a:off x="6120108" y="72194"/>
            <a:ext cx="2915106" cy="1304253"/>
            <a:chOff x="1024425" y="1180019"/>
            <a:chExt cx="6134900" cy="2277339"/>
          </a:xfrm>
        </p:grpSpPr>
        <p:sp>
          <p:nvSpPr>
            <p:cNvPr id="8" name="圆角矩形 2">
              <a:extLst>
                <a:ext uri="{FF2B5EF4-FFF2-40B4-BE49-F238E27FC236}">
                  <a16:creationId xmlns:a16="http://schemas.microsoft.com/office/drawing/2014/main" id="{55022095-1406-49C9-9E2B-EF7F2F4048EA}"/>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66A5C499-60D2-4DDB-913D-15EE495038AF}"/>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0" name="圆角矩形 9">
              <a:extLst>
                <a:ext uri="{FF2B5EF4-FFF2-40B4-BE49-F238E27FC236}">
                  <a16:creationId xmlns:a16="http://schemas.microsoft.com/office/drawing/2014/main" id="{BC99C13F-8D8A-42FF-B4FF-58E2E561D8BE}"/>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1" name="圆角矩形 10">
              <a:extLst>
                <a:ext uri="{FF2B5EF4-FFF2-40B4-BE49-F238E27FC236}">
                  <a16:creationId xmlns:a16="http://schemas.microsoft.com/office/drawing/2014/main" id="{122B6DE2-AED0-4464-A323-9A4B6BE69FAF}"/>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2" name="直线连接符 19">
              <a:extLst>
                <a:ext uri="{FF2B5EF4-FFF2-40B4-BE49-F238E27FC236}">
                  <a16:creationId xmlns:a16="http://schemas.microsoft.com/office/drawing/2014/main" id="{0506A44D-5D4E-4E84-9072-16D372B81BD9}"/>
                </a:ext>
              </a:extLst>
            </p:cNvPr>
            <p:cNvCxnSpPr>
              <a:cxnSpLocks/>
              <a:stCxn id="8" idx="3"/>
              <a:endCxn id="9"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0C9BB701-12D7-49C0-B2B9-46844DB49466}"/>
                </a:ext>
              </a:extLst>
            </p:cNvPr>
            <p:cNvCxnSpPr>
              <a:cxnSpLocks/>
              <a:stCxn id="8" idx="3"/>
              <a:endCxn id="10"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33FC9248-FF65-4E73-B12B-A1BAD7BBE48C}"/>
                </a:ext>
              </a:extLst>
            </p:cNvPr>
            <p:cNvCxnSpPr>
              <a:cxnSpLocks/>
              <a:stCxn id="8" idx="3"/>
              <a:endCxn id="11"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49817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 y="115253"/>
            <a:ext cx="489204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7.2.2 </a:t>
            </a:r>
            <a:r>
              <a:rPr lang="zh-CN" altLang="en-US" sz="2100" b="1" dirty="0">
                <a:solidFill>
                  <a:srgbClr val="0070C0"/>
                </a:solidFill>
                <a:latin typeface="微软雅黑" panose="020B0503020204020204" charset="-122"/>
                <a:ea typeface="微软雅黑" panose="020B0503020204020204" charset="-122"/>
                <a:sym typeface="+mn-ea"/>
              </a:rPr>
              <a:t>民间叙事长诗的发展</a:t>
            </a:r>
          </a:p>
        </p:txBody>
      </p:sp>
      <p:sp>
        <p:nvSpPr>
          <p:cNvPr id="5" name="文本框 4"/>
          <p:cNvSpPr txBox="1"/>
          <p:nvPr/>
        </p:nvSpPr>
        <p:spPr>
          <a:xfrm>
            <a:off x="323528" y="1315669"/>
            <a:ext cx="8208912" cy="3344313"/>
          </a:xfrm>
          <a:prstGeom prst="rect">
            <a:avLst/>
          </a:prstGeom>
          <a:noFill/>
        </p:spPr>
        <p:txBody>
          <a:bodyPr wrap="square" lIns="68580" tIns="34290" rIns="68580" bIns="34290" rtlCol="0" anchor="t">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      </a:t>
            </a:r>
            <a:r>
              <a:rPr lang="zh-CN" altLang="zh-CN" dirty="0">
                <a:solidFill>
                  <a:prstClr val="black"/>
                </a:solidFill>
                <a:latin typeface="微软雅黑" panose="020B0503020204020204" charset="-122"/>
                <a:ea typeface="微软雅黑" panose="020B0503020204020204" charset="-122"/>
                <a:sym typeface="+mn-ea"/>
              </a:rPr>
              <a:t>在我国民间叙事长诗中，</a:t>
            </a:r>
            <a:r>
              <a:rPr lang="zh-CN" altLang="zh-CN" u="sng" dirty="0">
                <a:solidFill>
                  <a:srgbClr val="FF0000"/>
                </a:solidFill>
                <a:latin typeface="微软雅黑" panose="020B0503020204020204" charset="-122"/>
                <a:ea typeface="微软雅黑" panose="020B0503020204020204" charset="-122"/>
                <a:sym typeface="+mn-ea"/>
              </a:rPr>
              <a:t>少数民族的叙事长诗</a:t>
            </a:r>
            <a:r>
              <a:rPr lang="zh-CN" altLang="zh-CN" dirty="0">
                <a:solidFill>
                  <a:prstClr val="black"/>
                </a:solidFill>
                <a:latin typeface="微软雅黑" panose="020B0503020204020204" charset="-122"/>
                <a:ea typeface="微软雅黑" panose="020B0503020204020204" charset="-122"/>
                <a:sym typeface="+mn-ea"/>
              </a:rPr>
              <a:t>以其浓郁的民族色彩、丰富多彩的内容与艺术样式而占有重要地位。新中国成立后，尤其</a:t>
            </a:r>
            <a:r>
              <a:rPr lang="en-US" altLang="zh-CN" dirty="0">
                <a:solidFill>
                  <a:prstClr val="black"/>
                </a:solidFill>
                <a:latin typeface="微软雅黑" panose="020B0503020204020204" charset="-122"/>
                <a:ea typeface="微软雅黑" panose="020B0503020204020204" charset="-122"/>
                <a:sym typeface="+mn-ea"/>
              </a:rPr>
              <a:t>80</a:t>
            </a:r>
            <a:r>
              <a:rPr lang="zh-CN" altLang="en-US" dirty="0">
                <a:solidFill>
                  <a:prstClr val="black"/>
                </a:solidFill>
                <a:latin typeface="微软雅黑" panose="020B0503020204020204" charset="-122"/>
                <a:ea typeface="微软雅黑" panose="020B0503020204020204" charset="-122"/>
                <a:sym typeface="+mn-ea"/>
              </a:rPr>
              <a:t>年代以来，搜集整理了大量优秀的少数民族民间叙事长诗</a:t>
            </a:r>
            <a:r>
              <a:rPr lang="zh-CN" altLang="en-US" b="1" dirty="0">
                <a:solidFill>
                  <a:prstClr val="black"/>
                </a:solidFill>
                <a:latin typeface="楷体" panose="02010609060101010101" pitchFamily="49" charset="-122"/>
                <a:ea typeface="楷体" panose="02010609060101010101" pitchFamily="49" charset="-122"/>
                <a:sym typeface="+mn-ea"/>
              </a:rPr>
              <a:t>。</a:t>
            </a:r>
            <a:r>
              <a:rPr lang="zh-CN" altLang="zh-CN" b="1" dirty="0">
                <a:solidFill>
                  <a:prstClr val="black"/>
                </a:solidFill>
                <a:latin typeface="楷体" panose="02010609060101010101" pitchFamily="49" charset="-122"/>
                <a:ea typeface="楷体" panose="02010609060101010101" pitchFamily="49" charset="-122"/>
                <a:sym typeface="+mn-ea"/>
              </a:rPr>
              <a:t>   </a:t>
            </a:r>
            <a:endParaRPr lang="en-US" altLang="zh-CN" b="1" dirty="0">
              <a:solidFill>
                <a:prstClr val="black"/>
              </a:solidFill>
              <a:latin typeface="楷体" panose="02010609060101010101" pitchFamily="49" charset="-122"/>
              <a:ea typeface="楷体" panose="02010609060101010101" pitchFamily="49" charset="-122"/>
              <a:sym typeface="+mn-ea"/>
            </a:endParaRPr>
          </a:p>
          <a:p>
            <a:pPr defTabSz="685800">
              <a:lnSpc>
                <a:spcPct val="150000"/>
              </a:lnSpc>
              <a:defRPr/>
            </a:pPr>
            <a:r>
              <a:rPr lang="zh-CN" altLang="zh-CN" b="1" dirty="0">
                <a:solidFill>
                  <a:prstClr val="black"/>
                </a:solidFill>
                <a:latin typeface="楷体" panose="02010609060101010101" pitchFamily="49" charset="-122"/>
                <a:ea typeface="楷体" panose="02010609060101010101" pitchFamily="49" charset="-122"/>
                <a:sym typeface="+mn-ea"/>
              </a:rPr>
              <a:t>例如</a:t>
            </a:r>
            <a:endParaRPr lang="en-US" altLang="zh-CN" b="1" dirty="0">
              <a:solidFill>
                <a:prstClr val="black"/>
              </a:solidFill>
              <a:latin typeface="楷体" panose="02010609060101010101" pitchFamily="49" charset="-122"/>
              <a:ea typeface="楷体" panose="02010609060101010101" pitchFamily="49" charset="-122"/>
              <a:sym typeface="+mn-ea"/>
            </a:endParaRPr>
          </a:p>
          <a:p>
            <a:pPr defTabSz="685800">
              <a:lnSpc>
                <a:spcPct val="150000"/>
              </a:lnSpc>
              <a:defRPr/>
            </a:pPr>
            <a:r>
              <a:rPr lang="en-US" altLang="zh-CN" b="1" dirty="0">
                <a:solidFill>
                  <a:prstClr val="black"/>
                </a:solidFill>
                <a:latin typeface="楷体" panose="02010609060101010101" pitchFamily="49" charset="-122"/>
                <a:ea typeface="楷体" panose="02010609060101010101" pitchFamily="49" charset="-122"/>
                <a:sym typeface="+mn-ea"/>
              </a:rPr>
              <a:t> </a:t>
            </a:r>
            <a:r>
              <a:rPr lang="zh-CN" altLang="zh-CN" b="1" dirty="0">
                <a:solidFill>
                  <a:prstClr val="black"/>
                </a:solidFill>
                <a:latin typeface="楷体" panose="02010609060101010101" pitchFamily="49" charset="-122"/>
                <a:ea typeface="楷体" panose="02010609060101010101" pitchFamily="49" charset="-122"/>
                <a:sym typeface="+mn-ea"/>
              </a:rPr>
              <a:t>彝族：《阿诗玛》</a:t>
            </a:r>
            <a:endParaRPr lang="en-US" altLang="zh-CN" b="1" dirty="0">
              <a:solidFill>
                <a:prstClr val="black"/>
              </a:solidFill>
              <a:latin typeface="楷体" panose="02010609060101010101" pitchFamily="49" charset="-122"/>
              <a:ea typeface="楷体" panose="02010609060101010101" pitchFamily="49" charset="-122"/>
              <a:sym typeface="+mn-ea"/>
            </a:endParaRPr>
          </a:p>
          <a:p>
            <a:pPr defTabSz="685800">
              <a:lnSpc>
                <a:spcPct val="150000"/>
              </a:lnSpc>
              <a:defRPr/>
            </a:pPr>
            <a:r>
              <a:rPr lang="zh-CN" altLang="en-US" b="1" dirty="0">
                <a:solidFill>
                  <a:prstClr val="black"/>
                </a:solidFill>
                <a:latin typeface="楷体" panose="02010609060101010101" pitchFamily="49" charset="-122"/>
                <a:ea typeface="楷体" panose="02010609060101010101" pitchFamily="49" charset="-122"/>
                <a:sym typeface="+mn-ea"/>
              </a:rPr>
              <a:t> 傣族：</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娥并与桑洛</a:t>
            </a:r>
            <a:r>
              <a:rPr lang="en-US" altLang="zh-CN" b="1" dirty="0">
                <a:solidFill>
                  <a:prstClr val="black"/>
                </a:solidFill>
                <a:latin typeface="楷体" panose="02010609060101010101" pitchFamily="49" charset="-122"/>
                <a:ea typeface="楷体" panose="02010609060101010101" pitchFamily="49" charset="-122"/>
                <a:sym typeface="+mn-ea"/>
              </a:rPr>
              <a:t>》</a:t>
            </a:r>
          </a:p>
          <a:p>
            <a:pPr defTabSz="685800">
              <a:lnSpc>
                <a:spcPct val="150000"/>
              </a:lnSpc>
              <a:defRPr/>
            </a:pPr>
            <a:r>
              <a:rPr lang="zh-CN" altLang="en-US" b="1" dirty="0">
                <a:solidFill>
                  <a:prstClr val="black"/>
                </a:solidFill>
                <a:latin typeface="楷体" panose="02010609060101010101" pitchFamily="49" charset="-122"/>
                <a:ea typeface="楷体" panose="02010609060101010101" pitchFamily="49" charset="-122"/>
                <a:sym typeface="+mn-ea"/>
              </a:rPr>
              <a:t> 蒙古族：</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成吉思汗的两匹骏马</a:t>
            </a:r>
            <a:r>
              <a:rPr lang="en-US" altLang="zh-CN" b="1" dirty="0">
                <a:solidFill>
                  <a:prstClr val="black"/>
                </a:solidFill>
                <a:latin typeface="楷体" panose="02010609060101010101" pitchFamily="49" charset="-122"/>
                <a:ea typeface="楷体" panose="02010609060101010101" pitchFamily="49" charset="-122"/>
                <a:sym typeface="+mn-ea"/>
              </a:rPr>
              <a:t>》</a:t>
            </a:r>
          </a:p>
          <a:p>
            <a:pPr defTabSz="685800">
              <a:lnSpc>
                <a:spcPct val="150000"/>
              </a:lnSpc>
              <a:defRPr/>
            </a:pPr>
            <a:r>
              <a:rPr lang="zh-CN" altLang="en-US" b="1" dirty="0">
                <a:solidFill>
                  <a:prstClr val="black"/>
                </a:solidFill>
                <a:latin typeface="楷体" panose="02010609060101010101" pitchFamily="49" charset="-122"/>
                <a:ea typeface="楷体" panose="02010609060101010101" pitchFamily="49" charset="-122"/>
                <a:sym typeface="+mn-ea"/>
              </a:rPr>
              <a:t> 苗族：</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仰阿莎</a:t>
            </a:r>
            <a:r>
              <a:rPr lang="en-US" altLang="zh-CN" b="1" dirty="0">
                <a:solidFill>
                  <a:prstClr val="black"/>
                </a:solidFill>
                <a:latin typeface="楷体" panose="02010609060101010101" pitchFamily="49" charset="-122"/>
                <a:ea typeface="楷体" panose="02010609060101010101" pitchFamily="49" charset="-122"/>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7" name="五边形 1">
            <a:extLst>
              <a:ext uri="{FF2B5EF4-FFF2-40B4-BE49-F238E27FC236}">
                <a16:creationId xmlns:a16="http://schemas.microsoft.com/office/drawing/2014/main" id="{2C6C529C-63DB-4490-9E84-751A56B447E2}"/>
              </a:ext>
            </a:extLst>
          </p:cNvPr>
          <p:cNvSpPr/>
          <p:nvPr/>
        </p:nvSpPr>
        <p:spPr>
          <a:xfrm flipH="1">
            <a:off x="4695586" y="2434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选择题</a:t>
            </a:r>
          </a:p>
        </p:txBody>
      </p:sp>
      <p:sp>
        <p:nvSpPr>
          <p:cNvPr id="8" name="五边形 22">
            <a:extLst>
              <a:ext uri="{FF2B5EF4-FFF2-40B4-BE49-F238E27FC236}">
                <a16:creationId xmlns:a16="http://schemas.microsoft.com/office/drawing/2014/main" id="{CE8BE010-2714-4799-B023-95439707AB85}"/>
              </a:ext>
            </a:extLst>
          </p:cNvPr>
          <p:cNvSpPr/>
          <p:nvPr/>
        </p:nvSpPr>
        <p:spPr>
          <a:xfrm flipH="1">
            <a:off x="3329136" y="2434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grpSp>
        <p:nvGrpSpPr>
          <p:cNvPr id="9" name="组合 8">
            <a:extLst>
              <a:ext uri="{FF2B5EF4-FFF2-40B4-BE49-F238E27FC236}">
                <a16:creationId xmlns:a16="http://schemas.microsoft.com/office/drawing/2014/main" id="{A6227889-4F94-4094-AFAB-60606AE51BC3}"/>
              </a:ext>
            </a:extLst>
          </p:cNvPr>
          <p:cNvGrpSpPr/>
          <p:nvPr/>
        </p:nvGrpSpPr>
        <p:grpSpPr>
          <a:xfrm>
            <a:off x="6120108" y="72194"/>
            <a:ext cx="2915106" cy="1304253"/>
            <a:chOff x="1024425" y="1180019"/>
            <a:chExt cx="6134900" cy="2277339"/>
          </a:xfrm>
        </p:grpSpPr>
        <p:sp>
          <p:nvSpPr>
            <p:cNvPr id="10" name="圆角矩形 2">
              <a:extLst>
                <a:ext uri="{FF2B5EF4-FFF2-40B4-BE49-F238E27FC236}">
                  <a16:creationId xmlns:a16="http://schemas.microsoft.com/office/drawing/2014/main" id="{7896011C-7269-4321-BD31-CFE8010B0F43}"/>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8">
              <a:extLst>
                <a:ext uri="{FF2B5EF4-FFF2-40B4-BE49-F238E27FC236}">
                  <a16:creationId xmlns:a16="http://schemas.microsoft.com/office/drawing/2014/main" id="{F56CA0BF-FBFF-4F22-BE1D-FFCE0DC0C792}"/>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2" name="圆角矩形 9">
              <a:extLst>
                <a:ext uri="{FF2B5EF4-FFF2-40B4-BE49-F238E27FC236}">
                  <a16:creationId xmlns:a16="http://schemas.microsoft.com/office/drawing/2014/main" id="{13CB8B56-CC20-47C0-A834-1E5BE44C557E}"/>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3" name="圆角矩形 10">
              <a:extLst>
                <a:ext uri="{FF2B5EF4-FFF2-40B4-BE49-F238E27FC236}">
                  <a16:creationId xmlns:a16="http://schemas.microsoft.com/office/drawing/2014/main" id="{9B22CF34-57D2-4ACC-90C1-54DC3B7837CA}"/>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4" name="直线连接符 19">
              <a:extLst>
                <a:ext uri="{FF2B5EF4-FFF2-40B4-BE49-F238E27FC236}">
                  <a16:creationId xmlns:a16="http://schemas.microsoft.com/office/drawing/2014/main" id="{CBE20131-B494-4CBB-9248-BBE6B47A589D}"/>
                </a:ext>
              </a:extLst>
            </p:cNvPr>
            <p:cNvCxnSpPr>
              <a:cxnSpLocks/>
              <a:stCxn id="10" idx="3"/>
              <a:endCxn id="11"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E0F0195F-47D6-49BB-9172-3046BEBDC701}"/>
                </a:ext>
              </a:extLst>
            </p:cNvPr>
            <p:cNvCxnSpPr>
              <a:cxnSpLocks/>
              <a:stCxn id="10" idx="3"/>
              <a:endCxn id="12"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DEE2291D-4DA4-493F-90A7-ABB516487122}"/>
                </a:ext>
              </a:extLst>
            </p:cNvPr>
            <p:cNvCxnSpPr>
              <a:cxnSpLocks/>
              <a:stCxn id="10" idx="3"/>
              <a:endCxn id="13"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20517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235" y="985048"/>
            <a:ext cx="8437245" cy="3530918"/>
          </a:xfrm>
          <a:prstGeom prst="rect">
            <a:avLst/>
          </a:prstGeom>
          <a:noFill/>
        </p:spPr>
        <p:txBody>
          <a:bodyPr wrap="square" lIns="68580" tIns="34290" rIns="68580" bIns="34290" rtlCol="0">
            <a:spAutoFit/>
          </a:bodyPr>
          <a:lstStyle/>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爱情悲剧</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例：蒙古族《嘎达梅林》傣族《娥并与桑洛》彝族《阿诗玛》汉族《钟九闹漕》《重阳双合莲》裕固族《黄黛琛》回族《尕gǎ豆妹与马五哥》等。</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（叙事与抒情相融合）。</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塑造人物形象，多用</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诗歌表现方法</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例：《仰阿莎》，连用优美的比喻，赞美女主人公的美丽</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头发油亮像丝线，面庞白嫩像茶花。</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牙齿白如银，裙褶像菌褶。</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裙角像屋檐，腰带花儿像鱼鳞。</a:t>
            </a:r>
          </a:p>
        </p:txBody>
      </p:sp>
      <p:sp>
        <p:nvSpPr>
          <p:cNvPr id="4" name="文本框 3"/>
          <p:cNvSpPr txBox="1"/>
          <p:nvPr/>
        </p:nvSpPr>
        <p:spPr>
          <a:xfrm>
            <a:off x="33338" y="97632"/>
            <a:ext cx="489204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16" name="五边形 22">
            <a:extLst>
              <a:ext uri="{FF2B5EF4-FFF2-40B4-BE49-F238E27FC236}">
                <a16:creationId xmlns:a16="http://schemas.microsoft.com/office/drawing/2014/main" id="{ADB97E3D-4D7A-4D2A-935C-F457C8D5DFE1}"/>
              </a:ext>
            </a:extLst>
          </p:cNvPr>
          <p:cNvSpPr/>
          <p:nvPr/>
        </p:nvSpPr>
        <p:spPr>
          <a:xfrm flipH="1">
            <a:off x="4243397" y="22000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grpSp>
        <p:nvGrpSpPr>
          <p:cNvPr id="17" name="组合 16">
            <a:extLst>
              <a:ext uri="{FF2B5EF4-FFF2-40B4-BE49-F238E27FC236}">
                <a16:creationId xmlns:a16="http://schemas.microsoft.com/office/drawing/2014/main" id="{E9E1C64C-BE85-41B9-97A8-97EE48B594AF}"/>
              </a:ext>
            </a:extLst>
          </p:cNvPr>
          <p:cNvGrpSpPr/>
          <p:nvPr/>
        </p:nvGrpSpPr>
        <p:grpSpPr>
          <a:xfrm>
            <a:off x="6120108" y="72194"/>
            <a:ext cx="2915106" cy="1304253"/>
            <a:chOff x="1024425" y="1180019"/>
            <a:chExt cx="6134900" cy="2277339"/>
          </a:xfrm>
        </p:grpSpPr>
        <p:sp>
          <p:nvSpPr>
            <p:cNvPr id="18" name="圆角矩形 2">
              <a:extLst>
                <a:ext uri="{FF2B5EF4-FFF2-40B4-BE49-F238E27FC236}">
                  <a16:creationId xmlns:a16="http://schemas.microsoft.com/office/drawing/2014/main" id="{E172F776-0EAD-430B-A06F-B3E7C71BBBD9}"/>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9" name="圆角矩形 8">
              <a:extLst>
                <a:ext uri="{FF2B5EF4-FFF2-40B4-BE49-F238E27FC236}">
                  <a16:creationId xmlns:a16="http://schemas.microsoft.com/office/drawing/2014/main" id="{8287CADF-0DBA-43B6-A62D-9F9E7EB9355C}"/>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20" name="圆角矩形 9">
              <a:extLst>
                <a:ext uri="{FF2B5EF4-FFF2-40B4-BE49-F238E27FC236}">
                  <a16:creationId xmlns:a16="http://schemas.microsoft.com/office/drawing/2014/main" id="{4335DE2E-A8AB-4304-B2C3-3160D7A2FD3C}"/>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21" name="圆角矩形 10">
              <a:extLst>
                <a:ext uri="{FF2B5EF4-FFF2-40B4-BE49-F238E27FC236}">
                  <a16:creationId xmlns:a16="http://schemas.microsoft.com/office/drawing/2014/main" id="{1B9F035A-A906-4E14-BBEB-D5A47CDBFAF1}"/>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22" name="直线连接符 19">
              <a:extLst>
                <a:ext uri="{FF2B5EF4-FFF2-40B4-BE49-F238E27FC236}">
                  <a16:creationId xmlns:a16="http://schemas.microsoft.com/office/drawing/2014/main" id="{83B3EF5C-11A2-4992-A6CA-689E20960C04}"/>
                </a:ext>
              </a:extLst>
            </p:cNvPr>
            <p:cNvCxnSpPr>
              <a:cxnSpLocks/>
              <a:stCxn id="18" idx="3"/>
              <a:endCxn id="19"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0">
              <a:extLst>
                <a:ext uri="{FF2B5EF4-FFF2-40B4-BE49-F238E27FC236}">
                  <a16:creationId xmlns:a16="http://schemas.microsoft.com/office/drawing/2014/main" id="{BA9CB3AA-0C72-410C-BE5F-C3AF4D22E946}"/>
                </a:ext>
              </a:extLst>
            </p:cNvPr>
            <p:cNvCxnSpPr>
              <a:cxnSpLocks/>
              <a:stCxn id="18" idx="3"/>
              <a:endCxn id="20"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2">
              <a:extLst>
                <a:ext uri="{FF2B5EF4-FFF2-40B4-BE49-F238E27FC236}">
                  <a16:creationId xmlns:a16="http://schemas.microsoft.com/office/drawing/2014/main" id="{F3FB0D84-02E7-49F5-BCB2-574E717F893E}"/>
                </a:ext>
              </a:extLst>
            </p:cNvPr>
            <p:cNvCxnSpPr>
              <a:cxnSpLocks/>
              <a:stCxn id="18" idx="3"/>
              <a:endCxn id="21"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21809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8" y="650558"/>
            <a:ext cx="8520589" cy="1314926"/>
          </a:xfrm>
          <a:prstGeom prst="rect">
            <a:avLst/>
          </a:prstGeom>
          <a:noFill/>
        </p:spPr>
        <p:txBody>
          <a:bodyPr wrap="square" lIns="68580" tIns="34290" rIns="68580" bIns="34290" rtlCol="0" anchor="t">
            <a:spAutoFit/>
          </a:bodyPr>
          <a:lstStyle/>
          <a:p>
            <a:pPr marL="257175" indent="-257175" defTabSz="685800" fontAlgn="base" hangingPunct="0">
              <a:lnSpc>
                <a:spcPct val="150000"/>
              </a:lnSpc>
              <a:buFont typeface="Wingdings" panose="05000000000000000000" charset="0"/>
              <a:buChar char=""/>
              <a:defRPr/>
            </a:pPr>
            <a:r>
              <a:rPr lang="en-US" altLang="zh-CN" b="1" dirty="0">
                <a:solidFill>
                  <a:prstClr val="black"/>
                </a:solidFill>
                <a:latin typeface="微软雅黑" panose="020B0503020204020204" charset="-122"/>
                <a:ea typeface="微软雅黑" panose="020B0503020204020204" charset="-122"/>
                <a:cs typeface="Calibri" panose="020F0502020204030204" charset="0"/>
                <a:sym typeface="+mn-ea"/>
              </a:rPr>
              <a:t> 2.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endParaRPr lang="en-US" altLang="zh-CN" b="1"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具有叙事性，也具有抒情性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rPr>
              <a:t>油茶花开白蒙蒙，姑娘长得水葱葱。眼似葡萄亮晶晶，嘴唇好像月月红。</a:t>
            </a:r>
          </a:p>
        </p:txBody>
      </p:sp>
      <p:sp>
        <p:nvSpPr>
          <p:cNvPr id="3" name="文本框 2"/>
          <p:cNvSpPr txBox="1"/>
          <p:nvPr/>
        </p:nvSpPr>
        <p:spPr>
          <a:xfrm>
            <a:off x="33338" y="1944053"/>
            <a:ext cx="8829675" cy="1397794"/>
          </a:xfrm>
          <a:prstGeom prst="rect">
            <a:avLst/>
          </a:prstGeom>
          <a:noFill/>
        </p:spPr>
        <p:txBody>
          <a:bodyPr wrap="square" lIns="68580" tIns="34290" rIns="68580" bIns="34290" rtlCol="0">
            <a:spAutoFit/>
          </a:bodyPr>
          <a:lstStyle/>
          <a:p>
            <a:pPr indent="342900" defTabSz="6858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上有</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的部分。</a:t>
            </a:r>
            <a:endParaRPr lang="zh-CN" altLang="en-US" dirty="0">
              <a:solidFill>
                <a:prstClr val="black"/>
              </a:solidFill>
              <a:latin typeface="微软雅黑" panose="020B0503020204020204" charset="-122"/>
              <a:ea typeface="微软雅黑" panose="020B0503020204020204" charset="-122"/>
              <a:sym typeface="+mn-ea"/>
            </a:endParaRPr>
          </a:p>
          <a:p>
            <a:pPr indent="342900" defTabSz="685800" fontAlgn="base" hangingPunct="0">
              <a:lnSpc>
                <a:spcPct val="120000"/>
              </a:lnSpc>
              <a:defRPr/>
            </a:pPr>
            <a:r>
              <a:rPr lang="zh-CN" altLang="en-US"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叙述娥并与桑洛热恋的场面时，便插入一段抒情尽情地渲染那种爱：</a:t>
            </a:r>
          </a:p>
          <a:p>
            <a:pPr indent="342900" defTabSz="685800" fontAlgn="base" hangingPunct="0">
              <a:lnSpc>
                <a:spcPct val="120000"/>
              </a:lnSpc>
              <a:defRPr/>
            </a:pPr>
            <a:r>
              <a:rPr lang="zh-CN" altLang="en-US" dirty="0">
                <a:solidFill>
                  <a:prstClr val="black"/>
                </a:solidFill>
                <a:latin typeface="楷体" panose="02010609060101010101" pitchFamily="49" charset="-122"/>
                <a:ea typeface="楷体" panose="02010609060101010101" pitchFamily="49" charset="-122"/>
                <a:sym typeface="+mn-ea"/>
              </a:rPr>
              <a:t> 爱情啊！像粉团花一样发出芳香。两对眼睛都为爱情发光。……</a:t>
            </a:r>
          </a:p>
          <a:p>
            <a:pPr indent="342900" defTabSz="685800" fontAlgn="base" hangingPunct="0">
              <a:lnSpc>
                <a:spcPct val="120000"/>
              </a:lnSpc>
              <a:defRPr/>
            </a:pPr>
            <a:r>
              <a:rPr lang="zh-CN" altLang="en-US" dirty="0">
                <a:solidFill>
                  <a:prstClr val="black"/>
                </a:solidFill>
                <a:latin typeface="楷体" panose="02010609060101010101" pitchFamily="49" charset="-122"/>
                <a:ea typeface="楷体" panose="02010609060101010101" pitchFamily="49" charset="-122"/>
                <a:sym typeface="+mn-ea"/>
              </a:rPr>
              <a:t> 说不完的话，表不尽的情意，好像一口深深的井水，舀不尽，打不干。</a:t>
            </a:r>
          </a:p>
        </p:txBody>
      </p:sp>
      <p:sp>
        <p:nvSpPr>
          <p:cNvPr id="5" name="文本框 4"/>
          <p:cNvSpPr txBox="1"/>
          <p:nvPr/>
        </p:nvSpPr>
        <p:spPr>
          <a:xfrm>
            <a:off x="179512" y="3341847"/>
            <a:ext cx="8683501" cy="1687065"/>
          </a:xfrm>
          <a:prstGeom prst="rect">
            <a:avLst/>
          </a:prstGeom>
          <a:noFill/>
        </p:spPr>
        <p:txBody>
          <a:bodyPr wrap="square" lIns="68580" tIns="34290" rIns="68580" bIns="34290" rtlCol="0" anchor="t">
            <a:spAutoFit/>
          </a:bodyPr>
          <a:lstStyle/>
          <a:p>
            <a:pPr defTabSz="685800">
              <a:lnSpc>
                <a:spcPct val="12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表现手法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重叠复沓、一唱三叹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等表现手法来进行叙事描写。</a:t>
            </a:r>
            <a:endParaRPr lang="zh-CN" altLang="en-US" sz="1400" dirty="0">
              <a:solidFill>
                <a:prstClr val="black"/>
              </a:solidFill>
              <a:latin typeface="微软雅黑" panose="020B0503020204020204" charset="-122"/>
              <a:ea typeface="微软雅黑" panose="020B0503020204020204" charset="-122"/>
            </a:endParaRPr>
          </a:p>
          <a:p>
            <a:pPr defTabSz="685800">
              <a:lnSpc>
                <a:spcPct val="120000"/>
              </a:lnSpc>
              <a:defRPr/>
            </a:pPr>
            <a:r>
              <a:rPr lang="zh-CN" altLang="en-US" dirty="0">
                <a:solidFill>
                  <a:prstClr val="black"/>
                </a:solidFill>
                <a:latin typeface="楷体" panose="02010609060101010101" pitchFamily="49" charset="-122"/>
                <a:ea typeface="楷体" panose="02010609060101010101" pitchFamily="49" charset="-122"/>
              </a:rPr>
              <a:t>  阿尔泰的雄鹰，只只都是那么威武，最好的是那一只呵，人人都说是花鹰。</a:t>
            </a:r>
          </a:p>
          <a:p>
            <a:pPr defTabSz="685800">
              <a:lnSpc>
                <a:spcPct val="120000"/>
              </a:lnSpc>
              <a:defRPr/>
            </a:pPr>
            <a:r>
              <a:rPr lang="zh-CN" altLang="en-US" dirty="0">
                <a:solidFill>
                  <a:prstClr val="black"/>
                </a:solidFill>
                <a:latin typeface="楷体" panose="02010609060101010101" pitchFamily="49" charset="-122"/>
                <a:ea typeface="楷体" panose="02010609060101010101" pitchFamily="49" charset="-122"/>
              </a:rPr>
              <a:t>  草原上有多少匹烈性的骏马，匹匹都是那么凶猛，最猛的是那一匹呵，人人都说是黑鬓马。</a:t>
            </a:r>
          </a:p>
          <a:p>
            <a:pPr defTabSz="685800">
              <a:lnSpc>
                <a:spcPct val="120000"/>
              </a:lnSpc>
              <a:defRPr/>
            </a:pPr>
            <a:r>
              <a:rPr lang="zh-CN" altLang="en-US" dirty="0">
                <a:solidFill>
                  <a:prstClr val="black"/>
                </a:solidFill>
                <a:latin typeface="楷体" panose="02010609060101010101" pitchFamily="49" charset="-122"/>
                <a:ea typeface="楷体" panose="02010609060101010101" pitchFamily="49" charset="-122"/>
              </a:rPr>
              <a:t>  草原上有过多少次赛马，回回都是谁得胜，人人都称赞他呵，牧羊人萨曼英雄。</a:t>
            </a:r>
          </a:p>
        </p:txBody>
      </p:sp>
      <p:sp>
        <p:nvSpPr>
          <p:cNvPr id="6" name="五边形 5"/>
          <p:cNvSpPr/>
          <p:nvPr/>
        </p:nvSpPr>
        <p:spPr>
          <a:xfrm flipH="1">
            <a:off x="4221881" y="74950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7" name="文本框 6">
            <a:extLst>
              <a:ext uri="{FF2B5EF4-FFF2-40B4-BE49-F238E27FC236}">
                <a16:creationId xmlns:a16="http://schemas.microsoft.com/office/drawing/2014/main" id="{305F4237-4057-0E4A-A82F-C581260D4B23}"/>
              </a:ext>
            </a:extLst>
          </p:cNvPr>
          <p:cNvSpPr txBox="1"/>
          <p:nvPr/>
        </p:nvSpPr>
        <p:spPr>
          <a:xfrm>
            <a:off x="33338" y="97632"/>
            <a:ext cx="489204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民间叙事长诗的艺术特征</a:t>
            </a:r>
          </a:p>
        </p:txBody>
      </p:sp>
      <p:grpSp>
        <p:nvGrpSpPr>
          <p:cNvPr id="8" name="组合 7">
            <a:extLst>
              <a:ext uri="{FF2B5EF4-FFF2-40B4-BE49-F238E27FC236}">
                <a16:creationId xmlns:a16="http://schemas.microsoft.com/office/drawing/2014/main" id="{ACFE9EF7-6A9F-4DAA-8907-F52C3B558109}"/>
              </a:ext>
            </a:extLst>
          </p:cNvPr>
          <p:cNvGrpSpPr/>
          <p:nvPr/>
        </p:nvGrpSpPr>
        <p:grpSpPr>
          <a:xfrm>
            <a:off x="6120108" y="72194"/>
            <a:ext cx="2915106" cy="1304253"/>
            <a:chOff x="1024425" y="1180019"/>
            <a:chExt cx="6134900" cy="2277339"/>
          </a:xfrm>
        </p:grpSpPr>
        <p:sp>
          <p:nvSpPr>
            <p:cNvPr id="9" name="圆角矩形 2">
              <a:extLst>
                <a:ext uri="{FF2B5EF4-FFF2-40B4-BE49-F238E27FC236}">
                  <a16:creationId xmlns:a16="http://schemas.microsoft.com/office/drawing/2014/main" id="{4E4F2F9E-93A9-48B8-91FF-42DCAEE302BB}"/>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8">
              <a:extLst>
                <a:ext uri="{FF2B5EF4-FFF2-40B4-BE49-F238E27FC236}">
                  <a16:creationId xmlns:a16="http://schemas.microsoft.com/office/drawing/2014/main" id="{74AA5A9F-6E9F-4841-809F-8BB719436C1D}"/>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1" name="圆角矩形 9">
              <a:extLst>
                <a:ext uri="{FF2B5EF4-FFF2-40B4-BE49-F238E27FC236}">
                  <a16:creationId xmlns:a16="http://schemas.microsoft.com/office/drawing/2014/main" id="{CA3A72F0-C959-409D-AB8E-E258CCBF4663}"/>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2" name="圆角矩形 10">
              <a:extLst>
                <a:ext uri="{FF2B5EF4-FFF2-40B4-BE49-F238E27FC236}">
                  <a16:creationId xmlns:a16="http://schemas.microsoft.com/office/drawing/2014/main" id="{20A52359-EEA2-4860-9C7F-B4635FCEDBC7}"/>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3" name="直线连接符 19">
              <a:extLst>
                <a:ext uri="{FF2B5EF4-FFF2-40B4-BE49-F238E27FC236}">
                  <a16:creationId xmlns:a16="http://schemas.microsoft.com/office/drawing/2014/main" id="{1629AC87-94FF-4B28-A40E-29ECDCDAD594}"/>
                </a:ext>
              </a:extLst>
            </p:cNvPr>
            <p:cNvCxnSpPr>
              <a:cxnSpLocks/>
              <a:stCxn id="9" idx="3"/>
              <a:endCxn id="10"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9EED9DD5-0AEC-4A8C-982A-DD046FAD4159}"/>
                </a:ext>
              </a:extLst>
            </p:cNvPr>
            <p:cNvCxnSpPr>
              <a:cxnSpLocks/>
              <a:stCxn id="9" idx="3"/>
              <a:endCxn id="11"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864B96CF-9A47-442D-B915-0C86C9733634}"/>
                </a:ext>
              </a:extLst>
            </p:cNvPr>
            <p:cNvCxnSpPr>
              <a:cxnSpLocks/>
              <a:stCxn id="9" idx="3"/>
              <a:endCxn id="12"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6078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763" y="1882685"/>
            <a:ext cx="8286750" cy="2561273"/>
          </a:xfrm>
          <a:prstGeom prst="rect">
            <a:avLst/>
          </a:prstGeom>
          <a:noFill/>
        </p:spPr>
        <p:txBody>
          <a:bodyPr wrap="square" lIns="68580" tIns="34290" rIns="68580" bIns="34290" rtlCol="0" anchor="t">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①</a:t>
            </a:r>
            <a:r>
              <a:rPr lang="zh-CN" altLang="zh-CN" dirty="0">
                <a:solidFill>
                  <a:prstClr val="black"/>
                </a:solidFill>
                <a:latin typeface="微软雅黑" panose="020B0503020204020204" charset="-122"/>
                <a:ea typeface="微软雅黑" panose="020B0503020204020204" charset="-122"/>
                <a:sym typeface="+mn-ea"/>
              </a:rPr>
              <a:t>交友道德与家庭伦理故事</a:t>
            </a:r>
            <a:r>
              <a:rPr lang="en-US" altLang="zh-CN"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路遥知马力</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丑媳妇</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②</a:t>
            </a:r>
            <a:r>
              <a:rPr lang="zh-CN" altLang="zh-CN" dirty="0">
                <a:solidFill>
                  <a:prstClr val="black"/>
                </a:solidFill>
                <a:latin typeface="微软雅黑" panose="020B0503020204020204" charset="-122"/>
                <a:ea typeface="微软雅黑" panose="020B0503020204020204" charset="-122"/>
                <a:sym typeface="+mn-ea"/>
              </a:rPr>
              <a:t>奇巧婚姻故事</a:t>
            </a:r>
            <a:r>
              <a:rPr lang="en-US" altLang="zh-CN"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微软雅黑" panose="020B0503020204020204" charset="-122"/>
                <a:ea typeface="微软雅黑" panose="020B0503020204020204" charset="-122"/>
                <a:sym typeface="+mn-ea"/>
              </a:rPr>
              <a:t>（有情人终成眷属）</a:t>
            </a:r>
            <a:r>
              <a:rPr lang="en-US" altLang="zh-CN" dirty="0">
                <a:solidFill>
                  <a:prstClr val="black"/>
                </a:solidFill>
                <a:latin typeface="楷体" panose="02010609060101010101" pitchFamily="49" charset="-122"/>
                <a:ea typeface="楷体" panose="02010609060101010101" pitchFamily="49"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月老配婚</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姐妹易嫁</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③</a:t>
            </a:r>
            <a:r>
              <a:rPr lang="zh-CN" altLang="zh-CN" dirty="0">
                <a:solidFill>
                  <a:prstClr val="black"/>
                </a:solidFill>
                <a:latin typeface="微软雅黑" panose="020B0503020204020204" charset="-122"/>
                <a:ea typeface="微软雅黑" panose="020B0503020204020204" charset="-122"/>
                <a:sym typeface="+mn-ea"/>
              </a:rPr>
              <a:t>长工斗地主及民斗官的故事 </a:t>
            </a:r>
            <a:r>
              <a:rPr lang="en-US" altLang="zh-CN"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刻薄财主</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④</a:t>
            </a:r>
            <a:r>
              <a:rPr lang="zh-CN" altLang="zh-CN" dirty="0">
                <a:solidFill>
                  <a:prstClr val="black"/>
                </a:solidFill>
                <a:latin typeface="微软雅黑" panose="020B0503020204020204" charset="-122"/>
                <a:ea typeface="微软雅黑" panose="020B0503020204020204" charset="-122"/>
                <a:sym typeface="+mn-ea"/>
              </a:rPr>
              <a:t>巧女故事</a:t>
            </a:r>
            <a:r>
              <a:rPr lang="en-US" altLang="zh-CN" dirty="0">
                <a:solidFill>
                  <a:prstClr val="black"/>
                </a:solidFill>
                <a:latin typeface="微软雅黑" panose="020B0503020204020204" charset="-122"/>
                <a:ea typeface="微软雅黑" panose="020B0503020204020204" charset="-122"/>
                <a:sym typeface="+mn-ea"/>
              </a:rPr>
              <a:t>         </a:t>
            </a:r>
            <a:r>
              <a:rPr lang="en-US" altLang="zh-CN" dirty="0">
                <a:solidFill>
                  <a:prstClr val="black"/>
                </a:solidFill>
                <a:latin typeface="楷体" panose="02010609060101010101" pitchFamily="49" charset="-122"/>
                <a:ea typeface="楷体" panose="02010609060101010101" pitchFamily="49"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例：汉族</a:t>
            </a:r>
            <a:r>
              <a:rPr lang="en-US" altLang="zh-CN" b="1" dirty="0">
                <a:solidFill>
                  <a:srgbClr val="FF0000"/>
                </a:solidFill>
                <a:latin typeface="楷体" panose="02010609060101010101" pitchFamily="49" charset="-122"/>
                <a:ea typeface="楷体" panose="02010609060101010101" pitchFamily="49" charset="-122"/>
                <a:sym typeface="+mn-ea"/>
              </a:rPr>
              <a:t>《</a:t>
            </a:r>
            <a:r>
              <a:rPr lang="zh-CN" altLang="en-US" b="1" dirty="0">
                <a:solidFill>
                  <a:srgbClr val="FF0000"/>
                </a:solidFill>
                <a:latin typeface="楷体" panose="02010609060101010101" pitchFamily="49" charset="-122"/>
                <a:ea typeface="楷体" panose="02010609060101010101" pitchFamily="49" charset="-122"/>
                <a:sym typeface="+mn-ea"/>
              </a:rPr>
              <a:t>巧媳妇</a:t>
            </a:r>
            <a:r>
              <a:rPr lang="en-US" altLang="zh-CN" b="1" dirty="0">
                <a:solidFill>
                  <a:srgbClr val="FF0000"/>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、回族</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聪明的媳妇</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、白族</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巧女</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⑤</a:t>
            </a:r>
            <a:r>
              <a:rPr lang="zh-CN" altLang="zh-CN" dirty="0">
                <a:solidFill>
                  <a:prstClr val="black"/>
                </a:solidFill>
                <a:latin typeface="微软雅黑" panose="020B0503020204020204" charset="-122"/>
                <a:ea typeface="微软雅黑" panose="020B0503020204020204" charset="-122"/>
                <a:sym typeface="+mn-ea"/>
              </a:rPr>
              <a:t>呆婿故事</a:t>
            </a:r>
            <a:r>
              <a:rPr lang="en-US" altLang="zh-CN" dirty="0">
                <a:solidFill>
                  <a:prstClr val="black"/>
                </a:solidFill>
                <a:latin typeface="微软雅黑" panose="020B0503020204020204" charset="-122"/>
                <a:ea typeface="微软雅黑" panose="020B0503020204020204" charset="-122"/>
                <a:sym typeface="+mn-ea"/>
              </a:rPr>
              <a:t>         </a:t>
            </a:r>
            <a:r>
              <a:rPr lang="en-US" altLang="zh-CN" dirty="0">
                <a:solidFill>
                  <a:prstClr val="black"/>
                </a:solidFill>
                <a:latin typeface="楷体" panose="02010609060101010101" pitchFamily="49" charset="-122"/>
                <a:ea typeface="楷体" panose="02010609060101010101" pitchFamily="49"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傻姑爷挨揍</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⑥</a:t>
            </a:r>
            <a:r>
              <a:rPr lang="zh-CN" altLang="zh-CN" dirty="0">
                <a:solidFill>
                  <a:prstClr val="black"/>
                </a:solidFill>
                <a:latin typeface="微软雅黑" panose="020B0503020204020204" charset="-122"/>
                <a:ea typeface="微软雅黑" panose="020B0503020204020204" charset="-122"/>
                <a:sym typeface="+mn-ea"/>
              </a:rPr>
              <a:t>机智人物故事</a:t>
            </a:r>
            <a:r>
              <a:rPr lang="en-US" altLang="zh-CN"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例：维吾尔族</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阿凡提，汉族</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徐文长、谎张三、韩老大</a:t>
            </a:r>
            <a:endParaRPr lang="zh-CN" altLang="en-US" dirty="0">
              <a:solidFill>
                <a:prstClr val="black"/>
              </a:solidFill>
              <a:latin typeface="楷体" panose="02010609060101010101" pitchFamily="49" charset="-122"/>
              <a:ea typeface="楷体" panose="02010609060101010101" pitchFamily="49" charset="-122"/>
            </a:endParaRPr>
          </a:p>
        </p:txBody>
      </p:sp>
      <p:sp>
        <p:nvSpPr>
          <p:cNvPr id="3" name="文本框 2"/>
          <p:cNvSpPr txBox="1"/>
          <p:nvPr/>
        </p:nvSpPr>
        <p:spPr>
          <a:xfrm>
            <a:off x="385763" y="1305337"/>
            <a:ext cx="6409447" cy="553998"/>
          </a:xfrm>
          <a:prstGeom prst="rect">
            <a:avLst/>
          </a:prstGeom>
          <a:noFill/>
        </p:spPr>
        <p:txBody>
          <a:bodyPr wrap="none" lIns="68580" tIns="34290" rIns="68580" bIns="34290" rtlCol="0" anchor="t">
            <a:spAutoFit/>
          </a:bodyPr>
          <a:lstStyle/>
          <a:p>
            <a:pPr marL="342900" indent="-342900" defTabSz="685800">
              <a:lnSpc>
                <a:spcPct val="150000"/>
              </a:lnSpc>
              <a:buFont typeface="Wingdings" panose="05000000000000000000" charset="0"/>
              <a:buChar char=""/>
              <a:defRPr/>
            </a:pPr>
            <a:r>
              <a:rPr lang="zh-CN" altLang="zh-CN" sz="2100" b="1" dirty="0">
                <a:solidFill>
                  <a:prstClr val="black"/>
                </a:solidFill>
                <a:latin typeface="微软雅黑" panose="020B0503020204020204" charset="-122"/>
                <a:ea typeface="微软雅黑" panose="020B0503020204020204" charset="-122"/>
                <a:sym typeface="+mn-ea"/>
              </a:rPr>
              <a:t>我国流传较广、艺术上较为成熟的</a:t>
            </a:r>
            <a:r>
              <a:rPr lang="zh-CN" altLang="zh-CN" sz="2100" b="1" dirty="0">
                <a:solidFill>
                  <a:srgbClr val="0070C0"/>
                </a:solidFill>
                <a:latin typeface="微软雅黑" panose="020B0503020204020204" charset="-122"/>
                <a:ea typeface="微软雅黑" panose="020B0503020204020204" charset="-122"/>
                <a:sym typeface="+mn-ea"/>
              </a:rPr>
              <a:t>生活故事种类</a:t>
            </a:r>
            <a:r>
              <a:rPr lang="zh-CN" altLang="zh-CN" sz="2100" b="1" dirty="0">
                <a:solidFill>
                  <a:prstClr val="black"/>
                </a:solidFill>
                <a:latin typeface="微软雅黑" panose="020B0503020204020204" charset="-122"/>
                <a:ea typeface="微软雅黑" panose="020B0503020204020204" charset="-122"/>
                <a:sym typeface="+mn-ea"/>
              </a:rPr>
              <a:t>：</a:t>
            </a:r>
            <a:endParaRPr lang="zh-CN" altLang="en-US" sz="2100" dirty="0">
              <a:solidFill>
                <a:prstClr val="black"/>
              </a:solidFill>
              <a:latin typeface="微软雅黑" panose="020B0503020204020204" charset="-122"/>
              <a:ea typeface="微软雅黑" panose="020B0503020204020204" charset="-122"/>
            </a:endParaRPr>
          </a:p>
        </p:txBody>
      </p:sp>
      <p:sp>
        <p:nvSpPr>
          <p:cNvPr id="24" name="五边形 23"/>
          <p:cNvSpPr/>
          <p:nvPr/>
        </p:nvSpPr>
        <p:spPr>
          <a:xfrm flipH="1">
            <a:off x="6769819" y="1420444"/>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5" name="Rectangle 1">
            <a:extLst>
              <a:ext uri="{FF2B5EF4-FFF2-40B4-BE49-F238E27FC236}">
                <a16:creationId xmlns:a16="http://schemas.microsoft.com/office/drawing/2014/main" id="{E355C6F5-5D77-9746-9C84-1C2620F15F15}"/>
              </a:ext>
            </a:extLst>
          </p:cNvPr>
          <p:cNvSpPr>
            <a:spLocks noChangeArrowheads="1"/>
          </p:cNvSpPr>
          <p:nvPr/>
        </p:nvSpPr>
        <p:spPr bwMode="auto">
          <a:xfrm>
            <a:off x="118888" y="28071"/>
            <a:ext cx="5004104" cy="553998"/>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5.1.3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民间故事类别</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7" name="圆角矩形 6">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65256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5778083" cy="2586087"/>
            <a:chOff x="622851" y="1180019"/>
            <a:chExt cx="7704111"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第七章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民间长诗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976136"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民间长诗的界说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36402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362035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5846662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461" y="720846"/>
            <a:ext cx="3294412" cy="392415"/>
          </a:xfrm>
          <a:prstGeom prst="rect">
            <a:avLst/>
          </a:prstGeom>
        </p:spPr>
        <p:txBody>
          <a:bodyPr wrap="none" lIns="68580" tIns="34290" rIns="68580" bIns="34290">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rPr>
              <a:t>7.3.1 </a:t>
            </a:r>
            <a:r>
              <a:rPr lang="zh-CN" altLang="en-US" sz="2100" b="1" dirty="0">
                <a:solidFill>
                  <a:srgbClr val="0070C0"/>
                </a:solidFill>
                <a:latin typeface="微软雅黑" panose="020B0503020204020204" charset="-122"/>
                <a:ea typeface="微软雅黑" panose="020B0503020204020204" charset="-122"/>
              </a:rPr>
              <a:t>民间抒情长诗的含义</a:t>
            </a:r>
          </a:p>
        </p:txBody>
      </p:sp>
      <p:sp>
        <p:nvSpPr>
          <p:cNvPr id="4" name="文本框 3"/>
          <p:cNvSpPr txBox="1"/>
          <p:nvPr/>
        </p:nvSpPr>
        <p:spPr>
          <a:xfrm>
            <a:off x="113824" y="1312550"/>
            <a:ext cx="8459629" cy="899160"/>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民间抒情长诗是人民群众创作、口头流传的</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以抒情为主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的长篇</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韵文或韵散相间</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的诗歌作品，往往采用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第一人称</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歌唱，</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没有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完整的故事情节，结构也比较灵活。</a:t>
            </a:r>
            <a:endParaRPr lang="zh-CN" altLang="en-US" dirty="0">
              <a:solidFill>
                <a:prstClr val="black"/>
              </a:solidFill>
              <a:latin typeface="微软雅黑" panose="020B0503020204020204" charset="-122"/>
              <a:ea typeface="微软雅黑" panose="020B0503020204020204" charset="-122"/>
            </a:endParaRPr>
          </a:p>
        </p:txBody>
      </p:sp>
      <p:sp>
        <p:nvSpPr>
          <p:cNvPr id="3" name="五边形 2"/>
          <p:cNvSpPr/>
          <p:nvPr/>
        </p:nvSpPr>
        <p:spPr>
          <a:xfrm flipH="1">
            <a:off x="3703721" y="7209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5" name="文本框 4"/>
          <p:cNvSpPr txBox="1"/>
          <p:nvPr/>
        </p:nvSpPr>
        <p:spPr>
          <a:xfrm>
            <a:off x="72390" y="37148"/>
            <a:ext cx="232499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7.3</a:t>
            </a:r>
            <a:r>
              <a:rPr lang="zh-CN" altLang="en-US" sz="2100" b="1" dirty="0">
                <a:solidFill>
                  <a:prstClr val="black"/>
                </a:solidFill>
                <a:latin typeface="微软雅黑" panose="020B0503020204020204" charset="-122"/>
                <a:ea typeface="微软雅黑" panose="020B0503020204020204" charset="-122"/>
                <a:sym typeface="+mn-ea"/>
              </a:rPr>
              <a:t>  民间抒情长诗</a:t>
            </a:r>
          </a:p>
        </p:txBody>
      </p:sp>
      <p:sp>
        <p:nvSpPr>
          <p:cNvPr id="6" name="文本框 5"/>
          <p:cNvSpPr txBox="1"/>
          <p:nvPr/>
        </p:nvSpPr>
        <p:spPr>
          <a:xfrm>
            <a:off x="478631" y="2492217"/>
            <a:ext cx="4070985" cy="2007394"/>
          </a:xfrm>
          <a:prstGeom prst="rect">
            <a:avLst/>
          </a:prstGeom>
          <a:noFill/>
        </p:spPr>
        <p:txBody>
          <a:bodyPr wrap="square" lIns="68580" tIns="34290" rIns="68580" bIns="34290" rtlCol="0" anchor="t">
            <a:spAutoFit/>
          </a:bodyPr>
          <a:lstStyle/>
          <a:p>
            <a:pPr defTabSz="685800">
              <a:defRPr/>
            </a:pPr>
            <a:r>
              <a:rPr lang="zh-CN" altLang="en-US" b="1">
                <a:solidFill>
                  <a:srgbClr val="FF0000"/>
                </a:solidFill>
                <a:latin typeface="楷体" panose="02010609060101010101" pitchFamily="49" charset="-122"/>
                <a:ea typeface="楷体" panose="02010609060101010101" pitchFamily="49" charset="-122"/>
              </a:rPr>
              <a:t>我的幺表妹</a:t>
            </a:r>
            <a:r>
              <a:rPr lang="zh-CN" altLang="en-US">
                <a:solidFill>
                  <a:prstClr val="black"/>
                </a:solidFill>
                <a:latin typeface="楷体" panose="02010609060101010101" pitchFamily="49" charset="-122"/>
                <a:ea typeface="楷体" panose="02010609060101010101" pitchFamily="49" charset="-122"/>
              </a:rPr>
              <a:t>呀、脸蛋水红红的、</a:t>
            </a:r>
          </a:p>
          <a:p>
            <a:pPr defTabSz="685800">
              <a:defRPr/>
            </a:pPr>
            <a:r>
              <a:rPr lang="zh-CN" altLang="en-US">
                <a:solidFill>
                  <a:prstClr val="black"/>
                </a:solidFill>
                <a:latin typeface="楷体" panose="02010609060101010101" pitchFamily="49" charset="-122"/>
                <a:ea typeface="楷体" panose="02010609060101010101" pitchFamily="49" charset="-122"/>
              </a:rPr>
              <a:t>嘴唇平展展的、牙齿白生生的，</a:t>
            </a:r>
          </a:p>
          <a:p>
            <a:pPr defTabSz="685800">
              <a:defRPr/>
            </a:pPr>
            <a:r>
              <a:rPr lang="zh-CN" altLang="en-US">
                <a:solidFill>
                  <a:prstClr val="black"/>
                </a:solidFill>
                <a:latin typeface="楷体" panose="02010609060101010101" pitchFamily="49" charset="-122"/>
                <a:ea typeface="楷体" panose="02010609060101010101" pitchFamily="49" charset="-122"/>
              </a:rPr>
              <a:t>辨子黑黝黝的。</a:t>
            </a:r>
          </a:p>
          <a:p>
            <a:pPr defTabSz="685800">
              <a:defRPr/>
            </a:pPr>
            <a:r>
              <a:rPr lang="zh-CN" altLang="en-US">
                <a:solidFill>
                  <a:prstClr val="black"/>
                </a:solidFill>
                <a:latin typeface="楷体" panose="02010609060101010101" pitchFamily="49" charset="-122"/>
                <a:ea typeface="楷体" panose="02010609060101010101" pitchFamily="49" charset="-122"/>
              </a:rPr>
              <a:t>表妹的皮肤，像丝绸一样光滑；</a:t>
            </a:r>
          </a:p>
          <a:p>
            <a:pPr defTabSz="685800">
              <a:defRPr/>
            </a:pPr>
            <a:r>
              <a:rPr lang="zh-CN" altLang="en-US">
                <a:solidFill>
                  <a:prstClr val="black"/>
                </a:solidFill>
                <a:latin typeface="楷体" panose="02010609060101010101" pitchFamily="49" charset="-122"/>
                <a:ea typeface="楷体" panose="02010609060101010101" pitchFamily="49" charset="-122"/>
              </a:rPr>
              <a:t>美妙的声音，像月琴弹奏的曲调；</a:t>
            </a:r>
          </a:p>
          <a:p>
            <a:pPr defTabSz="685800">
              <a:defRPr/>
            </a:pPr>
            <a:r>
              <a:rPr lang="zh-CN" altLang="en-US">
                <a:solidFill>
                  <a:prstClr val="black"/>
                </a:solidFill>
                <a:latin typeface="楷体" panose="02010609060101010101" pitchFamily="49" charset="-122"/>
                <a:ea typeface="楷体" panose="02010609060101010101" pitchFamily="49" charset="-122"/>
              </a:rPr>
              <a:t>明晃晃的眼睛，像闪耀的星光；</a:t>
            </a:r>
          </a:p>
          <a:p>
            <a:pPr defTabSz="685800">
              <a:defRPr/>
            </a:pPr>
            <a:r>
              <a:rPr lang="zh-CN" altLang="en-US">
                <a:solidFill>
                  <a:prstClr val="black"/>
                </a:solidFill>
                <a:latin typeface="楷体" panose="02010609060101010101" pitchFamily="49" charset="-122"/>
                <a:ea typeface="楷体" panose="02010609060101010101" pitchFamily="49" charset="-122"/>
              </a:rPr>
              <a:t>黑黑的眉毛，像弯弯的新月。</a:t>
            </a:r>
          </a:p>
        </p:txBody>
      </p:sp>
      <p:pic>
        <p:nvPicPr>
          <p:cNvPr id="7" name="图片 6" descr="timg (2)"/>
          <p:cNvPicPr>
            <a:picLocks noChangeAspect="1"/>
          </p:cNvPicPr>
          <p:nvPr/>
        </p:nvPicPr>
        <p:blipFill>
          <a:blip r:embed="rId3"/>
          <a:stretch>
            <a:fillRect/>
          </a:stretch>
        </p:blipFill>
        <p:spPr>
          <a:xfrm>
            <a:off x="5745480" y="2230278"/>
            <a:ext cx="1923574" cy="2530793"/>
          </a:xfrm>
          <a:prstGeom prst="rect">
            <a:avLst/>
          </a:prstGeom>
          <a:effectLst>
            <a:softEdge rad="63500"/>
          </a:effectLst>
        </p:spPr>
      </p:pic>
      <p:grpSp>
        <p:nvGrpSpPr>
          <p:cNvPr id="8" name="组合 7">
            <a:extLst>
              <a:ext uri="{FF2B5EF4-FFF2-40B4-BE49-F238E27FC236}">
                <a16:creationId xmlns:a16="http://schemas.microsoft.com/office/drawing/2014/main" id="{FE9E90E2-EE67-4D4D-AA3E-5FD92DB3539A}"/>
              </a:ext>
            </a:extLst>
          </p:cNvPr>
          <p:cNvGrpSpPr/>
          <p:nvPr/>
        </p:nvGrpSpPr>
        <p:grpSpPr>
          <a:xfrm>
            <a:off x="6120108" y="72194"/>
            <a:ext cx="2915106" cy="1262211"/>
            <a:chOff x="1024425" y="1180019"/>
            <a:chExt cx="6134900" cy="2203930"/>
          </a:xfrm>
        </p:grpSpPr>
        <p:sp>
          <p:nvSpPr>
            <p:cNvPr id="9" name="圆角矩形 2">
              <a:extLst>
                <a:ext uri="{FF2B5EF4-FFF2-40B4-BE49-F238E27FC236}">
                  <a16:creationId xmlns:a16="http://schemas.microsoft.com/office/drawing/2014/main" id="{DEC8D3B2-BE28-43F4-A9A2-96029D223AAA}"/>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8">
              <a:extLst>
                <a:ext uri="{FF2B5EF4-FFF2-40B4-BE49-F238E27FC236}">
                  <a16:creationId xmlns:a16="http://schemas.microsoft.com/office/drawing/2014/main" id="{30CC5ACE-8204-4A13-A44D-5F9618C96151}"/>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1" name="圆角矩形 9">
              <a:extLst>
                <a:ext uri="{FF2B5EF4-FFF2-40B4-BE49-F238E27FC236}">
                  <a16:creationId xmlns:a16="http://schemas.microsoft.com/office/drawing/2014/main" id="{454739BA-484C-4F5F-BEC3-4AA16CF074B3}"/>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2" name="圆角矩形 10">
              <a:extLst>
                <a:ext uri="{FF2B5EF4-FFF2-40B4-BE49-F238E27FC236}">
                  <a16:creationId xmlns:a16="http://schemas.microsoft.com/office/drawing/2014/main" id="{632DFFDC-C731-4A9F-8D81-20053CBBB6E0}"/>
                </a:ext>
              </a:extLst>
            </p:cNvPr>
            <p:cNvSpPr/>
            <p:nvPr/>
          </p:nvSpPr>
          <p:spPr>
            <a:xfrm>
              <a:off x="4404960" y="2778352"/>
              <a:ext cx="275436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3" name="直线连接符 19">
              <a:extLst>
                <a:ext uri="{FF2B5EF4-FFF2-40B4-BE49-F238E27FC236}">
                  <a16:creationId xmlns:a16="http://schemas.microsoft.com/office/drawing/2014/main" id="{3B3FF7F8-AC82-4578-BF71-B2C175A633EC}"/>
                </a:ext>
              </a:extLst>
            </p:cNvPr>
            <p:cNvCxnSpPr>
              <a:cxnSpLocks/>
              <a:stCxn id="9" idx="3"/>
              <a:endCxn id="10"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338C858E-C498-4CB1-9184-80706D78B1D5}"/>
                </a:ext>
              </a:extLst>
            </p:cNvPr>
            <p:cNvCxnSpPr>
              <a:cxnSpLocks/>
              <a:stCxn id="9" idx="3"/>
              <a:endCxn id="11"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31812490-D1A7-4163-865A-4A37C2EA6AE2}"/>
                </a:ext>
              </a:extLst>
            </p:cNvPr>
            <p:cNvCxnSpPr>
              <a:cxnSpLocks/>
              <a:stCxn id="9" idx="3"/>
              <a:endCxn id="12" idx="1"/>
            </p:cNvCxnSpPr>
            <p:nvPr/>
          </p:nvCxnSpPr>
          <p:spPr>
            <a:xfrm>
              <a:off x="3900147" y="2305609"/>
              <a:ext cx="504813" cy="77554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039893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652" y="69169"/>
            <a:ext cx="3296415"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7.3.2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民间抒情长诗的分类</a:t>
            </a:r>
          </a:p>
        </p:txBody>
      </p:sp>
      <p:sp>
        <p:nvSpPr>
          <p:cNvPr id="3" name="文本框 2"/>
          <p:cNvSpPr txBox="1"/>
          <p:nvPr/>
        </p:nvSpPr>
        <p:spPr>
          <a:xfrm>
            <a:off x="30004" y="636364"/>
            <a:ext cx="7670167" cy="2007394"/>
          </a:xfrm>
          <a:prstGeom prst="rect">
            <a:avLst/>
          </a:prstGeom>
          <a:noFill/>
        </p:spPr>
        <p:txBody>
          <a:bodyPr wrap="square" lIns="68580" tIns="34290" rIns="68580" bIns="34290" rtlCol="0" anchor="t">
            <a:spAutoFit/>
          </a:bodyPr>
          <a:lstStyle/>
          <a:p>
            <a:pPr indent="431959"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Wingdings" panose="05000000000000000000" charset="0"/>
              </a:rPr>
              <a:t>1. </a:t>
            </a:r>
            <a:r>
              <a:rPr lang="zh-CN" altLang="zh-CN" b="1" dirty="0">
                <a:solidFill>
                  <a:prstClr val="black"/>
                </a:solidFill>
                <a:latin typeface="微软雅黑" panose="020B0503020204020204" charset="-122"/>
                <a:ea typeface="微软雅黑" panose="020B0503020204020204" charset="-122"/>
                <a:sym typeface="+mn-ea"/>
              </a:rPr>
              <a:t>生活抒情长诗</a:t>
            </a:r>
          </a:p>
          <a:p>
            <a:pPr indent="431959" defTabSz="685800">
              <a:lnSpc>
                <a:spcPct val="125000"/>
              </a:lnSpc>
              <a:defRPr/>
            </a:pPr>
            <a:r>
              <a:rPr lang="zh-CN" altLang="zh-CN" dirty="0">
                <a:solidFill>
                  <a:prstClr val="black"/>
                </a:solidFill>
                <a:latin typeface="微软雅黑" panose="020B0503020204020204" charset="-122"/>
                <a:ea typeface="微软雅黑" panose="020B0503020204020204" charset="-122"/>
                <a:sym typeface="+mn-ea"/>
              </a:rPr>
              <a:t>生活抒情长诗主要抒发</a:t>
            </a:r>
            <a:r>
              <a:rPr lang="zh-CN" altLang="zh-CN" dirty="0">
                <a:solidFill>
                  <a:srgbClr val="FF0000"/>
                </a:solidFill>
                <a:latin typeface="微软雅黑" panose="020B0503020204020204" charset="-122"/>
                <a:ea typeface="微软雅黑" panose="020B0503020204020204" charset="-122"/>
                <a:sym typeface="+mn-ea"/>
              </a:rPr>
              <a:t>生活中</a:t>
            </a:r>
            <a:r>
              <a:rPr lang="zh-CN" altLang="zh-CN" dirty="0">
                <a:solidFill>
                  <a:prstClr val="black"/>
                </a:solidFill>
                <a:latin typeface="微软雅黑" panose="020B0503020204020204" charset="-122"/>
                <a:ea typeface="微软雅黑" panose="020B0503020204020204" charset="-122"/>
                <a:sym typeface="+mn-ea"/>
              </a:rPr>
              <a:t>的</a:t>
            </a:r>
            <a:r>
              <a:rPr lang="zh-CN" altLang="zh-CN" dirty="0">
                <a:solidFill>
                  <a:srgbClr val="FF0000"/>
                </a:solidFill>
                <a:latin typeface="微软雅黑" panose="020B0503020204020204" charset="-122"/>
                <a:ea typeface="微软雅黑" panose="020B0503020204020204" charset="-122"/>
                <a:sym typeface="+mn-ea"/>
              </a:rPr>
              <a:t>悲欢离合</a:t>
            </a:r>
            <a:r>
              <a:rPr lang="zh-CN" altLang="zh-CN" dirty="0">
                <a:solidFill>
                  <a:prstClr val="black"/>
                </a:solidFill>
                <a:latin typeface="微软雅黑" panose="020B0503020204020204" charset="-122"/>
                <a:ea typeface="微软雅黑" panose="020B0503020204020204" charset="-122"/>
                <a:sym typeface="+mn-ea"/>
              </a:rPr>
              <a:t>之情，表达对美好生活的向往和对邪恶势力的诅咒与痛恨。</a:t>
            </a:r>
            <a:endParaRPr lang="zh-CN" altLang="zh-CN" sz="1500" dirty="0">
              <a:solidFill>
                <a:prstClr val="black"/>
              </a:solidFill>
              <a:latin typeface="微软雅黑" panose="020B0503020204020204" charset="-122"/>
              <a:ea typeface="微软雅黑" panose="020B0503020204020204" charset="-122"/>
              <a:sym typeface="+mn-ea"/>
            </a:endParaRPr>
          </a:p>
          <a:p>
            <a:pPr indent="431959" defTabSz="685800">
              <a:defRPr/>
            </a:pPr>
            <a:r>
              <a:rPr lang="zh-CN" altLang="en-US" dirty="0">
                <a:solidFill>
                  <a:prstClr val="black"/>
                </a:solidFill>
                <a:latin typeface="楷体" panose="02010609060101010101" pitchFamily="49" charset="-122"/>
                <a:ea typeface="楷体" panose="02010609060101010101" pitchFamily="49" charset="-122"/>
              </a:rPr>
              <a:t>例如：《达稳之歌》</a:t>
            </a:r>
          </a:p>
          <a:p>
            <a:pPr indent="431959" defTabSz="685800">
              <a:defRPr/>
            </a:pPr>
            <a:r>
              <a:rPr lang="zh-CN" altLang="en-US" dirty="0">
                <a:solidFill>
                  <a:prstClr val="black"/>
                </a:solidFill>
                <a:latin typeface="楷体" panose="02010609060101010101" pitchFamily="49" charset="-122"/>
                <a:ea typeface="楷体" panose="02010609060101010101" pitchFamily="49" charset="-122"/>
              </a:rPr>
              <a:t>我的倾诉到这里结束，别了我的同伴伙计，</a:t>
            </a:r>
          </a:p>
          <a:p>
            <a:pPr indent="431959" defTabSz="685800">
              <a:defRPr/>
            </a:pPr>
            <a:r>
              <a:rPr lang="zh-CN" altLang="en-US" dirty="0">
                <a:solidFill>
                  <a:prstClr val="black"/>
                </a:solidFill>
                <a:latin typeface="楷体" panose="02010609060101010101" pitchFamily="49" charset="-122"/>
                <a:ea typeface="楷体" panose="02010609060101010101" pitchFamily="49" charset="-122"/>
              </a:rPr>
              <a:t>谁愿意像我这样年轻就死呢? 但愿在你们的梦里有我的追忆。</a:t>
            </a:r>
          </a:p>
        </p:txBody>
      </p:sp>
      <p:sp>
        <p:nvSpPr>
          <p:cNvPr id="4" name="五边形 3"/>
          <p:cNvSpPr/>
          <p:nvPr/>
        </p:nvSpPr>
        <p:spPr>
          <a:xfrm flipH="1">
            <a:off x="3399414" y="16657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5" name="五边形 4"/>
          <p:cNvSpPr/>
          <p:nvPr/>
        </p:nvSpPr>
        <p:spPr>
          <a:xfrm flipH="1">
            <a:off x="4767866" y="16367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sp>
        <p:nvSpPr>
          <p:cNvPr id="107521" name="Rectangle 1"/>
          <p:cNvSpPr>
            <a:spLocks noChangeArrowheads="1"/>
          </p:cNvSpPr>
          <p:nvPr/>
        </p:nvSpPr>
        <p:spPr bwMode="auto">
          <a:xfrm>
            <a:off x="30004" y="2663443"/>
            <a:ext cx="8825865" cy="2284571"/>
          </a:xfrm>
          <a:prstGeom prst="rect">
            <a:avLst/>
          </a:prstGeom>
          <a:noFill/>
          <a:ln w="9525">
            <a:noFill/>
            <a:miter lim="800000"/>
          </a:ln>
          <a:effectLst/>
        </p:spPr>
        <p:txBody>
          <a:bodyPr vert="horz" wrap="square" lIns="68580" tIns="34290" rIns="68580" bIns="34290" numCol="1" anchor="ctr" anchorCtr="0" compatLnSpc="1">
            <a:spAutoFit/>
          </a:bodyPr>
          <a:lstStyle/>
          <a:p>
            <a:pPr indent="431959"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Wingdings" panose="05000000000000000000" charset="0"/>
              </a:rPr>
              <a:t>2. </a:t>
            </a:r>
            <a:r>
              <a:rPr lang="zh-CN" altLang="zh-CN" b="1" dirty="0">
                <a:solidFill>
                  <a:prstClr val="black"/>
                </a:solidFill>
                <a:latin typeface="微软雅黑" panose="020B0503020204020204" charset="-122"/>
                <a:ea typeface="微软雅黑" panose="020B0503020204020204" charset="-122"/>
              </a:rPr>
              <a:t>礼仪习俗抒情长诗</a:t>
            </a:r>
          </a:p>
          <a:p>
            <a:pPr indent="431959" defTabSz="685800">
              <a:lnSpc>
                <a:spcPct val="125000"/>
              </a:lnSpc>
              <a:defRPr/>
            </a:pPr>
            <a:r>
              <a:rPr lang="zh-CN" altLang="zh-CN" dirty="0">
                <a:solidFill>
                  <a:prstClr val="black"/>
                </a:solidFill>
                <a:latin typeface="微软雅黑" panose="020B0503020204020204" charset="-122"/>
                <a:ea typeface="微软雅黑" panose="020B0503020204020204" charset="-122"/>
              </a:rPr>
              <a:t>礼仪习俗抒情长诗是指</a:t>
            </a:r>
            <a:r>
              <a:rPr lang="zh-CN" altLang="zh-CN" dirty="0">
                <a:solidFill>
                  <a:srgbClr val="FF0000"/>
                </a:solidFill>
                <a:latin typeface="微软雅黑" panose="020B0503020204020204" charset="-122"/>
                <a:ea typeface="微软雅黑" panose="020B0503020204020204" charset="-122"/>
              </a:rPr>
              <a:t>民间婚丧嫁娶</a:t>
            </a:r>
            <a:r>
              <a:rPr lang="zh-CN" altLang="zh-CN" dirty="0">
                <a:solidFill>
                  <a:prstClr val="black"/>
                </a:solidFill>
                <a:latin typeface="微软雅黑" panose="020B0503020204020204" charset="-122"/>
                <a:ea typeface="微软雅黑" panose="020B0503020204020204" charset="-122"/>
              </a:rPr>
              <a:t>及</a:t>
            </a:r>
            <a:r>
              <a:rPr lang="zh-CN" altLang="zh-CN" dirty="0">
                <a:solidFill>
                  <a:srgbClr val="FF0000"/>
                </a:solidFill>
                <a:latin typeface="微软雅黑" panose="020B0503020204020204" charset="-122"/>
                <a:ea typeface="微软雅黑" panose="020B0503020204020204" charset="-122"/>
              </a:rPr>
              <a:t>生产礼仪习俗</a:t>
            </a:r>
            <a:r>
              <a:rPr lang="zh-CN" altLang="zh-CN" dirty="0">
                <a:solidFill>
                  <a:prstClr val="black"/>
                </a:solidFill>
                <a:latin typeface="微软雅黑" panose="020B0503020204020204" charset="-122"/>
                <a:ea typeface="微软雅黑" panose="020B0503020204020204" charset="-122"/>
              </a:rPr>
              <a:t>中的抒情长歌。民间婚丧嫁娶礼仪习俗行为常常有歌谣相伴。</a:t>
            </a:r>
          </a:p>
          <a:p>
            <a:pPr indent="431959" defTabSz="685800">
              <a:defRPr/>
            </a:pPr>
            <a:r>
              <a:rPr lang="zh-CN" altLang="zh-CN" sz="1500" dirty="0">
                <a:solidFill>
                  <a:prstClr val="black"/>
                </a:solidFill>
                <a:latin typeface="楷体" panose="02010609060101010101" pitchFamily="49" charset="-122"/>
                <a:ea typeface="楷体" panose="02010609060101010101" pitchFamily="49" charset="-122"/>
              </a:rPr>
              <a:t>     </a:t>
            </a:r>
            <a:r>
              <a:rPr lang="zh-CN" altLang="zh-CN" dirty="0">
                <a:solidFill>
                  <a:prstClr val="black"/>
                </a:solidFill>
                <a:latin typeface="楷体" panose="02010609060101010101" pitchFamily="49" charset="-122"/>
                <a:ea typeface="楷体" panose="02010609060101010101" pitchFamily="49" charset="-122"/>
              </a:rPr>
              <a:t>生长母家时，睡时枕母臂，饥时食母饭，寒时穿母衣；</a:t>
            </a:r>
          </a:p>
          <a:p>
            <a:pPr indent="431959" defTabSz="685800">
              <a:defRPr/>
            </a:pPr>
            <a:r>
              <a:rPr lang="zh-CN" altLang="zh-CN" dirty="0">
                <a:solidFill>
                  <a:prstClr val="black"/>
                </a:solidFill>
                <a:latin typeface="楷体" panose="02010609060101010101" pitchFamily="49" charset="-122"/>
                <a:ea typeface="楷体" panose="02010609060101010101" pitchFamily="49" charset="-122"/>
              </a:rPr>
              <a:t>　　不下塘汲水，不上山砍柴，挖菜不攀篱，慈母为照理。</a:t>
            </a:r>
          </a:p>
          <a:p>
            <a:pPr indent="431959" defTabSz="685800">
              <a:defRPr/>
            </a:pPr>
            <a:r>
              <a:rPr lang="zh-CN" altLang="zh-CN" dirty="0">
                <a:solidFill>
                  <a:prstClr val="black"/>
                </a:solidFill>
                <a:latin typeface="楷体" panose="02010609060101010101" pitchFamily="49" charset="-122"/>
                <a:ea typeface="楷体" panose="02010609060101010101" pitchFamily="49" charset="-122"/>
              </a:rPr>
              <a:t>　　嫁到夫家去，砍柴登高山，汲水下池塘，挖菜攀刺篱；</a:t>
            </a:r>
          </a:p>
          <a:p>
            <a:pPr indent="431959" defTabSz="685800">
              <a:defRPr/>
            </a:pPr>
            <a:r>
              <a:rPr lang="zh-CN" altLang="zh-CN" dirty="0">
                <a:solidFill>
                  <a:prstClr val="black"/>
                </a:solidFill>
                <a:latin typeface="楷体" panose="02010609060101010101" pitchFamily="49" charset="-122"/>
                <a:ea typeface="楷体" panose="02010609060101010101" pitchFamily="49" charset="-122"/>
              </a:rPr>
              <a:t>　　菜叶若枯黄，夫家说闲话，汲水水浑浊，夫家闲话多！</a:t>
            </a:r>
          </a:p>
        </p:txBody>
      </p:sp>
      <p:grpSp>
        <p:nvGrpSpPr>
          <p:cNvPr id="9" name="组合 8">
            <a:extLst>
              <a:ext uri="{FF2B5EF4-FFF2-40B4-BE49-F238E27FC236}">
                <a16:creationId xmlns:a16="http://schemas.microsoft.com/office/drawing/2014/main" id="{C1E53C9D-EFFA-41D3-B86A-42D139BCFB7B}"/>
              </a:ext>
            </a:extLst>
          </p:cNvPr>
          <p:cNvGrpSpPr/>
          <p:nvPr/>
        </p:nvGrpSpPr>
        <p:grpSpPr>
          <a:xfrm>
            <a:off x="6120108" y="72194"/>
            <a:ext cx="2915106" cy="1262211"/>
            <a:chOff x="1024425" y="1180019"/>
            <a:chExt cx="6134900" cy="2203930"/>
          </a:xfrm>
        </p:grpSpPr>
        <p:sp>
          <p:nvSpPr>
            <p:cNvPr id="10" name="圆角矩形 2">
              <a:extLst>
                <a:ext uri="{FF2B5EF4-FFF2-40B4-BE49-F238E27FC236}">
                  <a16:creationId xmlns:a16="http://schemas.microsoft.com/office/drawing/2014/main" id="{99570270-92AE-469A-A23F-7363E8C83863}"/>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8">
              <a:extLst>
                <a:ext uri="{FF2B5EF4-FFF2-40B4-BE49-F238E27FC236}">
                  <a16:creationId xmlns:a16="http://schemas.microsoft.com/office/drawing/2014/main" id="{2BDF42DF-7953-4AA6-8E04-BF010013ED30}"/>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2" name="圆角矩形 9">
              <a:extLst>
                <a:ext uri="{FF2B5EF4-FFF2-40B4-BE49-F238E27FC236}">
                  <a16:creationId xmlns:a16="http://schemas.microsoft.com/office/drawing/2014/main" id="{85CBD38F-45FC-4F5E-B11C-C7CF36A82DAE}"/>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3" name="圆角矩形 10">
              <a:extLst>
                <a:ext uri="{FF2B5EF4-FFF2-40B4-BE49-F238E27FC236}">
                  <a16:creationId xmlns:a16="http://schemas.microsoft.com/office/drawing/2014/main" id="{EF865BE8-1F3E-44D0-BAE2-28BF56370DAD}"/>
                </a:ext>
              </a:extLst>
            </p:cNvPr>
            <p:cNvSpPr/>
            <p:nvPr/>
          </p:nvSpPr>
          <p:spPr>
            <a:xfrm>
              <a:off x="4404960" y="2778352"/>
              <a:ext cx="275436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4" name="直线连接符 19">
              <a:extLst>
                <a:ext uri="{FF2B5EF4-FFF2-40B4-BE49-F238E27FC236}">
                  <a16:creationId xmlns:a16="http://schemas.microsoft.com/office/drawing/2014/main" id="{50E2DF0F-F95A-4602-B891-AAB54615F78B}"/>
                </a:ext>
              </a:extLst>
            </p:cNvPr>
            <p:cNvCxnSpPr>
              <a:cxnSpLocks/>
              <a:stCxn id="10" idx="3"/>
              <a:endCxn id="11"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316FEC16-D588-4D3F-8267-F8B472FCA74A}"/>
                </a:ext>
              </a:extLst>
            </p:cNvPr>
            <p:cNvCxnSpPr>
              <a:cxnSpLocks/>
              <a:stCxn id="10" idx="3"/>
              <a:endCxn id="12"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86535F42-03C4-4E95-BB54-610ADC1453EB}"/>
                </a:ext>
              </a:extLst>
            </p:cNvPr>
            <p:cNvCxnSpPr>
              <a:cxnSpLocks/>
              <a:stCxn id="10" idx="3"/>
              <a:endCxn id="13" idx="1"/>
            </p:cNvCxnSpPr>
            <p:nvPr/>
          </p:nvCxnSpPr>
          <p:spPr>
            <a:xfrm>
              <a:off x="3900147" y="2305609"/>
              <a:ext cx="504813" cy="77554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318413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9076" y="327184"/>
            <a:ext cx="329641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7.3.3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民间抒情长诗的特点</a:t>
            </a:r>
          </a:p>
        </p:txBody>
      </p:sp>
      <p:sp>
        <p:nvSpPr>
          <p:cNvPr id="3" name="文本框 2"/>
          <p:cNvSpPr txBox="1"/>
          <p:nvPr/>
        </p:nvSpPr>
        <p:spPr>
          <a:xfrm>
            <a:off x="177874" y="1731042"/>
            <a:ext cx="8599646" cy="1314926"/>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抒情为主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，没有故事情节，只有中心事件，片段叙述描写是为了抒情。</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一般采用</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第一人称</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，抒发情感。</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结构较为</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松散</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4" name="五边形 3"/>
          <p:cNvSpPr/>
          <p:nvPr/>
        </p:nvSpPr>
        <p:spPr>
          <a:xfrm flipH="1">
            <a:off x="3546641" y="4175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25" name="五边形 24"/>
          <p:cNvSpPr/>
          <p:nvPr/>
        </p:nvSpPr>
        <p:spPr>
          <a:xfrm flipH="1">
            <a:off x="4811323" y="4175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判断</a:t>
            </a:r>
          </a:p>
        </p:txBody>
      </p:sp>
      <p:grpSp>
        <p:nvGrpSpPr>
          <p:cNvPr id="6" name="组合 5">
            <a:extLst>
              <a:ext uri="{FF2B5EF4-FFF2-40B4-BE49-F238E27FC236}">
                <a16:creationId xmlns:a16="http://schemas.microsoft.com/office/drawing/2014/main" id="{04CC9DAC-9375-4480-98F2-2C06BAC87AFA}"/>
              </a:ext>
            </a:extLst>
          </p:cNvPr>
          <p:cNvGrpSpPr/>
          <p:nvPr/>
        </p:nvGrpSpPr>
        <p:grpSpPr>
          <a:xfrm>
            <a:off x="6120108" y="72194"/>
            <a:ext cx="2915106" cy="1262211"/>
            <a:chOff x="1024425" y="1180019"/>
            <a:chExt cx="6134900" cy="2203930"/>
          </a:xfrm>
        </p:grpSpPr>
        <p:sp>
          <p:nvSpPr>
            <p:cNvPr id="7" name="圆角矩形 2">
              <a:extLst>
                <a:ext uri="{FF2B5EF4-FFF2-40B4-BE49-F238E27FC236}">
                  <a16:creationId xmlns:a16="http://schemas.microsoft.com/office/drawing/2014/main" id="{A9A031CA-07A8-4691-8760-786D9F55483D}"/>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8">
              <a:extLst>
                <a:ext uri="{FF2B5EF4-FFF2-40B4-BE49-F238E27FC236}">
                  <a16:creationId xmlns:a16="http://schemas.microsoft.com/office/drawing/2014/main" id="{D7DA64CB-B44D-4EE6-9F87-6A292CD32701}"/>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9" name="圆角矩形 9">
              <a:extLst>
                <a:ext uri="{FF2B5EF4-FFF2-40B4-BE49-F238E27FC236}">
                  <a16:creationId xmlns:a16="http://schemas.microsoft.com/office/drawing/2014/main" id="{8F304D1B-E32B-4B77-BE61-BA0AEF4109F6}"/>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0" name="圆角矩形 10">
              <a:extLst>
                <a:ext uri="{FF2B5EF4-FFF2-40B4-BE49-F238E27FC236}">
                  <a16:creationId xmlns:a16="http://schemas.microsoft.com/office/drawing/2014/main" id="{AAE3FA89-9397-4B0B-835A-889EC7CC8942}"/>
                </a:ext>
              </a:extLst>
            </p:cNvPr>
            <p:cNvSpPr/>
            <p:nvPr/>
          </p:nvSpPr>
          <p:spPr>
            <a:xfrm>
              <a:off x="4404960" y="2778352"/>
              <a:ext cx="275436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1" name="直线连接符 19">
              <a:extLst>
                <a:ext uri="{FF2B5EF4-FFF2-40B4-BE49-F238E27FC236}">
                  <a16:creationId xmlns:a16="http://schemas.microsoft.com/office/drawing/2014/main" id="{6AB6D5B8-525F-4D68-992E-66280CEEF9DE}"/>
                </a:ext>
              </a:extLst>
            </p:cNvPr>
            <p:cNvCxnSpPr>
              <a:cxnSpLocks/>
              <a:stCxn id="7" idx="3"/>
              <a:endCxn id="8"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C14A2415-D261-4C19-836C-26867785D0E9}"/>
                </a:ext>
              </a:extLst>
            </p:cNvPr>
            <p:cNvCxnSpPr>
              <a:cxnSpLocks/>
              <a:stCxn id="7" idx="3"/>
              <a:endCxn id="9"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7022D827-6022-4573-A720-C49B3327DCA3}"/>
                </a:ext>
              </a:extLst>
            </p:cNvPr>
            <p:cNvCxnSpPr>
              <a:cxnSpLocks/>
              <a:stCxn id="7" idx="3"/>
              <a:endCxn id="10" idx="1"/>
            </p:cNvCxnSpPr>
            <p:nvPr/>
          </p:nvCxnSpPr>
          <p:spPr>
            <a:xfrm>
              <a:off x="3900147" y="2305609"/>
              <a:ext cx="504813" cy="77554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78736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74" y="110014"/>
            <a:ext cx="5261697"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7.3.4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民间叙事长诗与民间抒情长诗的区别</a:t>
            </a:r>
          </a:p>
        </p:txBody>
      </p:sp>
      <p:sp>
        <p:nvSpPr>
          <p:cNvPr id="3" name="文本框 2"/>
          <p:cNvSpPr txBox="1"/>
          <p:nvPr/>
        </p:nvSpPr>
        <p:spPr>
          <a:xfrm>
            <a:off x="104869" y="771550"/>
            <a:ext cx="8931627" cy="4391202"/>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en-US" b="1"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故事性</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不同</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民间叙事长诗要</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叙述完整的故事</a:t>
            </a:r>
            <a:r>
              <a:rPr sz="1500" dirty="0">
                <a:solidFill>
                  <a:prstClr val="black"/>
                </a:solidFill>
                <a:latin typeface="微软雅黑" panose="020B0503020204020204" charset="-122"/>
                <a:ea typeface="微软雅黑" panose="020B0503020204020204" charset="-122"/>
                <a:cs typeface="Calibri" panose="020F0502020204030204" charset="0"/>
                <a:sym typeface="+mn-ea"/>
              </a:rPr>
              <a:t>，故事有头有尾，多以主人公的曲折经历为线索单线递进发展。</a:t>
            </a:r>
          </a:p>
          <a:p>
            <a:pPr indent="540068" defTabSz="685800" fontAlgn="base" hangingPunct="0">
              <a:lnSpc>
                <a:spcPct val="150000"/>
              </a:lnSpc>
              <a:spcBef>
                <a:spcPct val="0"/>
              </a:spcBef>
              <a:spcAft>
                <a:spcPct val="0"/>
              </a:spcAft>
              <a:defRPr/>
            </a:pPr>
            <a:r>
              <a:rPr sz="1500" dirty="0" err="1">
                <a:solidFill>
                  <a:prstClr val="black"/>
                </a:solidFill>
                <a:latin typeface="微软雅黑" panose="020B0503020204020204" charset="-122"/>
                <a:ea typeface="微软雅黑" panose="020B0503020204020204" charset="-122"/>
                <a:cs typeface="Calibri" panose="020F0502020204030204" charset="0"/>
                <a:sym typeface="+mn-ea"/>
              </a:rPr>
              <a:t>民间抒情长诗</a:t>
            </a:r>
            <a:r>
              <a:rPr sz="1500" b="1" dirty="0" err="1">
                <a:solidFill>
                  <a:srgbClr val="FF0000"/>
                </a:solidFill>
                <a:latin typeface="微软雅黑" panose="020B0503020204020204" charset="-122"/>
                <a:ea typeface="微软雅黑" panose="020B0503020204020204" charset="-122"/>
                <a:cs typeface="Calibri" panose="020F0502020204030204" charset="0"/>
                <a:sym typeface="+mn-ea"/>
              </a:rPr>
              <a:t>注重抒情，没有故事情节</a:t>
            </a:r>
            <a:r>
              <a:rPr sz="1500" dirty="0" err="1">
                <a:solidFill>
                  <a:prstClr val="black"/>
                </a:solidFill>
                <a:latin typeface="微软雅黑" panose="020B0503020204020204" charset="-122"/>
                <a:ea typeface="微软雅黑" panose="020B0503020204020204" charset="-122"/>
                <a:cs typeface="Calibri" panose="020F0502020204030204" charset="0"/>
                <a:sym typeface="+mn-ea"/>
              </a:rPr>
              <a:t>，由一组组短歌连缀而成。叙事的出现不是为了讲述完整的故事，而是为了配合主人公的抒情</a:t>
            </a:r>
            <a:r>
              <a:rPr sz="15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b="1" dirty="0">
              <a:solidFill>
                <a:prstClr val="black"/>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b="1"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人称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不同</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民间叙事长诗多以</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第三人称</a:t>
            </a:r>
            <a:r>
              <a:rPr sz="1500" dirty="0">
                <a:solidFill>
                  <a:prstClr val="black"/>
                </a:solidFill>
                <a:latin typeface="微软雅黑" panose="020B0503020204020204" charset="-122"/>
                <a:ea typeface="微软雅黑" panose="020B0503020204020204" charset="-122"/>
                <a:cs typeface="Calibri" panose="020F0502020204030204" charset="0"/>
                <a:sym typeface="+mn-ea"/>
              </a:rPr>
              <a:t>叙事，被视为全知全能的视角，可超越时间和空间的局限，叙述不同事件的发展和人物的言行，可以随意进入人物的内心世界，揭示各种人物内心的思想和情感。</a:t>
            </a:r>
          </a:p>
          <a:p>
            <a:pPr indent="540068" defTabSz="685800" fontAlgn="base" hangingPunct="0">
              <a:lnSpc>
                <a:spcPct val="150000"/>
              </a:lnSpc>
              <a:spcBef>
                <a:spcPct val="0"/>
              </a:spcBef>
              <a:spcAft>
                <a:spcPct val="0"/>
              </a:spcAft>
              <a:defRPr/>
            </a:pPr>
            <a:r>
              <a:rPr sz="1500" dirty="0" err="1">
                <a:solidFill>
                  <a:prstClr val="black"/>
                </a:solidFill>
                <a:latin typeface="微软雅黑" panose="020B0503020204020204" charset="-122"/>
                <a:ea typeface="微软雅黑" panose="020B0503020204020204" charset="-122"/>
                <a:cs typeface="Calibri" panose="020F0502020204030204" charset="0"/>
                <a:sym typeface="+mn-ea"/>
              </a:rPr>
              <a:t>民间抒情长诗则多以</a:t>
            </a:r>
            <a:r>
              <a:rPr sz="1500" b="1" dirty="0" err="1">
                <a:solidFill>
                  <a:srgbClr val="FF0000"/>
                </a:solidFill>
                <a:latin typeface="微软雅黑" panose="020B0503020204020204" charset="-122"/>
                <a:ea typeface="微软雅黑" panose="020B0503020204020204" charset="-122"/>
                <a:cs typeface="Calibri" panose="020F0502020204030204" charset="0"/>
                <a:sym typeface="+mn-ea"/>
              </a:rPr>
              <a:t>第一人称</a:t>
            </a:r>
            <a:r>
              <a:rPr sz="1500" dirty="0" err="1">
                <a:solidFill>
                  <a:prstClr val="black"/>
                </a:solidFill>
                <a:latin typeface="微软雅黑" panose="020B0503020204020204" charset="-122"/>
                <a:ea typeface="微软雅黑" panose="020B0503020204020204" charset="-122"/>
                <a:cs typeface="Calibri" panose="020F0502020204030204" charset="0"/>
                <a:sym typeface="+mn-ea"/>
              </a:rPr>
              <a:t>进行抒情，倾诉抒情主人公的情感和愿望</a:t>
            </a:r>
            <a:r>
              <a:rPr sz="15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sz="1500" b="1" dirty="0">
              <a:solidFill>
                <a:prstClr val="black"/>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b="1"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目的</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不同</a:t>
            </a:r>
          </a:p>
          <a:p>
            <a:pPr indent="540068" defTabSz="685800" fontAlgn="base" hangingPunct="0">
              <a:lnSpc>
                <a:spcPct val="150000"/>
              </a:lnSpc>
              <a:spcBef>
                <a:spcPct val="0"/>
              </a:spcBef>
              <a:spcAft>
                <a:spcPct val="0"/>
              </a:spcAft>
              <a:defRPr/>
            </a:pP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两者的</a:t>
            </a:r>
            <a:r>
              <a:rPr sz="1500" dirty="0">
                <a:solidFill>
                  <a:prstClr val="black"/>
                </a:solidFill>
                <a:latin typeface="微软雅黑" panose="020B0503020204020204" charset="-122"/>
                <a:ea typeface="微软雅黑" panose="020B0503020204020204" charset="-122"/>
                <a:cs typeface="Calibri" panose="020F0502020204030204" charset="0"/>
                <a:sym typeface="+mn-ea"/>
              </a:rPr>
              <a:t>爱情诗都有细致的人物描写，但两者的目的是不同的</a:t>
            </a: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民间叙事长诗描写人物主要是为了</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刻画人物形象</a:t>
            </a:r>
            <a:r>
              <a:rPr lang="zh-CN" altLang="en-US" sz="1500" b="1" dirty="0">
                <a:solidFill>
                  <a:srgbClr val="FF0000"/>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民间爱情抒情长诗描写人物主要是为了</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表达对于人物的爱恋之情。</a:t>
            </a:r>
          </a:p>
        </p:txBody>
      </p:sp>
      <p:sp>
        <p:nvSpPr>
          <p:cNvPr id="4" name="五边形 3"/>
          <p:cNvSpPr/>
          <p:nvPr/>
        </p:nvSpPr>
        <p:spPr>
          <a:xfrm flipH="1">
            <a:off x="4537807" y="60272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25" name="五边形 24"/>
          <p:cNvSpPr/>
          <p:nvPr/>
        </p:nvSpPr>
        <p:spPr>
          <a:xfrm flipH="1">
            <a:off x="3156041" y="60272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判断</a:t>
            </a:r>
          </a:p>
        </p:txBody>
      </p:sp>
      <p:grpSp>
        <p:nvGrpSpPr>
          <p:cNvPr id="6" name="组合 5">
            <a:extLst>
              <a:ext uri="{FF2B5EF4-FFF2-40B4-BE49-F238E27FC236}">
                <a16:creationId xmlns:a16="http://schemas.microsoft.com/office/drawing/2014/main" id="{D2987781-9398-4216-81BD-AC7D4F25A366}"/>
              </a:ext>
            </a:extLst>
          </p:cNvPr>
          <p:cNvGrpSpPr/>
          <p:nvPr/>
        </p:nvGrpSpPr>
        <p:grpSpPr>
          <a:xfrm>
            <a:off x="6120108" y="28958"/>
            <a:ext cx="2915106" cy="1206341"/>
            <a:chOff x="1024425" y="1180019"/>
            <a:chExt cx="6134900" cy="2106376"/>
          </a:xfrm>
        </p:grpSpPr>
        <p:sp>
          <p:nvSpPr>
            <p:cNvPr id="7" name="圆角矩形 2">
              <a:extLst>
                <a:ext uri="{FF2B5EF4-FFF2-40B4-BE49-F238E27FC236}">
                  <a16:creationId xmlns:a16="http://schemas.microsoft.com/office/drawing/2014/main" id="{53FCCB40-10B1-4CC1-A69B-5E0899624DE4}"/>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8">
              <a:extLst>
                <a:ext uri="{FF2B5EF4-FFF2-40B4-BE49-F238E27FC236}">
                  <a16:creationId xmlns:a16="http://schemas.microsoft.com/office/drawing/2014/main" id="{200A672D-DD1E-4F41-BE0E-F9E1DA87B3CF}"/>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9" name="圆角矩形 9">
              <a:extLst>
                <a:ext uri="{FF2B5EF4-FFF2-40B4-BE49-F238E27FC236}">
                  <a16:creationId xmlns:a16="http://schemas.microsoft.com/office/drawing/2014/main" id="{6386B020-486E-4C76-824E-FEFCF07F8CA5}"/>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0" name="圆角矩形 10">
              <a:extLst>
                <a:ext uri="{FF2B5EF4-FFF2-40B4-BE49-F238E27FC236}">
                  <a16:creationId xmlns:a16="http://schemas.microsoft.com/office/drawing/2014/main" id="{6A605A17-377D-45E8-8EDB-DCEB5544D29A}"/>
                </a:ext>
              </a:extLst>
            </p:cNvPr>
            <p:cNvSpPr/>
            <p:nvPr/>
          </p:nvSpPr>
          <p:spPr>
            <a:xfrm>
              <a:off x="4404960" y="2778354"/>
              <a:ext cx="2754365" cy="508041"/>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1" name="直线连接符 19">
              <a:extLst>
                <a:ext uri="{FF2B5EF4-FFF2-40B4-BE49-F238E27FC236}">
                  <a16:creationId xmlns:a16="http://schemas.microsoft.com/office/drawing/2014/main" id="{3D407EA4-1846-4049-9D70-D8F5F00CA34E}"/>
                </a:ext>
              </a:extLst>
            </p:cNvPr>
            <p:cNvCxnSpPr>
              <a:cxnSpLocks/>
              <a:stCxn id="7" idx="3"/>
              <a:endCxn id="8"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40557CFC-E17B-44BC-B0BE-5C7DDC16A8DE}"/>
                </a:ext>
              </a:extLst>
            </p:cNvPr>
            <p:cNvCxnSpPr>
              <a:cxnSpLocks/>
              <a:stCxn id="7" idx="3"/>
              <a:endCxn id="9"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EF9FB8E5-239D-4E77-BD4A-A2E32F03EBD5}"/>
                </a:ext>
              </a:extLst>
            </p:cNvPr>
            <p:cNvCxnSpPr>
              <a:cxnSpLocks/>
              <a:stCxn id="7" idx="3"/>
              <a:endCxn id="10" idx="1"/>
            </p:cNvCxnSpPr>
            <p:nvPr/>
          </p:nvCxnSpPr>
          <p:spPr>
            <a:xfrm>
              <a:off x="3900147" y="2305609"/>
              <a:ext cx="504813" cy="726765"/>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332124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第七章 民间长诗"/>
          <p:cNvPicPr>
            <a:picLocks noChangeAspect="1"/>
          </p:cNvPicPr>
          <p:nvPr/>
        </p:nvPicPr>
        <p:blipFill>
          <a:blip r:embed="rId3"/>
          <a:stretch>
            <a:fillRect/>
          </a:stretch>
        </p:blipFill>
        <p:spPr>
          <a:xfrm>
            <a:off x="32862" y="660559"/>
            <a:ext cx="9078754" cy="3732371"/>
          </a:xfrm>
          <a:prstGeom prst="rect">
            <a:avLst/>
          </a:prstGeom>
        </p:spPr>
      </p:pic>
      <p:sp>
        <p:nvSpPr>
          <p:cNvPr id="6" name="文本框 5"/>
          <p:cNvSpPr txBox="1"/>
          <p:nvPr/>
        </p:nvSpPr>
        <p:spPr>
          <a:xfrm>
            <a:off x="471964" y="269081"/>
            <a:ext cx="3108960" cy="391478"/>
          </a:xfrm>
          <a:prstGeom prst="rect">
            <a:avLst/>
          </a:prstGeom>
          <a:noFill/>
        </p:spPr>
        <p:txBody>
          <a:bodyPr wrap="square" lIns="68580" tIns="34290" rIns="68580" bIns="34290" rtlCol="0">
            <a:spAutoFit/>
          </a:bodyPr>
          <a:lstStyle/>
          <a:p>
            <a:pPr defTabSz="685800">
              <a:defRPr/>
            </a:pPr>
            <a:r>
              <a:rPr lang="zh-CN" altLang="en-US" sz="2100" b="1">
                <a:solidFill>
                  <a:prstClr val="black"/>
                </a:solidFill>
                <a:latin typeface="微软雅黑" panose="020B0503020204020204" charset="-122"/>
                <a:ea typeface="微软雅黑" panose="020B0503020204020204" charset="-122"/>
              </a:rPr>
              <a:t>小结</a:t>
            </a:r>
          </a:p>
        </p:txBody>
      </p:sp>
      <p:sp>
        <p:nvSpPr>
          <p:cNvPr id="17" name="五边形 16"/>
          <p:cNvSpPr/>
          <p:nvPr/>
        </p:nvSpPr>
        <p:spPr>
          <a:xfrm flipH="1">
            <a:off x="3713798" y="2964656"/>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dirty="0">
                <a:solidFill>
                  <a:prstClr val="black"/>
                </a:solidFill>
                <a:latin typeface="微软雅黑" panose="020B0503020204020204" charset="-122"/>
                <a:ea typeface="微软雅黑" panose="020B0503020204020204" charset="-122"/>
              </a:rPr>
              <a:t>选</a:t>
            </a:r>
          </a:p>
        </p:txBody>
      </p:sp>
      <p:sp>
        <p:nvSpPr>
          <p:cNvPr id="19" name="五边形 18"/>
          <p:cNvSpPr/>
          <p:nvPr/>
        </p:nvSpPr>
        <p:spPr>
          <a:xfrm flipH="1">
            <a:off x="4311015" y="4131945"/>
            <a:ext cx="369570" cy="26098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简</a:t>
            </a:r>
          </a:p>
        </p:txBody>
      </p:sp>
    </p:spTree>
    <p:custDataLst>
      <p:tags r:id="rId1"/>
    </p:custDataLst>
    <p:extLst>
      <p:ext uri="{BB962C8B-B14F-4D97-AF65-F5344CB8AC3E}">
        <p14:creationId xmlns:p14="http://schemas.microsoft.com/office/powerpoint/2010/main" val="2593952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655" y="1041549"/>
            <a:ext cx="7836777" cy="2250281"/>
          </a:xfrm>
          <a:prstGeom prst="rect">
            <a:avLst/>
          </a:prstGeom>
        </p:spPr>
        <p:txBody>
          <a:bodyPr vert="horz" wrap="square" lIns="0" tIns="0" rIns="0" bIns="0" rtlCol="0">
            <a:spAutoFit/>
          </a:bodyPr>
          <a:lstStyle/>
          <a:p>
            <a:pPr marL="12859" defTabSz="685800">
              <a:lnSpc>
                <a:spcPct val="150000"/>
              </a:lnSpc>
              <a:defRPr/>
            </a:pPr>
            <a:r>
              <a:rPr lang="zh-CN" altLang="zh-CN" dirty="0">
                <a:solidFill>
                  <a:prstClr val="black"/>
                </a:solidFill>
                <a:latin typeface="微软雅黑" panose="020B0503020204020204" charset="-122"/>
                <a:ea typeface="微软雅黑" panose="020B0503020204020204" charset="-122"/>
              </a:rPr>
              <a:t>1、</a:t>
            </a:r>
            <a:r>
              <a:rPr lang="zh-CN" altLang="en-US" u="sng" dirty="0">
                <a:solidFill>
                  <a:prstClr val="black"/>
                </a:solidFill>
                <a:latin typeface="微软雅黑" panose="020B0503020204020204" charset="-122"/>
                <a:ea typeface="微软雅黑" panose="020B0503020204020204" charset="-122"/>
              </a:rPr>
              <a:t>          </a:t>
            </a:r>
            <a:r>
              <a:rPr lang="zh-CN" altLang="zh-CN" dirty="0">
                <a:solidFill>
                  <a:prstClr val="black"/>
                </a:solidFill>
                <a:latin typeface="微软雅黑" panose="020B0503020204020204" charset="-122"/>
                <a:ea typeface="微软雅黑" panose="020B0503020204020204" charset="-122"/>
              </a:rPr>
              <a:t>堪称我国民间叙事长诗的第一部精品，它与《木兰辞》</a:t>
            </a:r>
            <a:r>
              <a:rPr lang="zh-CN" altLang="en-US" dirty="0">
                <a:solidFill>
                  <a:prstClr val="black"/>
                </a:solidFill>
                <a:latin typeface="微软雅黑" panose="020B0503020204020204" charset="-122"/>
                <a:ea typeface="微软雅黑" panose="020B0503020204020204" charset="-122"/>
              </a:rPr>
              <a:t>（北朝）</a:t>
            </a:r>
            <a:r>
              <a:rPr lang="zh-CN" altLang="zh-CN" dirty="0">
                <a:solidFill>
                  <a:prstClr val="black"/>
                </a:solidFill>
                <a:latin typeface="微软雅黑" panose="020B0503020204020204" charset="-122"/>
                <a:ea typeface="微软雅黑" panose="020B0503020204020204" charset="-122"/>
              </a:rPr>
              <a:t>可谓是我国古代民间叙事长诗中璀璨耀眼的“双子星座”</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陌上桑</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嘹歌</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焦仲卿妻</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关雎</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9177515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250" y="1057255"/>
            <a:ext cx="7836777" cy="2250281"/>
          </a:xfrm>
          <a:prstGeom prst="rect">
            <a:avLst/>
          </a:prstGeom>
        </p:spPr>
        <p:txBody>
          <a:bodyPr vert="horz" wrap="square" lIns="0" tIns="0" rIns="0" bIns="0" rtlCol="0">
            <a:spAutoFit/>
          </a:bodyPr>
          <a:lstStyle/>
          <a:p>
            <a:pPr marL="12859" defTabSz="685800">
              <a:lnSpc>
                <a:spcPct val="150000"/>
              </a:lnSpc>
              <a:defRPr/>
            </a:pPr>
            <a:r>
              <a:rPr lang="zh-CN" altLang="zh-CN" dirty="0">
                <a:solidFill>
                  <a:prstClr val="black"/>
                </a:solidFill>
                <a:latin typeface="微软雅黑" panose="020B0503020204020204" charset="-122"/>
                <a:ea typeface="微软雅黑" panose="020B0503020204020204" charset="-122"/>
              </a:rPr>
              <a:t>1、</a:t>
            </a:r>
            <a:r>
              <a:rPr lang="zh-CN" altLang="en-US" u="sng" dirty="0">
                <a:solidFill>
                  <a:prstClr val="black"/>
                </a:solidFill>
                <a:latin typeface="微软雅黑" panose="020B0503020204020204" charset="-122"/>
                <a:ea typeface="微软雅黑" panose="020B0503020204020204" charset="-122"/>
              </a:rPr>
              <a:t>          </a:t>
            </a:r>
            <a:r>
              <a:rPr lang="zh-CN" altLang="zh-CN" dirty="0">
                <a:solidFill>
                  <a:prstClr val="black"/>
                </a:solidFill>
                <a:latin typeface="微软雅黑" panose="020B0503020204020204" charset="-122"/>
                <a:ea typeface="微软雅黑" panose="020B0503020204020204" charset="-122"/>
              </a:rPr>
              <a:t>堪称我国民间叙事长诗的第一部精品，它与《木兰辞》</a:t>
            </a:r>
            <a:r>
              <a:rPr lang="zh-CN" altLang="en-US" dirty="0">
                <a:solidFill>
                  <a:prstClr val="black"/>
                </a:solidFill>
                <a:latin typeface="微软雅黑" panose="020B0503020204020204" charset="-122"/>
                <a:ea typeface="微软雅黑" panose="020B0503020204020204" charset="-122"/>
              </a:rPr>
              <a:t>（北朝）</a:t>
            </a:r>
            <a:r>
              <a:rPr lang="zh-CN" altLang="zh-CN" dirty="0">
                <a:solidFill>
                  <a:prstClr val="black"/>
                </a:solidFill>
                <a:latin typeface="微软雅黑" panose="020B0503020204020204" charset="-122"/>
                <a:ea typeface="微软雅黑" panose="020B0503020204020204" charset="-122"/>
              </a:rPr>
              <a:t>可谓是我国古代民间叙事长诗中璀璨耀眼的“双子星座”</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r>
              <a:rPr lang="en-US" altLang="zh-CN" sz="2000" b="1" spc="30" dirty="0">
                <a:solidFill>
                  <a:srgbClr val="FF0000"/>
                </a:solidFill>
                <a:latin typeface="微软雅黑" panose="020B0503020204020204" charset="-122"/>
                <a:ea typeface="宋体" panose="02010600030101010101" pitchFamily="2" charset="-122"/>
                <a:cs typeface="微软雅黑" panose="020B0503020204020204" charset="-122"/>
              </a:rPr>
              <a:t>C</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陌上桑</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嘹歌</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C.《</a:t>
            </a:r>
            <a:r>
              <a:rPr lang="zh-CN" altLang="en-US" sz="1500" b="1" dirty="0">
                <a:solidFill>
                  <a:srgbClr val="FF0000"/>
                </a:solidFill>
                <a:latin typeface="微软雅黑" panose="020B0503020204020204" charset="-122"/>
                <a:ea typeface="微软雅黑" panose="020B0503020204020204" charset="-122"/>
                <a:cs typeface="Calibri" panose="020F0502020204030204" charset="0"/>
              </a:rPr>
              <a:t>焦仲卿妻</a:t>
            </a: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关雎</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03541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2759" y="964862"/>
            <a:ext cx="7836777" cy="2146459"/>
          </a:xfrm>
          <a:prstGeom prst="rect">
            <a:avLst/>
          </a:prstGeom>
        </p:spPr>
        <p:txBody>
          <a:bodyPr vert="horz" wrap="square" lIns="0" tIns="0" rIns="0" bIns="0" rtlCol="0">
            <a:spAutoFit/>
          </a:bodyPr>
          <a:lstStyle/>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rPr>
              <a:t>2</a:t>
            </a:r>
            <a:r>
              <a:rPr lang="zh-CN" altLang="en-US" dirty="0">
                <a:solidFill>
                  <a:prstClr val="black"/>
                </a:solidFill>
                <a:latin typeface="微软雅黑" panose="020B0503020204020204" charset="-122"/>
                <a:ea typeface="微软雅黑" panose="020B0503020204020204" charset="-122"/>
              </a:rPr>
              <a:t>、</a:t>
            </a:r>
            <a:r>
              <a:rPr lang="zh-CN" altLang="zh-CN" dirty="0">
                <a:solidFill>
                  <a:prstClr val="black"/>
                </a:solidFill>
                <a:latin typeface="微软雅黑" panose="020B0503020204020204" charset="-122"/>
                <a:ea typeface="微软雅黑" panose="020B0503020204020204" charset="-122"/>
              </a:rPr>
              <a:t>民间叙事长诗的艺术特征</a:t>
            </a:r>
            <a:r>
              <a:rPr lang="zh-CN" altLang="en-US" dirty="0">
                <a:solidFill>
                  <a:prstClr val="black"/>
                </a:solidFill>
                <a:latin typeface="微软雅黑" panose="020B0503020204020204" charset="-122"/>
                <a:ea typeface="微软雅黑" panose="020B0503020204020204" charset="-122"/>
              </a:rPr>
              <a:t>包括</a:t>
            </a:r>
            <a:r>
              <a:rPr lang="en-US" altLang="zh-CN" spc="30" dirty="0">
                <a:solidFill>
                  <a:prstClr val="black"/>
                </a:solidFill>
                <a:latin typeface="微软雅黑" panose="020B0503020204020204" charset="-122"/>
                <a:ea typeface="微软雅黑" panose="020B0503020204020204" charset="-122"/>
                <a:cs typeface="微软雅黑" panose="020B0503020204020204" charset="-122"/>
              </a:rPr>
              <a:t>【 】</a:t>
            </a:r>
            <a:endParaRPr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记录历史事实，反映人民生活</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歌颂反抗斗争，描写爱情悲剧</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叙述曲折故事，抒发浓烈情感</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塑造人物形象，多用诗歌表现方法</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表达民众对美好生活的向往与愿望</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290432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5" name="object 2">
            <a:extLst>
              <a:ext uri="{FF2B5EF4-FFF2-40B4-BE49-F238E27FC236}">
                <a16:creationId xmlns:a16="http://schemas.microsoft.com/office/drawing/2014/main" id="{712B9595-45ED-4D94-AD78-FF8C79655A72}"/>
              </a:ext>
            </a:extLst>
          </p:cNvPr>
          <p:cNvSpPr txBox="1"/>
          <p:nvPr/>
        </p:nvSpPr>
        <p:spPr>
          <a:xfrm>
            <a:off x="532759" y="964862"/>
            <a:ext cx="7836777" cy="2146459"/>
          </a:xfrm>
          <a:prstGeom prst="rect">
            <a:avLst/>
          </a:prstGeom>
        </p:spPr>
        <p:txBody>
          <a:bodyPr vert="horz" wrap="square" lIns="0" tIns="0" rIns="0" bIns="0" rtlCol="0">
            <a:spAutoFit/>
          </a:bodyPr>
          <a:lstStyle/>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rPr>
              <a:t>2</a:t>
            </a:r>
            <a:r>
              <a:rPr lang="zh-CN" altLang="en-US" dirty="0">
                <a:solidFill>
                  <a:prstClr val="black"/>
                </a:solidFill>
                <a:latin typeface="微软雅黑" panose="020B0503020204020204" charset="-122"/>
                <a:ea typeface="微软雅黑" panose="020B0503020204020204" charset="-122"/>
              </a:rPr>
              <a:t>、</a:t>
            </a:r>
            <a:r>
              <a:rPr lang="zh-CN" altLang="zh-CN" dirty="0">
                <a:solidFill>
                  <a:prstClr val="black"/>
                </a:solidFill>
                <a:latin typeface="微软雅黑" panose="020B0503020204020204" charset="-122"/>
                <a:ea typeface="微软雅黑" panose="020B0503020204020204" charset="-122"/>
              </a:rPr>
              <a:t>民间叙事长诗的艺术特征</a:t>
            </a:r>
            <a:r>
              <a:rPr lang="zh-CN" altLang="en-US" dirty="0">
                <a:solidFill>
                  <a:prstClr val="black"/>
                </a:solidFill>
                <a:latin typeface="微软雅黑" panose="020B0503020204020204" charset="-122"/>
                <a:ea typeface="微软雅黑" panose="020B0503020204020204" charset="-122"/>
              </a:rPr>
              <a:t>包括</a:t>
            </a:r>
            <a:r>
              <a:rPr lang="en-US" altLang="zh-CN" spc="30" dirty="0">
                <a:solidFill>
                  <a:prstClr val="black"/>
                </a:solidFill>
                <a:latin typeface="微软雅黑" panose="020B0503020204020204" charset="-122"/>
                <a:ea typeface="微软雅黑" panose="020B0503020204020204" charset="-122"/>
                <a:cs typeface="微软雅黑" panose="020B0503020204020204" charset="-122"/>
              </a:rPr>
              <a:t>【BCD 】</a:t>
            </a:r>
            <a:endParaRPr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记录历史事实，反映人民生活</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B.</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歌颂反抗斗争，描写爱情悲剧</a:t>
            </a:r>
            <a:endParaRPr lang="en-US" altLang="zh-CN" sz="1500" dirty="0">
              <a:solidFill>
                <a:srgbClr val="FF0000"/>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C.</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叙述曲折故事，抒发浓烈情感</a:t>
            </a: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D.</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塑造人物形象，多用诗歌表现方法</a:t>
            </a:r>
            <a:endParaRPr lang="en-US" altLang="zh-CN" sz="1500" dirty="0">
              <a:solidFill>
                <a:srgbClr val="FF0000"/>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表达民众对美好生活的向往与愿望</a:t>
            </a:r>
          </a:p>
        </p:txBody>
      </p:sp>
    </p:spTree>
    <p:custDataLst>
      <p:tags r:id="rId1"/>
    </p:custDataLst>
    <p:extLst>
      <p:ext uri="{BB962C8B-B14F-4D97-AF65-F5344CB8AC3E}">
        <p14:creationId xmlns:p14="http://schemas.microsoft.com/office/powerpoint/2010/main" val="317699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558" y="831643"/>
            <a:ext cx="2821298" cy="552926"/>
          </a:xfrm>
          <a:prstGeom prst="rect">
            <a:avLst/>
          </a:prstGeom>
          <a:noFill/>
        </p:spPr>
        <p:txBody>
          <a:bodyPr wrap="square" lIns="68580" tIns="34290" rIns="68580" bIns="34290" rtlCol="0">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民间笑话</a:t>
            </a:r>
          </a:p>
        </p:txBody>
      </p:sp>
      <p:sp>
        <p:nvSpPr>
          <p:cNvPr id="3" name="文本框 2"/>
          <p:cNvSpPr txBox="1"/>
          <p:nvPr/>
        </p:nvSpPr>
        <p:spPr>
          <a:xfrm>
            <a:off x="395536" y="1384569"/>
            <a:ext cx="8379587" cy="1315745"/>
          </a:xfrm>
          <a:prstGeom prst="rect">
            <a:avLst/>
          </a:prstGeom>
          <a:noFill/>
        </p:spPr>
        <p:txBody>
          <a:bodyPr wrap="square" lIns="68580" tIns="34290" rIns="68580" bIns="34290" rtlCol="0">
            <a:spAutoFit/>
          </a:bodyPr>
          <a:lstStyle/>
          <a:p>
            <a:pPr indent="342900" defTabSz="685800">
              <a:lnSpc>
                <a:spcPct val="150000"/>
              </a:lnSpc>
              <a:defRPr/>
            </a:pPr>
            <a:r>
              <a:rPr lang="zh-CN" altLang="zh-CN" dirty="0">
                <a:solidFill>
                  <a:prstClr val="black"/>
                </a:solidFill>
                <a:latin typeface="微软雅黑" panose="020B0503020204020204" charset="-122"/>
                <a:ea typeface="微软雅黑" panose="020B0503020204020204" charset="-122"/>
                <a:sym typeface="+mn-ea"/>
              </a:rPr>
              <a:t>是一种将</a:t>
            </a:r>
            <a:r>
              <a:rPr lang="zh-CN" altLang="zh-CN" dirty="0">
                <a:solidFill>
                  <a:srgbClr val="FF0000"/>
                </a:solidFill>
                <a:latin typeface="微软雅黑" panose="020B0503020204020204" charset="-122"/>
                <a:ea typeface="微软雅黑" panose="020B0503020204020204" charset="-122"/>
                <a:sym typeface="+mn-ea"/>
              </a:rPr>
              <a:t>嘲讽与训诫</a:t>
            </a:r>
            <a:r>
              <a:rPr lang="zh-CN" altLang="zh-CN" dirty="0">
                <a:solidFill>
                  <a:prstClr val="black"/>
                </a:solidFill>
                <a:latin typeface="微软雅黑" panose="020B0503020204020204" charset="-122"/>
                <a:ea typeface="微软雅黑" panose="020B0503020204020204" charset="-122"/>
                <a:sym typeface="+mn-ea"/>
              </a:rPr>
              <a:t>蕴涵于谈笑娱乐之中的</a:t>
            </a:r>
            <a:r>
              <a:rPr lang="zh-CN" altLang="zh-CN" dirty="0">
                <a:solidFill>
                  <a:srgbClr val="FF0000"/>
                </a:solidFill>
                <a:latin typeface="微软雅黑" panose="020B0503020204020204" charset="-122"/>
                <a:ea typeface="微软雅黑" panose="020B0503020204020204" charset="-122"/>
                <a:sym typeface="+mn-ea"/>
              </a:rPr>
              <a:t>短小</a:t>
            </a:r>
            <a:r>
              <a:rPr lang="zh-CN" altLang="zh-CN" dirty="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通过</a:t>
            </a:r>
            <a:r>
              <a:rPr lang="zh-CN" altLang="en-US" dirty="0">
                <a:solidFill>
                  <a:srgbClr val="FF0000"/>
                </a:solidFill>
                <a:latin typeface="微软雅黑" panose="020B0503020204020204" charset="-122"/>
                <a:ea typeface="微软雅黑" panose="020B0503020204020204" charset="-122"/>
                <a:sym typeface="+mn-ea"/>
              </a:rPr>
              <a:t>辛辣的讽刺和机趣的调侃</a:t>
            </a:r>
            <a:r>
              <a:rPr lang="zh-CN" altLang="en-US" dirty="0">
                <a:solidFill>
                  <a:prstClr val="black"/>
                </a:solidFill>
                <a:latin typeface="微软雅黑" panose="020B0503020204020204" charset="-122"/>
                <a:ea typeface="微软雅黑" panose="020B0503020204020204" charset="-122"/>
                <a:sym typeface="+mn-ea"/>
              </a:rPr>
              <a:t>，一针见血地揭示生活中存在的各种矛盾现象，凸显出民众的智慧和才干，具有强烈的</a:t>
            </a:r>
            <a:r>
              <a:rPr lang="zh-CN" altLang="en-US" dirty="0">
                <a:solidFill>
                  <a:srgbClr val="FF0000"/>
                </a:solidFill>
                <a:latin typeface="微软雅黑" panose="020B0503020204020204" charset="-122"/>
                <a:ea typeface="微软雅黑" panose="020B0503020204020204" charset="-122"/>
                <a:sym typeface="+mn-ea"/>
              </a:rPr>
              <a:t>喜剧、幽默</a:t>
            </a:r>
            <a:r>
              <a:rPr lang="zh-CN" altLang="en-US" dirty="0">
                <a:solidFill>
                  <a:prstClr val="black"/>
                </a:solidFill>
                <a:latin typeface="微软雅黑" panose="020B0503020204020204" charset="-122"/>
                <a:ea typeface="微软雅黑" panose="020B0503020204020204" charset="-122"/>
                <a:sym typeface="+mn-ea"/>
              </a:rPr>
              <a:t>意味。</a:t>
            </a:r>
            <a:endParaRPr lang="zh-CN" altLang="en-US" sz="1500" dirty="0">
              <a:solidFill>
                <a:prstClr val="black"/>
              </a:solidFill>
              <a:latin typeface="微软雅黑" panose="020B0503020204020204" charset="-122"/>
              <a:ea typeface="微软雅黑" panose="020B0503020204020204" charset="-122"/>
            </a:endParaRPr>
          </a:p>
        </p:txBody>
      </p:sp>
      <p:pic>
        <p:nvPicPr>
          <p:cNvPr id="6" name="图片 5" descr="C:\Users\user\Desktop\ppt图片\t7_620414.jpgt7_620414"/>
          <p:cNvPicPr>
            <a:picLocks noChangeAspect="1"/>
          </p:cNvPicPr>
          <p:nvPr/>
        </p:nvPicPr>
        <p:blipFill>
          <a:blip r:embed="rId4"/>
          <a:srcRect/>
          <a:stretch>
            <a:fillRect/>
          </a:stretch>
        </p:blipFill>
        <p:spPr>
          <a:xfrm>
            <a:off x="7596336" y="3067035"/>
            <a:ext cx="1456984" cy="2024995"/>
          </a:xfrm>
          <a:prstGeom prst="rect">
            <a:avLst/>
          </a:prstGeom>
          <a:effectLst>
            <a:softEdge rad="63500"/>
          </a:effectLst>
        </p:spPr>
      </p:pic>
      <p:sp>
        <p:nvSpPr>
          <p:cNvPr id="4" name="文本框 3"/>
          <p:cNvSpPr txBox="1"/>
          <p:nvPr/>
        </p:nvSpPr>
        <p:spPr>
          <a:xfrm>
            <a:off x="198135" y="3278475"/>
            <a:ext cx="7739063" cy="1453515"/>
          </a:xfrm>
          <a:prstGeom prst="rect">
            <a:avLst/>
          </a:prstGeom>
          <a:noFill/>
        </p:spPr>
        <p:txBody>
          <a:bodyPr wrap="square" lIns="68580" tIns="34290" rIns="68580" bIns="34290" rtlCol="0" anchor="t">
            <a:spAutoFit/>
          </a:bodyPr>
          <a:lstStyle/>
          <a:p>
            <a:pPr defTabSz="685800">
              <a:defRPr/>
            </a:pPr>
            <a:r>
              <a:rPr lang="zh-CN" altLang="en-US" dirty="0">
                <a:solidFill>
                  <a:prstClr val="black"/>
                </a:solidFill>
                <a:latin typeface="微软雅黑" panose="020B0503020204020204" charset="-122"/>
                <a:ea typeface="微软雅黑" panose="020B0503020204020204" charset="-122"/>
                <a:sym typeface="+mn-ea"/>
              </a:rPr>
              <a:t>①</a:t>
            </a:r>
            <a:r>
              <a:rPr lang="zh-CN" altLang="zh-CN" dirty="0">
                <a:solidFill>
                  <a:prstClr val="black"/>
                </a:solidFill>
                <a:latin typeface="微软雅黑" panose="020B0503020204020204" charset="-122"/>
                <a:ea typeface="微软雅黑" panose="020B0503020204020204" charset="-122"/>
                <a:sym typeface="+mn-ea"/>
              </a:rPr>
              <a:t>揭露与嘲讽笑话</a:t>
            </a:r>
            <a:endParaRPr lang="en-US" altLang="zh-CN" dirty="0">
              <a:solidFill>
                <a:prstClr val="black"/>
              </a:solidFill>
              <a:latin typeface="微软雅黑" panose="020B0503020204020204" charset="-122"/>
              <a:ea typeface="微软雅黑" panose="020B0503020204020204" charset="-122"/>
            </a:endParaRPr>
          </a:p>
          <a:p>
            <a:pPr indent="540068" defTabSz="685800">
              <a:defRPr/>
            </a:pPr>
            <a:r>
              <a:rPr lang="zh-CN" altLang="en-US" b="1" dirty="0">
                <a:solidFill>
                  <a:prstClr val="black"/>
                </a:solidFill>
                <a:latin typeface="楷体" panose="02010609060101010101" pitchFamily="49" charset="-122"/>
                <a:ea typeface="楷体" panose="02010609060101010101" pitchFamily="49" charset="-122"/>
                <a:sym typeface="+mn-ea"/>
              </a:rPr>
              <a:t>例：</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五大天地</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太太属牛</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有天无日</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没有人味</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一文不值</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烂盘盒</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等。</a:t>
            </a:r>
            <a:endParaRPr lang="en-US" altLang="zh-CN" b="1" dirty="0">
              <a:solidFill>
                <a:prstClr val="black"/>
              </a:solidFill>
              <a:latin typeface="楷体" panose="02010609060101010101" pitchFamily="49" charset="-122"/>
              <a:ea typeface="楷体" panose="02010609060101010101" pitchFamily="49" charset="-122"/>
            </a:endParaRPr>
          </a:p>
          <a:p>
            <a:pPr defTabSz="685800">
              <a:defRPr/>
            </a:pPr>
            <a:r>
              <a:rPr lang="zh-CN" altLang="en-US" dirty="0">
                <a:solidFill>
                  <a:prstClr val="black"/>
                </a:solidFill>
                <a:latin typeface="微软雅黑" panose="020B0503020204020204" charset="-122"/>
                <a:ea typeface="微软雅黑" panose="020B0503020204020204" charset="-122"/>
                <a:sym typeface="+mn-ea"/>
              </a:rPr>
              <a:t>②</a:t>
            </a:r>
            <a:r>
              <a:rPr lang="zh-CN" altLang="zh-CN" dirty="0">
                <a:solidFill>
                  <a:prstClr val="black"/>
                </a:solidFill>
                <a:latin typeface="微软雅黑" panose="020B0503020204020204" charset="-122"/>
                <a:ea typeface="微软雅黑" panose="020B0503020204020204" charset="-122"/>
                <a:sym typeface="+mn-ea"/>
              </a:rPr>
              <a:t>讽刺与幽默笑话。</a:t>
            </a:r>
            <a:endParaRPr lang="en-US" altLang="zh-CN" dirty="0">
              <a:solidFill>
                <a:prstClr val="black"/>
              </a:solidFill>
              <a:latin typeface="微软雅黑" panose="020B0503020204020204" charset="-122"/>
              <a:ea typeface="微软雅黑" panose="020B0503020204020204" charset="-122"/>
            </a:endParaRPr>
          </a:p>
          <a:p>
            <a:pPr defTabSz="685800">
              <a:defRPr/>
            </a:pPr>
            <a:r>
              <a:rPr lang="en-US" altLang="zh-CN" dirty="0">
                <a:solidFill>
                  <a:prstClr val="black"/>
                </a:solidFill>
                <a:latin typeface="微软雅黑" panose="020B0503020204020204" charset="-122"/>
                <a:ea typeface="微软雅黑" panose="020B0503020204020204" charset="-122"/>
                <a:sym typeface="+mn-ea"/>
              </a:rPr>
              <a:t>       </a:t>
            </a:r>
            <a:r>
              <a:rPr lang="zh-CN" altLang="en-US" b="1" dirty="0">
                <a:solidFill>
                  <a:prstClr val="black"/>
                </a:solidFill>
                <a:latin typeface="楷体" panose="02010609060101010101" pitchFamily="49" charset="-122"/>
                <a:ea typeface="楷体" panose="02010609060101010101" pitchFamily="49" charset="-122"/>
                <a:sym typeface="+mn-ea"/>
              </a:rPr>
              <a:t>例：</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兄弟共靴</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吃酒席</a:t>
            </a:r>
            <a:r>
              <a:rPr lang="en-US" altLang="zh-CN" b="1" dirty="0">
                <a:solidFill>
                  <a:prstClr val="black"/>
                </a:solidFill>
                <a:latin typeface="楷体" panose="02010609060101010101" pitchFamily="49" charset="-122"/>
                <a:ea typeface="楷体" panose="02010609060101010101" pitchFamily="49" charset="-122"/>
                <a:sym typeface="+mn-ea"/>
              </a:rPr>
              <a:t>》</a:t>
            </a:r>
            <a:endParaRPr lang="zh-CN" altLang="en-US" b="1" dirty="0">
              <a:solidFill>
                <a:prstClr val="black"/>
              </a:solidFill>
              <a:latin typeface="楷体" panose="02010609060101010101" pitchFamily="49" charset="-122"/>
              <a:ea typeface="楷体" panose="02010609060101010101" pitchFamily="49" charset="-122"/>
            </a:endParaRPr>
          </a:p>
        </p:txBody>
      </p:sp>
      <p:sp>
        <p:nvSpPr>
          <p:cNvPr id="5" name="文本框 4"/>
          <p:cNvSpPr txBox="1"/>
          <p:nvPr/>
        </p:nvSpPr>
        <p:spPr>
          <a:xfrm>
            <a:off x="198135" y="2790036"/>
            <a:ext cx="3254737" cy="435825"/>
          </a:xfrm>
          <a:prstGeom prst="rect">
            <a:avLst/>
          </a:prstGeom>
          <a:noFill/>
        </p:spPr>
        <p:txBody>
          <a:bodyPr wrap="none" lIns="68580" tIns="34290" rIns="68580" bIns="34290" rtlCol="0" anchor="t">
            <a:spAutoFit/>
          </a:bodyPr>
          <a:lstStyle/>
          <a:p>
            <a:pPr marL="342900" indent="-342900" defTabSz="685800">
              <a:lnSpc>
                <a:spcPct val="150000"/>
              </a:lnSpc>
              <a:buFont typeface="Wingdings" panose="05000000000000000000" charset="0"/>
              <a:buChar char=""/>
              <a:defRPr/>
            </a:pPr>
            <a:r>
              <a:rPr lang="zh-CN" altLang="zh-CN" b="1" dirty="0">
                <a:solidFill>
                  <a:prstClr val="black"/>
                </a:solidFill>
                <a:latin typeface="微软雅黑" panose="020B0503020204020204" charset="-122"/>
                <a:ea typeface="微软雅黑" panose="020B0503020204020204" charset="-122"/>
                <a:sym typeface="+mn-ea"/>
              </a:rPr>
              <a:t>我国民间笑话的</a:t>
            </a:r>
            <a:r>
              <a:rPr lang="zh-CN" altLang="zh-CN" b="1" dirty="0">
                <a:solidFill>
                  <a:srgbClr val="0070C0"/>
                </a:solidFill>
                <a:latin typeface="微软雅黑" panose="020B0503020204020204" charset="-122"/>
                <a:ea typeface="微软雅黑" panose="020B0503020204020204" charset="-122"/>
                <a:sym typeface="+mn-ea"/>
              </a:rPr>
              <a:t>主要类型</a:t>
            </a:r>
            <a:r>
              <a:rPr lang="zh-CN" altLang="zh-CN" b="1" dirty="0">
                <a:solidFill>
                  <a:prstClr val="black"/>
                </a:solidFill>
                <a:latin typeface="微软雅黑" panose="020B0503020204020204" charset="-122"/>
                <a:ea typeface="微软雅黑" panose="020B0503020204020204" charset="-122"/>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7" name="Rectangle 1">
            <a:extLst>
              <a:ext uri="{FF2B5EF4-FFF2-40B4-BE49-F238E27FC236}">
                <a16:creationId xmlns:a16="http://schemas.microsoft.com/office/drawing/2014/main" id="{B796BFDE-0CAD-AA49-9A34-839A00AB1FFE}"/>
              </a:ext>
            </a:extLst>
          </p:cNvPr>
          <p:cNvSpPr>
            <a:spLocks noChangeArrowheads="1"/>
          </p:cNvSpPr>
          <p:nvPr/>
        </p:nvSpPr>
        <p:spPr bwMode="auto">
          <a:xfrm>
            <a:off x="118888" y="28071"/>
            <a:ext cx="5004104" cy="553998"/>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5.1.3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民间故事类别</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399195" y="21428"/>
            <a:ext cx="3735968" cy="1136098"/>
            <a:chOff x="2069728" y="1180019"/>
            <a:chExt cx="6120617" cy="3448116"/>
          </a:xfrm>
        </p:grpSpPr>
        <p:sp>
          <p:nvSpPr>
            <p:cNvPr id="9" name="圆角矩形 8">
              <a:extLst>
                <a:ext uri="{FF2B5EF4-FFF2-40B4-BE49-F238E27FC236}">
                  <a16:creationId xmlns:a16="http://schemas.microsoft.com/office/drawing/2014/main" id="{EC3F5AF2-376F-0844-A51B-07622CD5612F}"/>
                </a:ext>
              </a:extLst>
            </p:cNvPr>
            <p:cNvSpPr/>
            <p:nvPr/>
          </p:nvSpPr>
          <p:spPr>
            <a:xfrm>
              <a:off x="2069728" y="2307346"/>
              <a:ext cx="1918763"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第五章</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民间故事</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249667"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民间故事的界定与分类</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694816"/>
              <a:ext cx="2633309"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民间故事的特征</a:t>
              </a:r>
            </a:p>
          </p:txBody>
        </p:sp>
        <p:sp>
          <p:nvSpPr>
            <p:cNvPr id="12" name="圆角矩形 11">
              <a:extLst>
                <a:ext uri="{FF2B5EF4-FFF2-40B4-BE49-F238E27FC236}">
                  <a16:creationId xmlns:a16="http://schemas.microsoft.com/office/drawing/2014/main" id="{0215B883-6253-8449-A953-2792DF534019}"/>
                </a:ext>
              </a:extLst>
            </p:cNvPr>
            <p:cNvSpPr/>
            <p:nvPr/>
          </p:nvSpPr>
          <p:spPr>
            <a:xfrm>
              <a:off x="4516481" y="4022539"/>
              <a:ext cx="3673864"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民间故事的价值及其研究</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88491" y="1481506"/>
              <a:ext cx="362335"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88491" y="2992145"/>
              <a:ext cx="388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88491" y="2992145"/>
              <a:ext cx="527990" cy="133319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032467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5" name="文本框 4">
            <a:extLst>
              <a:ext uri="{FF2B5EF4-FFF2-40B4-BE49-F238E27FC236}">
                <a16:creationId xmlns:a16="http://schemas.microsoft.com/office/drawing/2014/main" id="{23C12FDF-3161-483B-B817-CC43560615EC}"/>
              </a:ext>
            </a:extLst>
          </p:cNvPr>
          <p:cNvSpPr txBox="1"/>
          <p:nvPr/>
        </p:nvSpPr>
        <p:spPr>
          <a:xfrm>
            <a:off x="821532" y="1376362"/>
            <a:ext cx="7284244" cy="391478"/>
          </a:xfrm>
          <a:prstGeom prst="rect">
            <a:avLst/>
          </a:prstGeom>
          <a:noFill/>
          <a:ln w="9525">
            <a:noFill/>
          </a:ln>
        </p:spPr>
        <p:txBody>
          <a:bodyPr wrap="square" lIns="68580" tIns="34290" rIns="68580" bIns="34290">
            <a:spAutoFit/>
          </a:bodyPr>
          <a:lstStyle/>
          <a:p>
            <a:pPr defTabSz="685800">
              <a:defRPr/>
            </a:pP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3</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、民间叙事长诗多以第一人称叙事。    【 </a:t>
            </a: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   </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a:t>
            </a:r>
            <a:endParaRPr lang="zh-CN" altLang="en-US" sz="2100" dirty="0">
              <a:solidFill>
                <a:srgbClr val="C00000"/>
              </a:solidFill>
              <a:latin typeface="微软雅黑" panose="020B0503020204020204" charset="-122"/>
              <a:ea typeface="微软雅黑" panose="020B0503020204020204" charset="-122"/>
              <a:cs typeface="宋体" panose="02010600030101010101" pitchFamily="2" charset="-122"/>
            </a:endParaRPr>
          </a:p>
        </p:txBody>
      </p:sp>
    </p:spTree>
    <p:custDataLst>
      <p:tags r:id="rId1"/>
    </p:custDataLst>
    <p:extLst>
      <p:ext uri="{BB962C8B-B14F-4D97-AF65-F5344CB8AC3E}">
        <p14:creationId xmlns:p14="http://schemas.microsoft.com/office/powerpoint/2010/main" val="8657332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1532" y="1376362"/>
            <a:ext cx="7284244" cy="391478"/>
          </a:xfrm>
          <a:prstGeom prst="rect">
            <a:avLst/>
          </a:prstGeom>
          <a:noFill/>
          <a:ln w="9525">
            <a:noFill/>
          </a:ln>
        </p:spPr>
        <p:txBody>
          <a:bodyPr wrap="square" lIns="68580" tIns="34290" rIns="68580" bIns="34290">
            <a:spAutoFit/>
          </a:bodyPr>
          <a:lstStyle/>
          <a:p>
            <a:pPr defTabSz="685800">
              <a:defRPr/>
            </a:pP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3</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、民间叙事长诗多以第一人称叙事。    【 </a:t>
            </a:r>
            <a:r>
              <a:rPr lang="en-US" altLang="zh-CN" sz="2100" b="1" dirty="0">
                <a:solidFill>
                  <a:srgbClr val="C00000"/>
                </a:solidFill>
                <a:latin typeface="微软雅黑" panose="020B0503020204020204" charset="-122"/>
                <a:ea typeface="微软雅黑" panose="020B0503020204020204" charset="-122"/>
                <a:cs typeface="宋体" panose="02010600030101010101" pitchFamily="2" charset="-122"/>
              </a:rPr>
              <a:t>×</a:t>
            </a: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   </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sz="2100" dirty="0">
                <a:solidFill>
                  <a:srgbClr val="C00000"/>
                </a:solidFill>
                <a:latin typeface="微软雅黑" panose="020B0503020204020204" charset="-122"/>
                <a:ea typeface="微软雅黑" panose="020B0503020204020204" charset="-122"/>
                <a:cs typeface="宋体" panose="02010600030101010101" pitchFamily="2" charset="-122"/>
              </a:rPr>
              <a:t>第三人称</a:t>
            </a: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332236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38726" y="1871186"/>
            <a:ext cx="6666548" cy="391478"/>
          </a:xfrm>
          <a:prstGeom prst="rect">
            <a:avLst/>
          </a:prstGeom>
          <a:noFill/>
          <a:ln w="9525">
            <a:noFill/>
          </a:ln>
        </p:spPr>
        <p:txBody>
          <a:bodyPr wrap="square" lIns="68580" tIns="34290" rIns="68580" bIns="34290">
            <a:spAutoFit/>
          </a:bodyPr>
          <a:lstStyle/>
          <a:p>
            <a:pPr defTabSz="685800">
              <a:defRPr/>
            </a:pP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4</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、民间抒情长诗有完整的故事情节【 </a:t>
            </a: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   </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 </a:t>
            </a:r>
            <a:endParaRPr lang="zh-CN" altLang="en-US" sz="2100"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874455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38726" y="1871186"/>
            <a:ext cx="6666548" cy="391478"/>
          </a:xfrm>
          <a:prstGeom prst="rect">
            <a:avLst/>
          </a:prstGeom>
          <a:noFill/>
          <a:ln w="9525">
            <a:noFill/>
          </a:ln>
        </p:spPr>
        <p:txBody>
          <a:bodyPr wrap="square" lIns="68580" tIns="34290" rIns="68580" bIns="34290">
            <a:spAutoFit/>
          </a:bodyPr>
          <a:lstStyle/>
          <a:p>
            <a:pPr defTabSz="685800">
              <a:defRPr/>
            </a:pP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4</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、民间抒情长诗有完整的故事情节【</a:t>
            </a:r>
            <a:r>
              <a:rPr lang="zh-CN" altLang="en-US" sz="2100" dirty="0">
                <a:solidFill>
                  <a:srgbClr val="C00000"/>
                </a:solidFill>
                <a:latin typeface="微软雅黑" panose="020B0503020204020204" charset="-122"/>
                <a:ea typeface="微软雅黑" panose="020B0503020204020204" charset="-122"/>
                <a:cs typeface="宋体" panose="02010600030101010101" pitchFamily="2" charset="-122"/>
              </a:rPr>
              <a:t> </a:t>
            </a:r>
            <a:r>
              <a:rPr lang="en-US" altLang="zh-CN" sz="2100" dirty="0">
                <a:solidFill>
                  <a:srgbClr val="C00000"/>
                </a:solidFill>
                <a:latin typeface="微软雅黑" panose="020B0503020204020204" charset="-122"/>
                <a:ea typeface="微软雅黑" panose="020B0503020204020204" charset="-122"/>
                <a:cs typeface="宋体" panose="02010600030101010101" pitchFamily="2" charset="-122"/>
              </a:rPr>
              <a:t>× </a:t>
            </a:r>
            <a:r>
              <a:rPr lang="en-US" altLang="zh-CN" sz="2100" dirty="0">
                <a:solidFill>
                  <a:prstClr val="black"/>
                </a:solidFill>
                <a:latin typeface="微软雅黑" panose="020B0503020204020204" charset="-122"/>
                <a:ea typeface="微软雅黑" panose="020B0503020204020204" charset="-122"/>
                <a:cs typeface="宋体" panose="02010600030101010101" pitchFamily="2" charset="-122"/>
              </a:rPr>
              <a:t>  </a:t>
            </a:r>
            <a:r>
              <a:rPr lang="zh-CN" altLang="en-US" sz="2100" dirty="0">
                <a:solidFill>
                  <a:prstClr val="black"/>
                </a:solidFill>
                <a:latin typeface="微软雅黑" panose="020B0503020204020204" charset="-122"/>
                <a:ea typeface="微软雅黑" panose="020B0503020204020204" charset="-122"/>
                <a:cs typeface="宋体" panose="02010600030101010101" pitchFamily="2" charset="-122"/>
              </a:rPr>
              <a:t>】 </a:t>
            </a:r>
            <a:r>
              <a:rPr lang="zh-CN" altLang="en-US" sz="2100" dirty="0">
                <a:solidFill>
                  <a:srgbClr val="C00000"/>
                </a:solidFill>
                <a:latin typeface="微软雅黑" panose="020B0503020204020204" charset="-122"/>
                <a:ea typeface="微软雅黑" panose="020B0503020204020204" charset="-122"/>
                <a:cs typeface="宋体" panose="02010600030101010101" pitchFamily="2" charset="-122"/>
              </a:rPr>
              <a:t>没有</a:t>
            </a: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6807718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srgbClr val="FF0000"/>
                </a:solidFill>
                <a:latin typeface="微软雅黑" panose="020B0503020204020204" charset="-122"/>
                <a:ea typeface="微软雅黑" panose="020B0503020204020204" charset="-122"/>
              </a:rPr>
              <a:t>第七章重点内容</a:t>
            </a:r>
          </a:p>
        </p:txBody>
      </p:sp>
      <p:sp>
        <p:nvSpPr>
          <p:cNvPr id="100" name="文本框 99"/>
          <p:cNvSpPr txBox="1"/>
          <p:nvPr/>
        </p:nvSpPr>
        <p:spPr>
          <a:xfrm>
            <a:off x="532924" y="1086803"/>
            <a:ext cx="6093143" cy="1730216"/>
          </a:xfrm>
          <a:prstGeom prst="rect">
            <a:avLst/>
          </a:prstGeom>
          <a:noFill/>
          <a:ln w="9525">
            <a:noFill/>
          </a:ln>
        </p:spPr>
        <p:txBody>
          <a:bodyPr wrap="square" lIns="68580" tIns="34290" rIns="68580" bIns="34290">
            <a:spAutoFit/>
          </a:bodyPr>
          <a:lstStyle/>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1. </a:t>
            </a:r>
            <a:r>
              <a:rPr>
                <a:solidFill>
                  <a:prstClr val="black"/>
                </a:solidFill>
                <a:latin typeface="微软雅黑" panose="020B0503020204020204" charset="-122"/>
                <a:ea typeface="微软雅黑" panose="020B0503020204020204" charset="-122"/>
                <a:cs typeface="宋体" panose="02010600030101010101" pitchFamily="2" charset="-122"/>
              </a:rPr>
              <a:t>民间长诗的</a:t>
            </a:r>
            <a:r>
              <a:rPr b="1">
                <a:solidFill>
                  <a:srgbClr val="FF0000"/>
                </a:solidFill>
                <a:latin typeface="微软雅黑" panose="020B0503020204020204" charset="-122"/>
                <a:ea typeface="微软雅黑" panose="020B0503020204020204" charset="-122"/>
                <a:cs typeface="宋体" panose="02010600030101010101" pitchFamily="2" charset="-122"/>
              </a:rPr>
              <a:t>含义</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2. </a:t>
            </a:r>
            <a:r>
              <a:rPr>
                <a:solidFill>
                  <a:prstClr val="black"/>
                </a:solidFill>
                <a:latin typeface="微软雅黑" panose="020B0503020204020204" charset="-122"/>
                <a:ea typeface="微软雅黑" panose="020B0503020204020204" charset="-122"/>
                <a:cs typeface="宋体" panose="02010600030101010101" pitchFamily="2" charset="-122"/>
              </a:rPr>
              <a:t>民间叙事长诗的</a:t>
            </a:r>
            <a:r>
              <a:rPr b="1">
                <a:solidFill>
                  <a:srgbClr val="FF0000"/>
                </a:solidFill>
                <a:latin typeface="微软雅黑" panose="020B0503020204020204" charset="-122"/>
                <a:ea typeface="微软雅黑" panose="020B0503020204020204" charset="-122"/>
                <a:cs typeface="宋体" panose="02010600030101010101" pitchFamily="2" charset="-122"/>
              </a:rPr>
              <a:t>艺术特征</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3. </a:t>
            </a:r>
            <a:r>
              <a:rPr>
                <a:solidFill>
                  <a:prstClr val="black"/>
                </a:solidFill>
                <a:latin typeface="微软雅黑" panose="020B0503020204020204" charset="-122"/>
                <a:ea typeface="微软雅黑" panose="020B0503020204020204" charset="-122"/>
                <a:cs typeface="宋体" panose="02010600030101010101" pitchFamily="2" charset="-122"/>
              </a:rPr>
              <a:t>民间叙事长诗的</a:t>
            </a:r>
            <a:r>
              <a:rPr b="1">
                <a:solidFill>
                  <a:srgbClr val="FF0000"/>
                </a:solidFill>
                <a:latin typeface="微软雅黑" panose="020B0503020204020204" charset="-122"/>
                <a:ea typeface="微软雅黑" panose="020B0503020204020204" charset="-122"/>
                <a:cs typeface="宋体" panose="02010600030101010101" pitchFamily="2" charset="-122"/>
              </a:rPr>
              <a:t>发展</a:t>
            </a:r>
          </a:p>
          <a:p>
            <a:pPr defTabSz="685800">
              <a:lnSpc>
                <a:spcPct val="150000"/>
              </a:lnSpc>
              <a:defRPr/>
            </a:pPr>
            <a:endParaRPr>
              <a:solidFill>
                <a:prstClr val="black"/>
              </a:solidFill>
              <a:latin typeface="微软雅黑" panose="020B0503020204020204" charset="-122"/>
              <a:ea typeface="微软雅黑" panose="020B0503020204020204" charset="-122"/>
              <a:cs typeface="宋体" panose="02010600030101010101" pitchFamily="2" charset="-122"/>
            </a:endParaRPr>
          </a:p>
        </p:txBody>
      </p:sp>
    </p:spTree>
    <p:custDataLst>
      <p:tags r:id="rId1"/>
    </p:custDataLst>
    <p:extLst>
      <p:ext uri="{BB962C8B-B14F-4D97-AF65-F5344CB8AC3E}">
        <p14:creationId xmlns:p14="http://schemas.microsoft.com/office/powerpoint/2010/main" val="3581686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8899</Words>
  <Application>Microsoft Office PowerPoint</Application>
  <PresentationFormat>全屏显示(16:9)</PresentationFormat>
  <Paragraphs>986</Paragraphs>
  <Slides>94</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94</vt:i4>
      </vt:variant>
    </vt:vector>
  </HeadingPairs>
  <TitlesOfParts>
    <vt:vector size="102" baseType="lpstr">
      <vt:lpstr>DengXian</vt:lpstr>
      <vt:lpstr>楷体</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jh</dc:creator>
  <cp:lastModifiedBy>hongyu tang</cp:lastModifiedBy>
  <cp:revision>53</cp:revision>
  <dcterms:created xsi:type="dcterms:W3CDTF">2018-11-12T04:11:19Z</dcterms:created>
  <dcterms:modified xsi:type="dcterms:W3CDTF">2018-11-17T16:39:39Z</dcterms:modified>
</cp:coreProperties>
</file>