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826" r:id="rId3"/>
    <p:sldId id="625" r:id="rId4"/>
    <p:sldId id="609" r:id="rId5"/>
    <p:sldId id="1009" r:id="rId6"/>
    <p:sldId id="1012" r:id="rId7"/>
    <p:sldId id="1015" r:id="rId8"/>
    <p:sldId id="720" r:id="rId9"/>
    <p:sldId id="960" r:id="rId10"/>
    <p:sldId id="961" r:id="rId11"/>
    <p:sldId id="1040" r:id="rId12"/>
    <p:sldId id="1042" r:id="rId13"/>
    <p:sldId id="1044" r:id="rId14"/>
    <p:sldId id="1045" r:id="rId15"/>
    <p:sldId id="948" r:id="rId16"/>
    <p:sldId id="949" r:id="rId17"/>
    <p:sldId id="950" r:id="rId18"/>
    <p:sldId id="952" r:id="rId19"/>
    <p:sldId id="953" r:id="rId20"/>
    <p:sldId id="956" r:id="rId21"/>
    <p:sldId id="958" r:id="rId22"/>
    <p:sldId id="957" r:id="rId23"/>
    <p:sldId id="959" r:id="rId24"/>
    <p:sldId id="967" r:id="rId25"/>
    <p:sldId id="968" r:id="rId26"/>
    <p:sldId id="969" r:id="rId27"/>
    <p:sldId id="970" r:id="rId28"/>
    <p:sldId id="1046" r:id="rId29"/>
    <p:sldId id="1047" r:id="rId30"/>
    <p:sldId id="1048" r:id="rId31"/>
    <p:sldId id="1049" r:id="rId32"/>
    <p:sldId id="971" r:id="rId33"/>
    <p:sldId id="972" r:id="rId34"/>
    <p:sldId id="973" r:id="rId35"/>
    <p:sldId id="974" r:id="rId36"/>
    <p:sldId id="975" r:id="rId37"/>
    <p:sldId id="1050" r:id="rId38"/>
    <p:sldId id="1051" r:id="rId39"/>
    <p:sldId id="1052" r:id="rId40"/>
    <p:sldId id="1053" r:id="rId41"/>
    <p:sldId id="1054" r:id="rId42"/>
    <p:sldId id="1055" r:id="rId43"/>
    <p:sldId id="1056" r:id="rId44"/>
    <p:sldId id="1057" r:id="rId45"/>
    <p:sldId id="976" r:id="rId46"/>
    <p:sldId id="1016" r:id="rId47"/>
    <p:sldId id="978" r:id="rId48"/>
    <p:sldId id="1017" r:id="rId49"/>
    <p:sldId id="980" r:id="rId50"/>
    <p:sldId id="982" r:id="rId51"/>
    <p:sldId id="1058" r:id="rId52"/>
    <p:sldId id="1059" r:id="rId53"/>
    <p:sldId id="1060" r:id="rId54"/>
    <p:sldId id="1061" r:id="rId55"/>
    <p:sldId id="981" r:id="rId56"/>
    <p:sldId id="1018" r:id="rId57"/>
    <p:sldId id="1062" r:id="rId58"/>
    <p:sldId id="1063" r:id="rId59"/>
    <p:sldId id="1064" r:id="rId60"/>
    <p:sldId id="1065" r:id="rId61"/>
    <p:sldId id="1019" r:id="rId62"/>
    <p:sldId id="983" r:id="rId63"/>
    <p:sldId id="1010" r:id="rId64"/>
    <p:sldId id="1011" r:id="rId65"/>
    <p:sldId id="1021" r:id="rId66"/>
    <p:sldId id="1022" r:id="rId67"/>
    <p:sldId id="1083" r:id="rId68"/>
    <p:sldId id="1024" r:id="rId69"/>
    <p:sldId id="1025" r:id="rId70"/>
    <p:sldId id="1023" r:id="rId71"/>
    <p:sldId id="1066" r:id="rId72"/>
    <p:sldId id="1067" r:id="rId73"/>
    <p:sldId id="1026" r:id="rId74"/>
    <p:sldId id="1027" r:id="rId75"/>
    <p:sldId id="1028" r:id="rId76"/>
    <p:sldId id="1029" r:id="rId77"/>
    <p:sldId id="1031" r:id="rId78"/>
    <p:sldId id="1032" r:id="rId79"/>
    <p:sldId id="1033" r:id="rId80"/>
    <p:sldId id="1077" r:id="rId81"/>
    <p:sldId id="1076" r:id="rId82"/>
    <p:sldId id="1035" r:id="rId83"/>
    <p:sldId id="1034" r:id="rId84"/>
    <p:sldId id="1036" r:id="rId85"/>
    <p:sldId id="1037" r:id="rId86"/>
    <p:sldId id="1078" r:id="rId87"/>
    <p:sldId id="1079" r:id="rId88"/>
    <p:sldId id="1081" r:id="rId89"/>
    <p:sldId id="1084" r:id="rId90"/>
    <p:sldId id="1085" r:id="rId91"/>
    <p:sldId id="1068" r:id="rId92"/>
    <p:sldId id="1069" r:id="rId93"/>
    <p:sldId id="1070" r:id="rId94"/>
    <p:sldId id="1071" r:id="rId95"/>
    <p:sldId id="1072" r:id="rId96"/>
    <p:sldId id="1073" r:id="rId97"/>
    <p:sldId id="1038" r:id="rId98"/>
    <p:sldId id="1086" r:id="rId99"/>
    <p:sldId id="1082"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2" autoAdjust="0"/>
    <p:restoredTop sz="71203" autoAdjust="0"/>
  </p:normalViewPr>
  <p:slideViewPr>
    <p:cSldViewPr snapToGrid="0">
      <p:cViewPr varScale="1">
        <p:scale>
          <a:sx n="66" d="100"/>
          <a:sy n="66" d="100"/>
        </p:scale>
        <p:origin x="12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F8638-9698-4EDC-9412-A158CEC4640C}" type="datetimeFigureOut">
              <a:rPr lang="zh-CN" altLang="en-US" smtClean="0"/>
              <a:t>2018/6/2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40CF5-E53E-4C03-B429-557B55F23829}" type="slidenum">
              <a:rPr lang="zh-CN" altLang="en-US" smtClean="0"/>
              <a:t>‹#›</a:t>
            </a:fld>
            <a:endParaRPr lang="zh-CN" altLang="en-US"/>
          </a:p>
        </p:txBody>
      </p:sp>
    </p:spTree>
    <p:extLst>
      <p:ext uri="{BB962C8B-B14F-4D97-AF65-F5344CB8AC3E}">
        <p14:creationId xmlns:p14="http://schemas.microsoft.com/office/powerpoint/2010/main" val="112462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4049588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10</a:t>
            </a:fld>
            <a:endParaRPr lang="zh-CN" altLang="en-US"/>
          </a:p>
        </p:txBody>
      </p:sp>
    </p:spTree>
    <p:extLst>
      <p:ext uri="{BB962C8B-B14F-4D97-AF65-F5344CB8AC3E}">
        <p14:creationId xmlns:p14="http://schemas.microsoft.com/office/powerpoint/2010/main" val="386399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a:t>
            </a:fld>
            <a:endParaRPr lang="zh-CN" altLang="en-US"/>
          </a:p>
        </p:txBody>
      </p:sp>
    </p:spTree>
    <p:extLst>
      <p:ext uri="{BB962C8B-B14F-4D97-AF65-F5344CB8AC3E}">
        <p14:creationId xmlns:p14="http://schemas.microsoft.com/office/powerpoint/2010/main" val="187622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a:t>
            </a:fld>
            <a:endParaRPr lang="zh-CN" altLang="en-US"/>
          </a:p>
        </p:txBody>
      </p:sp>
    </p:spTree>
    <p:extLst>
      <p:ext uri="{BB962C8B-B14F-4D97-AF65-F5344CB8AC3E}">
        <p14:creationId xmlns:p14="http://schemas.microsoft.com/office/powerpoint/2010/main" val="237622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a:t>
            </a:fld>
            <a:endParaRPr lang="zh-CN" altLang="en-US"/>
          </a:p>
        </p:txBody>
      </p:sp>
    </p:spTree>
    <p:extLst>
      <p:ext uri="{BB962C8B-B14F-4D97-AF65-F5344CB8AC3E}">
        <p14:creationId xmlns:p14="http://schemas.microsoft.com/office/powerpoint/2010/main" val="58369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14</a:t>
            </a:fld>
            <a:endParaRPr lang="zh-CN" altLang="en-US"/>
          </a:p>
        </p:txBody>
      </p:sp>
    </p:spTree>
    <p:extLst>
      <p:ext uri="{BB962C8B-B14F-4D97-AF65-F5344CB8AC3E}">
        <p14:creationId xmlns:p14="http://schemas.microsoft.com/office/powerpoint/2010/main" val="388569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15</a:t>
            </a:fld>
            <a:endParaRPr lang="zh-CN" altLang="en-US"/>
          </a:p>
        </p:txBody>
      </p:sp>
    </p:spTree>
    <p:extLst>
      <p:ext uri="{BB962C8B-B14F-4D97-AF65-F5344CB8AC3E}">
        <p14:creationId xmlns:p14="http://schemas.microsoft.com/office/powerpoint/2010/main" val="3951594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a:t>
            </a:fld>
            <a:endParaRPr lang="zh-CN" altLang="en-US"/>
          </a:p>
        </p:txBody>
      </p:sp>
    </p:spTree>
    <p:extLst>
      <p:ext uri="{BB962C8B-B14F-4D97-AF65-F5344CB8AC3E}">
        <p14:creationId xmlns:p14="http://schemas.microsoft.com/office/powerpoint/2010/main" val="1342279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17</a:t>
            </a:fld>
            <a:endParaRPr lang="zh-CN" altLang="en-US"/>
          </a:p>
        </p:txBody>
      </p:sp>
    </p:spTree>
    <p:extLst>
      <p:ext uri="{BB962C8B-B14F-4D97-AF65-F5344CB8AC3E}">
        <p14:creationId xmlns:p14="http://schemas.microsoft.com/office/powerpoint/2010/main" val="4184236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18</a:t>
            </a:fld>
            <a:endParaRPr lang="zh-CN" altLang="en-US"/>
          </a:p>
        </p:txBody>
      </p:sp>
    </p:spTree>
    <p:extLst>
      <p:ext uri="{BB962C8B-B14F-4D97-AF65-F5344CB8AC3E}">
        <p14:creationId xmlns:p14="http://schemas.microsoft.com/office/powerpoint/2010/main" val="3687954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19</a:t>
            </a:fld>
            <a:endParaRPr lang="zh-CN" altLang="en-US"/>
          </a:p>
        </p:txBody>
      </p:sp>
    </p:spTree>
    <p:extLst>
      <p:ext uri="{BB962C8B-B14F-4D97-AF65-F5344CB8AC3E}">
        <p14:creationId xmlns:p14="http://schemas.microsoft.com/office/powerpoint/2010/main" val="70989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1269499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20</a:t>
            </a:fld>
            <a:endParaRPr lang="zh-CN" altLang="en-US"/>
          </a:p>
        </p:txBody>
      </p:sp>
    </p:spTree>
    <p:extLst>
      <p:ext uri="{BB962C8B-B14F-4D97-AF65-F5344CB8AC3E}">
        <p14:creationId xmlns:p14="http://schemas.microsoft.com/office/powerpoint/2010/main" val="2253627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a:t>
            </a:fld>
            <a:endParaRPr lang="zh-CN" altLang="en-US"/>
          </a:p>
        </p:txBody>
      </p:sp>
    </p:spTree>
    <p:extLst>
      <p:ext uri="{BB962C8B-B14F-4D97-AF65-F5344CB8AC3E}">
        <p14:creationId xmlns:p14="http://schemas.microsoft.com/office/powerpoint/2010/main" val="2549565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a:t>
            </a:fld>
            <a:endParaRPr lang="zh-CN" altLang="en-US"/>
          </a:p>
        </p:txBody>
      </p:sp>
    </p:spTree>
    <p:extLst>
      <p:ext uri="{BB962C8B-B14F-4D97-AF65-F5344CB8AC3E}">
        <p14:creationId xmlns:p14="http://schemas.microsoft.com/office/powerpoint/2010/main" val="3579963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a:t>
            </a:fld>
            <a:endParaRPr lang="zh-CN" altLang="en-US"/>
          </a:p>
        </p:txBody>
      </p:sp>
    </p:spTree>
    <p:extLst>
      <p:ext uri="{BB962C8B-B14F-4D97-AF65-F5344CB8AC3E}">
        <p14:creationId xmlns:p14="http://schemas.microsoft.com/office/powerpoint/2010/main" val="1500883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a:t>
            </a:fld>
            <a:endParaRPr lang="zh-CN" altLang="en-US"/>
          </a:p>
        </p:txBody>
      </p:sp>
    </p:spTree>
    <p:extLst>
      <p:ext uri="{BB962C8B-B14F-4D97-AF65-F5344CB8AC3E}">
        <p14:creationId xmlns:p14="http://schemas.microsoft.com/office/powerpoint/2010/main" val="2495433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a:t>
            </a:fld>
            <a:endParaRPr lang="zh-CN" altLang="en-US"/>
          </a:p>
        </p:txBody>
      </p:sp>
    </p:spTree>
    <p:extLst>
      <p:ext uri="{BB962C8B-B14F-4D97-AF65-F5344CB8AC3E}">
        <p14:creationId xmlns:p14="http://schemas.microsoft.com/office/powerpoint/2010/main" val="2684695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a:t>
            </a:fld>
            <a:endParaRPr lang="zh-CN" altLang="en-US"/>
          </a:p>
        </p:txBody>
      </p:sp>
    </p:spTree>
    <p:extLst>
      <p:ext uri="{BB962C8B-B14F-4D97-AF65-F5344CB8AC3E}">
        <p14:creationId xmlns:p14="http://schemas.microsoft.com/office/powerpoint/2010/main" val="708700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27</a:t>
            </a:fld>
            <a:endParaRPr lang="zh-CN" altLang="en-US"/>
          </a:p>
        </p:txBody>
      </p:sp>
    </p:spTree>
    <p:extLst>
      <p:ext uri="{BB962C8B-B14F-4D97-AF65-F5344CB8AC3E}">
        <p14:creationId xmlns:p14="http://schemas.microsoft.com/office/powerpoint/2010/main" val="753917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a:t>
            </a:fld>
            <a:endParaRPr lang="zh-CN" altLang="en-US"/>
          </a:p>
        </p:txBody>
      </p:sp>
    </p:spTree>
    <p:extLst>
      <p:ext uri="{BB962C8B-B14F-4D97-AF65-F5344CB8AC3E}">
        <p14:creationId xmlns:p14="http://schemas.microsoft.com/office/powerpoint/2010/main" val="4178389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29</a:t>
            </a:fld>
            <a:endParaRPr lang="zh-CN" altLang="en-US"/>
          </a:p>
        </p:txBody>
      </p:sp>
    </p:spTree>
    <p:extLst>
      <p:ext uri="{BB962C8B-B14F-4D97-AF65-F5344CB8AC3E}">
        <p14:creationId xmlns:p14="http://schemas.microsoft.com/office/powerpoint/2010/main" val="369813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1078778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30</a:t>
            </a:fld>
            <a:endParaRPr lang="zh-CN" altLang="en-US"/>
          </a:p>
        </p:txBody>
      </p:sp>
    </p:spTree>
    <p:extLst>
      <p:ext uri="{BB962C8B-B14F-4D97-AF65-F5344CB8AC3E}">
        <p14:creationId xmlns:p14="http://schemas.microsoft.com/office/powerpoint/2010/main" val="1223075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31</a:t>
            </a:fld>
            <a:endParaRPr lang="zh-CN" altLang="en-US"/>
          </a:p>
        </p:txBody>
      </p:sp>
    </p:spTree>
    <p:extLst>
      <p:ext uri="{BB962C8B-B14F-4D97-AF65-F5344CB8AC3E}">
        <p14:creationId xmlns:p14="http://schemas.microsoft.com/office/powerpoint/2010/main" val="944063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32</a:t>
            </a:fld>
            <a:endParaRPr lang="zh-CN" altLang="en-US"/>
          </a:p>
        </p:txBody>
      </p:sp>
    </p:spTree>
    <p:extLst>
      <p:ext uri="{BB962C8B-B14F-4D97-AF65-F5344CB8AC3E}">
        <p14:creationId xmlns:p14="http://schemas.microsoft.com/office/powerpoint/2010/main" val="1781044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33</a:t>
            </a:fld>
            <a:endParaRPr lang="zh-CN" altLang="en-US"/>
          </a:p>
        </p:txBody>
      </p:sp>
    </p:spTree>
    <p:extLst>
      <p:ext uri="{BB962C8B-B14F-4D97-AF65-F5344CB8AC3E}">
        <p14:creationId xmlns:p14="http://schemas.microsoft.com/office/powerpoint/2010/main" val="1980369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34</a:t>
            </a:fld>
            <a:endParaRPr lang="zh-CN" altLang="en-US"/>
          </a:p>
        </p:txBody>
      </p:sp>
    </p:spTree>
    <p:extLst>
      <p:ext uri="{BB962C8B-B14F-4D97-AF65-F5344CB8AC3E}">
        <p14:creationId xmlns:p14="http://schemas.microsoft.com/office/powerpoint/2010/main" val="529625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35</a:t>
            </a:fld>
            <a:endParaRPr lang="zh-CN" altLang="en-US"/>
          </a:p>
        </p:txBody>
      </p:sp>
    </p:spTree>
    <p:extLst>
      <p:ext uri="{BB962C8B-B14F-4D97-AF65-F5344CB8AC3E}">
        <p14:creationId xmlns:p14="http://schemas.microsoft.com/office/powerpoint/2010/main" val="291822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36</a:t>
            </a:fld>
            <a:endParaRPr lang="zh-CN" altLang="en-US"/>
          </a:p>
        </p:txBody>
      </p:sp>
    </p:spTree>
    <p:extLst>
      <p:ext uri="{BB962C8B-B14F-4D97-AF65-F5344CB8AC3E}">
        <p14:creationId xmlns:p14="http://schemas.microsoft.com/office/powerpoint/2010/main" val="3890183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37</a:t>
            </a:fld>
            <a:endParaRPr lang="zh-CN" altLang="en-US"/>
          </a:p>
        </p:txBody>
      </p:sp>
    </p:spTree>
    <p:extLst>
      <p:ext uri="{BB962C8B-B14F-4D97-AF65-F5344CB8AC3E}">
        <p14:creationId xmlns:p14="http://schemas.microsoft.com/office/powerpoint/2010/main" val="1329112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38</a:t>
            </a:fld>
            <a:endParaRPr lang="zh-CN" altLang="en-US"/>
          </a:p>
        </p:txBody>
      </p:sp>
    </p:spTree>
    <p:extLst>
      <p:ext uri="{BB962C8B-B14F-4D97-AF65-F5344CB8AC3E}">
        <p14:creationId xmlns:p14="http://schemas.microsoft.com/office/powerpoint/2010/main" val="1480210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39</a:t>
            </a:fld>
            <a:endParaRPr lang="zh-CN" altLang="en-US"/>
          </a:p>
        </p:txBody>
      </p:sp>
    </p:spTree>
    <p:extLst>
      <p:ext uri="{BB962C8B-B14F-4D97-AF65-F5344CB8AC3E}">
        <p14:creationId xmlns:p14="http://schemas.microsoft.com/office/powerpoint/2010/main" val="376120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extLst>
      <p:ext uri="{BB962C8B-B14F-4D97-AF65-F5344CB8AC3E}">
        <p14:creationId xmlns:p14="http://schemas.microsoft.com/office/powerpoint/2010/main" val="2209498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40</a:t>
            </a:fld>
            <a:endParaRPr lang="zh-CN" altLang="en-US"/>
          </a:p>
        </p:txBody>
      </p:sp>
    </p:spTree>
    <p:extLst>
      <p:ext uri="{BB962C8B-B14F-4D97-AF65-F5344CB8AC3E}">
        <p14:creationId xmlns:p14="http://schemas.microsoft.com/office/powerpoint/2010/main" val="201061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41</a:t>
            </a:fld>
            <a:endParaRPr lang="zh-CN" altLang="en-US"/>
          </a:p>
        </p:txBody>
      </p:sp>
    </p:spTree>
    <p:extLst>
      <p:ext uri="{BB962C8B-B14F-4D97-AF65-F5344CB8AC3E}">
        <p14:creationId xmlns:p14="http://schemas.microsoft.com/office/powerpoint/2010/main" val="437601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42</a:t>
            </a:fld>
            <a:endParaRPr lang="zh-CN" altLang="en-US"/>
          </a:p>
        </p:txBody>
      </p:sp>
    </p:spTree>
    <p:extLst>
      <p:ext uri="{BB962C8B-B14F-4D97-AF65-F5344CB8AC3E}">
        <p14:creationId xmlns:p14="http://schemas.microsoft.com/office/powerpoint/2010/main" val="35814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43</a:t>
            </a:fld>
            <a:endParaRPr lang="zh-CN" altLang="en-US"/>
          </a:p>
        </p:txBody>
      </p:sp>
    </p:spTree>
    <p:extLst>
      <p:ext uri="{BB962C8B-B14F-4D97-AF65-F5344CB8AC3E}">
        <p14:creationId xmlns:p14="http://schemas.microsoft.com/office/powerpoint/2010/main" val="1556829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44</a:t>
            </a:fld>
            <a:endParaRPr lang="zh-CN" altLang="en-US"/>
          </a:p>
        </p:txBody>
      </p:sp>
    </p:spTree>
    <p:extLst>
      <p:ext uri="{BB962C8B-B14F-4D97-AF65-F5344CB8AC3E}">
        <p14:creationId xmlns:p14="http://schemas.microsoft.com/office/powerpoint/2010/main" val="2298172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45</a:t>
            </a:fld>
            <a:endParaRPr lang="zh-CN" altLang="en-US"/>
          </a:p>
        </p:txBody>
      </p:sp>
    </p:spTree>
    <p:extLst>
      <p:ext uri="{BB962C8B-B14F-4D97-AF65-F5344CB8AC3E}">
        <p14:creationId xmlns:p14="http://schemas.microsoft.com/office/powerpoint/2010/main" val="3883457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46</a:t>
            </a:fld>
            <a:endParaRPr lang="zh-CN" altLang="en-US"/>
          </a:p>
        </p:txBody>
      </p:sp>
    </p:spTree>
    <p:extLst>
      <p:ext uri="{BB962C8B-B14F-4D97-AF65-F5344CB8AC3E}">
        <p14:creationId xmlns:p14="http://schemas.microsoft.com/office/powerpoint/2010/main" val="2106277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47</a:t>
            </a:fld>
            <a:endParaRPr lang="zh-CN" altLang="en-US"/>
          </a:p>
        </p:txBody>
      </p:sp>
    </p:spTree>
    <p:extLst>
      <p:ext uri="{BB962C8B-B14F-4D97-AF65-F5344CB8AC3E}">
        <p14:creationId xmlns:p14="http://schemas.microsoft.com/office/powerpoint/2010/main" val="2838827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48</a:t>
            </a:fld>
            <a:endParaRPr lang="zh-CN" altLang="en-US"/>
          </a:p>
        </p:txBody>
      </p:sp>
    </p:spTree>
    <p:extLst>
      <p:ext uri="{BB962C8B-B14F-4D97-AF65-F5344CB8AC3E}">
        <p14:creationId xmlns:p14="http://schemas.microsoft.com/office/powerpoint/2010/main" val="756225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49</a:t>
            </a:fld>
            <a:endParaRPr lang="zh-CN" altLang="en-US"/>
          </a:p>
        </p:txBody>
      </p:sp>
    </p:spTree>
    <p:extLst>
      <p:ext uri="{BB962C8B-B14F-4D97-AF65-F5344CB8AC3E}">
        <p14:creationId xmlns:p14="http://schemas.microsoft.com/office/powerpoint/2010/main" val="476592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19677414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50</a:t>
            </a:fld>
            <a:endParaRPr lang="zh-CN" altLang="en-US"/>
          </a:p>
        </p:txBody>
      </p:sp>
    </p:spTree>
    <p:extLst>
      <p:ext uri="{BB962C8B-B14F-4D97-AF65-F5344CB8AC3E}">
        <p14:creationId xmlns:p14="http://schemas.microsoft.com/office/powerpoint/2010/main" val="2954796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51</a:t>
            </a:fld>
            <a:endParaRPr lang="zh-CN" altLang="en-US"/>
          </a:p>
        </p:txBody>
      </p:sp>
    </p:spTree>
    <p:extLst>
      <p:ext uri="{BB962C8B-B14F-4D97-AF65-F5344CB8AC3E}">
        <p14:creationId xmlns:p14="http://schemas.microsoft.com/office/powerpoint/2010/main" val="3455599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52</a:t>
            </a:fld>
            <a:endParaRPr lang="zh-CN" altLang="en-US"/>
          </a:p>
        </p:txBody>
      </p:sp>
    </p:spTree>
    <p:extLst>
      <p:ext uri="{BB962C8B-B14F-4D97-AF65-F5344CB8AC3E}">
        <p14:creationId xmlns:p14="http://schemas.microsoft.com/office/powerpoint/2010/main" val="11010052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53</a:t>
            </a:fld>
            <a:endParaRPr lang="zh-CN" altLang="en-US"/>
          </a:p>
        </p:txBody>
      </p:sp>
    </p:spTree>
    <p:extLst>
      <p:ext uri="{BB962C8B-B14F-4D97-AF65-F5344CB8AC3E}">
        <p14:creationId xmlns:p14="http://schemas.microsoft.com/office/powerpoint/2010/main" val="1945411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54</a:t>
            </a:fld>
            <a:endParaRPr lang="zh-CN" altLang="en-US"/>
          </a:p>
        </p:txBody>
      </p:sp>
    </p:spTree>
    <p:extLst>
      <p:ext uri="{BB962C8B-B14F-4D97-AF65-F5344CB8AC3E}">
        <p14:creationId xmlns:p14="http://schemas.microsoft.com/office/powerpoint/2010/main" val="4157180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55</a:t>
            </a:fld>
            <a:endParaRPr lang="zh-CN" altLang="en-US"/>
          </a:p>
        </p:txBody>
      </p:sp>
    </p:spTree>
    <p:extLst>
      <p:ext uri="{BB962C8B-B14F-4D97-AF65-F5344CB8AC3E}">
        <p14:creationId xmlns:p14="http://schemas.microsoft.com/office/powerpoint/2010/main" val="3267537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56</a:t>
            </a:fld>
            <a:endParaRPr lang="zh-CN" altLang="en-US"/>
          </a:p>
        </p:txBody>
      </p:sp>
    </p:spTree>
    <p:extLst>
      <p:ext uri="{BB962C8B-B14F-4D97-AF65-F5344CB8AC3E}">
        <p14:creationId xmlns:p14="http://schemas.microsoft.com/office/powerpoint/2010/main" val="18467578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57</a:t>
            </a:fld>
            <a:endParaRPr lang="zh-CN" altLang="en-US"/>
          </a:p>
        </p:txBody>
      </p:sp>
    </p:spTree>
    <p:extLst>
      <p:ext uri="{BB962C8B-B14F-4D97-AF65-F5344CB8AC3E}">
        <p14:creationId xmlns:p14="http://schemas.microsoft.com/office/powerpoint/2010/main" val="2870996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58</a:t>
            </a:fld>
            <a:endParaRPr lang="zh-CN" altLang="en-US"/>
          </a:p>
        </p:txBody>
      </p:sp>
    </p:spTree>
    <p:extLst>
      <p:ext uri="{BB962C8B-B14F-4D97-AF65-F5344CB8AC3E}">
        <p14:creationId xmlns:p14="http://schemas.microsoft.com/office/powerpoint/2010/main" val="35421229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59</a:t>
            </a:fld>
            <a:endParaRPr lang="zh-CN" altLang="en-US"/>
          </a:p>
        </p:txBody>
      </p:sp>
    </p:spTree>
    <p:extLst>
      <p:ext uri="{BB962C8B-B14F-4D97-AF65-F5344CB8AC3E}">
        <p14:creationId xmlns:p14="http://schemas.microsoft.com/office/powerpoint/2010/main" val="316295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37815710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60</a:t>
            </a:fld>
            <a:endParaRPr lang="zh-CN" altLang="en-US"/>
          </a:p>
        </p:txBody>
      </p:sp>
    </p:spTree>
    <p:extLst>
      <p:ext uri="{BB962C8B-B14F-4D97-AF65-F5344CB8AC3E}">
        <p14:creationId xmlns:p14="http://schemas.microsoft.com/office/powerpoint/2010/main" val="1277126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61</a:t>
            </a:fld>
            <a:endParaRPr lang="zh-CN" altLang="en-US"/>
          </a:p>
        </p:txBody>
      </p:sp>
    </p:spTree>
    <p:extLst>
      <p:ext uri="{BB962C8B-B14F-4D97-AF65-F5344CB8AC3E}">
        <p14:creationId xmlns:p14="http://schemas.microsoft.com/office/powerpoint/2010/main" val="16323939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62</a:t>
            </a:fld>
            <a:endParaRPr lang="zh-CN" altLang="en-US"/>
          </a:p>
        </p:txBody>
      </p:sp>
    </p:spTree>
    <p:extLst>
      <p:ext uri="{BB962C8B-B14F-4D97-AF65-F5344CB8AC3E}">
        <p14:creationId xmlns:p14="http://schemas.microsoft.com/office/powerpoint/2010/main" val="36994605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63</a:t>
            </a:fld>
            <a:endParaRPr lang="zh-CN" altLang="en-US"/>
          </a:p>
        </p:txBody>
      </p:sp>
    </p:spTree>
    <p:extLst>
      <p:ext uri="{BB962C8B-B14F-4D97-AF65-F5344CB8AC3E}">
        <p14:creationId xmlns:p14="http://schemas.microsoft.com/office/powerpoint/2010/main" val="1982305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64</a:t>
            </a:fld>
            <a:endParaRPr lang="zh-CN" altLang="en-US"/>
          </a:p>
        </p:txBody>
      </p:sp>
    </p:spTree>
    <p:extLst>
      <p:ext uri="{BB962C8B-B14F-4D97-AF65-F5344CB8AC3E}">
        <p14:creationId xmlns:p14="http://schemas.microsoft.com/office/powerpoint/2010/main" val="334981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65</a:t>
            </a:fld>
            <a:endParaRPr lang="zh-CN" altLang="en-US"/>
          </a:p>
        </p:txBody>
      </p:sp>
    </p:spTree>
    <p:extLst>
      <p:ext uri="{BB962C8B-B14F-4D97-AF65-F5344CB8AC3E}">
        <p14:creationId xmlns:p14="http://schemas.microsoft.com/office/powerpoint/2010/main" val="41215884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66</a:t>
            </a:fld>
            <a:endParaRPr lang="zh-CN" altLang="en-US"/>
          </a:p>
        </p:txBody>
      </p:sp>
    </p:spTree>
    <p:extLst>
      <p:ext uri="{BB962C8B-B14F-4D97-AF65-F5344CB8AC3E}">
        <p14:creationId xmlns:p14="http://schemas.microsoft.com/office/powerpoint/2010/main" val="2888971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67</a:t>
            </a:fld>
            <a:endParaRPr lang="zh-CN" altLang="en-US"/>
          </a:p>
        </p:txBody>
      </p:sp>
    </p:spTree>
    <p:extLst>
      <p:ext uri="{BB962C8B-B14F-4D97-AF65-F5344CB8AC3E}">
        <p14:creationId xmlns:p14="http://schemas.microsoft.com/office/powerpoint/2010/main" val="34055243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68</a:t>
            </a:fld>
            <a:endParaRPr lang="zh-CN" altLang="en-US"/>
          </a:p>
        </p:txBody>
      </p:sp>
    </p:spTree>
    <p:extLst>
      <p:ext uri="{BB962C8B-B14F-4D97-AF65-F5344CB8AC3E}">
        <p14:creationId xmlns:p14="http://schemas.microsoft.com/office/powerpoint/2010/main" val="18316394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69</a:t>
            </a:fld>
            <a:endParaRPr lang="zh-CN" altLang="en-US"/>
          </a:p>
        </p:txBody>
      </p:sp>
    </p:spTree>
    <p:extLst>
      <p:ext uri="{BB962C8B-B14F-4D97-AF65-F5344CB8AC3E}">
        <p14:creationId xmlns:p14="http://schemas.microsoft.com/office/powerpoint/2010/main" val="182696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extLst>
      <p:ext uri="{BB962C8B-B14F-4D97-AF65-F5344CB8AC3E}">
        <p14:creationId xmlns:p14="http://schemas.microsoft.com/office/powerpoint/2010/main" val="31145848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70</a:t>
            </a:fld>
            <a:endParaRPr lang="zh-CN" altLang="en-US"/>
          </a:p>
        </p:txBody>
      </p:sp>
    </p:spTree>
    <p:extLst>
      <p:ext uri="{BB962C8B-B14F-4D97-AF65-F5344CB8AC3E}">
        <p14:creationId xmlns:p14="http://schemas.microsoft.com/office/powerpoint/2010/main" val="3311195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71</a:t>
            </a:fld>
            <a:endParaRPr lang="zh-CN" altLang="en-US"/>
          </a:p>
        </p:txBody>
      </p:sp>
    </p:spTree>
    <p:extLst>
      <p:ext uri="{BB962C8B-B14F-4D97-AF65-F5344CB8AC3E}">
        <p14:creationId xmlns:p14="http://schemas.microsoft.com/office/powerpoint/2010/main" val="17314320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72</a:t>
            </a:fld>
            <a:endParaRPr lang="zh-CN" altLang="en-US"/>
          </a:p>
        </p:txBody>
      </p:sp>
    </p:spTree>
    <p:extLst>
      <p:ext uri="{BB962C8B-B14F-4D97-AF65-F5344CB8AC3E}">
        <p14:creationId xmlns:p14="http://schemas.microsoft.com/office/powerpoint/2010/main" val="38751600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73</a:t>
            </a:fld>
            <a:endParaRPr lang="zh-CN" altLang="en-US"/>
          </a:p>
        </p:txBody>
      </p:sp>
    </p:spTree>
    <p:extLst>
      <p:ext uri="{BB962C8B-B14F-4D97-AF65-F5344CB8AC3E}">
        <p14:creationId xmlns:p14="http://schemas.microsoft.com/office/powerpoint/2010/main" val="28763542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74</a:t>
            </a:fld>
            <a:endParaRPr lang="zh-CN" altLang="en-US"/>
          </a:p>
        </p:txBody>
      </p:sp>
    </p:spTree>
    <p:extLst>
      <p:ext uri="{BB962C8B-B14F-4D97-AF65-F5344CB8AC3E}">
        <p14:creationId xmlns:p14="http://schemas.microsoft.com/office/powerpoint/2010/main" val="1463229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75</a:t>
            </a:fld>
            <a:endParaRPr lang="zh-CN" altLang="en-US"/>
          </a:p>
        </p:txBody>
      </p:sp>
    </p:spTree>
    <p:extLst>
      <p:ext uri="{BB962C8B-B14F-4D97-AF65-F5344CB8AC3E}">
        <p14:creationId xmlns:p14="http://schemas.microsoft.com/office/powerpoint/2010/main" val="10549473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76</a:t>
            </a:fld>
            <a:endParaRPr lang="zh-CN" altLang="en-US"/>
          </a:p>
        </p:txBody>
      </p:sp>
    </p:spTree>
    <p:extLst>
      <p:ext uri="{BB962C8B-B14F-4D97-AF65-F5344CB8AC3E}">
        <p14:creationId xmlns:p14="http://schemas.microsoft.com/office/powerpoint/2010/main" val="16134167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77</a:t>
            </a:fld>
            <a:endParaRPr lang="zh-CN" altLang="en-US"/>
          </a:p>
        </p:txBody>
      </p:sp>
    </p:spTree>
    <p:extLst>
      <p:ext uri="{BB962C8B-B14F-4D97-AF65-F5344CB8AC3E}">
        <p14:creationId xmlns:p14="http://schemas.microsoft.com/office/powerpoint/2010/main" val="217393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78</a:t>
            </a:fld>
            <a:endParaRPr lang="zh-CN" altLang="en-US"/>
          </a:p>
        </p:txBody>
      </p:sp>
    </p:spTree>
    <p:extLst>
      <p:ext uri="{BB962C8B-B14F-4D97-AF65-F5344CB8AC3E}">
        <p14:creationId xmlns:p14="http://schemas.microsoft.com/office/powerpoint/2010/main" val="13875510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79</a:t>
            </a:fld>
            <a:endParaRPr lang="zh-CN" altLang="en-US"/>
          </a:p>
        </p:txBody>
      </p:sp>
    </p:spTree>
    <p:extLst>
      <p:ext uri="{BB962C8B-B14F-4D97-AF65-F5344CB8AC3E}">
        <p14:creationId xmlns:p14="http://schemas.microsoft.com/office/powerpoint/2010/main" val="319941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a:t>
            </a:fld>
            <a:endParaRPr lang="zh-CN" altLang="en-US"/>
          </a:p>
        </p:txBody>
      </p:sp>
    </p:spTree>
    <p:extLst>
      <p:ext uri="{BB962C8B-B14F-4D97-AF65-F5344CB8AC3E}">
        <p14:creationId xmlns:p14="http://schemas.microsoft.com/office/powerpoint/2010/main" val="1492336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80</a:t>
            </a:fld>
            <a:endParaRPr lang="zh-CN" altLang="en-US"/>
          </a:p>
        </p:txBody>
      </p:sp>
    </p:spTree>
    <p:extLst>
      <p:ext uri="{BB962C8B-B14F-4D97-AF65-F5344CB8AC3E}">
        <p14:creationId xmlns:p14="http://schemas.microsoft.com/office/powerpoint/2010/main" val="41620581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81</a:t>
            </a:fld>
            <a:endParaRPr lang="zh-CN" altLang="en-US"/>
          </a:p>
        </p:txBody>
      </p:sp>
    </p:spTree>
    <p:extLst>
      <p:ext uri="{BB962C8B-B14F-4D97-AF65-F5344CB8AC3E}">
        <p14:creationId xmlns:p14="http://schemas.microsoft.com/office/powerpoint/2010/main" val="601973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82</a:t>
            </a:fld>
            <a:endParaRPr lang="zh-CN" altLang="en-US"/>
          </a:p>
        </p:txBody>
      </p:sp>
    </p:spTree>
    <p:extLst>
      <p:ext uri="{BB962C8B-B14F-4D97-AF65-F5344CB8AC3E}">
        <p14:creationId xmlns:p14="http://schemas.microsoft.com/office/powerpoint/2010/main" val="28500915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83</a:t>
            </a:fld>
            <a:endParaRPr lang="zh-CN" altLang="en-US"/>
          </a:p>
        </p:txBody>
      </p:sp>
    </p:spTree>
    <p:extLst>
      <p:ext uri="{BB962C8B-B14F-4D97-AF65-F5344CB8AC3E}">
        <p14:creationId xmlns:p14="http://schemas.microsoft.com/office/powerpoint/2010/main" val="29919818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84</a:t>
            </a:fld>
            <a:endParaRPr lang="zh-CN" altLang="en-US"/>
          </a:p>
        </p:txBody>
      </p:sp>
    </p:spTree>
    <p:extLst>
      <p:ext uri="{BB962C8B-B14F-4D97-AF65-F5344CB8AC3E}">
        <p14:creationId xmlns:p14="http://schemas.microsoft.com/office/powerpoint/2010/main" val="35774037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85</a:t>
            </a:fld>
            <a:endParaRPr lang="zh-CN" altLang="en-US"/>
          </a:p>
        </p:txBody>
      </p:sp>
    </p:spTree>
    <p:extLst>
      <p:ext uri="{BB962C8B-B14F-4D97-AF65-F5344CB8AC3E}">
        <p14:creationId xmlns:p14="http://schemas.microsoft.com/office/powerpoint/2010/main" val="20047418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86</a:t>
            </a:fld>
            <a:endParaRPr lang="zh-CN" altLang="en-US"/>
          </a:p>
        </p:txBody>
      </p:sp>
    </p:spTree>
    <p:extLst>
      <p:ext uri="{BB962C8B-B14F-4D97-AF65-F5344CB8AC3E}">
        <p14:creationId xmlns:p14="http://schemas.microsoft.com/office/powerpoint/2010/main" val="320357932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87</a:t>
            </a:fld>
            <a:endParaRPr lang="zh-CN" altLang="en-US"/>
          </a:p>
        </p:txBody>
      </p:sp>
    </p:spTree>
    <p:extLst>
      <p:ext uri="{BB962C8B-B14F-4D97-AF65-F5344CB8AC3E}">
        <p14:creationId xmlns:p14="http://schemas.microsoft.com/office/powerpoint/2010/main" val="12391011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88</a:t>
            </a:fld>
            <a:endParaRPr lang="zh-CN" altLang="en-US"/>
          </a:p>
        </p:txBody>
      </p:sp>
    </p:spTree>
    <p:extLst>
      <p:ext uri="{BB962C8B-B14F-4D97-AF65-F5344CB8AC3E}">
        <p14:creationId xmlns:p14="http://schemas.microsoft.com/office/powerpoint/2010/main" val="15126812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89</a:t>
            </a:fld>
            <a:endParaRPr lang="zh-CN" altLang="en-US"/>
          </a:p>
        </p:txBody>
      </p:sp>
    </p:spTree>
    <p:extLst>
      <p:ext uri="{BB962C8B-B14F-4D97-AF65-F5344CB8AC3E}">
        <p14:creationId xmlns:p14="http://schemas.microsoft.com/office/powerpoint/2010/main" val="103478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a:t>
            </a:fld>
            <a:endParaRPr lang="zh-CN" altLang="en-US"/>
          </a:p>
        </p:txBody>
      </p:sp>
    </p:spTree>
    <p:extLst>
      <p:ext uri="{BB962C8B-B14F-4D97-AF65-F5344CB8AC3E}">
        <p14:creationId xmlns:p14="http://schemas.microsoft.com/office/powerpoint/2010/main" val="33277263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90</a:t>
            </a:fld>
            <a:endParaRPr lang="zh-CN" altLang="en-US"/>
          </a:p>
        </p:txBody>
      </p:sp>
    </p:spTree>
    <p:extLst>
      <p:ext uri="{BB962C8B-B14F-4D97-AF65-F5344CB8AC3E}">
        <p14:creationId xmlns:p14="http://schemas.microsoft.com/office/powerpoint/2010/main" val="100108412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91</a:t>
            </a:fld>
            <a:endParaRPr lang="zh-CN" altLang="en-US"/>
          </a:p>
        </p:txBody>
      </p:sp>
    </p:spTree>
    <p:extLst>
      <p:ext uri="{BB962C8B-B14F-4D97-AF65-F5344CB8AC3E}">
        <p14:creationId xmlns:p14="http://schemas.microsoft.com/office/powerpoint/2010/main" val="17045719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92</a:t>
            </a:fld>
            <a:endParaRPr lang="zh-CN" altLang="en-US"/>
          </a:p>
        </p:txBody>
      </p:sp>
    </p:spTree>
    <p:extLst>
      <p:ext uri="{BB962C8B-B14F-4D97-AF65-F5344CB8AC3E}">
        <p14:creationId xmlns:p14="http://schemas.microsoft.com/office/powerpoint/2010/main" val="180180587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93</a:t>
            </a:fld>
            <a:endParaRPr lang="zh-CN" altLang="en-US"/>
          </a:p>
        </p:txBody>
      </p:sp>
    </p:spTree>
    <p:extLst>
      <p:ext uri="{BB962C8B-B14F-4D97-AF65-F5344CB8AC3E}">
        <p14:creationId xmlns:p14="http://schemas.microsoft.com/office/powerpoint/2010/main" val="16219447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94</a:t>
            </a:fld>
            <a:endParaRPr lang="zh-CN" altLang="en-US"/>
          </a:p>
        </p:txBody>
      </p:sp>
    </p:spTree>
    <p:extLst>
      <p:ext uri="{BB962C8B-B14F-4D97-AF65-F5344CB8AC3E}">
        <p14:creationId xmlns:p14="http://schemas.microsoft.com/office/powerpoint/2010/main" val="39455729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95</a:t>
            </a:fld>
            <a:endParaRPr lang="zh-CN" altLang="en-US"/>
          </a:p>
        </p:txBody>
      </p:sp>
    </p:spTree>
    <p:extLst>
      <p:ext uri="{BB962C8B-B14F-4D97-AF65-F5344CB8AC3E}">
        <p14:creationId xmlns:p14="http://schemas.microsoft.com/office/powerpoint/2010/main" val="8401519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96</a:t>
            </a:fld>
            <a:endParaRPr lang="zh-CN" altLang="en-US"/>
          </a:p>
        </p:txBody>
      </p:sp>
    </p:spTree>
    <p:extLst>
      <p:ext uri="{BB962C8B-B14F-4D97-AF65-F5344CB8AC3E}">
        <p14:creationId xmlns:p14="http://schemas.microsoft.com/office/powerpoint/2010/main" val="8350948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97</a:t>
            </a:fld>
            <a:endParaRPr lang="zh-CN" altLang="en-US"/>
          </a:p>
        </p:txBody>
      </p:sp>
    </p:spTree>
    <p:extLst>
      <p:ext uri="{BB962C8B-B14F-4D97-AF65-F5344CB8AC3E}">
        <p14:creationId xmlns:p14="http://schemas.microsoft.com/office/powerpoint/2010/main" val="152827667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98</a:t>
            </a:fld>
            <a:endParaRPr lang="zh-CN" altLang="en-US"/>
          </a:p>
        </p:txBody>
      </p:sp>
    </p:spTree>
    <p:extLst>
      <p:ext uri="{BB962C8B-B14F-4D97-AF65-F5344CB8AC3E}">
        <p14:creationId xmlns:p14="http://schemas.microsoft.com/office/powerpoint/2010/main" val="20386439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99</a:t>
            </a:fld>
            <a:endParaRPr lang="zh-CN" altLang="en-US"/>
          </a:p>
        </p:txBody>
      </p:sp>
    </p:spTree>
    <p:extLst>
      <p:ext uri="{BB962C8B-B14F-4D97-AF65-F5344CB8AC3E}">
        <p14:creationId xmlns:p14="http://schemas.microsoft.com/office/powerpoint/2010/main" val="289363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46411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73938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35622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5342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8208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42696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54267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35371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99664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1012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80975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0252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5B0E9-92E0-487D-B1D2-286E46E9CABE}" type="datetimeFigureOut">
              <a:rPr lang="zh-CN" altLang="en-US" smtClean="0"/>
              <a:t>2018/6/2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22441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8180" y="1051276"/>
            <a:ext cx="5833407" cy="1107996"/>
          </a:xfrm>
          <a:prstGeom prst="rect">
            <a:avLst/>
          </a:prstGeom>
          <a:noFill/>
        </p:spPr>
        <p:txBody>
          <a:bodyPr wrap="square" rtlCol="0" anchor="ctr">
            <a:spAutoFit/>
          </a:bodyPr>
          <a:lstStyle/>
          <a:p>
            <a:r>
              <a:rPr lang="zh-CN" altLang="en-US" sz="6600" b="1" dirty="0">
                <a:solidFill>
                  <a:srgbClr val="414455"/>
                </a:solidFill>
                <a:latin typeface="微软雅黑" pitchFamily="34" charset="-122"/>
                <a:ea typeface="微软雅黑" pitchFamily="34" charset="-122"/>
              </a:rPr>
              <a:t>国际商务谈判</a:t>
            </a:r>
          </a:p>
        </p:txBody>
      </p:sp>
      <p:sp>
        <p:nvSpPr>
          <p:cNvPr id="5" name="TextBox 4"/>
          <p:cNvSpPr txBox="1"/>
          <p:nvPr/>
        </p:nvSpPr>
        <p:spPr>
          <a:xfrm>
            <a:off x="1924232" y="2176693"/>
            <a:ext cx="5767486" cy="369332"/>
          </a:xfrm>
          <a:prstGeom prst="rect">
            <a:avLst/>
          </a:prstGeom>
          <a:noFill/>
        </p:spPr>
        <p:txBody>
          <a:bodyPr wrap="square" rtlCol="0" anchor="ctr">
            <a:spAutoFit/>
          </a:bodyPr>
          <a:lstStyle/>
          <a:p>
            <a:r>
              <a:rPr lang="zh-CN" altLang="en-US" dirty="0" smtClean="0">
                <a:latin typeface="微软雅黑" pitchFamily="34" charset="-122"/>
                <a:ea typeface="微软雅黑" pitchFamily="34" charset="-122"/>
              </a:rPr>
              <a:t>自变量学院：徐微微      中国农业大学  市场营销学学士</a:t>
            </a:r>
          </a:p>
        </p:txBody>
      </p:sp>
      <p:sp>
        <p:nvSpPr>
          <p:cNvPr id="7" name="矩形 6"/>
          <p:cNvSpPr/>
          <p:nvPr/>
        </p:nvSpPr>
        <p:spPr>
          <a:xfrm>
            <a:off x="6816174" y="4036422"/>
            <a:ext cx="5375827" cy="760730"/>
          </a:xfrm>
          <a:prstGeom prst="rect">
            <a:avLst/>
          </a:prstGeom>
          <a:solidFill>
            <a:srgbClr val="414455"/>
          </a:solidFill>
          <a:ln>
            <a:solidFill>
              <a:srgbClr val="005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149196"/>
            <a:ext cx="1663516" cy="15045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517055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a:t>
            </a:r>
            <a:r>
              <a:rPr lang="zh-CN" altLang="en-US" sz="2400" dirty="0">
                <a:latin typeface="微软雅黑" panose="020B0503020204020204" pitchFamily="34" charset="-122"/>
                <a:ea typeface="微软雅黑" panose="020B0503020204020204" pitchFamily="34" charset="-122"/>
                <a:sym typeface="宋体" pitchFamily="2" charset="-122"/>
              </a:rPr>
              <a:t>下列选项中，属于人员风险的</a:t>
            </a:r>
            <a:r>
              <a:rPr lang="zh-CN" altLang="en-US" sz="2400" dirty="0" smtClean="0">
                <a:latin typeface="微软雅黑" panose="020B0503020204020204" pitchFamily="34" charset="-122"/>
                <a:ea typeface="微软雅黑" panose="020B0503020204020204" pitchFamily="34" charset="-122"/>
                <a:sym typeface="宋体" pitchFamily="2" charset="-122"/>
              </a:rPr>
              <a:t>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自然风险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134605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2.</a:t>
            </a:r>
            <a:r>
              <a:rPr lang="zh-CN" altLang="en-US" sz="2400" dirty="0">
                <a:latin typeface="微软雅黑" panose="020B0503020204020204" pitchFamily="34" charset="-122"/>
                <a:ea typeface="微软雅黑" panose="020B0503020204020204" pitchFamily="34" charset="-122"/>
                <a:sym typeface="宋体" pitchFamily="2" charset="-122"/>
              </a:rPr>
              <a:t>以下风险中，不</a:t>
            </a:r>
            <a:r>
              <a:rPr lang="zh-CN" altLang="en-US" sz="2400" dirty="0" smtClean="0">
                <a:latin typeface="微软雅黑" panose="020B0503020204020204" pitchFamily="34" charset="-122"/>
                <a:ea typeface="微软雅黑" panose="020B0503020204020204" pitchFamily="34" charset="-122"/>
                <a:sym typeface="宋体" pitchFamily="2" charset="-122"/>
              </a:rPr>
              <a:t>属于人员</a:t>
            </a:r>
            <a:r>
              <a:rPr lang="zh-CN" altLang="en-US" sz="2400" dirty="0">
                <a:latin typeface="微软雅黑" panose="020B0503020204020204" pitchFamily="34" charset="-122"/>
                <a:ea typeface="微软雅黑" panose="020B0503020204020204" pitchFamily="34" charset="-122"/>
                <a:sym typeface="宋体" pitchFamily="2" charset="-122"/>
              </a:rPr>
              <a:t>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227468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2.</a:t>
            </a:r>
            <a:r>
              <a:rPr lang="zh-CN" altLang="en-US" sz="2400" dirty="0">
                <a:latin typeface="微软雅黑" panose="020B0503020204020204" pitchFamily="34" charset="-122"/>
                <a:ea typeface="微软雅黑" panose="020B0503020204020204" pitchFamily="34" charset="-122"/>
                <a:sym typeface="宋体" pitchFamily="2" charset="-122"/>
              </a:rPr>
              <a:t>以下风险中，不</a:t>
            </a:r>
            <a:r>
              <a:rPr lang="zh-CN" altLang="en-US" sz="2400" dirty="0" smtClean="0">
                <a:latin typeface="微软雅黑" panose="020B0503020204020204" pitchFamily="34" charset="-122"/>
                <a:ea typeface="微软雅黑" panose="020B0503020204020204" pitchFamily="34" charset="-122"/>
                <a:sym typeface="宋体" pitchFamily="2" charset="-122"/>
              </a:rPr>
              <a:t>属于人员</a:t>
            </a:r>
            <a:r>
              <a:rPr lang="zh-CN" altLang="en-US" sz="2400" dirty="0">
                <a:latin typeface="微软雅黑" panose="020B0503020204020204" pitchFamily="34" charset="-122"/>
                <a:ea typeface="微软雅黑" panose="020B0503020204020204" pitchFamily="34" charset="-122"/>
                <a:sym typeface="宋体" pitchFamily="2" charset="-122"/>
              </a:rPr>
              <a:t>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522085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3.</a:t>
            </a:r>
            <a:r>
              <a:rPr lang="zh-CN" altLang="en-US" sz="2400" dirty="0">
                <a:latin typeface="微软雅黑" panose="020B0503020204020204" pitchFamily="34" charset="-122"/>
                <a:ea typeface="微软雅黑" panose="020B0503020204020204" pitchFamily="34" charset="-122"/>
                <a:sym typeface="宋体" pitchFamily="2" charset="-122"/>
              </a:rPr>
              <a:t> </a:t>
            </a:r>
            <a:r>
              <a:rPr lang="en-US" altLang="zh-CN" sz="2400" dirty="0">
                <a:latin typeface="微软雅黑" panose="020B0503020204020204" pitchFamily="34" charset="-122"/>
                <a:ea typeface="微软雅黑" panose="020B0503020204020204" pitchFamily="34" charset="-122"/>
                <a:sym typeface="宋体" pitchFamily="2" charset="-122"/>
              </a:rPr>
              <a:t>2014</a:t>
            </a:r>
            <a:r>
              <a:rPr lang="zh-CN" altLang="en-US" sz="2400" dirty="0">
                <a:latin typeface="微软雅黑" panose="020B0503020204020204" pitchFamily="34" charset="-122"/>
                <a:ea typeface="微软雅黑" panose="020B0503020204020204" pitchFamily="34" charset="-122"/>
                <a:sym typeface="宋体" pitchFamily="2" charset="-122"/>
              </a:rPr>
              <a:t>年，乌克兰亲西方势力推翻了亚努科维奇政权，导致中国与乌克兰政府之间的部分谈判陷入停滞状态。这种谈判风险属于（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518017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3.</a:t>
            </a:r>
            <a:r>
              <a:rPr lang="zh-CN" altLang="en-US" sz="2400" dirty="0">
                <a:latin typeface="微软雅黑" panose="020B0503020204020204" pitchFamily="34" charset="-122"/>
                <a:ea typeface="微软雅黑" panose="020B0503020204020204" pitchFamily="34" charset="-122"/>
                <a:sym typeface="宋体" pitchFamily="2" charset="-122"/>
              </a:rPr>
              <a:t> </a:t>
            </a:r>
            <a:r>
              <a:rPr lang="en-US" altLang="zh-CN" sz="2400" dirty="0">
                <a:latin typeface="微软雅黑" panose="020B0503020204020204" pitchFamily="34" charset="-122"/>
                <a:ea typeface="微软雅黑" panose="020B0503020204020204" pitchFamily="34" charset="-122"/>
                <a:sym typeface="宋体" pitchFamily="2" charset="-122"/>
              </a:rPr>
              <a:t>2014</a:t>
            </a:r>
            <a:r>
              <a:rPr lang="zh-CN" altLang="en-US" sz="2400" dirty="0">
                <a:latin typeface="微软雅黑" panose="020B0503020204020204" pitchFamily="34" charset="-122"/>
                <a:ea typeface="微软雅黑" panose="020B0503020204020204" pitchFamily="34" charset="-122"/>
                <a:sym typeface="宋体" pitchFamily="2" charset="-122"/>
              </a:rPr>
              <a:t>年，乌克兰亲西方势力推翻了亚努科维奇政权，导致中国与乌克兰政府之间的部分谈判陷入停滞状态。这种谈判风险属于（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B</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595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grpSp>
        <p:nvGrpSpPr>
          <p:cNvPr id="45" name="组合 44"/>
          <p:cNvGrpSpPr/>
          <p:nvPr/>
        </p:nvGrpSpPr>
        <p:grpSpPr>
          <a:xfrm>
            <a:off x="1958280" y="1785369"/>
            <a:ext cx="919956" cy="2863374"/>
            <a:chOff x="3474296" y="1355133"/>
            <a:chExt cx="1413147" cy="4037979"/>
          </a:xfrm>
        </p:grpSpPr>
        <p:grpSp>
          <p:nvGrpSpPr>
            <p:cNvPr id="47" name="组合 46"/>
            <p:cNvGrpSpPr/>
            <p:nvPr/>
          </p:nvGrpSpPr>
          <p:grpSpPr>
            <a:xfrm>
              <a:off x="4221238" y="1355133"/>
              <a:ext cx="666205" cy="4037979"/>
              <a:chOff x="3715495" y="352457"/>
              <a:chExt cx="609009" cy="4504981"/>
            </a:xfrm>
          </p:grpSpPr>
          <p:grpSp>
            <p:nvGrpSpPr>
              <p:cNvPr id="5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1" name="组合 30"/>
              <p:cNvGrpSpPr>
                <a:grpSpLocks/>
              </p:cNvGrpSpPr>
              <p:nvPr/>
            </p:nvGrpSpPr>
            <p:grpSpPr bwMode="auto">
              <a:xfrm rot="16200000">
                <a:off x="2874773" y="3407711"/>
                <a:ext cx="2290449" cy="609006"/>
                <a:chOff x="0" y="504055"/>
                <a:chExt cx="6752230" cy="648073"/>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9" name="直接箭头连接符 35"/>
                <p:cNvCxnSpPr>
                  <a:cxnSpLocks noChangeShapeType="1"/>
                </p:cNvCxnSpPr>
                <p:nvPr/>
              </p:nvCxnSpPr>
              <p:spPr bwMode="auto">
                <a:xfrm>
                  <a:off x="675223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2" name="直接连接符 51"/>
              <p:cNvCxnSpPr>
                <a:stCxn id="63"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V="1">
              <a:off x="3474296" y="2521667"/>
              <a:ext cx="746941" cy="2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7" name="圆角矩形 66"/>
          <p:cNvSpPr/>
          <p:nvPr/>
        </p:nvSpPr>
        <p:spPr>
          <a:xfrm>
            <a:off x="3070101" y="1574976"/>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68" name="圆角矩形 67"/>
          <p:cNvSpPr/>
          <p:nvPr/>
        </p:nvSpPr>
        <p:spPr>
          <a:xfrm>
            <a:off x="3095407" y="4426383"/>
            <a:ext cx="220230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37" name="圆角矩形 36"/>
          <p:cNvSpPr/>
          <p:nvPr/>
        </p:nvSpPr>
        <p:spPr>
          <a:xfrm>
            <a:off x="3075637" y="3019258"/>
            <a:ext cx="222207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利率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Tree>
    <p:extLst>
      <p:ext uri="{BB962C8B-B14F-4D97-AF65-F5344CB8AC3E}">
        <p14:creationId xmlns:p14="http://schemas.microsoft.com/office/powerpoint/2010/main" val="342310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997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861924" y="1230970"/>
            <a:ext cx="113904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概念</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49" name="圆角矩形 48"/>
          <p:cNvSpPr/>
          <p:nvPr/>
        </p:nvSpPr>
        <p:spPr>
          <a:xfrm>
            <a:off x="5861924" y="2276421"/>
            <a:ext cx="113350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3" name="曲线连接符 52"/>
          <p:cNvCxnSpPr>
            <a:endCxn id="46" idx="1"/>
          </p:cNvCxnSpPr>
          <p:nvPr/>
        </p:nvCxnSpPr>
        <p:spPr>
          <a:xfrm flipV="1">
            <a:off x="5287521" y="1447359"/>
            <a:ext cx="574403" cy="522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67" idx="3"/>
            <a:endCxn id="49" idx="1"/>
          </p:cNvCxnSpPr>
          <p:nvPr/>
        </p:nvCxnSpPr>
        <p:spPr>
          <a:xfrm>
            <a:off x="5287521" y="1961513"/>
            <a:ext cx="574403" cy="531297"/>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58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861924" y="1230970"/>
            <a:ext cx="1139041"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概念</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53" name="曲线连接符 52"/>
          <p:cNvCxnSpPr>
            <a:endCxn id="46" idx="1"/>
          </p:cNvCxnSpPr>
          <p:nvPr/>
        </p:nvCxnSpPr>
        <p:spPr>
          <a:xfrm flipV="1">
            <a:off x="5287521" y="1447359"/>
            <a:ext cx="574403" cy="522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536733" y="3133325"/>
            <a:ext cx="8928463" cy="1754326"/>
          </a:xfrm>
          <a:prstGeom prst="rect">
            <a:avLst/>
          </a:prstGeom>
        </p:spPr>
        <p:txBody>
          <a:bodyPr wrap="square">
            <a:spAutoFit/>
          </a:bodyPr>
          <a:lstStyle/>
          <a:p>
            <a:pPr>
              <a:lnSpc>
                <a:spcPct val="150000"/>
              </a:lnSpc>
            </a:pPr>
            <a:r>
              <a:rPr lang="en-US" altLang="zh-CN" sz="2400" dirty="0" smtClean="0">
                <a:latin typeface="楷体" panose="02010609060101010101" pitchFamily="49" charset="-122"/>
                <a:ea typeface="楷体" panose="02010609060101010101" pitchFamily="49" charset="-122"/>
              </a:rPr>
              <a:t>   </a:t>
            </a:r>
            <a:r>
              <a:rPr lang="en-US" altLang="zh-CN" sz="2400" dirty="0" err="1" smtClean="0">
                <a:latin typeface="楷体" panose="02010609060101010101" pitchFamily="49" charset="-122"/>
                <a:ea typeface="楷体" panose="02010609060101010101" pitchFamily="49" charset="-122"/>
              </a:rPr>
              <a:t>汇率风险</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在较长的付款期内</a:t>
            </a:r>
            <a:r>
              <a:rPr lang="en-US" altLang="zh-CN" sz="2400" dirty="0">
                <a:latin typeface="楷体" panose="02010609060101010101" pitchFamily="49" charset="-122"/>
                <a:ea typeface="楷体" panose="02010609060101010101" pitchFamily="49" charset="-122"/>
              </a:rPr>
              <a:t>，由于汇率变动而造成</a:t>
            </a:r>
            <a:r>
              <a:rPr lang="en-US" altLang="zh-CN" sz="2400" u="sng" dirty="0">
                <a:solidFill>
                  <a:srgbClr val="C00000"/>
                </a:solidFill>
                <a:latin typeface="楷体" panose="02010609060101010101" pitchFamily="49" charset="-122"/>
                <a:ea typeface="楷体" panose="02010609060101010101" pitchFamily="49" charset="-122"/>
              </a:rPr>
              <a:t>结汇损失</a:t>
            </a:r>
            <a:r>
              <a:rPr lang="en-US" altLang="zh-CN" sz="2400" dirty="0">
                <a:latin typeface="楷体" panose="02010609060101010101" pitchFamily="49" charset="-122"/>
                <a:ea typeface="楷体" panose="02010609060101010101" pitchFamily="49" charset="-122"/>
              </a:rPr>
              <a:t>的风险；或指一个组织、经济实体或个人的</a:t>
            </a:r>
            <a:r>
              <a:rPr lang="en-US" altLang="zh-CN" sz="2400" u="sng" dirty="0">
                <a:solidFill>
                  <a:srgbClr val="C00000"/>
                </a:solidFill>
                <a:latin typeface="楷体" panose="02010609060101010101" pitchFamily="49" charset="-122"/>
                <a:ea typeface="楷体" panose="02010609060101010101" pitchFamily="49" charset="-122"/>
              </a:rPr>
              <a:t>以外币计价的资产与负债</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由于汇率变化而引起的价值上涨或下降的可能</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5320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7632489" y="103817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
        <p:nvSpPr>
          <p:cNvPr id="58" name="圆角矩形 57"/>
          <p:cNvSpPr/>
          <p:nvPr/>
        </p:nvSpPr>
        <p:spPr>
          <a:xfrm>
            <a:off x="7632489" y="1712135"/>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16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2925901" y="2558667"/>
            <a:ext cx="6340198" cy="1323439"/>
          </a:xfrm>
          <a:prstGeom prst="rect">
            <a:avLst/>
          </a:prstGeom>
        </p:spPr>
        <p:txBody>
          <a:bodyPr wrap="none">
            <a:spAutoFit/>
          </a:bodyPr>
          <a:lstStyle/>
          <a:p>
            <a:pPr algn="ctr"/>
            <a:r>
              <a:rPr lang="zh-CN" altLang="en-US" sz="8000" dirty="0" smtClean="0">
                <a:solidFill>
                  <a:schemeClr val="bg1"/>
                </a:solidFill>
                <a:latin typeface="华文新魏" panose="02010800040101010101" pitchFamily="2" charset="-122"/>
                <a:ea typeface="华文新魏" panose="02010800040101010101" pitchFamily="2" charset="-122"/>
              </a:rPr>
              <a:t>如何险中求胜</a:t>
            </a:r>
            <a:endParaRPr lang="zh-CN" altLang="en-US" sz="80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01597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
        <p:nvSpPr>
          <p:cNvPr id="58" name="圆角矩形 57"/>
          <p:cNvSpPr/>
          <p:nvPr/>
        </p:nvSpPr>
        <p:spPr>
          <a:xfrm>
            <a:off x="7632489" y="1712135"/>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61053" y="3143943"/>
            <a:ext cx="9152637"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以外币计价结算的问题</a:t>
            </a:r>
            <a:r>
              <a:rPr lang="en-US" altLang="zh-CN" sz="2400" dirty="0" err="1">
                <a:latin typeface="微软雅黑" panose="020B0503020204020204" charset="-122"/>
                <a:ea typeface="微软雅黑" panose="020B0503020204020204" charset="-122"/>
              </a:rPr>
              <a:t>，如合同签订时的汇率与实际交易结算时的汇率不一致，就有可能产生外汇风险的损失</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a:latin typeface="楷体" panose="02010609060101010101" charset="-122"/>
                <a:ea typeface="楷体" panose="02010609060101010101" charset="-122"/>
              </a:rPr>
              <a:t>如：我国从美国进口设备，一套150万美元（以美元计价），签约时汇率为1:5，需要付款750万元人民币。但是6个月后支付货款时，汇率上升为1:6，需要付款900万人民币，多付款150万元。</a:t>
            </a:r>
            <a:endParaRPr lang="zh-CN" altLang="en-US" sz="2400" dirty="0"/>
          </a:p>
        </p:txBody>
      </p:sp>
    </p:spTree>
    <p:extLst>
      <p:ext uri="{BB962C8B-B14F-4D97-AF65-F5344CB8AC3E}">
        <p14:creationId xmlns:p14="http://schemas.microsoft.com/office/powerpoint/2010/main" val="3940175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交易结算风险</a:t>
            </a:r>
          </a:p>
        </p:txBody>
      </p: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28011" y="3098408"/>
            <a:ext cx="9218722" cy="3416320"/>
          </a:xfrm>
          <a:prstGeom prst="rect">
            <a:avLst/>
          </a:prstGeom>
        </p:spPr>
        <p:txBody>
          <a:bodyPr wrap="square">
            <a:spAutoFit/>
          </a:bodyPr>
          <a:lstStyle/>
          <a:p>
            <a:pPr lvl="0">
              <a:lnSpc>
                <a:spcPct val="150000"/>
              </a:lnSpc>
              <a:spcBef>
                <a:spcPct val="0"/>
              </a:spcBef>
            </a:pPr>
            <a:r>
              <a:rPr lang="en-US" altLang="zh-CN" sz="2400" dirty="0" smtClean="0">
                <a:latin typeface="微软雅黑" panose="020B0503020204020204" charset="-122"/>
                <a:ea typeface="微软雅黑" panose="020B0503020204020204" charset="-122"/>
              </a:rPr>
              <a:t>      银行在买卖外汇时面临着本国货币与外币的兑换而产生的外汇风险</a:t>
            </a:r>
            <a:r>
              <a:rPr lang="en-US" altLang="zh-CN" sz="2400" dirty="0">
                <a:latin typeface="微软雅黑" panose="020B0503020204020204" charset="-122"/>
                <a:ea typeface="微软雅黑" panose="020B0503020204020204" charset="-122"/>
              </a:rPr>
              <a:t>。银行与企业在以外币进行借款和贷款而进行外汇交易时，也会发生同样的风险。</a:t>
            </a:r>
          </a:p>
          <a:p>
            <a:pPr lvl="0">
              <a:lnSpc>
                <a:spcPct val="150000"/>
              </a:lnSpc>
              <a:spcBef>
                <a:spcPct val="0"/>
              </a:spcBef>
            </a:pPr>
            <a:r>
              <a:rPr lang="en-US" altLang="zh-CN" sz="2400" dirty="0" smtClean="0">
                <a:latin typeface="楷体" panose="02010609060101010101" charset="-122"/>
                <a:ea typeface="楷体" panose="02010609060101010101" charset="-122"/>
              </a:rPr>
              <a:t>    如</a:t>
            </a:r>
            <a:r>
              <a:rPr lang="en-US" altLang="zh-CN" sz="2400" dirty="0">
                <a:latin typeface="楷体" panose="02010609060101010101" charset="-122"/>
                <a:ea typeface="楷体" panose="02010609060101010101" charset="-122"/>
              </a:rPr>
              <a:t>：甲公司向银行贷200万美元两年，当时汇率为1:5，则折合1000</a:t>
            </a:r>
            <a:r>
              <a:rPr lang="en-US" altLang="zh-CN" sz="2400" dirty="0" smtClean="0">
                <a:latin typeface="楷体" panose="02010609060101010101" charset="-122"/>
                <a:ea typeface="楷体" panose="02010609060101010101" charset="-122"/>
              </a:rPr>
              <a:t>万元人民币</a:t>
            </a:r>
            <a:r>
              <a:rPr lang="zh-CN" altLang="en-US" sz="2400" dirty="0" smtClean="0">
                <a:latin typeface="楷体" panose="02010609060101010101" charset="-122"/>
                <a:ea typeface="楷体" panose="02010609060101010101" charset="-122"/>
              </a:rPr>
              <a:t>。</a:t>
            </a:r>
            <a:r>
              <a:rPr lang="en-US" altLang="zh-CN" sz="2400" dirty="0" smtClean="0">
                <a:latin typeface="楷体" panose="02010609060101010101" charset="-122"/>
                <a:ea typeface="楷体" panose="02010609060101010101" charset="-122"/>
              </a:rPr>
              <a:t>两年后还款时</a:t>
            </a:r>
            <a:r>
              <a:rPr lang="en-US" altLang="zh-CN" sz="2400" dirty="0">
                <a:latin typeface="楷体" panose="02010609060101010101" charset="-122"/>
                <a:ea typeface="楷体" panose="02010609060101010101" charset="-122"/>
              </a:rPr>
              <a:t>，汇率1:6，则需要还款1200万元人民币，多还款200万元。</a:t>
            </a:r>
          </a:p>
        </p:txBody>
      </p:sp>
    </p:spTree>
    <p:extLst>
      <p:ext uri="{BB962C8B-B14F-4D97-AF65-F5344CB8AC3E}">
        <p14:creationId xmlns:p14="http://schemas.microsoft.com/office/powerpoint/2010/main" val="142391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交易结算风险</a:t>
            </a:r>
          </a:p>
        </p:txBody>
      </p: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63860" y="3414486"/>
            <a:ext cx="9334836" cy="2308324"/>
          </a:xfrm>
          <a:prstGeom prst="rect">
            <a:avLst/>
          </a:prstGeom>
        </p:spPr>
        <p:txBody>
          <a:bodyPr wrap="square">
            <a:spAutoFit/>
          </a:bodyPr>
          <a:lstStyle/>
          <a:p>
            <a:pPr lvl="0">
              <a:lnSpc>
                <a:spcPct val="150000"/>
              </a:lnSpc>
              <a:spcBef>
                <a:spcPct val="0"/>
              </a:spcBef>
            </a:pPr>
            <a:r>
              <a:rPr lang="zh-CN" altLang="en-US" sz="2400" dirty="0" smtClean="0">
                <a:latin typeface="微软雅黑" panose="020B0503020204020204" charset="-122"/>
                <a:ea typeface="微软雅黑" panose="020B0503020204020204" charset="-122"/>
              </a:rPr>
              <a:t>       当</a:t>
            </a:r>
            <a:r>
              <a:rPr lang="zh-CN" altLang="en-US" sz="2400" dirty="0">
                <a:latin typeface="微软雅黑" panose="020B0503020204020204" charset="-122"/>
                <a:ea typeface="微软雅黑" panose="020B0503020204020204" charset="-122"/>
              </a:rPr>
              <a:t>企业对拥有的外币债权和债务必须进行会计处理时，外币债券与债务入账时与最终结算时的汇率不同，就产生</a:t>
            </a:r>
            <a:r>
              <a:rPr lang="zh-CN" altLang="en-US" sz="2400" u="sng" dirty="0">
                <a:solidFill>
                  <a:srgbClr val="C00000"/>
                </a:solidFill>
                <a:latin typeface="微软雅黑" panose="020B0503020204020204" charset="-122"/>
                <a:ea typeface="微软雅黑" panose="020B0503020204020204" charset="-122"/>
              </a:rPr>
              <a:t>账面上的损益差异</a:t>
            </a:r>
            <a:r>
              <a:rPr lang="zh-CN" altLang="en-US" sz="2400" dirty="0">
                <a:latin typeface="微软雅黑" panose="020B0503020204020204" charset="-122"/>
                <a:ea typeface="微软雅黑" panose="020B0503020204020204" charset="-122"/>
              </a:rPr>
              <a:t>。</a:t>
            </a:r>
          </a:p>
          <a:p>
            <a:pPr lvl="0">
              <a:lnSpc>
                <a:spcPct val="150000"/>
              </a:lnSpc>
              <a:spcBef>
                <a:spcPct val="0"/>
              </a:spcBef>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charset="-122"/>
                <a:ea typeface="楷体" panose="02010609060101010101" charset="-122"/>
              </a:rPr>
              <a:t>如</a:t>
            </a:r>
            <a:r>
              <a:rPr lang="zh-CN" altLang="en-US" sz="2400" dirty="0">
                <a:latin typeface="楷体" panose="02010609060101010101" charset="-122"/>
                <a:ea typeface="楷体" panose="02010609060101010101" charset="-122"/>
              </a:rPr>
              <a:t>：入账时是</a:t>
            </a:r>
            <a:r>
              <a:rPr lang="en-US" altLang="zh-CN" sz="2400" dirty="0">
                <a:latin typeface="楷体" panose="02010609060101010101" charset="-122"/>
                <a:ea typeface="楷体" panose="02010609060101010101" charset="-122"/>
              </a:rPr>
              <a:t>1:5</a:t>
            </a: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100</a:t>
            </a:r>
            <a:r>
              <a:rPr lang="zh-CN" altLang="en-US" sz="2400" dirty="0">
                <a:latin typeface="楷体" panose="02010609060101010101" charset="-122"/>
                <a:ea typeface="楷体" panose="02010609060101010101" charset="-122"/>
              </a:rPr>
              <a:t>万美元</a:t>
            </a:r>
            <a:r>
              <a:rPr lang="en-US" altLang="zh-CN" sz="2400" dirty="0">
                <a:latin typeface="楷体" panose="02010609060101010101" charset="-122"/>
                <a:ea typeface="楷体" panose="02010609060101010101" charset="-122"/>
              </a:rPr>
              <a:t>=500</a:t>
            </a:r>
            <a:r>
              <a:rPr lang="zh-CN" altLang="en-US" sz="2400" dirty="0">
                <a:latin typeface="楷体" panose="02010609060101010101" charset="-122"/>
                <a:ea typeface="楷体" panose="02010609060101010101" charset="-122"/>
              </a:rPr>
              <a:t>万元，结算时是</a:t>
            </a:r>
            <a:r>
              <a:rPr lang="en-US" altLang="zh-CN" sz="2400" dirty="0">
                <a:latin typeface="楷体" panose="02010609060101010101" charset="-122"/>
                <a:ea typeface="楷体" panose="02010609060101010101" charset="-122"/>
              </a:rPr>
              <a:t>1:4</a:t>
            </a: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100</a:t>
            </a:r>
            <a:r>
              <a:rPr lang="zh-CN" altLang="en-US" sz="2400" dirty="0">
                <a:latin typeface="楷体" panose="02010609060101010101" charset="-122"/>
                <a:ea typeface="楷体" panose="02010609060101010101" charset="-122"/>
              </a:rPr>
              <a:t>美元</a:t>
            </a:r>
            <a:r>
              <a:rPr lang="en-US" altLang="zh-CN" sz="2400" dirty="0">
                <a:latin typeface="楷体" panose="02010609060101010101" charset="-122"/>
                <a:ea typeface="楷体" panose="02010609060101010101" charset="-122"/>
              </a:rPr>
              <a:t>=400</a:t>
            </a:r>
            <a:r>
              <a:rPr lang="zh-CN" altLang="en-US" sz="2400" dirty="0">
                <a:latin typeface="楷体" panose="02010609060101010101" charset="-122"/>
                <a:ea typeface="楷体" panose="02010609060101010101" charset="-122"/>
              </a:rPr>
              <a:t>万元</a:t>
            </a:r>
          </a:p>
        </p:txBody>
      </p:sp>
    </p:spTree>
    <p:extLst>
      <p:ext uri="{BB962C8B-B14F-4D97-AF65-F5344CB8AC3E}">
        <p14:creationId xmlns:p14="http://schemas.microsoft.com/office/powerpoint/2010/main" val="101202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51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二、利率风险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758078" y="3373087"/>
            <a:ext cx="8447315" cy="1200329"/>
          </a:xfrm>
          <a:prstGeom prst="rect">
            <a:avLst/>
          </a:prstGeom>
        </p:spPr>
        <p:txBody>
          <a:bodyPr wrap="square">
            <a:spAutoFit/>
          </a:bodyPr>
          <a:lstStyle/>
          <a:p>
            <a:pPr>
              <a:lnSpc>
                <a:spcPct val="150000"/>
              </a:lnSpc>
            </a:pPr>
            <a:r>
              <a:rPr lang="en-US" altLang="zh-CN" sz="2400" dirty="0" err="1" smtClean="0">
                <a:latin typeface="微软雅黑" panose="020B0503020204020204" charset="-122"/>
                <a:ea typeface="微软雅黑" panose="020B0503020204020204" charset="-122"/>
              </a:rPr>
              <a:t>国际金融市场上由于各种</a:t>
            </a:r>
            <a:r>
              <a:rPr lang="en-US" altLang="zh-CN" sz="2400" u="sng" dirty="0" err="1" smtClean="0">
                <a:solidFill>
                  <a:srgbClr val="C00000"/>
                </a:solidFill>
                <a:latin typeface="微软雅黑" panose="020B0503020204020204" charset="-122"/>
                <a:ea typeface="微软雅黑" panose="020B0503020204020204" charset="-122"/>
              </a:rPr>
              <a:t>商业贷款利率的变动</a:t>
            </a:r>
            <a:r>
              <a:rPr lang="en-US" altLang="zh-CN" sz="2400" dirty="0" err="1" smtClean="0">
                <a:latin typeface="微软雅黑" panose="020B0503020204020204" charset="-122"/>
                <a:ea typeface="微软雅黑" panose="020B0503020204020204" charset="-122"/>
              </a:rPr>
              <a:t>而可能给当事人带来损益的风险</a:t>
            </a:r>
            <a:r>
              <a:rPr lang="en-US" altLang="zh-CN" sz="2400" dirty="0">
                <a:latin typeface="微软雅黑" panose="020B0503020204020204" charset="-122"/>
                <a:ea typeface="微软雅黑" panose="020B0503020204020204" charset="-122"/>
              </a:rPr>
              <a:t>。</a:t>
            </a:r>
            <a:endParaRPr lang="zh-CN" altLang="en-US" sz="2400" dirty="0"/>
          </a:p>
        </p:txBody>
      </p:sp>
    </p:spTree>
    <p:extLst>
      <p:ext uri="{BB962C8B-B14F-4D97-AF65-F5344CB8AC3E}">
        <p14:creationId xmlns:p14="http://schemas.microsoft.com/office/powerpoint/2010/main" val="376600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二、利率风险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758078" y="3373087"/>
            <a:ext cx="8447315" cy="1200329"/>
          </a:xfrm>
          <a:prstGeom prst="rect">
            <a:avLst/>
          </a:prstGeom>
        </p:spPr>
        <p:txBody>
          <a:bodyPr wrap="square">
            <a:spAutoFit/>
          </a:bodyPr>
          <a:lstStyle/>
          <a:p>
            <a:pPr>
              <a:lnSpc>
                <a:spcPct val="150000"/>
              </a:lnSpc>
            </a:pPr>
            <a:r>
              <a:rPr lang="en-US" altLang="zh-CN" sz="2400" dirty="0" err="1" smtClean="0">
                <a:latin typeface="微软雅黑" panose="020B0503020204020204" charset="-122"/>
                <a:ea typeface="微软雅黑" panose="020B0503020204020204" charset="-122"/>
              </a:rPr>
              <a:t>国际金融市场上由于各种</a:t>
            </a:r>
            <a:r>
              <a:rPr lang="en-US" altLang="zh-CN" sz="2400" u="sng" dirty="0" err="1" smtClean="0">
                <a:solidFill>
                  <a:srgbClr val="C00000"/>
                </a:solidFill>
                <a:latin typeface="微软雅黑" panose="020B0503020204020204" charset="-122"/>
                <a:ea typeface="微软雅黑" panose="020B0503020204020204" charset="-122"/>
              </a:rPr>
              <a:t>商业贷款利率的变动</a:t>
            </a:r>
            <a:r>
              <a:rPr lang="en-US" altLang="zh-CN" sz="2400" dirty="0" err="1" smtClean="0">
                <a:latin typeface="微软雅黑" panose="020B0503020204020204" charset="-122"/>
                <a:ea typeface="微软雅黑" panose="020B0503020204020204" charset="-122"/>
              </a:rPr>
              <a:t>而可能给当事人带来损益的风险</a:t>
            </a:r>
            <a:r>
              <a:rPr lang="en-US" altLang="zh-CN" sz="2400" dirty="0">
                <a:latin typeface="微软雅黑" panose="020B0503020204020204" charset="-122"/>
                <a:ea typeface="微软雅黑" panose="020B0503020204020204" charset="-122"/>
              </a:rPr>
              <a:t>。</a:t>
            </a:r>
            <a:endParaRPr lang="zh-CN" altLang="en-US" sz="2400" dirty="0"/>
          </a:p>
        </p:txBody>
      </p:sp>
      <p:sp>
        <p:nvSpPr>
          <p:cNvPr id="5" name="矩形 4"/>
          <p:cNvSpPr/>
          <p:nvPr/>
        </p:nvSpPr>
        <p:spPr>
          <a:xfrm>
            <a:off x="5695465" y="992017"/>
            <a:ext cx="5921828" cy="1938992"/>
          </a:xfrm>
          <a:prstGeom prst="rect">
            <a:avLst/>
          </a:prstGeom>
        </p:spPr>
        <p:txBody>
          <a:bodyPr wrap="square">
            <a:spAutoFit/>
          </a:bodyPr>
          <a:lstStyle/>
          <a:p>
            <a:pPr lvl="0">
              <a:lnSpc>
                <a:spcPct val="200000"/>
              </a:lnSpc>
              <a:spcBef>
                <a:spcPct val="0"/>
              </a:spcBef>
            </a:pPr>
            <a:r>
              <a:rPr lang="en-US" altLang="zh-CN" sz="2000" dirty="0" smtClean="0">
                <a:latin typeface="微软雅黑" panose="020B0503020204020204" charset="-122"/>
                <a:ea typeface="微软雅黑" panose="020B0503020204020204" charset="-122"/>
              </a:rPr>
              <a:t>1.固定利率</a:t>
            </a:r>
            <a:endParaRPr lang="en-US" altLang="zh-CN" sz="2000" dirty="0">
              <a:latin typeface="微软雅黑" panose="020B0503020204020204" charset="-122"/>
              <a:ea typeface="微软雅黑" panose="020B0503020204020204" charset="-122"/>
            </a:endParaRPr>
          </a:p>
          <a:p>
            <a:pPr lvl="0">
              <a:lnSpc>
                <a:spcPct val="200000"/>
              </a:lnSpc>
              <a:spcBef>
                <a:spcPct val="0"/>
              </a:spcBef>
            </a:pPr>
            <a:r>
              <a:rPr lang="en-US" altLang="zh-CN" sz="2000" dirty="0" smtClean="0">
                <a:latin typeface="微软雅黑" panose="020B0503020204020204" charset="-122"/>
                <a:ea typeface="微软雅黑" panose="020B0503020204020204" charset="-122"/>
              </a:rPr>
              <a:t>2.短期贷款利率</a:t>
            </a:r>
            <a:endParaRPr lang="en-US" altLang="zh-CN" sz="2000" dirty="0">
              <a:latin typeface="微软雅黑" panose="020B0503020204020204" charset="-122"/>
              <a:ea typeface="微软雅黑" panose="020B0503020204020204" charset="-122"/>
            </a:endParaRPr>
          </a:p>
          <a:p>
            <a:pPr lvl="0">
              <a:lnSpc>
                <a:spcPct val="200000"/>
              </a:lnSpc>
              <a:spcBef>
                <a:spcPct val="0"/>
              </a:spcBef>
            </a:pPr>
            <a:r>
              <a:rPr lang="en-US" altLang="zh-CN" sz="2000" dirty="0" smtClean="0">
                <a:latin typeface="微软雅黑" panose="020B0503020204020204" charset="-122"/>
                <a:ea typeface="微软雅黑" panose="020B0503020204020204" charset="-122"/>
              </a:rPr>
              <a:t>3.长期贷款利率</a:t>
            </a:r>
            <a:r>
              <a:rPr lang="en-US" altLang="zh-CN" sz="2000" dirty="0">
                <a:latin typeface="微软雅黑" panose="020B0503020204020204" charset="-122"/>
                <a:ea typeface="微软雅黑" panose="020B0503020204020204" charset="-122"/>
              </a:rPr>
              <a:t>：变动利率、浮动利率和期货利率</a:t>
            </a:r>
          </a:p>
        </p:txBody>
      </p:sp>
      <p:sp>
        <p:nvSpPr>
          <p:cNvPr id="6" name="左大括号 5"/>
          <p:cNvSpPr/>
          <p:nvPr/>
        </p:nvSpPr>
        <p:spPr>
          <a:xfrm>
            <a:off x="5393137" y="1266695"/>
            <a:ext cx="217716" cy="1509486"/>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0814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802697" y="2672057"/>
            <a:ext cx="9153513"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1.对于</a:t>
            </a:r>
            <a:r>
              <a:rPr lang="en-US" altLang="zh-CN" sz="2400" u="sng" dirty="0">
                <a:solidFill>
                  <a:srgbClr val="C00000"/>
                </a:solidFill>
                <a:latin typeface="微软雅黑" panose="020B0503020204020204" charset="-122"/>
                <a:ea typeface="微软雅黑" panose="020B0503020204020204" charset="-122"/>
              </a:rPr>
              <a:t>筹资规模较大、延续时间较长</a:t>
            </a:r>
            <a:r>
              <a:rPr lang="en-US" altLang="zh-CN" sz="2400" dirty="0">
                <a:latin typeface="微软雅黑" panose="020B0503020204020204" charset="-122"/>
                <a:ea typeface="微软雅黑" panose="020B0503020204020204" charset="-122"/>
              </a:rPr>
              <a:t>的项目而言的</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endParaRPr lang="en-US" altLang="zh-CN" sz="2000" dirty="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2.</a:t>
            </a:r>
            <a:r>
              <a:rPr lang="en-US" altLang="zh-CN" sz="2400" dirty="0">
                <a:latin typeface="微软雅黑" panose="020B0503020204020204" charset="-122"/>
                <a:ea typeface="微软雅黑" panose="020B0503020204020204" charset="-122"/>
              </a:rPr>
              <a:t>影响</a:t>
            </a:r>
            <a:r>
              <a:rPr lang="en-US" altLang="zh-CN" sz="2400" u="sng" dirty="0">
                <a:solidFill>
                  <a:srgbClr val="C00000"/>
                </a:solidFill>
                <a:latin typeface="微软雅黑" panose="020B0503020204020204" charset="-122"/>
                <a:ea typeface="微软雅黑" panose="020B0503020204020204" charset="-122"/>
              </a:rPr>
              <a:t>工程设备远期价格的因素</a:t>
            </a:r>
            <a:r>
              <a:rPr lang="en-US" altLang="zh-CN" sz="2400" dirty="0">
                <a:latin typeface="微软雅黑" panose="020B0503020204020204" charset="-122"/>
                <a:ea typeface="微软雅黑" panose="020B0503020204020204" charset="-122"/>
              </a:rPr>
              <a:t>主要包括</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1）原材料价格（2）工资（3）汇率和利率方面的风险</a:t>
            </a:r>
            <a:r>
              <a:rPr lang="en-US" altLang="zh-CN" sz="2400" dirty="0" smtClean="0">
                <a:latin typeface="楷体" panose="02010609060101010101" pitchFamily="49" charset="-122"/>
                <a:ea typeface="楷体" panose="02010609060101010101" pitchFamily="49"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4）国内外其他政治、经济情况的变动</a:t>
            </a:r>
          </a:p>
        </p:txBody>
      </p:sp>
    </p:spTree>
    <p:extLst>
      <p:ext uri="{BB962C8B-B14F-4D97-AF65-F5344CB8AC3E}">
        <p14:creationId xmlns:p14="http://schemas.microsoft.com/office/powerpoint/2010/main" val="133938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817211" y="2703011"/>
            <a:ext cx="9229645" cy="2308324"/>
          </a:xfrm>
          <a:prstGeom prst="rect">
            <a:avLst/>
          </a:prstGeom>
        </p:spPr>
        <p:txBody>
          <a:bodyPr wrap="square">
            <a:spAutoFit/>
          </a:bodyPr>
          <a:lstStyle/>
          <a:p>
            <a:pPr lvl="0">
              <a:lnSpc>
                <a:spcPct val="150000"/>
              </a:lnSpc>
              <a:spcBef>
                <a:spcPct val="0"/>
              </a:spcBef>
            </a:pPr>
            <a:r>
              <a:rPr lang="zh-CN" altLang="en-US" sz="2400" dirty="0">
                <a:latin typeface="微软雅黑" panose="020B0503020204020204" charset="-122"/>
                <a:ea typeface="微软雅黑" panose="020B0503020204020204" charset="-122"/>
              </a:rPr>
              <a:t>价格形式主要有：</a:t>
            </a:r>
          </a:p>
          <a:p>
            <a:pPr lvl="0">
              <a:lnSpc>
                <a:spcPct val="150000"/>
              </a:lnSpc>
              <a:spcBef>
                <a:spcPct val="0"/>
              </a:spcBef>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固定价格</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浮动价格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pitchFamily="49" charset="-122"/>
                <a:ea typeface="楷体" panose="02010609060101010101" pitchFamily="49" charset="-122"/>
              </a:rPr>
              <a:t>如</a:t>
            </a:r>
            <a:r>
              <a:rPr lang="zh-CN" altLang="en-US" sz="2400" dirty="0">
                <a:latin typeface="楷体" panose="02010609060101010101" pitchFamily="49" charset="-122"/>
                <a:ea typeface="楷体" panose="02010609060101010101" pitchFamily="49" charset="-122"/>
              </a:rPr>
              <a:t>建设开始后</a:t>
            </a:r>
            <a:r>
              <a:rPr lang="en-US" altLang="zh-CN" sz="2400" dirty="0">
                <a:latin typeface="楷体" panose="02010609060101010101" pitchFamily="49" charset="-122"/>
                <a:ea typeface="楷体" panose="02010609060101010101" pitchFamily="49" charset="-122"/>
              </a:rPr>
              <a:t>5-7</a:t>
            </a:r>
            <a:r>
              <a:rPr lang="zh-CN" altLang="en-US" sz="2400" dirty="0">
                <a:latin typeface="楷体" panose="02010609060101010101" pitchFamily="49" charset="-122"/>
                <a:ea typeface="楷体" panose="02010609060101010101" pitchFamily="49" charset="-122"/>
              </a:rPr>
              <a:t>年需提供的设备，可采取浮动价格</a:t>
            </a:r>
          </a:p>
          <a:p>
            <a:pPr lvl="0">
              <a:lnSpc>
                <a:spcPct val="150000"/>
              </a:lnSpc>
              <a:spcBef>
                <a:spcPct val="0"/>
              </a:spcBef>
            </a:pPr>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期货价格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pitchFamily="49" charset="-122"/>
                <a:ea typeface="楷体" panose="02010609060101010101" pitchFamily="49" charset="-122"/>
              </a:rPr>
              <a:t>避</a:t>
            </a:r>
            <a:r>
              <a:rPr lang="zh-CN" altLang="en-US" sz="2400" dirty="0">
                <a:latin typeface="楷体" panose="02010609060101010101" pitchFamily="49" charset="-122"/>
                <a:ea typeface="楷体" panose="02010609060101010101" pitchFamily="49" charset="-122"/>
              </a:rPr>
              <a:t>险和投机的动因 </a:t>
            </a:r>
          </a:p>
        </p:txBody>
      </p:sp>
      <p:sp>
        <p:nvSpPr>
          <p:cNvPr id="20" name="文本框 19"/>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Tree>
    <p:extLst>
      <p:ext uri="{BB962C8B-B14F-4D97-AF65-F5344CB8AC3E}">
        <p14:creationId xmlns:p14="http://schemas.microsoft.com/office/powerpoint/2010/main" val="290724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4.</a:t>
            </a:r>
            <a:r>
              <a:rPr lang="zh-CN" altLang="en-US" sz="2400" dirty="0">
                <a:latin typeface="微软雅黑" panose="020B0503020204020204" pitchFamily="34" charset="-122"/>
                <a:ea typeface="微软雅黑" panose="020B0503020204020204" pitchFamily="34" charset="-122"/>
                <a:sym typeface="宋体" pitchFamily="2" charset="-122"/>
              </a:rPr>
              <a:t>下列有关商务谈判汇率风险说法中正确的是（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是</a:t>
            </a:r>
            <a:r>
              <a:rPr lang="zh-CN" altLang="en-US" sz="2400" dirty="0">
                <a:latin typeface="微软雅黑" panose="020B0503020204020204" pitchFamily="34" charset="-122"/>
                <a:ea typeface="微软雅黑" panose="020B0503020204020204" pitchFamily="34" charset="-122"/>
                <a:sym typeface="宋体" pitchFamily="2" charset="-122"/>
              </a:rPr>
              <a:t>一种技术</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r>
              <a:rPr lang="zh-CN" altLang="en-US" sz="2400" dirty="0">
                <a:latin typeface="微软雅黑" panose="020B0503020204020204" pitchFamily="34" charset="-122"/>
                <a:ea typeface="微软雅黑" panose="020B0503020204020204" pitchFamily="34" charset="-122"/>
                <a:sym typeface="宋体" pitchFamily="2" charset="-122"/>
              </a:rPr>
              <a:t>交易结算</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包括会计</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无法</a:t>
            </a:r>
            <a:r>
              <a:rPr lang="zh-CN" altLang="en-US" sz="2400" dirty="0">
                <a:latin typeface="微软雅黑" panose="020B0503020204020204" pitchFamily="34" charset="-122"/>
                <a:ea typeface="微软雅黑" panose="020B0503020204020204" pitchFamily="34" charset="-122"/>
                <a:sym typeface="宋体" pitchFamily="2" charset="-122"/>
              </a:rPr>
              <a:t>通过技术手段规避</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83966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4.</a:t>
            </a:r>
            <a:r>
              <a:rPr lang="zh-CN" altLang="en-US" sz="2400" dirty="0">
                <a:latin typeface="微软雅黑" panose="020B0503020204020204" pitchFamily="34" charset="-122"/>
                <a:ea typeface="微软雅黑" panose="020B0503020204020204" pitchFamily="34" charset="-122"/>
                <a:sym typeface="宋体" pitchFamily="2" charset="-122"/>
              </a:rPr>
              <a:t>下列有关商务谈判汇率风险说法中正确的是（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是</a:t>
            </a:r>
            <a:r>
              <a:rPr lang="zh-CN" altLang="en-US" sz="2400" dirty="0">
                <a:latin typeface="微软雅黑" panose="020B0503020204020204" pitchFamily="34" charset="-122"/>
                <a:ea typeface="微软雅黑" panose="020B0503020204020204" pitchFamily="34" charset="-122"/>
                <a:sym typeface="宋体" pitchFamily="2" charset="-122"/>
              </a:rPr>
              <a:t>一种技术</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r>
              <a:rPr lang="zh-CN" altLang="en-US" sz="2400" dirty="0">
                <a:latin typeface="微软雅黑" panose="020B0503020204020204" pitchFamily="34" charset="-122"/>
                <a:ea typeface="微软雅黑" panose="020B0503020204020204" pitchFamily="34" charset="-122"/>
                <a:sym typeface="宋体" pitchFamily="2" charset="-122"/>
              </a:rPr>
              <a:t>交易结算</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包括会计</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无法</a:t>
            </a:r>
            <a:r>
              <a:rPr lang="zh-CN" altLang="en-US" sz="2400" dirty="0">
                <a:latin typeface="微软雅黑" panose="020B0503020204020204" pitchFamily="34" charset="-122"/>
                <a:ea typeface="微软雅黑" panose="020B0503020204020204" pitchFamily="34" charset="-122"/>
                <a:sym typeface="宋体" pitchFamily="2" charset="-122"/>
              </a:rPr>
              <a:t>通过技术手段规避</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B</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40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06689"/>
              <a:ext cx="2574925"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52096"/>
              <a:ext cx="31067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34447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文化差异</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latin typeface="Franklin Gothic Book" pitchFamily="34" charset="0"/>
                  <a:ea typeface="微软雅黑" pitchFamily="34" charset="-122"/>
                  <a:sym typeface="Franklin Gothic Book" pitchFamily="34" charset="0"/>
                </a:rPr>
                <a:t>存在的风险</a:t>
              </a:r>
              <a:endParaRPr lang="en-US" altLang="en-US" sz="2400" b="1" dirty="0">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4" y="598714"/>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43700"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86476"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65088"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65384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5.</a:t>
            </a:r>
            <a:r>
              <a:rPr lang="zh-CN" altLang="en-US" sz="2400" dirty="0">
                <a:latin typeface="微软雅黑" panose="020B0503020204020204" pitchFamily="34" charset="-122"/>
                <a:ea typeface="微软雅黑" panose="020B0503020204020204" pitchFamily="34" charset="-122"/>
                <a:sym typeface="宋体" pitchFamily="2" charset="-122"/>
              </a:rPr>
              <a:t>国际商务合作中的市场风险一般包括（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合同</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42955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5.</a:t>
            </a:r>
            <a:r>
              <a:rPr lang="zh-CN" altLang="en-US" sz="2400" dirty="0">
                <a:latin typeface="微软雅黑" panose="020B0503020204020204" pitchFamily="34" charset="-122"/>
                <a:ea typeface="微软雅黑" panose="020B0503020204020204" pitchFamily="34" charset="-122"/>
                <a:sym typeface="宋体" pitchFamily="2" charset="-122"/>
              </a:rPr>
              <a:t>国际商务合作中的市场风险一般包括（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合同</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ABC</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7631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6237" y="305355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3083621" y="2267789"/>
            <a:ext cx="513146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zh-CN" altLang="en-US" sz="2400" dirty="0">
                <a:solidFill>
                  <a:prstClr val="black"/>
                </a:solidFill>
                <a:latin typeface="微软雅黑" panose="020B0503020204020204" charset="-122"/>
                <a:ea typeface="微软雅黑" panose="020B0503020204020204" charset="-122"/>
              </a:rPr>
              <a:t>技术上</a:t>
            </a:r>
            <a:r>
              <a:rPr lang="zh-CN" altLang="en-US" sz="2400" dirty="0">
                <a:solidFill>
                  <a:srgbClr val="C00000"/>
                </a:solidFill>
                <a:latin typeface="微软雅黑" panose="020B0503020204020204" charset="-122"/>
                <a:ea typeface="微软雅黑" panose="020B0503020204020204" charset="-122"/>
              </a:rPr>
              <a:t>过分奢求</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0" name="圆角矩形 29"/>
          <p:cNvSpPr/>
          <p:nvPr/>
        </p:nvSpPr>
        <p:spPr>
          <a:xfrm>
            <a:off x="3109606" y="3242781"/>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2.</a:t>
            </a:r>
            <a:r>
              <a:rPr lang="zh-CN" altLang="en-US" sz="2400" dirty="0">
                <a:solidFill>
                  <a:prstClr val="black"/>
                </a:solidFill>
                <a:latin typeface="微软雅黑" panose="020B0503020204020204" charset="-122"/>
                <a:ea typeface="微软雅黑" panose="020B0503020204020204" charset="-122"/>
              </a:rPr>
              <a:t>由于</a:t>
            </a:r>
            <a:r>
              <a:rPr lang="zh-CN" altLang="en-US" sz="2400" dirty="0">
                <a:solidFill>
                  <a:srgbClr val="C00000"/>
                </a:solidFill>
                <a:latin typeface="微软雅黑" panose="020B0503020204020204" charset="-122"/>
                <a:ea typeface="微软雅黑" panose="020B0503020204020204" charset="-122"/>
              </a:rPr>
              <a:t>合作伙伴选择不当</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2" name="圆角矩形 31"/>
          <p:cNvSpPr/>
          <p:nvPr/>
        </p:nvSpPr>
        <p:spPr>
          <a:xfrm>
            <a:off x="3109605" y="4217773"/>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3.</a:t>
            </a:r>
            <a:r>
              <a:rPr lang="zh-CN" altLang="en-US" sz="2400" dirty="0">
                <a:solidFill>
                  <a:srgbClr val="C00000"/>
                </a:solidFill>
                <a:latin typeface="微软雅黑" panose="020B0503020204020204" charset="-122"/>
                <a:ea typeface="微软雅黑" panose="020B0503020204020204" charset="-122"/>
              </a:rPr>
              <a:t>强迫性要求</a:t>
            </a:r>
            <a:r>
              <a:rPr lang="zh-CN" altLang="en-US" sz="2400" dirty="0">
                <a:solidFill>
                  <a:prstClr val="black"/>
                </a:solidFill>
                <a:latin typeface="微软雅黑" panose="020B0503020204020204" charset="-122"/>
                <a:ea typeface="微软雅黑" panose="020B0503020204020204" charset="-122"/>
              </a:rPr>
              <a:t>造成的风险</a:t>
            </a:r>
          </a:p>
        </p:txBody>
      </p:sp>
      <p:cxnSp>
        <p:nvCxnSpPr>
          <p:cNvPr id="33" name="曲线连接符 32"/>
          <p:cNvCxnSpPr/>
          <p:nvPr/>
        </p:nvCxnSpPr>
        <p:spPr>
          <a:xfrm flipV="1">
            <a:off x="1905839" y="2484179"/>
            <a:ext cx="1177782" cy="963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2" idx="1"/>
            <a:endCxn id="29" idx="3"/>
          </p:cNvCxnSpPr>
          <p:nvPr/>
        </p:nvCxnSpPr>
        <p:spPr>
          <a:xfrm rot="10800000">
            <a:off x="1977533" y="3490758"/>
            <a:ext cx="1132072" cy="94340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曲线连接符 49"/>
          <p:cNvCxnSpPr>
            <a:endCxn id="30" idx="1"/>
          </p:cNvCxnSpPr>
          <p:nvPr/>
        </p:nvCxnSpPr>
        <p:spPr>
          <a:xfrm flipV="1">
            <a:off x="1925841" y="3459170"/>
            <a:ext cx="1183765" cy="1270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04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051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1575912"/>
            <a:ext cx="7227024" cy="1754326"/>
          </a:xfrm>
          <a:prstGeom prst="rect">
            <a:avLst/>
          </a:prstGeom>
        </p:spPr>
        <p:txBody>
          <a:bodyPr wrap="square">
            <a:spAutoFit/>
          </a:bodyPr>
          <a:lstStyle/>
          <a:p>
            <a:pPr lvl="0">
              <a:lnSpc>
                <a:spcPct val="150000"/>
              </a:lnSpc>
              <a:spcBef>
                <a:spcPct val="0"/>
              </a:spcBef>
            </a:pPr>
            <a:r>
              <a:rPr lang="en-US" altLang="zh-CN" sz="2400" dirty="0" err="1">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latin typeface="楷体" panose="02010609060101010101" pitchFamily="49" charset="-122"/>
                <a:ea typeface="楷体" panose="02010609060101010101" pitchFamily="49" charset="-122"/>
              </a:rPr>
              <a:t>，从而给合同执行带来的风险</a:t>
            </a:r>
            <a:r>
              <a:rPr lang="en-US" altLang="zh-CN" sz="2400" dirty="0">
                <a:latin typeface="楷体" panose="02010609060101010101" pitchFamily="49" charset="-122"/>
                <a:ea typeface="楷体" panose="02010609060101010101" pitchFamily="49" charset="-122"/>
              </a:rPr>
              <a:t>。</a:t>
            </a:r>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2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1575912"/>
            <a:ext cx="7227024" cy="1754326"/>
          </a:xfrm>
          <a:prstGeom prst="rect">
            <a:avLst/>
          </a:prstGeom>
        </p:spPr>
        <p:txBody>
          <a:bodyPr wrap="square">
            <a:spAutoFit/>
          </a:bodyPr>
          <a:lstStyle/>
          <a:p>
            <a:pPr lvl="0">
              <a:lnSpc>
                <a:spcPct val="150000"/>
              </a:lnSpc>
              <a:spcBef>
                <a:spcPct val="0"/>
              </a:spcBef>
            </a:pPr>
            <a:r>
              <a:rPr lang="en-US" altLang="zh-CN" sz="2400" dirty="0" err="1">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latin typeface="楷体" panose="02010609060101010101" pitchFamily="49" charset="-122"/>
                <a:ea typeface="楷体" panose="02010609060101010101" pitchFamily="49" charset="-122"/>
              </a:rPr>
              <a:t>，从而给合同执行带来的风险</a:t>
            </a:r>
            <a:r>
              <a:rPr lang="en-US" altLang="zh-CN" sz="2400" dirty="0">
                <a:latin typeface="楷体" panose="02010609060101010101" pitchFamily="49" charset="-122"/>
                <a:ea typeface="楷体" panose="02010609060101010101" pitchFamily="49" charset="-122"/>
              </a:rPr>
              <a:t>。</a:t>
            </a:r>
          </a:p>
        </p:txBody>
      </p:sp>
      <p:sp>
        <p:nvSpPr>
          <p:cNvPr id="17" name="矩形 16"/>
          <p:cNvSpPr/>
          <p:nvPr/>
        </p:nvSpPr>
        <p:spPr>
          <a:xfrm>
            <a:off x="4465297" y="4375192"/>
            <a:ext cx="2590307" cy="1569660"/>
          </a:xfrm>
          <a:prstGeom prst="rect">
            <a:avLst/>
          </a:prstGeom>
        </p:spPr>
        <p:txBody>
          <a:bodyPr wrap="square">
            <a:spAutoFit/>
          </a:bodyPr>
          <a:lstStyle/>
          <a:p>
            <a:pPr lvl="0">
              <a:spcBef>
                <a:spcPct val="0"/>
              </a:spcBef>
            </a:pPr>
            <a:r>
              <a:rPr lang="zh-CN" altLang="en-US" sz="2400" dirty="0" smtClean="0">
                <a:latin typeface="微软雅黑" panose="020B0503020204020204" charset="-122"/>
                <a:ea typeface="微软雅黑" panose="020B0503020204020204" charset="-122"/>
              </a:rPr>
              <a:t>①</a:t>
            </a:r>
            <a:r>
              <a:rPr lang="en-US" altLang="zh-CN" sz="2400" dirty="0" err="1" smtClean="0">
                <a:latin typeface="微软雅黑" panose="020B0503020204020204" charset="-122"/>
                <a:ea typeface="微软雅黑" panose="020B0503020204020204" charset="-122"/>
              </a:rPr>
              <a:t>质量数量风险</a:t>
            </a:r>
            <a:endParaRPr lang="en-US" altLang="zh-CN" sz="2400" dirty="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r>
              <a:rPr lang="zh-CN" altLang="en-US" sz="2400" dirty="0" smtClean="0">
                <a:latin typeface="微软雅黑" panose="020B0503020204020204" charset="-122"/>
                <a:ea typeface="微软雅黑" panose="020B0503020204020204" charset="-122"/>
              </a:rPr>
              <a:t>②</a:t>
            </a:r>
            <a:r>
              <a:rPr lang="en-US" altLang="zh-CN" sz="2400" dirty="0" err="1" smtClean="0">
                <a:latin typeface="微软雅黑" panose="020B0503020204020204" charset="-122"/>
                <a:ea typeface="微软雅黑" panose="020B0503020204020204" charset="-122"/>
              </a:rPr>
              <a:t>交货风险</a:t>
            </a:r>
            <a:endParaRPr lang="zh-CN" altLang="en-US" sz="2400" dirty="0"/>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023885" y="4524726"/>
            <a:ext cx="437067" cy="1306293"/>
            <a:chOff x="3417723" y="1195951"/>
            <a:chExt cx="1469718" cy="4197162"/>
          </a:xfrm>
        </p:grpSpPr>
        <p:grpSp>
          <p:nvGrpSpPr>
            <p:cNvPr id="56" name="组合 55"/>
            <p:cNvGrpSpPr/>
            <p:nvPr/>
          </p:nvGrpSpPr>
          <p:grpSpPr>
            <a:xfrm>
              <a:off x="4221238" y="1195951"/>
              <a:ext cx="666203" cy="4197162"/>
              <a:chOff x="3715494" y="174865"/>
              <a:chExt cx="609007" cy="4682574"/>
            </a:xfrm>
          </p:grpSpPr>
          <p:grpSp>
            <p:nvGrpSpPr>
              <p:cNvPr id="58" name="组合 30"/>
              <p:cNvGrpSpPr>
                <a:grpSpLocks/>
              </p:cNvGrpSpPr>
              <p:nvPr/>
            </p:nvGrpSpPr>
            <p:grpSpPr bwMode="auto">
              <a:xfrm rot="16200000">
                <a:off x="2996812" y="893547"/>
                <a:ext cx="2046369" cy="609006"/>
                <a:chOff x="523524" y="504052"/>
                <a:chExt cx="6032683" cy="648073"/>
              </a:xfrm>
            </p:grpSpPr>
            <p:sp>
              <p:nvSpPr>
                <p:cNvPr id="65" name="直接连接符 31"/>
                <p:cNvSpPr>
                  <a:spLocks noChangeShapeType="1"/>
                </p:cNvSpPr>
                <p:nvPr/>
              </p:nvSpPr>
              <p:spPr bwMode="auto">
                <a:xfrm>
                  <a:off x="523524" y="504053"/>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556207" y="504052"/>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9" name="组合 30"/>
              <p:cNvGrpSpPr>
                <a:grpSpLocks/>
              </p:cNvGrpSpPr>
              <p:nvPr/>
            </p:nvGrpSpPr>
            <p:grpSpPr bwMode="auto">
              <a:xfrm rot="16200000">
                <a:off x="2996817" y="3529755"/>
                <a:ext cx="2046363" cy="609005"/>
                <a:chOff x="0" y="504056"/>
                <a:chExt cx="6032665" cy="648072"/>
              </a:xfrm>
            </p:grpSpPr>
            <p:sp>
              <p:nvSpPr>
                <p:cNvPr id="62"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3"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1" name="直接连接符 60"/>
              <p:cNvCxnSpPr>
                <a:stCxn id="65" idx="0"/>
                <a:endCxn id="62" idx="1"/>
              </p:cNvCxnSpPr>
              <p:nvPr/>
            </p:nvCxnSpPr>
            <p:spPr>
              <a:xfrm>
                <a:off x="3715495" y="2221234"/>
                <a:ext cx="3" cy="58984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flipV="1">
              <a:off x="3417723" y="4118122"/>
              <a:ext cx="788889"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2451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1575912"/>
            <a:ext cx="7227024" cy="1754326"/>
          </a:xfrm>
          <a:prstGeom prst="rect">
            <a:avLst/>
          </a:prstGeom>
        </p:spPr>
        <p:txBody>
          <a:bodyPr wrap="square">
            <a:spAutoFit/>
          </a:bodyPr>
          <a:lstStyle/>
          <a:p>
            <a:pPr lvl="0">
              <a:lnSpc>
                <a:spcPct val="150000"/>
              </a:lnSpc>
              <a:spcBef>
                <a:spcPct val="0"/>
              </a:spcBef>
            </a:pPr>
            <a:r>
              <a:rPr lang="en-US" altLang="zh-CN" sz="2400" dirty="0" err="1">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latin typeface="楷体" panose="02010609060101010101" pitchFamily="49" charset="-122"/>
                <a:ea typeface="楷体" panose="02010609060101010101" pitchFamily="49" charset="-122"/>
              </a:rPr>
              <a:t>，从而给合同执行带来的风险</a:t>
            </a:r>
            <a:r>
              <a:rPr lang="en-US" altLang="zh-CN" sz="2400" dirty="0">
                <a:latin typeface="楷体" panose="02010609060101010101" pitchFamily="49" charset="-122"/>
                <a:ea typeface="楷体" panose="02010609060101010101" pitchFamily="49" charset="-122"/>
              </a:rPr>
              <a:t>。</a:t>
            </a:r>
          </a:p>
        </p:txBody>
      </p:sp>
      <p:sp>
        <p:nvSpPr>
          <p:cNvPr id="17" name="矩形 16"/>
          <p:cNvSpPr/>
          <p:nvPr/>
        </p:nvSpPr>
        <p:spPr>
          <a:xfrm>
            <a:off x="4465297" y="4375192"/>
            <a:ext cx="2590307" cy="1569660"/>
          </a:xfrm>
          <a:prstGeom prst="rect">
            <a:avLst/>
          </a:prstGeom>
        </p:spPr>
        <p:txBody>
          <a:bodyPr wrap="square">
            <a:spAutoFit/>
          </a:bodyPr>
          <a:lstStyle/>
          <a:p>
            <a:pPr lvl="0">
              <a:spcBef>
                <a:spcPct val="0"/>
              </a:spcBef>
            </a:pPr>
            <a:r>
              <a:rPr lang="zh-CN" altLang="en-US" sz="2400" dirty="0" smtClean="0">
                <a:latin typeface="微软雅黑" panose="020B0503020204020204" charset="-122"/>
                <a:ea typeface="微软雅黑" panose="020B0503020204020204" charset="-122"/>
              </a:rPr>
              <a:t>①</a:t>
            </a:r>
            <a:r>
              <a:rPr lang="en-US" altLang="zh-CN" sz="2400" dirty="0" err="1" smtClean="0">
                <a:latin typeface="微软雅黑" panose="020B0503020204020204" charset="-122"/>
                <a:ea typeface="微软雅黑" panose="020B0503020204020204" charset="-122"/>
              </a:rPr>
              <a:t>质量数量风险</a:t>
            </a:r>
            <a:endParaRPr lang="en-US" altLang="zh-CN" sz="2400" dirty="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r>
              <a:rPr lang="zh-CN" altLang="en-US" sz="2400" dirty="0" smtClean="0">
                <a:latin typeface="微软雅黑" panose="020B0503020204020204" charset="-122"/>
                <a:ea typeface="微软雅黑" panose="020B0503020204020204" charset="-122"/>
              </a:rPr>
              <a:t>②</a:t>
            </a:r>
            <a:r>
              <a:rPr lang="en-US" altLang="zh-CN" sz="2400" dirty="0" err="1" smtClean="0">
                <a:latin typeface="微软雅黑" panose="020B0503020204020204" charset="-122"/>
                <a:ea typeface="微软雅黑" panose="020B0503020204020204" charset="-122"/>
              </a:rPr>
              <a:t>交货风险</a:t>
            </a:r>
            <a:r>
              <a:rPr lang="zh-CN" altLang="en-US" sz="2400" dirty="0" smtClean="0">
                <a:latin typeface="微软雅黑" panose="020B0503020204020204" charset="-122"/>
                <a:ea typeface="微软雅黑" panose="020B0503020204020204" charset="-122"/>
              </a:rPr>
              <a:t>：</a:t>
            </a:r>
            <a:endParaRPr lang="zh-CN" altLang="en-US" sz="2400" dirty="0"/>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023885" y="4524726"/>
            <a:ext cx="437067" cy="1306293"/>
            <a:chOff x="3417723" y="1195951"/>
            <a:chExt cx="1469718" cy="4197162"/>
          </a:xfrm>
        </p:grpSpPr>
        <p:grpSp>
          <p:nvGrpSpPr>
            <p:cNvPr id="56" name="组合 55"/>
            <p:cNvGrpSpPr/>
            <p:nvPr/>
          </p:nvGrpSpPr>
          <p:grpSpPr>
            <a:xfrm>
              <a:off x="4221238" y="1195951"/>
              <a:ext cx="666203" cy="4197162"/>
              <a:chOff x="3715494" y="174865"/>
              <a:chExt cx="609007" cy="4682574"/>
            </a:xfrm>
          </p:grpSpPr>
          <p:grpSp>
            <p:nvGrpSpPr>
              <p:cNvPr id="58" name="组合 30"/>
              <p:cNvGrpSpPr>
                <a:grpSpLocks/>
              </p:cNvGrpSpPr>
              <p:nvPr/>
            </p:nvGrpSpPr>
            <p:grpSpPr bwMode="auto">
              <a:xfrm rot="16200000">
                <a:off x="2996812" y="893547"/>
                <a:ext cx="2046369" cy="609006"/>
                <a:chOff x="523524" y="504052"/>
                <a:chExt cx="6032683" cy="648073"/>
              </a:xfrm>
            </p:grpSpPr>
            <p:sp>
              <p:nvSpPr>
                <p:cNvPr id="65" name="直接连接符 31"/>
                <p:cNvSpPr>
                  <a:spLocks noChangeShapeType="1"/>
                </p:cNvSpPr>
                <p:nvPr/>
              </p:nvSpPr>
              <p:spPr bwMode="auto">
                <a:xfrm>
                  <a:off x="523524" y="504053"/>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556207" y="504052"/>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9" name="组合 30"/>
              <p:cNvGrpSpPr>
                <a:grpSpLocks/>
              </p:cNvGrpSpPr>
              <p:nvPr/>
            </p:nvGrpSpPr>
            <p:grpSpPr bwMode="auto">
              <a:xfrm rot="16200000">
                <a:off x="2996817" y="3529755"/>
                <a:ext cx="2046363" cy="609005"/>
                <a:chOff x="0" y="504056"/>
                <a:chExt cx="6032665" cy="648072"/>
              </a:xfrm>
            </p:grpSpPr>
            <p:sp>
              <p:nvSpPr>
                <p:cNvPr id="62"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3"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1" name="直接连接符 60"/>
              <p:cNvCxnSpPr>
                <a:stCxn id="65" idx="0"/>
                <a:endCxn id="62" idx="1"/>
              </p:cNvCxnSpPr>
              <p:nvPr/>
            </p:nvCxnSpPr>
            <p:spPr>
              <a:xfrm>
                <a:off x="3715495" y="2221234"/>
                <a:ext cx="3" cy="58984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flipV="1">
              <a:off x="3417723" y="4118122"/>
              <a:ext cx="788889"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6431445" y="5375741"/>
            <a:ext cx="4645086" cy="1015663"/>
          </a:xfrm>
          <a:prstGeom prst="rect">
            <a:avLst/>
          </a:prstGeom>
        </p:spPr>
        <p:txBody>
          <a:bodyPr wrap="square">
            <a:spAutoFit/>
          </a:bodyPr>
          <a:lstStyle/>
          <a:p>
            <a:pPr lvl="0">
              <a:lnSpc>
                <a:spcPct val="150000"/>
              </a:lnSpc>
              <a:spcBef>
                <a:spcPct val="0"/>
              </a:spcBef>
            </a:pPr>
            <a:r>
              <a:rPr lang="en-US" altLang="zh-CN" sz="2000" dirty="0" err="1" smtClean="0">
                <a:latin typeface="微软雅黑" panose="020B0503020204020204" charset="-122"/>
                <a:ea typeface="微软雅黑" panose="020B0503020204020204" charset="-122"/>
              </a:rPr>
              <a:t>安全发货和收货所面临的风险</a:t>
            </a:r>
            <a:r>
              <a:rPr lang="en-US" altLang="zh-CN" sz="2000" dirty="0" smtClean="0">
                <a:latin typeface="微软雅黑" panose="020B0503020204020204" charset="-122"/>
                <a:ea typeface="微软雅黑" panose="020B0503020204020204" charset="-122"/>
              </a:rPr>
              <a:t>，</a:t>
            </a:r>
          </a:p>
          <a:p>
            <a:pPr lvl="0">
              <a:lnSpc>
                <a:spcPct val="150000"/>
              </a:lnSpc>
              <a:spcBef>
                <a:spcPct val="0"/>
              </a:spcBef>
            </a:pPr>
            <a:r>
              <a:rPr lang="en-US" altLang="zh-CN" sz="2000" dirty="0" err="1" smtClean="0">
                <a:latin typeface="微软雅黑" panose="020B0503020204020204" charset="-122"/>
                <a:ea typeface="微软雅黑" panose="020B0503020204020204" charset="-122"/>
              </a:rPr>
              <a:t>主要包括国际货物运输和保险两个方面</a:t>
            </a:r>
            <a:r>
              <a:rPr lang="zh-CN" altLang="en-US" sz="2000" dirty="0" smtClean="0">
                <a:latin typeface="微软雅黑" panose="020B0503020204020204" charset="-122"/>
                <a:ea typeface="微软雅黑" panose="020B0503020204020204" charset="-122"/>
              </a:rPr>
              <a:t>。</a:t>
            </a:r>
            <a:endParaRPr lang="zh-CN" altLang="en-US" sz="2000" dirty="0"/>
          </a:p>
        </p:txBody>
      </p:sp>
    </p:spTree>
    <p:extLst>
      <p:ext uri="{BB962C8B-B14F-4D97-AF65-F5344CB8AC3E}">
        <p14:creationId xmlns:p14="http://schemas.microsoft.com/office/powerpoint/2010/main" val="32604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6.</a:t>
            </a:r>
            <a:r>
              <a:rPr lang="zh-CN" altLang="en-US" sz="2400" dirty="0">
                <a:latin typeface="微软雅黑" panose="020B0503020204020204" pitchFamily="34" charset="-122"/>
                <a:ea typeface="微软雅黑" panose="020B0503020204020204" pitchFamily="34" charset="-122"/>
                <a:sym typeface="宋体" pitchFamily="2" charset="-122"/>
              </a:rPr>
              <a:t>下列风险中，不属于谈判中技术风险的是（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过分</a:t>
            </a:r>
            <a:r>
              <a:rPr lang="zh-CN" altLang="en-US" sz="2400" dirty="0">
                <a:latin typeface="微软雅黑" panose="020B0503020204020204" pitchFamily="34" charset="-122"/>
                <a:ea typeface="微软雅黑" panose="020B0503020204020204" pitchFamily="34" charset="-122"/>
                <a:sym typeface="宋体" pitchFamily="2" charset="-122"/>
              </a:rPr>
              <a:t>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合作</a:t>
            </a:r>
            <a:r>
              <a:rPr lang="zh-CN" altLang="en-US" sz="2400" dirty="0">
                <a:latin typeface="微软雅黑" panose="020B0503020204020204" pitchFamily="34" charset="-122"/>
                <a:ea typeface="微软雅黑" panose="020B0503020204020204" pitchFamily="34" charset="-122"/>
                <a:sym typeface="宋体" pitchFamily="2" charset="-122"/>
              </a:rPr>
              <a:t>伙伴选择不当引起的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谈判</a:t>
            </a:r>
            <a:r>
              <a:rPr lang="zh-CN" altLang="en-US" sz="2400" dirty="0">
                <a:latin typeface="微软雅黑" panose="020B0503020204020204" pitchFamily="34" charset="-122"/>
                <a:ea typeface="微软雅黑" panose="020B0503020204020204" pitchFamily="34" charset="-122"/>
                <a:sym typeface="宋体" pitchFamily="2" charset="-122"/>
              </a:rPr>
              <a:t>缺乏知识引起的风险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400676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6.</a:t>
            </a:r>
            <a:r>
              <a:rPr lang="zh-CN" altLang="en-US" sz="2400" dirty="0">
                <a:latin typeface="微软雅黑" panose="020B0503020204020204" pitchFamily="34" charset="-122"/>
                <a:ea typeface="微软雅黑" panose="020B0503020204020204" pitchFamily="34" charset="-122"/>
                <a:sym typeface="宋体" pitchFamily="2" charset="-122"/>
              </a:rPr>
              <a:t>下列风险中，不属于谈判中技术风险的是（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过分</a:t>
            </a:r>
            <a:r>
              <a:rPr lang="zh-CN" altLang="en-US" sz="2400" dirty="0">
                <a:latin typeface="微软雅黑" panose="020B0503020204020204" pitchFamily="34" charset="-122"/>
                <a:ea typeface="微软雅黑" panose="020B0503020204020204" pitchFamily="34" charset="-122"/>
                <a:sym typeface="宋体" pitchFamily="2" charset="-122"/>
              </a:rPr>
              <a:t>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合作</a:t>
            </a:r>
            <a:r>
              <a:rPr lang="zh-CN" altLang="en-US" sz="2400" dirty="0">
                <a:latin typeface="微软雅黑" panose="020B0503020204020204" pitchFamily="34" charset="-122"/>
                <a:ea typeface="微软雅黑" panose="020B0503020204020204" pitchFamily="34" charset="-122"/>
                <a:sym typeface="宋体" pitchFamily="2" charset="-122"/>
              </a:rPr>
              <a:t>伙伴选择不当引起的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谈判</a:t>
            </a:r>
            <a:r>
              <a:rPr lang="zh-CN" altLang="en-US" sz="2400" dirty="0">
                <a:latin typeface="微软雅黑" panose="020B0503020204020204" pitchFamily="34" charset="-122"/>
                <a:ea typeface="微软雅黑" panose="020B0503020204020204" pitchFamily="34" charset="-122"/>
                <a:sym typeface="宋体" pitchFamily="2" charset="-122"/>
              </a:rPr>
              <a:t>缺乏知识引起的风险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D</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87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7.</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国际商务谈判中的技术风险包括（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上过分奢求引起的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由于</a:t>
            </a:r>
            <a:r>
              <a:rPr lang="zh-CN" altLang="en-US" sz="2400" dirty="0">
                <a:latin typeface="微软雅黑" panose="020B0503020204020204" pitchFamily="34" charset="-122"/>
                <a:ea typeface="微软雅黑" panose="020B0503020204020204" pitchFamily="34" charset="-122"/>
                <a:sym typeface="宋体" pitchFamily="2" charset="-122"/>
              </a:rPr>
              <a:t>合作伙伴选择不当引起的风险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8249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8642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7.</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国际商务谈判中的技术风险包括（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上过分奢求引起的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由于</a:t>
            </a:r>
            <a:r>
              <a:rPr lang="zh-CN" altLang="en-US" sz="2400" dirty="0">
                <a:latin typeface="微软雅黑" panose="020B0503020204020204" pitchFamily="34" charset="-122"/>
                <a:ea typeface="微软雅黑" panose="020B0503020204020204" pitchFamily="34" charset="-122"/>
                <a:sym typeface="宋体" pitchFamily="2" charset="-122"/>
              </a:rPr>
              <a:t>合作伙伴选择不当引起的风险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en-US" altLang="zh-CN" sz="2400" b="1" dirty="0" smtClean="0">
                <a:solidFill>
                  <a:srgbClr val="FF0000"/>
                </a:solidFill>
                <a:latin typeface="微软雅黑" panose="020B0503020204020204" pitchFamily="34" charset="-122"/>
                <a:ea typeface="微软雅黑" panose="020B0503020204020204" pitchFamily="34" charset="-122"/>
              </a:rPr>
              <a:t>DE</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410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8.</a:t>
            </a:r>
            <a:r>
              <a:rPr lang="zh-CN" altLang="en-US" sz="2400" dirty="0">
                <a:latin typeface="微软雅黑" panose="020B0503020204020204" pitchFamily="34" charset="-122"/>
                <a:ea typeface="微软雅黑" panose="020B0503020204020204" pitchFamily="34" charset="-122"/>
                <a:sym typeface="宋体" pitchFamily="2" charset="-122"/>
              </a:rPr>
              <a:t>下列选项中，不属于合同风险的是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410310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8.</a:t>
            </a:r>
            <a:r>
              <a:rPr lang="zh-CN" altLang="en-US" sz="2400" dirty="0">
                <a:latin typeface="微软雅黑" panose="020B0503020204020204" pitchFamily="34" charset="-122"/>
                <a:ea typeface="微软雅黑" panose="020B0503020204020204" pitchFamily="34" charset="-122"/>
                <a:sym typeface="宋体" pitchFamily="2" charset="-122"/>
              </a:rPr>
              <a:t>下列选项中，不属于合同风险的是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D</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6225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9.</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国际商务谈判中的合同风险一般</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3609401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9.</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国际商务谈判中的合同风险一般</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C</a:t>
            </a:r>
            <a:r>
              <a:rPr lang="en-US" altLang="zh-CN" sz="2400" b="1" dirty="0" smtClean="0">
                <a:solidFill>
                  <a:srgbClr val="FF0000"/>
                </a:solidFill>
                <a:latin typeface="微软雅黑" panose="020B0503020204020204" pitchFamily="34" charset="-122"/>
                <a:ea typeface="微软雅黑" panose="020B0503020204020204" pitchFamily="34" charset="-122"/>
              </a:rPr>
              <a:t>DE</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7220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75498" y="4945553"/>
            <a:ext cx="210838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谈判人员素质</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25550" y="4245971"/>
            <a:ext cx="2016298"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50" name="文本框 4"/>
          <p:cNvSpPr txBox="1"/>
          <p:nvPr/>
        </p:nvSpPr>
        <p:spPr>
          <a:xfrm>
            <a:off x="2783684" y="1849630"/>
            <a:ext cx="8915012" cy="397031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在开展国际商务活动中，</a:t>
            </a:r>
            <a:r>
              <a:rPr lang="en-US" altLang="zh-CN" sz="2400" u="sng" dirty="0" err="1">
                <a:solidFill>
                  <a:srgbClr val="C00000"/>
                </a:solidFill>
                <a:latin typeface="微软雅黑" panose="020B0503020204020204" charset="-122"/>
                <a:ea typeface="微软雅黑" panose="020B0503020204020204" charset="-122"/>
              </a:rPr>
              <a:t>参与者的素质低下</a:t>
            </a:r>
            <a:r>
              <a:rPr lang="en-US" altLang="zh-CN" sz="2400" dirty="0" err="1">
                <a:latin typeface="微软雅黑" panose="020B0503020204020204" charset="-122"/>
                <a:ea typeface="微软雅黑" panose="020B0503020204020204" charset="-122"/>
              </a:rPr>
              <a:t>会给谈判造成不必要的损失</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1.性格因素</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2.谈判态度</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3.不敢承担责任</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4</a:t>
            </a:r>
            <a:r>
              <a:rPr lang="en-US" altLang="zh-CN"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刚愎自用</a:t>
            </a:r>
            <a:endParaRPr lang="en-US" altLang="zh-CN" sz="2400"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5.缺乏必要知识</a:t>
            </a:r>
          </a:p>
        </p:txBody>
      </p:sp>
    </p:spTree>
    <p:extLst>
      <p:ext uri="{BB962C8B-B14F-4D97-AF65-F5344CB8AC3E}">
        <p14:creationId xmlns:p14="http://schemas.microsoft.com/office/powerpoint/2010/main" val="324171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299659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4955" y="3324840"/>
            <a:ext cx="2415215"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区分风险的性质</a:t>
            </a:r>
          </a:p>
        </p:txBody>
      </p: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0901" y="2398955"/>
            <a:ext cx="2415215"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风险规避的内涵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242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4955" y="3324840"/>
            <a:ext cx="2415215"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区分风险的性质</a:t>
            </a:r>
          </a:p>
        </p:txBody>
      </p: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114955" y="2139160"/>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风险规避的内涵</a:t>
            </a: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4"/>
          <p:cNvSpPr txBox="1"/>
          <p:nvPr/>
        </p:nvSpPr>
        <p:spPr>
          <a:xfrm>
            <a:off x="2800368" y="2136392"/>
            <a:ext cx="9356263" cy="1754326"/>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风险规避</a:t>
            </a:r>
            <a:r>
              <a:rPr lang="en-US" altLang="zh-CN" sz="2400" u="sng" dirty="0" err="1">
                <a:solidFill>
                  <a:srgbClr val="C00000"/>
                </a:solidFill>
                <a:latin typeface="微软雅黑" panose="020B0503020204020204" charset="-122"/>
                <a:ea typeface="微软雅黑" panose="020B0503020204020204" charset="-122"/>
              </a:rPr>
              <a:t>并不意味着完全消灭风险</a:t>
            </a:r>
            <a:r>
              <a:rPr lang="en-US" altLang="zh-CN" sz="2400" dirty="0" err="1">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而是规避风险可能造成的损失</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1.是要降低这种损失发生的</a:t>
            </a:r>
            <a:r>
              <a:rPr lang="en-US" altLang="zh-CN" sz="2400" u="sng" dirty="0" smtClean="0">
                <a:solidFill>
                  <a:srgbClr val="C00000"/>
                </a:solidFill>
                <a:latin typeface="楷体" panose="02010609060101010101" pitchFamily="49" charset="-122"/>
                <a:ea typeface="楷体" panose="02010609060101010101" pitchFamily="49" charset="-122"/>
              </a:rPr>
              <a:t>概率</a:t>
            </a:r>
            <a:r>
              <a:rPr lang="en-US" altLang="zh-CN" sz="2400" dirty="0">
                <a:latin typeface="楷体" panose="02010609060101010101" pitchFamily="49" charset="-122"/>
                <a:ea typeface="楷体" panose="02010609060101010101" pitchFamily="49" charset="-122"/>
              </a:rPr>
              <a:t>。这主要是指采取事先控制措施。</a:t>
            </a: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2.是要降低损失</a:t>
            </a:r>
            <a:r>
              <a:rPr lang="en-US" altLang="zh-CN" sz="2400" u="sng" dirty="0" smtClean="0">
                <a:solidFill>
                  <a:srgbClr val="C00000"/>
                </a:solidFill>
                <a:latin typeface="楷体" panose="02010609060101010101" pitchFamily="49" charset="-122"/>
                <a:ea typeface="楷体" panose="02010609060101010101" pitchFamily="49" charset="-122"/>
              </a:rPr>
              <a:t>程度</a:t>
            </a:r>
            <a:r>
              <a:rPr lang="en-US" altLang="zh-CN" sz="2400" dirty="0">
                <a:latin typeface="楷体" panose="02010609060101010101" pitchFamily="49" charset="-122"/>
                <a:ea typeface="楷体" panose="02010609060101010101" pitchFamily="49" charset="-122"/>
              </a:rPr>
              <a:t>。这包括事先预控、事后补救两个方面。</a:t>
            </a:r>
          </a:p>
        </p:txBody>
      </p:sp>
    </p:spTree>
    <p:extLst>
      <p:ext uri="{BB962C8B-B14F-4D97-AF65-F5344CB8AC3E}">
        <p14:creationId xmlns:p14="http://schemas.microsoft.com/office/powerpoint/2010/main" val="170085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2" name="矩形 1"/>
          <p:cNvSpPr/>
          <p:nvPr/>
        </p:nvSpPr>
        <p:spPr>
          <a:xfrm>
            <a:off x="2757895" y="1652446"/>
            <a:ext cx="9100275" cy="3970318"/>
          </a:xfrm>
          <a:prstGeom prst="rect">
            <a:avLst/>
          </a:prstGeom>
        </p:spPr>
        <p:txBody>
          <a:bodyPr wrap="square">
            <a:spAutoFit/>
          </a:bodyPr>
          <a:lstStyle/>
          <a:p>
            <a:pPr>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1.纯风险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纯粹造成损失而没有受益机会的</a:t>
            </a:r>
            <a:r>
              <a:rPr lang="en-US" altLang="zh-CN" sz="2400" dirty="0" err="1">
                <a:latin typeface="楷体" panose="02010609060101010101" pitchFamily="49" charset="-122"/>
                <a:ea typeface="楷体" panose="02010609060101010101" pitchFamily="49" charset="-122"/>
              </a:rPr>
              <a:t>（如货物运输途中，货主要面临船沉货毁的风险</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2.投机风险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既能带来受益机会又存在损失可能的</a:t>
            </a:r>
            <a:r>
              <a:rPr lang="en-US" altLang="zh-CN" sz="2400" dirty="0" err="1">
                <a:latin typeface="楷体" panose="02010609060101010101" pitchFamily="49" charset="-122"/>
                <a:ea typeface="楷体" panose="02010609060101010101" pitchFamily="49" charset="-122"/>
              </a:rPr>
              <a:t>（如出口某种产品，开拓海外市场，既有可能成功，也有可能失败等</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3.注意：</a:t>
            </a:r>
            <a:r>
              <a:rPr lang="en-US" altLang="zh-CN" sz="2400" dirty="0">
                <a:latin typeface="楷体" panose="02010609060101010101" pitchFamily="49" charset="-122"/>
                <a:ea typeface="楷体" panose="02010609060101010101" pitchFamily="49" charset="-122"/>
              </a:rPr>
              <a:t>纯风险和投机风险是</a:t>
            </a:r>
            <a:r>
              <a:rPr lang="en-US" altLang="zh-CN" sz="2400" u="sng" dirty="0">
                <a:solidFill>
                  <a:srgbClr val="C00000"/>
                </a:solidFill>
                <a:latin typeface="楷体" panose="02010609060101010101" pitchFamily="49" charset="-122"/>
                <a:ea typeface="楷体" panose="02010609060101010101" pitchFamily="49" charset="-122"/>
              </a:rPr>
              <a:t>同时存在</a:t>
            </a:r>
            <a:r>
              <a:rPr lang="en-US" altLang="zh-CN" sz="2400" dirty="0">
                <a:latin typeface="楷体" panose="02010609060101010101" pitchFamily="49" charset="-122"/>
                <a:ea typeface="楷体" panose="02010609060101010101" pitchFamily="49" charset="-122"/>
              </a:rPr>
              <a:t>的。</a:t>
            </a:r>
          </a:p>
        </p:txBody>
      </p:sp>
    </p:spTree>
    <p:extLst>
      <p:ext uri="{BB962C8B-B14F-4D97-AF65-F5344CB8AC3E}">
        <p14:creationId xmlns:p14="http://schemas.microsoft.com/office/powerpoint/2010/main" val="332961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162681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5" name="矩形 4"/>
          <p:cNvSpPr/>
          <p:nvPr/>
        </p:nvSpPr>
        <p:spPr>
          <a:xfrm>
            <a:off x="3070689" y="2208464"/>
            <a:ext cx="7684397" cy="2585323"/>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评价风险的焦点集中在两个方面</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①</a:t>
            </a:r>
            <a:r>
              <a:rPr lang="en-US" altLang="zh-CN" sz="2400" u="sng" dirty="0" err="1">
                <a:solidFill>
                  <a:srgbClr val="C00000"/>
                </a:solidFill>
                <a:latin typeface="楷体" panose="02010609060101010101" pitchFamily="49" charset="-122"/>
                <a:ea typeface="楷体" panose="02010609060101010101" pitchFamily="49" charset="-122"/>
              </a:rPr>
              <a:t>对损失程度的估计</a:t>
            </a:r>
            <a:r>
              <a:rPr lang="en-US" altLang="zh-CN" sz="2400" dirty="0">
                <a:latin typeface="楷体" panose="02010609060101010101" pitchFamily="49" charset="-122"/>
                <a:ea typeface="楷体" panose="02010609060101010101" pitchFamily="49" charset="-122"/>
              </a:rPr>
              <a:t>；②</a:t>
            </a:r>
            <a:r>
              <a:rPr lang="en-US" altLang="zh-CN" sz="2400" u="sng" dirty="0" err="1">
                <a:solidFill>
                  <a:srgbClr val="C00000"/>
                </a:solidFill>
                <a:latin typeface="楷体" panose="02010609060101010101" pitchFamily="49" charset="-122"/>
                <a:ea typeface="楷体" panose="02010609060101010101" pitchFamily="49" charset="-122"/>
              </a:rPr>
              <a:t>对事件发生概率大小的估计</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endParaRPr lang="en-US" altLang="zh-CN" sz="1200" dirty="0" smtClean="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1）人员因素引起的风险大多</a:t>
            </a:r>
            <a:r>
              <a:rPr lang="en-US" altLang="zh-CN" sz="2400" u="sng" dirty="0">
                <a:solidFill>
                  <a:srgbClr val="C00000"/>
                </a:solidFill>
                <a:latin typeface="微软雅黑" panose="020B0503020204020204" charset="-122"/>
                <a:ea typeface="微软雅黑" panose="020B0503020204020204" charset="-122"/>
              </a:rPr>
              <a:t>比较容易预先估计到</a:t>
            </a:r>
            <a:r>
              <a:rPr lang="en-US" altLang="zh-CN" sz="2400" dirty="0">
                <a:latin typeface="微软雅黑" panose="020B0503020204020204" charset="-122"/>
                <a:ea typeface="微软雅黑" panose="020B0503020204020204" charset="-122"/>
              </a:rPr>
              <a:t>    </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smtClean="0">
                <a:latin typeface="微软雅黑" panose="020B0503020204020204" charset="-122"/>
                <a:ea typeface="微软雅黑" panose="020B0503020204020204" charset="-122"/>
              </a:rPr>
              <a:t>预见和控制非人员风险的</a:t>
            </a:r>
            <a:r>
              <a:rPr lang="en-US" altLang="zh-CN" sz="2400" u="sng" dirty="0" smtClean="0">
                <a:solidFill>
                  <a:srgbClr val="C00000"/>
                </a:solidFill>
                <a:latin typeface="微软雅黑" panose="020B0503020204020204" charset="-122"/>
                <a:ea typeface="微软雅黑" panose="020B0503020204020204" charset="-122"/>
              </a:rPr>
              <a:t>难度较大</a:t>
            </a:r>
            <a:r>
              <a:rPr lang="zh-CN" altLang="en-US" sz="2400" u="sng" dirty="0" smtClean="0">
                <a:solidFill>
                  <a:srgbClr val="C00000"/>
                </a:solidFill>
                <a:latin typeface="微软雅黑" panose="020B0503020204020204" charset="-122"/>
                <a:ea typeface="微软雅黑" panose="020B0503020204020204" charset="-122"/>
              </a:rPr>
              <a:t>。</a:t>
            </a:r>
            <a:endParaRPr lang="zh-CN" altLang="en-US" sz="2400" dirty="0"/>
          </a:p>
        </p:txBody>
      </p:sp>
    </p:spTree>
    <p:extLst>
      <p:ext uri="{BB962C8B-B14F-4D97-AF65-F5344CB8AC3E}">
        <p14:creationId xmlns:p14="http://schemas.microsoft.com/office/powerpoint/2010/main" val="424180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10.</a:t>
            </a:r>
            <a:r>
              <a:rPr lang="zh-CN" altLang="en-US" sz="2400" dirty="0">
                <a:latin typeface="微软雅黑" panose="020B0503020204020204" pitchFamily="34" charset="-122"/>
                <a:ea typeface="微软雅黑" panose="020B0503020204020204" pitchFamily="34" charset="-122"/>
                <a:sym typeface="宋体" pitchFamily="2" charset="-122"/>
              </a:rPr>
              <a:t>货物运输途中沉船货毁的风险属于</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239093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10.</a:t>
            </a:r>
            <a:r>
              <a:rPr lang="zh-CN" altLang="en-US" sz="2400" dirty="0">
                <a:latin typeface="微软雅黑" panose="020B0503020204020204" pitchFamily="34" charset="-122"/>
                <a:ea typeface="微软雅黑" panose="020B0503020204020204" pitchFamily="34" charset="-122"/>
                <a:sym typeface="宋体" pitchFamily="2" charset="-122"/>
              </a:rPr>
              <a:t>货物运输途中沉船货毁的风险属于</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04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11.</a:t>
            </a:r>
            <a:r>
              <a:rPr lang="zh-CN" altLang="en-US" sz="2400" dirty="0">
                <a:latin typeface="微软雅黑" panose="020B0503020204020204" pitchFamily="34" charset="-122"/>
                <a:ea typeface="微软雅黑" panose="020B0503020204020204" pitchFamily="34" charset="-122"/>
                <a:sym typeface="宋体" pitchFamily="2" charset="-122"/>
              </a:rPr>
              <a:t>开拓海外市场既可能成功也可能失败。这种风险按性质来分</a:t>
            </a:r>
            <a:r>
              <a:rPr lang="zh-CN" altLang="en-US" sz="2400" dirty="0" smtClean="0">
                <a:latin typeface="微软雅黑" panose="020B0503020204020204" pitchFamily="34" charset="-122"/>
                <a:ea typeface="微软雅黑" panose="020B0503020204020204" pitchFamily="34" charset="-122"/>
                <a:sym typeface="宋体" pitchFamily="2" charset="-122"/>
              </a:rPr>
              <a:t>属于</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366349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11.</a:t>
            </a:r>
            <a:r>
              <a:rPr lang="zh-CN" altLang="en-US" sz="2400" dirty="0">
                <a:latin typeface="微软雅黑" panose="020B0503020204020204" pitchFamily="34" charset="-122"/>
                <a:ea typeface="微软雅黑" panose="020B0503020204020204" pitchFamily="34" charset="-122"/>
                <a:sym typeface="宋体" pitchFamily="2" charset="-122"/>
              </a:rPr>
              <a:t>开拓海外市场既可能成功也可能失败。这种风险按性质来分</a:t>
            </a:r>
            <a:r>
              <a:rPr lang="zh-CN" altLang="en-US" sz="2400" dirty="0" smtClean="0">
                <a:latin typeface="微软雅黑" panose="020B0503020204020204" pitchFamily="34" charset="-122"/>
                <a:ea typeface="微软雅黑" panose="020B0503020204020204" pitchFamily="34" charset="-122"/>
                <a:sym typeface="宋体" pitchFamily="2" charset="-122"/>
              </a:rPr>
              <a:t>属于</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B</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981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9663" y="4068758"/>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规避</a:t>
            </a:r>
            <a:r>
              <a:rPr lang="zh-CN" altLang="en-US" sz="2400" dirty="0">
                <a:latin typeface="微软雅黑" panose="020B0503020204020204" pitchFamily="34" charset="-122"/>
                <a:ea typeface="微软雅黑" panose="020B0503020204020204" pitchFamily="34" charset="-122"/>
              </a:rPr>
              <a:t>风险措施</a:t>
            </a:r>
          </a:p>
        </p:txBody>
      </p:sp>
      <p:sp>
        <p:nvSpPr>
          <p:cNvPr id="14" name="矩形 13"/>
          <p:cNvSpPr/>
          <p:nvPr/>
        </p:nvSpPr>
        <p:spPr>
          <a:xfrm>
            <a:off x="-104370" y="2273260"/>
            <a:ext cx="2381397"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a:t>
            </a:r>
            <a:r>
              <a:rPr lang="zh-CN" altLang="en-US" sz="2400" dirty="0" smtClean="0">
                <a:latin typeface="微软雅黑" panose="020B0503020204020204" pitchFamily="34" charset="-122"/>
                <a:ea typeface="微软雅黑" panose="020B0503020204020204" pitchFamily="34" charset="-122"/>
              </a:rPr>
              <a:t>内涵</a:t>
            </a:r>
            <a:endParaRPr lang="en-US" altLang="zh-CN" sz="24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109663" y="3189924"/>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区分</a:t>
            </a:r>
            <a:r>
              <a:rPr lang="zh-CN" altLang="en-US" sz="2400" dirty="0">
                <a:latin typeface="微软雅黑" panose="020B0503020204020204" pitchFamily="34" charset="-122"/>
                <a:ea typeface="微软雅黑" panose="020B0503020204020204" pitchFamily="34" charset="-122"/>
              </a:rPr>
              <a:t>风险的</a:t>
            </a:r>
            <a:r>
              <a:rPr lang="zh-CN" altLang="en-US" sz="2400" dirty="0" smtClean="0">
                <a:latin typeface="微软雅黑" panose="020B0503020204020204" pitchFamily="34" charset="-122"/>
                <a:ea typeface="微软雅黑" panose="020B0503020204020204" pitchFamily="34" charset="-122"/>
              </a:rPr>
              <a:t>性质</a:t>
            </a:r>
            <a:endParaRPr lang="zh-CN" altLang="en-US" sz="2400" dirty="0">
              <a:latin typeface="微软雅黑" panose="020B0503020204020204" pitchFamily="34" charset="-122"/>
              <a:ea typeface="微软雅黑" panose="020B0503020204020204" pitchFamily="34" charset="-122"/>
            </a:endParaRPr>
          </a:p>
        </p:txBody>
      </p:sp>
      <p:sp>
        <p:nvSpPr>
          <p:cNvPr id="16" name="文本框 4"/>
          <p:cNvSpPr txBox="1"/>
          <p:nvPr/>
        </p:nvSpPr>
        <p:spPr>
          <a:xfrm>
            <a:off x="2705140" y="1227417"/>
            <a:ext cx="8993556" cy="58105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规避风险通常可采取的措施有以下几种</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5" name="矩形 4"/>
          <p:cNvSpPr/>
          <p:nvPr/>
        </p:nvSpPr>
        <p:spPr>
          <a:xfrm>
            <a:off x="2705140" y="1983325"/>
            <a:ext cx="8993556" cy="2862322"/>
          </a:xfrm>
          <a:prstGeom prst="rect">
            <a:avLst/>
          </a:prstGeom>
        </p:spPr>
        <p:txBody>
          <a:bodyPr wrap="square">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1.通过放弃或拒绝合作</a:t>
            </a:r>
            <a:r>
              <a:rPr lang="en-US" altLang="zh-CN" sz="2400" dirty="0">
                <a:latin typeface="楷体" panose="02010609060101010101" pitchFamily="49" charset="-122"/>
                <a:ea typeface="楷体" panose="02010609060101010101" pitchFamily="49" charset="-122"/>
              </a:rPr>
              <a:t>、停止业务活动来回避风险源</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2.将风险转移给第三者</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包括保险与非保险两种方式</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3.通过减少损失发生的机会</a:t>
            </a:r>
            <a:r>
              <a:rPr lang="en-US" altLang="zh-CN" sz="2400" dirty="0">
                <a:latin typeface="楷体" panose="02010609060101010101" pitchFamily="49" charset="-122"/>
                <a:ea typeface="楷体" panose="02010609060101010101" pitchFamily="49" charset="-122"/>
              </a:rPr>
              <a:t>，降低损失发生的严重性</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4.可以是被动的</a:t>
            </a:r>
            <a:r>
              <a:rPr lang="en-US" altLang="zh-CN" sz="2400" dirty="0">
                <a:latin typeface="楷体" panose="02010609060101010101" pitchFamily="49" charset="-122"/>
                <a:ea typeface="楷体" panose="02010609060101010101" pitchFamily="49" charset="-122"/>
              </a:rPr>
              <a:t>，无意识的，如政治和自然灾害；也可以是有意识的，是主动的，如：建一笔专项基金</a:t>
            </a:r>
            <a:r>
              <a:rPr lang="en-US"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2" name="矩形 11"/>
          <p:cNvSpPr/>
          <p:nvPr/>
        </p:nvSpPr>
        <p:spPr>
          <a:xfrm>
            <a:off x="2705140" y="4947911"/>
            <a:ext cx="9177137" cy="646331"/>
          </a:xfrm>
          <a:prstGeom prst="rect">
            <a:avLst/>
          </a:prstGeom>
        </p:spPr>
        <p:txBody>
          <a:bodyPr wrap="square">
            <a:spAutoFit/>
          </a:bodyPr>
          <a:lstStyle/>
          <a:p>
            <a:pPr lvl="0">
              <a:lnSpc>
                <a:spcPct val="150000"/>
              </a:lnSpc>
              <a:spcBef>
                <a:spcPct val="0"/>
              </a:spcBef>
            </a:pPr>
            <a:r>
              <a:rPr lang="en-US" altLang="zh-CN" sz="2400" dirty="0" err="1" smtClean="0">
                <a:solidFill>
                  <a:srgbClr val="C00000"/>
                </a:solidFill>
                <a:latin typeface="楷体" panose="02010609060101010101" pitchFamily="49" charset="-122"/>
                <a:ea typeface="楷体" panose="02010609060101010101" pitchFamily="49" charset="-122"/>
              </a:rPr>
              <a:t>A.完全回避风险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B</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风险损失的控制</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C</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转移风险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D.自留风险</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689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9663" y="4068758"/>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规避</a:t>
            </a:r>
            <a:r>
              <a:rPr lang="zh-CN" altLang="en-US" sz="2400" dirty="0">
                <a:latin typeface="微软雅黑" panose="020B0503020204020204" pitchFamily="34" charset="-122"/>
                <a:ea typeface="微软雅黑" panose="020B0503020204020204" pitchFamily="34" charset="-122"/>
              </a:rPr>
              <a:t>风险措施</a:t>
            </a:r>
          </a:p>
        </p:txBody>
      </p:sp>
      <p:sp>
        <p:nvSpPr>
          <p:cNvPr id="14" name="矩形 13"/>
          <p:cNvSpPr/>
          <p:nvPr/>
        </p:nvSpPr>
        <p:spPr>
          <a:xfrm>
            <a:off x="-104370" y="2273260"/>
            <a:ext cx="2381397"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a:t>
            </a:r>
            <a:r>
              <a:rPr lang="zh-CN" altLang="en-US" sz="2400" dirty="0" smtClean="0">
                <a:latin typeface="微软雅黑" panose="020B0503020204020204" pitchFamily="34" charset="-122"/>
                <a:ea typeface="微软雅黑" panose="020B0503020204020204" pitchFamily="34" charset="-122"/>
              </a:rPr>
              <a:t>内涵</a:t>
            </a:r>
            <a:endParaRPr lang="en-US" altLang="zh-CN" sz="24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109663" y="3189924"/>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区分</a:t>
            </a:r>
            <a:r>
              <a:rPr lang="zh-CN" altLang="en-US" sz="2400" dirty="0">
                <a:latin typeface="微软雅黑" panose="020B0503020204020204" pitchFamily="34" charset="-122"/>
                <a:ea typeface="微软雅黑" panose="020B0503020204020204" pitchFamily="34" charset="-122"/>
              </a:rPr>
              <a:t>风险的</a:t>
            </a:r>
            <a:r>
              <a:rPr lang="zh-CN" altLang="en-US" sz="2400" dirty="0" smtClean="0">
                <a:latin typeface="微软雅黑" panose="020B0503020204020204" pitchFamily="34" charset="-122"/>
                <a:ea typeface="微软雅黑" panose="020B0503020204020204" pitchFamily="34" charset="-122"/>
              </a:rPr>
              <a:t>性质</a:t>
            </a:r>
            <a:endParaRPr lang="zh-CN" altLang="en-US" sz="2400" dirty="0">
              <a:latin typeface="微软雅黑" panose="020B0503020204020204" pitchFamily="34" charset="-122"/>
              <a:ea typeface="微软雅黑" panose="020B0503020204020204" pitchFamily="34" charset="-122"/>
            </a:endParaRPr>
          </a:p>
        </p:txBody>
      </p:sp>
      <p:sp>
        <p:nvSpPr>
          <p:cNvPr id="16" name="文本框 4"/>
          <p:cNvSpPr txBox="1"/>
          <p:nvPr/>
        </p:nvSpPr>
        <p:spPr>
          <a:xfrm>
            <a:off x="2705140" y="1227417"/>
            <a:ext cx="8993556" cy="58105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规避风险通常可采取的措施有以下几种</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5" name="矩形 4"/>
          <p:cNvSpPr/>
          <p:nvPr/>
        </p:nvSpPr>
        <p:spPr>
          <a:xfrm>
            <a:off x="2705140" y="1983325"/>
            <a:ext cx="8993556" cy="3231654"/>
          </a:xfrm>
          <a:prstGeom prst="rect">
            <a:avLst/>
          </a:prstGeom>
        </p:spPr>
        <p:txBody>
          <a:bodyPr wrap="square">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smtClean="0">
                <a:solidFill>
                  <a:srgbClr val="C00000"/>
                </a:solidFill>
                <a:latin typeface="+mn-ea"/>
              </a:rPr>
              <a:t>A</a:t>
            </a:r>
            <a:r>
              <a:rPr lang="zh-CN" altLang="en-US"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1.通过放弃或拒绝合作</a:t>
            </a:r>
            <a:r>
              <a:rPr lang="en-US" altLang="zh-CN" sz="2400" dirty="0">
                <a:latin typeface="楷体" panose="02010609060101010101" pitchFamily="49" charset="-122"/>
                <a:ea typeface="楷体" panose="02010609060101010101" pitchFamily="49" charset="-122"/>
              </a:rPr>
              <a:t>、停止业务活动来回避风险源</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a:solidFill>
                  <a:srgbClr val="C00000"/>
                </a:solidFill>
                <a:latin typeface="+mn-ea"/>
              </a:rPr>
              <a:t>C</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2.将风险转移给第三者</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包括保险与非保险两种方式</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smtClean="0">
                <a:solidFill>
                  <a:srgbClr val="C00000"/>
                </a:solidFill>
                <a:latin typeface="+mn-ea"/>
              </a:rPr>
              <a:t>B</a:t>
            </a:r>
            <a:r>
              <a:rPr lang="zh-CN" altLang="en-US" sz="2800" b="1" dirty="0" smtClean="0">
                <a:solidFill>
                  <a:srgbClr val="C00000"/>
                </a:solidFill>
                <a:latin typeface="+mn-ea"/>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3.通过减少损失发生的机会</a:t>
            </a:r>
            <a:r>
              <a:rPr lang="en-US" altLang="zh-CN" sz="2400" dirty="0">
                <a:latin typeface="楷体" panose="02010609060101010101" pitchFamily="49" charset="-122"/>
                <a:ea typeface="楷体" panose="02010609060101010101" pitchFamily="49" charset="-122"/>
              </a:rPr>
              <a:t>，降低损失发生的严重性</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a:solidFill>
                  <a:srgbClr val="C00000"/>
                </a:solidFill>
                <a:latin typeface="+mn-ea"/>
              </a:rPr>
              <a:t>D</a:t>
            </a:r>
            <a:r>
              <a:rPr lang="zh-CN" altLang="en-US"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4.可以是被动的</a:t>
            </a:r>
            <a:r>
              <a:rPr lang="en-US" altLang="zh-CN" sz="2400" dirty="0">
                <a:latin typeface="楷体" panose="02010609060101010101" pitchFamily="49" charset="-122"/>
                <a:ea typeface="楷体" panose="02010609060101010101" pitchFamily="49" charset="-122"/>
              </a:rPr>
              <a:t>，无意识的，如政治和自然灾害；也可以是有意识的，是主动的，如：建一笔专项基金</a:t>
            </a:r>
            <a:r>
              <a:rPr lang="en-US"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2" name="矩形 11"/>
          <p:cNvSpPr/>
          <p:nvPr/>
        </p:nvSpPr>
        <p:spPr>
          <a:xfrm>
            <a:off x="2705140" y="5303741"/>
            <a:ext cx="9177137" cy="646331"/>
          </a:xfrm>
          <a:prstGeom prst="rect">
            <a:avLst/>
          </a:prstGeom>
        </p:spPr>
        <p:txBody>
          <a:bodyPr wrap="square">
            <a:spAutoFit/>
          </a:bodyPr>
          <a:lstStyle/>
          <a:p>
            <a:pPr lvl="0">
              <a:lnSpc>
                <a:spcPct val="150000"/>
              </a:lnSpc>
              <a:spcBef>
                <a:spcPct val="0"/>
              </a:spcBef>
            </a:pPr>
            <a:r>
              <a:rPr lang="en-US" altLang="zh-CN" sz="2400" dirty="0" err="1" smtClean="0">
                <a:solidFill>
                  <a:srgbClr val="C00000"/>
                </a:solidFill>
                <a:latin typeface="楷体" panose="02010609060101010101" pitchFamily="49" charset="-122"/>
                <a:ea typeface="楷体" panose="02010609060101010101" pitchFamily="49" charset="-122"/>
              </a:rPr>
              <a:t>A.完全回避风险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B</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风险损失的控制</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C</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转移风险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D.自留风险</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491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12.</a:t>
            </a:r>
            <a:r>
              <a:rPr lang="zh-CN" altLang="en-US" sz="2400" dirty="0">
                <a:latin typeface="微软雅黑" panose="020B0503020204020204" pitchFamily="34" charset="-122"/>
                <a:ea typeface="微软雅黑" panose="020B0503020204020204" pitchFamily="34" charset="-122"/>
                <a:sym typeface="宋体" pitchFamily="2" charset="-122"/>
              </a:rPr>
              <a:t>通过放弃或拒绝合作以停止业务活动来预防风险，这种做法属于（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风险控制</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风险转移</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风险回避</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r>
              <a:rPr lang="zh-CN" altLang="en-US" sz="2400" dirty="0">
                <a:latin typeface="微软雅黑" panose="020B0503020204020204" pitchFamily="34" charset="-122"/>
                <a:ea typeface="微软雅黑" panose="020B0503020204020204" pitchFamily="34" charset="-122"/>
                <a:sym typeface="宋体" pitchFamily="2" charset="-122"/>
              </a:rPr>
              <a:t>减少</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2674825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12.</a:t>
            </a:r>
            <a:r>
              <a:rPr lang="zh-CN" altLang="en-US" sz="2400" dirty="0">
                <a:latin typeface="微软雅黑" panose="020B0503020204020204" pitchFamily="34" charset="-122"/>
                <a:ea typeface="微软雅黑" panose="020B0503020204020204" pitchFamily="34" charset="-122"/>
                <a:sym typeface="宋体" pitchFamily="2" charset="-122"/>
              </a:rPr>
              <a:t>通过放弃或拒绝合作以停止业务活动来预防风险，这种做法属于（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风险控制</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风险转移</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风险回避</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r>
              <a:rPr lang="zh-CN" altLang="en-US" sz="2400" dirty="0">
                <a:latin typeface="微软雅黑" panose="020B0503020204020204" pitchFamily="34" charset="-122"/>
                <a:ea typeface="微软雅黑" panose="020B0503020204020204" pitchFamily="34" charset="-122"/>
                <a:sym typeface="宋体" pitchFamily="2" charset="-122"/>
              </a:rPr>
              <a:t>减少</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C</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746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13.</a:t>
            </a:r>
            <a:r>
              <a:rPr lang="zh-CN" altLang="en-US" sz="2400" dirty="0">
                <a:latin typeface="微软雅黑" panose="020B0503020204020204" pitchFamily="34" charset="-122"/>
                <a:ea typeface="微软雅黑" panose="020B0503020204020204" pitchFamily="34" charset="-122"/>
                <a:sym typeface="宋体" pitchFamily="2" charset="-122"/>
              </a:rPr>
              <a:t>以下有关规避国际商务风险的措施中，不正确的是（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采用完全回避的</a:t>
            </a:r>
            <a:r>
              <a:rPr lang="zh-CN" altLang="en-US" sz="2400" dirty="0" smtClean="0">
                <a:latin typeface="微软雅黑" panose="020B0503020204020204" pitchFamily="34" charset="-122"/>
                <a:ea typeface="微软雅黑" panose="020B0503020204020204" pitchFamily="34" charset="-122"/>
                <a:sym typeface="宋体" pitchFamily="2" charset="-122"/>
              </a:rPr>
              <a:t>办法</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控制风险</a:t>
            </a:r>
            <a:r>
              <a:rPr lang="zh-CN" altLang="en-US" sz="2400" dirty="0" smtClean="0">
                <a:latin typeface="微软雅黑" panose="020B0503020204020204" pitchFamily="34" charset="-122"/>
                <a:ea typeface="微软雅黑" panose="020B0503020204020204" pitchFamily="34" charset="-122"/>
                <a:sym typeface="宋体" pitchFamily="2" charset="-122"/>
              </a:rPr>
              <a:t>损失</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采用保险与非保险方式转移</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不可</a:t>
            </a:r>
            <a:r>
              <a:rPr lang="zh-CN" altLang="en-US" sz="2400" dirty="0">
                <a:latin typeface="微软雅黑" panose="020B0503020204020204" pitchFamily="34" charset="-122"/>
                <a:ea typeface="微软雅黑" panose="020B0503020204020204" pitchFamily="34" charset="-122"/>
                <a:sym typeface="宋体" pitchFamily="2" charset="-122"/>
              </a:rPr>
              <a:t>主动地自留风险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413355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8"/>
          <p:cNvSpPr txBox="1"/>
          <p:nvPr/>
        </p:nvSpPr>
        <p:spPr>
          <a:xfrm>
            <a:off x="1971549" y="178286"/>
            <a:ext cx="7317297" cy="646331"/>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indent="0" algn="ctr">
              <a:lnSpc>
                <a:spcPct val="100000"/>
              </a:lnSpc>
              <a:spcBef>
                <a:spcPct val="0"/>
              </a:spcBef>
              <a:buNone/>
            </a:pPr>
            <a:r>
              <a:rPr lang="en-US" altLang="zh-CN" sz="3600" b="1" dirty="0" smtClean="0">
                <a:solidFill>
                  <a:schemeClr val="tx1">
                    <a:lumMod val="85000"/>
                    <a:lumOff val="15000"/>
                  </a:schemeClr>
                </a:solidFill>
                <a:latin typeface="方正清刻本悦宋简体" panose="02000000000000000000" charset="-122"/>
                <a:ea typeface="方正清刻本悦宋简体" panose="02000000000000000000" charset="-122"/>
                <a:sym typeface="+mn-ea"/>
              </a:rPr>
              <a:t>7.1 </a:t>
            </a:r>
            <a:r>
              <a:rPr lang="en-US" altLang="zh-CN" sz="3600" b="1" dirty="0" smtClean="0">
                <a:solidFill>
                  <a:schemeClr val="tx1">
                    <a:lumMod val="85000"/>
                    <a:lumOff val="15000"/>
                  </a:schemeClr>
                </a:solidFill>
                <a:latin typeface="方正清刻本悦宋简体" panose="02000000000000000000" charset="-122"/>
                <a:ea typeface="方正清刻本悦宋简体" panose="02000000000000000000" charset="-122"/>
                <a:sym typeface="+mn-ea"/>
              </a:rPr>
              <a:t>             </a:t>
            </a:r>
            <a:r>
              <a:rPr lang="zh-CN" altLang="en-US" sz="36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国际</a:t>
            </a:r>
            <a:r>
              <a:rPr lang="zh-CN" altLang="en-US" sz="36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商务活动的</a:t>
            </a:r>
            <a:r>
              <a:rPr lang="zh-CN" altLang="en-US" sz="3600" b="1" dirty="0" smtClean="0">
                <a:solidFill>
                  <a:srgbClr val="C00000"/>
                </a:solidFill>
                <a:latin typeface="幼圆" panose="02010509060101010101" pitchFamily="49" charset="-122"/>
                <a:ea typeface="幼圆" panose="02010509060101010101" pitchFamily="49" charset="-122"/>
                <a:cs typeface="Times New Roman" panose="02020603050405020304" pitchFamily="18" charset="0"/>
              </a:rPr>
              <a:t>风险</a:t>
            </a:r>
            <a:r>
              <a:rPr lang="zh-CN" altLang="en-US" sz="36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分析</a:t>
            </a:r>
            <a:endParaRPr lang="zh-CN" altLang="en-US" sz="36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endParaRPr>
          </a:p>
        </p:txBody>
      </p:sp>
      <p:sp>
        <p:nvSpPr>
          <p:cNvPr id="3" name="左大括号 2"/>
          <p:cNvSpPr/>
          <p:nvPr/>
        </p:nvSpPr>
        <p:spPr>
          <a:xfrm>
            <a:off x="1524003" y="2913873"/>
            <a:ext cx="293910" cy="224314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sp>
        <p:nvSpPr>
          <p:cNvPr id="9" name="文本框 8"/>
          <p:cNvSpPr txBox="1"/>
          <p:nvPr/>
        </p:nvSpPr>
        <p:spPr>
          <a:xfrm>
            <a:off x="863317" y="1871772"/>
            <a:ext cx="2282939" cy="58477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b="1" dirty="0">
                <a:solidFill>
                  <a:schemeClr val="tx1">
                    <a:lumMod val="85000"/>
                    <a:lumOff val="15000"/>
                  </a:schemeClr>
                </a:solidFill>
                <a:latin typeface="方正清刻本悦宋简体" panose="02000000000000000000" charset="-122"/>
                <a:ea typeface="方正清刻本悦宋简体" panose="02000000000000000000" charset="-122"/>
                <a:sym typeface="+mn-ea"/>
              </a:rPr>
              <a:t>广义分类：</a:t>
            </a:r>
          </a:p>
        </p:txBody>
      </p:sp>
      <p:sp>
        <p:nvSpPr>
          <p:cNvPr id="7" name="文本框 6"/>
          <p:cNvSpPr txBox="1"/>
          <p:nvPr/>
        </p:nvSpPr>
        <p:spPr>
          <a:xfrm>
            <a:off x="3305912" y="1871772"/>
            <a:ext cx="5141402"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非</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风险    </a:t>
            </a:r>
            <a:r>
              <a:rPr lang="en-US" altLang="zh-CN"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&amp;   </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风险</a:t>
            </a:r>
            <a:endParaRPr lang="en-US" altLang="zh-CN"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endParaRPr>
          </a:p>
        </p:txBody>
      </p:sp>
      <p:cxnSp>
        <p:nvCxnSpPr>
          <p:cNvPr id="8" name="直接连接符 7"/>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868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13.</a:t>
            </a:r>
            <a:r>
              <a:rPr lang="zh-CN" altLang="en-US" sz="2400" dirty="0">
                <a:latin typeface="微软雅黑" panose="020B0503020204020204" pitchFamily="34" charset="-122"/>
                <a:ea typeface="微软雅黑" panose="020B0503020204020204" pitchFamily="34" charset="-122"/>
                <a:sym typeface="宋体" pitchFamily="2" charset="-122"/>
              </a:rPr>
              <a:t>以下有关规避国际商务风险的措施中，不正确的是（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采用完全回避的</a:t>
            </a:r>
            <a:r>
              <a:rPr lang="zh-CN" altLang="en-US" sz="2400" dirty="0" smtClean="0">
                <a:latin typeface="微软雅黑" panose="020B0503020204020204" pitchFamily="34" charset="-122"/>
                <a:ea typeface="微软雅黑" panose="020B0503020204020204" pitchFamily="34" charset="-122"/>
                <a:sym typeface="宋体" pitchFamily="2" charset="-122"/>
              </a:rPr>
              <a:t>办法</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控制风险</a:t>
            </a:r>
            <a:r>
              <a:rPr lang="zh-CN" altLang="en-US" sz="2400" dirty="0" smtClean="0">
                <a:latin typeface="微软雅黑" panose="020B0503020204020204" pitchFamily="34" charset="-122"/>
                <a:ea typeface="微软雅黑" panose="020B0503020204020204" pitchFamily="34" charset="-122"/>
                <a:sym typeface="宋体" pitchFamily="2" charset="-122"/>
              </a:rPr>
              <a:t>损失</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采用保险与非保险方式转移</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不可</a:t>
            </a:r>
            <a:r>
              <a:rPr lang="zh-CN" altLang="en-US" sz="2400" dirty="0">
                <a:latin typeface="微软雅黑" panose="020B0503020204020204" pitchFamily="34" charset="-122"/>
                <a:ea typeface="微软雅黑" panose="020B0503020204020204" pitchFamily="34" charset="-122"/>
                <a:sym typeface="宋体" pitchFamily="2" charset="-122"/>
              </a:rPr>
              <a:t>主动地自留风险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D</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58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06203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4534" y="133458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咨询专家法</a:t>
            </a:r>
          </a:p>
        </p:txBody>
      </p:sp>
      <p:sp>
        <p:nvSpPr>
          <p:cNvPr id="14" name="矩形 13"/>
          <p:cNvSpPr/>
          <p:nvPr/>
        </p:nvSpPr>
        <p:spPr>
          <a:xfrm>
            <a:off x="-91720" y="234376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081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5" name="文本框 4"/>
          <p:cNvSpPr txBox="1"/>
          <p:nvPr/>
        </p:nvSpPr>
        <p:spPr>
          <a:xfrm>
            <a:off x="2430549" y="1266339"/>
            <a:ext cx="9320747" cy="452431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保险一般仅适用于</a:t>
            </a:r>
            <a:r>
              <a:rPr lang="en-US" altLang="zh-CN" sz="2400" u="sng" dirty="0" err="1" smtClean="0">
                <a:solidFill>
                  <a:srgbClr val="C00000"/>
                </a:solidFill>
                <a:latin typeface="微软雅黑" panose="020B0503020204020204" charset="-122"/>
                <a:ea typeface="微软雅黑" panose="020B0503020204020204" charset="-122"/>
              </a:rPr>
              <a:t>纯风险</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信贷担保是一种支付手段</a:t>
            </a:r>
            <a:r>
              <a:rPr lang="en-US" altLang="zh-CN" sz="2400" dirty="0" err="1">
                <a:latin typeface="微软雅黑" panose="020B0503020204020204" charset="-122"/>
                <a:ea typeface="微软雅黑" panose="020B0503020204020204" charset="-122"/>
              </a:rPr>
              <a:t>，也有规避风险的作用。通常由银行作出，分为三种</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投标保证书</a:t>
            </a:r>
            <a:r>
              <a:rPr lang="en-US" altLang="zh-CN" sz="2400" dirty="0">
                <a:latin typeface="楷体" panose="02010609060101010101" pitchFamily="49" charset="-122"/>
                <a:ea typeface="楷体" panose="02010609060101010101" pitchFamily="49" charset="-122"/>
              </a:rPr>
              <a:t>。要求投标者在投标的同时提供银行的投标保证书。</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（2）</a:t>
            </a:r>
            <a:r>
              <a:rPr lang="en-US" altLang="zh-CN" sz="2400" u="sng" dirty="0">
                <a:solidFill>
                  <a:srgbClr val="C00000"/>
                </a:solidFill>
                <a:latin typeface="楷体" panose="02010609060101010101" pitchFamily="49" charset="-122"/>
                <a:ea typeface="楷体" panose="02010609060101010101" pitchFamily="49" charset="-122"/>
              </a:rPr>
              <a:t>履约保证书</a:t>
            </a:r>
            <a:r>
              <a:rPr lang="en-US" altLang="zh-CN" sz="2400" dirty="0">
                <a:latin typeface="楷体" panose="02010609060101010101" pitchFamily="49" charset="-122"/>
                <a:ea typeface="楷体" panose="02010609060101010101" pitchFamily="49" charset="-122"/>
              </a:rPr>
              <a:t>。业主可以要求供应商提供银行担保，一旦发生不履约情况，业主就可以从银行得到补偿。</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预付款担保</a:t>
            </a:r>
            <a:r>
              <a:rPr lang="en-US" altLang="zh-CN" sz="2400" dirty="0">
                <a:latin typeface="楷体" panose="02010609060101010101" pitchFamily="49" charset="-122"/>
                <a:ea typeface="楷体" panose="02010609060101010101" pitchFamily="49" charset="-122"/>
              </a:rPr>
              <a:t>。在业主向供应商支付预付款时，可向供应商等索取银行担保，以保证自身利益。</a:t>
            </a:r>
          </a:p>
        </p:txBody>
      </p:sp>
      <p:sp>
        <p:nvSpPr>
          <p:cNvPr id="17" name="矩形 16"/>
          <p:cNvSpPr/>
          <p:nvPr/>
        </p:nvSpPr>
        <p:spPr>
          <a:xfrm>
            <a:off x="-21929" y="2266410"/>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保险信贷担保</a:t>
            </a:r>
          </a:p>
        </p:txBody>
      </p:sp>
    </p:spTree>
    <p:extLst>
      <p:ext uri="{BB962C8B-B14F-4D97-AF65-F5344CB8AC3E}">
        <p14:creationId xmlns:p14="http://schemas.microsoft.com/office/powerpoint/2010/main" val="733225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9" name="圆角矩形 18"/>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0" name="圆角矩形 19"/>
          <p:cNvSpPr/>
          <p:nvPr/>
        </p:nvSpPr>
        <p:spPr>
          <a:xfrm>
            <a:off x="2960982" y="4818971"/>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5" name="组合 4"/>
          <p:cNvGrpSpPr/>
          <p:nvPr/>
        </p:nvGrpSpPr>
        <p:grpSpPr>
          <a:xfrm>
            <a:off x="2234559" y="2003644"/>
            <a:ext cx="716701" cy="3101978"/>
            <a:chOff x="2200288" y="2123777"/>
            <a:chExt cx="840162" cy="3101978"/>
          </a:xfrm>
        </p:grpSpPr>
        <p:grpSp>
          <p:nvGrpSpPr>
            <p:cNvPr id="21" name="组合 20"/>
            <p:cNvGrpSpPr/>
            <p:nvPr/>
          </p:nvGrpSpPr>
          <p:grpSpPr>
            <a:xfrm>
              <a:off x="2200288" y="2123777"/>
              <a:ext cx="827863" cy="3101978"/>
              <a:chOff x="3505235" y="1355133"/>
              <a:chExt cx="1382209" cy="4037980"/>
            </a:xfrm>
          </p:grpSpPr>
          <p:grpSp>
            <p:nvGrpSpPr>
              <p:cNvPr id="22" name="组合 21"/>
              <p:cNvGrpSpPr/>
              <p:nvPr/>
            </p:nvGrpSpPr>
            <p:grpSpPr>
              <a:xfrm>
                <a:off x="4221240" y="1355133"/>
                <a:ext cx="666204" cy="4037980"/>
                <a:chOff x="3715496" y="352457"/>
                <a:chExt cx="609008" cy="4504982"/>
              </a:xfrm>
            </p:grpSpPr>
            <p:grpSp>
              <p:nvGrpSpPr>
                <p:cNvPr id="24" name="组合 30"/>
                <p:cNvGrpSpPr>
                  <a:grpSpLocks/>
                </p:cNvGrpSpPr>
                <p:nvPr/>
              </p:nvGrpSpPr>
              <p:grpSpPr bwMode="auto">
                <a:xfrm rot="16200000">
                  <a:off x="2996819" y="1071136"/>
                  <a:ext cx="2046363" cy="609006"/>
                  <a:chOff x="0" y="504056"/>
                  <a:chExt cx="6032665" cy="648073"/>
                </a:xfrm>
              </p:grpSpPr>
              <p:sp>
                <p:nvSpPr>
                  <p:cNvPr id="30"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1"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6" name="组合 30"/>
                <p:cNvGrpSpPr>
                  <a:grpSpLocks/>
                </p:cNvGrpSpPr>
                <p:nvPr/>
              </p:nvGrpSpPr>
              <p:grpSpPr bwMode="auto">
                <a:xfrm rot="16200000">
                  <a:off x="2996817" y="3529755"/>
                  <a:ext cx="2046363" cy="609005"/>
                  <a:chOff x="0" y="504056"/>
                  <a:chExt cx="6032665" cy="648072"/>
                </a:xfrm>
              </p:grpSpPr>
              <p:sp>
                <p:nvSpPr>
                  <p:cNvPr id="28"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9"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7" name="直接连接符 26"/>
                <p:cNvCxnSpPr>
                  <a:stCxn id="30" idx="0"/>
                  <a:endCxn id="28"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直接连接符 22"/>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33" name="矩形 3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7969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8822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834206"/>
            <a:ext cx="3215238" cy="1405193"/>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1）平衡法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）易货交易法 </a:t>
            </a:r>
            <a:r>
              <a:rPr lang="en-US" altLang="zh-CN" sz="2000" dirty="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39" name="左大括号 38"/>
          <p:cNvSpPr/>
          <p:nvPr/>
        </p:nvSpPr>
        <p:spPr>
          <a:xfrm>
            <a:off x="8483679" y="96500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966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834206"/>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2</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3</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易货交易法 </a:t>
            </a:r>
            <a:r>
              <a:rPr lang="en-US" altLang="zh-CN" sz="2000" u="sng" dirty="0">
                <a:solidFill>
                  <a:schemeClr val="bg1">
                    <a:lumMod val="75000"/>
                  </a:schemeClr>
                </a:solidFill>
                <a:latin typeface="楷体" panose="02010609060101010101" pitchFamily="49" charset="-122"/>
                <a:ea typeface="楷体" panose="02010609060101010101" pitchFamily="49" charset="-122"/>
              </a:rPr>
              <a:t>    </a:t>
            </a:r>
            <a:endParaRPr lang="zh-CN" altLang="en-US" sz="2000" u="sng" dirty="0">
              <a:solidFill>
                <a:schemeClr val="bg1">
                  <a:lumMod val="75000"/>
                </a:schemeClr>
              </a:solidFill>
              <a:latin typeface="楷体" panose="02010609060101010101" pitchFamily="49" charset="-122"/>
              <a:ea typeface="楷体" panose="02010609060101010101" pitchFamily="49" charset="-122"/>
            </a:endParaRPr>
          </a:p>
        </p:txBody>
      </p:sp>
      <p:sp>
        <p:nvSpPr>
          <p:cNvPr id="39" name="左大括号 38"/>
          <p:cNvSpPr/>
          <p:nvPr/>
        </p:nvSpPr>
        <p:spPr>
          <a:xfrm>
            <a:off x="8483679" y="96500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608896" y="2979852"/>
            <a:ext cx="9352605" cy="2862322"/>
          </a:xfrm>
          <a:prstGeom prst="rect">
            <a:avLst/>
          </a:prstGeom>
        </p:spPr>
        <p:txBody>
          <a:bodyPr wrap="square">
            <a:spAutoFit/>
          </a:bodyPr>
          <a:lstStyle/>
          <a:p>
            <a:pPr lvl="0">
              <a:lnSpc>
                <a:spcPct val="150000"/>
              </a:lnSpc>
              <a:spcBef>
                <a:spcPct val="0"/>
              </a:spcBef>
            </a:pPr>
            <a:r>
              <a:rPr lang="en-US" altLang="zh-CN" sz="2400" dirty="0">
                <a:solidFill>
                  <a:srgbClr val="C00000"/>
                </a:solidFill>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平衡法</a:t>
            </a:r>
            <a:r>
              <a:rPr lang="zh-CN" altLang="en-US" sz="2400" u="sng" dirty="0">
                <a:solidFill>
                  <a:srgbClr val="C00000"/>
                </a:solidFill>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可分为单项平衡法和综合平衡法两种。</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）单项平衡。将某一项具体交易的货币平衡称为单项平衡。</a:t>
            </a:r>
          </a:p>
          <a:p>
            <a:pPr lvl="0">
              <a:lnSpc>
                <a:spcPct val="150000"/>
              </a:lnSpc>
              <a:spcBef>
                <a:spcPct val="0"/>
              </a:spcBef>
            </a:pPr>
            <a:r>
              <a:rPr lang="zh-CN" altLang="en-US"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）综合平衡</a:t>
            </a:r>
            <a:r>
              <a:rPr lang="zh-CN" altLang="en-US" sz="2400" dirty="0" smtClean="0">
                <a:latin typeface="楷体" panose="02010609060101010101" pitchFamily="49" charset="-122"/>
                <a:ea typeface="楷体" panose="02010609060101010101" pitchFamily="49" charset="-122"/>
              </a:rPr>
              <a:t>。将</a:t>
            </a:r>
            <a:r>
              <a:rPr lang="zh-CN" altLang="en-US" sz="2400" dirty="0">
                <a:latin typeface="楷体" panose="02010609060101010101" pitchFamily="49" charset="-122"/>
                <a:ea typeface="楷体" panose="02010609060101010101" pitchFamily="49" charset="-122"/>
              </a:rPr>
              <a:t>公司一系列交易或整个对外经济活动中的货币平衡称为综合平衡。它是将两笔或多笔对外交易业务联结在一起选择计价货币。</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768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834206"/>
            <a:ext cx="3215238" cy="1477328"/>
          </a:xfrm>
          <a:prstGeom prst="rect">
            <a:avLst/>
          </a:prstGeom>
        </p:spPr>
        <p:txBody>
          <a:bodyPr wrap="square">
            <a:spAutoFit/>
          </a:bodyPr>
          <a:lstStyle/>
          <a:p>
            <a:pPr lvl="0">
              <a:lnSpc>
                <a:spcPct val="150000"/>
              </a:lnSpc>
              <a:spcBef>
                <a:spcPct val="0"/>
              </a:spcBef>
            </a:pPr>
            <a:r>
              <a:rPr lang="en-US" altLang="zh-CN" sz="2000" dirty="0">
                <a:solidFill>
                  <a:schemeClr val="bg1">
                    <a:lumMod val="75000"/>
                  </a:schemeClr>
                </a:solidFill>
                <a:latin typeface="楷体" panose="02010609060101010101" pitchFamily="49" charset="-122"/>
                <a:ea typeface="楷体" panose="02010609060101010101" pitchFamily="49" charset="-122"/>
              </a:rPr>
              <a:t>（1）</a:t>
            </a:r>
            <a:r>
              <a:rPr lang="en-US" altLang="zh-CN" sz="2000" u="sng" dirty="0">
                <a:solidFill>
                  <a:schemeClr val="bg1">
                    <a:lumMod val="75000"/>
                  </a:schemeClr>
                </a:solidFill>
                <a:latin typeface="楷体" panose="02010609060101010101" pitchFamily="49" charset="-122"/>
                <a:ea typeface="楷体" panose="02010609060101010101" pitchFamily="49" charset="-122"/>
              </a:rPr>
              <a:t>平衡法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3</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易货交易法 </a:t>
            </a:r>
            <a:r>
              <a:rPr lang="en-US" altLang="zh-CN" sz="2000" u="sng" dirty="0">
                <a:solidFill>
                  <a:schemeClr val="bg1">
                    <a:lumMod val="75000"/>
                  </a:schemeClr>
                </a:solidFill>
                <a:latin typeface="楷体" panose="02010609060101010101" pitchFamily="49" charset="-122"/>
                <a:ea typeface="楷体" panose="02010609060101010101" pitchFamily="49" charset="-122"/>
              </a:rPr>
              <a:t>    </a:t>
            </a:r>
            <a:endParaRPr lang="zh-CN" altLang="en-US" sz="2000" u="sng" dirty="0">
              <a:solidFill>
                <a:schemeClr val="bg1">
                  <a:lumMod val="75000"/>
                </a:schemeClr>
              </a:solidFill>
              <a:latin typeface="楷体" panose="02010609060101010101" pitchFamily="49" charset="-122"/>
              <a:ea typeface="楷体" panose="02010609060101010101" pitchFamily="49" charset="-122"/>
            </a:endParaRPr>
          </a:p>
        </p:txBody>
      </p:sp>
      <p:sp>
        <p:nvSpPr>
          <p:cNvPr id="39" name="左大括号 38"/>
          <p:cNvSpPr/>
          <p:nvPr/>
        </p:nvSpPr>
        <p:spPr>
          <a:xfrm>
            <a:off x="8483679" y="96500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608896" y="3318730"/>
            <a:ext cx="9222000" cy="1754326"/>
          </a:xfrm>
          <a:prstGeom prst="rect">
            <a:avLst/>
          </a:prstGeom>
        </p:spPr>
        <p:txBody>
          <a:bodyPr wrap="square">
            <a:spAutoFit/>
          </a:bodyPr>
          <a:lstStyle/>
          <a:p>
            <a:pPr lvl="0">
              <a:lnSpc>
                <a:spcPct val="150000"/>
              </a:lnSpc>
              <a:spcBef>
                <a:spcPct val="0"/>
              </a:spcBef>
            </a:pPr>
            <a:r>
              <a:rPr lang="zh-CN" altLang="en-US" sz="2400" dirty="0">
                <a:solidFill>
                  <a:srgbClr val="C00000"/>
                </a:solidFill>
                <a:latin typeface="楷体" panose="02010609060101010101" pitchFamily="49" charset="-122"/>
                <a:ea typeface="楷体" panose="02010609060101010101" pitchFamily="49" charset="-122"/>
              </a:rPr>
              <a:t>（</a:t>
            </a:r>
            <a:r>
              <a:rPr lang="en-US" altLang="zh-CN" sz="2400" dirty="0">
                <a:solidFill>
                  <a:srgbClr val="C00000"/>
                </a:solidFill>
                <a:latin typeface="楷体" panose="02010609060101010101" pitchFamily="49" charset="-122"/>
                <a:ea typeface="楷体" panose="02010609060101010101" pitchFamily="49" charset="-122"/>
              </a:rPr>
              <a:t>2</a:t>
            </a:r>
            <a:r>
              <a:rPr lang="zh-CN" altLang="en-US" sz="2400" dirty="0">
                <a:solidFill>
                  <a:srgbClr val="C00000"/>
                </a:solidFill>
                <a:latin typeface="楷体" panose="02010609060101010101" pitchFamily="49" charset="-122"/>
                <a:ea typeface="楷体" panose="02010609060101010101" pitchFamily="49" charset="-122"/>
              </a:rPr>
              <a:t>）</a:t>
            </a:r>
            <a:r>
              <a:rPr lang="zh-CN" altLang="en-US" sz="2400" u="sng" dirty="0">
                <a:solidFill>
                  <a:srgbClr val="C00000"/>
                </a:solidFill>
                <a:latin typeface="楷体" panose="02010609060101010101" pitchFamily="49" charset="-122"/>
                <a:ea typeface="楷体" panose="02010609060101010101" pitchFamily="49" charset="-122"/>
              </a:rPr>
              <a:t>人民币计价法</a:t>
            </a:r>
            <a:endParaRPr lang="en-US" altLang="zh-CN" sz="2400" u="sng" dirty="0">
              <a:solidFill>
                <a:srgbClr val="C00000"/>
              </a:solidFill>
              <a:latin typeface="楷体" panose="02010609060101010101" pitchFamily="49" charset="-122"/>
              <a:ea typeface="楷体" panose="02010609060101010101" pitchFamily="49" charset="-122"/>
            </a:endParaRPr>
          </a:p>
          <a:p>
            <a:pPr lvl="0">
              <a:lnSpc>
                <a:spcPct val="150000"/>
              </a:lnSpc>
              <a:spcBef>
                <a:spcPct val="0"/>
              </a:spcBef>
            </a:pPr>
            <a:r>
              <a:rPr lang="zh-CN" altLang="en-US" sz="2400" dirty="0">
                <a:solidFill>
                  <a:prstClr val="black"/>
                </a:solidFill>
                <a:latin typeface="楷体" panose="02010609060101010101" pitchFamily="49" charset="-122"/>
                <a:ea typeface="楷体" panose="02010609060101010101" pitchFamily="49" charset="-122"/>
              </a:rPr>
              <a:t>   如果在国际商务活动的结算中，能够争取到以人民币作为计价货币，我方直接收付的都是人民币，就不存在与外币的兑换折算问题。</a:t>
            </a:r>
          </a:p>
        </p:txBody>
      </p:sp>
      <p:sp>
        <p:nvSpPr>
          <p:cNvPr id="24" name="矩形 2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33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834206"/>
            <a:ext cx="3215238" cy="1477328"/>
          </a:xfrm>
          <a:prstGeom prst="rect">
            <a:avLst/>
          </a:prstGeom>
        </p:spPr>
        <p:txBody>
          <a:bodyPr wrap="square">
            <a:spAutoFit/>
          </a:bodyPr>
          <a:lstStyle/>
          <a:p>
            <a:pPr lvl="0">
              <a:lnSpc>
                <a:spcPct val="150000"/>
              </a:lnSpc>
              <a:spcBef>
                <a:spcPct val="0"/>
              </a:spcBef>
            </a:pPr>
            <a:r>
              <a:rPr lang="en-US" altLang="zh-CN" sz="2000" dirty="0">
                <a:solidFill>
                  <a:schemeClr val="bg1">
                    <a:lumMod val="75000"/>
                  </a:schemeClr>
                </a:solidFill>
                <a:latin typeface="楷体" panose="02010609060101010101" pitchFamily="49" charset="-122"/>
                <a:ea typeface="楷体" panose="02010609060101010101" pitchFamily="49" charset="-122"/>
              </a:rPr>
              <a:t>（1）</a:t>
            </a:r>
            <a:r>
              <a:rPr lang="en-US" altLang="zh-CN" sz="2000" u="sng" dirty="0">
                <a:solidFill>
                  <a:schemeClr val="bg1">
                    <a:lumMod val="75000"/>
                  </a:schemeClr>
                </a:solidFill>
                <a:latin typeface="楷体" panose="02010609060101010101" pitchFamily="49" charset="-122"/>
                <a:ea typeface="楷体" panose="02010609060101010101" pitchFamily="49" charset="-122"/>
              </a:rPr>
              <a:t>平衡法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2</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96500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2682568" y="3047151"/>
            <a:ext cx="9094062" cy="2862322"/>
          </a:xfrm>
          <a:prstGeom prst="rect">
            <a:avLst/>
          </a:prstGeom>
        </p:spPr>
        <p:txBody>
          <a:bodyPr wrap="square">
            <a:spAutoFit/>
          </a:bodyPr>
          <a:lstStyle/>
          <a:p>
            <a:pPr lvl="0" eaLnBrk="0" fontAlgn="base" hangingPunct="0">
              <a:lnSpc>
                <a:spcPct val="150000"/>
              </a:lnSpc>
              <a:spcBef>
                <a:spcPct val="0"/>
              </a:spcBef>
              <a:spcAft>
                <a:spcPct val="0"/>
              </a:spcAft>
            </a:pPr>
            <a:r>
              <a:rPr lang="en-US" altLang="zh-CN" sz="2400" dirty="0">
                <a:solidFill>
                  <a:srgbClr val="C00000"/>
                </a:solidFill>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易货交易法。</a:t>
            </a:r>
          </a:p>
          <a:p>
            <a:pPr lvl="0" eaLnBrk="0" fontAlgn="base" hangingPunct="0">
              <a:lnSpc>
                <a:spcPct val="150000"/>
              </a:lnSpc>
              <a:spcBef>
                <a:spcPct val="0"/>
              </a:spcBef>
              <a:spcAft>
                <a:spcPct val="0"/>
              </a:spcAft>
            </a:pPr>
            <a:r>
              <a:rPr lang="en-US" altLang="zh-CN" sz="2400" dirty="0" smtClean="0">
                <a:solidFill>
                  <a:prstClr val="black"/>
                </a:solidFill>
                <a:latin typeface="楷体" panose="02010609060101010101" pitchFamily="49" charset="-122"/>
                <a:ea typeface="楷体" panose="02010609060101010101" pitchFamily="49" charset="-122"/>
              </a:rPr>
              <a:t>   如交易双方达成协议</a:t>
            </a:r>
            <a:r>
              <a:rPr lang="en-US" altLang="zh-CN" sz="2400" dirty="0">
                <a:solidFill>
                  <a:prstClr val="black"/>
                </a:solidFill>
                <a:latin typeface="楷体" panose="02010609060101010101" pitchFamily="49" charset="-122"/>
                <a:ea typeface="楷体" panose="02010609060101010101" pitchFamily="49" charset="-122"/>
              </a:rPr>
              <a:t>，在一定的时间内对等地从对方购买相同金额的货物或劳务，并用</a:t>
            </a:r>
            <a:r>
              <a:rPr lang="en-US" altLang="zh-CN" sz="2400" dirty="0">
                <a:solidFill>
                  <a:srgbClr val="C00000"/>
                </a:solidFill>
                <a:latin typeface="楷体" panose="02010609060101010101" pitchFamily="49" charset="-122"/>
                <a:ea typeface="楷体" panose="02010609060101010101" pitchFamily="49" charset="-122"/>
              </a:rPr>
              <a:t>同一种货币</a:t>
            </a:r>
            <a:r>
              <a:rPr lang="en-US" altLang="zh-CN" sz="2400" dirty="0">
                <a:solidFill>
                  <a:prstClr val="black"/>
                </a:solidFill>
                <a:latin typeface="楷体" panose="02010609060101010101" pitchFamily="49" charset="-122"/>
                <a:ea typeface="楷体" panose="02010609060101010101" pitchFamily="49" charset="-122"/>
              </a:rPr>
              <a:t>进行清算，这就可以完全消除外汇风险。这是由于双方都保持着进出口平衡，又都用同一种货币（如人民币或美元等）计价。</a:t>
            </a:r>
          </a:p>
        </p:txBody>
      </p:sp>
      <p:sp>
        <p:nvSpPr>
          <p:cNvPr id="26" name="矩形 2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5450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8"/>
          <p:cNvSpPr txBox="1"/>
          <p:nvPr/>
        </p:nvSpPr>
        <p:spPr>
          <a:xfrm>
            <a:off x="1971549" y="178286"/>
            <a:ext cx="7317297" cy="646331"/>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indent="0" algn="ctr">
              <a:lnSpc>
                <a:spcPct val="100000"/>
              </a:lnSpc>
              <a:spcBef>
                <a:spcPct val="0"/>
              </a:spcBef>
              <a:buNone/>
            </a:pPr>
            <a:r>
              <a:rPr lang="en-US" altLang="zh-CN" sz="3600" b="1" dirty="0" smtClean="0">
                <a:solidFill>
                  <a:schemeClr val="tx1">
                    <a:lumMod val="85000"/>
                    <a:lumOff val="15000"/>
                  </a:schemeClr>
                </a:solidFill>
                <a:latin typeface="方正清刻本悦宋简体" panose="02000000000000000000" charset="-122"/>
                <a:ea typeface="方正清刻本悦宋简体" panose="02000000000000000000" charset="-122"/>
                <a:sym typeface="+mn-ea"/>
              </a:rPr>
              <a:t>7.1 </a:t>
            </a:r>
            <a:r>
              <a:rPr lang="en-US" altLang="zh-CN" sz="3600" b="1" dirty="0" smtClean="0">
                <a:solidFill>
                  <a:schemeClr val="tx1">
                    <a:lumMod val="85000"/>
                    <a:lumOff val="15000"/>
                  </a:schemeClr>
                </a:solidFill>
                <a:latin typeface="方正清刻本悦宋简体" panose="02000000000000000000" charset="-122"/>
                <a:ea typeface="方正清刻本悦宋简体" panose="02000000000000000000" charset="-122"/>
                <a:sym typeface="+mn-ea"/>
              </a:rPr>
              <a:t>             </a:t>
            </a:r>
            <a:r>
              <a:rPr lang="zh-CN" altLang="en-US" sz="36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国际</a:t>
            </a:r>
            <a:r>
              <a:rPr lang="zh-CN" altLang="en-US" sz="36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商务活动的</a:t>
            </a:r>
            <a:r>
              <a:rPr lang="zh-CN" altLang="en-US" sz="3600" b="1" dirty="0" smtClean="0">
                <a:solidFill>
                  <a:srgbClr val="C00000"/>
                </a:solidFill>
                <a:latin typeface="幼圆" panose="02010509060101010101" pitchFamily="49" charset="-122"/>
                <a:ea typeface="幼圆" panose="02010509060101010101" pitchFamily="49" charset="-122"/>
                <a:cs typeface="Times New Roman" panose="02020603050405020304" pitchFamily="18" charset="0"/>
              </a:rPr>
              <a:t>风险</a:t>
            </a:r>
            <a:r>
              <a:rPr lang="zh-CN" altLang="en-US" sz="36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分析</a:t>
            </a:r>
            <a:endParaRPr lang="zh-CN" altLang="en-US" sz="36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endParaRPr>
          </a:p>
        </p:txBody>
      </p:sp>
      <p:sp>
        <p:nvSpPr>
          <p:cNvPr id="3" name="左大括号 2"/>
          <p:cNvSpPr/>
          <p:nvPr/>
        </p:nvSpPr>
        <p:spPr>
          <a:xfrm>
            <a:off x="1524003" y="2913873"/>
            <a:ext cx="293910" cy="224314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sp>
        <p:nvSpPr>
          <p:cNvPr id="9" name="文本框 8"/>
          <p:cNvSpPr txBox="1"/>
          <p:nvPr/>
        </p:nvSpPr>
        <p:spPr>
          <a:xfrm>
            <a:off x="863317" y="1871772"/>
            <a:ext cx="2282939" cy="58477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b="1" dirty="0">
                <a:solidFill>
                  <a:schemeClr val="tx1">
                    <a:lumMod val="85000"/>
                    <a:lumOff val="15000"/>
                  </a:schemeClr>
                </a:solidFill>
                <a:latin typeface="方正清刻本悦宋简体" panose="02000000000000000000" charset="-122"/>
                <a:ea typeface="方正清刻本悦宋简体" panose="02000000000000000000" charset="-122"/>
                <a:sym typeface="+mn-ea"/>
              </a:rPr>
              <a:t>广义分类：</a:t>
            </a:r>
          </a:p>
        </p:txBody>
      </p:sp>
      <p:sp>
        <p:nvSpPr>
          <p:cNvPr id="7" name="文本框 6"/>
          <p:cNvSpPr txBox="1"/>
          <p:nvPr/>
        </p:nvSpPr>
        <p:spPr>
          <a:xfrm>
            <a:off x="3305912" y="1871772"/>
            <a:ext cx="5141402"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非</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风险    </a:t>
            </a:r>
            <a:r>
              <a:rPr lang="en-US" altLang="zh-CN"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&amp;   </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风险</a:t>
            </a:r>
            <a:endParaRPr lang="en-US" altLang="zh-CN"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endParaRPr>
          </a:p>
        </p:txBody>
      </p:sp>
      <p:cxnSp>
        <p:nvCxnSpPr>
          <p:cNvPr id="8" name="直接连接符 7"/>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31800" y="2913873"/>
            <a:ext cx="10439399" cy="2677656"/>
          </a:xfrm>
          <a:prstGeom prst="rect">
            <a:avLst/>
          </a:prstGeom>
        </p:spPr>
        <p:txBody>
          <a:bodyPr wrap="square">
            <a:spAutoFit/>
          </a:bodyPr>
          <a:lstStyle/>
          <a:p>
            <a:pPr>
              <a:lnSpc>
                <a:spcPct val="150000"/>
              </a:lnSpc>
            </a:pPr>
            <a:r>
              <a:rPr lang="en-US" altLang="zh-CN" sz="2800" b="1" dirty="0" smtClean="0">
                <a:latin typeface="幼圆" panose="02010509060101010101" pitchFamily="49" charset="-122"/>
                <a:ea typeface="幼圆" panose="02010509060101010101" pitchFamily="49" charset="-122"/>
                <a:cs typeface="Times New Roman" panose="02020603050405020304" pitchFamily="18" charset="0"/>
              </a:rPr>
              <a:t>   </a:t>
            </a:r>
            <a:r>
              <a:rPr lang="en-US" altLang="zh-CN" sz="2800" b="1" u="sng" dirty="0" smtClean="0">
                <a:latin typeface="幼圆" panose="02010509060101010101" pitchFamily="49" charset="-122"/>
                <a:ea typeface="幼圆" panose="02010509060101010101" pitchFamily="49" charset="-122"/>
                <a:cs typeface="Times New Roman" panose="02020603050405020304" pitchFamily="18" charset="0"/>
              </a:rPr>
              <a:t>1</a:t>
            </a:r>
            <a:r>
              <a:rPr lang="en-US" altLang="zh-CN" sz="2800" b="1" u="sng" dirty="0">
                <a:latin typeface="幼圆" panose="02010509060101010101" pitchFamily="49" charset="-122"/>
                <a:ea typeface="幼圆" panose="02010509060101010101" pitchFamily="49" charset="-122"/>
                <a:cs typeface="Times New Roman" panose="02020603050405020304" pitchFamily="18" charset="0"/>
              </a:rPr>
              <a:t>.</a:t>
            </a:r>
            <a:r>
              <a:rPr lang="zh-CN" altLang="en-US" sz="2800" b="1" u="sng" dirty="0">
                <a:latin typeface="幼圆" panose="02010509060101010101" pitchFamily="49" charset="-122"/>
                <a:ea typeface="幼圆" panose="02010509060101010101" pitchFamily="49" charset="-122"/>
                <a:cs typeface="Times New Roman" panose="02020603050405020304" pitchFamily="18" charset="0"/>
              </a:rPr>
              <a:t>非人员风险</a:t>
            </a:r>
            <a:r>
              <a:rPr lang="zh-CN" altLang="en-US" sz="2800" b="1" dirty="0">
                <a:latin typeface="幼圆" panose="02010509060101010101" pitchFamily="49" charset="-122"/>
                <a:ea typeface="幼圆" panose="02010509060101010101" pitchFamily="49" charset="-122"/>
                <a:cs typeface="Times New Roman" panose="02020603050405020304" pitchFamily="18" charset="0"/>
              </a:rPr>
              <a:t>：</a:t>
            </a:r>
            <a:r>
              <a:rPr lang="zh-CN" altLang="en-US" sz="2800" b="1" dirty="0">
                <a:latin typeface="楷体" panose="02010609060101010101" pitchFamily="49" charset="-122"/>
                <a:ea typeface="楷体" panose="02010609060101010101" pitchFamily="49" charset="-122"/>
                <a:cs typeface="Times New Roman" panose="02020603050405020304" pitchFamily="18" charset="0"/>
              </a:rPr>
              <a:t>谈判人员无法控制的，既难以预测，又难以防范，使谈判人员往往只能作出</a:t>
            </a:r>
            <a:r>
              <a:rPr lang="zh-CN" altLang="en-US" sz="28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被动的反应</a:t>
            </a:r>
            <a:r>
              <a:rPr lang="zh-CN" altLang="en-US" sz="2800" b="1" dirty="0">
                <a:latin typeface="楷体" panose="02010609060101010101" pitchFamily="49" charset="-122"/>
                <a:ea typeface="楷体" panose="02010609060101010101" pitchFamily="49" charset="-122"/>
                <a:cs typeface="Times New Roman" panose="02020603050405020304" pitchFamily="18" charset="0"/>
              </a:rPr>
              <a:t>的风险，如政治风险、市场风险、技术风险、合同风险、自然风险等。</a:t>
            </a:r>
          </a:p>
          <a:p>
            <a:pPr>
              <a:lnSpc>
                <a:spcPct val="150000"/>
              </a:lnSpc>
            </a:pPr>
            <a:r>
              <a:rPr lang="en-US" altLang="zh-CN" sz="2800" b="1" dirty="0" smtClean="0">
                <a:latin typeface="幼圆" panose="02010509060101010101" pitchFamily="49" charset="-122"/>
                <a:ea typeface="幼圆" panose="02010509060101010101" pitchFamily="49" charset="-122"/>
                <a:cs typeface="Times New Roman" panose="02020603050405020304" pitchFamily="18" charset="0"/>
              </a:rPr>
              <a:t>   </a:t>
            </a:r>
            <a:r>
              <a:rPr lang="en-US" altLang="zh-CN" sz="2800" b="1" u="sng" dirty="0" smtClean="0">
                <a:latin typeface="幼圆" panose="02010509060101010101" pitchFamily="49" charset="-122"/>
                <a:ea typeface="幼圆" panose="02010509060101010101" pitchFamily="49" charset="-122"/>
                <a:cs typeface="Times New Roman" panose="02020603050405020304" pitchFamily="18" charset="0"/>
              </a:rPr>
              <a:t>2</a:t>
            </a:r>
            <a:r>
              <a:rPr lang="en-US" altLang="zh-CN" sz="2800" b="1" u="sng" dirty="0">
                <a:latin typeface="幼圆" panose="02010509060101010101" pitchFamily="49" charset="-122"/>
                <a:ea typeface="幼圆" panose="02010509060101010101" pitchFamily="49" charset="-122"/>
                <a:cs typeface="Times New Roman" panose="02020603050405020304" pitchFamily="18" charset="0"/>
              </a:rPr>
              <a:t>.</a:t>
            </a:r>
            <a:r>
              <a:rPr lang="zh-CN" altLang="en-US" sz="2800" b="1" u="sng" dirty="0">
                <a:latin typeface="幼圆" panose="02010509060101010101" pitchFamily="49" charset="-122"/>
                <a:ea typeface="幼圆" panose="02010509060101010101" pitchFamily="49" charset="-122"/>
                <a:cs typeface="Times New Roman" panose="02020603050405020304" pitchFamily="18" charset="0"/>
              </a:rPr>
              <a:t>人员风险</a:t>
            </a:r>
            <a:r>
              <a:rPr lang="zh-CN" altLang="en-US" sz="2800" b="1" dirty="0">
                <a:latin typeface="幼圆" panose="02010509060101010101" pitchFamily="49" charset="-122"/>
                <a:ea typeface="幼圆" panose="02010509060101010101" pitchFamily="49" charset="-122"/>
                <a:cs typeface="Times New Roman" panose="02020603050405020304" pitchFamily="18" charset="0"/>
              </a:rPr>
              <a:t>：</a:t>
            </a:r>
            <a:r>
              <a:rPr lang="zh-CN" altLang="en-US" sz="2800" b="1" dirty="0">
                <a:latin typeface="楷体" panose="02010609060101010101" pitchFamily="49" charset="-122"/>
                <a:ea typeface="楷体" panose="02010609060101010101" pitchFamily="49" charset="-122"/>
                <a:cs typeface="Times New Roman" panose="02020603050405020304" pitchFamily="18" charset="0"/>
              </a:rPr>
              <a:t>主要有素质风险、技术风险、沟通风险等</a:t>
            </a:r>
          </a:p>
        </p:txBody>
      </p:sp>
    </p:spTree>
    <p:extLst>
      <p:ext uri="{BB962C8B-B14F-4D97-AF65-F5344CB8AC3E}">
        <p14:creationId xmlns:p14="http://schemas.microsoft.com/office/powerpoint/2010/main" val="187709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834206"/>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96500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788595" y="3633042"/>
            <a:ext cx="9114972" cy="1200329"/>
          </a:xfrm>
          <a:prstGeom prst="rect">
            <a:avLst/>
          </a:prstGeom>
        </p:spPr>
        <p:txBody>
          <a:bodyPr wrap="square">
            <a:spAutoFit/>
          </a:bodyPr>
          <a:lstStyle/>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通常使用</a:t>
            </a:r>
            <a:r>
              <a:rPr lang="en-US" altLang="zh-CN" sz="2400" u="sng" dirty="0" err="1" smtClean="0">
                <a:solidFill>
                  <a:srgbClr val="C00000"/>
                </a:solidFill>
                <a:latin typeface="楷体" panose="02010609060101010101" pitchFamily="49" charset="-122"/>
                <a:ea typeface="楷体" panose="02010609060101010101" pitchFamily="49" charset="-122"/>
              </a:rPr>
              <a:t>签订货币保值条款</a:t>
            </a:r>
            <a:r>
              <a:rPr lang="en-US" altLang="zh-CN" sz="2400" dirty="0" err="1" smtClean="0">
                <a:latin typeface="楷体" panose="02010609060101010101" pitchFamily="49" charset="-122"/>
                <a:ea typeface="楷体" panose="02010609060101010101" pitchFamily="49" charset="-122"/>
              </a:rPr>
              <a:t>的方法</a:t>
            </a:r>
            <a:r>
              <a:rPr lang="en-US" altLang="zh-CN" sz="2400" dirty="0" err="1">
                <a:latin typeface="楷体" panose="02010609060101010101" pitchFamily="49" charset="-122"/>
                <a:ea typeface="楷体" panose="02010609060101010101" pitchFamily="49" charset="-122"/>
              </a:rPr>
              <a:t>，这一措施容易使谈判双方接受，因而在国际商务谈判中应用较多</a:t>
            </a:r>
            <a:r>
              <a:rPr lang="en-US" altLang="zh-CN" sz="2400" dirty="0">
                <a:latin typeface="楷体" panose="02010609060101010101" pitchFamily="49" charset="-122"/>
                <a:ea typeface="楷体" panose="02010609060101010101" pitchFamily="49" charset="-122"/>
              </a:rPr>
              <a:t>。</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1114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834206"/>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dirty="0" smtClean="0">
                <a:latin typeface="楷体" panose="02010609060101010101" pitchFamily="49" charset="-122"/>
                <a:ea typeface="楷体" panose="02010609060101010101" pitchFamily="49" charset="-122"/>
              </a:rPr>
              <a:t>）</a:t>
            </a:r>
            <a:r>
              <a:rPr lang="en-US" altLang="zh-CN" sz="2000" u="sng" dirty="0" smtClean="0">
                <a:solidFill>
                  <a:srgbClr val="C00000"/>
                </a:solidFill>
                <a:latin typeface="楷体" panose="02010609060101010101" pitchFamily="49" charset="-122"/>
                <a:ea typeface="楷体" panose="02010609060101010101" pitchFamily="49" charset="-122"/>
              </a:rPr>
              <a:t>    </a:t>
            </a:r>
            <a:r>
              <a:rPr lang="en-US" altLang="zh-CN" sz="2000" u="sng" dirty="0" smtClean="0">
                <a:solidFill>
                  <a:srgbClr val="C00000"/>
                </a:solidFill>
                <a:latin typeface="楷体" panose="02010609060101010101" pitchFamily="49" charset="-122"/>
                <a:ea typeface="楷体" panose="02010609060101010101" pitchFamily="49" charset="-122"/>
              </a:rPr>
              <a:t>   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    法</a:t>
            </a:r>
            <a:endParaRPr lang="zh-CN" altLang="en-US" sz="2000" u="sng" dirty="0">
              <a:solidFill>
                <a:srgbClr val="C00000"/>
              </a:solidFill>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法 </a:t>
            </a:r>
            <a:r>
              <a:rPr lang="en-US" altLang="zh-CN" sz="2000" u="sng" dirty="0" smtClean="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96500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788595" y="3633042"/>
            <a:ext cx="9114972" cy="1200329"/>
          </a:xfrm>
          <a:prstGeom prst="rect">
            <a:avLst/>
          </a:prstGeom>
        </p:spPr>
        <p:txBody>
          <a:bodyPr wrap="square">
            <a:spAutoFit/>
          </a:bodyPr>
          <a:lstStyle/>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通常使用</a:t>
            </a:r>
            <a:r>
              <a:rPr lang="en-US" altLang="zh-CN" sz="2400" u="sng" dirty="0" err="1" smtClean="0">
                <a:solidFill>
                  <a:srgbClr val="C00000"/>
                </a:solidFill>
                <a:latin typeface="楷体" panose="02010609060101010101" pitchFamily="49" charset="-122"/>
                <a:ea typeface="楷体" panose="02010609060101010101" pitchFamily="49" charset="-122"/>
              </a:rPr>
              <a:t>签订货币保值条款</a:t>
            </a:r>
            <a:r>
              <a:rPr lang="en-US" altLang="zh-CN" sz="2400" dirty="0" err="1" smtClean="0">
                <a:latin typeface="楷体" panose="02010609060101010101" pitchFamily="49" charset="-122"/>
                <a:ea typeface="楷体" panose="02010609060101010101" pitchFamily="49" charset="-122"/>
              </a:rPr>
              <a:t>的方法</a:t>
            </a:r>
            <a:r>
              <a:rPr lang="en-US" altLang="zh-CN" sz="2400" dirty="0" err="1">
                <a:latin typeface="楷体" panose="02010609060101010101" pitchFamily="49" charset="-122"/>
                <a:ea typeface="楷体" panose="02010609060101010101" pitchFamily="49" charset="-122"/>
              </a:rPr>
              <a:t>，这一措施容易使谈判双方接受，因而在国际商务谈判中应用较多</a:t>
            </a:r>
            <a:r>
              <a:rPr lang="en-US" altLang="zh-CN" sz="2400" dirty="0">
                <a:latin typeface="楷体" panose="02010609060101010101" pitchFamily="49" charset="-122"/>
                <a:ea typeface="楷体" panose="02010609060101010101" pitchFamily="49" charset="-122"/>
              </a:rPr>
              <a:t>。</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088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1989141"/>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834206"/>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96500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788595" y="3633042"/>
            <a:ext cx="9114972" cy="1200329"/>
          </a:xfrm>
          <a:prstGeom prst="rect">
            <a:avLst/>
          </a:prstGeom>
        </p:spPr>
        <p:txBody>
          <a:bodyPr wrap="square">
            <a:spAutoFit/>
          </a:bodyPr>
          <a:lstStyle/>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通常使用</a:t>
            </a:r>
            <a:r>
              <a:rPr lang="en-US" altLang="zh-CN" sz="2400" u="sng" dirty="0" err="1" smtClean="0">
                <a:solidFill>
                  <a:srgbClr val="C00000"/>
                </a:solidFill>
                <a:latin typeface="楷体" panose="02010609060101010101" pitchFamily="49" charset="-122"/>
                <a:ea typeface="楷体" panose="02010609060101010101" pitchFamily="49" charset="-122"/>
              </a:rPr>
              <a:t>签订货币保值条款</a:t>
            </a:r>
            <a:r>
              <a:rPr lang="en-US" altLang="zh-CN" sz="2400" dirty="0" err="1" smtClean="0">
                <a:latin typeface="楷体" panose="02010609060101010101" pitchFamily="49" charset="-122"/>
                <a:ea typeface="楷体" panose="02010609060101010101" pitchFamily="49" charset="-122"/>
              </a:rPr>
              <a:t>的方法</a:t>
            </a:r>
            <a:r>
              <a:rPr lang="en-US" altLang="zh-CN" sz="2400" dirty="0" err="1">
                <a:latin typeface="楷体" panose="02010609060101010101" pitchFamily="49" charset="-122"/>
                <a:ea typeface="楷体" panose="02010609060101010101" pitchFamily="49" charset="-122"/>
              </a:rPr>
              <a:t>，这一措施容易使谈判双方接受，因而在国际商务谈判中应用较多</a:t>
            </a:r>
            <a:r>
              <a:rPr lang="en-US" altLang="zh-CN" sz="2400" dirty="0">
                <a:latin typeface="楷体" panose="02010609060101010101" pitchFamily="49" charset="-122"/>
                <a:ea typeface="楷体" panose="02010609060101010101" pitchFamily="49" charset="-122"/>
              </a:rPr>
              <a:t>。</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288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818971"/>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4"/>
            <a:ext cx="716701" cy="3101978"/>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673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818971"/>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4"/>
            <a:ext cx="716701" cy="3101978"/>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2838909"/>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3545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3921137"/>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61" name="矩形 60"/>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642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546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solidFill>
            <a:srgbClr val="FFC000"/>
          </a:solid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975597" y="3084910"/>
            <a:ext cx="8723099" cy="2308324"/>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a:t>
            </a:r>
            <a:r>
              <a:rPr lang="en-US" altLang="zh-CN" sz="2400" u="sng" dirty="0">
                <a:solidFill>
                  <a:srgbClr val="C00000"/>
                </a:solidFill>
                <a:latin typeface="微软雅黑" panose="020B0503020204020204" charset="-122"/>
                <a:ea typeface="微软雅黑" panose="020B0503020204020204" charset="-122"/>
              </a:rPr>
              <a:t>利率期货</a:t>
            </a:r>
            <a:r>
              <a:rPr lang="zh-CN" altLang="en-US" sz="2400" dirty="0" smtClean="0">
                <a:latin typeface="微软雅黑" panose="020B0503020204020204" charset="-122"/>
                <a:ea typeface="微软雅黑" panose="020B0503020204020204" charset="-122"/>
              </a:rPr>
              <a:t>：</a:t>
            </a:r>
            <a:r>
              <a:rPr lang="en-US" altLang="zh-CN" sz="2400" dirty="0" err="1" smtClean="0">
                <a:latin typeface="楷体" panose="02010609060101010101" pitchFamily="49" charset="-122"/>
                <a:ea typeface="楷体" panose="02010609060101010101" pitchFamily="49" charset="-122"/>
              </a:rPr>
              <a:t>以</a:t>
            </a:r>
            <a:r>
              <a:rPr lang="en-US" altLang="zh-CN" sz="2400" dirty="0" err="1" smtClean="0">
                <a:solidFill>
                  <a:srgbClr val="C00000"/>
                </a:solidFill>
                <a:latin typeface="楷体" panose="02010609060101010101" pitchFamily="49" charset="-122"/>
                <a:ea typeface="楷体" panose="02010609060101010101" pitchFamily="49" charset="-122"/>
              </a:rPr>
              <a:t>债券类证券</a:t>
            </a:r>
            <a:r>
              <a:rPr lang="en-US" altLang="zh-CN" sz="2400" dirty="0" err="1" smtClean="0">
                <a:latin typeface="楷体" panose="02010609060101010101" pitchFamily="49" charset="-122"/>
                <a:ea typeface="楷体" panose="02010609060101010101" pitchFamily="49" charset="-122"/>
              </a:rPr>
              <a:t>为标的物的期货合约</a:t>
            </a:r>
            <a:r>
              <a:rPr lang="en-US" altLang="zh-CN" sz="2400" dirty="0" err="1">
                <a:latin typeface="楷体" panose="02010609060101010101" pitchFamily="49" charset="-122"/>
                <a:ea typeface="楷体" panose="02010609060101010101" pitchFamily="49" charset="-122"/>
              </a:rPr>
              <a:t>，它可以回避银行利率波动所引起的证券价格变动的风险</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a:solidFill>
                  <a:srgbClr val="C00000"/>
                </a:solidFill>
                <a:latin typeface="微软雅黑" panose="020B0503020204020204" charset="-122"/>
                <a:ea typeface="微软雅黑" panose="020B0503020204020204" charset="-122"/>
              </a:rPr>
              <a:t>马丁·迈耶</a:t>
            </a:r>
            <a:r>
              <a:rPr lang="en-US" altLang="zh-CN" sz="2400" dirty="0">
                <a:latin typeface="微软雅黑" panose="020B0503020204020204" charset="-122"/>
                <a:ea typeface="微软雅黑" panose="020B0503020204020204" charset="-122"/>
              </a:rPr>
              <a:t>针对期货交易说：</a:t>
            </a:r>
            <a:r>
              <a:rPr lang="en-US" altLang="zh-CN" sz="2400" dirty="0">
                <a:latin typeface="楷体" panose="02010609060101010101" pitchFamily="49" charset="-122"/>
                <a:ea typeface="楷体" panose="02010609060101010101" pitchFamily="49" charset="-122"/>
              </a:rPr>
              <a:t>它既是能发挥巨大作用的杰克尔博士，又是能带来巨大风险的海地先生。</a:t>
            </a:r>
          </a:p>
        </p:txBody>
      </p:sp>
      <p:sp>
        <p:nvSpPr>
          <p:cNvPr id="33" name="矩形 3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709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a:solidFill>
            <a:srgbClr val="FFC000"/>
          </a:solid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153250" y="3254642"/>
            <a:ext cx="8254979" cy="1754326"/>
          </a:xfrm>
          <a:prstGeom prst="rect">
            <a:avLst/>
          </a:prstGeom>
        </p:spPr>
        <p:txBody>
          <a:bodyPr wrap="square">
            <a:spAutoFit/>
          </a:bodyPr>
          <a:lstStyle/>
          <a:p>
            <a:pPr lvl="0">
              <a:lnSpc>
                <a:spcPct val="150000"/>
              </a:lnSpc>
              <a:spcBef>
                <a:spcPct val="0"/>
              </a:spcBef>
            </a:pPr>
            <a:r>
              <a:rPr lang="zh-CN" altLang="en-US" sz="2400" dirty="0">
                <a:solidFill>
                  <a:srgbClr val="C00000"/>
                </a:solidFill>
                <a:latin typeface="微软雅黑" panose="020B0503020204020204" charset="-122"/>
                <a:ea typeface="微软雅黑" panose="020B0503020204020204" charset="-122"/>
              </a:rPr>
              <a:t>远期交易</a:t>
            </a:r>
            <a:r>
              <a:rPr lang="zh-CN" altLang="en-US" sz="2400" dirty="0" smtClean="0">
                <a:solidFill>
                  <a:srgbClr val="C00000"/>
                </a:solidFill>
                <a:latin typeface="微软雅黑" panose="020B0503020204020204" charset="-122"/>
                <a:ea typeface="微软雅黑" panose="020B0503020204020204" charset="-122"/>
              </a:rPr>
              <a:t>：</a:t>
            </a:r>
            <a:endParaRPr lang="en-US" altLang="zh-CN" sz="2400" dirty="0" smtClean="0">
              <a:solidFill>
                <a:srgbClr val="C00000"/>
              </a:solidFill>
              <a:latin typeface="微软雅黑" panose="020B0503020204020204" charset="-122"/>
              <a:ea typeface="微软雅黑" panose="020B0503020204020204" charset="-122"/>
            </a:endParaRPr>
          </a:p>
          <a:p>
            <a:pPr lvl="0">
              <a:lnSpc>
                <a:spcPct val="150000"/>
              </a:lnSpc>
              <a:spcBef>
                <a:spcPct val="0"/>
              </a:spcBef>
            </a:pPr>
            <a:r>
              <a:rPr lang="zh-CN" altLang="en-US" sz="2400" dirty="0" smtClean="0">
                <a:latin typeface="楷体" panose="02010609060101010101" pitchFamily="49" charset="-122"/>
                <a:ea typeface="楷体" panose="02010609060101010101" pitchFamily="49" charset="-122"/>
              </a:rPr>
              <a:t>交易</a:t>
            </a:r>
            <a:r>
              <a:rPr lang="zh-CN" altLang="en-US" sz="2400" dirty="0">
                <a:latin typeface="楷体" panose="02010609060101010101" pitchFamily="49" charset="-122"/>
                <a:ea typeface="楷体" panose="02010609060101010101" pitchFamily="49" charset="-122"/>
              </a:rPr>
              <a:t>双方约定在未来某个时期按照预先签订的协议交易某一特定产品的合约。</a:t>
            </a:r>
          </a:p>
        </p:txBody>
      </p:sp>
      <p:sp>
        <p:nvSpPr>
          <p:cNvPr id="34" name="矩形 3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34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a:solidFill>
            <a:srgbClr val="FFC000"/>
          </a:solid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711049" y="2877970"/>
            <a:ext cx="9103579" cy="3323987"/>
          </a:xfrm>
          <a:prstGeom prst="rect">
            <a:avLst/>
          </a:prstGeom>
        </p:spPr>
        <p:txBody>
          <a:bodyPr wrap="square">
            <a:spAutoFit/>
          </a:bodyPr>
          <a:lstStyle/>
          <a:p>
            <a:pPr lvl="0" eaLnBrk="0" fontAlgn="base" hangingPunct="0">
              <a:lnSpc>
                <a:spcPct val="150000"/>
              </a:lnSpc>
              <a:spcBef>
                <a:spcPct val="0"/>
              </a:spcBef>
              <a:spcAft>
                <a:spcPct val="0"/>
              </a:spcAft>
            </a:pPr>
            <a:r>
              <a:rPr lang="en-US" altLang="zh-CN" sz="2000" dirty="0" smtClean="0">
                <a:solidFill>
                  <a:srgbClr val="C00000"/>
                </a:solidFill>
                <a:latin typeface="微软雅黑" panose="020B0503020204020204" charset="-122"/>
                <a:ea typeface="微软雅黑" panose="020B0503020204020204" charset="-122"/>
              </a:rPr>
              <a:t>1.期权</a:t>
            </a:r>
            <a:r>
              <a:rPr lang="zh-CN" altLang="en-US" sz="2000" dirty="0">
                <a:solidFill>
                  <a:srgbClr val="C00000"/>
                </a:solidFill>
                <a:latin typeface="微软雅黑" panose="020B0503020204020204" charset="-122"/>
                <a:ea typeface="微软雅黑" panose="020B0503020204020204" charset="-122"/>
              </a:rPr>
              <a:t>：</a:t>
            </a:r>
            <a:r>
              <a:rPr lang="en-US" altLang="zh-CN" sz="2000" dirty="0" err="1">
                <a:solidFill>
                  <a:prstClr val="black"/>
                </a:solidFill>
                <a:latin typeface="楷体" panose="02010609060101010101" pitchFamily="49" charset="-122"/>
                <a:ea typeface="楷体" panose="02010609060101010101" pitchFamily="49" charset="-122"/>
              </a:rPr>
              <a:t>是事先以较小的代价购买一种在未来规定时间内以某一价格卖出或卖出某种金融工具的</a:t>
            </a:r>
            <a:r>
              <a:rPr lang="en-US" altLang="zh-CN" sz="2000" u="sng" dirty="0" err="1">
                <a:solidFill>
                  <a:srgbClr val="C00000"/>
                </a:solidFill>
                <a:latin typeface="楷体" panose="02010609060101010101" pitchFamily="49" charset="-122"/>
                <a:ea typeface="楷体" panose="02010609060101010101" pitchFamily="49" charset="-122"/>
              </a:rPr>
              <a:t>权利</a:t>
            </a:r>
            <a:r>
              <a:rPr lang="en-US" altLang="zh-CN" sz="2000" dirty="0">
                <a:solidFill>
                  <a:prstClr val="black"/>
                </a:solidFill>
                <a:latin typeface="楷体" panose="02010609060101010101" pitchFamily="49" charset="-122"/>
                <a:ea typeface="楷体" panose="02010609060101010101" pitchFamily="49" charset="-122"/>
              </a:rPr>
              <a:t>。</a:t>
            </a:r>
          </a:p>
          <a:p>
            <a:pPr lvl="0" eaLnBrk="0" fontAlgn="base" hangingPunct="0">
              <a:lnSpc>
                <a:spcPct val="150000"/>
              </a:lnSpc>
              <a:spcBef>
                <a:spcPct val="0"/>
              </a:spcBef>
              <a:spcAft>
                <a:spcPct val="0"/>
              </a:spcAft>
            </a:pPr>
            <a:r>
              <a:rPr lang="en-US" altLang="zh-CN" sz="2000" dirty="0" smtClean="0">
                <a:solidFill>
                  <a:srgbClr val="C00000"/>
                </a:solidFill>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a:t>
            </a:r>
            <a:r>
              <a:rPr lang="en-US" altLang="zh-CN" sz="2000" dirty="0" smtClean="0">
                <a:solidFill>
                  <a:srgbClr val="C00000"/>
                </a:solidFill>
                <a:latin typeface="微软雅黑" panose="020B0503020204020204" charset="-122"/>
                <a:ea typeface="微软雅黑" panose="020B0503020204020204" charset="-122"/>
              </a:rPr>
              <a:t>分类：</a:t>
            </a:r>
          </a:p>
          <a:p>
            <a:pPr lvl="0" eaLnBrk="0" fontAlgn="base" hangingPunct="0">
              <a:lnSpc>
                <a:spcPct val="150000"/>
              </a:lnSpc>
              <a:spcBef>
                <a:spcPct val="0"/>
              </a:spcBef>
              <a:spcAft>
                <a:spcPct val="0"/>
              </a:spcAft>
            </a:pPr>
            <a:r>
              <a:rPr lang="en-US" altLang="zh-CN" sz="2000" dirty="0" smtClean="0">
                <a:solidFill>
                  <a:prstClr val="black"/>
                </a:solidFill>
                <a:latin typeface="楷体" panose="02010609060101010101" pitchFamily="49" charset="-122"/>
                <a:ea typeface="楷体" panose="02010609060101010101" pitchFamily="49" charset="-122"/>
              </a:rPr>
              <a:t>1</a:t>
            </a:r>
            <a:r>
              <a:rPr lang="en-US" altLang="zh-CN" sz="2000" dirty="0">
                <a:solidFill>
                  <a:prstClr val="black"/>
                </a:solidFill>
                <a:latin typeface="楷体" panose="02010609060101010101" pitchFamily="49" charset="-122"/>
                <a:ea typeface="楷体" panose="02010609060101010101" pitchFamily="49" charset="-122"/>
              </a:rPr>
              <a:t>）</a:t>
            </a:r>
            <a:r>
              <a:rPr lang="en-US" altLang="zh-CN" sz="2000" b="1" u="sng" dirty="0">
                <a:solidFill>
                  <a:srgbClr val="C00000"/>
                </a:solidFill>
                <a:latin typeface="楷体" panose="02010609060101010101" pitchFamily="49" charset="-122"/>
                <a:ea typeface="楷体" panose="02010609060101010101" pitchFamily="49" charset="-122"/>
              </a:rPr>
              <a:t>买入期权</a:t>
            </a:r>
            <a:r>
              <a:rPr lang="en-US" altLang="zh-CN" sz="2000" dirty="0">
                <a:solidFill>
                  <a:prstClr val="black"/>
                </a:solidFill>
                <a:latin typeface="楷体" panose="02010609060101010101" pitchFamily="49" charset="-122"/>
                <a:ea typeface="楷体" panose="02010609060101010101" pitchFamily="49" charset="-122"/>
              </a:rPr>
              <a:t>也叫</a:t>
            </a:r>
            <a:r>
              <a:rPr lang="en-US" altLang="zh-CN" sz="2000" b="1" u="sng" dirty="0">
                <a:solidFill>
                  <a:srgbClr val="C00000"/>
                </a:solidFill>
                <a:latin typeface="楷体" panose="02010609060101010101" pitchFamily="49" charset="-122"/>
                <a:ea typeface="楷体" panose="02010609060101010101" pitchFamily="49" charset="-122"/>
              </a:rPr>
              <a:t>看涨期权</a:t>
            </a:r>
            <a:r>
              <a:rPr lang="en-US" altLang="zh-CN" sz="2000" dirty="0">
                <a:solidFill>
                  <a:prstClr val="black"/>
                </a:solidFill>
                <a:latin typeface="楷体" panose="02010609060101010101" pitchFamily="49" charset="-122"/>
                <a:ea typeface="楷体" panose="02010609060101010101" pitchFamily="49" charset="-122"/>
              </a:rPr>
              <a:t>，是指期权的购买者预期某种产品的价格会上涨时，以一定的期权费购买在未来约定时期内以约定价格购买它的权利。</a:t>
            </a:r>
          </a:p>
          <a:p>
            <a:pPr lvl="0" eaLnBrk="0" fontAlgn="base" hangingPunct="0">
              <a:lnSpc>
                <a:spcPct val="150000"/>
              </a:lnSpc>
              <a:spcBef>
                <a:spcPct val="0"/>
              </a:spcBef>
              <a:spcAft>
                <a:spcPct val="0"/>
              </a:spcAft>
            </a:pPr>
            <a:r>
              <a:rPr lang="en-US" altLang="zh-CN" sz="2000" dirty="0" smtClean="0">
                <a:solidFill>
                  <a:prstClr val="black"/>
                </a:solidFill>
                <a:latin typeface="楷体" panose="02010609060101010101" pitchFamily="49" charset="-122"/>
                <a:ea typeface="楷体" panose="02010609060101010101" pitchFamily="49" charset="-122"/>
              </a:rPr>
              <a:t>2</a:t>
            </a:r>
            <a:r>
              <a:rPr lang="en-US" altLang="zh-CN" sz="2000" dirty="0">
                <a:solidFill>
                  <a:prstClr val="black"/>
                </a:solidFill>
                <a:latin typeface="楷体" panose="02010609060101010101" pitchFamily="49" charset="-122"/>
                <a:ea typeface="楷体" panose="02010609060101010101" pitchFamily="49" charset="-122"/>
              </a:rPr>
              <a:t>）</a:t>
            </a:r>
            <a:r>
              <a:rPr lang="en-US" altLang="zh-CN" sz="2000" b="1" u="sng" dirty="0">
                <a:solidFill>
                  <a:srgbClr val="C00000"/>
                </a:solidFill>
                <a:latin typeface="楷体" panose="02010609060101010101" pitchFamily="49" charset="-122"/>
                <a:ea typeface="楷体" panose="02010609060101010101" pitchFamily="49" charset="-122"/>
              </a:rPr>
              <a:t>卖出期权</a:t>
            </a:r>
            <a:r>
              <a:rPr lang="en-US" altLang="zh-CN" sz="2000" dirty="0">
                <a:solidFill>
                  <a:prstClr val="black"/>
                </a:solidFill>
                <a:latin typeface="楷体" panose="02010609060101010101" pitchFamily="49" charset="-122"/>
                <a:ea typeface="楷体" panose="02010609060101010101" pitchFamily="49" charset="-122"/>
              </a:rPr>
              <a:t>也叫</a:t>
            </a:r>
            <a:r>
              <a:rPr lang="en-US" altLang="zh-CN" sz="2000" b="1" u="sng" dirty="0">
                <a:solidFill>
                  <a:srgbClr val="C00000"/>
                </a:solidFill>
                <a:latin typeface="楷体" panose="02010609060101010101" pitchFamily="49" charset="-122"/>
                <a:ea typeface="楷体" panose="02010609060101010101" pitchFamily="49" charset="-122"/>
              </a:rPr>
              <a:t>看跌期权</a:t>
            </a:r>
            <a:r>
              <a:rPr lang="en-US" altLang="zh-CN" sz="2000" dirty="0">
                <a:solidFill>
                  <a:prstClr val="black"/>
                </a:solidFill>
                <a:latin typeface="楷体" panose="02010609060101010101" pitchFamily="49" charset="-122"/>
                <a:ea typeface="楷体" panose="02010609060101010101" pitchFamily="49" charset="-122"/>
              </a:rPr>
              <a:t>，是指期权的购买者预期某种产品的价格会下跌时，以一定的期权费购买在未来约定时期内以约定价格卖出该种产品的权利。</a:t>
            </a:r>
          </a:p>
        </p:txBody>
      </p:sp>
      <p:sp>
        <p:nvSpPr>
          <p:cNvPr id="36" name="矩形 3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6613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949244"/>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3"/>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492132" y="3144783"/>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492132" y="3751825"/>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492132" y="4315594"/>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48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0253" y="128830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政治风险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2" name="矩形 1"/>
          <p:cNvSpPr/>
          <p:nvPr/>
        </p:nvSpPr>
        <p:spPr>
          <a:xfrm>
            <a:off x="2395039" y="1749140"/>
            <a:ext cx="9303657"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（1）政治风险</a:t>
            </a:r>
            <a:r>
              <a:rPr lang="zh-CN" altLang="en-US"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由于</a:t>
            </a:r>
            <a:r>
              <a:rPr lang="en-US" altLang="zh-CN" sz="2400" u="sng" dirty="0" err="1">
                <a:solidFill>
                  <a:srgbClr val="C00000"/>
                </a:solidFill>
                <a:latin typeface="微软雅黑" panose="020B0503020204020204" charset="-122"/>
                <a:ea typeface="微软雅黑" panose="020B0503020204020204" charset="-122"/>
              </a:rPr>
              <a:t>政治局势的变化或国际冲突</a:t>
            </a:r>
            <a:r>
              <a:rPr lang="en-US" altLang="zh-CN" sz="2400" dirty="0" err="1">
                <a:latin typeface="微软雅黑" panose="020B0503020204020204" charset="-122"/>
                <a:ea typeface="微软雅黑" panose="020B0503020204020204" charset="-122"/>
              </a:rPr>
              <a:t>给有关商务活动的参与者带来的危害和损失</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charset="-122"/>
                <a:ea typeface="楷体" panose="02010609060101010101" charset="-122"/>
              </a:rPr>
              <a:t>     </a:t>
            </a:r>
            <a:r>
              <a:rPr lang="en-US" altLang="zh-CN" sz="2400" dirty="0" err="1" smtClean="0">
                <a:latin typeface="楷体" panose="02010609060101010101" charset="-122"/>
                <a:ea typeface="楷体" panose="02010609060101010101" charset="-122"/>
              </a:rPr>
              <a:t>如第二次世界大战后一些发展中国家先后实行国有化政策</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（2） </a:t>
            </a:r>
            <a:r>
              <a:rPr lang="en-US" altLang="zh-CN" sz="2400" dirty="0" err="1">
                <a:latin typeface="微软雅黑" panose="020B0503020204020204" charset="-122"/>
                <a:ea typeface="微软雅黑" panose="020B0503020204020204" charset="-122"/>
              </a:rPr>
              <a:t>政治风险也包括由于商务合作中的不当或误会</a:t>
            </a:r>
            <a:r>
              <a:rPr lang="en-US" altLang="zh-CN" sz="2400" u="sng" dirty="0" err="1">
                <a:solidFill>
                  <a:srgbClr val="C00000"/>
                </a:solidFill>
                <a:latin typeface="微软雅黑" panose="020B0503020204020204" charset="-122"/>
                <a:ea typeface="微软雅黑" panose="020B0503020204020204" charset="-122"/>
              </a:rPr>
              <a:t>给国家间的政治关系蒙上阴影</a:t>
            </a:r>
            <a:r>
              <a:rPr lang="en-US" altLang="zh-CN" sz="2400" dirty="0">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182674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949244"/>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3"/>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2838909"/>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3545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3921137"/>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6164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18305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949244"/>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3"/>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2838909"/>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3545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3921137"/>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647236"/>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495730"/>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015801"/>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556963"/>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648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2909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solidFill>
            <a:srgbClr val="FFC000"/>
          </a:solid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2" name="矩形 1"/>
          <p:cNvSpPr/>
          <p:nvPr/>
        </p:nvSpPr>
        <p:spPr>
          <a:xfrm>
            <a:off x="2827416" y="2779876"/>
            <a:ext cx="9219442" cy="2862322"/>
          </a:xfrm>
          <a:prstGeom prst="rect">
            <a:avLst/>
          </a:prstGeom>
        </p:spPr>
        <p:txBody>
          <a:bodyPr wrap="square">
            <a:spAutoFit/>
          </a:bodyPr>
          <a:lstStyle/>
          <a:p>
            <a:pPr lvl="0">
              <a:lnSpc>
                <a:spcPct val="150000"/>
              </a:lnSpc>
              <a:spcBef>
                <a:spcPct val="0"/>
              </a:spcBef>
            </a:pPr>
            <a:r>
              <a:rPr lang="en-US" altLang="zh-CN" sz="2000" dirty="0" err="1">
                <a:latin typeface="微软雅黑" panose="020B0503020204020204" charset="-122"/>
                <a:ea typeface="微软雅黑" panose="020B0503020204020204" charset="-122"/>
              </a:rPr>
              <a:t>在双方协商一致的基础上，明确地规定具体的价格，即</a:t>
            </a:r>
            <a:r>
              <a:rPr lang="en-US" altLang="zh-CN" sz="2000" dirty="0" err="1">
                <a:solidFill>
                  <a:srgbClr val="C00000"/>
                </a:solidFill>
                <a:latin typeface="微软雅黑" panose="020B0503020204020204" charset="-122"/>
                <a:ea typeface="微软雅黑" panose="020B0503020204020204" charset="-122"/>
              </a:rPr>
              <a:t>固定价格</a:t>
            </a:r>
            <a:r>
              <a:rPr lang="en-US" altLang="zh-CN" sz="2000" dirty="0">
                <a:latin typeface="微软雅黑" panose="020B0503020204020204" charset="-122"/>
                <a:ea typeface="微软雅黑" panose="020B0503020204020204" charset="-122"/>
              </a:rPr>
              <a:t>。</a:t>
            </a:r>
          </a:p>
          <a:p>
            <a:pPr lvl="0">
              <a:lnSpc>
                <a:spcPct val="150000"/>
              </a:lnSpc>
              <a:spcBef>
                <a:spcPct val="0"/>
              </a:spcBef>
            </a:pPr>
            <a:r>
              <a:rPr lang="en-US" altLang="zh-CN" sz="2000" dirty="0">
                <a:solidFill>
                  <a:srgbClr val="C00000"/>
                </a:solidFill>
                <a:latin typeface="微软雅黑" panose="020B0503020204020204" charset="-122"/>
                <a:ea typeface="微软雅黑" panose="020B0503020204020204" charset="-122"/>
              </a:rPr>
              <a:t>  1．非固定价格</a:t>
            </a:r>
          </a:p>
          <a:p>
            <a:pPr lvl="0">
              <a:lnSpc>
                <a:spcPct val="150000"/>
              </a:lnSpc>
              <a:spcBef>
                <a:spcPct val="0"/>
              </a:spcBef>
            </a:pPr>
            <a:r>
              <a:rPr lang="en-US" altLang="zh-CN" sz="2000" dirty="0">
                <a:latin typeface="微软雅黑" panose="020B0503020204020204" charset="-122"/>
                <a:ea typeface="微软雅黑" panose="020B0503020204020204" charset="-122"/>
              </a:rPr>
              <a:t>    非固定价格，即一般业务中所说的“</a:t>
            </a:r>
            <a:r>
              <a:rPr lang="en-US" altLang="zh-CN" sz="2000" dirty="0" err="1">
                <a:latin typeface="微软雅黑" panose="020B0503020204020204" charset="-122"/>
                <a:ea typeface="微软雅黑" panose="020B0503020204020204" charset="-122"/>
              </a:rPr>
              <a:t>活价</a:t>
            </a:r>
            <a:r>
              <a:rPr lang="en-US" altLang="zh-CN" sz="2000" dirty="0">
                <a:latin typeface="微软雅黑" panose="020B0503020204020204" charset="-122"/>
                <a:ea typeface="微软雅黑" panose="020B0503020204020204" charset="-122"/>
              </a:rPr>
              <a:t>”，</a:t>
            </a:r>
            <a:r>
              <a:rPr lang="en-US" altLang="zh-CN" sz="2000" dirty="0" err="1">
                <a:latin typeface="微软雅黑" panose="020B0503020204020204" charset="-122"/>
                <a:ea typeface="微软雅黑" panose="020B0503020204020204" charset="-122"/>
              </a:rPr>
              <a:t>可分为以下几种情况</a:t>
            </a:r>
            <a:r>
              <a:rPr lang="en-US" altLang="zh-CN" sz="2000" dirty="0">
                <a:latin typeface="微软雅黑" panose="020B0503020204020204" charset="-122"/>
                <a:ea typeface="微软雅黑" panose="020B0503020204020204" charset="-122"/>
              </a:rPr>
              <a:t>：</a:t>
            </a:r>
          </a:p>
          <a:p>
            <a:pPr lvl="0">
              <a:lnSpc>
                <a:spcPct val="150000"/>
              </a:lnSpc>
              <a:spcBef>
                <a:spcPct val="0"/>
              </a:spcBef>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具体价格待定</a:t>
            </a:r>
            <a:r>
              <a:rPr lang="en-US" altLang="zh-CN" sz="2000" dirty="0">
                <a:latin typeface="楷体" panose="02010609060101010101" pitchFamily="49" charset="-122"/>
                <a:ea typeface="楷体" panose="02010609060101010101" pitchFamily="49" charset="-122"/>
              </a:rPr>
              <a:t>。明确规定定价时间和定价方法。</a:t>
            </a:r>
          </a:p>
          <a:p>
            <a:pPr lvl="0">
              <a:lnSpc>
                <a:spcPct val="150000"/>
              </a:lnSpc>
              <a:spcBef>
                <a:spcPct val="0"/>
              </a:spcBef>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en-US" altLang="zh-CN" sz="2000" u="sng" dirty="0">
                <a:solidFill>
                  <a:srgbClr val="C00000"/>
                </a:solidFill>
                <a:latin typeface="楷体" panose="02010609060101010101" pitchFamily="49" charset="-122"/>
                <a:ea typeface="楷体" panose="02010609060101010101" pitchFamily="49" charset="-122"/>
              </a:rPr>
              <a:t>暂定价格</a:t>
            </a:r>
            <a:r>
              <a:rPr lang="en-US" altLang="zh-CN" sz="2000" dirty="0">
                <a:latin typeface="楷体" panose="02010609060101010101" pitchFamily="49" charset="-122"/>
                <a:ea typeface="楷体" panose="02010609060101010101" pitchFamily="49" charset="-122"/>
              </a:rPr>
              <a:t>。在合同中先订立一个初步价格，再确定最后价格，多退少补。</a:t>
            </a:r>
          </a:p>
          <a:p>
            <a:pPr lvl="0">
              <a:lnSpc>
                <a:spcPct val="150000"/>
              </a:lnSpc>
              <a:spcBef>
                <a:spcPct val="0"/>
              </a:spcBef>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en-US" altLang="zh-CN" sz="2000" u="sng" dirty="0">
                <a:solidFill>
                  <a:srgbClr val="C00000"/>
                </a:solidFill>
                <a:latin typeface="楷体" panose="02010609060101010101" pitchFamily="49" charset="-122"/>
                <a:ea typeface="楷体" panose="02010609060101010101" pitchFamily="49" charset="-122"/>
              </a:rPr>
              <a:t>部分固定价格</a:t>
            </a:r>
            <a:r>
              <a:rPr lang="en-US" altLang="zh-CN" sz="2000" dirty="0">
                <a:latin typeface="楷体" panose="02010609060101010101" pitchFamily="49" charset="-122"/>
                <a:ea typeface="楷体" panose="02010609060101010101" pitchFamily="49" charset="-122"/>
              </a:rPr>
              <a:t>，</a:t>
            </a:r>
            <a:r>
              <a:rPr lang="en-US" altLang="zh-CN" sz="2000" u="sng" dirty="0">
                <a:solidFill>
                  <a:srgbClr val="C00000"/>
                </a:solidFill>
                <a:latin typeface="楷体" panose="02010609060101010101" pitchFamily="49" charset="-122"/>
                <a:ea typeface="楷体" panose="02010609060101010101" pitchFamily="49" charset="-122"/>
              </a:rPr>
              <a:t>部分非固定</a:t>
            </a:r>
            <a:r>
              <a:rPr lang="en-US" altLang="zh-CN" sz="2000" dirty="0">
                <a:latin typeface="楷体" panose="02010609060101010101" pitchFamily="49" charset="-122"/>
                <a:ea typeface="楷体" panose="02010609060101010101" pitchFamily="49" charset="-122"/>
              </a:rPr>
              <a:t>价格。</a:t>
            </a:r>
            <a:endParaRPr lang="en-US" altLang="zh-CN" sz="2000" dirty="0">
              <a:latin typeface="楷体" panose="02010609060101010101" pitchFamily="49" charset="-122"/>
              <a:ea typeface="楷体" panose="02010609060101010101" pitchFamily="49" charset="-122"/>
            </a:endParaRPr>
          </a:p>
        </p:txBody>
      </p:sp>
      <p:sp>
        <p:nvSpPr>
          <p:cNvPr id="84" name="矩形 8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5273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solidFill>
            <a:srgbClr val="FFC000"/>
          </a:solid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5" name="矩形 4"/>
          <p:cNvSpPr/>
          <p:nvPr/>
        </p:nvSpPr>
        <p:spPr>
          <a:xfrm>
            <a:off x="2990916" y="2898027"/>
            <a:ext cx="8897403" cy="2862322"/>
          </a:xfrm>
          <a:prstGeom prst="rect">
            <a:avLst/>
          </a:prstGeom>
        </p:spPr>
        <p:txBody>
          <a:bodyPr wrap="square">
            <a:spAutoFit/>
          </a:bodyPr>
          <a:lstStyle/>
          <a:p>
            <a:pPr lvl="0">
              <a:lnSpc>
                <a:spcPct val="150000"/>
              </a:lnSpc>
              <a:spcBef>
                <a:spcPct val="0"/>
              </a:spcBef>
            </a:pPr>
            <a:r>
              <a:rPr lang="en-US" altLang="zh-CN" sz="2000" dirty="0">
                <a:solidFill>
                  <a:srgbClr val="C00000"/>
                </a:solidFill>
                <a:latin typeface="微软雅黑" panose="020B0503020204020204" charset="-122"/>
                <a:ea typeface="微软雅黑" panose="020B0503020204020204" charset="-122"/>
              </a:rPr>
              <a:t>2．价格调整条款</a:t>
            </a:r>
          </a:p>
          <a:p>
            <a:pPr lvl="0">
              <a:lnSpc>
                <a:spcPct val="150000"/>
              </a:lnSpc>
              <a:spcBef>
                <a:spcPct val="0"/>
              </a:spcBef>
            </a:pPr>
            <a:r>
              <a:rPr lang="en-US" altLang="zh-CN" sz="2000" dirty="0">
                <a:latin typeface="微软雅黑" panose="020B0503020204020204" charset="-122"/>
                <a:ea typeface="微软雅黑" panose="020B0503020204020204" charset="-122"/>
              </a:rPr>
              <a:t>    </a:t>
            </a:r>
            <a:r>
              <a:rPr lang="en-US" altLang="zh-CN" sz="2000" dirty="0" smtClean="0">
                <a:latin typeface="微软雅黑" panose="020B0503020204020204" charset="-122"/>
                <a:ea typeface="微软雅黑" panose="020B0503020204020204" charset="-122"/>
              </a:rPr>
              <a:t>  </a:t>
            </a:r>
            <a:r>
              <a:rPr lang="en-US" altLang="zh-CN" sz="2000" dirty="0" err="1" smtClean="0">
                <a:latin typeface="微软雅黑" panose="020B0503020204020204" charset="-122"/>
                <a:ea typeface="微软雅黑" panose="020B0503020204020204" charset="-122"/>
              </a:rPr>
              <a:t>在国际货物买卖中</a:t>
            </a:r>
            <a:r>
              <a:rPr lang="en-US" altLang="zh-CN" sz="2000" dirty="0" err="1">
                <a:latin typeface="微软雅黑" panose="020B0503020204020204" charset="-122"/>
                <a:ea typeface="微软雅黑" panose="020B0503020204020204" charset="-122"/>
              </a:rPr>
              <a:t>，有的合同除规定具体价格外,还规定有各种不同的价格调整条款</a:t>
            </a:r>
            <a:r>
              <a:rPr lang="en-US" altLang="zh-CN" sz="2000" dirty="0">
                <a:latin typeface="微软雅黑" panose="020B0503020204020204" charset="-122"/>
                <a:ea typeface="微软雅黑" panose="020B0503020204020204" charset="-122"/>
              </a:rPr>
              <a:t>。</a:t>
            </a:r>
          </a:p>
          <a:p>
            <a:pPr lvl="0">
              <a:lnSpc>
                <a:spcPct val="150000"/>
              </a:lnSpc>
              <a:spcBef>
                <a:spcPct val="0"/>
              </a:spcBef>
            </a:pPr>
            <a:r>
              <a:rPr lang="en-US" altLang="zh-CN" sz="2000" dirty="0">
                <a:latin typeface="微软雅黑" panose="020B0503020204020204" charset="-122"/>
                <a:ea typeface="微软雅黑" panose="020B0503020204020204" charset="-122"/>
              </a:rPr>
              <a:t>     </a:t>
            </a:r>
            <a:r>
              <a:rPr lang="en-US" altLang="zh-CN" sz="2000" dirty="0" smtClean="0">
                <a:latin typeface="微软雅黑" panose="020B0503020204020204" charset="-122"/>
                <a:ea typeface="微软雅黑" panose="020B0503020204020204" charset="-122"/>
              </a:rPr>
              <a:t> </a:t>
            </a:r>
            <a:r>
              <a:rPr lang="en-US" altLang="zh-CN" sz="2000" dirty="0" smtClean="0">
                <a:latin typeface="楷体" panose="02010609060101010101" charset="-122"/>
                <a:ea typeface="楷体" panose="02010609060101010101" charset="-122"/>
              </a:rPr>
              <a:t>比如</a:t>
            </a:r>
            <a:r>
              <a:rPr lang="en-US" altLang="zh-CN" sz="2000" dirty="0">
                <a:latin typeface="楷体" panose="02010609060101010101" charset="-122"/>
                <a:ea typeface="楷体" panose="02010609060101010101" charset="-122"/>
              </a:rPr>
              <a:t>：对加工周期较长的机械设备合同，都普遍采用“价格调整条款”，要求只规定初步价格，同时规定原料价格、工资发生变化时，卖方可以要求买房调整价格。</a:t>
            </a:r>
            <a:endParaRPr lang="en-US" altLang="zh-CN" sz="2000" dirty="0">
              <a:latin typeface="楷体" panose="02010609060101010101" charset="-122"/>
              <a:ea typeface="楷体" panose="02010609060101010101" charset="-122"/>
            </a:endParaRPr>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13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solidFill>
            <a:srgbClr val="FFC000"/>
          </a:solid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2" name="矩形 1"/>
          <p:cNvSpPr/>
          <p:nvPr/>
        </p:nvSpPr>
        <p:spPr>
          <a:xfrm>
            <a:off x="2726301" y="2781345"/>
            <a:ext cx="9356892" cy="2862322"/>
          </a:xfrm>
          <a:prstGeom prst="rect">
            <a:avLst/>
          </a:prstGeom>
        </p:spPr>
        <p:txBody>
          <a:bodyPr wrap="square">
            <a:spAutoFit/>
          </a:bodyPr>
          <a:lstStyle/>
          <a:p>
            <a:pPr lvl="0">
              <a:lnSpc>
                <a:spcPct val="150000"/>
              </a:lnSpc>
              <a:spcBef>
                <a:spcPct val="0"/>
              </a:spcBef>
            </a:pPr>
            <a:r>
              <a:rPr lang="en-US" altLang="zh-CN" sz="2000" dirty="0" smtClean="0">
                <a:solidFill>
                  <a:srgbClr val="C00000"/>
                </a:solidFill>
                <a:latin typeface="微软雅黑" panose="020B0503020204020204" charset="-122"/>
                <a:ea typeface="微软雅黑" panose="020B0503020204020204" charset="-122"/>
              </a:rPr>
              <a:t>3. </a:t>
            </a:r>
            <a:r>
              <a:rPr lang="en-US" altLang="zh-CN" sz="2000" dirty="0" err="1" smtClean="0">
                <a:solidFill>
                  <a:srgbClr val="C00000"/>
                </a:solidFill>
                <a:latin typeface="微软雅黑" panose="020B0503020204020204" charset="-122"/>
                <a:ea typeface="微软雅黑" panose="020B0503020204020204" charset="-122"/>
              </a:rPr>
              <a:t>套期保值</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lvl="0">
              <a:lnSpc>
                <a:spcPct val="150000"/>
              </a:lnSpc>
              <a:spcBef>
                <a:spcPct val="0"/>
              </a:spcBef>
            </a:pPr>
            <a:r>
              <a:rPr lang="en-US" altLang="zh-CN" sz="2000" dirty="0" err="1" smtClean="0">
                <a:latin typeface="楷体" panose="02010609060101010101" pitchFamily="49" charset="-122"/>
                <a:ea typeface="楷体" panose="02010609060101010101" pitchFamily="49" charset="-122"/>
              </a:rPr>
              <a:t>是期货市场交易者将期货交易与现货交易结合起来进行的一种市场行为</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微软雅黑" panose="020B0503020204020204" charset="-122"/>
                <a:ea typeface="微软雅黑" panose="020B0503020204020204" charset="-122"/>
              </a:rPr>
              <a:t> </a:t>
            </a:r>
            <a:endParaRPr lang="en-US" altLang="zh-CN" sz="2000" dirty="0">
              <a:latin typeface="微软雅黑" panose="020B0503020204020204" charset="-122"/>
              <a:ea typeface="微软雅黑" panose="020B0503020204020204" charset="-122"/>
            </a:endParaRPr>
          </a:p>
          <a:p>
            <a:pPr lvl="0">
              <a:lnSpc>
                <a:spcPct val="150000"/>
              </a:lnSpc>
              <a:spcBef>
                <a:spcPct val="0"/>
              </a:spcBef>
            </a:pPr>
            <a:r>
              <a:rPr lang="en-US" altLang="zh-CN" sz="2000" dirty="0">
                <a:latin typeface="微软雅黑" panose="020B0503020204020204" charset="-122"/>
                <a:ea typeface="微软雅黑" panose="020B0503020204020204" charset="-122"/>
              </a:rPr>
              <a:t>（1）</a:t>
            </a:r>
            <a:r>
              <a:rPr lang="en-US" altLang="zh-CN" sz="2000" dirty="0">
                <a:solidFill>
                  <a:srgbClr val="C00000"/>
                </a:solidFill>
                <a:latin typeface="微软雅黑" panose="020B0503020204020204" charset="-122"/>
                <a:ea typeface="微软雅黑" panose="020B0503020204020204" charset="-122"/>
              </a:rPr>
              <a:t>卖期保值</a:t>
            </a:r>
            <a:r>
              <a:rPr lang="en-US" altLang="zh-CN" sz="2000" dirty="0">
                <a:latin typeface="微软雅黑" panose="020B0503020204020204" charset="-122"/>
                <a:ea typeface="微软雅黑" panose="020B0503020204020204" charset="-122"/>
              </a:rPr>
              <a:t>。</a:t>
            </a:r>
            <a:r>
              <a:rPr lang="en-US" altLang="zh-CN" sz="2000" dirty="0">
                <a:latin typeface="楷体" panose="02010609060101010101" pitchFamily="49" charset="-122"/>
                <a:ea typeface="楷体" panose="02010609060101010101" pitchFamily="49" charset="-122"/>
              </a:rPr>
              <a:t>卖期保值是指套期保值者根据现货交易情况，先卖出期货合同（或称为建立空头交易地位），</a:t>
            </a:r>
            <a:r>
              <a:rPr lang="en-US" altLang="zh-CN" sz="2000" dirty="0" err="1">
                <a:latin typeface="楷体" panose="02010609060101010101" pitchFamily="49" charset="-122"/>
                <a:ea typeface="楷体" panose="02010609060101010101" pitchFamily="49" charset="-122"/>
              </a:rPr>
              <a:t>再以多头进行平仓的做法</a:t>
            </a:r>
            <a:r>
              <a:rPr lang="en-US" altLang="zh-CN" sz="2000" dirty="0">
                <a:latin typeface="楷体" panose="02010609060101010101" pitchFamily="49" charset="-122"/>
                <a:ea typeface="楷体" panose="02010609060101010101" pitchFamily="49" charset="-122"/>
              </a:rPr>
              <a:t>。    </a:t>
            </a:r>
          </a:p>
          <a:p>
            <a:pPr lvl="0">
              <a:lnSpc>
                <a:spcPct val="150000"/>
              </a:lnSpc>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买期保值</a:t>
            </a:r>
            <a:r>
              <a:rPr lang="en-US" altLang="zh-CN" sz="2000" dirty="0">
                <a:latin typeface="微软雅黑" panose="020B0503020204020204" charset="-122"/>
                <a:ea typeface="微软雅黑" panose="020B0503020204020204" charset="-122"/>
              </a:rPr>
              <a:t>。</a:t>
            </a:r>
            <a:r>
              <a:rPr lang="en-US" altLang="zh-CN" sz="2000" dirty="0">
                <a:latin typeface="楷体" panose="02010609060101010101" pitchFamily="49" charset="-122"/>
                <a:ea typeface="楷体" panose="02010609060101010101" pitchFamily="49" charset="-122"/>
              </a:rPr>
              <a:t>买期保值是指套期保值者根据现货交易情况，先在期货市场上买入期货合同（称为建立多头交易地位），</a:t>
            </a:r>
            <a:r>
              <a:rPr lang="en-US" altLang="zh-CN" sz="2000" dirty="0" err="1">
                <a:latin typeface="楷体" panose="02010609060101010101" pitchFamily="49" charset="-122"/>
                <a:ea typeface="楷体" panose="02010609060101010101" pitchFamily="49" charset="-122"/>
              </a:rPr>
              <a:t>再卖出期货合同进行平仓的做法</a:t>
            </a:r>
            <a:r>
              <a:rPr lang="en-US"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78598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949244"/>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3"/>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2838909"/>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3545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3921137"/>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647236"/>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539940" y="4833371"/>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539940" y="5292676"/>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539940" y="5806177"/>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332894" y="211088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Tree>
    <p:extLst>
      <p:ext uri="{BB962C8B-B14F-4D97-AF65-F5344CB8AC3E}">
        <p14:creationId xmlns:p14="http://schemas.microsoft.com/office/powerpoint/2010/main" val="28554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332894" y="211088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949244"/>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3"/>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2838909"/>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3545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3921137"/>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647236"/>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495730"/>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015801"/>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556963"/>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08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332894" y="2110882"/>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4949244"/>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3"/>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2838909"/>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3545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3921137"/>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647236"/>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495730"/>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015801"/>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556963"/>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7236112" y="4010601"/>
            <a:ext cx="4352660" cy="1338828"/>
          </a:xfrm>
          <a:prstGeom prst="rect">
            <a:avLst/>
          </a:prstGeom>
        </p:spPr>
        <p:txBody>
          <a:bodyPr wrap="square">
            <a:spAutoFit/>
          </a:bodyPr>
          <a:lstStyle/>
          <a:p>
            <a:pPr lvl="0">
              <a:lnSpc>
                <a:spcPct val="150000"/>
              </a:lnSpc>
              <a:spcBef>
                <a:spcPct val="0"/>
              </a:spcBef>
            </a:pPr>
            <a:r>
              <a:rPr lang="en-US" altLang="zh-CN" dirty="0">
                <a:latin typeface="楷体" panose="02010609060101010101" pitchFamily="49" charset="-122"/>
                <a:ea typeface="楷体" panose="02010609060101010101" pitchFamily="49" charset="-122"/>
              </a:rPr>
              <a:t>（1）</a:t>
            </a:r>
            <a:r>
              <a:rPr lang="en-US" altLang="zh-CN" u="sng" dirty="0">
                <a:solidFill>
                  <a:srgbClr val="C00000"/>
                </a:solidFill>
                <a:latin typeface="楷体" panose="02010609060101010101" pitchFamily="49" charset="-122"/>
                <a:ea typeface="楷体" panose="02010609060101010101" pitchFamily="49" charset="-122"/>
              </a:rPr>
              <a:t>具体价格待定</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0">
              <a:lnSpc>
                <a:spcPct val="150000"/>
              </a:lnSpc>
              <a:spcBef>
                <a:spcPct val="0"/>
              </a:spcBef>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en-US" altLang="zh-CN" u="sng" dirty="0">
                <a:solidFill>
                  <a:srgbClr val="C00000"/>
                </a:solidFill>
                <a:latin typeface="楷体" panose="02010609060101010101" pitchFamily="49" charset="-122"/>
                <a:ea typeface="楷体" panose="02010609060101010101" pitchFamily="49" charset="-122"/>
              </a:rPr>
              <a:t>暂定价格</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0">
              <a:lnSpc>
                <a:spcPct val="150000"/>
              </a:lnSpc>
              <a:spcBef>
                <a:spcPct val="0"/>
              </a:spcBef>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a:t>
            </a:r>
            <a:r>
              <a:rPr lang="en-US" altLang="zh-CN" u="sng" dirty="0">
                <a:solidFill>
                  <a:srgbClr val="C00000"/>
                </a:solidFill>
                <a:latin typeface="楷体" panose="02010609060101010101" pitchFamily="49" charset="-122"/>
                <a:ea typeface="楷体" panose="02010609060101010101" pitchFamily="49" charset="-122"/>
              </a:rPr>
              <a:t>部分固定价格</a:t>
            </a:r>
            <a:r>
              <a:rPr lang="en-US" altLang="zh-CN" dirty="0">
                <a:latin typeface="楷体" panose="02010609060101010101" pitchFamily="49" charset="-122"/>
                <a:ea typeface="楷体" panose="02010609060101010101" pitchFamily="49" charset="-122"/>
              </a:rPr>
              <a:t>，</a:t>
            </a:r>
            <a:r>
              <a:rPr lang="en-US" altLang="zh-CN" u="sng" dirty="0">
                <a:solidFill>
                  <a:srgbClr val="C00000"/>
                </a:solidFill>
                <a:latin typeface="楷体" panose="02010609060101010101" pitchFamily="49" charset="-122"/>
                <a:ea typeface="楷体" panose="02010609060101010101" pitchFamily="49" charset="-122"/>
              </a:rPr>
              <a:t>部分非固定价格。</a:t>
            </a:r>
          </a:p>
        </p:txBody>
      </p:sp>
      <p:sp>
        <p:nvSpPr>
          <p:cNvPr id="78" name="左大括号 77"/>
          <p:cNvSpPr/>
          <p:nvPr/>
        </p:nvSpPr>
        <p:spPr>
          <a:xfrm>
            <a:off x="7148747" y="4258028"/>
            <a:ext cx="131183" cy="8755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4080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马丁</a:t>
            </a:r>
            <a:r>
              <a:rPr lang="en-US" altLang="zh-CN" sz="2400" dirty="0">
                <a:latin typeface="微软雅黑" panose="020B0503020204020204" pitchFamily="34" charset="-122"/>
                <a:ea typeface="微软雅黑" panose="020B0503020204020204" pitchFamily="34" charset="-122"/>
                <a:sym typeface="宋体" pitchFamily="2" charset="-122"/>
              </a:rPr>
              <a:t>·</a:t>
            </a:r>
            <a:r>
              <a:rPr lang="zh-CN" altLang="en-US" sz="2400" dirty="0">
                <a:latin typeface="微软雅黑" panose="020B0503020204020204" pitchFamily="34" charset="-122"/>
                <a:ea typeface="微软雅黑" panose="020B0503020204020204" pitchFamily="34" charset="-122"/>
                <a:sym typeface="宋体" pitchFamily="2" charset="-122"/>
              </a:rPr>
              <a:t>迈耶曾说，“它既是能发挥巨大作用的杰克尔博士，又是能带来巨大风险的海地先生。”它代指（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期货交易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外汇交易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87447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a:t>
            </a:r>
            <a:r>
              <a:rPr lang="zh-CN" altLang="en-US" sz="2400" dirty="0">
                <a:latin typeface="微软雅黑" panose="020B0503020204020204" pitchFamily="34" charset="-122"/>
                <a:ea typeface="微软雅黑" panose="020B0503020204020204" pitchFamily="34" charset="-122"/>
                <a:sym typeface="宋体" pitchFamily="2" charset="-122"/>
              </a:rPr>
              <a:t>下列选项中，属于人员风险的</a:t>
            </a:r>
            <a:r>
              <a:rPr lang="zh-CN" altLang="en-US" sz="2400" dirty="0" smtClean="0">
                <a:latin typeface="微软雅黑" panose="020B0503020204020204" pitchFamily="34" charset="-122"/>
                <a:ea typeface="微软雅黑" panose="020B0503020204020204" pitchFamily="34" charset="-122"/>
                <a:sym typeface="宋体" pitchFamily="2" charset="-122"/>
              </a:rPr>
              <a:t>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自然风险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374049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马丁</a:t>
            </a:r>
            <a:r>
              <a:rPr lang="en-US" altLang="zh-CN" sz="2400" dirty="0">
                <a:latin typeface="微软雅黑" panose="020B0503020204020204" pitchFamily="34" charset="-122"/>
                <a:ea typeface="微软雅黑" panose="020B0503020204020204" pitchFamily="34" charset="-122"/>
                <a:sym typeface="宋体" pitchFamily="2" charset="-122"/>
              </a:rPr>
              <a:t>·</a:t>
            </a:r>
            <a:r>
              <a:rPr lang="zh-CN" altLang="en-US" sz="2400" dirty="0">
                <a:latin typeface="微软雅黑" panose="020B0503020204020204" pitchFamily="34" charset="-122"/>
                <a:ea typeface="微软雅黑" panose="020B0503020204020204" pitchFamily="34" charset="-122"/>
                <a:sym typeface="宋体" pitchFamily="2" charset="-122"/>
              </a:rPr>
              <a:t>迈耶曾说，“它既是能发挥巨大作用的杰克尔博士，又是能带来巨大风险的海地先生。”它代指（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期货交易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外汇交易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5392986"/>
            <a:ext cx="10536219" cy="646331"/>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08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套期保值者根据现货交易情况，先在期货市场上建立多头交易地位，然后再以卖出期货合同进行平仓的做法叫（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掉</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67723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套期保值者根据现货交易情况，先在期货市场上建立多头交易地位，然后再以卖出期货合同进行平仓的做法叫（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掉</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116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16.</a:t>
            </a:r>
            <a:r>
              <a:rPr lang="zh-CN" altLang="en-US" sz="2400" dirty="0">
                <a:latin typeface="微软雅黑" panose="020B0503020204020204" pitchFamily="34" charset="-122"/>
                <a:ea typeface="微软雅黑" panose="020B0503020204020204" pitchFamily="34" charset="-122"/>
                <a:sym typeface="宋体" pitchFamily="2" charset="-122"/>
              </a:rPr>
              <a:t>事先以较小的代价购买一种在未来规定的时间内以某一确定价格卖出某种金融工具的做法叫做（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期保值</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55744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16.</a:t>
            </a:r>
            <a:r>
              <a:rPr lang="zh-CN" altLang="en-US" sz="2400" dirty="0">
                <a:latin typeface="微软雅黑" panose="020B0503020204020204" pitchFamily="34" charset="-122"/>
                <a:ea typeface="微软雅黑" panose="020B0503020204020204" pitchFamily="34" charset="-122"/>
                <a:sym typeface="宋体" pitchFamily="2" charset="-122"/>
              </a:rPr>
              <a:t>事先以较小的代价购买一种在未来规定的时间内以某一确定价格卖出某种金融工具的做法叫做（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期保值</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507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17.</a:t>
            </a:r>
            <a:r>
              <a:rPr lang="zh-CN" altLang="en-US" sz="2400" dirty="0">
                <a:latin typeface="微软雅黑" panose="020B0503020204020204" pitchFamily="34" charset="-122"/>
                <a:ea typeface="微软雅黑" panose="020B0503020204020204" pitchFamily="34" charset="-122"/>
                <a:sym typeface="宋体" pitchFamily="2" charset="-122"/>
              </a:rPr>
              <a:t>非固定价格也称“活价”，其包括（ ）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暂定价格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规定</a:t>
            </a:r>
            <a:r>
              <a:rPr lang="zh-CN" altLang="en-US" sz="2400" dirty="0" smtClean="0">
                <a:latin typeface="微软雅黑" panose="020B0503020204020204" pitchFamily="34" charset="-122"/>
                <a:ea typeface="微软雅黑" panose="020B0503020204020204" pitchFamily="34" charset="-122"/>
                <a:sym typeface="宋体" pitchFamily="2" charset="-122"/>
              </a:rPr>
              <a:t>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具体</a:t>
            </a:r>
            <a:r>
              <a:rPr lang="zh-CN" altLang="en-US" sz="2400" dirty="0">
                <a:latin typeface="微软雅黑" panose="020B0503020204020204" pitchFamily="34" charset="-122"/>
                <a:ea typeface="微软雅黑" panose="020B0503020204020204" pitchFamily="34" charset="-122"/>
                <a:sym typeface="宋体" pitchFamily="2" charset="-122"/>
              </a:rPr>
              <a:t>价格待</a:t>
            </a:r>
            <a:r>
              <a:rPr lang="zh-CN" altLang="en-US" sz="2400" dirty="0" smtClean="0">
                <a:latin typeface="微软雅黑" panose="020B0503020204020204" pitchFamily="34" charset="-122"/>
                <a:ea typeface="微软雅黑" panose="020B0503020204020204" pitchFamily="34" charset="-122"/>
                <a:sym typeface="宋体" pitchFamily="2" charset="-122"/>
              </a:rPr>
              <a:t>定</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价格调整条款</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部分</a:t>
            </a:r>
            <a:r>
              <a:rPr lang="zh-CN" altLang="en-US" sz="2400" dirty="0">
                <a:latin typeface="微软雅黑" panose="020B0503020204020204" pitchFamily="34" charset="-122"/>
                <a:ea typeface="微软雅黑" panose="020B0503020204020204" pitchFamily="34" charset="-122"/>
                <a:sym typeface="宋体" pitchFamily="2" charset="-122"/>
              </a:rPr>
              <a:t>固定价格，部分非固定价格</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402862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17.</a:t>
            </a:r>
            <a:r>
              <a:rPr lang="zh-CN" altLang="en-US" sz="2400" dirty="0">
                <a:latin typeface="微软雅黑" panose="020B0503020204020204" pitchFamily="34" charset="-122"/>
                <a:ea typeface="微软雅黑" panose="020B0503020204020204" pitchFamily="34" charset="-122"/>
                <a:sym typeface="宋体" pitchFamily="2" charset="-122"/>
              </a:rPr>
              <a:t>非固定价格也称“活价”，其包括（ ）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暂定价格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规定</a:t>
            </a:r>
            <a:r>
              <a:rPr lang="zh-CN" altLang="en-US" sz="2400" dirty="0" smtClean="0">
                <a:latin typeface="微软雅黑" panose="020B0503020204020204" pitchFamily="34" charset="-122"/>
                <a:ea typeface="微软雅黑" panose="020B0503020204020204" pitchFamily="34" charset="-122"/>
                <a:sym typeface="宋体" pitchFamily="2" charset="-122"/>
              </a:rPr>
              <a:t>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具体</a:t>
            </a:r>
            <a:r>
              <a:rPr lang="zh-CN" altLang="en-US" sz="2400" dirty="0">
                <a:latin typeface="微软雅黑" panose="020B0503020204020204" pitchFamily="34" charset="-122"/>
                <a:ea typeface="微软雅黑" panose="020B0503020204020204" pitchFamily="34" charset="-122"/>
                <a:sym typeface="宋体" pitchFamily="2" charset="-122"/>
              </a:rPr>
              <a:t>价格待</a:t>
            </a:r>
            <a:r>
              <a:rPr lang="zh-CN" altLang="en-US" sz="2400" dirty="0" smtClean="0">
                <a:latin typeface="微软雅黑" panose="020B0503020204020204" pitchFamily="34" charset="-122"/>
                <a:ea typeface="微软雅黑" panose="020B0503020204020204" pitchFamily="34" charset="-122"/>
                <a:sym typeface="宋体" pitchFamily="2" charset="-122"/>
              </a:rPr>
              <a:t>定</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价格调整条款</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部分</a:t>
            </a:r>
            <a:r>
              <a:rPr lang="zh-CN" altLang="en-US" sz="2400" dirty="0">
                <a:latin typeface="微软雅黑" panose="020B0503020204020204" pitchFamily="34" charset="-122"/>
                <a:ea typeface="微软雅黑" panose="020B0503020204020204" pitchFamily="34" charset="-122"/>
                <a:sym typeface="宋体" pitchFamily="2" charset="-122"/>
              </a:rPr>
              <a:t>固定价格，部分非固定价格</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ACE</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875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97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2772" y="3980027"/>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提高人员素质</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929502" y="1728224"/>
            <a:ext cx="8623870" cy="3416320"/>
          </a:xfrm>
          <a:prstGeom prst="rect">
            <a:avLst/>
          </a:prstGeom>
        </p:spPr>
        <p:txBody>
          <a:bodyPr wrap="square">
            <a:spAutoFit/>
          </a:bodyPr>
          <a:lstStyle/>
          <a:p>
            <a:pPr lvl="0">
              <a:lnSpc>
                <a:spcPct val="150000"/>
              </a:lnSpc>
              <a:spcBef>
                <a:spcPct val="0"/>
              </a:spcBef>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谈判人员的素质要在经常的谈判实践磨练中不断发展的，</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以事业为重，有较强自我控制能力，不图虚荣，敢于负责。</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应该知识面广，谦虚好学，能虚心求教他人。</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应该深入细致，洞察力强，信息渠道多，善于营造竞争局面，多方择优</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应对政治与经济的辩证关系有所认识</a:t>
            </a:r>
          </a:p>
        </p:txBody>
      </p:sp>
      <p:sp>
        <p:nvSpPr>
          <p:cNvPr id="46" name="矩形 45"/>
          <p:cNvSpPr/>
          <p:nvPr/>
        </p:nvSpPr>
        <p:spPr>
          <a:xfrm>
            <a:off x="-63992" y="3234175"/>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329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1166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3951823" y="1513638"/>
            <a:ext cx="4288353" cy="3231654"/>
          </a:xfrm>
          <a:prstGeom prst="rect">
            <a:avLst/>
          </a:prstGeom>
        </p:spPr>
        <p:txBody>
          <a:bodyPr wrap="none">
            <a:spAutoFit/>
          </a:bodyPr>
          <a:lstStyle/>
          <a:p>
            <a:pPr algn="ctr"/>
            <a:r>
              <a:rPr lang="zh-CN" altLang="en-US" sz="8000" dirty="0">
                <a:solidFill>
                  <a:schemeClr val="bg1"/>
                </a:solidFill>
                <a:latin typeface="华文新魏" panose="02010800040101010101" pitchFamily="2" charset="-122"/>
                <a:ea typeface="华文新魏" panose="02010800040101010101" pitchFamily="2" charset="-122"/>
              </a:rPr>
              <a:t>第八</a:t>
            </a:r>
            <a:r>
              <a:rPr lang="zh-CN" altLang="en-US" sz="8000" dirty="0" smtClean="0">
                <a:solidFill>
                  <a:schemeClr val="bg1"/>
                </a:solidFill>
                <a:latin typeface="华文新魏" panose="02010800040101010101" pitchFamily="2" charset="-122"/>
                <a:ea typeface="华文新魏" panose="02010800040101010101" pitchFamily="2" charset="-122"/>
              </a:rPr>
              <a:t>章</a:t>
            </a:r>
            <a:endParaRPr lang="en-US" altLang="zh-CN" sz="8000" dirty="0" smtClean="0">
              <a:solidFill>
                <a:schemeClr val="bg1"/>
              </a:solidFill>
              <a:latin typeface="华文新魏" panose="02010800040101010101" pitchFamily="2" charset="-122"/>
              <a:ea typeface="华文新魏" panose="02010800040101010101" pitchFamily="2" charset="-122"/>
            </a:endParaRPr>
          </a:p>
          <a:p>
            <a:pPr algn="ctr"/>
            <a:endParaRPr lang="en-US" altLang="zh-CN" sz="4000" dirty="0" smtClean="0">
              <a:solidFill>
                <a:schemeClr val="bg1"/>
              </a:solidFill>
              <a:latin typeface="华文新魏" panose="02010800040101010101" pitchFamily="2" charset="-122"/>
              <a:ea typeface="华文新魏" panose="02010800040101010101" pitchFamily="2" charset="-122"/>
            </a:endParaRPr>
          </a:p>
          <a:p>
            <a:pPr algn="ctr"/>
            <a:r>
              <a:rPr lang="zh-CN" altLang="en-US" sz="8000" dirty="0">
                <a:solidFill>
                  <a:schemeClr val="bg1"/>
                </a:solidFill>
                <a:latin typeface="华文新魏" panose="02010800040101010101" pitchFamily="2" charset="-122"/>
                <a:ea typeface="华文新魏" panose="02010800040101010101" pitchFamily="2" charset="-122"/>
              </a:rPr>
              <a:t>案例分析</a:t>
            </a:r>
            <a:endParaRPr lang="zh-CN" altLang="en-US" sz="80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58744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3762</TotalTime>
  <Words>4587</Words>
  <Application>Microsoft Office PowerPoint</Application>
  <PresentationFormat>宽屏</PresentationFormat>
  <Paragraphs>1084</Paragraphs>
  <Slides>99</Slides>
  <Notes>99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99</vt:i4>
      </vt:variant>
    </vt:vector>
  </HeadingPairs>
  <TitlesOfParts>
    <vt:vector size="114" baseType="lpstr">
      <vt:lpstr>Arial Unicode MS</vt:lpstr>
      <vt:lpstr>方正启体简体</vt:lpstr>
      <vt:lpstr>方正清刻本悦宋简体</vt:lpstr>
      <vt:lpstr>黑体</vt:lpstr>
      <vt:lpstr>华文新魏</vt:lpstr>
      <vt:lpstr>楷体</vt:lpstr>
      <vt:lpstr>宋体</vt:lpstr>
      <vt:lpstr>微软雅黑</vt:lpstr>
      <vt:lpstr>幼圆</vt:lpstr>
      <vt:lpstr>Arial</vt:lpstr>
      <vt:lpstr>Calibri</vt:lpstr>
      <vt:lpstr>Calibri Light</vt:lpstr>
      <vt:lpstr>Franklin Gothic Book</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Asmin</dc:creator>
  <cp:lastModifiedBy>Asmin</cp:lastModifiedBy>
  <cp:revision>548</cp:revision>
  <dcterms:created xsi:type="dcterms:W3CDTF">2018-05-15T04:43:17Z</dcterms:created>
  <dcterms:modified xsi:type="dcterms:W3CDTF">2018-06-02T10:06:45Z</dcterms:modified>
</cp:coreProperties>
</file>