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7" r:id="rId2"/>
    <p:sldId id="258" r:id="rId3"/>
    <p:sldId id="414" r:id="rId4"/>
    <p:sldId id="665" r:id="rId5"/>
    <p:sldId id="667" r:id="rId6"/>
    <p:sldId id="518" r:id="rId7"/>
    <p:sldId id="517" r:id="rId8"/>
    <p:sldId id="627" r:id="rId9"/>
    <p:sldId id="524" r:id="rId10"/>
    <p:sldId id="525" r:id="rId11"/>
    <p:sldId id="533" r:id="rId12"/>
    <p:sldId id="534" r:id="rId13"/>
    <p:sldId id="529" r:id="rId14"/>
    <p:sldId id="530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628" r:id="rId24"/>
    <p:sldId id="629" r:id="rId25"/>
    <p:sldId id="669" r:id="rId26"/>
    <p:sldId id="670" r:id="rId27"/>
    <p:sldId id="630" r:id="rId28"/>
    <p:sldId id="671" r:id="rId29"/>
    <p:sldId id="673" r:id="rId30"/>
    <p:sldId id="603" r:id="rId31"/>
    <p:sldId id="519" r:id="rId32"/>
    <p:sldId id="547" r:id="rId33"/>
    <p:sldId id="631" r:id="rId34"/>
    <p:sldId id="632" r:id="rId35"/>
    <p:sldId id="633" r:id="rId36"/>
    <p:sldId id="634" r:id="rId37"/>
    <p:sldId id="635" r:id="rId38"/>
    <p:sldId id="636" r:id="rId39"/>
    <p:sldId id="674" r:id="rId40"/>
    <p:sldId id="527" r:id="rId41"/>
    <p:sldId id="549" r:id="rId42"/>
    <p:sldId id="604" r:id="rId43"/>
    <p:sldId id="618" r:id="rId44"/>
    <p:sldId id="561" r:id="rId45"/>
    <p:sldId id="619" r:id="rId46"/>
    <p:sldId id="637" r:id="rId47"/>
    <p:sldId id="638" r:id="rId48"/>
    <p:sldId id="639" r:id="rId49"/>
    <p:sldId id="640" r:id="rId50"/>
    <p:sldId id="641" r:id="rId51"/>
    <p:sldId id="643" r:id="rId52"/>
    <p:sldId id="666" r:id="rId53"/>
    <p:sldId id="563" r:id="rId54"/>
    <p:sldId id="564" r:id="rId55"/>
    <p:sldId id="567" r:id="rId56"/>
    <p:sldId id="568" r:id="rId57"/>
    <p:sldId id="569" r:id="rId58"/>
    <p:sldId id="570" r:id="rId59"/>
    <p:sldId id="605" r:id="rId60"/>
    <p:sldId id="575" r:id="rId61"/>
    <p:sldId id="579" r:id="rId62"/>
    <p:sldId id="578" r:id="rId63"/>
    <p:sldId id="577" r:id="rId64"/>
    <p:sldId id="656" r:id="rId65"/>
    <p:sldId id="657" r:id="rId66"/>
    <p:sldId id="581" r:id="rId67"/>
    <p:sldId id="658" r:id="rId68"/>
    <p:sldId id="582" r:id="rId69"/>
    <p:sldId id="584" r:id="rId70"/>
    <p:sldId id="585" r:id="rId71"/>
    <p:sldId id="586" r:id="rId72"/>
    <p:sldId id="606" r:id="rId73"/>
    <p:sldId id="522" r:id="rId74"/>
    <p:sldId id="588" r:id="rId75"/>
    <p:sldId id="648" r:id="rId76"/>
    <p:sldId id="649" r:id="rId77"/>
    <p:sldId id="590" r:id="rId78"/>
    <p:sldId id="591" r:id="rId79"/>
    <p:sldId id="592" r:id="rId80"/>
    <p:sldId id="650" r:id="rId81"/>
    <p:sldId id="594" r:id="rId82"/>
    <p:sldId id="651" r:id="rId83"/>
    <p:sldId id="607" r:id="rId84"/>
    <p:sldId id="523" r:id="rId85"/>
    <p:sldId id="598" r:id="rId86"/>
    <p:sldId id="652" r:id="rId87"/>
    <p:sldId id="653" r:id="rId88"/>
    <p:sldId id="654" r:id="rId89"/>
    <p:sldId id="655" r:id="rId90"/>
    <p:sldId id="601" r:id="rId91"/>
    <p:sldId id="660" r:id="rId92"/>
    <p:sldId id="661" r:id="rId93"/>
    <p:sldId id="662" r:id="rId94"/>
    <p:sldId id="663" r:id="rId95"/>
    <p:sldId id="664" r:id="rId96"/>
    <p:sldId id="659" r:id="rId97"/>
    <p:sldId id="608" r:id="rId9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2797" autoAdjust="0"/>
  </p:normalViewPr>
  <p:slideViewPr>
    <p:cSldViewPr snapToGrid="0">
      <p:cViewPr>
        <p:scale>
          <a:sx n="50" d="100"/>
          <a:sy n="50" d="100"/>
        </p:scale>
        <p:origin x="-1416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638-9698-4EDC-9412-A158CEC4640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0CF5-E53E-4C03-B429-557B55F2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5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20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75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10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22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2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6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9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39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3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29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82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29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50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50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00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35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18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73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57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45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40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02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80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58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0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39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908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86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227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551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8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58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471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02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71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46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57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571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286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478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826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8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417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679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857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538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900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02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8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4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92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3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180" y="1051276"/>
            <a:ext cx="583340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66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66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6174" y="4036422"/>
            <a:ext cx="5375827" cy="760730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149196"/>
            <a:ext cx="1663516" cy="150455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4232" y="2176693"/>
            <a:ext cx="57674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自变量学院：徐微微      中国农业大学  市场营销学学士</a:t>
            </a:r>
          </a:p>
        </p:txBody>
      </p:sp>
    </p:spTree>
    <p:extLst>
      <p:ext uri="{BB962C8B-B14F-4D97-AF65-F5344CB8AC3E}">
        <p14:creationId xmlns:p14="http://schemas.microsoft.com/office/powerpoint/2010/main" val="15170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94447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4295454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7" y="2105908"/>
            <a:ext cx="502159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二）谈判人员应具备的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</a:t>
            </a:r>
            <a:r>
              <a:rPr lang="zh-CN" altLang="en-US" sz="2400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知识</a:t>
            </a:r>
            <a:endParaRPr lang="zh-CN" altLang="en-US" sz="2400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1946964" y="2948639"/>
            <a:ext cx="9758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（1）方针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法律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2）供求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关系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（3</a:t>
            </a: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）价格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变化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4）技术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质量  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5）惯例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常识  </a:t>
            </a: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（6）国外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法律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7）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风俗习惯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zh-CN" sz="2400" dirty="0" smtClean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zh-CN" sz="2400" dirty="0">
                <a:latin typeface="楷体" panose="02010609060101010101" charset="-122"/>
                <a:ea typeface="楷体" panose="02010609060101010101" charset="-122"/>
              </a:rPr>
              <a:t>8）各种业务知识   </a:t>
            </a:r>
          </a:p>
        </p:txBody>
      </p:sp>
      <p:sp>
        <p:nvSpPr>
          <p:cNvPr id="7" name="矩形 6"/>
          <p:cNvSpPr/>
          <p:nvPr/>
        </p:nvSpPr>
        <p:spPr>
          <a:xfrm>
            <a:off x="3655055" y="4541485"/>
            <a:ext cx="6047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商品  潜力  谈判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语言  企业  心理  对手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8302985" y="1928519"/>
            <a:ext cx="2490808" cy="707886"/>
          </a:xfrm>
          <a:prstGeom prst="rect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横向方面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&amp;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纵向方面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：</a:t>
            </a:r>
            <a:endParaRPr lang="en-US" altLang="zh-CN" sz="2000" dirty="0" smtClean="0"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“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T"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形的知识结构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18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各项中，属于谈判人员应具备的纵向方面的基本知识的是（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知晓国外有关法律知识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熟悉不同谈判对手的风格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熟悉价格水平及其变化趋势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了解国际贸易和国际惯例知识</a:t>
            </a:r>
          </a:p>
        </p:txBody>
      </p:sp>
    </p:spTree>
    <p:extLst>
      <p:ext uri="{BB962C8B-B14F-4D97-AF65-F5344CB8AC3E}">
        <p14:creationId xmlns:p14="http://schemas.microsoft.com/office/powerpoint/2010/main" val="403336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各项中，属于谈判人员应具备的纵向方面的基本知识的是（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知晓国外有关法律知识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熟悉不同谈判对手的风格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熟悉价格水平及其变化趋势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了解国际贸易和国际惯例知识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510244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602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79100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4376136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6" y="2105908"/>
            <a:ext cx="84934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（三）谈判人员应具备的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能力和心理</a:t>
            </a:r>
            <a:r>
              <a:rPr lang="zh-CN" altLang="en-US" sz="2400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素质</a:t>
            </a:r>
            <a:endParaRPr lang="en-US" altLang="zh-CN" sz="2400" u="sng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．敏捷清晰的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思维推理能力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和较强的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自控能力</a:t>
            </a:r>
          </a:p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．信息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表达与传递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的能力</a:t>
            </a:r>
          </a:p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．坚强的毅力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、不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达目的绝不罢休的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自信心和决心</a:t>
            </a:r>
          </a:p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．敏锐的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洞察力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，高度的预见和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应变能力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24801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80834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4510607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6" y="2105908"/>
            <a:ext cx="8339917" cy="220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（四）谈判人员的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年龄结构</a:t>
            </a:r>
            <a:endParaRPr lang="en-US" altLang="zh-CN" sz="2400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endParaRPr lang="zh-CN" altLang="en-US" sz="1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根据各国谈判工作者总结的实践经验，通常谈判者的年龄在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30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岁～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55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之间较为合适。</a:t>
            </a:r>
            <a:endParaRPr lang="zh-CN" altLang="en-US" sz="2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40131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575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06127" y="1462278"/>
            <a:ext cx="1252228" cy="2269830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3046640" y="1190163"/>
            <a:ext cx="4282007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3046640" y="2324290"/>
            <a:ext cx="4282007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3068979" y="3371223"/>
            <a:ext cx="4259668" cy="59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8225112" y="1975757"/>
            <a:ext cx="3343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290685" y="1475380"/>
            <a:ext cx="2492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谈判组织的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构成原则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8220917" y="2649974"/>
            <a:ext cx="3343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318080" y="2094106"/>
            <a:ext cx="2492990" cy="522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谈判班子的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组织结构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8220917" y="3227668"/>
            <a:ext cx="3343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340443" y="2747985"/>
            <a:ext cx="2492990" cy="522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谈判人员的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分工配合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380750" y="1898349"/>
            <a:ext cx="653463" cy="1242035"/>
            <a:chOff x="6901689" y="2129188"/>
            <a:chExt cx="1018709" cy="957933"/>
          </a:xfrm>
        </p:grpSpPr>
        <p:grpSp>
          <p:nvGrpSpPr>
            <p:cNvPr id="34" name="组合 33"/>
            <p:cNvGrpSpPr/>
            <p:nvPr/>
          </p:nvGrpSpPr>
          <p:grpSpPr>
            <a:xfrm>
              <a:off x="6901689" y="2129188"/>
              <a:ext cx="1018708" cy="957933"/>
              <a:chOff x="1731409" y="1522901"/>
              <a:chExt cx="648108" cy="50683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731409" y="1522901"/>
                <a:ext cx="636726" cy="506831"/>
                <a:chOff x="3685693" y="2264546"/>
                <a:chExt cx="1045023" cy="689002"/>
              </a:xfrm>
            </p:grpSpPr>
            <p:grpSp>
              <p:nvGrpSpPr>
                <p:cNvPr id="45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136263" y="2359095"/>
                  <a:ext cx="689002" cy="499904"/>
                  <a:chOff x="1003327" y="504055"/>
                  <a:chExt cx="5029347" cy="648073"/>
                </a:xfrm>
              </p:grpSpPr>
              <p:sp>
                <p:nvSpPr>
                  <p:cNvPr id="59" name="直接连接符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3327" y="504055"/>
                    <a:ext cx="5029347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000"/>
                  </a:p>
                </p:txBody>
              </p:sp>
              <p:cxnSp>
                <p:nvCxnSpPr>
                  <p:cNvPr id="69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8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56" name="直接连接符 55"/>
                <p:cNvCxnSpPr/>
                <p:nvPr/>
              </p:nvCxnSpPr>
              <p:spPr>
                <a:xfrm flipH="1" flipV="1">
                  <a:off x="3685693" y="2626689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7223" y="1636995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0" name="直接箭头连接符 33"/>
            <p:cNvCxnSpPr>
              <a:cxnSpLocks noChangeShapeType="1"/>
            </p:cNvCxnSpPr>
            <p:nvPr/>
          </p:nvCxnSpPr>
          <p:spPr bwMode="auto">
            <a:xfrm>
              <a:off x="7412958" y="3087117"/>
              <a:ext cx="507440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829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23560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4429925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二、商务谈判人员的群体构成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6" y="2105908"/>
            <a:ext cx="8339917" cy="339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（一）谈判组织的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构成原则</a:t>
            </a:r>
          </a:p>
          <a:p>
            <a:pPr indent="0">
              <a:lnSpc>
                <a:spcPct val="160000"/>
              </a:lnSpc>
            </a:pPr>
            <a:endParaRPr lang="zh-CN" altLang="en-US" sz="1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根据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谈判对象确定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组织</a:t>
            </a:r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规模</a:t>
            </a:r>
            <a:endParaRPr lang="zh-CN" altLang="en-US" sz="2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．谈判人员赋予法人或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法人代表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资格</a:t>
            </a:r>
          </a:p>
          <a:p>
            <a:pPr indent="0">
              <a:lnSpc>
                <a:spcPct val="160000"/>
              </a:lnSpc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．谈判人员应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层次分明、分工明确</a:t>
            </a:r>
          </a:p>
          <a:p>
            <a:pPr indent="0">
              <a:lnSpc>
                <a:spcPct val="16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．组成谈判队伍时要贯彻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节约原则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11908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10033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4241666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二、商务谈判人员的群体构成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6" y="2105908"/>
            <a:ext cx="389204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（二）谈判班子的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组织</a:t>
            </a:r>
            <a:r>
              <a:rPr lang="zh-CN" altLang="en-US" sz="2400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结构</a:t>
            </a:r>
            <a:endParaRPr lang="zh-CN" altLang="en-US" sz="2400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4450411" y="2808651"/>
            <a:ext cx="23134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．技术人员      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．商务人员      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．法律人员      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．财务人员      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．翻译人员</a:t>
            </a:r>
          </a:p>
          <a:p>
            <a:pPr indent="0">
              <a:lnSpc>
                <a:spcPct val="16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．谈判领导人员      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．记录人员</a:t>
            </a:r>
          </a:p>
        </p:txBody>
      </p:sp>
    </p:spTree>
    <p:extLst>
      <p:ext uri="{BB962C8B-B14F-4D97-AF65-F5344CB8AC3E}">
        <p14:creationId xmlns:p14="http://schemas.microsoft.com/office/powerpoint/2010/main" val="377168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54187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4282007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二、商务谈判人员的群体构成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6" y="2105908"/>
            <a:ext cx="389204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（三）谈判人员的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分工配合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2871826" y="2746583"/>
            <a:ext cx="89960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．谈判人员的分工（三个层次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）谈判小组的领导人或首席代表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第一层次的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人员。即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主谈人。</a:t>
            </a:r>
          </a:p>
          <a:p>
            <a:pPr indent="0">
              <a:lnSpc>
                <a:spcPct val="16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）懂行的专家和专业人员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第二层次的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人员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。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如：翻译、财经、法律人员（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）谈判必需的工作人员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第三层次的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人员。如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速记或打字员 </a:t>
            </a:r>
          </a:p>
        </p:txBody>
      </p:sp>
    </p:spTree>
    <p:extLst>
      <p:ext uri="{BB962C8B-B14F-4D97-AF65-F5344CB8AC3E}">
        <p14:creationId xmlns:p14="http://schemas.microsoft.com/office/powerpoint/2010/main" val="6937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以下人员属于第二层次谈判队伍的有 （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首席代表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技术人员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管理人员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翻译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速记员</a:t>
            </a:r>
          </a:p>
        </p:txBody>
      </p:sp>
    </p:spTree>
    <p:extLst>
      <p:ext uri="{BB962C8B-B14F-4D97-AF65-F5344CB8AC3E}">
        <p14:creationId xmlns:p14="http://schemas.microsoft.com/office/powerpoint/2010/main" val="85637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52752"/>
            <a:ext cx="3463352" cy="5615731"/>
            <a:chOff x="4552950" y="161034"/>
            <a:chExt cx="3106738" cy="492233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57133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61034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77886"/>
              <a:ext cx="2574925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23292"/>
              <a:ext cx="31067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44045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404785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85552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8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以下人员属于第二层次谈判队伍的有 （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首席代表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技术人员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管理人员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翻译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速记员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</a:t>
            </a:r>
          </a:p>
        </p:txBody>
      </p:sp>
    </p:spTree>
    <p:extLst>
      <p:ext uri="{BB962C8B-B14F-4D97-AF65-F5344CB8AC3E}">
        <p14:creationId xmlns:p14="http://schemas.microsoft.com/office/powerpoint/2010/main" val="12536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92989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06127" y="1462278"/>
            <a:ext cx="1252228" cy="2269830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3046640" y="1190163"/>
            <a:ext cx="4282007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3046640" y="2324290"/>
            <a:ext cx="4282007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2400" b="1" spc="-5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3068979" y="3371223"/>
            <a:ext cx="4259668" cy="59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267370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69356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3497471" y="2205325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12654" y="1917744"/>
            <a:ext cx="177676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12654" y="4547209"/>
            <a:ext cx="1708660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3551258" y="3749045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59787" y="3249283"/>
            <a:ext cx="3968660" cy="570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32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</p:spTree>
    <p:extLst>
      <p:ext uri="{BB962C8B-B14F-4D97-AF65-F5344CB8AC3E}">
        <p14:creationId xmlns:p14="http://schemas.microsoft.com/office/powerpoint/2010/main" val="41596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69356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3497471" y="2205325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12654" y="1917744"/>
            <a:ext cx="177676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12654" y="4547209"/>
            <a:ext cx="1708660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800" b="1" spc="-5" dirty="0">
              <a:solidFill>
                <a:schemeClr val="bg1">
                  <a:lumMod val="8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3551258" y="3749045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59787" y="3249283"/>
            <a:ext cx="3968660" cy="570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32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389420" y="1750357"/>
            <a:ext cx="831055" cy="809381"/>
            <a:chOff x="6145309" y="1826242"/>
            <a:chExt cx="653641" cy="809381"/>
          </a:xfrm>
        </p:grpSpPr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 flipH="1">
              <a:off x="6481479" y="2355286"/>
              <a:ext cx="3" cy="2803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6145309" y="2214092"/>
              <a:ext cx="336173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6481482" y="1826242"/>
              <a:ext cx="317468" cy="809381"/>
              <a:chOff x="6843328" y="1826242"/>
              <a:chExt cx="581970" cy="809381"/>
            </a:xfrm>
          </p:grpSpPr>
          <p:grpSp>
            <p:nvGrpSpPr>
              <p:cNvPr id="28" name="组合 30"/>
              <p:cNvGrpSpPr>
                <a:grpSpLocks/>
              </p:cNvGrpSpPr>
              <p:nvPr/>
            </p:nvGrpSpPr>
            <p:grpSpPr bwMode="auto">
              <a:xfrm rot="16200000">
                <a:off x="6869791" y="1799779"/>
                <a:ext cx="529043" cy="581970"/>
                <a:chOff x="1" y="504055"/>
                <a:chExt cx="6032667" cy="648073"/>
              </a:xfrm>
            </p:grpSpPr>
            <p:sp>
              <p:nvSpPr>
                <p:cNvPr id="3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1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2000"/>
                </a:p>
              </p:txBody>
            </p:sp>
            <p:cxnSp>
              <p:nvCxnSpPr>
                <p:cNvPr id="3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7134313" y="2344638"/>
                <a:ext cx="0" cy="581969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3" name="文本框 32"/>
          <p:cNvSpPr txBox="1"/>
          <p:nvPr/>
        </p:nvSpPr>
        <p:spPr>
          <a:xfrm>
            <a:off x="7332267" y="151952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挑选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32267" y="238094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培训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9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69356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3497471" y="2205325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12654" y="1917744"/>
            <a:ext cx="177676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12654" y="4547209"/>
            <a:ext cx="1708660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800" b="1" spc="-5" dirty="0">
              <a:solidFill>
                <a:schemeClr val="bg1">
                  <a:lumMod val="8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3551258" y="3749045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59787" y="3249283"/>
            <a:ext cx="3968660" cy="570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32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389420" y="1750357"/>
            <a:ext cx="831055" cy="809381"/>
            <a:chOff x="6145309" y="1826242"/>
            <a:chExt cx="653641" cy="809381"/>
          </a:xfrm>
        </p:grpSpPr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 flipH="1">
              <a:off x="6481479" y="2355286"/>
              <a:ext cx="3" cy="2803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6145309" y="2214092"/>
              <a:ext cx="336173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6481482" y="1826242"/>
              <a:ext cx="317468" cy="809381"/>
              <a:chOff x="6843328" y="1826242"/>
              <a:chExt cx="581970" cy="809381"/>
            </a:xfrm>
          </p:grpSpPr>
          <p:grpSp>
            <p:nvGrpSpPr>
              <p:cNvPr id="28" name="组合 30"/>
              <p:cNvGrpSpPr>
                <a:grpSpLocks/>
              </p:cNvGrpSpPr>
              <p:nvPr/>
            </p:nvGrpSpPr>
            <p:grpSpPr bwMode="auto">
              <a:xfrm rot="16200000">
                <a:off x="6869791" y="1799779"/>
                <a:ext cx="529043" cy="581970"/>
                <a:chOff x="1" y="504055"/>
                <a:chExt cx="6032667" cy="648073"/>
              </a:xfrm>
            </p:grpSpPr>
            <p:sp>
              <p:nvSpPr>
                <p:cNvPr id="3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1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2000"/>
                </a:p>
              </p:txBody>
            </p:sp>
            <p:cxnSp>
              <p:nvCxnSpPr>
                <p:cNvPr id="3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7134313" y="2344638"/>
                <a:ext cx="0" cy="581969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3" name="文本框 32"/>
          <p:cNvSpPr txBox="1"/>
          <p:nvPr/>
        </p:nvSpPr>
        <p:spPr>
          <a:xfrm>
            <a:off x="7332267" y="151952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挑选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32267" y="238094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培训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8381733" y="1987941"/>
            <a:ext cx="239636" cy="12613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621370" y="1844297"/>
            <a:ext cx="1848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社会培养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企业培养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自我培养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82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69356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3497471" y="2205325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12654" y="1917744"/>
            <a:ext cx="177676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12654" y="4547209"/>
            <a:ext cx="1708660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800" b="1" spc="-5" dirty="0">
              <a:solidFill>
                <a:schemeClr val="bg1">
                  <a:lumMod val="8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3551258" y="3749045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59787" y="3249283"/>
            <a:ext cx="3968660" cy="570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32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389420" y="1750357"/>
            <a:ext cx="831055" cy="809381"/>
            <a:chOff x="6145309" y="1826242"/>
            <a:chExt cx="653641" cy="809381"/>
          </a:xfrm>
        </p:grpSpPr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 flipH="1">
              <a:off x="6481479" y="2355286"/>
              <a:ext cx="3" cy="2803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6145309" y="2214092"/>
              <a:ext cx="336173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6481482" y="1826242"/>
              <a:ext cx="317468" cy="809381"/>
              <a:chOff x="6843328" y="1826242"/>
              <a:chExt cx="581970" cy="809381"/>
            </a:xfrm>
          </p:grpSpPr>
          <p:grpSp>
            <p:nvGrpSpPr>
              <p:cNvPr id="28" name="组合 30"/>
              <p:cNvGrpSpPr>
                <a:grpSpLocks/>
              </p:cNvGrpSpPr>
              <p:nvPr/>
            </p:nvGrpSpPr>
            <p:grpSpPr bwMode="auto">
              <a:xfrm rot="16200000">
                <a:off x="6869791" y="1799779"/>
                <a:ext cx="529043" cy="581970"/>
                <a:chOff x="1" y="504055"/>
                <a:chExt cx="6032667" cy="648073"/>
              </a:xfrm>
            </p:grpSpPr>
            <p:sp>
              <p:nvSpPr>
                <p:cNvPr id="3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1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2000"/>
                </a:p>
              </p:txBody>
            </p:sp>
            <p:cxnSp>
              <p:nvCxnSpPr>
                <p:cNvPr id="3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7134313" y="2344638"/>
                <a:ext cx="0" cy="581969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3" name="文本框 32"/>
          <p:cNvSpPr txBox="1"/>
          <p:nvPr/>
        </p:nvSpPr>
        <p:spPr>
          <a:xfrm>
            <a:off x="7332267" y="151952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挑选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32267" y="238094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培训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8381733" y="1987941"/>
            <a:ext cx="239636" cy="12613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621369" y="1844297"/>
            <a:ext cx="1346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社会培养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企业培养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自我培养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38559" y="1922216"/>
            <a:ext cx="234636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打好基础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亲身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示范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交小担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重担。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9753687" y="1952289"/>
            <a:ext cx="345073" cy="1261343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8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69356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3497471" y="2205325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12654" y="1917744"/>
            <a:ext cx="177676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12654" y="4547209"/>
            <a:ext cx="1708660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800" b="1" spc="-5" dirty="0">
              <a:solidFill>
                <a:schemeClr val="bg1">
                  <a:lumMod val="8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3551258" y="3749045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59787" y="3249283"/>
            <a:ext cx="3968660" cy="570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32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389420" y="1750357"/>
            <a:ext cx="831055" cy="809381"/>
            <a:chOff x="6145309" y="1826242"/>
            <a:chExt cx="653641" cy="809381"/>
          </a:xfrm>
        </p:grpSpPr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 flipH="1">
              <a:off x="6481479" y="2355286"/>
              <a:ext cx="3" cy="2803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6145309" y="2214092"/>
              <a:ext cx="336173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6481482" y="1826242"/>
              <a:ext cx="317468" cy="809381"/>
              <a:chOff x="6843328" y="1826242"/>
              <a:chExt cx="581970" cy="809381"/>
            </a:xfrm>
          </p:grpSpPr>
          <p:grpSp>
            <p:nvGrpSpPr>
              <p:cNvPr id="28" name="组合 30"/>
              <p:cNvGrpSpPr>
                <a:grpSpLocks/>
              </p:cNvGrpSpPr>
              <p:nvPr/>
            </p:nvGrpSpPr>
            <p:grpSpPr bwMode="auto">
              <a:xfrm rot="16200000">
                <a:off x="6869791" y="1799779"/>
                <a:ext cx="529043" cy="581970"/>
                <a:chOff x="1" y="504055"/>
                <a:chExt cx="6032667" cy="648073"/>
              </a:xfrm>
            </p:grpSpPr>
            <p:sp>
              <p:nvSpPr>
                <p:cNvPr id="3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1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2000"/>
                </a:p>
              </p:txBody>
            </p:sp>
            <p:cxnSp>
              <p:nvCxnSpPr>
                <p:cNvPr id="3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7134313" y="2344638"/>
                <a:ext cx="0" cy="581969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3" name="文本框 32"/>
          <p:cNvSpPr txBox="1"/>
          <p:nvPr/>
        </p:nvSpPr>
        <p:spPr>
          <a:xfrm>
            <a:off x="7332267" y="151952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挑选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32267" y="238094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培训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8381733" y="1987941"/>
            <a:ext cx="239636" cy="12613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621369" y="1844297"/>
            <a:ext cx="1346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社会培养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企业培养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自我培养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38559" y="1922216"/>
            <a:ext cx="234636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打好基础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亲身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示范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交小担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重担。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9753687" y="1952289"/>
            <a:ext cx="345073" cy="1261343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686700" y="3292740"/>
            <a:ext cx="32651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博览；勤思；实践；总结</a:t>
            </a:r>
            <a:endParaRPr lang="zh-CN" altLang="en-US" sz="20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2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69356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3497471" y="2205325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12654" y="1917744"/>
            <a:ext cx="177676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  <a:endParaRPr lang="zh-CN" altLang="en-US" sz="2800" b="1" spc="-5" dirty="0">
              <a:solidFill>
                <a:schemeClr val="bg1">
                  <a:lumMod val="8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12654" y="4547209"/>
            <a:ext cx="1708660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3551258" y="3749045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59787" y="3249283"/>
            <a:ext cx="3968660" cy="570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32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389420" y="1750357"/>
            <a:ext cx="831055" cy="809381"/>
            <a:chOff x="6145309" y="1826242"/>
            <a:chExt cx="653641" cy="809381"/>
          </a:xfrm>
        </p:grpSpPr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 flipH="1">
              <a:off x="6481479" y="2355286"/>
              <a:ext cx="3" cy="2803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6145309" y="2214092"/>
              <a:ext cx="336173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6481482" y="1826242"/>
              <a:ext cx="317468" cy="809381"/>
              <a:chOff x="6843328" y="1826242"/>
              <a:chExt cx="581970" cy="809381"/>
            </a:xfrm>
          </p:grpSpPr>
          <p:grpSp>
            <p:nvGrpSpPr>
              <p:cNvPr id="28" name="组合 30"/>
              <p:cNvGrpSpPr>
                <a:grpSpLocks/>
              </p:cNvGrpSpPr>
              <p:nvPr/>
            </p:nvGrpSpPr>
            <p:grpSpPr bwMode="auto">
              <a:xfrm rot="16200000">
                <a:off x="6869791" y="1799779"/>
                <a:ext cx="529043" cy="581970"/>
                <a:chOff x="1" y="504055"/>
                <a:chExt cx="6032667" cy="648073"/>
              </a:xfrm>
            </p:grpSpPr>
            <p:sp>
              <p:nvSpPr>
                <p:cNvPr id="3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1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2000"/>
                </a:p>
              </p:txBody>
            </p:sp>
            <p:cxnSp>
              <p:nvCxnSpPr>
                <p:cNvPr id="3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7134313" y="2344638"/>
                <a:ext cx="0" cy="581969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3" name="文本框 32"/>
          <p:cNvSpPr txBox="1"/>
          <p:nvPr/>
        </p:nvSpPr>
        <p:spPr>
          <a:xfrm>
            <a:off x="7332267" y="151952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挑选</a:t>
            </a:r>
            <a:endParaRPr lang="zh-CN" altLang="en-US" sz="2400" b="1" spc="-5" dirty="0">
              <a:solidFill>
                <a:schemeClr val="bg1">
                  <a:lumMod val="8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32267" y="238094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培训</a:t>
            </a:r>
            <a:endParaRPr lang="zh-CN" altLang="en-US" sz="2400" b="1" spc="-5" dirty="0">
              <a:solidFill>
                <a:schemeClr val="bg1">
                  <a:lumMod val="8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8381733" y="1987941"/>
            <a:ext cx="239636" cy="12613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621370" y="1844297"/>
            <a:ext cx="1848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社会培养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企业培养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自我培养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377166" y="3831221"/>
            <a:ext cx="771790" cy="1865750"/>
            <a:chOff x="1720030" y="1523091"/>
            <a:chExt cx="655534" cy="815888"/>
          </a:xfrm>
        </p:grpSpPr>
        <p:grpSp>
          <p:nvGrpSpPr>
            <p:cNvPr id="43" name="组合 42"/>
            <p:cNvGrpSpPr/>
            <p:nvPr/>
          </p:nvGrpSpPr>
          <p:grpSpPr>
            <a:xfrm>
              <a:off x="1720030" y="1523091"/>
              <a:ext cx="655534" cy="815888"/>
              <a:chOff x="3667013" y="2264807"/>
              <a:chExt cx="1075890" cy="1109145"/>
            </a:xfrm>
          </p:grpSpPr>
          <p:grpSp>
            <p:nvGrpSpPr>
              <p:cNvPr id="45" name="组合 30"/>
              <p:cNvGrpSpPr>
                <a:grpSpLocks/>
              </p:cNvGrpSpPr>
              <p:nvPr/>
            </p:nvGrpSpPr>
            <p:grpSpPr bwMode="auto">
              <a:xfrm rot="16200000">
                <a:off x="4064142" y="2431476"/>
                <a:ext cx="833243" cy="499906"/>
                <a:chOff x="-51462" y="504053"/>
                <a:chExt cx="6082221" cy="648075"/>
              </a:xfrm>
            </p:grpSpPr>
            <p:sp>
              <p:nvSpPr>
                <p:cNvPr id="5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-51462" y="504053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7" name="直接连接符 46"/>
              <p:cNvCxnSpPr>
                <a:stCxn id="50" idx="0"/>
              </p:cNvCxnSpPr>
              <p:nvPr/>
            </p:nvCxnSpPr>
            <p:spPr>
              <a:xfrm flipH="1">
                <a:off x="4230810" y="3098051"/>
                <a:ext cx="1" cy="27590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3667013" y="2815986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92952" y="3117211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4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23270" y="1776244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" name="文本框 51"/>
          <p:cNvSpPr txBox="1"/>
          <p:nvPr/>
        </p:nvSpPr>
        <p:spPr>
          <a:xfrm>
            <a:off x="7220475" y="3619299"/>
            <a:ext cx="2116461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健全谈判班子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208832" y="4470460"/>
            <a:ext cx="483973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调整好领导干部与谈判人员的关系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208832" y="5454716"/>
            <a:ext cx="4002911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调整好谈判人员之间的关系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072794" y="1878759"/>
            <a:ext cx="234636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打好基础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亲身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示范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交小担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重担。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656069" y="3196891"/>
            <a:ext cx="32651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博览；勤思；实践；总结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左大括号 58"/>
          <p:cNvSpPr/>
          <p:nvPr/>
        </p:nvSpPr>
        <p:spPr>
          <a:xfrm>
            <a:off x="9753687" y="1952289"/>
            <a:ext cx="345073" cy="1261343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五边形 67"/>
          <p:cNvSpPr/>
          <p:nvPr/>
        </p:nvSpPr>
        <p:spPr>
          <a:xfrm flipH="1">
            <a:off x="5050338" y="5078575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12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69356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556198" y="1208743"/>
            <a:ext cx="1708660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>
            <a:endCxn id="36" idx="1"/>
          </p:cNvCxnSpPr>
          <p:nvPr/>
        </p:nvCxnSpPr>
        <p:spPr>
          <a:xfrm rot="5400000" flipH="1" flipV="1">
            <a:off x="3531490" y="1501287"/>
            <a:ext cx="1100861" cy="948555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31098" y="2525994"/>
            <a:ext cx="4037689" cy="570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32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938097" y="1208743"/>
            <a:ext cx="4002911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调整好谈判人员之间的关系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36" idx="3"/>
            <a:endCxn id="55" idx="1"/>
          </p:cNvCxnSpPr>
          <p:nvPr/>
        </p:nvCxnSpPr>
        <p:spPr>
          <a:xfrm>
            <a:off x="6264858" y="1425133"/>
            <a:ext cx="673239" cy="1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32743" y="2248061"/>
            <a:ext cx="57451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明确共同的责任和职权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明确谈判人员的分工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整个谈判小组共同制定谈判方案，集思广益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明确相互的利益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共同检查谈判进展状况和相互支持工作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谈判小组的负责人要做那种小组成员的意见，发扬民主作风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五边形 67"/>
          <p:cNvSpPr/>
          <p:nvPr/>
        </p:nvSpPr>
        <p:spPr>
          <a:xfrm flipH="1">
            <a:off x="9945926" y="1670408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605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69356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3497471" y="2205325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12654" y="1917744"/>
            <a:ext cx="177676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12654" y="4547209"/>
            <a:ext cx="1708660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3551258" y="3749045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59787" y="3249283"/>
            <a:ext cx="3968660" cy="570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32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389420" y="1750357"/>
            <a:ext cx="831055" cy="809381"/>
            <a:chOff x="6145309" y="1826242"/>
            <a:chExt cx="653641" cy="809381"/>
          </a:xfrm>
        </p:grpSpPr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 flipH="1">
              <a:off x="6481479" y="2355286"/>
              <a:ext cx="3" cy="2803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6145309" y="2214092"/>
              <a:ext cx="336173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6481482" y="1826242"/>
              <a:ext cx="317468" cy="809381"/>
              <a:chOff x="6843328" y="1826242"/>
              <a:chExt cx="581970" cy="809381"/>
            </a:xfrm>
          </p:grpSpPr>
          <p:grpSp>
            <p:nvGrpSpPr>
              <p:cNvPr id="28" name="组合 30"/>
              <p:cNvGrpSpPr>
                <a:grpSpLocks/>
              </p:cNvGrpSpPr>
              <p:nvPr/>
            </p:nvGrpSpPr>
            <p:grpSpPr bwMode="auto">
              <a:xfrm rot="16200000">
                <a:off x="6869791" y="1799779"/>
                <a:ext cx="529043" cy="581970"/>
                <a:chOff x="1" y="504055"/>
                <a:chExt cx="6032667" cy="648073"/>
              </a:xfrm>
            </p:grpSpPr>
            <p:sp>
              <p:nvSpPr>
                <p:cNvPr id="3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1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2000"/>
                </a:p>
              </p:txBody>
            </p:sp>
            <p:cxnSp>
              <p:nvCxnSpPr>
                <p:cNvPr id="3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7134313" y="2344638"/>
                <a:ext cx="0" cy="581969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3" name="文本框 32"/>
          <p:cNvSpPr txBox="1"/>
          <p:nvPr/>
        </p:nvSpPr>
        <p:spPr>
          <a:xfrm>
            <a:off x="7332267" y="151952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挑选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32267" y="238094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培训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8381733" y="1987941"/>
            <a:ext cx="239636" cy="12613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621369" y="1844297"/>
            <a:ext cx="1346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社会培养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企业培养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自我培养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38559" y="1922216"/>
            <a:ext cx="234636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打好基础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亲身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示范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交小担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重担。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9753687" y="1952289"/>
            <a:ext cx="345073" cy="1261343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686700" y="3292740"/>
            <a:ext cx="32651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博览；勤思；实践；总结</a:t>
            </a:r>
            <a:endParaRPr lang="zh-CN" altLang="en-US" sz="20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377166" y="3939593"/>
            <a:ext cx="771790" cy="1660096"/>
            <a:chOff x="1720030" y="1523091"/>
            <a:chExt cx="655534" cy="815888"/>
          </a:xfrm>
        </p:grpSpPr>
        <p:grpSp>
          <p:nvGrpSpPr>
            <p:cNvPr id="44" name="组合 43"/>
            <p:cNvGrpSpPr/>
            <p:nvPr/>
          </p:nvGrpSpPr>
          <p:grpSpPr>
            <a:xfrm>
              <a:off x="1720030" y="1523091"/>
              <a:ext cx="655534" cy="815888"/>
              <a:chOff x="3667013" y="2264807"/>
              <a:chExt cx="1075890" cy="1109145"/>
            </a:xfrm>
          </p:grpSpPr>
          <p:grpSp>
            <p:nvGrpSpPr>
              <p:cNvPr id="47" name="组合 30"/>
              <p:cNvGrpSpPr>
                <a:grpSpLocks/>
              </p:cNvGrpSpPr>
              <p:nvPr/>
            </p:nvGrpSpPr>
            <p:grpSpPr bwMode="auto">
              <a:xfrm rot="16200000">
                <a:off x="4064142" y="2431476"/>
                <a:ext cx="833243" cy="499906"/>
                <a:chOff x="-51462" y="504053"/>
                <a:chExt cx="6082221" cy="648075"/>
              </a:xfrm>
            </p:grpSpPr>
            <p:sp>
              <p:nvSpPr>
                <p:cNvPr id="5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-51462" y="504053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2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8" name="直接连接符 47"/>
              <p:cNvCxnSpPr>
                <a:stCxn id="51" idx="0"/>
              </p:cNvCxnSpPr>
              <p:nvPr/>
            </p:nvCxnSpPr>
            <p:spPr>
              <a:xfrm flipH="1">
                <a:off x="4230810" y="3098051"/>
                <a:ext cx="1" cy="27590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 flipV="1">
                <a:off x="3667013" y="2815986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92952" y="3117211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23270" y="1776244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文本框 53"/>
          <p:cNvSpPr txBox="1"/>
          <p:nvPr/>
        </p:nvSpPr>
        <p:spPr>
          <a:xfrm>
            <a:off x="7220475" y="3725922"/>
            <a:ext cx="2116461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健全谈判班子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208832" y="4470460"/>
            <a:ext cx="483973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调整好领导干部与谈判人员的关系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220475" y="5248070"/>
            <a:ext cx="4002911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调整好谈判人员之间的关系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7" name="五边形 56"/>
          <p:cNvSpPr/>
          <p:nvPr/>
        </p:nvSpPr>
        <p:spPr>
          <a:xfrm flipH="1">
            <a:off x="5055497" y="5100189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9" name="五边形 58"/>
          <p:cNvSpPr/>
          <p:nvPr/>
        </p:nvSpPr>
        <p:spPr>
          <a:xfrm flipH="1">
            <a:off x="9903127" y="5768747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8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52752"/>
            <a:ext cx="3463352" cy="5615731"/>
            <a:chOff x="4552950" y="161034"/>
            <a:chExt cx="3106738" cy="492233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57133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61034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77886"/>
              <a:ext cx="2574925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23292"/>
              <a:ext cx="31067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44045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85552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282714" y="664882"/>
            <a:ext cx="2005099" cy="12838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圆角矩形 48"/>
          <p:cNvSpPr/>
          <p:nvPr/>
        </p:nvSpPr>
        <p:spPr>
          <a:xfrm>
            <a:off x="8304102" y="2056740"/>
            <a:ext cx="2005102" cy="200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圆角矩形 49"/>
          <p:cNvSpPr/>
          <p:nvPr/>
        </p:nvSpPr>
        <p:spPr>
          <a:xfrm>
            <a:off x="8261326" y="4247278"/>
            <a:ext cx="2047878" cy="1231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圆角矩形 50"/>
          <p:cNvSpPr/>
          <p:nvPr/>
        </p:nvSpPr>
        <p:spPr>
          <a:xfrm>
            <a:off x="8282714" y="5608166"/>
            <a:ext cx="2026490" cy="7363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902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26412" y="1523108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911858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0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72076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9816353" y="430306"/>
            <a:ext cx="1990164" cy="33625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06129" y="1710697"/>
            <a:ext cx="970838" cy="1914969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87293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分类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676966" y="3352237"/>
            <a:ext cx="4302058" cy="546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信息</a:t>
            </a:r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资料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处理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220707" y="2625895"/>
            <a:ext cx="500339" cy="2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676966" y="2365143"/>
            <a:ext cx="4302058" cy="546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谈判信息收集的</a:t>
            </a:r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15866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12317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2" name="矩形 1"/>
          <p:cNvSpPr/>
          <p:nvPr/>
        </p:nvSpPr>
        <p:spPr>
          <a:xfrm>
            <a:off x="5801018" y="946100"/>
            <a:ext cx="4079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载体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5" y="1494308"/>
            <a:ext cx="278046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分类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703800" y="1085550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35" name="曲线连接符 34"/>
          <p:cNvCxnSpPr/>
          <p:nvPr/>
        </p:nvCxnSpPr>
        <p:spPr>
          <a:xfrm rot="5400000" flipH="1" flipV="1">
            <a:off x="1619180" y="1683509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9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12317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2" name="矩形 1"/>
          <p:cNvSpPr/>
          <p:nvPr/>
        </p:nvSpPr>
        <p:spPr>
          <a:xfrm>
            <a:off x="5801018" y="946100"/>
            <a:ext cx="4079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载体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5" y="1494308"/>
            <a:ext cx="278046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</a:t>
            </a:r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分类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5703800" y="1085550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35" name="曲线连接符 34"/>
          <p:cNvCxnSpPr/>
          <p:nvPr/>
        </p:nvCxnSpPr>
        <p:spPr>
          <a:xfrm rot="5400000" flipH="1" flipV="1">
            <a:off x="1619180" y="1683509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21045" y="3087117"/>
            <a:ext cx="9100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自然环境、社会环境、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市场细分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化、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竞争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对手、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购买力及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投向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、产品等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6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12317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2" name="矩形 1"/>
          <p:cNvSpPr/>
          <p:nvPr/>
        </p:nvSpPr>
        <p:spPr>
          <a:xfrm>
            <a:off x="5801018" y="946100"/>
            <a:ext cx="4079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载体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5" y="1494308"/>
            <a:ext cx="278046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</a:t>
            </a:r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分类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5703800" y="1085550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35" name="曲线连接符 34"/>
          <p:cNvCxnSpPr/>
          <p:nvPr/>
        </p:nvCxnSpPr>
        <p:spPr>
          <a:xfrm rot="5400000" flipH="1" flipV="1">
            <a:off x="1619180" y="1683509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21045" y="3087117"/>
            <a:ext cx="91005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自然环境、社会环境、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市场细分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化、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竞争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对手、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购买力及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投向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、产品等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载体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:  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语言、文字、声像和实物 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25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12317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2" name="矩形 1"/>
          <p:cNvSpPr/>
          <p:nvPr/>
        </p:nvSpPr>
        <p:spPr>
          <a:xfrm>
            <a:off x="5801018" y="946100"/>
            <a:ext cx="4079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载体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5" y="1494308"/>
            <a:ext cx="278046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</a:t>
            </a:r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分类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5703800" y="1085550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35" name="曲线连接符 34"/>
          <p:cNvCxnSpPr/>
          <p:nvPr/>
        </p:nvCxnSpPr>
        <p:spPr>
          <a:xfrm rot="5400000" flipH="1" flipV="1">
            <a:off x="1619180" y="1683509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21045" y="3087117"/>
            <a:ext cx="91005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自然环境、社会环境、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市场细分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化、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竞争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对手、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购买力及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投向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、产品等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载体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:  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语言、文字、声像和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实物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活动范围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:  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经济性、政治性、社会性和科技性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信息 </a:t>
            </a:r>
          </a:p>
        </p:txBody>
      </p:sp>
    </p:spTree>
    <p:extLst>
      <p:ext uri="{BB962C8B-B14F-4D97-AF65-F5344CB8AC3E}">
        <p14:creationId xmlns:p14="http://schemas.microsoft.com/office/powerpoint/2010/main" val="42564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9816353" y="430306"/>
            <a:ext cx="1990164" cy="33625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06129" y="1710698"/>
            <a:ext cx="970838" cy="2638866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87293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分类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01018" y="946100"/>
            <a:ext cx="4079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载体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5703800" y="1085550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2220707" y="2949745"/>
            <a:ext cx="500339" cy="2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696016" y="2688993"/>
            <a:ext cx="4302058" cy="546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谈判信息收集的</a:t>
            </a:r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64059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9816353" y="430306"/>
            <a:ext cx="1990164" cy="33625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06129" y="1710697"/>
            <a:ext cx="970838" cy="2588444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87293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谈判信息的分类</a:t>
            </a:r>
            <a:endParaRPr lang="zh-CN" altLang="en-US" sz="2800" b="1" spc="-5" dirty="0">
              <a:solidFill>
                <a:schemeClr val="bg1">
                  <a:lumMod val="8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01018" y="946100"/>
            <a:ext cx="4079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</a:t>
            </a:r>
            <a:r>
              <a:rPr lang="zh-CN" altLang="zh-CN" sz="2000" b="1" u="sng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zh-CN" sz="2000" b="1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r>
              <a:rPr lang="zh-CN" altLang="zh-CN" sz="2000" b="1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sz="2000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sz="2000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二）按谈判信息的</a:t>
            </a:r>
            <a:r>
              <a:rPr lang="zh-CN" altLang="zh-CN" sz="2000" b="1" u="sng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载体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sz="2000" b="1" u="sng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5703800" y="1085550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5" name="矩形 34"/>
          <p:cNvSpPr/>
          <p:nvPr/>
        </p:nvSpPr>
        <p:spPr>
          <a:xfrm>
            <a:off x="2887698" y="3288399"/>
            <a:ext cx="8863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市场信息、谈判对手的资料、科技信息、政策法规、金融方面的信息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2220707" y="2949745"/>
            <a:ext cx="500339" cy="2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696016" y="2688993"/>
            <a:ext cx="4302058" cy="546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谈判信息收集的</a:t>
            </a:r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111250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9816353" y="430306"/>
            <a:ext cx="1990164" cy="33625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06129" y="1710697"/>
            <a:ext cx="970838" cy="2607494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87293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谈判信息的分类</a:t>
            </a:r>
            <a:endParaRPr lang="zh-CN" altLang="en-US" sz="2800" b="1" spc="-5" dirty="0">
              <a:solidFill>
                <a:schemeClr val="bg1">
                  <a:lumMod val="8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01018" y="946100"/>
            <a:ext cx="4079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</a:t>
            </a:r>
            <a:r>
              <a:rPr lang="zh-CN" altLang="zh-CN" sz="2000" b="1" u="sng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zh-CN" sz="2000" b="1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r>
              <a:rPr lang="zh-CN" altLang="zh-CN" sz="2000" b="1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sz="2000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sz="2000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二）按谈判信息的</a:t>
            </a:r>
            <a:r>
              <a:rPr lang="zh-CN" altLang="zh-CN" sz="2000" b="1" u="sng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载体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sz="2000" b="1" u="sng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5703800" y="1085550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6" name="矩形 35"/>
          <p:cNvSpPr/>
          <p:nvPr/>
        </p:nvSpPr>
        <p:spPr>
          <a:xfrm>
            <a:off x="4708962" y="3605836"/>
            <a:ext cx="18666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强有力型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6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软弱型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6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合作型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887698" y="3288399"/>
            <a:ext cx="8863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市场信息、谈判对手的资料、科技信息、政策法规、金融方面的信息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2220707" y="2949745"/>
            <a:ext cx="500339" cy="2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2696016" y="2688993"/>
            <a:ext cx="4302058" cy="546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谈判信息收集的</a:t>
            </a:r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409726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9816353" y="430306"/>
            <a:ext cx="1990164" cy="33625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06129" y="1710697"/>
            <a:ext cx="970838" cy="2607494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87293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谈判信息的分类</a:t>
            </a:r>
            <a:endParaRPr lang="zh-CN" altLang="en-US" sz="2800" b="1" spc="-5" dirty="0">
              <a:solidFill>
                <a:schemeClr val="bg1">
                  <a:lumMod val="8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676966" y="4076137"/>
            <a:ext cx="4302058" cy="546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信息资料的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处理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01018" y="946100"/>
            <a:ext cx="4079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</a:t>
            </a:r>
            <a:r>
              <a:rPr lang="zh-CN" altLang="zh-CN" sz="2000" b="1" u="sng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zh-CN" sz="2000" b="1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r>
              <a:rPr lang="zh-CN" altLang="zh-CN" sz="2000" b="1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sz="2000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sz="2000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二）按谈判信息的</a:t>
            </a:r>
            <a:r>
              <a:rPr lang="zh-CN" altLang="zh-CN" sz="2000" b="1" u="sng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载体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sz="2000" b="1" u="sng" dirty="0" smtClean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5703800" y="1085550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5" name="矩形 34"/>
          <p:cNvSpPr/>
          <p:nvPr/>
        </p:nvSpPr>
        <p:spPr>
          <a:xfrm>
            <a:off x="2887698" y="4945749"/>
            <a:ext cx="8863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对资料的</a:t>
            </a:r>
            <a:r>
              <a:rPr lang="zh-CN" altLang="en-US" sz="20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评价、筛选、分类和保存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2220707" y="2949745"/>
            <a:ext cx="500339" cy="2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2696016" y="2688993"/>
            <a:ext cx="4302058" cy="546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谈判信息收集的主要内容</a:t>
            </a:r>
          </a:p>
        </p:txBody>
      </p:sp>
      <p:sp>
        <p:nvSpPr>
          <p:cNvPr id="37" name="矩形 36"/>
          <p:cNvSpPr/>
          <p:nvPr/>
        </p:nvSpPr>
        <p:spPr>
          <a:xfrm>
            <a:off x="2887698" y="3402287"/>
            <a:ext cx="8863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zh-CN" altLang="zh-CN" sz="2000" u="sng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市场信息、谈判对手的资料、科技信息、政策法规、金融方面的信息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85614"/>
            <a:ext cx="3463352" cy="5517146"/>
            <a:chOff x="4552950" y="189838"/>
            <a:chExt cx="3106738" cy="4835922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85937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bg1">
                    <a:lumMod val="8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89838"/>
              <a:ext cx="17986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bg1">
                    <a:lumMod val="8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77886"/>
              <a:ext cx="2574925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2096"/>
              <a:ext cx="31067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bg1">
                    <a:lumMod val="8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72849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bg1">
                    <a:lumMod val="8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7986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bg1">
                    <a:lumMod val="8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bg1">
                    <a:lumMod val="8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14356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bg1">
                    <a:lumMod val="8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282714" y="664882"/>
            <a:ext cx="2005099" cy="12838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圆角矩形 48"/>
          <p:cNvSpPr/>
          <p:nvPr/>
        </p:nvSpPr>
        <p:spPr>
          <a:xfrm>
            <a:off x="8304102" y="2056740"/>
            <a:ext cx="2005102" cy="200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圆角矩形 49"/>
          <p:cNvSpPr/>
          <p:nvPr/>
        </p:nvSpPr>
        <p:spPr>
          <a:xfrm>
            <a:off x="8261326" y="4247278"/>
            <a:ext cx="2047878" cy="1231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圆角矩形 50"/>
          <p:cNvSpPr/>
          <p:nvPr/>
        </p:nvSpPr>
        <p:spPr>
          <a:xfrm>
            <a:off x="8282714" y="5608166"/>
            <a:ext cx="2026490" cy="7363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88152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被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称为“皆大欢喜”型谈判模式的是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   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．立场型谈判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．合作型谈判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．软弱型谈判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．强有力型谈判</a:t>
            </a:r>
          </a:p>
        </p:txBody>
      </p:sp>
    </p:spTree>
    <p:extLst>
      <p:ext uri="{BB962C8B-B14F-4D97-AF65-F5344CB8AC3E}">
        <p14:creationId xmlns:p14="http://schemas.microsoft.com/office/powerpoint/2010/main" val="32598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被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称为“皆大欢喜”型谈判模式的是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   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．立场型谈判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．合作型谈判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．软弱型谈判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．强有力型谈判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254739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717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476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30572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96997" y="2488479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292" y="2568460"/>
            <a:ext cx="4185363" cy="1449539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44935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78299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188172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65389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4" y="1725088"/>
            <a:ext cx="280838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2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7470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4" y="1725088"/>
            <a:ext cx="280838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83850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811655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15795" y="2315405"/>
            <a:ext cx="492443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2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7470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4" y="1725088"/>
            <a:ext cx="280838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83850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811655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15795" y="2315405"/>
            <a:ext cx="492443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81474" y="3633255"/>
            <a:ext cx="18352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533111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7470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4" y="1725088"/>
            <a:ext cx="280838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83850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811655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15795" y="2315405"/>
            <a:ext cx="492443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81474" y="3633255"/>
            <a:ext cx="18352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533111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967301" y="3022596"/>
            <a:ext cx="6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600-800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</a:t>
            </a: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5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7470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4" y="1725088"/>
            <a:ext cx="280838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83850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811655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15795" y="2315405"/>
            <a:ext cx="492443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81474" y="3633255"/>
            <a:ext cx="58806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最优期望目标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Y+△Y=E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533111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967301" y="3022596"/>
            <a:ext cx="6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600-800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</a:t>
            </a: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38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7470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4" y="1725088"/>
            <a:ext cx="280838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83850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811655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15795" y="2315405"/>
            <a:ext cx="492443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81474" y="3633255"/>
            <a:ext cx="58806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最优期望目标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Y+△Y=E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谈判者“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坚守的最后防线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533111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967301" y="3022596"/>
            <a:ext cx="6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600-800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</a:t>
            </a: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10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8000" dirty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6249" y="2353631"/>
            <a:ext cx="114698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凡事预则立，不预则废。</a:t>
            </a:r>
            <a:endParaRPr lang="en-US" altLang="zh-CN" sz="80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01553" y="4410635"/>
            <a:ext cx="481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你，准备好</a:t>
            </a:r>
            <a:r>
              <a:rPr lang="zh-CN" altLang="en-US" sz="4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了吗</a:t>
            </a:r>
            <a:r>
              <a:rPr lang="zh-CN" altLang="en-US" sz="4800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800" dirty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6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7470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4" y="1725088"/>
            <a:ext cx="280838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83850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811655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15795" y="2315405"/>
            <a:ext cx="492443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81474" y="3633255"/>
            <a:ext cx="58806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最优期望目标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Y+△Y=E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谈判者“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坚守的最后防线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谈判中可努力争取或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作出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让步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的范围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533111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967301" y="3022596"/>
            <a:ext cx="6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600-800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</a:t>
            </a: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40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7470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4" y="1725088"/>
            <a:ext cx="280838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83850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811655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15795" y="2315405"/>
            <a:ext cx="492443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81474" y="3633255"/>
            <a:ext cx="58806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最优期望目标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Y+△Y=E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谈判者“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坚守的最后防线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谈判中可努力争取或作出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让步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范围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谈判中的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最低要求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，否则谈判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失败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533111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967301" y="3022596"/>
            <a:ext cx="6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600-800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</a:t>
            </a: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93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7470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4" y="1725088"/>
            <a:ext cx="280838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83850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811655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15795" y="2315405"/>
            <a:ext cx="492443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81474" y="3633255"/>
            <a:ext cx="58806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最优期望目标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Y+△Y=E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谈判者“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坚守的最后防线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谈判中可努力争取或作出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让步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范围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谈判中的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最低要求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，否则谈判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失败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533111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967301" y="3022596"/>
            <a:ext cx="6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600-800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</a:t>
            </a: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14771" y="2261031"/>
            <a:ext cx="61969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最高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实际需求目标≥可接受目标≥最低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04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谈判中必须要实现的目标被称为（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接受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需求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接受目标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优期望目标</a:t>
            </a:r>
          </a:p>
        </p:txBody>
      </p:sp>
    </p:spTree>
    <p:extLst>
      <p:ext uri="{BB962C8B-B14F-4D97-AF65-F5344CB8AC3E}">
        <p14:creationId xmlns:p14="http://schemas.microsoft.com/office/powerpoint/2010/main" val="1945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谈判中必须要实现的目标被称为（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接受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需求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接受目标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优期望目标</a:t>
            </a:r>
          </a:p>
        </p:txBody>
      </p:sp>
      <p:sp>
        <p:nvSpPr>
          <p:cNvPr id="4" name="矩形 3"/>
          <p:cNvSpPr/>
          <p:nvPr/>
        </p:nvSpPr>
        <p:spPr>
          <a:xfrm>
            <a:off x="656215" y="4494407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" name="矩形 4"/>
          <p:cNvSpPr/>
          <p:nvPr/>
        </p:nvSpPr>
        <p:spPr>
          <a:xfrm>
            <a:off x="656214" y="5245238"/>
            <a:ext cx="10536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最低接受目标是商务谈判必须实现的目标，是谈判的最低要求，若不能实现，宁愿谈判破裂也没有讨价还价、妥协让步的可能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61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公式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Y+∆Y=E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为实际需求资金数额，∆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为多报价数额，则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为（）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接受目标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要求目标 </a:t>
            </a:r>
          </a:p>
        </p:txBody>
      </p:sp>
    </p:spTree>
    <p:extLst>
      <p:ext uri="{BB962C8B-B14F-4D97-AF65-F5344CB8AC3E}">
        <p14:creationId xmlns:p14="http://schemas.microsoft.com/office/powerpoint/2010/main" val="64473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公式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Y+∆Y=E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为实际需求资金数额，∆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为多报价数额，则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为（）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接受目标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要求目标 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390936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5" name="矩形 4"/>
          <p:cNvSpPr/>
          <p:nvPr/>
        </p:nvSpPr>
        <p:spPr>
          <a:xfrm>
            <a:off x="656216" y="4971993"/>
            <a:ext cx="11419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最高目标也叫最优期望目标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用一个简式表达就是：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Y+△Y=E 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式中，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为需方的实际需求资金数额；△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为多报价即增量；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为需方的最优期望目标。 </a:t>
            </a:r>
          </a:p>
        </p:txBody>
      </p:sp>
    </p:spTree>
    <p:extLst>
      <p:ext uri="{BB962C8B-B14F-4D97-AF65-F5344CB8AC3E}">
        <p14:creationId xmlns:p14="http://schemas.microsoft.com/office/powerpoint/2010/main" val="24449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以下有关谈判目标的排序正确的是（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实际需求目标≥可接受目标≥最低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实际需求目标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可接受目标≥最低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目标≥实际需求目标≥可接受目标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目标≥实际需求目标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可接受目标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最低目标</a:t>
            </a:r>
          </a:p>
        </p:txBody>
      </p:sp>
    </p:spTree>
    <p:extLst>
      <p:ext uri="{BB962C8B-B14F-4D97-AF65-F5344CB8AC3E}">
        <p14:creationId xmlns:p14="http://schemas.microsoft.com/office/powerpoint/2010/main" val="12926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以下有关谈判目标的排序正确的是（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实际需求目标≥可接受目标≥最低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实际需求目标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可接受目标≥最低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目标≥实际需求目标≥可接受目标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目标≥实际需求目标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可接受目标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最低目标</a:t>
            </a:r>
          </a:p>
        </p:txBody>
      </p:sp>
      <p:sp>
        <p:nvSpPr>
          <p:cNvPr id="4" name="矩形 3"/>
          <p:cNvSpPr/>
          <p:nvPr/>
        </p:nvSpPr>
        <p:spPr>
          <a:xfrm>
            <a:off x="656215" y="4591891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215" y="5172948"/>
            <a:ext cx="10536219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四种目标之间的关系是：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最高目标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实际需求目标≥可接受目标≥最低目标 </a:t>
            </a:r>
          </a:p>
        </p:txBody>
      </p:sp>
    </p:spTree>
    <p:extLst>
      <p:ext uri="{BB962C8B-B14F-4D97-AF65-F5344CB8AC3E}">
        <p14:creationId xmlns:p14="http://schemas.microsoft.com/office/powerpoint/2010/main" val="4726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30572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980029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26415" y="3516637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911858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44935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476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30572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11153" y="465520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5898" y="2461780"/>
            <a:ext cx="3911858" cy="1522038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44935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963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19513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5422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11184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76187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32" name="矩形 31"/>
          <p:cNvSpPr/>
          <p:nvPr/>
        </p:nvSpPr>
        <p:spPr>
          <a:xfrm>
            <a:off x="4684955" y="1399670"/>
            <a:ext cx="32138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</p:spTree>
    <p:extLst>
      <p:ext uri="{BB962C8B-B14F-4D97-AF65-F5344CB8AC3E}">
        <p14:creationId xmlns:p14="http://schemas.microsoft.com/office/powerpoint/2010/main" val="199772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30643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4561656" y="2550393"/>
            <a:ext cx="38580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（一）确定谈判目标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（二）规定谈判期限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（三）拟定谈判议程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（四）安排谈判人员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（五）选择谈判地点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（六）谈判现场的布置与安排</a:t>
            </a:r>
          </a:p>
        </p:txBody>
      </p:sp>
      <p:sp>
        <p:nvSpPr>
          <p:cNvPr id="32" name="矩形 31"/>
          <p:cNvSpPr/>
          <p:nvPr/>
        </p:nvSpPr>
        <p:spPr>
          <a:xfrm>
            <a:off x="4684955" y="1399670"/>
            <a:ext cx="32138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8" name="左中括号 7"/>
          <p:cNvSpPr/>
          <p:nvPr/>
        </p:nvSpPr>
        <p:spPr>
          <a:xfrm>
            <a:off x="4423134" y="2944906"/>
            <a:ext cx="100000" cy="3163351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3140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30643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4561656" y="2550393"/>
            <a:ext cx="38580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（一）确定谈判目标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（二）规定谈判期限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（三）拟定谈判议程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（四）安排谈判人员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（五）选择谈判地点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（六）谈判现场的布置与安排</a:t>
            </a:r>
          </a:p>
        </p:txBody>
      </p:sp>
      <p:sp>
        <p:nvSpPr>
          <p:cNvPr id="32" name="矩形 31"/>
          <p:cNvSpPr/>
          <p:nvPr/>
        </p:nvSpPr>
        <p:spPr>
          <a:xfrm>
            <a:off x="4684955" y="1399670"/>
            <a:ext cx="32138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8" name="左中括号 7"/>
          <p:cNvSpPr/>
          <p:nvPr/>
        </p:nvSpPr>
        <p:spPr>
          <a:xfrm>
            <a:off x="4423134" y="2944906"/>
            <a:ext cx="100000" cy="3163351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9777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30643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4561656" y="2550393"/>
            <a:ext cx="38580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（一）确定谈判目标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（二）规定谈判期限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（三）拟定谈判议程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（四）安排谈判人员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（五）选择谈判地点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（六）谈判现场的布置与安排</a:t>
            </a:r>
          </a:p>
        </p:txBody>
      </p:sp>
      <p:sp>
        <p:nvSpPr>
          <p:cNvPr id="32" name="矩形 31"/>
          <p:cNvSpPr/>
          <p:nvPr/>
        </p:nvSpPr>
        <p:spPr>
          <a:xfrm>
            <a:off x="4684955" y="1399670"/>
            <a:ext cx="32138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8" name="左中括号 7"/>
          <p:cNvSpPr/>
          <p:nvPr/>
        </p:nvSpPr>
        <p:spPr>
          <a:xfrm>
            <a:off x="4423134" y="2944906"/>
            <a:ext cx="100000" cy="3163351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8" name="矩形 37"/>
          <p:cNvSpPr/>
          <p:nvPr/>
        </p:nvSpPr>
        <p:spPr>
          <a:xfrm>
            <a:off x="7035801" y="3134105"/>
            <a:ext cx="4682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）时间安排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）确定谈判议题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）谈判议题的顺序安排   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）通则议程与细则议程的内容</a:t>
            </a:r>
          </a:p>
        </p:txBody>
      </p:sp>
      <p:sp>
        <p:nvSpPr>
          <p:cNvPr id="39" name="左大括号 38"/>
          <p:cNvSpPr/>
          <p:nvPr/>
        </p:nvSpPr>
        <p:spPr>
          <a:xfrm>
            <a:off x="7028282" y="3266871"/>
            <a:ext cx="171013" cy="1687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8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9990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4523134" y="2721114"/>
            <a:ext cx="3733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六）谈判现场的布置与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安排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84955" y="1399670"/>
            <a:ext cx="32138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8" name="左中括号 7"/>
          <p:cNvSpPr/>
          <p:nvPr/>
        </p:nvSpPr>
        <p:spPr>
          <a:xfrm>
            <a:off x="4423134" y="2944906"/>
            <a:ext cx="100000" cy="3163351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4684955" y="3581893"/>
            <a:ext cx="71704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）方形谈判桌：正规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严肃，交谈不太方便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）圆形谈判桌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：和谐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一致，交谈起来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比较方便。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）不设置谈判桌：友好的氛围，除了特正式外</a:t>
            </a:r>
          </a:p>
        </p:txBody>
      </p:sp>
    </p:spTree>
    <p:extLst>
      <p:ext uri="{BB962C8B-B14F-4D97-AF65-F5344CB8AC3E}">
        <p14:creationId xmlns:p14="http://schemas.microsoft.com/office/powerpoint/2010/main" val="30368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4561656" y="2550393"/>
            <a:ext cx="38580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（一）确定谈判目标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（二）规定谈判期限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（三）拟定谈判议程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（四）安排谈判人员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（五）选择谈判地点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（六）谈判现场的布置与安排</a:t>
            </a:r>
          </a:p>
        </p:txBody>
      </p:sp>
      <p:sp>
        <p:nvSpPr>
          <p:cNvPr id="32" name="矩形 31"/>
          <p:cNvSpPr/>
          <p:nvPr/>
        </p:nvSpPr>
        <p:spPr>
          <a:xfrm>
            <a:off x="4684955" y="1399670"/>
            <a:ext cx="32138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8" name="左中括号 7"/>
          <p:cNvSpPr/>
          <p:nvPr/>
        </p:nvSpPr>
        <p:spPr>
          <a:xfrm>
            <a:off x="4423134" y="2944906"/>
            <a:ext cx="100000" cy="3163351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8" name="矩形 37"/>
          <p:cNvSpPr/>
          <p:nvPr/>
        </p:nvSpPr>
        <p:spPr>
          <a:xfrm>
            <a:off x="7035801" y="3134105"/>
            <a:ext cx="4682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）时间安排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）确定谈判议题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）谈判议题的顺序安排   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）通则议程与细则议程的内容</a:t>
            </a:r>
          </a:p>
        </p:txBody>
      </p:sp>
      <p:sp>
        <p:nvSpPr>
          <p:cNvPr id="39" name="左大括号 38"/>
          <p:cNvSpPr/>
          <p:nvPr/>
        </p:nvSpPr>
        <p:spPr>
          <a:xfrm>
            <a:off x="7028282" y="3266871"/>
            <a:ext cx="171013" cy="1687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191493" y="5596129"/>
            <a:ext cx="3033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方形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圆形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不设置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5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在选择谈判桌时，最适宜创造和谐一致气氛的是（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方形谈判桌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圆形谈判桌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设谈判桌</a:t>
            </a:r>
          </a:p>
        </p:txBody>
      </p:sp>
    </p:spTree>
    <p:extLst>
      <p:ext uri="{BB962C8B-B14F-4D97-AF65-F5344CB8AC3E}">
        <p14:creationId xmlns:p14="http://schemas.microsoft.com/office/powerpoint/2010/main" val="32864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在选择谈判桌时，最适宜创造和谐一致气氛的是（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方形谈判桌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圆形谈判桌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设谈判桌</a:t>
            </a:r>
          </a:p>
        </p:txBody>
      </p:sp>
      <p:sp>
        <p:nvSpPr>
          <p:cNvPr id="4" name="矩形 3"/>
          <p:cNvSpPr/>
          <p:nvPr/>
        </p:nvSpPr>
        <p:spPr>
          <a:xfrm>
            <a:off x="750345" y="4457420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5" name="矩形 4"/>
          <p:cNvSpPr/>
          <p:nvPr/>
        </p:nvSpPr>
        <p:spPr>
          <a:xfrm>
            <a:off x="656216" y="5038477"/>
            <a:ext cx="11244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圆形谈判桌。采用圆桌，双方谈判人员坐成一个圆圈。这种形式通常会使双方谈判人员感到有一种和谐一致的气氛，而且交谈起来比较方便。</a:t>
            </a:r>
          </a:p>
        </p:txBody>
      </p:sp>
    </p:spTree>
    <p:extLst>
      <p:ext uri="{BB962C8B-B14F-4D97-AF65-F5344CB8AC3E}">
        <p14:creationId xmlns:p14="http://schemas.microsoft.com/office/powerpoint/2010/main" val="12733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50577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06127" y="1462278"/>
            <a:ext cx="1252228" cy="2269830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3046639" y="1190163"/>
            <a:ext cx="4335795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3046640" y="2324290"/>
            <a:ext cx="4335794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3068978" y="3371223"/>
            <a:ext cx="4313455" cy="59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20479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制定谈判方案的基本要求包括（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具体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全面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简明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扼要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61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制定谈判方案的基本要求包括（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具体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全面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简明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摘要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5477" y="4189999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ACD</a:t>
            </a:r>
          </a:p>
        </p:txBody>
      </p:sp>
      <p:sp>
        <p:nvSpPr>
          <p:cNvPr id="5" name="矩形 4"/>
          <p:cNvSpPr/>
          <p:nvPr/>
        </p:nvSpPr>
        <p:spPr>
          <a:xfrm>
            <a:off x="656216" y="4950514"/>
            <a:ext cx="105362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一般来说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，一个成功的谈判方案应该注意以下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个方面的基本要求： 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（一）谈判方案要简明扼要 </a:t>
            </a: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二）谈判方案要具体 </a:t>
            </a: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三）谈判方案要灵活 </a:t>
            </a:r>
          </a:p>
        </p:txBody>
      </p:sp>
    </p:spTree>
    <p:extLst>
      <p:ext uri="{BB962C8B-B14F-4D97-AF65-F5344CB8AC3E}">
        <p14:creationId xmlns:p14="http://schemas.microsoft.com/office/powerpoint/2010/main" val="424385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476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30572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19510" y="4531237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911858" cy="147338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44935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0170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44" y="4613732"/>
            <a:ext cx="3553773" cy="874395"/>
            <a:chOff x="-1862093" y="1035850"/>
            <a:chExt cx="3553773" cy="788186"/>
          </a:xfrm>
        </p:grpSpPr>
        <p:sp>
          <p:nvSpPr>
            <p:cNvPr id="36" name="矩形 3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模拟谈判</a:t>
              </a:r>
            </a:p>
          </p:txBody>
        </p:sp>
        <p:sp>
          <p:nvSpPr>
            <p:cNvPr id="37" name="等腰三角形 3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151642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1414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44" y="4613732"/>
            <a:ext cx="3553773" cy="874395"/>
            <a:chOff x="-1862093" y="1035850"/>
            <a:chExt cx="3553773" cy="788186"/>
          </a:xfrm>
        </p:grpSpPr>
        <p:sp>
          <p:nvSpPr>
            <p:cNvPr id="36" name="矩形 3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模拟谈判</a:t>
              </a:r>
            </a:p>
          </p:txBody>
        </p:sp>
        <p:sp>
          <p:nvSpPr>
            <p:cNvPr id="37" name="等腰三角形 3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98905" y="2315410"/>
            <a:ext cx="1218287" cy="3673559"/>
            <a:chOff x="1707960" y="3949867"/>
            <a:chExt cx="763050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1707960" y="3949867"/>
              <a:ext cx="763050" cy="1864429"/>
              <a:chOff x="1727454" y="1527583"/>
              <a:chExt cx="648110" cy="8153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727454" y="1527583"/>
                <a:ext cx="640680" cy="815310"/>
                <a:chOff x="3679203" y="2270912"/>
                <a:chExt cx="1051512" cy="1108359"/>
              </a:xfrm>
            </p:grpSpPr>
            <p:grpSp>
              <p:nvGrpSpPr>
                <p:cNvPr id="42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5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000"/>
                  </a:p>
                </p:txBody>
              </p:sp>
              <p:cxnSp>
                <p:nvCxnSpPr>
                  <p:cNvPr id="5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3" name="直接连接符 42"/>
                <p:cNvCxnSpPr>
                  <a:stCxn id="55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3679203" y="3095232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矩形 12"/>
          <p:cNvSpPr/>
          <p:nvPr/>
        </p:nvSpPr>
        <p:spPr>
          <a:xfrm>
            <a:off x="3018847" y="1854315"/>
            <a:ext cx="3262432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一、模拟谈判的必要性</a:t>
            </a:r>
          </a:p>
        </p:txBody>
      </p:sp>
      <p:sp>
        <p:nvSpPr>
          <p:cNvPr id="59" name="矩形 58"/>
          <p:cNvSpPr/>
          <p:nvPr/>
        </p:nvSpPr>
        <p:spPr>
          <a:xfrm>
            <a:off x="3018847" y="3059022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二、拟定假设（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外在客观事物、对方、己方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5" name="矩形 64"/>
          <p:cNvSpPr/>
          <p:nvPr/>
        </p:nvSpPr>
        <p:spPr>
          <a:xfrm>
            <a:off x="2983627" y="4263729"/>
            <a:ext cx="2954655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三、想象谈判全过程</a:t>
            </a:r>
          </a:p>
        </p:txBody>
      </p:sp>
      <p:sp>
        <p:nvSpPr>
          <p:cNvPr id="66" name="矩形 65"/>
          <p:cNvSpPr/>
          <p:nvPr/>
        </p:nvSpPr>
        <p:spPr>
          <a:xfrm>
            <a:off x="2999472" y="5512315"/>
            <a:ext cx="2031325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四、集体模拟</a:t>
            </a:r>
          </a:p>
        </p:txBody>
      </p:sp>
    </p:spTree>
    <p:extLst>
      <p:ext uri="{BB962C8B-B14F-4D97-AF65-F5344CB8AC3E}">
        <p14:creationId xmlns:p14="http://schemas.microsoft.com/office/powerpoint/2010/main" val="8742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1414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44" y="4613732"/>
            <a:ext cx="3553773" cy="874395"/>
            <a:chOff x="-1862093" y="1035850"/>
            <a:chExt cx="3553773" cy="788186"/>
          </a:xfrm>
        </p:grpSpPr>
        <p:sp>
          <p:nvSpPr>
            <p:cNvPr id="36" name="矩形 3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模拟谈判</a:t>
              </a:r>
            </a:p>
          </p:txBody>
        </p:sp>
        <p:sp>
          <p:nvSpPr>
            <p:cNvPr id="37" name="等腰三角形 3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98905" y="2315410"/>
            <a:ext cx="1218287" cy="3673559"/>
            <a:chOff x="1707960" y="3949867"/>
            <a:chExt cx="763050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1707960" y="3949867"/>
              <a:ext cx="763050" cy="1864429"/>
              <a:chOff x="1727454" y="1527583"/>
              <a:chExt cx="648110" cy="8153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727454" y="1527583"/>
                <a:ext cx="640680" cy="815310"/>
                <a:chOff x="3679203" y="2270912"/>
                <a:chExt cx="1051512" cy="1108359"/>
              </a:xfrm>
            </p:grpSpPr>
            <p:grpSp>
              <p:nvGrpSpPr>
                <p:cNvPr id="42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5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000"/>
                  </a:p>
                </p:txBody>
              </p:sp>
              <p:cxnSp>
                <p:nvCxnSpPr>
                  <p:cNvPr id="5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3" name="直接连接符 42"/>
                <p:cNvCxnSpPr>
                  <a:stCxn id="55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3679203" y="3095232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矩形 12"/>
          <p:cNvSpPr/>
          <p:nvPr/>
        </p:nvSpPr>
        <p:spPr>
          <a:xfrm>
            <a:off x="3018847" y="1854315"/>
            <a:ext cx="3262432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一、模拟谈判的必要性</a:t>
            </a:r>
          </a:p>
        </p:txBody>
      </p:sp>
      <p:sp>
        <p:nvSpPr>
          <p:cNvPr id="59" name="矩形 58"/>
          <p:cNvSpPr/>
          <p:nvPr/>
        </p:nvSpPr>
        <p:spPr>
          <a:xfrm>
            <a:off x="3018847" y="3059022"/>
            <a:ext cx="6340197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二、拟定假设（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外在客观事物、对方、己方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5" name="矩形 64"/>
          <p:cNvSpPr/>
          <p:nvPr/>
        </p:nvSpPr>
        <p:spPr>
          <a:xfrm>
            <a:off x="2983627" y="4263729"/>
            <a:ext cx="2954655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三、想象谈判全过程</a:t>
            </a:r>
          </a:p>
        </p:txBody>
      </p:sp>
      <p:sp>
        <p:nvSpPr>
          <p:cNvPr id="66" name="矩形 65"/>
          <p:cNvSpPr/>
          <p:nvPr/>
        </p:nvSpPr>
        <p:spPr>
          <a:xfrm>
            <a:off x="2999472" y="5512315"/>
            <a:ext cx="2031325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四、集体模拟</a:t>
            </a:r>
          </a:p>
        </p:txBody>
      </p:sp>
      <p:sp>
        <p:nvSpPr>
          <p:cNvPr id="47" name="矩形 46"/>
          <p:cNvSpPr/>
          <p:nvPr/>
        </p:nvSpPr>
        <p:spPr>
          <a:xfrm>
            <a:off x="5103685" y="5309620"/>
            <a:ext cx="11653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沙龙式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戏剧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左大括号 47"/>
          <p:cNvSpPr/>
          <p:nvPr/>
        </p:nvSpPr>
        <p:spPr>
          <a:xfrm>
            <a:off x="4959728" y="5606209"/>
            <a:ext cx="90924" cy="847856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8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1414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44" y="4613732"/>
            <a:ext cx="3553773" cy="874395"/>
            <a:chOff x="-1862093" y="1035850"/>
            <a:chExt cx="3553773" cy="788186"/>
          </a:xfrm>
        </p:grpSpPr>
        <p:sp>
          <p:nvSpPr>
            <p:cNvPr id="36" name="矩形 3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模拟谈判</a:t>
              </a:r>
            </a:p>
          </p:txBody>
        </p:sp>
        <p:sp>
          <p:nvSpPr>
            <p:cNvPr id="37" name="等腰三角形 3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98905" y="2315410"/>
            <a:ext cx="1218287" cy="3673559"/>
            <a:chOff x="1707960" y="3949867"/>
            <a:chExt cx="763050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1707960" y="3949867"/>
              <a:ext cx="763050" cy="1864429"/>
              <a:chOff x="1727454" y="1527583"/>
              <a:chExt cx="648110" cy="8153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727454" y="1527583"/>
                <a:ext cx="640680" cy="815310"/>
                <a:chOff x="3679203" y="2270912"/>
                <a:chExt cx="1051512" cy="1108359"/>
              </a:xfrm>
            </p:grpSpPr>
            <p:grpSp>
              <p:nvGrpSpPr>
                <p:cNvPr id="42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5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000"/>
                  </a:p>
                </p:txBody>
              </p:sp>
              <p:cxnSp>
                <p:nvCxnSpPr>
                  <p:cNvPr id="5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3" name="直接连接符 42"/>
                <p:cNvCxnSpPr>
                  <a:stCxn id="55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3679203" y="3095232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矩形 12"/>
          <p:cNvSpPr/>
          <p:nvPr/>
        </p:nvSpPr>
        <p:spPr>
          <a:xfrm>
            <a:off x="3018847" y="1854315"/>
            <a:ext cx="3262432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一、模拟谈判的必要性</a:t>
            </a:r>
          </a:p>
        </p:txBody>
      </p:sp>
      <p:sp>
        <p:nvSpPr>
          <p:cNvPr id="59" name="矩形 58"/>
          <p:cNvSpPr/>
          <p:nvPr/>
        </p:nvSpPr>
        <p:spPr>
          <a:xfrm>
            <a:off x="3018847" y="3059022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二、拟定假设（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外在客观事物、对方、己方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5" name="矩形 64"/>
          <p:cNvSpPr/>
          <p:nvPr/>
        </p:nvSpPr>
        <p:spPr>
          <a:xfrm>
            <a:off x="2983627" y="4263729"/>
            <a:ext cx="2954655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三、想象谈判全过程</a:t>
            </a:r>
          </a:p>
        </p:txBody>
      </p:sp>
      <p:sp>
        <p:nvSpPr>
          <p:cNvPr id="66" name="矩形 65"/>
          <p:cNvSpPr/>
          <p:nvPr/>
        </p:nvSpPr>
        <p:spPr>
          <a:xfrm>
            <a:off x="2999472" y="5512315"/>
            <a:ext cx="2031325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四、集体模拟</a:t>
            </a:r>
          </a:p>
        </p:txBody>
      </p:sp>
      <p:sp>
        <p:nvSpPr>
          <p:cNvPr id="47" name="矩形 46"/>
          <p:cNvSpPr/>
          <p:nvPr/>
        </p:nvSpPr>
        <p:spPr>
          <a:xfrm>
            <a:off x="5103685" y="5309620"/>
            <a:ext cx="11653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沙龙式：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戏剧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式：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左大括号 47"/>
          <p:cNvSpPr/>
          <p:nvPr/>
        </p:nvSpPr>
        <p:spPr>
          <a:xfrm>
            <a:off x="4959728" y="5606209"/>
            <a:ext cx="90924" cy="847856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338589" y="547993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充分讨论，互相启发</a:t>
            </a:r>
            <a:endParaRPr lang="zh-CN" altLang="en-US" sz="2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26480" y="607103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特定角色，真实演出</a:t>
            </a:r>
            <a:endParaRPr lang="zh-CN" altLang="en-US" sz="2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把谈判者聚集在一起，充分讨论，自由发表意见，共同想象谈判全过程的是（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戏剧式模拟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沙龙式模拟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体验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模拟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启发式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模拟</a:t>
            </a:r>
          </a:p>
        </p:txBody>
      </p:sp>
    </p:spTree>
    <p:extLst>
      <p:ext uri="{BB962C8B-B14F-4D97-AF65-F5344CB8AC3E}">
        <p14:creationId xmlns:p14="http://schemas.microsoft.com/office/powerpoint/2010/main" val="35463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把谈判者聚集在一起，充分讨论，自由发表意见，共同想象谈判全过程的是（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戏剧式模拟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沙龙式模拟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体验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模拟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启发式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模拟</a:t>
            </a:r>
          </a:p>
        </p:txBody>
      </p:sp>
      <p:sp>
        <p:nvSpPr>
          <p:cNvPr id="4" name="矩形 3"/>
          <p:cNvSpPr/>
          <p:nvPr/>
        </p:nvSpPr>
        <p:spPr>
          <a:xfrm>
            <a:off x="374722" y="4510244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722" y="5058090"/>
            <a:ext cx="11535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沙龙式模拟是把谈判者聚集在一起，充分讨论，自由发表意见，共同想象谈判全过程。</a:t>
            </a:r>
          </a:p>
        </p:txBody>
      </p:sp>
    </p:spTree>
    <p:extLst>
      <p:ext uri="{BB962C8B-B14F-4D97-AF65-F5344CB8AC3E}">
        <p14:creationId xmlns:p14="http://schemas.microsoft.com/office/powerpoint/2010/main" val="35116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戏剧式模拟谈判的特点是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   )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自由发表意见 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互相启发 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设定角色  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充分讨论</a:t>
            </a:r>
          </a:p>
        </p:txBody>
      </p:sp>
    </p:spTree>
    <p:extLst>
      <p:ext uri="{BB962C8B-B14F-4D97-AF65-F5344CB8AC3E}">
        <p14:creationId xmlns:p14="http://schemas.microsoft.com/office/powerpoint/2010/main" val="7228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50577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06127" y="1462278"/>
            <a:ext cx="1252228" cy="2269830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3046639" y="1190163"/>
            <a:ext cx="4335795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3046640" y="2324290"/>
            <a:ext cx="4335794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2400" b="1" spc="-5" dirty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3068978" y="3371223"/>
            <a:ext cx="4313455" cy="59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7394127" y="1158016"/>
            <a:ext cx="754792" cy="2108865"/>
            <a:chOff x="1852200" y="1522897"/>
            <a:chExt cx="523500" cy="930086"/>
          </a:xfrm>
        </p:grpSpPr>
        <p:grpSp>
          <p:nvGrpSpPr>
            <p:cNvPr id="42" name="组合 41"/>
            <p:cNvGrpSpPr/>
            <p:nvPr/>
          </p:nvGrpSpPr>
          <p:grpSpPr>
            <a:xfrm>
              <a:off x="1852200" y="1522897"/>
              <a:ext cx="515939" cy="930086"/>
              <a:chOff x="3883935" y="2264545"/>
              <a:chExt cx="846781" cy="1264390"/>
            </a:xfrm>
          </p:grpSpPr>
          <p:grpSp>
            <p:nvGrpSpPr>
              <p:cNvPr id="44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5" name="直接连接符 44"/>
              <p:cNvCxnSpPr>
                <a:stCxn id="57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3883935" y="2491014"/>
                <a:ext cx="334466" cy="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3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23406" y="1641925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矩形 34"/>
          <p:cNvSpPr/>
          <p:nvPr/>
        </p:nvSpPr>
        <p:spPr>
          <a:xfrm>
            <a:off x="8361269" y="865628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观念</a:t>
            </a:r>
          </a:p>
        </p:txBody>
      </p:sp>
      <p:sp>
        <p:nvSpPr>
          <p:cNvPr id="37" name="矩形 36"/>
          <p:cNvSpPr/>
          <p:nvPr/>
        </p:nvSpPr>
        <p:spPr>
          <a:xfrm>
            <a:off x="8361269" y="1509118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基本知识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17927" y="2244064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能力和基本素质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61269" y="2945926"/>
            <a:ext cx="1210588" cy="522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年龄结构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69" name="直接箭头连接符 33"/>
          <p:cNvCxnSpPr>
            <a:cxnSpLocks noChangeShapeType="1"/>
          </p:cNvCxnSpPr>
          <p:nvPr/>
        </p:nvCxnSpPr>
        <p:spPr bwMode="auto">
          <a:xfrm>
            <a:off x="7709758" y="2536452"/>
            <a:ext cx="507440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8242056" y="2984407"/>
            <a:ext cx="2124100" cy="4979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8217198" y="1590511"/>
            <a:ext cx="2124100" cy="4979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8228099" y="2330854"/>
            <a:ext cx="2124100" cy="4979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8217198" y="929543"/>
            <a:ext cx="2124100" cy="4979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5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戏剧式模拟谈判的特点是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   )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自由发表意见 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互相启发 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设定角色  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充分讨论</a:t>
            </a:r>
          </a:p>
        </p:txBody>
      </p:sp>
      <p:sp>
        <p:nvSpPr>
          <p:cNvPr id="4" name="矩形 3"/>
          <p:cNvSpPr/>
          <p:nvPr/>
        </p:nvSpPr>
        <p:spPr>
          <a:xfrm>
            <a:off x="535191" y="4542302"/>
            <a:ext cx="11540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5" name="矩形 4"/>
          <p:cNvSpPr/>
          <p:nvPr/>
        </p:nvSpPr>
        <p:spPr>
          <a:xfrm>
            <a:off x="535191" y="5200305"/>
            <a:ext cx="11540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戏剧式模拟是指在谈判前进行模拟谈判。它和想象谈判不同，想象谈判主要是谈判者个人或集体的思维活动。戏剧式模拟谈判是真实地进行演出，每个谈判者都在模拟谈判中扮演特定的角色，随着剧情发展，谈判全过程会一一展现在每个谈判者面前。</a:t>
            </a:r>
          </a:p>
        </p:txBody>
      </p:sp>
    </p:spTree>
    <p:extLst>
      <p:ext uri="{BB962C8B-B14F-4D97-AF65-F5344CB8AC3E}">
        <p14:creationId xmlns:p14="http://schemas.microsoft.com/office/powerpoint/2010/main" val="151307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下列有关模拟谈判的说法中，不正确的有（  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．首先要拟定正确的假设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．可提高谈判者的谈判能力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．可采用沙龙式模拟或戏剧式模拟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．戏剧式模拟可使谈判者充分发表意见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．沙龙式模拟可使每个谈判者找到自己的最佳位置</a:t>
            </a:r>
          </a:p>
        </p:txBody>
      </p:sp>
    </p:spTree>
    <p:extLst>
      <p:ext uri="{BB962C8B-B14F-4D97-AF65-F5344CB8AC3E}">
        <p14:creationId xmlns:p14="http://schemas.microsoft.com/office/powerpoint/2010/main" val="37660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下列有关模拟谈判的说法中，不正确的有（  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．首先要拟定正确的假设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．可提高谈判者的谈判能力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．可采用沙龙式模拟或戏剧式模拟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．戏剧式模拟可使谈判者充分发表意见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．沙龙式模拟可使每个谈判者找到自己的最佳位置</a:t>
            </a:r>
          </a:p>
        </p:txBody>
      </p:sp>
      <p:sp>
        <p:nvSpPr>
          <p:cNvPr id="4" name="矩形 3"/>
          <p:cNvSpPr/>
          <p:nvPr/>
        </p:nvSpPr>
        <p:spPr>
          <a:xfrm>
            <a:off x="656215" y="5112816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35796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476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30572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72337" y="5659900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911858" cy="1336876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44935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4069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394970"/>
            <a:ext cx="3553773" cy="874395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97260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80624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394970"/>
            <a:ext cx="3553773" cy="874395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-211200" y="6274090"/>
            <a:ext cx="3021635" cy="432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40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80624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394970"/>
            <a:ext cx="3553773" cy="874395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-211200" y="6274090"/>
            <a:ext cx="3021635" cy="432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59420" y="1955947"/>
            <a:ext cx="1473419" cy="3903130"/>
            <a:chOff x="1659420" y="1955947"/>
            <a:chExt cx="1473419" cy="3903130"/>
          </a:xfrm>
        </p:grpSpPr>
        <p:grpSp>
          <p:nvGrpSpPr>
            <p:cNvPr id="22" name="组合 21"/>
            <p:cNvGrpSpPr/>
            <p:nvPr/>
          </p:nvGrpSpPr>
          <p:grpSpPr>
            <a:xfrm>
              <a:off x="2544769" y="1955947"/>
              <a:ext cx="588070" cy="3673559"/>
              <a:chOff x="2102686" y="3949867"/>
              <a:chExt cx="368326" cy="1864429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102686" y="3949867"/>
                <a:ext cx="368326" cy="1864429"/>
                <a:chOff x="2062720" y="1527583"/>
                <a:chExt cx="312844" cy="8153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062720" y="1527583"/>
                  <a:ext cx="305410" cy="815310"/>
                  <a:chOff x="4229462" y="2270912"/>
                  <a:chExt cx="501253" cy="1108359"/>
                </a:xfrm>
              </p:grpSpPr>
              <p:grpSp>
                <p:nvGrpSpPr>
                  <p:cNvPr id="32" name="组合 30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4067193" y="2434530"/>
                    <a:ext cx="827139" cy="499904"/>
                    <a:chOff x="-51466" y="504053"/>
                    <a:chExt cx="6037670" cy="648072"/>
                  </a:xfrm>
                </p:grpSpPr>
                <p:sp>
                  <p:nvSpPr>
                    <p:cNvPr id="37" name="直接连接符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51466" y="504053"/>
                      <a:ext cx="6032668" cy="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cxnSp>
                  <p:nvCxnSpPr>
                    <p:cNvPr id="38" name="直接箭头连接符 3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86204" y="504053"/>
                      <a:ext cx="0" cy="648072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35" name="直接连接符 34"/>
                  <p:cNvCxnSpPr>
                    <a:stCxn id="37" idx="0"/>
                  </p:cNvCxnSpPr>
                  <p:nvPr/>
                </p:nvCxnSpPr>
                <p:spPr>
                  <a:xfrm flipH="1">
                    <a:off x="4230810" y="3098051"/>
                    <a:ext cx="1" cy="275901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 rot="16200000">
                    <a:off x="4479414" y="3129319"/>
                    <a:ext cx="0" cy="49990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7" name="直接箭头连接符 3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2223270" y="1643948"/>
                  <a:ext cx="0" cy="304588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5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82961" y="4998140"/>
                <a:ext cx="0" cy="358605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3" name="直接连接符 22"/>
            <p:cNvCxnSpPr/>
            <p:nvPr/>
          </p:nvCxnSpPr>
          <p:spPr>
            <a:xfrm flipV="1">
              <a:off x="1659420" y="3696624"/>
              <a:ext cx="854304" cy="21624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圆角矩形 38"/>
          <p:cNvSpPr/>
          <p:nvPr/>
        </p:nvSpPr>
        <p:spPr>
          <a:xfrm>
            <a:off x="3217348" y="174689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价格水平的确定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217348" y="298670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支付方式的选择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221991" y="4158298"/>
            <a:ext cx="3366493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交货及罚金条件的确定 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213198" y="5414499"/>
            <a:ext cx="337528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保证期长短的综合考虑</a:t>
            </a:r>
          </a:p>
        </p:txBody>
      </p:sp>
    </p:spTree>
    <p:extLst>
      <p:ext uri="{BB962C8B-B14F-4D97-AF65-F5344CB8AC3E}">
        <p14:creationId xmlns:p14="http://schemas.microsoft.com/office/powerpoint/2010/main" val="382512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80624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394970"/>
            <a:ext cx="3553773" cy="874395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-211200" y="6274090"/>
            <a:ext cx="3021635" cy="432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59420" y="1955947"/>
            <a:ext cx="1473419" cy="3903130"/>
            <a:chOff x="1659420" y="1955947"/>
            <a:chExt cx="1473419" cy="3903130"/>
          </a:xfrm>
        </p:grpSpPr>
        <p:grpSp>
          <p:nvGrpSpPr>
            <p:cNvPr id="22" name="组合 21"/>
            <p:cNvGrpSpPr/>
            <p:nvPr/>
          </p:nvGrpSpPr>
          <p:grpSpPr>
            <a:xfrm>
              <a:off x="2544769" y="1955947"/>
              <a:ext cx="588070" cy="3673559"/>
              <a:chOff x="2102686" y="3949867"/>
              <a:chExt cx="368326" cy="1864429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102686" y="3949867"/>
                <a:ext cx="368326" cy="1864429"/>
                <a:chOff x="2062720" y="1527583"/>
                <a:chExt cx="312844" cy="8153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062720" y="1527583"/>
                  <a:ext cx="305410" cy="815310"/>
                  <a:chOff x="4229462" y="2270912"/>
                  <a:chExt cx="501253" cy="1108359"/>
                </a:xfrm>
              </p:grpSpPr>
              <p:grpSp>
                <p:nvGrpSpPr>
                  <p:cNvPr id="32" name="组合 30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4067193" y="2434530"/>
                    <a:ext cx="827139" cy="499904"/>
                    <a:chOff x="-51466" y="504053"/>
                    <a:chExt cx="6037670" cy="648072"/>
                  </a:xfrm>
                </p:grpSpPr>
                <p:sp>
                  <p:nvSpPr>
                    <p:cNvPr id="37" name="直接连接符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51466" y="504053"/>
                      <a:ext cx="6032668" cy="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cxnSp>
                  <p:nvCxnSpPr>
                    <p:cNvPr id="38" name="直接箭头连接符 3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86204" y="504053"/>
                      <a:ext cx="0" cy="648072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35" name="直接连接符 34"/>
                  <p:cNvCxnSpPr>
                    <a:stCxn id="37" idx="0"/>
                  </p:cNvCxnSpPr>
                  <p:nvPr/>
                </p:nvCxnSpPr>
                <p:spPr>
                  <a:xfrm flipH="1">
                    <a:off x="4230810" y="3098051"/>
                    <a:ext cx="1" cy="275901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 rot="16200000">
                    <a:off x="4479414" y="3129319"/>
                    <a:ext cx="0" cy="49990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7" name="直接箭头连接符 3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2223270" y="1643948"/>
                  <a:ext cx="0" cy="304588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5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82961" y="4998140"/>
                <a:ext cx="0" cy="358605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3" name="直接连接符 22"/>
            <p:cNvCxnSpPr/>
            <p:nvPr/>
          </p:nvCxnSpPr>
          <p:spPr>
            <a:xfrm flipV="1">
              <a:off x="1659420" y="3696624"/>
              <a:ext cx="854304" cy="21624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圆角矩形 38"/>
          <p:cNvSpPr/>
          <p:nvPr/>
        </p:nvSpPr>
        <p:spPr>
          <a:xfrm>
            <a:off x="3217348" y="174689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价格水平的确定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217348" y="298670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支付方式的选择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221991" y="4158298"/>
            <a:ext cx="3366493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交货及罚金条件的确定 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213198" y="5414499"/>
            <a:ext cx="337528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保证期长短的综合考虑</a:t>
            </a:r>
          </a:p>
        </p:txBody>
      </p:sp>
      <p:sp>
        <p:nvSpPr>
          <p:cNvPr id="43" name="矩形 42"/>
          <p:cNvSpPr/>
          <p:nvPr/>
        </p:nvSpPr>
        <p:spPr>
          <a:xfrm>
            <a:off x="6102350" y="1025804"/>
            <a:ext cx="6096000" cy="17193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．成本因素</a:t>
            </a: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．需求因素</a:t>
            </a: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．竞争因素：完全竞争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、、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垄断竞争、寡头垄断</a:t>
            </a: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．产品因素：声誉、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．环境因素：政策、经济形势、银行利率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5849146" y="1066354"/>
            <a:ext cx="225933" cy="1678831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3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80624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394970"/>
            <a:ext cx="3553773" cy="874395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-211200" y="6274090"/>
            <a:ext cx="3021635" cy="432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59420" y="1955947"/>
            <a:ext cx="1473419" cy="3903130"/>
            <a:chOff x="1659420" y="1955947"/>
            <a:chExt cx="1473419" cy="3903130"/>
          </a:xfrm>
        </p:grpSpPr>
        <p:grpSp>
          <p:nvGrpSpPr>
            <p:cNvPr id="22" name="组合 21"/>
            <p:cNvGrpSpPr/>
            <p:nvPr/>
          </p:nvGrpSpPr>
          <p:grpSpPr>
            <a:xfrm>
              <a:off x="2544769" y="1955947"/>
              <a:ext cx="588070" cy="3673559"/>
              <a:chOff x="2102686" y="3949867"/>
              <a:chExt cx="368326" cy="1864429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102686" y="3949867"/>
                <a:ext cx="368326" cy="1864429"/>
                <a:chOff x="2062720" y="1527583"/>
                <a:chExt cx="312844" cy="8153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062720" y="1527583"/>
                  <a:ext cx="305410" cy="815310"/>
                  <a:chOff x="4229462" y="2270912"/>
                  <a:chExt cx="501253" cy="1108359"/>
                </a:xfrm>
              </p:grpSpPr>
              <p:grpSp>
                <p:nvGrpSpPr>
                  <p:cNvPr id="32" name="组合 30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4067193" y="2434530"/>
                    <a:ext cx="827139" cy="499904"/>
                    <a:chOff x="-51466" y="504053"/>
                    <a:chExt cx="6037670" cy="648072"/>
                  </a:xfrm>
                </p:grpSpPr>
                <p:sp>
                  <p:nvSpPr>
                    <p:cNvPr id="37" name="直接连接符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51466" y="504053"/>
                      <a:ext cx="6032668" cy="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cxnSp>
                  <p:nvCxnSpPr>
                    <p:cNvPr id="38" name="直接箭头连接符 3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86204" y="504053"/>
                      <a:ext cx="0" cy="648072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35" name="直接连接符 34"/>
                  <p:cNvCxnSpPr>
                    <a:stCxn id="37" idx="0"/>
                  </p:cNvCxnSpPr>
                  <p:nvPr/>
                </p:nvCxnSpPr>
                <p:spPr>
                  <a:xfrm flipH="1">
                    <a:off x="4230810" y="3098051"/>
                    <a:ext cx="1" cy="275901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 rot="16200000">
                    <a:off x="4479414" y="3129319"/>
                    <a:ext cx="0" cy="49990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7" name="直接箭头连接符 3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2223270" y="1643948"/>
                  <a:ext cx="0" cy="304588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5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82961" y="4998140"/>
                <a:ext cx="0" cy="358605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3" name="直接连接符 22"/>
            <p:cNvCxnSpPr/>
            <p:nvPr/>
          </p:nvCxnSpPr>
          <p:spPr>
            <a:xfrm flipV="1">
              <a:off x="1659420" y="3696624"/>
              <a:ext cx="854304" cy="21624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圆角矩形 38"/>
          <p:cNvSpPr/>
          <p:nvPr/>
        </p:nvSpPr>
        <p:spPr>
          <a:xfrm>
            <a:off x="3217348" y="174689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价格水平的确定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217348" y="298670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支付方式的选择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221991" y="4158298"/>
            <a:ext cx="3366493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交货及罚金条件的确定 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213198" y="5414499"/>
            <a:ext cx="337528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保证期长短的综合考虑</a:t>
            </a:r>
          </a:p>
        </p:txBody>
      </p:sp>
      <p:sp>
        <p:nvSpPr>
          <p:cNvPr id="43" name="矩形 42"/>
          <p:cNvSpPr/>
          <p:nvPr/>
        </p:nvSpPr>
        <p:spPr>
          <a:xfrm>
            <a:off x="6102350" y="1025804"/>
            <a:ext cx="6096000" cy="17193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．成本因素</a:t>
            </a: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．需求因素</a:t>
            </a: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．竞争因素：完全竞争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、、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垄断竞争、寡头垄断</a:t>
            </a: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．产品因素：声誉、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．环境因素：政策、经济形势、银行利率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5849146" y="1066354"/>
            <a:ext cx="225933" cy="1678831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64638" y="3019373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（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如：付款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交单和承兑交单支付方式）</a:t>
            </a:r>
          </a:p>
        </p:txBody>
      </p:sp>
    </p:spTree>
    <p:extLst>
      <p:ext uri="{BB962C8B-B14F-4D97-AF65-F5344CB8AC3E}">
        <p14:creationId xmlns:p14="http://schemas.microsoft.com/office/powerpoint/2010/main" val="111076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80624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394970"/>
            <a:ext cx="3553773" cy="874395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-211200" y="6274090"/>
            <a:ext cx="3021635" cy="432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59420" y="1955947"/>
            <a:ext cx="1473419" cy="3903130"/>
            <a:chOff x="1659420" y="1955947"/>
            <a:chExt cx="1473419" cy="3903130"/>
          </a:xfrm>
        </p:grpSpPr>
        <p:grpSp>
          <p:nvGrpSpPr>
            <p:cNvPr id="22" name="组合 21"/>
            <p:cNvGrpSpPr/>
            <p:nvPr/>
          </p:nvGrpSpPr>
          <p:grpSpPr>
            <a:xfrm>
              <a:off x="2544769" y="1955947"/>
              <a:ext cx="588070" cy="3673559"/>
              <a:chOff x="2102686" y="3949867"/>
              <a:chExt cx="368326" cy="1864429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102686" y="3949867"/>
                <a:ext cx="368326" cy="1864429"/>
                <a:chOff x="2062720" y="1527583"/>
                <a:chExt cx="312844" cy="8153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062720" y="1527583"/>
                  <a:ext cx="305410" cy="815310"/>
                  <a:chOff x="4229462" y="2270912"/>
                  <a:chExt cx="501253" cy="1108359"/>
                </a:xfrm>
              </p:grpSpPr>
              <p:grpSp>
                <p:nvGrpSpPr>
                  <p:cNvPr id="32" name="组合 30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4067193" y="2434530"/>
                    <a:ext cx="827139" cy="499904"/>
                    <a:chOff x="-51466" y="504053"/>
                    <a:chExt cx="6037670" cy="648072"/>
                  </a:xfrm>
                </p:grpSpPr>
                <p:sp>
                  <p:nvSpPr>
                    <p:cNvPr id="37" name="直接连接符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51466" y="504053"/>
                      <a:ext cx="6032668" cy="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cxnSp>
                  <p:nvCxnSpPr>
                    <p:cNvPr id="38" name="直接箭头连接符 3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86204" y="504053"/>
                      <a:ext cx="0" cy="648072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35" name="直接连接符 34"/>
                  <p:cNvCxnSpPr>
                    <a:stCxn id="37" idx="0"/>
                  </p:cNvCxnSpPr>
                  <p:nvPr/>
                </p:nvCxnSpPr>
                <p:spPr>
                  <a:xfrm flipH="1">
                    <a:off x="4230810" y="3098051"/>
                    <a:ext cx="1" cy="275901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 rot="16200000">
                    <a:off x="4479414" y="3129319"/>
                    <a:ext cx="0" cy="49990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7" name="直接箭头连接符 3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2223270" y="1643948"/>
                  <a:ext cx="0" cy="304588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5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82961" y="4998140"/>
                <a:ext cx="0" cy="358605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3" name="直接连接符 22"/>
            <p:cNvCxnSpPr/>
            <p:nvPr/>
          </p:nvCxnSpPr>
          <p:spPr>
            <a:xfrm flipV="1">
              <a:off x="1659420" y="3696624"/>
              <a:ext cx="854304" cy="21624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圆角矩形 38"/>
          <p:cNvSpPr/>
          <p:nvPr/>
        </p:nvSpPr>
        <p:spPr>
          <a:xfrm>
            <a:off x="3217348" y="174689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价格水平的确定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217348" y="298670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支付方式的选择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221991" y="4158298"/>
            <a:ext cx="3366493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交货及罚金条件的确定 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213198" y="5414499"/>
            <a:ext cx="337528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保证期长短的综合考虑</a:t>
            </a:r>
          </a:p>
        </p:txBody>
      </p:sp>
      <p:sp>
        <p:nvSpPr>
          <p:cNvPr id="43" name="矩形 42"/>
          <p:cNvSpPr/>
          <p:nvPr/>
        </p:nvSpPr>
        <p:spPr>
          <a:xfrm>
            <a:off x="6102350" y="1025804"/>
            <a:ext cx="6096000" cy="17193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．成本因素</a:t>
            </a: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．需求因素</a:t>
            </a: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．竞争因素：完全竞争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、、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垄断竞争、寡头垄断</a:t>
            </a: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．产品因素：声誉、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．环境因素：政策、经济形势、银行利率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5849146" y="1066354"/>
            <a:ext cx="225933" cy="1678831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64638" y="3019373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（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如：付款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交单和承兑交单支付方式）</a:t>
            </a:r>
          </a:p>
        </p:txBody>
      </p:sp>
      <p:sp>
        <p:nvSpPr>
          <p:cNvPr id="47" name="矩形 46"/>
          <p:cNvSpPr/>
          <p:nvPr/>
        </p:nvSpPr>
        <p:spPr>
          <a:xfrm>
            <a:off x="6684363" y="5456273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（卖方将货物卖出后的担保期限）</a:t>
            </a:r>
          </a:p>
        </p:txBody>
      </p:sp>
    </p:spTree>
    <p:extLst>
      <p:ext uri="{BB962C8B-B14F-4D97-AF65-F5344CB8AC3E}">
        <p14:creationId xmlns:p14="http://schemas.microsoft.com/office/powerpoint/2010/main" val="1295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62663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五边形 29"/>
          <p:cNvSpPr/>
          <p:nvPr/>
        </p:nvSpPr>
        <p:spPr>
          <a:xfrm flipH="1">
            <a:off x="10222297" y="468110"/>
            <a:ext cx="114299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046640" y="1190163"/>
            <a:ext cx="4335795" cy="55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2" name="矩形 1"/>
          <p:cNvSpPr/>
          <p:nvPr/>
        </p:nvSpPr>
        <p:spPr>
          <a:xfrm>
            <a:off x="2871828" y="2105908"/>
            <a:ext cx="8907796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（一）谈判人员应具备的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基本观念</a:t>
            </a:r>
          </a:p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．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忠于职守      组织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&amp;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国家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．平等互惠的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观念    不妄自菲薄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&amp;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不妄自尊大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．团队精神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</p:spTree>
    <p:extLst>
      <p:ext uri="{BB962C8B-B14F-4D97-AF65-F5344CB8AC3E}">
        <p14:creationId xmlns:p14="http://schemas.microsoft.com/office/powerpoint/2010/main" val="218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247715" y="-38663"/>
            <a:ext cx="6898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      国际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商务谈判前的准备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00953" y="919405"/>
            <a:ext cx="3923475" cy="677413"/>
            <a:chOff x="900954" y="771447"/>
            <a:chExt cx="3923475" cy="677413"/>
          </a:xfrm>
        </p:grpSpPr>
        <p:sp>
          <p:nvSpPr>
            <p:cNvPr id="6" name="矩形 5"/>
            <p:cNvSpPr/>
            <p:nvPr/>
          </p:nvSpPr>
          <p:spPr>
            <a:xfrm>
              <a:off x="1924276" y="771447"/>
              <a:ext cx="29001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人员：</a:t>
              </a:r>
              <a:r>
                <a:rPr lang="en-US" altLang="zh-CN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00954" y="82329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0953" y="2713381"/>
            <a:ext cx="3923475" cy="661300"/>
            <a:chOff x="900953" y="2818570"/>
            <a:chExt cx="3923475" cy="661300"/>
          </a:xfrm>
        </p:grpSpPr>
        <p:sp>
          <p:nvSpPr>
            <p:cNvPr id="8" name="矩形 7"/>
            <p:cNvSpPr/>
            <p:nvPr/>
          </p:nvSpPr>
          <p:spPr>
            <a:xfrm>
              <a:off x="1924275" y="2818570"/>
              <a:ext cx="2900153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目标：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00953" y="285430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9" name="Line 32"/>
          <p:cNvSpPr>
            <a:spLocks noChangeShapeType="1"/>
          </p:cNvSpPr>
          <p:nvPr/>
        </p:nvSpPr>
        <p:spPr bwMode="auto">
          <a:xfrm>
            <a:off x="0" y="700001"/>
            <a:ext cx="1219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0953" y="1816224"/>
            <a:ext cx="3923476" cy="646155"/>
            <a:chOff x="900953" y="1816224"/>
            <a:chExt cx="3923476" cy="646155"/>
          </a:xfrm>
        </p:grpSpPr>
        <p:sp>
          <p:nvSpPr>
            <p:cNvPr id="7" name="圆角矩形 6"/>
            <p:cNvSpPr/>
            <p:nvPr/>
          </p:nvSpPr>
          <p:spPr>
            <a:xfrm>
              <a:off x="900953" y="1836813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24276" y="1816224"/>
              <a:ext cx="2900153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00953" y="3661417"/>
            <a:ext cx="3923474" cy="680718"/>
            <a:chOff x="900954" y="3843664"/>
            <a:chExt cx="3923474" cy="680718"/>
          </a:xfrm>
        </p:grpSpPr>
        <p:sp>
          <p:nvSpPr>
            <p:cNvPr id="21" name="圆角矩形 20"/>
            <p:cNvSpPr/>
            <p:nvPr/>
          </p:nvSpPr>
          <p:spPr>
            <a:xfrm>
              <a:off x="900954" y="3871795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24275" y="3843664"/>
              <a:ext cx="2900153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0953" y="4657576"/>
            <a:ext cx="3923475" cy="1135054"/>
            <a:chOff x="900953" y="4922076"/>
            <a:chExt cx="3923475" cy="1135054"/>
          </a:xfrm>
        </p:grpSpPr>
        <p:sp>
          <p:nvSpPr>
            <p:cNvPr id="22" name="圆角矩形 21"/>
            <p:cNvSpPr/>
            <p:nvPr/>
          </p:nvSpPr>
          <p:spPr>
            <a:xfrm>
              <a:off x="900953" y="4929093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24275" y="4922076"/>
              <a:ext cx="2900153" cy="113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谈判：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0952" y="5639638"/>
            <a:ext cx="4539028" cy="652587"/>
            <a:chOff x="900952" y="5639638"/>
            <a:chExt cx="4539028" cy="652587"/>
          </a:xfrm>
        </p:grpSpPr>
        <p:sp>
          <p:nvSpPr>
            <p:cNvPr id="23" name="圆角矩形 22"/>
            <p:cNvSpPr/>
            <p:nvPr/>
          </p:nvSpPr>
          <p:spPr>
            <a:xfrm>
              <a:off x="900952" y="5639638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24274" y="5665795"/>
              <a:ext cx="3515706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交易条件：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7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247715" y="-38663"/>
            <a:ext cx="6898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      国际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商务谈判前的准备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00953" y="919405"/>
            <a:ext cx="3670200" cy="677413"/>
            <a:chOff x="900954" y="771447"/>
            <a:chExt cx="3670200" cy="677413"/>
          </a:xfrm>
        </p:grpSpPr>
        <p:sp>
          <p:nvSpPr>
            <p:cNvPr id="6" name="矩形 5"/>
            <p:cNvSpPr/>
            <p:nvPr/>
          </p:nvSpPr>
          <p:spPr>
            <a:xfrm>
              <a:off x="1924276" y="771447"/>
              <a:ext cx="2646878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人员：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组织与管理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00954" y="82329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0953" y="2713381"/>
            <a:ext cx="3923475" cy="661300"/>
            <a:chOff x="900953" y="2818570"/>
            <a:chExt cx="3923475" cy="661300"/>
          </a:xfrm>
        </p:grpSpPr>
        <p:sp>
          <p:nvSpPr>
            <p:cNvPr id="8" name="矩形 7"/>
            <p:cNvSpPr/>
            <p:nvPr/>
          </p:nvSpPr>
          <p:spPr>
            <a:xfrm>
              <a:off x="1924275" y="2818570"/>
              <a:ext cx="2900153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目标：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00953" y="285430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9" name="Line 32"/>
          <p:cNvSpPr>
            <a:spLocks noChangeShapeType="1"/>
          </p:cNvSpPr>
          <p:nvPr/>
        </p:nvSpPr>
        <p:spPr bwMode="auto">
          <a:xfrm>
            <a:off x="0" y="700001"/>
            <a:ext cx="1219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0953" y="1816224"/>
            <a:ext cx="3923476" cy="646155"/>
            <a:chOff x="900953" y="1816224"/>
            <a:chExt cx="3923476" cy="646155"/>
          </a:xfrm>
        </p:grpSpPr>
        <p:sp>
          <p:nvSpPr>
            <p:cNvPr id="7" name="圆角矩形 6"/>
            <p:cNvSpPr/>
            <p:nvPr/>
          </p:nvSpPr>
          <p:spPr>
            <a:xfrm>
              <a:off x="900953" y="1836813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24276" y="1816224"/>
              <a:ext cx="2900153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00953" y="3661417"/>
            <a:ext cx="3923474" cy="680718"/>
            <a:chOff x="900954" y="3843664"/>
            <a:chExt cx="3923474" cy="680718"/>
          </a:xfrm>
        </p:grpSpPr>
        <p:sp>
          <p:nvSpPr>
            <p:cNvPr id="21" name="圆角矩形 20"/>
            <p:cNvSpPr/>
            <p:nvPr/>
          </p:nvSpPr>
          <p:spPr>
            <a:xfrm>
              <a:off x="900954" y="3871795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24275" y="3843664"/>
              <a:ext cx="2900153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0953" y="4657576"/>
            <a:ext cx="3923475" cy="1135054"/>
            <a:chOff x="900953" y="4922076"/>
            <a:chExt cx="3923475" cy="1135054"/>
          </a:xfrm>
        </p:grpSpPr>
        <p:sp>
          <p:nvSpPr>
            <p:cNvPr id="22" name="圆角矩形 21"/>
            <p:cNvSpPr/>
            <p:nvPr/>
          </p:nvSpPr>
          <p:spPr>
            <a:xfrm>
              <a:off x="900953" y="4929093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24275" y="4922076"/>
              <a:ext cx="2900153" cy="113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谈判：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0952" y="5639638"/>
            <a:ext cx="4539028" cy="652587"/>
            <a:chOff x="900952" y="5639638"/>
            <a:chExt cx="4539028" cy="652587"/>
          </a:xfrm>
        </p:grpSpPr>
        <p:sp>
          <p:nvSpPr>
            <p:cNvPr id="23" name="圆角矩形 22"/>
            <p:cNvSpPr/>
            <p:nvPr/>
          </p:nvSpPr>
          <p:spPr>
            <a:xfrm>
              <a:off x="900952" y="5639638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24274" y="5665795"/>
              <a:ext cx="3515706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交易条件：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7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247715" y="-38663"/>
            <a:ext cx="6898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      国际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商务谈判前的准备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00953" y="919405"/>
            <a:ext cx="3670200" cy="677413"/>
            <a:chOff x="900954" y="771447"/>
            <a:chExt cx="3670200" cy="677413"/>
          </a:xfrm>
        </p:grpSpPr>
        <p:sp>
          <p:nvSpPr>
            <p:cNvPr id="6" name="矩形 5"/>
            <p:cNvSpPr/>
            <p:nvPr/>
          </p:nvSpPr>
          <p:spPr>
            <a:xfrm>
              <a:off x="1924276" y="771447"/>
              <a:ext cx="2646878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人员：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组织与管理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00954" y="82329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0953" y="2713381"/>
            <a:ext cx="3923475" cy="661300"/>
            <a:chOff x="900953" y="2818570"/>
            <a:chExt cx="3923475" cy="661300"/>
          </a:xfrm>
        </p:grpSpPr>
        <p:sp>
          <p:nvSpPr>
            <p:cNvPr id="8" name="矩形 7"/>
            <p:cNvSpPr/>
            <p:nvPr/>
          </p:nvSpPr>
          <p:spPr>
            <a:xfrm>
              <a:off x="1924275" y="2818570"/>
              <a:ext cx="2900153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目标：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00953" y="285430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9" name="Line 32"/>
          <p:cNvSpPr>
            <a:spLocks noChangeShapeType="1"/>
          </p:cNvSpPr>
          <p:nvPr/>
        </p:nvSpPr>
        <p:spPr bwMode="auto">
          <a:xfrm>
            <a:off x="0" y="700001"/>
            <a:ext cx="1219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0953" y="1816224"/>
            <a:ext cx="2746872" cy="646155"/>
            <a:chOff x="900953" y="1816224"/>
            <a:chExt cx="2746872" cy="646155"/>
          </a:xfrm>
        </p:grpSpPr>
        <p:sp>
          <p:nvSpPr>
            <p:cNvPr id="7" name="圆角矩形 6"/>
            <p:cNvSpPr/>
            <p:nvPr/>
          </p:nvSpPr>
          <p:spPr>
            <a:xfrm>
              <a:off x="900953" y="1836813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24276" y="1816224"/>
              <a:ext cx="172354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00953" y="3661417"/>
            <a:ext cx="3923474" cy="680718"/>
            <a:chOff x="900954" y="3843664"/>
            <a:chExt cx="3923474" cy="680718"/>
          </a:xfrm>
        </p:grpSpPr>
        <p:sp>
          <p:nvSpPr>
            <p:cNvPr id="21" name="圆角矩形 20"/>
            <p:cNvSpPr/>
            <p:nvPr/>
          </p:nvSpPr>
          <p:spPr>
            <a:xfrm>
              <a:off x="900954" y="3871795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24275" y="3843664"/>
              <a:ext cx="2900153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0953" y="4657576"/>
            <a:ext cx="3923475" cy="1135054"/>
            <a:chOff x="900953" y="4922076"/>
            <a:chExt cx="3923475" cy="1135054"/>
          </a:xfrm>
        </p:grpSpPr>
        <p:sp>
          <p:nvSpPr>
            <p:cNvPr id="22" name="圆角矩形 21"/>
            <p:cNvSpPr/>
            <p:nvPr/>
          </p:nvSpPr>
          <p:spPr>
            <a:xfrm>
              <a:off x="900953" y="4929093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24275" y="4922076"/>
              <a:ext cx="2900153" cy="113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谈判：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0952" y="5639638"/>
            <a:ext cx="4539028" cy="652587"/>
            <a:chOff x="900952" y="5639638"/>
            <a:chExt cx="4539028" cy="652587"/>
          </a:xfrm>
        </p:grpSpPr>
        <p:sp>
          <p:nvSpPr>
            <p:cNvPr id="23" name="圆角矩形 22"/>
            <p:cNvSpPr/>
            <p:nvPr/>
          </p:nvSpPr>
          <p:spPr>
            <a:xfrm>
              <a:off x="900952" y="5639638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24274" y="5665795"/>
              <a:ext cx="3515706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交易条件：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73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247715" y="-38663"/>
            <a:ext cx="6898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      国际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商务谈判前的准备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00953" y="919405"/>
            <a:ext cx="3670200" cy="677413"/>
            <a:chOff x="900954" y="771447"/>
            <a:chExt cx="3670200" cy="677413"/>
          </a:xfrm>
        </p:grpSpPr>
        <p:sp>
          <p:nvSpPr>
            <p:cNvPr id="6" name="矩形 5"/>
            <p:cNvSpPr/>
            <p:nvPr/>
          </p:nvSpPr>
          <p:spPr>
            <a:xfrm>
              <a:off x="1924276" y="771447"/>
              <a:ext cx="2646878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人员：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组织与管理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00954" y="82329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0953" y="2713381"/>
            <a:ext cx="2746871" cy="661300"/>
            <a:chOff x="900953" y="2818570"/>
            <a:chExt cx="2746871" cy="661300"/>
          </a:xfrm>
        </p:grpSpPr>
        <p:sp>
          <p:nvSpPr>
            <p:cNvPr id="8" name="矩形 7"/>
            <p:cNvSpPr/>
            <p:nvPr/>
          </p:nvSpPr>
          <p:spPr>
            <a:xfrm>
              <a:off x="1924275" y="2818570"/>
              <a:ext cx="172354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目标：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00953" y="285430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9" name="Line 32"/>
          <p:cNvSpPr>
            <a:spLocks noChangeShapeType="1"/>
          </p:cNvSpPr>
          <p:nvPr/>
        </p:nvSpPr>
        <p:spPr bwMode="auto">
          <a:xfrm>
            <a:off x="0" y="700001"/>
            <a:ext cx="1219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0953" y="1816224"/>
            <a:ext cx="2746872" cy="646155"/>
            <a:chOff x="900953" y="1816224"/>
            <a:chExt cx="2746872" cy="646155"/>
          </a:xfrm>
        </p:grpSpPr>
        <p:sp>
          <p:nvSpPr>
            <p:cNvPr id="7" name="圆角矩形 6"/>
            <p:cNvSpPr/>
            <p:nvPr/>
          </p:nvSpPr>
          <p:spPr>
            <a:xfrm>
              <a:off x="900953" y="1836813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24276" y="1816224"/>
              <a:ext cx="172354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00953" y="3661417"/>
            <a:ext cx="3923474" cy="680718"/>
            <a:chOff x="900954" y="3843664"/>
            <a:chExt cx="3923474" cy="680718"/>
          </a:xfrm>
        </p:grpSpPr>
        <p:sp>
          <p:nvSpPr>
            <p:cNvPr id="21" name="圆角矩形 20"/>
            <p:cNvSpPr/>
            <p:nvPr/>
          </p:nvSpPr>
          <p:spPr>
            <a:xfrm>
              <a:off x="900954" y="3871795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24275" y="3843664"/>
              <a:ext cx="2900153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0953" y="4657576"/>
            <a:ext cx="3923475" cy="1135054"/>
            <a:chOff x="900953" y="4922076"/>
            <a:chExt cx="3923475" cy="1135054"/>
          </a:xfrm>
        </p:grpSpPr>
        <p:sp>
          <p:nvSpPr>
            <p:cNvPr id="22" name="圆角矩形 21"/>
            <p:cNvSpPr/>
            <p:nvPr/>
          </p:nvSpPr>
          <p:spPr>
            <a:xfrm>
              <a:off x="900953" y="4929093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24275" y="4922076"/>
              <a:ext cx="2900153" cy="113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谈判：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0952" y="5639638"/>
            <a:ext cx="4539028" cy="652587"/>
            <a:chOff x="900952" y="5639638"/>
            <a:chExt cx="4539028" cy="652587"/>
          </a:xfrm>
        </p:grpSpPr>
        <p:sp>
          <p:nvSpPr>
            <p:cNvPr id="23" name="圆角矩形 22"/>
            <p:cNvSpPr/>
            <p:nvPr/>
          </p:nvSpPr>
          <p:spPr>
            <a:xfrm>
              <a:off x="900952" y="5639638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24274" y="5665795"/>
              <a:ext cx="3515706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交易条件：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10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247715" y="-38663"/>
            <a:ext cx="6898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      国际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商务谈判前的准备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00953" y="919405"/>
            <a:ext cx="3670200" cy="677413"/>
            <a:chOff x="900954" y="771447"/>
            <a:chExt cx="3670200" cy="677413"/>
          </a:xfrm>
        </p:grpSpPr>
        <p:sp>
          <p:nvSpPr>
            <p:cNvPr id="6" name="矩形 5"/>
            <p:cNvSpPr/>
            <p:nvPr/>
          </p:nvSpPr>
          <p:spPr>
            <a:xfrm>
              <a:off x="1924276" y="771447"/>
              <a:ext cx="2646878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人员：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组织与管理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00954" y="82329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0953" y="2713381"/>
            <a:ext cx="2746871" cy="661300"/>
            <a:chOff x="900953" y="2818570"/>
            <a:chExt cx="2746871" cy="661300"/>
          </a:xfrm>
        </p:grpSpPr>
        <p:sp>
          <p:nvSpPr>
            <p:cNvPr id="8" name="矩形 7"/>
            <p:cNvSpPr/>
            <p:nvPr/>
          </p:nvSpPr>
          <p:spPr>
            <a:xfrm>
              <a:off x="1924275" y="2818570"/>
              <a:ext cx="172354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目标：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00953" y="285430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9" name="Line 32"/>
          <p:cNvSpPr>
            <a:spLocks noChangeShapeType="1"/>
          </p:cNvSpPr>
          <p:nvPr/>
        </p:nvSpPr>
        <p:spPr bwMode="auto">
          <a:xfrm>
            <a:off x="0" y="700001"/>
            <a:ext cx="1219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0953" y="1816224"/>
            <a:ext cx="2746872" cy="646155"/>
            <a:chOff x="900953" y="1816224"/>
            <a:chExt cx="2746872" cy="646155"/>
          </a:xfrm>
        </p:grpSpPr>
        <p:sp>
          <p:nvSpPr>
            <p:cNvPr id="7" name="圆角矩形 6"/>
            <p:cNvSpPr/>
            <p:nvPr/>
          </p:nvSpPr>
          <p:spPr>
            <a:xfrm>
              <a:off x="900953" y="1836813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24276" y="1816224"/>
              <a:ext cx="172354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00953" y="3661417"/>
            <a:ext cx="2746870" cy="680718"/>
            <a:chOff x="900954" y="3843664"/>
            <a:chExt cx="2746870" cy="680718"/>
          </a:xfrm>
        </p:grpSpPr>
        <p:sp>
          <p:nvSpPr>
            <p:cNvPr id="21" name="圆角矩形 20"/>
            <p:cNvSpPr/>
            <p:nvPr/>
          </p:nvSpPr>
          <p:spPr>
            <a:xfrm>
              <a:off x="900954" y="3871795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24275" y="3843664"/>
              <a:ext cx="172354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制定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0953" y="4657576"/>
            <a:ext cx="3923475" cy="1135054"/>
            <a:chOff x="900953" y="4922076"/>
            <a:chExt cx="3923475" cy="1135054"/>
          </a:xfrm>
        </p:grpSpPr>
        <p:sp>
          <p:nvSpPr>
            <p:cNvPr id="22" name="圆角矩形 21"/>
            <p:cNvSpPr/>
            <p:nvPr/>
          </p:nvSpPr>
          <p:spPr>
            <a:xfrm>
              <a:off x="900953" y="4929093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24275" y="4922076"/>
              <a:ext cx="2900153" cy="113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谈判：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0952" y="5639638"/>
            <a:ext cx="4539028" cy="652587"/>
            <a:chOff x="900952" y="5639638"/>
            <a:chExt cx="4539028" cy="652587"/>
          </a:xfrm>
        </p:grpSpPr>
        <p:sp>
          <p:nvSpPr>
            <p:cNvPr id="23" name="圆角矩形 22"/>
            <p:cNvSpPr/>
            <p:nvPr/>
          </p:nvSpPr>
          <p:spPr>
            <a:xfrm>
              <a:off x="900952" y="5639638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24274" y="5665795"/>
              <a:ext cx="3515706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交易条件：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17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247715" y="-38663"/>
            <a:ext cx="6898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      国际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商务谈判前的准备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00953" y="919405"/>
            <a:ext cx="3670200" cy="677413"/>
            <a:chOff x="900954" y="771447"/>
            <a:chExt cx="3670200" cy="677413"/>
          </a:xfrm>
        </p:grpSpPr>
        <p:sp>
          <p:nvSpPr>
            <p:cNvPr id="6" name="矩形 5"/>
            <p:cNvSpPr/>
            <p:nvPr/>
          </p:nvSpPr>
          <p:spPr>
            <a:xfrm>
              <a:off x="1924276" y="771447"/>
              <a:ext cx="2646878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人员：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组织与管理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00954" y="82329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0953" y="2713381"/>
            <a:ext cx="2746871" cy="661300"/>
            <a:chOff x="900953" y="2818570"/>
            <a:chExt cx="2746871" cy="661300"/>
          </a:xfrm>
        </p:grpSpPr>
        <p:sp>
          <p:nvSpPr>
            <p:cNvPr id="8" name="矩形 7"/>
            <p:cNvSpPr/>
            <p:nvPr/>
          </p:nvSpPr>
          <p:spPr>
            <a:xfrm>
              <a:off x="1924275" y="2818570"/>
              <a:ext cx="172354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目标：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00953" y="285430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9" name="Line 32"/>
          <p:cNvSpPr>
            <a:spLocks noChangeShapeType="1"/>
          </p:cNvSpPr>
          <p:nvPr/>
        </p:nvSpPr>
        <p:spPr bwMode="auto">
          <a:xfrm>
            <a:off x="0" y="700001"/>
            <a:ext cx="1219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0953" y="1816224"/>
            <a:ext cx="2746872" cy="646155"/>
            <a:chOff x="900953" y="1816224"/>
            <a:chExt cx="2746872" cy="646155"/>
          </a:xfrm>
        </p:grpSpPr>
        <p:sp>
          <p:nvSpPr>
            <p:cNvPr id="7" name="圆角矩形 6"/>
            <p:cNvSpPr/>
            <p:nvPr/>
          </p:nvSpPr>
          <p:spPr>
            <a:xfrm>
              <a:off x="900953" y="1836813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24276" y="1816224"/>
              <a:ext cx="172354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00953" y="3661417"/>
            <a:ext cx="2746870" cy="680718"/>
            <a:chOff x="900954" y="3843664"/>
            <a:chExt cx="2746870" cy="680718"/>
          </a:xfrm>
        </p:grpSpPr>
        <p:sp>
          <p:nvSpPr>
            <p:cNvPr id="21" name="圆角矩形 20"/>
            <p:cNvSpPr/>
            <p:nvPr/>
          </p:nvSpPr>
          <p:spPr>
            <a:xfrm>
              <a:off x="900954" y="3871795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24275" y="3843664"/>
              <a:ext cx="172354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制定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0953" y="4657576"/>
            <a:ext cx="2746871" cy="1135054"/>
            <a:chOff x="900953" y="4922076"/>
            <a:chExt cx="2746871" cy="1135054"/>
          </a:xfrm>
        </p:grpSpPr>
        <p:sp>
          <p:nvSpPr>
            <p:cNvPr id="22" name="圆角矩形 21"/>
            <p:cNvSpPr/>
            <p:nvPr/>
          </p:nvSpPr>
          <p:spPr>
            <a:xfrm>
              <a:off x="900953" y="4929093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24275" y="4922076"/>
              <a:ext cx="1723549" cy="113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谈判：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模拟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0952" y="5639638"/>
            <a:ext cx="4539028" cy="652587"/>
            <a:chOff x="900952" y="5639638"/>
            <a:chExt cx="4539028" cy="652587"/>
          </a:xfrm>
        </p:grpSpPr>
        <p:sp>
          <p:nvSpPr>
            <p:cNvPr id="23" name="圆角矩形 22"/>
            <p:cNvSpPr/>
            <p:nvPr/>
          </p:nvSpPr>
          <p:spPr>
            <a:xfrm>
              <a:off x="900952" y="5639638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24274" y="5665795"/>
              <a:ext cx="3515706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交易条件：</a:t>
              </a:r>
              <a:r>
                <a: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_____________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2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247715" y="-38663"/>
            <a:ext cx="6898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      国际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商务谈判前的准备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00953" y="919405"/>
            <a:ext cx="3670200" cy="677413"/>
            <a:chOff x="900954" y="771447"/>
            <a:chExt cx="3670200" cy="677413"/>
          </a:xfrm>
        </p:grpSpPr>
        <p:sp>
          <p:nvSpPr>
            <p:cNvPr id="6" name="矩形 5"/>
            <p:cNvSpPr/>
            <p:nvPr/>
          </p:nvSpPr>
          <p:spPr>
            <a:xfrm>
              <a:off x="1924276" y="771447"/>
              <a:ext cx="26468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人员：</a:t>
              </a:r>
              <a:r>
                <a:rPr lang="zh-CN" altLang="en-US" sz="2400" u="sng" kern="1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组织与管理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00954" y="82329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0953" y="2713381"/>
            <a:ext cx="2746871" cy="661300"/>
            <a:chOff x="900953" y="2818570"/>
            <a:chExt cx="2746871" cy="661300"/>
          </a:xfrm>
        </p:grpSpPr>
        <p:sp>
          <p:nvSpPr>
            <p:cNvPr id="8" name="矩形 7"/>
            <p:cNvSpPr/>
            <p:nvPr/>
          </p:nvSpPr>
          <p:spPr>
            <a:xfrm>
              <a:off x="1924275" y="2818570"/>
              <a:ext cx="172354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目标：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00953" y="2854304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9" name="Line 32"/>
          <p:cNvSpPr>
            <a:spLocks noChangeShapeType="1"/>
          </p:cNvSpPr>
          <p:nvPr/>
        </p:nvSpPr>
        <p:spPr bwMode="auto">
          <a:xfrm>
            <a:off x="0" y="700001"/>
            <a:ext cx="1219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0953" y="1816224"/>
            <a:ext cx="2746872" cy="646155"/>
            <a:chOff x="900953" y="1816224"/>
            <a:chExt cx="2746872" cy="646155"/>
          </a:xfrm>
        </p:grpSpPr>
        <p:sp>
          <p:nvSpPr>
            <p:cNvPr id="7" name="圆角矩形 6"/>
            <p:cNvSpPr/>
            <p:nvPr/>
          </p:nvSpPr>
          <p:spPr>
            <a:xfrm>
              <a:off x="900953" y="1836813"/>
              <a:ext cx="630435" cy="625566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24276" y="1816224"/>
              <a:ext cx="172354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00953" y="3661417"/>
            <a:ext cx="2746870" cy="680718"/>
            <a:chOff x="900954" y="3843664"/>
            <a:chExt cx="2746870" cy="680718"/>
          </a:xfrm>
        </p:grpSpPr>
        <p:sp>
          <p:nvSpPr>
            <p:cNvPr id="21" name="圆角矩形 20"/>
            <p:cNvSpPr/>
            <p:nvPr/>
          </p:nvSpPr>
          <p:spPr>
            <a:xfrm>
              <a:off x="900954" y="3871795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24275" y="3843664"/>
              <a:ext cx="172354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制定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0953" y="4657576"/>
            <a:ext cx="2746871" cy="659604"/>
            <a:chOff x="900953" y="4922076"/>
            <a:chExt cx="2746871" cy="659604"/>
          </a:xfrm>
        </p:grpSpPr>
        <p:sp>
          <p:nvSpPr>
            <p:cNvPr id="22" name="圆角矩形 21"/>
            <p:cNvSpPr/>
            <p:nvPr/>
          </p:nvSpPr>
          <p:spPr>
            <a:xfrm>
              <a:off x="900953" y="4929093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24275" y="4922076"/>
              <a:ext cx="172354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谈判：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模拟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0952" y="5639638"/>
            <a:ext cx="4901307" cy="652587"/>
            <a:chOff x="900952" y="5639638"/>
            <a:chExt cx="4901307" cy="652587"/>
          </a:xfrm>
        </p:grpSpPr>
        <p:sp>
          <p:nvSpPr>
            <p:cNvPr id="23" name="圆角矩形 22"/>
            <p:cNvSpPr/>
            <p:nvPr/>
          </p:nvSpPr>
          <p:spPr>
            <a:xfrm>
              <a:off x="900952" y="5639638"/>
              <a:ext cx="630435" cy="652587"/>
            </a:xfrm>
            <a:prstGeom prst="round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3200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24274" y="5665795"/>
              <a:ext cx="3877985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交易条件：</a:t>
              </a:r>
              <a:r>
                <a:rPr lang="zh-CN" altLang="en-US" sz="2400" u="sng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最低可接受限度</a:t>
              </a:r>
              <a:endParaRPr lang="zh-CN" altLang="zh-CN" sz="2400" u="sng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4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68227" y="3089602"/>
            <a:ext cx="2558782" cy="616689"/>
            <a:chOff x="-84650" y="0"/>
            <a:chExt cx="2489562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84650" y="42031"/>
              <a:ext cx="2489562" cy="4887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726297"/>
            <a:ext cx="3463352" cy="5395094"/>
            <a:chOff x="4552950" y="225498"/>
            <a:chExt cx="3106738" cy="4728940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821598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225498"/>
              <a:ext cx="17986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42351"/>
              <a:ext cx="2574925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87757"/>
              <a:ext cx="31067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708510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50017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44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5305</Words>
  <Application>Microsoft Office PowerPoint</Application>
  <PresentationFormat>自定义</PresentationFormat>
  <Paragraphs>1354</Paragraphs>
  <Slides>97</Slides>
  <Notes>54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9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Asmin</dc:creator>
  <cp:lastModifiedBy>jh</cp:lastModifiedBy>
  <cp:revision>229</cp:revision>
  <dcterms:created xsi:type="dcterms:W3CDTF">2018-05-15T04:43:17Z</dcterms:created>
  <dcterms:modified xsi:type="dcterms:W3CDTF">2018-11-13T10:00:39Z</dcterms:modified>
</cp:coreProperties>
</file>