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  <p:sldMasterId id="2147483662" r:id="rId3"/>
  </p:sldMasterIdLst>
  <p:notesMasterIdLst>
    <p:notesMasterId r:id="rId127"/>
  </p:notesMasterIdLst>
  <p:sldIdLst>
    <p:sldId id="257" r:id="rId4"/>
    <p:sldId id="727" r:id="rId5"/>
    <p:sldId id="728" r:id="rId6"/>
    <p:sldId id="630" r:id="rId7"/>
    <p:sldId id="380" r:id="rId8"/>
    <p:sldId id="631" r:id="rId9"/>
    <p:sldId id="632" r:id="rId10"/>
    <p:sldId id="365" r:id="rId11"/>
    <p:sldId id="634" r:id="rId12"/>
    <p:sldId id="633" r:id="rId13"/>
    <p:sldId id="636" r:id="rId14"/>
    <p:sldId id="637" r:id="rId15"/>
    <p:sldId id="635" r:id="rId16"/>
    <p:sldId id="638" r:id="rId17"/>
    <p:sldId id="446" r:id="rId18"/>
    <p:sldId id="639" r:id="rId19"/>
    <p:sldId id="640" r:id="rId20"/>
    <p:sldId id="641" r:id="rId21"/>
    <p:sldId id="440" r:id="rId22"/>
    <p:sldId id="721" r:id="rId23"/>
    <p:sldId id="642" r:id="rId24"/>
    <p:sldId id="722" r:id="rId25"/>
    <p:sldId id="643" r:id="rId26"/>
    <p:sldId id="644" r:id="rId27"/>
    <p:sldId id="645" r:id="rId28"/>
    <p:sldId id="646" r:id="rId29"/>
    <p:sldId id="647" r:id="rId30"/>
    <p:sldId id="649" r:id="rId31"/>
    <p:sldId id="654" r:id="rId32"/>
    <p:sldId id="650" r:id="rId33"/>
    <p:sldId id="651" r:id="rId34"/>
    <p:sldId id="652" r:id="rId35"/>
    <p:sldId id="653" r:id="rId36"/>
    <p:sldId id="457" r:id="rId37"/>
    <p:sldId id="458" r:id="rId38"/>
    <p:sldId id="459" r:id="rId39"/>
    <p:sldId id="460" r:id="rId40"/>
    <p:sldId id="655" r:id="rId41"/>
    <p:sldId id="656" r:id="rId42"/>
    <p:sldId id="657" r:id="rId43"/>
    <p:sldId id="658" r:id="rId44"/>
    <p:sldId id="659" r:id="rId45"/>
    <p:sldId id="660" r:id="rId46"/>
    <p:sldId id="661" r:id="rId47"/>
    <p:sldId id="662" r:id="rId48"/>
    <p:sldId id="663" r:id="rId49"/>
    <p:sldId id="664" r:id="rId50"/>
    <p:sldId id="665" r:id="rId51"/>
    <p:sldId id="666" r:id="rId52"/>
    <p:sldId id="667" r:id="rId53"/>
    <p:sldId id="669" r:id="rId54"/>
    <p:sldId id="676" r:id="rId55"/>
    <p:sldId id="670" r:id="rId56"/>
    <p:sldId id="671" r:id="rId57"/>
    <p:sldId id="672" r:id="rId58"/>
    <p:sldId id="673" r:id="rId59"/>
    <p:sldId id="674" r:id="rId60"/>
    <p:sldId id="466" r:id="rId61"/>
    <p:sldId id="467" r:id="rId62"/>
    <p:sldId id="468" r:id="rId63"/>
    <p:sldId id="469" r:id="rId64"/>
    <p:sldId id="470" r:id="rId65"/>
    <p:sldId id="471" r:id="rId66"/>
    <p:sldId id="675" r:id="rId67"/>
    <p:sldId id="677" r:id="rId68"/>
    <p:sldId id="678" r:id="rId69"/>
    <p:sldId id="680" r:id="rId70"/>
    <p:sldId id="679" r:id="rId71"/>
    <p:sldId id="681" r:id="rId72"/>
    <p:sldId id="472" r:id="rId73"/>
    <p:sldId id="475" r:id="rId74"/>
    <p:sldId id="474" r:id="rId75"/>
    <p:sldId id="682" r:id="rId76"/>
    <p:sldId id="684" r:id="rId77"/>
    <p:sldId id="683" r:id="rId78"/>
    <p:sldId id="685" r:id="rId79"/>
    <p:sldId id="473" r:id="rId80"/>
    <p:sldId id="477" r:id="rId81"/>
    <p:sldId id="476" r:id="rId82"/>
    <p:sldId id="478" r:id="rId83"/>
    <p:sldId id="686" r:id="rId84"/>
    <p:sldId id="687" r:id="rId85"/>
    <p:sldId id="688" r:id="rId86"/>
    <p:sldId id="689" r:id="rId87"/>
    <p:sldId id="690" r:id="rId88"/>
    <p:sldId id="479" r:id="rId89"/>
    <p:sldId id="480" r:id="rId90"/>
    <p:sldId id="481" r:id="rId91"/>
    <p:sldId id="482" r:id="rId92"/>
    <p:sldId id="483" r:id="rId93"/>
    <p:sldId id="484" r:id="rId94"/>
    <p:sldId id="691" r:id="rId95"/>
    <p:sldId id="692" r:id="rId96"/>
    <p:sldId id="693" r:id="rId97"/>
    <p:sldId id="694" r:id="rId98"/>
    <p:sldId id="697" r:id="rId99"/>
    <p:sldId id="698" r:id="rId100"/>
    <p:sldId id="699" r:id="rId101"/>
    <p:sldId id="700" r:id="rId102"/>
    <p:sldId id="703" r:id="rId103"/>
    <p:sldId id="702" r:id="rId104"/>
    <p:sldId id="701" r:id="rId105"/>
    <p:sldId id="704" r:id="rId106"/>
    <p:sldId id="706" r:id="rId107"/>
    <p:sldId id="710" r:id="rId108"/>
    <p:sldId id="725" r:id="rId109"/>
    <p:sldId id="723" r:id="rId110"/>
    <p:sldId id="724" r:id="rId111"/>
    <p:sldId id="711" r:id="rId112"/>
    <p:sldId id="712" r:id="rId113"/>
    <p:sldId id="507" r:id="rId114"/>
    <p:sldId id="508" r:id="rId115"/>
    <p:sldId id="511" r:id="rId116"/>
    <p:sldId id="512" r:id="rId117"/>
    <p:sldId id="513" r:id="rId118"/>
    <p:sldId id="713" r:id="rId119"/>
    <p:sldId id="720" r:id="rId120"/>
    <p:sldId id="715" r:id="rId121"/>
    <p:sldId id="726" r:id="rId122"/>
    <p:sldId id="717" r:id="rId123"/>
    <p:sldId id="718" r:id="rId124"/>
    <p:sldId id="716" r:id="rId125"/>
    <p:sldId id="602" r:id="rId1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5931" autoAdjust="0"/>
  </p:normalViewPr>
  <p:slideViewPr>
    <p:cSldViewPr snapToGrid="0">
      <p:cViewPr varScale="1">
        <p:scale>
          <a:sx n="71" d="100"/>
          <a:sy n="71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presProps" Target="presProp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slide" Target="slides/slide12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slide" Target="slides/slide121.xml"/><Relationship Id="rId12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8638-9698-4EDC-9412-A158CEC4640C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40CF5-E53E-4C03-B429-557B55F2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2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8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2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法系是指根据法在结构上、形式上、历史传统等外部特征以及法律实践的特点、法律意识和法在社会生活中的地位等因素对法进行的基本划分。</a:t>
            </a:r>
          </a:p>
          <a:p>
            <a:r>
              <a:rPr lang="zh-CN" altLang="en-US" dirty="0" smtClean="0"/>
              <a:t>　　资本主义国家有两大法系，即大陆法系和英美法系。大陆法系又称罗马法系、民法法系、法典法系或罗马日尔曼法系，是承袭古罗马法的传统，仿照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法国民法典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德国民法典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样式而建立起来的各国法律制度的总称。欧洲大陆上的法、德、意、荷兰、西班牙、葡萄牙等国和拉丁美洲、亚洲的许多国家的法律都属于大陆法系。英美法系又称英国法系。普通法系或判例法系，是承袭英国中世纪的法律传统而发展起来的各国法律制度的总称，英、美、澳大利亚、新西兰、香港等国家和地区的法律制度均属于英美法系。近几十年来，英美法系国家也制定了大量成文法以作为对习惯法的补充。目前世界上大约有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个国家法律属英美法系，除英美两国，其余主要是英联邦国家，大陆法系又称为成文法，其最重要的特点就是以法典为第一法律渊源，法典是各部门法典的系统的综合的首尾一贯的成文法汇编。世界上大约有</a:t>
            </a:r>
            <a:r>
              <a:rPr lang="en-US" altLang="zh-CN" dirty="0" smtClean="0"/>
              <a:t>70</a:t>
            </a:r>
            <a:r>
              <a:rPr lang="zh-CN" altLang="en-US" dirty="0" smtClean="0"/>
              <a:t>个国家法律属成文法系，主要分布在欧洲大陆及受其影响的其他一些国家。</a:t>
            </a:r>
          </a:p>
          <a:p>
            <a:r>
              <a:rPr lang="zh-CN" altLang="en-US" dirty="0" smtClean="0"/>
              <a:t>　　两者的主要区别包括以下几个方面：</a:t>
            </a:r>
          </a:p>
          <a:p>
            <a:r>
              <a:rPr lang="zh-CN" altLang="en-US" dirty="0" smtClean="0"/>
              <a:t>　　▲第一，法律渊源不同。</a:t>
            </a:r>
          </a:p>
          <a:p>
            <a:r>
              <a:rPr lang="zh-CN" altLang="en-US" dirty="0" smtClean="0"/>
              <a:t>　　大陆法系是成文法系，其法律以成文法即制定法的方式存在。英美法系的法律渊源既包括各种制定法，也包括判例。</a:t>
            </a:r>
          </a:p>
          <a:p>
            <a:r>
              <a:rPr lang="zh-CN" altLang="en-US" dirty="0" smtClean="0"/>
              <a:t>　　▲第二，法律适用不同。</a:t>
            </a:r>
          </a:p>
          <a:p>
            <a:r>
              <a:rPr lang="zh-CN" altLang="en-US" dirty="0" smtClean="0"/>
              <a:t>　　前者习惯用演绎形式，后者习惯用归纳的形式。</a:t>
            </a:r>
          </a:p>
          <a:p>
            <a:r>
              <a:rPr lang="zh-CN" altLang="en-US" dirty="0" smtClean="0"/>
              <a:t>　　▲第三，判例地位不同。</a:t>
            </a:r>
          </a:p>
          <a:p>
            <a:r>
              <a:rPr lang="zh-CN" altLang="en-US" dirty="0" smtClean="0"/>
              <a:t>　　前者不是正式渊源，后者是法</a:t>
            </a:r>
          </a:p>
          <a:p>
            <a:r>
              <a:rPr lang="zh-CN" altLang="en-US" dirty="0" smtClean="0"/>
              <a:t>　　▲第四，法律分类不同</a:t>
            </a:r>
          </a:p>
          <a:p>
            <a:r>
              <a:rPr lang="zh-CN" altLang="en-US" dirty="0" smtClean="0"/>
              <a:t>　　前者分为公法和私法，后者分为普通法、平衡法</a:t>
            </a:r>
          </a:p>
          <a:p>
            <a:r>
              <a:rPr lang="zh-CN" altLang="en-US" dirty="0" smtClean="0"/>
              <a:t>　　▲第五，法律编纂不同</a:t>
            </a:r>
          </a:p>
          <a:p>
            <a:r>
              <a:rPr lang="zh-CN" altLang="en-US" dirty="0" smtClean="0"/>
              <a:t>　　前者倾向法典形式，后者倾向单行法</a:t>
            </a:r>
          </a:p>
          <a:p>
            <a:r>
              <a:rPr lang="zh-CN" altLang="en-US" dirty="0" smtClean="0"/>
              <a:t>　　▲第六，诉讼程序不同。</a:t>
            </a:r>
          </a:p>
          <a:p>
            <a:r>
              <a:rPr lang="zh-CN" altLang="en-US" dirty="0" smtClean="0"/>
              <a:t>　　前者的诉讼程序以法官为重心，具有纠问程序的特点。后者的诉讼程序以原告、被告及其辩护人和代理人为重心，具有抗辩式的特点，同时还存在陪审团制度。</a:t>
            </a:r>
          </a:p>
          <a:p>
            <a:r>
              <a:rPr lang="zh-CN" altLang="en-US" dirty="0" smtClean="0"/>
              <a:t>　　▲法系这种分类不能提示法的本质，但有助于促进法律文化的了解与交流。大陆法系和英美法系在历史上差异显著，但二十世纪以来，这种差别开始缩小。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2.</a:t>
            </a:r>
            <a:r>
              <a:rPr lang="zh-CN" altLang="en-US" dirty="0" smtClean="0"/>
              <a:t>我国在旧中国时代属于大陆法系，在新中国时代则不属其中任何一个法系，自成一个独立的法系，叫做社会主义法律体系，但比较接近于大陆法系。别忘了，我国至今没有一部民法典啊！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3.</a:t>
            </a:r>
            <a:r>
              <a:rPr lang="zh-CN" altLang="en-US" dirty="0" smtClean="0"/>
              <a:t>苏联是大陆法系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835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法系是指根据法在结构上、形式上、历史传统等外部特征以及法律实践的特点、法律意识和法在社会生活中的地位等因素对法进行的基本划分。</a:t>
            </a:r>
          </a:p>
          <a:p>
            <a:r>
              <a:rPr lang="zh-CN" altLang="en-US" dirty="0" smtClean="0"/>
              <a:t>　　资本主义国家有两大法系，即大陆法系和英美法系。大陆法系又称罗马法系、民法法系、法典法系或罗马日尔曼法系，是承袭古罗马法的传统，仿照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法国民法典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德国民法典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样式而建立起来的各国法律制度的总称。欧洲大陆上的法、德、意、荷兰、西班牙、葡萄牙等国和拉丁美洲、亚洲的许多国家的法律都属于大陆法系。英美法系又称英国法系。普通法系或判例法系，是承袭英国中世纪的法律传统而发展起来的各国法律制度的总称，英、美、澳大利亚、新西兰、香港等国家和地区的法律制度均属于英美法系。近几十年来，英美法系国家也制定了大量成文法以作为对习惯法的补充。目前世界上大约有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个国家法律属英美法系，除英美两国，其余主要是英联邦国家，大陆法系又称为成文法，其最重要的特点就是以法典为第一法律渊源，法典是各部门法典的系统的综合的首尾一贯的成文法汇编。世界上大约有</a:t>
            </a:r>
            <a:r>
              <a:rPr lang="en-US" altLang="zh-CN" dirty="0" smtClean="0"/>
              <a:t>70</a:t>
            </a:r>
            <a:r>
              <a:rPr lang="zh-CN" altLang="en-US" dirty="0" smtClean="0"/>
              <a:t>个国家法律属成文法系，主要分布在欧洲大陆及受其影响的其他一些国家。</a:t>
            </a:r>
          </a:p>
          <a:p>
            <a:r>
              <a:rPr lang="zh-CN" altLang="en-US" dirty="0" smtClean="0"/>
              <a:t>　　两者的主要区别包括以下几个方面：</a:t>
            </a:r>
          </a:p>
          <a:p>
            <a:r>
              <a:rPr lang="zh-CN" altLang="en-US" dirty="0" smtClean="0"/>
              <a:t>　▲第一，法律渊源不同。</a:t>
            </a:r>
          </a:p>
          <a:p>
            <a:r>
              <a:rPr lang="zh-CN" altLang="en-US" dirty="0" smtClean="0"/>
              <a:t>　　大陆法系是成文法系，其法律以成文法即制定法的方式存在。英美法系的法律渊源既包括各种制定法，也包括判例。</a:t>
            </a:r>
          </a:p>
          <a:p>
            <a:r>
              <a:rPr lang="zh-CN" altLang="en-US" dirty="0" smtClean="0"/>
              <a:t>　　▲第二，法律适用不同。</a:t>
            </a:r>
          </a:p>
          <a:p>
            <a:r>
              <a:rPr lang="zh-CN" altLang="en-US" dirty="0" smtClean="0"/>
              <a:t>　　前者习惯用演绎形式，后者习惯用归纳的形式。</a:t>
            </a:r>
          </a:p>
          <a:p>
            <a:r>
              <a:rPr lang="zh-CN" altLang="en-US" dirty="0" smtClean="0"/>
              <a:t>　　▲第三，判例地位不同。</a:t>
            </a:r>
          </a:p>
          <a:p>
            <a:r>
              <a:rPr lang="zh-CN" altLang="en-US" dirty="0" smtClean="0"/>
              <a:t>　　前者不是正式渊源，后者是法</a:t>
            </a:r>
          </a:p>
          <a:p>
            <a:r>
              <a:rPr lang="zh-CN" altLang="en-US" dirty="0" smtClean="0"/>
              <a:t>　　▲第四，法律分类不同</a:t>
            </a:r>
          </a:p>
          <a:p>
            <a:r>
              <a:rPr lang="zh-CN" altLang="en-US" dirty="0" smtClean="0"/>
              <a:t>　　前者分为公法和私法，后者分为普通法、平衡法</a:t>
            </a:r>
          </a:p>
          <a:p>
            <a:r>
              <a:rPr lang="zh-CN" altLang="en-US" dirty="0" smtClean="0"/>
              <a:t>　　▲第五，法律编纂不同</a:t>
            </a:r>
          </a:p>
          <a:p>
            <a:r>
              <a:rPr lang="zh-CN" altLang="en-US" dirty="0" smtClean="0"/>
              <a:t>　　前者倾向法典形式，后者倾向单行法</a:t>
            </a:r>
          </a:p>
          <a:p>
            <a:r>
              <a:rPr lang="zh-CN" altLang="en-US" dirty="0" smtClean="0"/>
              <a:t>　　▲第六，诉讼程序不同。</a:t>
            </a:r>
          </a:p>
          <a:p>
            <a:r>
              <a:rPr lang="zh-CN" altLang="en-US" dirty="0" smtClean="0"/>
              <a:t>　　前者的诉讼程序以法官为重心，具有纠问程序的特点。后者的诉讼程序以原告、被告及其辩护人和代理人为重心，具有抗辩式的特点，同时还存在陪审团制度。</a:t>
            </a:r>
          </a:p>
          <a:p>
            <a:r>
              <a:rPr lang="zh-CN" altLang="en-US" dirty="0" smtClean="0"/>
              <a:t>　　▲法系这种分类不能提示法的本质，但有助于促进法律文化的了解与交流。大陆法系和英美法系在历史上差异显著，但二十世纪以来，这种差别开始缩小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2.</a:t>
            </a:r>
            <a:r>
              <a:rPr lang="zh-CN" altLang="en-US" dirty="0" smtClean="0"/>
              <a:t>我国在旧中国时代属于大陆法系，在新中国时代则不属其中任何一个法系，自成一个独立的法系，叫做社会主义法律体系，但比较接近于大陆法系。别忘了，我国至今没有一部民法典啊！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3.</a:t>
            </a:r>
            <a:r>
              <a:rPr lang="zh-CN" altLang="en-US" dirty="0" smtClean="0"/>
              <a:t>苏联是大陆法系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986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12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58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80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19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73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82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▲法系这种分类不能提示法的本质，但有助于促进法律文化的了解与交流。大陆法系和英美法系在历史上差异显著，但二十世纪以来，这种差别开始缩小。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　</a:t>
            </a:r>
            <a:r>
              <a:rPr lang="en-US" altLang="zh-CN" dirty="0" smtClean="0"/>
              <a:t>2.</a:t>
            </a:r>
            <a:r>
              <a:rPr lang="zh-CN" altLang="en-US" dirty="0" smtClean="0"/>
              <a:t>我国在旧中国时代属于大陆法系，在新中国时代则不属其中任何一个法系，自成一个独立的法系，叫做社会主义法律体系，但比较接近于大陆法系。别忘了，我国至今没有一部民法典啊！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80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▲法系这种分类不能提示法的本质，但有助于促进法律文化的了解与交流。大陆法系和英美法系在历史上差异显著，但二十世纪以来，这种差别开始缩小。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　</a:t>
            </a:r>
            <a:r>
              <a:rPr lang="en-US" altLang="zh-CN" dirty="0" smtClean="0"/>
              <a:t>2.</a:t>
            </a:r>
            <a:r>
              <a:rPr lang="zh-CN" altLang="en-US" dirty="0" smtClean="0"/>
              <a:t>我国在旧中国时代属于大陆法系，在新中国时代则不属其中任何一个法系，自成一个独立的法系，叫做社会主义法律体系，但比较接近于大陆法系。别忘了，我国至今没有一部民法典啊！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88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▲法系这种分类不能提示法的本质，但有助于促进法律文化的了解与交流。大陆法系和英美法系在历史上差异显著，但二十世纪以来，这种差别开始缩小。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　</a:t>
            </a:r>
            <a:r>
              <a:rPr lang="en-US" altLang="zh-CN" dirty="0" smtClean="0"/>
              <a:t>2.</a:t>
            </a:r>
            <a:r>
              <a:rPr lang="zh-CN" altLang="en-US" dirty="0" smtClean="0"/>
              <a:t>我国在旧中国时代属于大陆法系，在新中国时代则不属其中任何一个法系，自成一个独立的法系，叫做社会主义法律体系，但比较接近于大陆法系。别忘了，我国至今没有一部民法典啊！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13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▲法系这种分类不能提示法的本质，但有助于促进法律文化的了解与交流。大陆法系和英美法系在历史上差异显著，但二十世纪以来，这种差别开始缩小。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　</a:t>
            </a:r>
            <a:r>
              <a:rPr lang="en-US" altLang="zh-CN" dirty="0" smtClean="0"/>
              <a:t>2.</a:t>
            </a:r>
            <a:r>
              <a:rPr lang="zh-CN" altLang="en-US" dirty="0" smtClean="0"/>
              <a:t>我国在旧中国时代属于大陆法系，在新中国时代则不属其中任何一个法系，自成一个独立的法系，叫做社会主义法律体系，但比较接近于大陆法系。别忘了，我国至今没有一部民法典啊！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276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世界各国对合同的定义并不完全相同。按照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中华人民共和国民法通则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</a:t>
            </a:r>
            <a:r>
              <a:rPr lang="en-US" altLang="zh-CN" dirty="0" smtClean="0"/>
              <a:t>85</a:t>
            </a:r>
            <a:r>
              <a:rPr lang="zh-CN" altLang="en-US" dirty="0" smtClean="0"/>
              <a:t>条的规定：“合同是当事人之间设立、变更、终止民事关系的协议。依法成立的合同，受法律保护。”由此可见，合同具有以下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个特征： 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．合同是双方的民事法律行为，不是单方的民事法律行为 </a:t>
            </a:r>
          </a:p>
          <a:p>
            <a:r>
              <a:rPr lang="zh-CN" altLang="en-US" dirty="0" smtClean="0"/>
              <a:t>合同的签订至少要有双方当事人参加，而且双方当事人的意思表示必须一致，合同才能成立。如果双方当事人意思不一致，就不能达成协议，合同就不能成立。这是合同的基本法律特征。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．订立合同的目的是为了产生某种民事法律上的效果 </a:t>
            </a:r>
          </a:p>
          <a:p>
            <a:r>
              <a:rPr lang="zh-CN" altLang="en-US" dirty="0" smtClean="0"/>
              <a:t>合同的订立包括设立、变更或者终止当事人之间的民事法律关系。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．合同是合法行为，不是违法行为 </a:t>
            </a:r>
          </a:p>
          <a:p>
            <a:r>
              <a:rPr lang="zh-CN" altLang="en-US" dirty="0" smtClean="0"/>
              <a:t>依法订立的合同，受法律保护，而违法订立的合同在法律上是无效的。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38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世界各国对合同的定义并不完全相同。按照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中华人民共和国民法通则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</a:t>
            </a:r>
            <a:r>
              <a:rPr lang="en-US" altLang="zh-CN" dirty="0" smtClean="0"/>
              <a:t>85</a:t>
            </a:r>
            <a:r>
              <a:rPr lang="zh-CN" altLang="en-US" dirty="0" smtClean="0"/>
              <a:t>条的规定：“合同是当事人之间设立、变更、终止民事关系的协议。依法成立的合同，受法律保护。”由此可见，合同具有以下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个特征： 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．合同是双方的民事法律行为，不是单方的民事法律行为 </a:t>
            </a:r>
          </a:p>
          <a:p>
            <a:r>
              <a:rPr lang="zh-CN" altLang="en-US" dirty="0" smtClean="0"/>
              <a:t>合同的签订至少要有双方当事人参加，而且双方当事人的意思表示必须一致，合同才能成立。如果双方当事人意思不一致，就不能达成协议，合同就不能成立。这是合同的基本法律特征。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．订立合同的目的是为了产生某种民事法律上的效果 </a:t>
            </a:r>
          </a:p>
          <a:p>
            <a:r>
              <a:rPr lang="zh-CN" altLang="en-US" dirty="0" smtClean="0"/>
              <a:t>合同的订立包括设立、变更或者终止当事人之间的民事法律关系。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．合同是合法行为，不是违法行为 </a:t>
            </a:r>
          </a:p>
          <a:p>
            <a:r>
              <a:rPr lang="zh-CN" altLang="en-US" dirty="0" smtClean="0"/>
              <a:t>依法订立的合同，受法律保护，而违法订立的合同在法律上是无效的。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80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世界各国对合同的定义并不完全相同。按照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中华人民共和国民法通则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</a:t>
            </a:r>
            <a:r>
              <a:rPr lang="en-US" altLang="zh-CN" dirty="0" smtClean="0"/>
              <a:t>85</a:t>
            </a:r>
            <a:r>
              <a:rPr lang="zh-CN" altLang="en-US" dirty="0" smtClean="0"/>
              <a:t>条的规定：“合同是当事人之间设立、变更、终止民事关系的协议。依法成立的合同，受法律保护。”由此可见，合同具有以下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个特征： 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．合同是双方的民事法律行为，不是单方的民事法律行为 </a:t>
            </a:r>
          </a:p>
          <a:p>
            <a:r>
              <a:rPr lang="zh-CN" altLang="en-US" dirty="0" smtClean="0"/>
              <a:t>合同的签订至少要有双方当事人参加，而且双方当事人的意思表示必须一致，合同才能成立。如果双方当事人意思不一致，就不能达成协议，合同就不能成立。这是合同的基本法律特征。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．订立合同的目的是为了产生某种民事法律上的效果 </a:t>
            </a:r>
          </a:p>
          <a:p>
            <a:r>
              <a:rPr lang="zh-CN" altLang="en-US" dirty="0" smtClean="0"/>
              <a:t>合同的订立包括设立、变更或者终止当事人之间的民事法律关系。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．合同是合法行为，不是违法行为 </a:t>
            </a:r>
          </a:p>
          <a:p>
            <a:r>
              <a:rPr lang="zh-CN" altLang="en-US" dirty="0" smtClean="0"/>
              <a:t>依法订立的合同，受法律保护，而违法订立的合同在法律上是无效的。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825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世界各国对合同的定义并不完全相同。按照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中华人民共和国民法通则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</a:t>
            </a:r>
            <a:r>
              <a:rPr lang="en-US" altLang="zh-CN" dirty="0" smtClean="0"/>
              <a:t>85</a:t>
            </a:r>
            <a:r>
              <a:rPr lang="zh-CN" altLang="en-US" dirty="0" smtClean="0"/>
              <a:t>条的规定：“合同是当事人之间设立、变更、终止民事关系的协议。依法成立的合同，受法律保护。”由此可见，合同具有以下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个特征： 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．合同是双方的民事法律行为，不是单方的民事法律行为 </a:t>
            </a:r>
          </a:p>
          <a:p>
            <a:r>
              <a:rPr lang="zh-CN" altLang="en-US" dirty="0" smtClean="0"/>
              <a:t>合同的签订至少要有双方当事人参加，而且双方当事人的意思表示必须一致，合同才能成立。如果双方当事人意思不一致，就不能达成协议，合同就不能成立。这是合同的基本法律特征。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．订立合同的目的是为了产生某种民事法律上的效果 </a:t>
            </a:r>
          </a:p>
          <a:p>
            <a:r>
              <a:rPr lang="zh-CN" altLang="en-US" dirty="0" smtClean="0"/>
              <a:t>合同的订立包括设立、变更或者终止当事人之间的民事法律关系。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．合同是合法行为，不是违法行为 </a:t>
            </a:r>
          </a:p>
          <a:p>
            <a:r>
              <a:rPr lang="zh-CN" altLang="en-US" dirty="0" smtClean="0"/>
              <a:t>依法订立的合同，受法律保护，而违法订立的合同在法律上是无效的。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2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世界各国对合同的定义并不完全相同。按照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中华人民共和国民法通则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</a:t>
            </a:r>
            <a:r>
              <a:rPr lang="en-US" altLang="zh-CN" dirty="0" smtClean="0"/>
              <a:t>85</a:t>
            </a:r>
            <a:r>
              <a:rPr lang="zh-CN" altLang="en-US" dirty="0" smtClean="0"/>
              <a:t>条的规定：“合同是当事人之间设立、变更、终止民事关系的协议。依法成立的合同，受法律保护。”由此可见，合同具有以下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个特征： 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．合同是双方的民事法律行为，不是单方的民事法律行为 </a:t>
            </a:r>
          </a:p>
          <a:p>
            <a:r>
              <a:rPr lang="zh-CN" altLang="en-US" dirty="0" smtClean="0"/>
              <a:t>合同的签订至少要有双方当事人参加，而且双方当事人的意思表示必须一致，合同才能成立。如果双方当事人意思不一致，就不能达成协议，合同就不能成立。这是合同的基本法律特征。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．订立合同的目的是为了产生某种民事法律上的效果 </a:t>
            </a:r>
          </a:p>
          <a:p>
            <a:r>
              <a:rPr lang="zh-CN" altLang="en-US" dirty="0" smtClean="0"/>
              <a:t>合同的订立包括设立、变更或者终止当事人之间的民事法律关系。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．合同是合法行为，不是违法行为 </a:t>
            </a:r>
          </a:p>
          <a:p>
            <a:r>
              <a:rPr lang="zh-CN" altLang="en-US" dirty="0" smtClean="0"/>
              <a:t>依法订立的合同，受法律保护，而违法订立的合同在法律上是无效的。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355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世界各国对合同的定义并不完全相同。按照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中华人民共和国民法通则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</a:t>
            </a:r>
            <a:r>
              <a:rPr lang="en-US" altLang="zh-CN" dirty="0" smtClean="0"/>
              <a:t>85</a:t>
            </a:r>
            <a:r>
              <a:rPr lang="zh-CN" altLang="en-US" dirty="0" smtClean="0"/>
              <a:t>条的规定：“合同是当事人之间设立、变更、终止民事关系的协议。依法成立的合同，受法律保护。”由此可见，合同具有以下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个特征： 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．合同是双方的民事法律行为，不是单方的民事法律行为 </a:t>
            </a:r>
          </a:p>
          <a:p>
            <a:r>
              <a:rPr lang="zh-CN" altLang="en-US" dirty="0" smtClean="0"/>
              <a:t>合同的签订至少要有双方当事人参加，而且双方当事人的意思表示必须一致，合同才能成立。如果双方当事人意思不一致，就不能达成协议，合同就不能成立。这是合同的基本法律特征。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．订立合同的目的是为了产生某种民事法律上的效果 </a:t>
            </a:r>
          </a:p>
          <a:p>
            <a:r>
              <a:rPr lang="zh-CN" altLang="en-US" dirty="0" smtClean="0"/>
              <a:t>合同的订立包括设立、变更或者终止当事人之间的民事法律关系。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．合同是合法行为，不是违法行为 </a:t>
            </a:r>
          </a:p>
          <a:p>
            <a:r>
              <a:rPr lang="zh-CN" altLang="en-US" dirty="0" smtClean="0"/>
              <a:t>依法订立的合同，受法律保护，而违法订立的合同在法律上是无效的。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77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涉外仲裁协议一般包括以下内容：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）仲裁意愿。它是当事人一致同意将争议交付仲裁的意思表示。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）仲裁事项。它指提交仲裁的争议范围，一般应写明：凡因执行本合同或与本合同有关的一切争议，均应提交某仲裁机构解决。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）仲裁地点。它是仲裁协议中的主要内容，与仲裁所适用的程序法和实体法有密切的关系，应写明在哪个国家、哪个城市进行仲裁。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）仲裁机构。它是指受理案件并作出裁决的机构。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）仲裁程序规则。它是进行仲裁的准则。仲裁申请、指定仲裁员、组成仲裁庭、审理、裁决和收取仲裁费都在仲裁程序规则中作出具体的规定，供当事人和仲裁员参照执行。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）仲裁裁决的效力。它主要是指裁决是否具有终局性，是否对双方具有约束力。我国法律规定，经我国涉外仲裁机构作出的裁决，当事人不得向法院上诉。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72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11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涉外仲裁协议一般包括以下</a:t>
            </a:r>
            <a:r>
              <a:rPr lang="zh-CN" altLang="en-US" smtClean="0"/>
              <a:t>内容：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）仲裁意愿。它是当事人一致同意将争议交付仲裁的意思表示。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）仲裁事项。它指提交仲裁的争议范围，一般应写明：凡因执行本合同或与本合同有关的一切争议，均应提交某仲裁机构解决。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）仲裁地点。它是仲裁协议中的主要内容，与仲裁所适用的程序法和实体法有密切的关系，应写明在哪个国家、哪个城市进行仲裁。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）仲裁机构。它是指受理案件并作出裁决的机构。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）仲裁程序规则。它是进行仲裁的准则。仲裁申请、指定仲裁员、组成仲裁庭、审理、裁决和收取仲裁费都在仲裁程序规则中作出具体的规定，供当事人和仲裁员参照执行。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）仲裁裁决的效力。它主要是指裁决是否具有终局性，是否对双方具有约束力。我国法律规定，经我国涉外仲裁机构作出的裁决，当事人不得向法院上诉。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11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涉外仲裁协议一般包括以下</a:t>
            </a:r>
            <a:r>
              <a:rPr lang="zh-CN" altLang="en-US" smtClean="0"/>
              <a:t>内容：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）仲裁意愿。它是当事人一致同意将争议交付仲裁的意思表示。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）仲裁事项。它指提交仲裁的争议范围，一般应写明：凡因执行本合同或与本合同有关的一切争议，均应提交某仲裁机构解决。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）仲裁地点。它是仲裁协议中的主要内容，与仲裁所适用的程序法和实体法有密切的关系，应写明在哪个国家、哪个城市进行仲裁。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）仲裁机构。它是指受理案件并作出裁决的机构。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）仲裁程序规则。它是进行仲裁的准则。仲裁申请、指定仲裁员、组成仲裁庭、审理、裁决和收取仲裁费都在仲裁程序规则中作出具体的规定，供当事人和仲裁员参照执行。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）仲裁裁决的效力。它主要是指裁决是否具有终局性，是否对双方具有约束力。我国法律规定，经我国涉外仲裁机构作出的裁决，当事人不得向法院上诉。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4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812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727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91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684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006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2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47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1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13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394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12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当年，在与伊朗企业谈判时应十分谨慎，因为伊朗现政权有被推翻的危险。这充分说明，影响国际商务谈判的因素是（ ）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政治背景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政局稳定性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政府间的关系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经济运行机制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际商务谈判对方国家政府的稳定程度如何？在谈判项目履行期间，政府局势是否稳定？总统大选的时间是否定在谈判协议履行期间？总统大选是否与所谈项目有关？谈判对方与邻国的关系如何？是否处于较为紧张的敌对状态？有无战争爆发的可能？等等，这些政治因素都将对谈判的顺利进行产生重要影响。其中，战争风险的危害性最大，直接牵涉政局稳定性，故本题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7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1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27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3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5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624415"/>
      </p:ext>
    </p:extLst>
  </p:cSld>
  <p:clrMapOvr>
    <a:masterClrMapping/>
  </p:clrMapOvr>
  <p:transition spd="slow" advTm="300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24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80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83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617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9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185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559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1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57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24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90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9C93-5462-41AC-BB05-1C82A9A276C8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451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46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543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0245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2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38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097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18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219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383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153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332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992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42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840760"/>
      </p:ext>
    </p:extLst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7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2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5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6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9C93-5462-41AC-BB05-1C82A9A276C8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F43EF-DCE0-4E5A-B2AE-5DABB5A98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41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8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180" y="1051276"/>
            <a:ext cx="583340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6600" b="1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国际商务谈判</a:t>
            </a:r>
            <a:endParaRPr lang="zh-CN" altLang="en-US" sz="66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4232" y="2161304"/>
            <a:ext cx="895443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自变量学院：徐微微     中国农业大学   市场营销学学士        </a:t>
            </a:r>
          </a:p>
        </p:txBody>
      </p:sp>
      <p:sp>
        <p:nvSpPr>
          <p:cNvPr id="7" name="矩形 6"/>
          <p:cNvSpPr/>
          <p:nvPr/>
        </p:nvSpPr>
        <p:spPr>
          <a:xfrm>
            <a:off x="6816174" y="4036422"/>
            <a:ext cx="5375827" cy="760730"/>
          </a:xfrm>
          <a:prstGeom prst="rect">
            <a:avLst/>
          </a:prstGeom>
          <a:solidFill>
            <a:srgbClr val="414455"/>
          </a:solidFill>
          <a:ln>
            <a:solidFill>
              <a:srgbClr val="005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1149196"/>
            <a:ext cx="1663516" cy="150455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0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22188"/>
              </p:ext>
            </p:extLst>
          </p:nvPr>
        </p:nvGraphicFramePr>
        <p:xfrm>
          <a:off x="0" y="907073"/>
          <a:ext cx="1691680" cy="52950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7650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07074"/>
            <a:ext cx="3508162" cy="1724849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1680" y="94754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</p:txBody>
      </p:sp>
      <p:sp>
        <p:nvSpPr>
          <p:cNvPr id="15" name="五边形 14"/>
          <p:cNvSpPr/>
          <p:nvPr/>
        </p:nvSpPr>
        <p:spPr>
          <a:xfrm flipH="1">
            <a:off x="5160143" y="1340844"/>
            <a:ext cx="1224632" cy="428654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10661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91680" y="1277470"/>
            <a:ext cx="6807359" cy="3623940"/>
            <a:chOff x="1718076" y="1741268"/>
            <a:chExt cx="6339216" cy="3106354"/>
          </a:xfrm>
        </p:grpSpPr>
        <p:sp>
          <p:nvSpPr>
            <p:cNvPr id="22" name="圆角矩形 21"/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二、国际商务谈判中的群体心理</a:t>
              </a:r>
            </a:p>
          </p:txBody>
        </p:sp>
        <p:cxnSp>
          <p:nvCxnSpPr>
            <p:cNvPr id="23" name="曲线连接符 22"/>
            <p:cNvCxnSpPr>
              <a:endCxn id="22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五边形 25"/>
          <p:cNvSpPr/>
          <p:nvPr/>
        </p:nvSpPr>
        <p:spPr>
          <a:xfrm flipH="1">
            <a:off x="8898115" y="1277471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83360" y="2243086"/>
            <a:ext cx="648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群体效能：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群体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的工作效率和工作效益。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98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91680" y="1277470"/>
            <a:ext cx="6807359" cy="3623940"/>
            <a:chOff x="1718076" y="1741268"/>
            <a:chExt cx="6339216" cy="3106354"/>
          </a:xfrm>
        </p:grpSpPr>
        <p:sp>
          <p:nvSpPr>
            <p:cNvPr id="22" name="圆角矩形 21"/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二、国际商务谈判中的群体心理</a:t>
              </a:r>
            </a:p>
          </p:txBody>
        </p:sp>
        <p:cxnSp>
          <p:nvCxnSpPr>
            <p:cNvPr id="23" name="曲线连接符 22"/>
            <p:cNvCxnSpPr>
              <a:endCxn id="22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五边形 25"/>
          <p:cNvSpPr/>
          <p:nvPr/>
        </p:nvSpPr>
        <p:spPr>
          <a:xfrm flipH="1">
            <a:off x="8898115" y="1277471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83360" y="2243086"/>
            <a:ext cx="648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效能：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群体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的工作效率和工作效益。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13140" y="3066191"/>
            <a:ext cx="28905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群体成员的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素质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群体成员的</a:t>
            </a:r>
            <a:r>
              <a:rPr lang="zh-CN" altLang="zh-CN" sz="2000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结构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群体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规范</a:t>
            </a:r>
            <a:endParaRPr lang="en-US" altLang="zh-CN" sz="20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群体的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决策方式</a:t>
            </a:r>
            <a:endParaRPr lang="en-US" altLang="zh-CN" sz="20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群体内的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人际关系</a:t>
            </a:r>
            <a:endParaRPr lang="zh-CN" altLang="en-US" sz="20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59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91680" y="1277470"/>
            <a:ext cx="6807359" cy="3623940"/>
            <a:chOff x="1718076" y="1741268"/>
            <a:chExt cx="6339216" cy="3106354"/>
          </a:xfrm>
        </p:grpSpPr>
        <p:sp>
          <p:nvSpPr>
            <p:cNvPr id="22" name="圆角矩形 21"/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二、国际商务谈判中的群体心理</a:t>
              </a:r>
            </a:p>
          </p:txBody>
        </p:sp>
        <p:cxnSp>
          <p:nvCxnSpPr>
            <p:cNvPr id="23" name="曲线连接符 22"/>
            <p:cNvCxnSpPr>
              <a:endCxn id="22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五边形 25"/>
          <p:cNvSpPr/>
          <p:nvPr/>
        </p:nvSpPr>
        <p:spPr>
          <a:xfrm flipH="1">
            <a:off x="8898115" y="1277471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83360" y="2243086"/>
            <a:ext cx="648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效能：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群体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的工作效率和工作效益。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13140" y="3066191"/>
            <a:ext cx="28905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群体成员的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素质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群体成员的</a:t>
            </a:r>
            <a:r>
              <a:rPr lang="zh-CN" altLang="zh-CN" sz="2000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结构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群体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规范</a:t>
            </a:r>
            <a:endParaRPr lang="en-US" altLang="zh-CN" sz="20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群体的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决策方式</a:t>
            </a:r>
            <a:endParaRPr lang="en-US" altLang="zh-CN" sz="20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群体内的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人际关系</a:t>
            </a:r>
            <a:endParaRPr lang="zh-CN" altLang="en-US" sz="20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26999" y="3066191"/>
            <a:ext cx="53005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（三）发挥谈判群体效能最大化的一般途径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．合理配备群体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成员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．灵活选择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决策程序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．建立严明的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纪律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和有效的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激励机制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．理顺群体内部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信息交流的渠道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33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91680" y="1277470"/>
            <a:ext cx="6807359" cy="3623940"/>
            <a:chOff x="1718076" y="1741268"/>
            <a:chExt cx="6339216" cy="3106354"/>
          </a:xfrm>
        </p:grpSpPr>
        <p:sp>
          <p:nvSpPr>
            <p:cNvPr id="22" name="圆角矩形 21"/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三、谈判的心理禁忌</a:t>
              </a:r>
            </a:p>
          </p:txBody>
        </p:sp>
        <p:cxnSp>
          <p:nvCxnSpPr>
            <p:cNvPr id="23" name="曲线连接符 22"/>
            <p:cNvCxnSpPr>
              <a:endCxn id="22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五边形 25"/>
          <p:cNvSpPr/>
          <p:nvPr/>
        </p:nvSpPr>
        <p:spPr>
          <a:xfrm flipH="1">
            <a:off x="8898114" y="1277471"/>
            <a:ext cx="2020897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64145" y="2275844"/>
            <a:ext cx="7440706" cy="2658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（一）必须避免出现的心理状态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1．信心不足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2．热情过度</a:t>
            </a:r>
          </a:p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．不知所措  </a:t>
            </a:r>
          </a:p>
        </p:txBody>
      </p:sp>
    </p:spTree>
    <p:extLst>
      <p:ext uri="{BB962C8B-B14F-4D97-AF65-F5344CB8AC3E}">
        <p14:creationId xmlns:p14="http://schemas.microsoft.com/office/powerpoint/2010/main" val="30663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91680" y="1277470"/>
            <a:ext cx="6807359" cy="3623940"/>
            <a:chOff x="1718076" y="1741268"/>
            <a:chExt cx="6339216" cy="3106354"/>
          </a:xfrm>
        </p:grpSpPr>
        <p:sp>
          <p:nvSpPr>
            <p:cNvPr id="22" name="圆角矩形 21"/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三、谈判的心理禁忌</a:t>
              </a:r>
            </a:p>
          </p:txBody>
        </p:sp>
        <p:cxnSp>
          <p:nvCxnSpPr>
            <p:cNvPr id="23" name="曲线连接符 22"/>
            <p:cNvCxnSpPr>
              <a:endCxn id="22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五边形 25"/>
          <p:cNvSpPr/>
          <p:nvPr/>
        </p:nvSpPr>
        <p:spPr>
          <a:xfrm flipH="1">
            <a:off x="8898115" y="1277471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08162" y="2052744"/>
            <a:ext cx="7440706" cy="664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（二）区别对待不同类型的谈判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对手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8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91680" y="1277470"/>
            <a:ext cx="6807359" cy="3623940"/>
            <a:chOff x="1718076" y="1741268"/>
            <a:chExt cx="6339216" cy="3106354"/>
          </a:xfrm>
        </p:grpSpPr>
        <p:sp>
          <p:nvSpPr>
            <p:cNvPr id="22" name="圆角矩形 21"/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三、谈判的心理禁忌</a:t>
              </a:r>
            </a:p>
          </p:txBody>
        </p:sp>
        <p:cxnSp>
          <p:nvCxnSpPr>
            <p:cNvPr id="23" name="曲线连接符 22"/>
            <p:cNvCxnSpPr>
              <a:endCxn id="22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五边形 25"/>
          <p:cNvSpPr/>
          <p:nvPr/>
        </p:nvSpPr>
        <p:spPr>
          <a:xfrm flipH="1">
            <a:off x="8898115" y="1277471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08162" y="2052744"/>
            <a:ext cx="7440706" cy="664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（二）区别对待不同类型的谈判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对手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13330"/>
              </p:ext>
            </p:extLst>
          </p:nvPr>
        </p:nvGraphicFramePr>
        <p:xfrm>
          <a:off x="1990045" y="2937165"/>
          <a:ext cx="9977718" cy="18288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30397"/>
                <a:gridCol w="4607629"/>
                <a:gridCol w="38396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类型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心理特征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谈判禁忌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权力型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进取型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关系型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5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91680" y="1277470"/>
            <a:ext cx="6807359" cy="3623940"/>
            <a:chOff x="1718076" y="1741268"/>
            <a:chExt cx="6339216" cy="3106354"/>
          </a:xfrm>
        </p:grpSpPr>
        <p:sp>
          <p:nvSpPr>
            <p:cNvPr id="22" name="圆角矩形 21"/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三、谈判的心理禁忌</a:t>
              </a:r>
            </a:p>
          </p:txBody>
        </p:sp>
        <p:cxnSp>
          <p:nvCxnSpPr>
            <p:cNvPr id="23" name="曲线连接符 22"/>
            <p:cNvCxnSpPr>
              <a:endCxn id="22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五边形 25"/>
          <p:cNvSpPr/>
          <p:nvPr/>
        </p:nvSpPr>
        <p:spPr>
          <a:xfrm flipH="1">
            <a:off x="8898115" y="1277471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08162" y="2052744"/>
            <a:ext cx="7440706" cy="664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（二）区别对待不同类型的谈判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对手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07559"/>
              </p:ext>
            </p:extLst>
          </p:nvPr>
        </p:nvGraphicFramePr>
        <p:xfrm>
          <a:off x="1990045" y="2937165"/>
          <a:ext cx="9977718" cy="2560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30397"/>
                <a:gridCol w="4607629"/>
                <a:gridCol w="38396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类型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心理特征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谈判禁忌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权力型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以取得</a:t>
                      </a:r>
                      <a:r>
                        <a:rPr lang="zh-CN" altLang="en-US" sz="2400" u="sng" dirty="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成功</a:t>
                      </a: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为满足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让他插手谈判程序的安排</a:t>
                      </a:r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;</a:t>
                      </a: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听取他的建议让他轻易得手</a:t>
                      </a:r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;</a:t>
                      </a: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屈服于他的压力。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进取型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关系型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72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91680" y="1277470"/>
            <a:ext cx="6807359" cy="3623940"/>
            <a:chOff x="1718076" y="1741268"/>
            <a:chExt cx="6339216" cy="3106354"/>
          </a:xfrm>
        </p:grpSpPr>
        <p:sp>
          <p:nvSpPr>
            <p:cNvPr id="22" name="圆角矩形 21"/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三、谈判的心理禁忌</a:t>
              </a:r>
            </a:p>
          </p:txBody>
        </p:sp>
        <p:cxnSp>
          <p:nvCxnSpPr>
            <p:cNvPr id="23" name="曲线连接符 22"/>
            <p:cNvCxnSpPr>
              <a:endCxn id="22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五边形 25"/>
          <p:cNvSpPr/>
          <p:nvPr/>
        </p:nvSpPr>
        <p:spPr>
          <a:xfrm flipH="1">
            <a:off x="8898115" y="1277471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08162" y="2052744"/>
            <a:ext cx="7440706" cy="664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（二）区别对待不同类型的谈判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对手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64503"/>
              </p:ext>
            </p:extLst>
          </p:nvPr>
        </p:nvGraphicFramePr>
        <p:xfrm>
          <a:off x="1990045" y="2937165"/>
          <a:ext cx="9977718" cy="32918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30397"/>
                <a:gridCol w="4607629"/>
                <a:gridCol w="38396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类型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心理特征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谈判禁忌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权力型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以取得</a:t>
                      </a:r>
                      <a:r>
                        <a:rPr lang="zh-CN" altLang="en-US" sz="2400" u="sng" dirty="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成功</a:t>
                      </a: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为满足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让他插手谈判程序的安排</a:t>
                      </a:r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;</a:t>
                      </a: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听取他的建议让他轻易得手</a:t>
                      </a:r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;</a:t>
                      </a: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屈服于他的压力。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进取型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以对别人和对谈判局势</a:t>
                      </a:r>
                      <a:r>
                        <a:rPr lang="zh-CN" altLang="en-US" sz="2400" u="sng" dirty="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施加影响</a:t>
                      </a: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为满足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试图去支配他、控制他</a:t>
                      </a:r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,</a:t>
                      </a: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压迫他作出过多的让步</a:t>
                      </a:r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,</a:t>
                      </a: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并提出相当苛刻的条件。</a:t>
                      </a:r>
                      <a:endParaRPr lang="en-US" altLang="zh-CN" sz="2400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关系型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83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91680" y="1277470"/>
            <a:ext cx="6807359" cy="3623940"/>
            <a:chOff x="1718076" y="1741268"/>
            <a:chExt cx="6339216" cy="3106354"/>
          </a:xfrm>
        </p:grpSpPr>
        <p:sp>
          <p:nvSpPr>
            <p:cNvPr id="22" name="圆角矩形 21"/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三、谈判的心理禁忌</a:t>
              </a:r>
            </a:p>
          </p:txBody>
        </p:sp>
        <p:cxnSp>
          <p:nvCxnSpPr>
            <p:cNvPr id="23" name="曲线连接符 22"/>
            <p:cNvCxnSpPr>
              <a:endCxn id="22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五边形 25"/>
          <p:cNvSpPr/>
          <p:nvPr/>
        </p:nvSpPr>
        <p:spPr>
          <a:xfrm flipH="1">
            <a:off x="8898115" y="1277471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08162" y="2052744"/>
            <a:ext cx="7440706" cy="664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（二）区别对待不同类型的谈判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对手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584059"/>
              </p:ext>
            </p:extLst>
          </p:nvPr>
        </p:nvGraphicFramePr>
        <p:xfrm>
          <a:off x="1990045" y="2937165"/>
          <a:ext cx="9977718" cy="36576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30397"/>
                <a:gridCol w="4607629"/>
                <a:gridCol w="38396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类型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心理特征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谈判禁忌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权力型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以取得</a:t>
                      </a:r>
                      <a:r>
                        <a:rPr lang="zh-CN" altLang="en-US" sz="2400" u="sng" dirty="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成功</a:t>
                      </a: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为满足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让他插手谈判程序的安排</a:t>
                      </a:r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;</a:t>
                      </a: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听取他的建议让他轻易得手</a:t>
                      </a:r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;</a:t>
                      </a: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屈服于他的压力。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进取型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以对别人和对谈判局势</a:t>
                      </a:r>
                      <a:r>
                        <a:rPr lang="zh-CN" altLang="en-US" sz="2400" u="sng" dirty="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施加影响</a:t>
                      </a: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为满足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试图去支配他、控制他</a:t>
                      </a:r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,</a:t>
                      </a: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压迫他作出过多的让步</a:t>
                      </a:r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,</a:t>
                      </a: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并提出相当苛刻的条件。</a:t>
                      </a:r>
                      <a:endParaRPr lang="en-US" altLang="zh-CN" sz="2400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关系型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以与别人保持</a:t>
                      </a:r>
                      <a:r>
                        <a:rPr lang="zh-CN" altLang="en-US" sz="2400" u="sng" dirty="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良好的关系</a:t>
                      </a: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而感到满足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不主动进攻</a:t>
                      </a:r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;</a:t>
                      </a: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对他让步过多</a:t>
                      </a:r>
                      <a:r>
                        <a:rPr lang="en-US" altLang="zh-CN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;</a:t>
                      </a:r>
                      <a:r>
                        <a:rPr lang="zh-CN" altLang="en-US" sz="24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对他的热情态度掉以轻心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89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91680" y="1277470"/>
            <a:ext cx="6807359" cy="3623940"/>
            <a:chOff x="1718076" y="1741268"/>
            <a:chExt cx="6339216" cy="3106354"/>
          </a:xfrm>
        </p:grpSpPr>
        <p:sp>
          <p:nvSpPr>
            <p:cNvPr id="22" name="圆角矩形 21"/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三、谈判的心理禁忌</a:t>
              </a:r>
            </a:p>
          </p:txBody>
        </p:sp>
        <p:cxnSp>
          <p:nvCxnSpPr>
            <p:cNvPr id="23" name="曲线连接符 22"/>
            <p:cNvCxnSpPr>
              <a:endCxn id="22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五边形 25"/>
          <p:cNvSpPr/>
          <p:nvPr/>
        </p:nvSpPr>
        <p:spPr>
          <a:xfrm flipH="1">
            <a:off x="8898115" y="1277471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08162" y="2052744"/>
            <a:ext cx="7440706" cy="664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三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了解不同性格谈判对手的心理特征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37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22188"/>
              </p:ext>
            </p:extLst>
          </p:nvPr>
        </p:nvGraphicFramePr>
        <p:xfrm>
          <a:off x="0" y="907073"/>
          <a:ext cx="1691680" cy="52950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7650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07074"/>
            <a:ext cx="3508162" cy="1724849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1680" y="94754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2268284" y="2064598"/>
            <a:ext cx="1002791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国家对企业的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_________     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</a:rPr>
              <a:t>企业自主权（大；小）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经济的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_________               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</a:rPr>
              <a:t>计划经济/市场经济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政治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_________                   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</a:rPr>
              <a:t>政治因素的影响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政局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_________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                 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</a:rPr>
              <a:t>总统大选、战争、政局、邻国关系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政府间的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_________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</a:rPr>
              <a:t>政治矛盾/贸易伙伴，军事性手段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8" name="五边形 17"/>
          <p:cNvSpPr/>
          <p:nvPr/>
        </p:nvSpPr>
        <p:spPr>
          <a:xfrm flipH="1">
            <a:off x="5160143" y="1340844"/>
            <a:ext cx="1224632" cy="428654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583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91680" y="1277470"/>
            <a:ext cx="6807359" cy="3623940"/>
            <a:chOff x="1718076" y="1741268"/>
            <a:chExt cx="6339216" cy="3106354"/>
          </a:xfrm>
        </p:grpSpPr>
        <p:sp>
          <p:nvSpPr>
            <p:cNvPr id="22" name="圆角矩形 21"/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三、谈判的心理禁忌</a:t>
              </a:r>
            </a:p>
          </p:txBody>
        </p:sp>
        <p:cxnSp>
          <p:nvCxnSpPr>
            <p:cNvPr id="23" name="曲线连接符 22"/>
            <p:cNvCxnSpPr>
              <a:endCxn id="22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五边形 25"/>
          <p:cNvSpPr/>
          <p:nvPr/>
        </p:nvSpPr>
        <p:spPr>
          <a:xfrm flipH="1">
            <a:off x="8898115" y="1277471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08162" y="2052744"/>
            <a:ext cx="7440706" cy="664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spcBef>
                <a:spcPct val="0"/>
              </a:spcBef>
            </a:pP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三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了解不同性格谈判对手的心理特征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70384" y="3458467"/>
            <a:ext cx="4975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迟疑、唠叨、沉默、顽固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1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支配或控制对手，并向对手提出苛刻条件。这种谈判禁忌尤其适用于（ 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权力型谈判对手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进取型谈判对手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关系型谈判对手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情绪型谈判对手</a:t>
            </a:r>
          </a:p>
        </p:txBody>
      </p:sp>
    </p:spTree>
    <p:extLst>
      <p:ext uri="{BB962C8B-B14F-4D97-AF65-F5344CB8AC3E}">
        <p14:creationId xmlns:p14="http://schemas.microsoft.com/office/powerpoint/2010/main" val="293734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支配或控制对手，并向对手提出苛刻条件。这种谈判禁忌尤其适用于（ 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权力型谈判对手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进取型谈判对手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关系型谈判对手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情绪型谈判对手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550961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7412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一般而言，常具有“控制他人”心理特点的谈判人员类型是 （  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迟疑型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唠叨型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沉默型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顽固型 </a:t>
            </a:r>
          </a:p>
        </p:txBody>
      </p:sp>
    </p:spTree>
    <p:extLst>
      <p:ext uri="{BB962C8B-B14F-4D97-AF65-F5344CB8AC3E}">
        <p14:creationId xmlns:p14="http://schemas.microsoft.com/office/powerpoint/2010/main" val="40117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一般而言，常具有“控制他人”心理特点的谈判人员类型是 （  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迟疑型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唠叨型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沉默型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顽固型 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17578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197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81214"/>
              </p:ext>
            </p:extLst>
          </p:nvPr>
        </p:nvGraphicFramePr>
        <p:xfrm>
          <a:off x="0" y="1429512"/>
          <a:ext cx="1691680" cy="48432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法律因素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心理因素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907704" y="1026713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111070" y="23545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313807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81214"/>
              </p:ext>
            </p:extLst>
          </p:nvPr>
        </p:nvGraphicFramePr>
        <p:xfrm>
          <a:off x="0" y="1429512"/>
          <a:ext cx="1691680" cy="48432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法律因素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心理因素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907704" y="1026713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111070" y="23545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2633024" y="1761565"/>
            <a:ext cx="2565095" cy="473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八个因素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1691680" y="1998475"/>
            <a:ext cx="88811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7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8845" y="948907"/>
            <a:ext cx="7385086" cy="6479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基础设施及后勤供应状况因素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气候状况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因素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五边形 11"/>
          <p:cNvSpPr/>
          <p:nvPr/>
        </p:nvSpPr>
        <p:spPr>
          <a:xfrm flipH="1">
            <a:off x="7203786" y="907074"/>
            <a:ext cx="1940214" cy="523986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402133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81214"/>
              </p:ext>
            </p:extLst>
          </p:nvPr>
        </p:nvGraphicFramePr>
        <p:xfrm>
          <a:off x="0" y="1429512"/>
          <a:ext cx="1691680" cy="48432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法律因素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心理因素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907704" y="1026713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111070" y="23545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2633024" y="1761565"/>
            <a:ext cx="2565095" cy="473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八个因素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1691680" y="1998475"/>
            <a:ext cx="88811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16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81214"/>
              </p:ext>
            </p:extLst>
          </p:nvPr>
        </p:nvGraphicFramePr>
        <p:xfrm>
          <a:off x="0" y="1429512"/>
          <a:ext cx="1691680" cy="48432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法律因素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心理因素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907704" y="1026713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111070" y="23545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621809" y="2852643"/>
            <a:ext cx="2589140" cy="473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宏观法律环境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569071" y="3794877"/>
            <a:ext cx="2629047" cy="48221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常见的法律问题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712337" y="3060609"/>
            <a:ext cx="806736" cy="979373"/>
            <a:chOff x="3667013" y="2264545"/>
            <a:chExt cx="1063703" cy="1264390"/>
          </a:xfrm>
        </p:grpSpPr>
        <p:grpSp>
          <p:nvGrpSpPr>
            <p:cNvPr id="35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39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4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6" name="直接连接符 35"/>
            <p:cNvCxnSpPr>
              <a:stCxn id="39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圆角矩形 41"/>
          <p:cNvSpPr/>
          <p:nvPr/>
        </p:nvSpPr>
        <p:spPr>
          <a:xfrm>
            <a:off x="2633024" y="1761565"/>
            <a:ext cx="2565095" cy="473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八个因素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1691680" y="1998475"/>
            <a:ext cx="88811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10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22188"/>
              </p:ext>
            </p:extLst>
          </p:nvPr>
        </p:nvGraphicFramePr>
        <p:xfrm>
          <a:off x="0" y="907073"/>
          <a:ext cx="1691680" cy="52950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7650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07074"/>
            <a:ext cx="3508162" cy="1724849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1680" y="94754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2268284" y="2064598"/>
            <a:ext cx="1002791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国家对企业的</a:t>
            </a:r>
            <a:r>
              <a:rPr lang="zh-CN" altLang="en-US" sz="2800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管理程度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</a:rPr>
              <a:t>企业自主权（大；小）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经济的</a:t>
            </a:r>
            <a:r>
              <a:rPr lang="zh-CN" altLang="en-US" sz="2800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运行机制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</a:rPr>
              <a:t>计划经济/市场经济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政治</a:t>
            </a:r>
            <a:r>
              <a:rPr lang="zh-CN" altLang="en-US" sz="2800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                          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</a:rPr>
              <a:t>政治因素的影响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政局</a:t>
            </a:r>
            <a:r>
              <a:rPr lang="zh-CN" altLang="en-US" sz="2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稳定性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                      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</a:rPr>
              <a:t>总统大选、战争、政局、邻国关系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政府间的</a:t>
            </a:r>
            <a:r>
              <a:rPr lang="zh-CN" altLang="en-US" sz="2800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</a:rPr>
              <a:t>政治矛盾/贸易伙伴，军事性手段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8" name="五边形 17"/>
          <p:cNvSpPr/>
          <p:nvPr/>
        </p:nvSpPr>
        <p:spPr>
          <a:xfrm flipH="1">
            <a:off x="5160143" y="1340844"/>
            <a:ext cx="1224632" cy="428654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2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81214"/>
              </p:ext>
            </p:extLst>
          </p:nvPr>
        </p:nvGraphicFramePr>
        <p:xfrm>
          <a:off x="0" y="1429512"/>
          <a:ext cx="1691680" cy="48432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法律因素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心理因素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907704" y="1026713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111070" y="23545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621809" y="2852643"/>
            <a:ext cx="2589140" cy="473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宏观法律环境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569071" y="3794877"/>
            <a:ext cx="2629047" cy="48221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常见的法律问题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712337" y="3060609"/>
            <a:ext cx="806736" cy="979373"/>
            <a:chOff x="3667013" y="2264545"/>
            <a:chExt cx="1063703" cy="1264390"/>
          </a:xfrm>
        </p:grpSpPr>
        <p:grpSp>
          <p:nvGrpSpPr>
            <p:cNvPr id="35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39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4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6" name="直接连接符 35"/>
            <p:cNvCxnSpPr>
              <a:stCxn id="39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圆角矩形 41"/>
          <p:cNvSpPr/>
          <p:nvPr/>
        </p:nvSpPr>
        <p:spPr>
          <a:xfrm>
            <a:off x="2633024" y="1761565"/>
            <a:ext cx="2565095" cy="473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八个因素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1691680" y="1998475"/>
            <a:ext cx="88811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764723" y="2852643"/>
            <a:ext cx="1799641" cy="505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cxnSp>
        <p:nvCxnSpPr>
          <p:cNvPr id="45" name="直接连接符 44"/>
          <p:cNvCxnSpPr/>
          <p:nvPr/>
        </p:nvCxnSpPr>
        <p:spPr>
          <a:xfrm flipH="1" flipV="1">
            <a:off x="5250858" y="3097704"/>
            <a:ext cx="42759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81214"/>
              </p:ext>
            </p:extLst>
          </p:nvPr>
        </p:nvGraphicFramePr>
        <p:xfrm>
          <a:off x="0" y="1429512"/>
          <a:ext cx="1691680" cy="48432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法律因素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心理因素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907704" y="1026713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111070" y="23545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621809" y="2852643"/>
            <a:ext cx="2589140" cy="473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宏观法律环境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569071" y="3794877"/>
            <a:ext cx="2629047" cy="48221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常见的法律问题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712337" y="3060609"/>
            <a:ext cx="806736" cy="979373"/>
            <a:chOff x="3667013" y="2264545"/>
            <a:chExt cx="1063703" cy="1264390"/>
          </a:xfrm>
        </p:grpSpPr>
        <p:grpSp>
          <p:nvGrpSpPr>
            <p:cNvPr id="35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39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4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6" name="直接连接符 35"/>
            <p:cNvCxnSpPr>
              <a:stCxn id="39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圆角矩形 41"/>
          <p:cNvSpPr/>
          <p:nvPr/>
        </p:nvSpPr>
        <p:spPr>
          <a:xfrm>
            <a:off x="2633024" y="1761565"/>
            <a:ext cx="2565095" cy="473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八个因素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1691680" y="1998475"/>
            <a:ext cx="88811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764723" y="2852643"/>
            <a:ext cx="1799641" cy="505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cxnSp>
        <p:nvCxnSpPr>
          <p:cNvPr id="45" name="直接连接符 44"/>
          <p:cNvCxnSpPr/>
          <p:nvPr/>
        </p:nvCxnSpPr>
        <p:spPr>
          <a:xfrm flipH="1" flipV="1">
            <a:off x="5250858" y="3097704"/>
            <a:ext cx="42759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604274" y="2643507"/>
            <a:ext cx="796769" cy="886657"/>
            <a:chOff x="3667013" y="2264545"/>
            <a:chExt cx="1063703" cy="126439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7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3" name="直接连接符 22"/>
            <p:cNvCxnSpPr>
              <a:stCxn id="26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圆角矩形 28"/>
          <p:cNvSpPr/>
          <p:nvPr/>
        </p:nvSpPr>
        <p:spPr>
          <a:xfrm>
            <a:off x="8587025" y="2396834"/>
            <a:ext cx="1726869" cy="3668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8587025" y="2879932"/>
            <a:ext cx="1716262" cy="3931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8587025" y="3359827"/>
            <a:ext cx="1716262" cy="387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</a:p>
        </p:txBody>
      </p:sp>
    </p:spTree>
    <p:extLst>
      <p:ext uri="{BB962C8B-B14F-4D97-AF65-F5344CB8AC3E}">
        <p14:creationId xmlns:p14="http://schemas.microsoft.com/office/powerpoint/2010/main" val="177066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81214"/>
              </p:ext>
            </p:extLst>
          </p:nvPr>
        </p:nvGraphicFramePr>
        <p:xfrm>
          <a:off x="0" y="1429512"/>
          <a:ext cx="1691680" cy="48432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环境因素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法律因素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心理因素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907704" y="1026713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111070" y="23545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第二章  国际商务谈判的影响因素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91680" y="1761565"/>
            <a:ext cx="8622214" cy="4521426"/>
            <a:chOff x="1691680" y="1989105"/>
            <a:chExt cx="6926833" cy="4293886"/>
          </a:xfrm>
        </p:grpSpPr>
        <p:grpSp>
          <p:nvGrpSpPr>
            <p:cNvPr id="7" name="组合 6"/>
            <p:cNvGrpSpPr/>
            <p:nvPr/>
          </p:nvGrpSpPr>
          <p:grpSpPr>
            <a:xfrm>
              <a:off x="1691680" y="4763003"/>
              <a:ext cx="648108" cy="1407223"/>
              <a:chOff x="3667013" y="2264545"/>
              <a:chExt cx="1063703" cy="1264390"/>
            </a:xfrm>
          </p:grpSpPr>
          <p:grpSp>
            <p:nvGrpSpPr>
              <p:cNvPr id="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19"/>
                <a:ext cx="826454" cy="499905"/>
                <a:chOff x="7" y="504054"/>
                <a:chExt cx="6032667" cy="648074"/>
              </a:xfrm>
            </p:grpSpPr>
            <p:sp>
              <p:nvSpPr>
                <p:cNvPr id="1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cxnSp>
              <p:nvCxnSpPr>
                <p:cNvPr id="14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1607707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9" name="直接连接符 8"/>
              <p:cNvCxnSpPr>
                <a:stCxn id="13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3667013" y="2870749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3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6" name="组合 15"/>
            <p:cNvGrpSpPr/>
            <p:nvPr/>
          </p:nvGrpSpPr>
          <p:grpSpPr>
            <a:xfrm>
              <a:off x="2442417" y="4580220"/>
              <a:ext cx="3874756" cy="1702771"/>
              <a:chOff x="2485703" y="4247301"/>
              <a:chExt cx="4860915" cy="1702771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2492615" y="4247301"/>
                <a:ext cx="4854003" cy="43600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400" b="1" spc="-5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微软雅黑" panose="020B0503020204020204" pitchFamily="34" charset="-122"/>
                  </a:rPr>
                  <a:t>一、国际商务谈判中的个体心理</a:t>
                </a: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2485703" y="4934802"/>
                <a:ext cx="4854003" cy="39048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400" b="1" spc="-5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微软雅黑" panose="020B0503020204020204" pitchFamily="34" charset="-122"/>
                  </a:rPr>
                  <a:t>二、国际商务谈判中的群体心理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2492616" y="5578119"/>
                <a:ext cx="4845374" cy="37195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400" b="1" spc="-5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微软雅黑" panose="020B0503020204020204" pitchFamily="34" charset="-122"/>
                  </a:rPr>
                  <a:t>三、谈判的心理禁忌</a:t>
                </a:r>
              </a:p>
            </p:txBody>
          </p:sp>
        </p:grpSp>
        <p:sp>
          <p:nvSpPr>
            <p:cNvPr id="20" name="圆角矩形 19"/>
            <p:cNvSpPr/>
            <p:nvPr/>
          </p:nvSpPr>
          <p:spPr>
            <a:xfrm>
              <a:off x="2438918" y="3025275"/>
              <a:ext cx="2080039" cy="4499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963843" y="3025275"/>
              <a:ext cx="1445779" cy="4799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国际商法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441684" y="2826663"/>
              <a:ext cx="640101" cy="842036"/>
              <a:chOff x="3667013" y="2264545"/>
              <a:chExt cx="1063703" cy="1264390"/>
            </a:xfrm>
          </p:grpSpPr>
          <p:grpSp>
            <p:nvGrpSpPr>
              <p:cNvPr id="23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19"/>
                <a:ext cx="826454" cy="499905"/>
                <a:chOff x="7" y="504054"/>
                <a:chExt cx="6032667" cy="648074"/>
              </a:xfrm>
            </p:grpSpPr>
            <p:sp>
              <p:nvSpPr>
                <p:cNvPr id="27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cxnSp>
              <p:nvCxnSpPr>
                <p:cNvPr id="2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1607707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4" name="直接连接符 23"/>
              <p:cNvCxnSpPr>
                <a:stCxn id="27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 flipV="1">
                <a:off x="3667013" y="2870749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cxnSpLocks noChangeShapeType="1"/>
              </p:cNvCxnSpPr>
              <p:nvPr/>
            </p:nvCxnSpPr>
            <p:spPr bwMode="auto">
              <a:xfrm rot="16200000">
                <a:off x="4480763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" name="圆角矩形 29"/>
            <p:cNvSpPr/>
            <p:nvPr/>
          </p:nvSpPr>
          <p:spPr>
            <a:xfrm>
              <a:off x="7231197" y="2592404"/>
              <a:ext cx="1387316" cy="3483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含义</a:t>
              </a: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231197" y="3051190"/>
              <a:ext cx="1378794" cy="3733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表现形式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7231197" y="3506935"/>
              <a:ext cx="1378794" cy="3683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两大法系</a:t>
              </a: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396550" y="3920091"/>
              <a:ext cx="2112099" cy="457949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708275" y="3222775"/>
              <a:ext cx="648108" cy="930086"/>
              <a:chOff x="3667013" y="2264545"/>
              <a:chExt cx="1063703" cy="1264390"/>
            </a:xfrm>
          </p:grpSpPr>
          <p:grpSp>
            <p:nvGrpSpPr>
              <p:cNvPr id="35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39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cxnSp>
              <p:nvCxnSpPr>
                <p:cNvPr id="4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6" name="直接连接符 35"/>
              <p:cNvCxnSpPr>
                <a:stCxn id="39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 flipV="1">
                <a:off x="3667013" y="2870749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3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1" name="直接连接符 40"/>
            <p:cNvCxnSpPr/>
            <p:nvPr/>
          </p:nvCxnSpPr>
          <p:spPr>
            <a:xfrm flipH="1" flipV="1">
              <a:off x="4551019" y="3258003"/>
              <a:ext cx="34351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圆角矩形 41"/>
            <p:cNvSpPr/>
            <p:nvPr/>
          </p:nvSpPr>
          <p:spPr>
            <a:xfrm>
              <a:off x="2447928" y="1989105"/>
              <a:ext cx="2060722" cy="4499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八个因素</a:t>
              </a:r>
              <a:endPara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1691680" y="2214093"/>
              <a:ext cx="7134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59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0023" y="1308116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7837" y="2593371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68227" y="3089602"/>
            <a:ext cx="2558782" cy="616689"/>
            <a:chOff x="-84650" y="0"/>
            <a:chExt cx="2489562" cy="576064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84650" y="42031"/>
              <a:ext cx="2489562" cy="4887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726297"/>
            <a:ext cx="3463352" cy="5395094"/>
            <a:chOff x="4552950" y="225498"/>
            <a:chExt cx="3106738" cy="4728940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821598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225498"/>
              <a:ext cx="1798638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42351"/>
              <a:ext cx="2574925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87757"/>
              <a:ext cx="3106738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708510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0858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50017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483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22188"/>
              </p:ext>
            </p:extLst>
          </p:nvPr>
        </p:nvGraphicFramePr>
        <p:xfrm>
          <a:off x="0" y="907073"/>
          <a:ext cx="1691680" cy="52950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7650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07074"/>
            <a:ext cx="3508162" cy="1724849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1679" y="947549"/>
            <a:ext cx="107199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  1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宗教信仰的主导地位作用，对人的</a:t>
            </a:r>
            <a:r>
              <a:rPr lang="zh-CN" altLang="en-US" sz="2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思想行为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是有直接影响的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17184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799909"/>
              </p:ext>
            </p:extLst>
          </p:nvPr>
        </p:nvGraphicFramePr>
        <p:xfrm>
          <a:off x="-1" y="907073"/>
          <a:ext cx="1694329" cy="52950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4329"/>
              </a:tblGrid>
              <a:tr h="17650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07074"/>
            <a:ext cx="3508162" cy="1724849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1679" y="947549"/>
            <a:ext cx="107199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  1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宗教信仰的主导地位作用，对人的</a:t>
            </a:r>
            <a:r>
              <a:rPr lang="zh-CN" altLang="en-US" sz="2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思想行为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是有直接影响的。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  2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宗教信仰的影响与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作用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55776" y="3665679"/>
            <a:ext cx="38906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政治事务    </a:t>
            </a:r>
            <a:endParaRPr lang="en-US" altLang="zh-CN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法律制度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国别政策     </a:t>
            </a:r>
            <a:endParaRPr lang="en-US" altLang="zh-CN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社会交往与个人行为   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节假日与工作时间</a:t>
            </a:r>
          </a:p>
        </p:txBody>
      </p:sp>
      <p:sp>
        <p:nvSpPr>
          <p:cNvPr id="17" name="五边形 16"/>
          <p:cNvSpPr/>
          <p:nvPr/>
        </p:nvSpPr>
        <p:spPr>
          <a:xfrm flipH="1">
            <a:off x="6424696" y="3012141"/>
            <a:ext cx="2020057" cy="443735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21935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548640" y="1043975"/>
            <a:ext cx="11204090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年，俄罗斯与欧盟由于乌克兰危机而互相实施经济制裁，导致俄欧之间很多正在进行中的谈判被迫中断或取消。这充分说明，影响该谈判的因素是（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政治状况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法律制度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习惯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9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548640" y="1043975"/>
            <a:ext cx="11204090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年，俄罗斯与欧盟由于乌克兰危机而互相实施经济制裁，导致俄欧之间很多正在进行中的谈判被迫中断或取消。这充分说明，影响该谈判的因素是（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政治状况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法律制度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习惯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04534" y="3656357"/>
            <a:ext cx="48705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56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548640" y="1043975"/>
            <a:ext cx="11204090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如果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国政府与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国政府存在政治矛盾，而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国是很好的贸易伙伴，那么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国就有可能不愿与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国做生意。这突出反映的是商务谈判影响因素中的（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政治状况因素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法律制度因素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商业习惯因素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社会习俗因素</a:t>
            </a:r>
          </a:p>
        </p:txBody>
      </p:sp>
    </p:spTree>
    <p:extLst>
      <p:ext uri="{BB962C8B-B14F-4D97-AF65-F5344CB8AC3E}">
        <p14:creationId xmlns:p14="http://schemas.microsoft.com/office/powerpoint/2010/main" val="22403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548640" y="1043975"/>
            <a:ext cx="11204090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如果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国政府与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国政府存在政治矛盾，而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国是很好的贸易伙伴，那么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国就有可能不愿与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国做生意。这突出反映的是商务谈判影响因素中的（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政治状况因素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法律制度因素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商业习惯因素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社会习俗因素</a:t>
            </a:r>
          </a:p>
        </p:txBody>
      </p:sp>
      <p:sp>
        <p:nvSpPr>
          <p:cNvPr id="4" name="矩形 3"/>
          <p:cNvSpPr/>
          <p:nvPr/>
        </p:nvSpPr>
        <p:spPr>
          <a:xfrm>
            <a:off x="4017981" y="3751140"/>
            <a:ext cx="48705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48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09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49090" y="1566952"/>
            <a:ext cx="549381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诛</a:t>
            </a:r>
            <a:r>
              <a:rPr lang="zh-CN" altLang="en-US" sz="138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心记</a:t>
            </a:r>
            <a:endParaRPr lang="zh-CN" altLang="en-US" sz="138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940612" y="5079428"/>
            <a:ext cx="408316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姓名：猷删 </a:t>
            </a:r>
            <a:endParaRPr lang="en-US" altLang="zh-CN" sz="32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正职：企业并购谈判 </a:t>
            </a:r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兼职：海盗谈判</a:t>
            </a:r>
            <a:endParaRPr lang="en-US" altLang="zh-CN" sz="32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7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82956" y="652014"/>
            <a:ext cx="117258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7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2082551"/>
            <a:ext cx="6096000" cy="27901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宗教信仰会对下列事务产生重大影响：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）政治事务。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）法律制度。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）国别政策。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）社会交往与个人行为。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）节假日与工作时间。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2956" y="652014"/>
            <a:ext cx="117258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1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2082551"/>
            <a:ext cx="6096000" cy="27901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宗教信仰会对下列事务产生重大影响：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）政治事务。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）法律制度。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）国别政策。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）社会交往与个人行为。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）节假日与工作时间。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2956" y="652014"/>
            <a:ext cx="117258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74191" y="631150"/>
            <a:ext cx="1894244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扩充理解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95029" y="569595"/>
            <a:ext cx="539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758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2082551"/>
            <a:ext cx="11004176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宗教信仰会对下列事务产生重大影响：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）政治事务。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例如宗教信仰对该国的党政方针、国内政治形势等的影响。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）法律制度。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）国别政策。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）社会交往与个人行为。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）节假日与工作时间。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2956" y="652014"/>
            <a:ext cx="117258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74191" y="631150"/>
            <a:ext cx="1894244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扩充理解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95029" y="569595"/>
            <a:ext cx="539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203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2082551"/>
            <a:ext cx="11004176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宗教信仰会对下列事务产生重大影响：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）政治事务。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例如宗教信仰对该国的党政方针、国内政治形势等的影响。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）法律制度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受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宗教影响很大的国家，其法律制度的制定就必须依据宗教教义。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）国别政策。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）社会交往与个人行为。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）节假日与工作时间。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2956" y="652014"/>
            <a:ext cx="117258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74191" y="631150"/>
            <a:ext cx="1894244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扩充理解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95029" y="569595"/>
            <a:ext cx="539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342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2082551"/>
            <a:ext cx="11004176" cy="3713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宗教信仰会对下列事务产生重大影响：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）政治事务。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例如宗教信仰对该国的党政方针、国内政治形势等的影响。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）法律制度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受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宗教影响很大的国家，其法律制度的制定就必须依据宗教教义。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）国别政策。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由于宗教信仰的不同，某些国家依据本国的外交政策，在经济贸易制度上制定了带有歧视性或差别性的国别政策，以便对某些国家及企业给予方便与优惠，而对于另外一些国家及企业则作出种种限制。 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）社会交往与个人行为。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）节假日与工作时间。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2956" y="652014"/>
            <a:ext cx="117258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74191" y="631150"/>
            <a:ext cx="1894244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扩充理解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95029" y="569595"/>
            <a:ext cx="539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50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2082551"/>
            <a:ext cx="11004176" cy="4175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宗教信仰会对下列事务产生重大影响：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）政治事务。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例如宗教信仰对该国的党政方针、国内政治形势等的影响。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）法律制度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受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宗教影响很大的国家，其法律制度的制定就必须依据宗教教义。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）国别政策。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由于宗教信仰的不同，某些国家依据本国的外交政策，在经济贸易制度上制定了带有歧视性或差别性的国别政策，以便对某些国家及企业给予方便与优惠，而对于另外一些国家及企业则作出种种限制。 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）社会交往与个人行为。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存在宗教信仰的国家与那些没有宗教信仰的国家间，在社会交往与个人行为方面存在着较大差别。 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）节假日与工作时间。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2956" y="652014"/>
            <a:ext cx="117258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74191" y="631150"/>
            <a:ext cx="1894244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扩充理解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95029" y="569595"/>
            <a:ext cx="539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01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96557" y="1204857"/>
            <a:ext cx="109727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试述国际商务谈判中宗教信仰的影响与作用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2082551"/>
            <a:ext cx="1100417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宗教信仰会对下列事务产生重大影响：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）政治事务。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例如宗教信仰对该国的党政方针、国内政治形势等的影响。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）法律制度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受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宗教影响很大的国家，其法律制度的制定就必须依据宗教教义。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）国别政策。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由于宗教信仰的不同，某些国家依据本国的外交政策，在经济贸易制度上制定了带有歧视性或差别性的国别政策，以便对某些国家及企业给予方便与优惠，而对于另外一些国家及企业则作出种种限制。 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）社会交往与个人行为。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存在宗教信仰的国家与那些没有宗教信仰的国家间，在社会交往与个人行为方面存在着较大差别。 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）节假日与工作时间。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宗教活动往往有固定的活动日，不同的国家节日不同，工作时间也各有差别，这在制定具体谈判计划及日程安排时必须全面考虑。 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2956" y="652014"/>
            <a:ext cx="117258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74191" y="631150"/>
            <a:ext cx="1894244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扩充理解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95029" y="569595"/>
            <a:ext cx="539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098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69670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8845" y="948907"/>
            <a:ext cx="73850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因素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五边形 11"/>
          <p:cNvSpPr/>
          <p:nvPr/>
        </p:nvSpPr>
        <p:spPr>
          <a:xfrm flipH="1">
            <a:off x="5879672" y="2403610"/>
            <a:ext cx="1220374" cy="3775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62738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69670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8845" y="948907"/>
            <a:ext cx="73850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因素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48127" y="3114610"/>
            <a:ext cx="922733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该国法律基本概况      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20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英美法系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（判例法体系）</a:t>
            </a:r>
            <a:r>
              <a:rPr lang="en-US" altLang="zh-CN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大陆法系（成文法体系）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法律执行情况             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20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无法可依</a:t>
            </a:r>
            <a:r>
              <a:rPr lang="en-US" altLang="zh-CN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依法办事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司法部门的影响          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       </a:t>
            </a:r>
            <a:r>
              <a:rPr lang="zh-CN" altLang="en-US" sz="20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法院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与司法部门是否独立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法院受理案件的时间长短    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执行其他国家法律的裁决时所需要的程序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7" name="五边形 16"/>
          <p:cNvSpPr/>
          <p:nvPr/>
        </p:nvSpPr>
        <p:spPr>
          <a:xfrm flipH="1">
            <a:off x="5879672" y="2403610"/>
            <a:ext cx="1220374" cy="3775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643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8546" y="2696505"/>
            <a:ext cx="9494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利用自己的瑕疵拔地而起</a:t>
            </a:r>
            <a:endParaRPr lang="zh-CN" altLang="en-US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45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69670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8845" y="948907"/>
            <a:ext cx="738508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7" name="五边形 16"/>
          <p:cNvSpPr/>
          <p:nvPr/>
        </p:nvSpPr>
        <p:spPr>
          <a:xfrm flipH="1">
            <a:off x="3647460" y="3546610"/>
            <a:ext cx="1220374" cy="3775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682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69670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8845" y="948907"/>
            <a:ext cx="738508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7310677" y="1099658"/>
            <a:ext cx="3591978" cy="50167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企业的决策程序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文本的重要性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律师的作用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谈判成员的谈话次序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商业间谍问题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是否存在贿赂现象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竞争对手的情况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lt"/>
              <a:buAutoNum type="alphaLcPeriod"/>
            </a:pPr>
            <a:r>
              <a:rPr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翻译及语言问题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671904" y="1519518"/>
            <a:ext cx="1484229" cy="4430554"/>
            <a:chOff x="2967701" y="352457"/>
            <a:chExt cx="1356803" cy="4504980"/>
          </a:xfrm>
        </p:grpSpPr>
        <p:grpSp>
          <p:nvGrpSpPr>
            <p:cNvPr id="16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25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6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0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1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8" name="直接连接符 17"/>
            <p:cNvCxnSpPr>
              <a:stCxn id="25" idx="0"/>
              <a:endCxn id="20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2967701" y="2083211"/>
              <a:ext cx="747796" cy="227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29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33" name="五边形 32"/>
          <p:cNvSpPr/>
          <p:nvPr/>
        </p:nvSpPr>
        <p:spPr>
          <a:xfrm flipH="1">
            <a:off x="3647460" y="3546610"/>
            <a:ext cx="1220374" cy="3775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80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69670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8845" y="948907"/>
            <a:ext cx="738508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社会习俗因素</a:t>
            </a: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33" name="五边形 32"/>
          <p:cNvSpPr/>
          <p:nvPr/>
        </p:nvSpPr>
        <p:spPr>
          <a:xfrm flipH="1">
            <a:off x="3687801" y="4192069"/>
            <a:ext cx="1220374" cy="3775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2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69670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8845" y="948907"/>
            <a:ext cx="73850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社会习俗因素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6088459" y="1069732"/>
            <a:ext cx="6336623" cy="56323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lnSpc>
                <a:spcPct val="180000"/>
              </a:lnSpc>
              <a:spcBef>
                <a:spcPct val="0"/>
              </a:spcBef>
              <a:buFont typeface="+mj-lt"/>
              <a:buAutoNum type="alphaUcPeriod"/>
            </a:pPr>
            <a:r>
              <a:rPr sz="2000" b="1" dirty="0" err="1">
                <a:latin typeface="微软雅黑" panose="020B0503020204020204" charset="-122"/>
                <a:ea typeface="微软雅黑" panose="020B0503020204020204" charset="-122"/>
              </a:rPr>
              <a:t>阿拉伯商人</a:t>
            </a:r>
            <a:r>
              <a:rPr 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千万不能赠送</a:t>
            </a:r>
            <a:r>
              <a:rPr sz="20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酒类礼品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因为饮酒是被严格禁止</a:t>
            </a: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不能单独给</a:t>
            </a:r>
            <a:r>
              <a:rPr sz="20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女主人</a:t>
            </a:r>
            <a:r>
              <a:rPr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送礼，不能送东西给</a:t>
            </a:r>
            <a:r>
              <a:rPr sz="20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已婚女子</a:t>
            </a:r>
            <a:r>
              <a:rPr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忌送</a:t>
            </a:r>
            <a:r>
              <a:rPr sz="2000" b="1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妇女图片及妇女形象的雕塑品</a:t>
            </a:r>
            <a:endParaRPr lang="en-US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B.  </a:t>
            </a:r>
            <a:r>
              <a:rPr 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意大利</a:t>
            </a:r>
            <a:r>
              <a:rPr lang="zh-CN" sz="20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sz="20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手帕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不能送人，因为手帕象征亲人离别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不祥之物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sz="20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红玫瑰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表示对女性的一片温情，是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不能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随便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赠送的</a:t>
            </a: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None/>
            </a:pPr>
            <a:r>
              <a:rPr 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C.  </a:t>
            </a:r>
            <a:r>
              <a:rPr sz="2000" b="1" dirty="0" err="1" smtClean="0">
                <a:latin typeface="微软雅黑" panose="020B0503020204020204" charset="-122"/>
                <a:ea typeface="微软雅黑" panose="020B0503020204020204" charset="-122"/>
              </a:rPr>
              <a:t>西方国家</a:t>
            </a:r>
            <a:r>
              <a:rPr 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忌讳</a:t>
            </a:r>
            <a:r>
              <a:rPr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“13”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这个数字，代表着厄运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67920" y="1452282"/>
            <a:ext cx="620540" cy="5001845"/>
            <a:chOff x="3667013" y="2264546"/>
            <a:chExt cx="1063702" cy="1264389"/>
          </a:xfrm>
        </p:grpSpPr>
        <p:grpSp>
          <p:nvGrpSpPr>
            <p:cNvPr id="16" name="组合 30"/>
            <p:cNvGrpSpPr>
              <a:grpSpLocks/>
            </p:cNvGrpSpPr>
            <p:nvPr/>
          </p:nvGrpSpPr>
          <p:grpSpPr bwMode="auto">
            <a:xfrm rot="16200000">
              <a:off x="4067536" y="2427820"/>
              <a:ext cx="826454" cy="499905"/>
              <a:chOff x="0" y="504054"/>
              <a:chExt cx="6032665" cy="648074"/>
            </a:xfrm>
          </p:grpSpPr>
          <p:sp>
            <p:nvSpPr>
              <p:cNvPr id="20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97032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7" name="直接连接符 16"/>
            <p:cNvCxnSpPr>
              <a:stCxn id="20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3667013" y="2892807"/>
              <a:ext cx="56379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五边形 22"/>
          <p:cNvSpPr/>
          <p:nvPr/>
        </p:nvSpPr>
        <p:spPr>
          <a:xfrm flipH="1">
            <a:off x="3729289" y="4192068"/>
            <a:ext cx="1220374" cy="3775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161014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在国际商务谈判中，认为手帕象征亲人离别，是不祥之物，不能送人的国家是（ ）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英国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意大利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8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在国际商务谈判中，认为手帕象征亲人离别，是不祥之物，不能送人的国家是（ ）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英国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意大利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69110" y="4274766"/>
            <a:ext cx="904295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98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与阿拉伯商人接触时不能赠送酒类礼品，因为饮酒在阿拉伯国家是被严格禁止的。这突出反映的是商务谈归影响因素中的（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状况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制度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习惯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社会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习俗因素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44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与阿拉伯商人接触时不能赠送酒类礼品，因为饮酒在阿拉伯国家是被严格禁止的。这突出反映的是商务谈归影响因素中的（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状况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制度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习惯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社会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习俗因素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1804" y="4274766"/>
            <a:ext cx="904295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8845" y="948907"/>
            <a:ext cx="738508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</a:t>
            </a: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26" name="五边形 25"/>
          <p:cNvSpPr/>
          <p:nvPr/>
        </p:nvSpPr>
        <p:spPr>
          <a:xfrm flipH="1">
            <a:off x="4225684" y="4837527"/>
            <a:ext cx="1220374" cy="3775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218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8845" y="948907"/>
            <a:ext cx="738508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</a:t>
            </a: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55238" y="2863481"/>
            <a:ext cx="571362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外债状况             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外汇储备情况       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货币的自由兑换    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支付信誉                 </a:t>
            </a: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税法方面的情况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230878" y="3199275"/>
            <a:ext cx="344733" cy="2609854"/>
            <a:chOff x="3700192" y="2264546"/>
            <a:chExt cx="1063705" cy="1264389"/>
          </a:xfrm>
        </p:grpSpPr>
        <p:grpSp>
          <p:nvGrpSpPr>
            <p:cNvPr id="15" name="组合 30"/>
            <p:cNvGrpSpPr>
              <a:grpSpLocks/>
            </p:cNvGrpSpPr>
            <p:nvPr/>
          </p:nvGrpSpPr>
          <p:grpSpPr bwMode="auto">
            <a:xfrm rot="16200000">
              <a:off x="4084127" y="2411230"/>
              <a:ext cx="826454" cy="533086"/>
              <a:chOff x="0" y="504055"/>
              <a:chExt cx="6032665" cy="691090"/>
            </a:xfrm>
          </p:grpSpPr>
          <p:sp>
            <p:nvSpPr>
              <p:cNvPr id="20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464769" y="547072"/>
                <a:ext cx="0" cy="64807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663301" y="504055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1" y="2941571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连接符 16"/>
            <p:cNvCxnSpPr>
              <a:stCxn id="20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3700192" y="2890332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5" name="直接连接符 24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27" name="五边形 26"/>
          <p:cNvSpPr/>
          <p:nvPr/>
        </p:nvSpPr>
        <p:spPr>
          <a:xfrm flipH="1">
            <a:off x="4225684" y="4837527"/>
            <a:ext cx="1220374" cy="3775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28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6612467" y="2279227"/>
            <a:ext cx="4588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课程代码：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00186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主编：刘园</a:t>
            </a:r>
            <a:endParaRPr lang="en-US" altLang="zh-CN" sz="2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出版社：中国人民大学出版社</a:t>
            </a:r>
          </a:p>
        </p:txBody>
      </p:sp>
      <p:sp>
        <p:nvSpPr>
          <p:cNvPr id="4" name=" 220"/>
          <p:cNvSpPr/>
          <p:nvPr/>
        </p:nvSpPr>
        <p:spPr>
          <a:xfrm>
            <a:off x="-847" y="403860"/>
            <a:ext cx="2641600" cy="7112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课程教材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20" y="1370725"/>
            <a:ext cx="2935013" cy="420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5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8845" y="948907"/>
            <a:ext cx="738508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</a:t>
            </a: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55238" y="2863481"/>
            <a:ext cx="571362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外债状况 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是否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有能力支付本次交易的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款项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外汇储备情况       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货币的自由兑换    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支付信誉                 </a:t>
            </a: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税法方面的情况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230878" y="3199275"/>
            <a:ext cx="344733" cy="2609854"/>
            <a:chOff x="3700192" y="2264546"/>
            <a:chExt cx="1063705" cy="1264389"/>
          </a:xfrm>
        </p:grpSpPr>
        <p:grpSp>
          <p:nvGrpSpPr>
            <p:cNvPr id="15" name="组合 30"/>
            <p:cNvGrpSpPr>
              <a:grpSpLocks/>
            </p:cNvGrpSpPr>
            <p:nvPr/>
          </p:nvGrpSpPr>
          <p:grpSpPr bwMode="auto">
            <a:xfrm rot="16200000">
              <a:off x="4084127" y="2411230"/>
              <a:ext cx="826454" cy="533086"/>
              <a:chOff x="0" y="504055"/>
              <a:chExt cx="6032665" cy="691090"/>
            </a:xfrm>
          </p:grpSpPr>
          <p:sp>
            <p:nvSpPr>
              <p:cNvPr id="20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464769" y="547072"/>
                <a:ext cx="0" cy="64807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663301" y="504055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1" y="2941571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连接符 16"/>
            <p:cNvCxnSpPr>
              <a:stCxn id="20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3700192" y="2890332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5" name="直接连接符 24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27" name="五边形 26"/>
          <p:cNvSpPr/>
          <p:nvPr/>
        </p:nvSpPr>
        <p:spPr>
          <a:xfrm flipH="1">
            <a:off x="4225684" y="4837527"/>
            <a:ext cx="1220374" cy="3775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26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8845" y="948907"/>
            <a:ext cx="738508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</a:t>
            </a: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55238" y="2863481"/>
            <a:ext cx="571362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外债状况 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是否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有能力支付本次交易的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款项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外汇储备情况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对外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支付能力、出口产品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货币的自由兑换    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支付信誉                 </a:t>
            </a: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税法方面的情况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230878" y="3199275"/>
            <a:ext cx="344733" cy="2609854"/>
            <a:chOff x="3700192" y="2264546"/>
            <a:chExt cx="1063705" cy="1264389"/>
          </a:xfrm>
        </p:grpSpPr>
        <p:grpSp>
          <p:nvGrpSpPr>
            <p:cNvPr id="15" name="组合 30"/>
            <p:cNvGrpSpPr>
              <a:grpSpLocks/>
            </p:cNvGrpSpPr>
            <p:nvPr/>
          </p:nvGrpSpPr>
          <p:grpSpPr bwMode="auto">
            <a:xfrm rot="16200000">
              <a:off x="4084127" y="2411230"/>
              <a:ext cx="826454" cy="533086"/>
              <a:chOff x="0" y="504055"/>
              <a:chExt cx="6032665" cy="691090"/>
            </a:xfrm>
          </p:grpSpPr>
          <p:sp>
            <p:nvSpPr>
              <p:cNvPr id="20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464769" y="547072"/>
                <a:ext cx="0" cy="64807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663301" y="504055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1" y="2941571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连接符 16"/>
            <p:cNvCxnSpPr>
              <a:stCxn id="20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3700192" y="2890332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5" name="直接连接符 24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27" name="五边形 26"/>
          <p:cNvSpPr/>
          <p:nvPr/>
        </p:nvSpPr>
        <p:spPr>
          <a:xfrm flipH="1">
            <a:off x="4225684" y="4837527"/>
            <a:ext cx="1220374" cy="3775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892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8845" y="948907"/>
            <a:ext cx="738508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</a:t>
            </a: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55238" y="2863481"/>
            <a:ext cx="571362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外债状况 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是否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有能力支付本次交易的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款项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外汇储备情况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对外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支付能力、出口产品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货币的自由兑换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汇率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风险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支付信誉                 </a:t>
            </a: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税法方面的情况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230878" y="3199275"/>
            <a:ext cx="344733" cy="2609854"/>
            <a:chOff x="3700192" y="2264546"/>
            <a:chExt cx="1063705" cy="1264389"/>
          </a:xfrm>
        </p:grpSpPr>
        <p:grpSp>
          <p:nvGrpSpPr>
            <p:cNvPr id="15" name="组合 30"/>
            <p:cNvGrpSpPr>
              <a:grpSpLocks/>
            </p:cNvGrpSpPr>
            <p:nvPr/>
          </p:nvGrpSpPr>
          <p:grpSpPr bwMode="auto">
            <a:xfrm rot="16200000">
              <a:off x="4084127" y="2411230"/>
              <a:ext cx="826454" cy="533086"/>
              <a:chOff x="0" y="504055"/>
              <a:chExt cx="6032665" cy="691090"/>
            </a:xfrm>
          </p:grpSpPr>
          <p:sp>
            <p:nvSpPr>
              <p:cNvPr id="20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464769" y="547072"/>
                <a:ext cx="0" cy="64807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663301" y="504055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1" y="2941571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连接符 16"/>
            <p:cNvCxnSpPr>
              <a:stCxn id="20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3700192" y="2890332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5" name="直接连接符 24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27" name="五边形 26"/>
          <p:cNvSpPr/>
          <p:nvPr/>
        </p:nvSpPr>
        <p:spPr>
          <a:xfrm flipH="1">
            <a:off x="4225684" y="4837527"/>
            <a:ext cx="1220374" cy="3775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080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8845" y="948907"/>
            <a:ext cx="738508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</a:t>
            </a: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55238" y="2863481"/>
            <a:ext cx="571362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外债状况 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是否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有能力支付本次交易的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款项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外汇储备情况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对外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支付能力、出口产品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货币的自由兑换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汇率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风险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支付信誉                 </a:t>
            </a:r>
          </a:p>
          <a:p>
            <a:pPr marL="342900" lvl="0" indent="-3429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税法方面的情况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征税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种类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230878" y="3199275"/>
            <a:ext cx="344733" cy="2609854"/>
            <a:chOff x="3700192" y="2264546"/>
            <a:chExt cx="1063705" cy="1264389"/>
          </a:xfrm>
        </p:grpSpPr>
        <p:grpSp>
          <p:nvGrpSpPr>
            <p:cNvPr id="15" name="组合 30"/>
            <p:cNvGrpSpPr>
              <a:grpSpLocks/>
            </p:cNvGrpSpPr>
            <p:nvPr/>
          </p:nvGrpSpPr>
          <p:grpSpPr bwMode="auto">
            <a:xfrm rot="16200000">
              <a:off x="4084127" y="2411230"/>
              <a:ext cx="826454" cy="533086"/>
              <a:chOff x="0" y="504055"/>
              <a:chExt cx="6032665" cy="691090"/>
            </a:xfrm>
          </p:grpSpPr>
          <p:sp>
            <p:nvSpPr>
              <p:cNvPr id="20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464769" y="547072"/>
                <a:ext cx="0" cy="64807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663301" y="504055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1" y="2941571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连接符 16"/>
            <p:cNvCxnSpPr>
              <a:stCxn id="20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3700192" y="2890332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5" name="直接连接符 24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27" name="五边形 26"/>
          <p:cNvSpPr/>
          <p:nvPr/>
        </p:nvSpPr>
        <p:spPr>
          <a:xfrm flipH="1">
            <a:off x="4225684" y="4837527"/>
            <a:ext cx="1220374" cy="3775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82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8845" y="948907"/>
            <a:ext cx="738508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</a:t>
            </a: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基础设施及后勤供应状况因素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19551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8845" y="948907"/>
            <a:ext cx="738508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</a:t>
            </a: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因素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基础设施及后勤供应状况因素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气候状况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因素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222981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82657"/>
            <a:ext cx="3508162" cy="1580824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8845" y="948907"/>
            <a:ext cx="7385086" cy="6479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基础设施及后勤供应状况因素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气候状况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因素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五边形 11"/>
          <p:cNvSpPr/>
          <p:nvPr/>
        </p:nvSpPr>
        <p:spPr>
          <a:xfrm flipH="1">
            <a:off x="7203786" y="907074"/>
            <a:ext cx="1940214" cy="523986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19911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46583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46583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91678" y="2357255"/>
            <a:ext cx="3095474" cy="2636150"/>
            <a:chOff x="2119571" y="1859793"/>
            <a:chExt cx="3865781" cy="4032372"/>
          </a:xfrm>
        </p:grpSpPr>
        <p:sp>
          <p:nvSpPr>
            <p:cNvPr id="12" name="圆角矩形 11"/>
            <p:cNvSpPr/>
            <p:nvPr/>
          </p:nvSpPr>
          <p:spPr>
            <a:xfrm>
              <a:off x="2928963" y="4981331"/>
              <a:ext cx="3056389" cy="910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cxnSp>
          <p:nvCxnSpPr>
            <p:cNvPr id="13" name="曲线连接符 12"/>
            <p:cNvCxnSpPr>
              <a:endCxn id="17" idx="1"/>
            </p:cNvCxnSpPr>
            <p:nvPr/>
          </p:nvCxnSpPr>
          <p:spPr>
            <a:xfrm rot="5400000" flipH="1" flipV="1">
              <a:off x="1770490" y="2602000"/>
              <a:ext cx="1507553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endCxn id="12" idx="1"/>
            </p:cNvCxnSpPr>
            <p:nvPr/>
          </p:nvCxnSpPr>
          <p:spPr>
            <a:xfrm rot="16200000" flipH="1">
              <a:off x="1803044" y="4310830"/>
              <a:ext cx="1442445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928963" y="1859793"/>
              <a:ext cx="3056389" cy="7862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  <a:endPara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0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46583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91678" y="2357255"/>
            <a:ext cx="3095474" cy="2636150"/>
            <a:chOff x="2119571" y="1859793"/>
            <a:chExt cx="3865781" cy="4032372"/>
          </a:xfrm>
        </p:grpSpPr>
        <p:sp>
          <p:nvSpPr>
            <p:cNvPr id="12" name="圆角矩形 11"/>
            <p:cNvSpPr/>
            <p:nvPr/>
          </p:nvSpPr>
          <p:spPr>
            <a:xfrm>
              <a:off x="2928963" y="4981331"/>
              <a:ext cx="3056389" cy="910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bg1">
                      <a:lumMod val="6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cxnSp>
          <p:nvCxnSpPr>
            <p:cNvPr id="13" name="曲线连接符 12"/>
            <p:cNvCxnSpPr>
              <a:endCxn id="17" idx="1"/>
            </p:cNvCxnSpPr>
            <p:nvPr/>
          </p:nvCxnSpPr>
          <p:spPr>
            <a:xfrm rot="5400000" flipH="1" flipV="1">
              <a:off x="1770490" y="2602000"/>
              <a:ext cx="1507553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endCxn id="12" idx="1"/>
            </p:cNvCxnSpPr>
            <p:nvPr/>
          </p:nvCxnSpPr>
          <p:spPr>
            <a:xfrm rot="16200000" flipH="1">
              <a:off x="1803044" y="4310830"/>
              <a:ext cx="1442445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928963" y="1859793"/>
              <a:ext cx="3056389" cy="7862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  <a:endPara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-36254"/>
            <a:ext cx="3160217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6779" y="1286657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4593" y="2561370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434518" y="2978051"/>
            <a:ext cx="2954655" cy="820534"/>
            <a:chOff x="-490293" y="-190416"/>
            <a:chExt cx="2874726" cy="766480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490293" y="-190416"/>
              <a:ext cx="2874726" cy="6037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3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236870" y="153791"/>
            <a:ext cx="3463352" cy="6463529"/>
            <a:chOff x="4552950" y="-116366"/>
            <a:chExt cx="3106738" cy="5665451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563013"/>
              <a:ext cx="2576513" cy="62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64428" y="-116366"/>
              <a:ext cx="1798638" cy="62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8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65222" y="1291217"/>
              <a:ext cx="2574925" cy="62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8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52025"/>
              <a:ext cx="3106738" cy="62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8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64428" y="2711443"/>
              <a:ext cx="2576513" cy="62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8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333070"/>
              <a:ext cx="1798638" cy="62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8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8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921860"/>
              <a:ext cx="3009900" cy="62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8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8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4093878"/>
              <a:ext cx="2576513" cy="62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8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448721" y="525961"/>
            <a:ext cx="1437355" cy="5733569"/>
            <a:chOff x="3010551" y="353104"/>
            <a:chExt cx="1313953" cy="4504333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010" y="1070971"/>
              <a:ext cx="2046362" cy="610627"/>
              <a:chOff x="-1902" y="502332"/>
              <a:chExt cx="6032664" cy="649798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-1902" y="502332"/>
                <a:ext cx="6032664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3878" y="2399466"/>
              <a:ext cx="1620" cy="41160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010551" y="2560361"/>
              <a:ext cx="704943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73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46583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91678" y="2357255"/>
            <a:ext cx="3095474" cy="2636150"/>
            <a:chOff x="2119571" y="1859793"/>
            <a:chExt cx="3865781" cy="4032372"/>
          </a:xfrm>
        </p:grpSpPr>
        <p:sp>
          <p:nvSpPr>
            <p:cNvPr id="12" name="圆角矩形 11"/>
            <p:cNvSpPr/>
            <p:nvPr/>
          </p:nvSpPr>
          <p:spPr>
            <a:xfrm>
              <a:off x="2928963" y="4981331"/>
              <a:ext cx="3056389" cy="910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bg1">
                      <a:lumMod val="6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cxnSp>
          <p:nvCxnSpPr>
            <p:cNvPr id="13" name="曲线连接符 12"/>
            <p:cNvCxnSpPr>
              <a:endCxn id="17" idx="1"/>
            </p:cNvCxnSpPr>
            <p:nvPr/>
          </p:nvCxnSpPr>
          <p:spPr>
            <a:xfrm rot="5400000" flipH="1" flipV="1">
              <a:off x="1770490" y="2602000"/>
              <a:ext cx="1507553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endCxn id="12" idx="1"/>
            </p:cNvCxnSpPr>
            <p:nvPr/>
          </p:nvCxnSpPr>
          <p:spPr>
            <a:xfrm rot="16200000" flipH="1">
              <a:off x="1803044" y="4310830"/>
              <a:ext cx="1442445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928963" y="1859793"/>
              <a:ext cx="3056389" cy="7862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  <a:endPara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18" name="直接连接符 17"/>
          <p:cNvCxnSpPr>
            <a:stCxn id="17" idx="3"/>
          </p:cNvCxnSpPr>
          <p:nvPr/>
        </p:nvCxnSpPr>
        <p:spPr>
          <a:xfrm>
            <a:off x="4787152" y="2614260"/>
            <a:ext cx="27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064514" y="2357255"/>
            <a:ext cx="1457310" cy="514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</p:spTree>
    <p:extLst>
      <p:ext uri="{BB962C8B-B14F-4D97-AF65-F5344CB8AC3E}">
        <p14:creationId xmlns:p14="http://schemas.microsoft.com/office/powerpoint/2010/main" val="64006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46583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91678" y="2357255"/>
            <a:ext cx="3095474" cy="2636150"/>
            <a:chOff x="2119571" y="1859793"/>
            <a:chExt cx="3865781" cy="4032372"/>
          </a:xfrm>
        </p:grpSpPr>
        <p:sp>
          <p:nvSpPr>
            <p:cNvPr id="12" name="圆角矩形 11"/>
            <p:cNvSpPr/>
            <p:nvPr/>
          </p:nvSpPr>
          <p:spPr>
            <a:xfrm>
              <a:off x="2928963" y="4981331"/>
              <a:ext cx="3056389" cy="910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bg1">
                      <a:lumMod val="6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cxnSp>
          <p:nvCxnSpPr>
            <p:cNvPr id="13" name="曲线连接符 12"/>
            <p:cNvCxnSpPr>
              <a:endCxn id="17" idx="1"/>
            </p:cNvCxnSpPr>
            <p:nvPr/>
          </p:nvCxnSpPr>
          <p:spPr>
            <a:xfrm rot="5400000" flipH="1" flipV="1">
              <a:off x="1770490" y="2602000"/>
              <a:ext cx="1507553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endCxn id="12" idx="1"/>
            </p:cNvCxnSpPr>
            <p:nvPr/>
          </p:nvCxnSpPr>
          <p:spPr>
            <a:xfrm rot="16200000" flipH="1">
              <a:off x="1803044" y="4310830"/>
              <a:ext cx="1442445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928963" y="1859793"/>
              <a:ext cx="3056389" cy="7862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  <a:endPara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18" name="直接连接符 17"/>
          <p:cNvCxnSpPr>
            <a:stCxn id="17" idx="3"/>
          </p:cNvCxnSpPr>
          <p:nvPr/>
        </p:nvCxnSpPr>
        <p:spPr>
          <a:xfrm>
            <a:off x="4787152" y="2614260"/>
            <a:ext cx="27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064514" y="2357255"/>
            <a:ext cx="1457310" cy="514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541993" y="1653988"/>
            <a:ext cx="514386" cy="1945830"/>
            <a:chOff x="3667013" y="2264545"/>
            <a:chExt cx="1063703" cy="1264390"/>
          </a:xfrm>
        </p:grpSpPr>
        <p:grpSp>
          <p:nvGrpSpPr>
            <p:cNvPr id="21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5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6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2" name="直接连接符 21"/>
            <p:cNvCxnSpPr>
              <a:stCxn id="25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圆角矩形 27"/>
          <p:cNvSpPr/>
          <p:nvPr/>
        </p:nvSpPr>
        <p:spPr>
          <a:xfrm>
            <a:off x="7069044" y="1553830"/>
            <a:ext cx="1562071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7117061" y="242376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117061" y="334658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68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46583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91678" y="2357255"/>
            <a:ext cx="3095474" cy="2636150"/>
            <a:chOff x="2119571" y="1859793"/>
            <a:chExt cx="3865781" cy="4032372"/>
          </a:xfrm>
        </p:grpSpPr>
        <p:sp>
          <p:nvSpPr>
            <p:cNvPr id="12" name="圆角矩形 11"/>
            <p:cNvSpPr/>
            <p:nvPr/>
          </p:nvSpPr>
          <p:spPr>
            <a:xfrm>
              <a:off x="2928963" y="4981331"/>
              <a:ext cx="3056389" cy="910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bg1">
                      <a:lumMod val="6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cxnSp>
          <p:nvCxnSpPr>
            <p:cNvPr id="13" name="曲线连接符 12"/>
            <p:cNvCxnSpPr>
              <a:endCxn id="17" idx="1"/>
            </p:cNvCxnSpPr>
            <p:nvPr/>
          </p:nvCxnSpPr>
          <p:spPr>
            <a:xfrm rot="5400000" flipH="1" flipV="1">
              <a:off x="1770490" y="2602000"/>
              <a:ext cx="1507553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endCxn id="12" idx="1"/>
            </p:cNvCxnSpPr>
            <p:nvPr/>
          </p:nvCxnSpPr>
          <p:spPr>
            <a:xfrm rot="16200000" flipH="1">
              <a:off x="1803044" y="4310830"/>
              <a:ext cx="1442445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928963" y="1859793"/>
              <a:ext cx="3056389" cy="7862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  <a:endPara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18" name="直接连接符 17"/>
          <p:cNvCxnSpPr>
            <a:stCxn id="17" idx="3"/>
          </p:cNvCxnSpPr>
          <p:nvPr/>
        </p:nvCxnSpPr>
        <p:spPr>
          <a:xfrm>
            <a:off x="4787152" y="2614260"/>
            <a:ext cx="27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064514" y="2357255"/>
            <a:ext cx="1457310" cy="514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541993" y="1653988"/>
            <a:ext cx="514386" cy="1945830"/>
            <a:chOff x="3667013" y="2264545"/>
            <a:chExt cx="1063703" cy="1264390"/>
          </a:xfrm>
        </p:grpSpPr>
        <p:grpSp>
          <p:nvGrpSpPr>
            <p:cNvPr id="21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5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6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2" name="直接连接符 21"/>
            <p:cNvCxnSpPr>
              <a:stCxn id="25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圆角矩形 27"/>
          <p:cNvSpPr/>
          <p:nvPr/>
        </p:nvSpPr>
        <p:spPr>
          <a:xfrm>
            <a:off x="7069044" y="1553830"/>
            <a:ext cx="1562071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7117061" y="242376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117061" y="334658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634170" y="1444964"/>
            <a:ext cx="3557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调整国际</a:t>
            </a:r>
            <a:r>
              <a:rPr lang="zh-CN" altLang="zh-CN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zh-CN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商事组织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各种关系的国际法律规范的总和。</a:t>
            </a:r>
          </a:p>
        </p:txBody>
      </p:sp>
    </p:spTree>
    <p:extLst>
      <p:ext uri="{BB962C8B-B14F-4D97-AF65-F5344CB8AC3E}">
        <p14:creationId xmlns:p14="http://schemas.microsoft.com/office/powerpoint/2010/main" val="108757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46583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91678" y="2357255"/>
            <a:ext cx="3095474" cy="2636150"/>
            <a:chOff x="2119571" y="1859793"/>
            <a:chExt cx="3865781" cy="4032372"/>
          </a:xfrm>
        </p:grpSpPr>
        <p:sp>
          <p:nvSpPr>
            <p:cNvPr id="12" name="圆角矩形 11"/>
            <p:cNvSpPr/>
            <p:nvPr/>
          </p:nvSpPr>
          <p:spPr>
            <a:xfrm>
              <a:off x="2928963" y="4981331"/>
              <a:ext cx="3056389" cy="910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bg1">
                      <a:lumMod val="6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cxnSp>
          <p:nvCxnSpPr>
            <p:cNvPr id="13" name="曲线连接符 12"/>
            <p:cNvCxnSpPr>
              <a:endCxn id="17" idx="1"/>
            </p:cNvCxnSpPr>
            <p:nvPr/>
          </p:nvCxnSpPr>
          <p:spPr>
            <a:xfrm rot="5400000" flipH="1" flipV="1">
              <a:off x="1770490" y="2602000"/>
              <a:ext cx="1507553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endCxn id="12" idx="1"/>
            </p:cNvCxnSpPr>
            <p:nvPr/>
          </p:nvCxnSpPr>
          <p:spPr>
            <a:xfrm rot="16200000" flipH="1">
              <a:off x="1803044" y="4310830"/>
              <a:ext cx="1442445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928963" y="1859793"/>
              <a:ext cx="3056389" cy="7862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  <a:endPara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18" name="直接连接符 17"/>
          <p:cNvCxnSpPr>
            <a:stCxn id="17" idx="3"/>
          </p:cNvCxnSpPr>
          <p:nvPr/>
        </p:nvCxnSpPr>
        <p:spPr>
          <a:xfrm>
            <a:off x="4787152" y="2614260"/>
            <a:ext cx="27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064514" y="2357255"/>
            <a:ext cx="1457310" cy="514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541993" y="1653988"/>
            <a:ext cx="514386" cy="1945830"/>
            <a:chOff x="3667013" y="2264545"/>
            <a:chExt cx="1063703" cy="1264390"/>
          </a:xfrm>
        </p:grpSpPr>
        <p:grpSp>
          <p:nvGrpSpPr>
            <p:cNvPr id="21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5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6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2" name="直接连接符 21"/>
            <p:cNvCxnSpPr>
              <a:stCxn id="25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圆角矩形 27"/>
          <p:cNvSpPr/>
          <p:nvPr/>
        </p:nvSpPr>
        <p:spPr>
          <a:xfrm>
            <a:off x="7069044" y="1553830"/>
            <a:ext cx="1562071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7117061" y="242376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117061" y="334658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634170" y="1444964"/>
            <a:ext cx="3557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调整国际</a:t>
            </a:r>
            <a:r>
              <a:rPr lang="zh-CN" altLang="zh-CN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zh-CN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商事组织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各种关系的国际法律规范的总和。</a:t>
            </a:r>
          </a:p>
        </p:txBody>
      </p:sp>
      <p:sp>
        <p:nvSpPr>
          <p:cNvPr id="33" name="矩形 32"/>
          <p:cNvSpPr/>
          <p:nvPr/>
        </p:nvSpPr>
        <p:spPr>
          <a:xfrm>
            <a:off x="8691799" y="2404650"/>
            <a:ext cx="3564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条约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（包括多边和双边）</a:t>
            </a:r>
          </a:p>
        </p:txBody>
      </p:sp>
    </p:spTree>
    <p:extLst>
      <p:ext uri="{BB962C8B-B14F-4D97-AF65-F5344CB8AC3E}">
        <p14:creationId xmlns:p14="http://schemas.microsoft.com/office/powerpoint/2010/main" val="36398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46583"/>
              </p:ext>
            </p:extLst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91678" y="2357255"/>
            <a:ext cx="3095474" cy="2636150"/>
            <a:chOff x="2119571" y="1859793"/>
            <a:chExt cx="3865781" cy="4032372"/>
          </a:xfrm>
        </p:grpSpPr>
        <p:sp>
          <p:nvSpPr>
            <p:cNvPr id="12" name="圆角矩形 11"/>
            <p:cNvSpPr/>
            <p:nvPr/>
          </p:nvSpPr>
          <p:spPr>
            <a:xfrm>
              <a:off x="2928963" y="4981331"/>
              <a:ext cx="3056389" cy="910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bg1">
                      <a:lumMod val="6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cxnSp>
          <p:nvCxnSpPr>
            <p:cNvPr id="13" name="曲线连接符 12"/>
            <p:cNvCxnSpPr>
              <a:endCxn id="17" idx="1"/>
            </p:cNvCxnSpPr>
            <p:nvPr/>
          </p:nvCxnSpPr>
          <p:spPr>
            <a:xfrm rot="5400000" flipH="1" flipV="1">
              <a:off x="1770490" y="2602000"/>
              <a:ext cx="1507553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endCxn id="12" idx="1"/>
            </p:cNvCxnSpPr>
            <p:nvPr/>
          </p:nvCxnSpPr>
          <p:spPr>
            <a:xfrm rot="16200000" flipH="1">
              <a:off x="1803044" y="4310830"/>
              <a:ext cx="1442445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928963" y="1859793"/>
              <a:ext cx="3056389" cy="7862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  <a:endPara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18" name="直接连接符 17"/>
          <p:cNvCxnSpPr>
            <a:stCxn id="17" idx="3"/>
          </p:cNvCxnSpPr>
          <p:nvPr/>
        </p:nvCxnSpPr>
        <p:spPr>
          <a:xfrm>
            <a:off x="4787152" y="2614260"/>
            <a:ext cx="27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064514" y="2357255"/>
            <a:ext cx="1457310" cy="514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541993" y="1653988"/>
            <a:ext cx="514386" cy="1945830"/>
            <a:chOff x="3667013" y="2264545"/>
            <a:chExt cx="1063703" cy="1264390"/>
          </a:xfrm>
        </p:grpSpPr>
        <p:grpSp>
          <p:nvGrpSpPr>
            <p:cNvPr id="21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5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6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2" name="直接连接符 21"/>
            <p:cNvCxnSpPr>
              <a:stCxn id="25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圆角矩形 27"/>
          <p:cNvSpPr/>
          <p:nvPr/>
        </p:nvSpPr>
        <p:spPr>
          <a:xfrm>
            <a:off x="7069044" y="1553830"/>
            <a:ext cx="1562071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7117061" y="242376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117061" y="334658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634170" y="1444964"/>
            <a:ext cx="3557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调整国际</a:t>
            </a:r>
            <a:r>
              <a:rPr lang="zh-CN" altLang="zh-CN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zh-CN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商事组织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各种关系的国际法律规范的总和。</a:t>
            </a:r>
          </a:p>
        </p:txBody>
      </p:sp>
      <p:sp>
        <p:nvSpPr>
          <p:cNvPr id="33" name="矩形 32"/>
          <p:cNvSpPr/>
          <p:nvPr/>
        </p:nvSpPr>
        <p:spPr>
          <a:xfrm>
            <a:off x="8691799" y="2404650"/>
            <a:ext cx="3564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条约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（包括多边和双边）</a:t>
            </a:r>
          </a:p>
        </p:txBody>
      </p:sp>
      <p:sp>
        <p:nvSpPr>
          <p:cNvPr id="34" name="矩形 33"/>
          <p:cNvSpPr/>
          <p:nvPr/>
        </p:nvSpPr>
        <p:spPr>
          <a:xfrm>
            <a:off x="8705929" y="3346580"/>
            <a:ext cx="2505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大陆法系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0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英美法系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012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68755" y="1881899"/>
            <a:ext cx="1020940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大陆法系：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形成于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西欧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主要国家：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法国、德国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瑞士、意大利、奥地利、比利时、卢森堡、荷兰、西班牙、葡萄牙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殖民地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：拉丁美洲、非洲大部分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日本、土耳其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、美国路易斯安那州、加拿大魁北克地区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特点：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强调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成文法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系统化、条理化、法典化、逻辑性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分类：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公法（与国家状况有关）和私法（与私人利益有关）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776" y="1274428"/>
            <a:ext cx="3872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“大陆法系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VS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英美法系”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08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68755" y="1881899"/>
            <a:ext cx="100232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英美法系：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形成于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英国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主要国家：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英国、美国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其他国家：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加拿大、澳大利亚、新西兰、爱尔兰、印度、巴基斯坦、 马来西亚、新加坡、中国香港地区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特点：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强调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的作用，英美法不区分公法和私法两部分，强调判例的作用，遵循先例。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趋势：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成文法在社会生活中的作用日渐重要。但是，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成文法必须通过判例的解释才能产生效力。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776" y="1274428"/>
            <a:ext cx="3872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“大陆法系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VS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英美法系”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684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91678" y="2357255"/>
            <a:ext cx="3095474" cy="2636150"/>
            <a:chOff x="2119571" y="1859793"/>
            <a:chExt cx="3865781" cy="4032372"/>
          </a:xfrm>
        </p:grpSpPr>
        <p:sp>
          <p:nvSpPr>
            <p:cNvPr id="12" name="圆角矩形 11"/>
            <p:cNvSpPr/>
            <p:nvPr/>
          </p:nvSpPr>
          <p:spPr>
            <a:xfrm>
              <a:off x="2928963" y="4981331"/>
              <a:ext cx="3056389" cy="910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bg1">
                      <a:lumMod val="6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cxnSp>
          <p:nvCxnSpPr>
            <p:cNvPr id="13" name="曲线连接符 12"/>
            <p:cNvCxnSpPr>
              <a:endCxn id="17" idx="1"/>
            </p:cNvCxnSpPr>
            <p:nvPr/>
          </p:nvCxnSpPr>
          <p:spPr>
            <a:xfrm rot="5400000" flipH="1" flipV="1">
              <a:off x="1770490" y="2602000"/>
              <a:ext cx="1507553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endCxn id="12" idx="1"/>
            </p:cNvCxnSpPr>
            <p:nvPr/>
          </p:nvCxnSpPr>
          <p:spPr>
            <a:xfrm rot="16200000" flipH="1">
              <a:off x="1803044" y="4310830"/>
              <a:ext cx="1442445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928963" y="1859793"/>
              <a:ext cx="3056389" cy="7862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  <a:endPara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18" name="直接连接符 17"/>
          <p:cNvCxnSpPr>
            <a:stCxn id="17" idx="3"/>
          </p:cNvCxnSpPr>
          <p:nvPr/>
        </p:nvCxnSpPr>
        <p:spPr>
          <a:xfrm>
            <a:off x="4787152" y="2614260"/>
            <a:ext cx="27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064514" y="2357255"/>
            <a:ext cx="1457310" cy="514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541993" y="1653988"/>
            <a:ext cx="514386" cy="1945830"/>
            <a:chOff x="3667013" y="2264545"/>
            <a:chExt cx="1063703" cy="1264390"/>
          </a:xfrm>
        </p:grpSpPr>
        <p:grpSp>
          <p:nvGrpSpPr>
            <p:cNvPr id="21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5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6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2" name="直接连接符 21"/>
            <p:cNvCxnSpPr>
              <a:stCxn id="25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圆角矩形 27"/>
          <p:cNvSpPr/>
          <p:nvPr/>
        </p:nvSpPr>
        <p:spPr>
          <a:xfrm>
            <a:off x="7069044" y="1553830"/>
            <a:ext cx="1562071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7117061" y="242376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117061" y="334658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  <a:endParaRPr lang="zh-CN" altLang="en-US" sz="24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634170" y="1444964"/>
            <a:ext cx="3557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调整国际</a:t>
            </a:r>
            <a:r>
              <a:rPr lang="zh-CN" altLang="zh-CN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zh-CN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商事组织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各种关系的国际法律规范的总和。</a:t>
            </a:r>
          </a:p>
        </p:txBody>
      </p:sp>
      <p:sp>
        <p:nvSpPr>
          <p:cNvPr id="33" name="矩形 32"/>
          <p:cNvSpPr/>
          <p:nvPr/>
        </p:nvSpPr>
        <p:spPr>
          <a:xfrm>
            <a:off x="8691799" y="2404650"/>
            <a:ext cx="3564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条约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（包括多边和双边）</a:t>
            </a:r>
          </a:p>
        </p:txBody>
      </p:sp>
      <p:sp>
        <p:nvSpPr>
          <p:cNvPr id="34" name="矩形 33"/>
          <p:cNvSpPr/>
          <p:nvPr/>
        </p:nvSpPr>
        <p:spPr>
          <a:xfrm>
            <a:off x="8705929" y="3346580"/>
            <a:ext cx="2505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大陆法系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0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英美法系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04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下列各国中采用英美法系处理国际商务谈判纠纷的是（ 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荷兰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瑞士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法国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香港地区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21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下列各国中采用英美法系处理国际商务谈判纠纷的是（ 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荷兰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瑞士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法国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香港地区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472584"/>
            <a:ext cx="110830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英美法形成于英国，以后扩展到美国及其他过去曾受英国殖民统治的国家和地区，主要包括加拿大、澳大利亚、新西兰、爱尔兰、印度、巴基斯坦、马来西亚、新加坡以及中国香港地区等。</a:t>
            </a:r>
            <a:endParaRPr lang="zh-CN" alt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70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5069542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43922" y="2413469"/>
            <a:ext cx="4911756" cy="1476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国际商务谈判的影响因素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008927" y="1560851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16151" y="1468265"/>
            <a:ext cx="1826141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环境因素</a:t>
            </a:r>
            <a:endParaRPr lang="zh-CN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008926" y="2645340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16151" y="2541235"/>
            <a:ext cx="1826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法律因素</a:t>
            </a:r>
            <a:endParaRPr lang="zh-CN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008926" y="383696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16151" y="3732858"/>
            <a:ext cx="1826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心理因素</a:t>
            </a:r>
            <a:endParaRPr lang="zh-CN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5897" y="2333613"/>
            <a:ext cx="4711937" cy="170050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15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下列有关大陆法与普通法的说法中正确的是（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大陆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法强调判例的作用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采用的是大陆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英美法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强调文法的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作用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苏格兰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采用的是英美法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55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下列有关大陆法与普通法的说法中正确的是（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大陆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法强调判例的作用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采用的是大陆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英美法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强调文法的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作用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苏格兰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采用的是英美法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8639" y="4445658"/>
            <a:ext cx="114999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大陆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法系形成于西欧，除法国和德国以外，许多欧洲国家如瑞士、意大利、奥地利、比利时、卢森堡、荷兰、西班牙、葡萄牙等国也属于大陆法体系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日本和土耳其等国也引入了大陆法。美国路易斯安那州、加拿大魁北克地区，也属于大陆法的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范围。大陆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法的一个特点是强调成文法的作用。它在结构上强调系统化、条理化、法典化和逻辑性。</a:t>
            </a: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7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以下各国中，采用大陆法系处理国际商务谈判纠纷的是（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64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以下各国中，采用大陆法系处理国际商务谈判纠纷的是（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5193" y="4345302"/>
            <a:ext cx="11499925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大陆法系形成于西欧，除法国和德国以外，许多欧洲国家如瑞士、意大利、奥地利、比利时、卢森堡、荷兰、西班牙、葡萄牙等国也都属于大陆法体系。</a:t>
            </a:r>
            <a:endParaRPr lang="zh-CN" alt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12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91678" y="2357255"/>
            <a:ext cx="3095474" cy="2636150"/>
            <a:chOff x="2119571" y="1859793"/>
            <a:chExt cx="3865781" cy="4032372"/>
          </a:xfrm>
        </p:grpSpPr>
        <p:sp>
          <p:nvSpPr>
            <p:cNvPr id="12" name="圆角矩形 11"/>
            <p:cNvSpPr/>
            <p:nvPr/>
          </p:nvSpPr>
          <p:spPr>
            <a:xfrm>
              <a:off x="2928963" y="4981331"/>
              <a:ext cx="3056389" cy="910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cxnSp>
          <p:nvCxnSpPr>
            <p:cNvPr id="13" name="曲线连接符 12"/>
            <p:cNvCxnSpPr>
              <a:endCxn id="17" idx="1"/>
            </p:cNvCxnSpPr>
            <p:nvPr/>
          </p:nvCxnSpPr>
          <p:spPr>
            <a:xfrm rot="5400000" flipH="1" flipV="1">
              <a:off x="1770490" y="2602000"/>
              <a:ext cx="1507553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endCxn id="12" idx="1"/>
            </p:cNvCxnSpPr>
            <p:nvPr/>
          </p:nvCxnSpPr>
          <p:spPr>
            <a:xfrm rot="16200000" flipH="1">
              <a:off x="1803044" y="4310830"/>
              <a:ext cx="1442445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928963" y="1859793"/>
              <a:ext cx="3056389" cy="7862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 smtClean="0">
                  <a:solidFill>
                    <a:schemeClr val="bg1">
                      <a:lumMod val="6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  <a:endParaRPr lang="zh-CN" altLang="en-US" sz="2400" b="1" spc="-5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18" name="直接连接符 17"/>
          <p:cNvCxnSpPr>
            <a:stCxn id="17" idx="3"/>
          </p:cNvCxnSpPr>
          <p:nvPr/>
        </p:nvCxnSpPr>
        <p:spPr>
          <a:xfrm>
            <a:off x="4787152" y="2614260"/>
            <a:ext cx="27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064514" y="2357255"/>
            <a:ext cx="1457310" cy="514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555185" y="1761565"/>
            <a:ext cx="514386" cy="1532964"/>
            <a:chOff x="3667013" y="2264545"/>
            <a:chExt cx="1063703" cy="1264390"/>
          </a:xfrm>
        </p:grpSpPr>
        <p:grpSp>
          <p:nvGrpSpPr>
            <p:cNvPr id="21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5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6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2" name="直接连接符 21"/>
            <p:cNvCxnSpPr>
              <a:stCxn id="25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圆角矩形 27"/>
          <p:cNvSpPr/>
          <p:nvPr/>
        </p:nvSpPr>
        <p:spPr>
          <a:xfrm>
            <a:off x="7069044" y="1553830"/>
            <a:ext cx="1562071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7131191" y="2309739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117061" y="307567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634170" y="1444964"/>
            <a:ext cx="3557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调整国际</a:t>
            </a:r>
            <a:r>
              <a:rPr lang="zh-CN" altLang="zh-CN" sz="2000" u="sng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zh-CN" sz="2000" u="sng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商事组织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各种关系的国际法律规范的总和。</a:t>
            </a:r>
          </a:p>
        </p:txBody>
      </p:sp>
      <p:sp>
        <p:nvSpPr>
          <p:cNvPr id="33" name="矩形 32"/>
          <p:cNvSpPr/>
          <p:nvPr/>
        </p:nvSpPr>
        <p:spPr>
          <a:xfrm>
            <a:off x="8705929" y="2290629"/>
            <a:ext cx="3564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b="1" u="sng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条约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（包括多边和双边）</a:t>
            </a:r>
          </a:p>
        </p:txBody>
      </p:sp>
      <p:sp>
        <p:nvSpPr>
          <p:cNvPr id="34" name="矩形 33"/>
          <p:cNvSpPr/>
          <p:nvPr/>
        </p:nvSpPr>
        <p:spPr>
          <a:xfrm>
            <a:off x="8705929" y="3075670"/>
            <a:ext cx="2505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b="1" u="sng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大陆法系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000" b="1" u="sng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英美法系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左大括号 34"/>
          <p:cNvSpPr/>
          <p:nvPr/>
        </p:nvSpPr>
        <p:spPr>
          <a:xfrm>
            <a:off x="4875838" y="3812811"/>
            <a:ext cx="215311" cy="18095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3008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91678" y="2357255"/>
            <a:ext cx="3095474" cy="2636150"/>
            <a:chOff x="2119571" y="1859793"/>
            <a:chExt cx="3865781" cy="4032372"/>
          </a:xfrm>
        </p:grpSpPr>
        <p:sp>
          <p:nvSpPr>
            <p:cNvPr id="12" name="圆角矩形 11"/>
            <p:cNvSpPr/>
            <p:nvPr/>
          </p:nvSpPr>
          <p:spPr>
            <a:xfrm>
              <a:off x="2928963" y="4981331"/>
              <a:ext cx="3056389" cy="910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cxnSp>
          <p:nvCxnSpPr>
            <p:cNvPr id="13" name="曲线连接符 12"/>
            <p:cNvCxnSpPr>
              <a:endCxn id="17" idx="1"/>
            </p:cNvCxnSpPr>
            <p:nvPr/>
          </p:nvCxnSpPr>
          <p:spPr>
            <a:xfrm rot="5400000" flipH="1" flipV="1">
              <a:off x="1770490" y="2602000"/>
              <a:ext cx="1507553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endCxn id="12" idx="1"/>
            </p:cNvCxnSpPr>
            <p:nvPr/>
          </p:nvCxnSpPr>
          <p:spPr>
            <a:xfrm rot="16200000" flipH="1">
              <a:off x="1803044" y="4310830"/>
              <a:ext cx="1442445" cy="809392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928963" y="1859793"/>
              <a:ext cx="3056389" cy="7862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 smtClean="0">
                  <a:solidFill>
                    <a:schemeClr val="bg1">
                      <a:lumMod val="65000"/>
                    </a:schemeClr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宏观法律环境</a:t>
              </a:r>
              <a:endParaRPr lang="zh-CN" altLang="en-US" sz="2400" b="1" spc="-5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18" name="直接连接符 17"/>
          <p:cNvCxnSpPr>
            <a:stCxn id="17" idx="3"/>
          </p:cNvCxnSpPr>
          <p:nvPr/>
        </p:nvCxnSpPr>
        <p:spPr>
          <a:xfrm>
            <a:off x="4787152" y="2614260"/>
            <a:ext cx="27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064514" y="2357255"/>
            <a:ext cx="1457310" cy="514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国际商法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555185" y="1761565"/>
            <a:ext cx="514386" cy="1532964"/>
            <a:chOff x="3667013" y="2264545"/>
            <a:chExt cx="1063703" cy="1264390"/>
          </a:xfrm>
        </p:grpSpPr>
        <p:grpSp>
          <p:nvGrpSpPr>
            <p:cNvPr id="21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25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6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2" name="直接连接符 21"/>
            <p:cNvCxnSpPr>
              <a:stCxn id="25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圆角矩形 27"/>
          <p:cNvSpPr/>
          <p:nvPr/>
        </p:nvSpPr>
        <p:spPr>
          <a:xfrm>
            <a:off x="7069044" y="1553830"/>
            <a:ext cx="1562071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含义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7131191" y="2309739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表现形式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117061" y="3075670"/>
            <a:ext cx="1514055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两大法系</a:t>
            </a:r>
            <a:endParaRPr lang="zh-CN" altLang="en-US" sz="2400" b="1" spc="-5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634170" y="1444964"/>
            <a:ext cx="3557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调整国际</a:t>
            </a:r>
            <a:r>
              <a:rPr lang="zh-CN" altLang="zh-CN" sz="2000" u="sng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zh-CN" sz="2000" u="sng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商事组织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各种关系的国际法律规范的总和。</a:t>
            </a:r>
          </a:p>
        </p:txBody>
      </p:sp>
      <p:sp>
        <p:nvSpPr>
          <p:cNvPr id="33" name="矩形 32"/>
          <p:cNvSpPr/>
          <p:nvPr/>
        </p:nvSpPr>
        <p:spPr>
          <a:xfrm>
            <a:off x="8705929" y="2290629"/>
            <a:ext cx="3564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b="1" u="sng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条约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（包括多边和双边）</a:t>
            </a:r>
          </a:p>
        </p:txBody>
      </p:sp>
      <p:sp>
        <p:nvSpPr>
          <p:cNvPr id="34" name="矩形 33"/>
          <p:cNvSpPr/>
          <p:nvPr/>
        </p:nvSpPr>
        <p:spPr>
          <a:xfrm>
            <a:off x="8705929" y="3075670"/>
            <a:ext cx="2505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zh-CN" sz="2000" b="1" u="sng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大陆法系</a:t>
            </a:r>
            <a:r>
              <a:rPr lang="zh-CN" altLang="zh-CN" sz="20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000" b="1" u="sng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英美法系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左大括号 34"/>
          <p:cNvSpPr/>
          <p:nvPr/>
        </p:nvSpPr>
        <p:spPr>
          <a:xfrm>
            <a:off x="4875838" y="3812811"/>
            <a:ext cx="215311" cy="18095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文本框 35"/>
          <p:cNvSpPr txBox="1"/>
          <p:nvPr/>
        </p:nvSpPr>
        <p:spPr>
          <a:xfrm>
            <a:off x="5091149" y="3669257"/>
            <a:ext cx="3038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谈判主体的资格问题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合同效力问题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争端解决方式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921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边形 38"/>
          <p:cNvSpPr/>
          <p:nvPr/>
        </p:nvSpPr>
        <p:spPr>
          <a:xfrm flipH="1">
            <a:off x="10234937" y="1323630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91680" y="1244449"/>
            <a:ext cx="8332112" cy="2380300"/>
            <a:chOff x="1691918" y="1102860"/>
            <a:chExt cx="8332112" cy="2380300"/>
          </a:xfrm>
        </p:grpSpPr>
        <p:sp>
          <p:nvSpPr>
            <p:cNvPr id="37" name="圆角矩形 36"/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138358" y="1102860"/>
              <a:ext cx="3885672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谈判主体的资格问题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6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边形 38"/>
          <p:cNvSpPr/>
          <p:nvPr/>
        </p:nvSpPr>
        <p:spPr>
          <a:xfrm flipH="1">
            <a:off x="10234937" y="1323630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91680" y="1244449"/>
            <a:ext cx="8332112" cy="2380300"/>
            <a:chOff x="1691918" y="1102860"/>
            <a:chExt cx="8332112" cy="2380300"/>
          </a:xfrm>
        </p:grpSpPr>
        <p:sp>
          <p:nvSpPr>
            <p:cNvPr id="37" name="圆角矩形 36"/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138358" y="1102860"/>
              <a:ext cx="3885672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谈判主体的资格问题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2547302" y="2097343"/>
            <a:ext cx="9278797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谈判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主体的资格问题：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指法律意义上的资格问题，即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对方公司的签约能力和履约能力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38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边形 38"/>
          <p:cNvSpPr/>
          <p:nvPr/>
        </p:nvSpPr>
        <p:spPr>
          <a:xfrm flipH="1">
            <a:off x="10234937" y="1323630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91680" y="1244449"/>
            <a:ext cx="8332112" cy="2380300"/>
            <a:chOff x="1691918" y="1102860"/>
            <a:chExt cx="8332112" cy="2380300"/>
          </a:xfrm>
        </p:grpSpPr>
        <p:sp>
          <p:nvSpPr>
            <p:cNvPr id="37" name="圆角矩形 36"/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138358" y="1102860"/>
              <a:ext cx="3885672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谈判主体的资格问题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2547302" y="2097343"/>
            <a:ext cx="92787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谈判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主体的资格问题：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指法律意义上的资格问题，即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对方公司的签约能力和履约能力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400" b="1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法人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法人是指拥有独立的财产、能够以自己的名义享受民事权利和承担民事义务，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并且按照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法定程序成立的法律实体。最常见的法人是公司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79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边形 38"/>
          <p:cNvSpPr/>
          <p:nvPr/>
        </p:nvSpPr>
        <p:spPr>
          <a:xfrm flipH="1">
            <a:off x="10234937" y="1323630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91680" y="1244449"/>
            <a:ext cx="8332112" cy="2380300"/>
            <a:chOff x="1691918" y="1102860"/>
            <a:chExt cx="8332112" cy="2380300"/>
          </a:xfrm>
        </p:grpSpPr>
        <p:sp>
          <p:nvSpPr>
            <p:cNvPr id="37" name="圆角矩形 36"/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138358" y="1102860"/>
              <a:ext cx="3885672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谈判主体的资格问题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2547302" y="2097343"/>
            <a:ext cx="92787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谈判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主体的资格问题：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指法律意义上的资格问题，即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对方公司的签约能力和履约能力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400" b="1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法人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法人是指拥有独立的财产、能够以自己的名义享受民事权利和承担民事义务，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并且按照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法定程序成立的法律实体。最常见的法人是公司。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公司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必须通过它</a:t>
            </a:r>
            <a:r>
              <a:rPr lang="zh-CN" altLang="zh-CN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授权的代理人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才能订立合同，并且其活动范围</a:t>
            </a:r>
            <a:r>
              <a:rPr lang="zh-CN" altLang="zh-CN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不得超过公司章程的规定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52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5069542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43922" y="2413469"/>
            <a:ext cx="4911756" cy="1476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国际商务谈判的影响因素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008927" y="1560851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16151" y="1468265"/>
            <a:ext cx="1826141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环境因素</a:t>
            </a:r>
            <a:endParaRPr lang="zh-CN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008926" y="2645340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16151" y="2541235"/>
            <a:ext cx="1826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法律因素</a:t>
            </a:r>
            <a:endParaRPr lang="zh-CN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008926" y="383696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16151" y="3732858"/>
            <a:ext cx="1826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心理因素</a:t>
            </a:r>
            <a:endParaRPr lang="zh-CN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5897" y="2333613"/>
            <a:ext cx="4711937" cy="170050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730697" y="1541338"/>
            <a:ext cx="619918" cy="660273"/>
            <a:chOff x="6535243" y="2524701"/>
            <a:chExt cx="717051" cy="717051"/>
          </a:xfrm>
        </p:grpSpPr>
        <p:sp>
          <p:nvSpPr>
            <p:cNvPr id="14" name="泪滴形 13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72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952053" y="1393117"/>
            <a:ext cx="10679653" cy="38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谈判主体的资格问题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指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法律意义上的资格问题，即对方公司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的</a:t>
            </a:r>
            <a:r>
              <a:rPr lang="en-US" altLang="zh-CN" sz="2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和</a:t>
            </a:r>
            <a:r>
              <a:rPr lang="en-US" altLang="zh-CN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法人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 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拥有</a:t>
            </a:r>
            <a:r>
              <a:rPr lang="en-US" altLang="zh-CN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、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能够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以</a:t>
            </a:r>
            <a:r>
              <a:rPr lang="en-US" altLang="zh-CN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享受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民事权利和承担民事义务，并且按照法定程序成立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的</a:t>
            </a:r>
            <a:r>
              <a:rPr lang="en-US" altLang="zh-CN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最常见的法人是公司。</a:t>
            </a:r>
          </a:p>
        </p:txBody>
      </p:sp>
    </p:spTree>
    <p:extLst>
      <p:ext uri="{BB962C8B-B14F-4D97-AF65-F5344CB8AC3E}">
        <p14:creationId xmlns:p14="http://schemas.microsoft.com/office/powerpoint/2010/main" val="117184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952053" y="1393117"/>
            <a:ext cx="10679653" cy="38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谈判主体的资格问题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指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法律意义上的资格问题，即对方公司的</a:t>
            </a:r>
            <a:r>
              <a:rPr lang="zh-CN" altLang="en-US" sz="2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签约能力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和</a:t>
            </a:r>
            <a:r>
              <a:rPr lang="zh-CN" altLang="en-US" sz="2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履约能力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法人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 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拥有</a:t>
            </a:r>
            <a:r>
              <a:rPr lang="en-US" altLang="zh-CN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、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能够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以</a:t>
            </a:r>
            <a:r>
              <a:rPr lang="en-US" altLang="zh-CN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享受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民事权利和承担民事义务，并且按照法定程序成立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的</a:t>
            </a:r>
            <a:r>
              <a:rPr lang="en-US" altLang="zh-CN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________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最常见的法人是公司。</a:t>
            </a:r>
          </a:p>
        </p:txBody>
      </p:sp>
    </p:spTree>
    <p:extLst>
      <p:ext uri="{BB962C8B-B14F-4D97-AF65-F5344CB8AC3E}">
        <p14:creationId xmlns:p14="http://schemas.microsoft.com/office/powerpoint/2010/main" val="367165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952053" y="1393117"/>
            <a:ext cx="10679653" cy="38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谈判主体的资格问题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指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法律意义上的资格问题，即对方公司的</a:t>
            </a:r>
            <a:r>
              <a:rPr lang="zh-CN" altLang="en-US" sz="2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签约能力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和</a:t>
            </a:r>
            <a:r>
              <a:rPr lang="zh-CN" altLang="en-US" sz="2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履约能力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法人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 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拥有</a:t>
            </a:r>
            <a:r>
              <a:rPr lang="zh-CN" altLang="en-US" sz="2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独立的财产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、能够以</a:t>
            </a:r>
            <a:r>
              <a:rPr lang="zh-CN" altLang="en-US" sz="2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自己的名义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享受民事权利和承担民事义务，并且按照法定程序成立的</a:t>
            </a:r>
            <a:r>
              <a:rPr lang="zh-CN" altLang="en-US" sz="2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法律实体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宋体" pitchFamily="2" charset="-122"/>
              </a:rPr>
              <a:t>。最常见的法人是公司。</a:t>
            </a:r>
          </a:p>
        </p:txBody>
      </p:sp>
    </p:spTree>
    <p:extLst>
      <p:ext uri="{BB962C8B-B14F-4D97-AF65-F5344CB8AC3E}">
        <p14:creationId xmlns:p14="http://schemas.microsoft.com/office/powerpoint/2010/main" val="76884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边形 38"/>
          <p:cNvSpPr/>
          <p:nvPr/>
        </p:nvSpPr>
        <p:spPr>
          <a:xfrm flipH="1">
            <a:off x="10234937" y="1323630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91680" y="1244449"/>
            <a:ext cx="7303570" cy="2380300"/>
            <a:chOff x="1691918" y="1102860"/>
            <a:chExt cx="7303570" cy="2380300"/>
          </a:xfrm>
        </p:grpSpPr>
        <p:sp>
          <p:nvSpPr>
            <p:cNvPr id="37" name="圆角矩形 36"/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138358" y="1102860"/>
              <a:ext cx="285713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合同效力问题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679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边形 38"/>
          <p:cNvSpPr/>
          <p:nvPr/>
        </p:nvSpPr>
        <p:spPr>
          <a:xfrm flipH="1">
            <a:off x="10234937" y="1323630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91680" y="1244449"/>
            <a:ext cx="7303570" cy="2380300"/>
            <a:chOff x="1691918" y="1102860"/>
            <a:chExt cx="7303570" cy="2380300"/>
          </a:xfrm>
        </p:grpSpPr>
        <p:sp>
          <p:nvSpPr>
            <p:cNvPr id="37" name="圆角矩形 36"/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138358" y="1102860"/>
              <a:ext cx="285713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合同效力问题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2415611" y="2219381"/>
            <a:ext cx="9460951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合同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是当事人之间设立、变更、终止民事关系的协议。依法成立的合同，受法律保护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30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边形 38"/>
          <p:cNvSpPr/>
          <p:nvPr/>
        </p:nvSpPr>
        <p:spPr>
          <a:xfrm flipH="1">
            <a:off x="10234937" y="1323630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91680" y="1244449"/>
            <a:ext cx="7303570" cy="2380300"/>
            <a:chOff x="1691918" y="1102860"/>
            <a:chExt cx="7303570" cy="2380300"/>
          </a:xfrm>
        </p:grpSpPr>
        <p:sp>
          <p:nvSpPr>
            <p:cNvPr id="37" name="圆角矩形 36"/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138358" y="1102860"/>
              <a:ext cx="285713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合同效力问题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2415611" y="2219381"/>
            <a:ext cx="94609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合同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是当事人之间设立、变更、终止民事关系的协议。依法成立的合同，受法律保护。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合同具有以下3个特征：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合同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双方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的民事法律行为，不是单方的民事法律行为（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基本法律特征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订立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合同的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是为了产生某种民事法律上的效果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合同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合法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行为，不是违法行为</a:t>
            </a:r>
          </a:p>
        </p:txBody>
      </p:sp>
    </p:spTree>
    <p:extLst>
      <p:ext uri="{BB962C8B-B14F-4D97-AF65-F5344CB8AC3E}">
        <p14:creationId xmlns:p14="http://schemas.microsoft.com/office/powerpoint/2010/main" val="27688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边形 38"/>
          <p:cNvSpPr/>
          <p:nvPr/>
        </p:nvSpPr>
        <p:spPr>
          <a:xfrm flipH="1">
            <a:off x="10234937" y="1323630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91680" y="1244449"/>
            <a:ext cx="7303570" cy="2380300"/>
            <a:chOff x="1691918" y="1102860"/>
            <a:chExt cx="7303570" cy="2380300"/>
          </a:xfrm>
        </p:grpSpPr>
        <p:sp>
          <p:nvSpPr>
            <p:cNvPr id="37" name="圆角矩形 36"/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138358" y="1102860"/>
              <a:ext cx="285713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合同效力问题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2951761" y="2145116"/>
            <a:ext cx="79110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各国对合同有效成立的要求主要有以下几项：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（1）当事人之间必须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达成协议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，通过要约与承诺达成的；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（2）当事人必须具有订立合同的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能力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（3）合同必须有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对价或合法约因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（4）合同的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标的和内容必须合法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（5）合同必须符合法律规定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形式要求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（6）当事人的意思表示必须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真实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5706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下列有关合同的说法，不正确的是（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一旦签订即受法律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保护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是双方的民事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法律行为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订立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合同的目的是为了产生某种民事法律上的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效果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是合法行为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5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下列有关合同的说法，不正确的是（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一旦签订即受法律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保护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是双方的民事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法律行为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订立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合同的目的是为了产生某种民事法律上的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效果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合同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是合法行为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550961"/>
            <a:ext cx="11499925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0425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“合同是当事人之间设立、变更、终止民事关系的协议。依法成立的合同，受法律保护。” 此句话说明合同具有的特征是（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单方的民事法律行为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受法律保护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产生某种民事法律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效果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为当事双方确立买卖关系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19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22188"/>
              </p:ext>
            </p:extLst>
          </p:nvPr>
        </p:nvGraphicFramePr>
        <p:xfrm>
          <a:off x="0" y="907073"/>
          <a:ext cx="1691680" cy="52950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7650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07074"/>
            <a:ext cx="3508162" cy="1724849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19197" y="1769498"/>
            <a:ext cx="5379763" cy="20313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由英国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谈判专家</a:t>
            </a:r>
            <a:r>
              <a:rPr lang="zh-CN" altLang="en-US" sz="2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马什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在其著作的</a:t>
            </a:r>
            <a:r>
              <a:rPr lang="zh-CN" altLang="en-US" sz="2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《合同谈判手册》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中对谈判的环境作了系统的归类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和分析。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5" name="五边形 14"/>
          <p:cNvSpPr/>
          <p:nvPr/>
        </p:nvSpPr>
        <p:spPr>
          <a:xfrm flipH="1">
            <a:off x="9076771" y="376518"/>
            <a:ext cx="1290910" cy="458544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85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“合同是当事人之间设立、变更、终止民事关系的协议。依法成立的合同，受法律保护。” 此句话说明合同具有的特征是（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单方的民事法律行为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受法律保护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产生某种民事法律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效果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为当事双方确立买卖关系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2075" y="4855147"/>
            <a:ext cx="11499925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77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边形 38"/>
          <p:cNvSpPr/>
          <p:nvPr/>
        </p:nvSpPr>
        <p:spPr>
          <a:xfrm flipH="1">
            <a:off x="9150500" y="1343666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91680" y="1244449"/>
            <a:ext cx="7129591" cy="2380300"/>
            <a:chOff x="1691918" y="1102860"/>
            <a:chExt cx="7129591" cy="2380300"/>
          </a:xfrm>
        </p:grpSpPr>
        <p:sp>
          <p:nvSpPr>
            <p:cNvPr id="37" name="圆角矩形 36"/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138358" y="1102860"/>
              <a:ext cx="2683151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3.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争端解决方式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919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边形 38"/>
          <p:cNvSpPr/>
          <p:nvPr/>
        </p:nvSpPr>
        <p:spPr>
          <a:xfrm flipH="1">
            <a:off x="9150500" y="1323630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91680" y="1244449"/>
            <a:ext cx="7129591" cy="2380300"/>
            <a:chOff x="1691918" y="1102860"/>
            <a:chExt cx="7129591" cy="2380300"/>
          </a:xfrm>
        </p:grpSpPr>
        <p:sp>
          <p:nvSpPr>
            <p:cNvPr id="37" name="圆角矩形 36"/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138358" y="1102860"/>
              <a:ext cx="2683151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3.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争端解决方式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2695561" y="2122544"/>
            <a:ext cx="9110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仲裁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&amp; 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诉讼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7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边形 38"/>
          <p:cNvSpPr/>
          <p:nvPr/>
        </p:nvSpPr>
        <p:spPr>
          <a:xfrm flipH="1">
            <a:off x="9150500" y="1323630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91680" y="1244449"/>
            <a:ext cx="7129591" cy="2380300"/>
            <a:chOff x="1691918" y="1102860"/>
            <a:chExt cx="7129591" cy="2380300"/>
          </a:xfrm>
        </p:grpSpPr>
        <p:sp>
          <p:nvSpPr>
            <p:cNvPr id="37" name="圆角矩形 36"/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138358" y="1102860"/>
              <a:ext cx="2683151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3.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争端解决方式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2695561" y="2122544"/>
            <a:ext cx="91109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仲裁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&amp; 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诉讼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仲裁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发生争议的两方当事人自愿地达成协议，将他们之间发生的争议提交一定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仲裁机构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裁决、解决的一种办法。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诉讼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经济纠纷的一方当事人到法院起诉，控告另一方当事人有违约行为，要求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法院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给予救济或惩处另一方当事人的法律制度。法院的判决具有国家强制力。</a:t>
            </a:r>
          </a:p>
        </p:txBody>
      </p:sp>
    </p:spTree>
    <p:extLst>
      <p:ext uri="{BB962C8B-B14F-4D97-AF65-F5344CB8AC3E}">
        <p14:creationId xmlns:p14="http://schemas.microsoft.com/office/powerpoint/2010/main" val="24442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边形 38"/>
          <p:cNvSpPr/>
          <p:nvPr/>
        </p:nvSpPr>
        <p:spPr>
          <a:xfrm flipH="1">
            <a:off x="9150500" y="1323630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91680" y="1244449"/>
            <a:ext cx="7129591" cy="2380300"/>
            <a:chOff x="1691918" y="1102860"/>
            <a:chExt cx="7129591" cy="2380300"/>
          </a:xfrm>
        </p:grpSpPr>
        <p:sp>
          <p:nvSpPr>
            <p:cNvPr id="37" name="圆角矩形 36"/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138358" y="1102860"/>
              <a:ext cx="2683151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3.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争端解决方式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2321720" y="2307373"/>
            <a:ext cx="1063703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2．仲裁与诉讼的区别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    （1）</a:t>
            </a:r>
            <a:r>
              <a:rPr lang="zh-CN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根本区别）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受理案件的依据不同 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</a:rPr>
              <a:t>协议管辖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</a:rPr>
              <a:t>   &amp;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</a:rPr>
              <a:t>强制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</a:rPr>
              <a:t>管辖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    （2）审理案件的组织人员不同              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</a:rPr>
              <a:t>自行指定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</a:rPr>
              <a:t>   &amp;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</a:rPr>
              <a:t>法院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</a:rPr>
              <a:t>指定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    （3）审理案件的方式不同。                  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</a:rPr>
              <a:t>不公开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</a:rPr>
              <a:t>     &amp;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</a:rPr>
              <a:t>公开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    （4）处理结果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不同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                     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</a:rPr>
              <a:t>裁决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</a:rPr>
              <a:t>终局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</a:rPr>
              <a:t>性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</a:rPr>
              <a:t> &amp;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</a:rPr>
              <a:t>两审终审制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    （5）受理案件机构的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性质不同                 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</a:rPr>
              <a:t>民进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</a:rPr>
              <a:t>性质的社会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</a:rPr>
              <a:t>团体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</a:rPr>
              <a:t>   &amp;  </a:t>
            </a:r>
            <a:r>
              <a:rPr lang="zh-CN" altLang="zh-CN" sz="2000" dirty="0" smtClean="0">
                <a:latin typeface="楷体" panose="02010609060101010101" charset="-122"/>
                <a:ea typeface="楷体" panose="02010609060101010101" charset="-122"/>
              </a:rPr>
              <a:t>法院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    （6）处理结果境外执行的不同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569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817126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边形 38"/>
          <p:cNvSpPr/>
          <p:nvPr/>
        </p:nvSpPr>
        <p:spPr>
          <a:xfrm flipH="1">
            <a:off x="9150500" y="1323630"/>
            <a:ext cx="1939810" cy="364857"/>
          </a:xfrm>
          <a:prstGeom prst="homePlat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91680" y="1244449"/>
            <a:ext cx="7129591" cy="2380300"/>
            <a:chOff x="1691918" y="1102860"/>
            <a:chExt cx="7129591" cy="2380300"/>
          </a:xfrm>
        </p:grpSpPr>
        <p:sp>
          <p:nvSpPr>
            <p:cNvPr id="37" name="圆角矩形 36"/>
            <p:cNvSpPr/>
            <p:nvPr/>
          </p:nvSpPr>
          <p:spPr>
            <a:xfrm>
              <a:off x="2951999" y="1142947"/>
              <a:ext cx="2857130" cy="44304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常见的法律问题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138358" y="1102860"/>
              <a:ext cx="2683151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3.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争端解决方式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809129" y="1384506"/>
              <a:ext cx="32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/>
            <p:nvPr/>
          </p:nvCxnSpPr>
          <p:spPr>
            <a:xfrm rot="5400000" flipH="1" flipV="1">
              <a:off x="1253017" y="1784178"/>
              <a:ext cx="2137883" cy="126008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2579661" y="2350943"/>
            <a:ext cx="92633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 3．仲裁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协议的概念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和内容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zh-CN" sz="11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仲裁协议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合同当事人在合同中订立的仲裁条款，或者以其他方式达成的将争议提交仲裁的书面协议。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涉外仲裁协议的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内容：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仲裁意愿、仲裁事项、仲裁地点、仲裁机构、仲裁程序规则、仲裁裁决的效力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43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从法律学角度来讲，其结果是终局性的是（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协商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调解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仲裁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诉讼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388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从法律学角度来讲，其结果是终局性的是（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协商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调解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仲裁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诉讼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404382"/>
            <a:ext cx="10536219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仲裁裁决的效力。它主要是指裁决是否具有终局性，是否对双方具有约束力。我国法律规定，经我国涉外仲裁机构作出的裁决，当事人不得向法院上诉。</a:t>
            </a:r>
            <a:endParaRPr lang="en-US" altLang="zh-CN" sz="24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31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9.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下列有关涉外仲裁协议的说法正确的是（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继续向法院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上诉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临时设置仲裁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在第三国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仲裁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自由制造仲裁规则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22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9.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下列有关涉外仲裁协议的说法正确的是（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继续向法院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上诉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临时设置仲裁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在第三国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仲裁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自由制造仲裁规则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40438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4343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22188"/>
              </p:ext>
            </p:extLst>
          </p:nvPr>
        </p:nvGraphicFramePr>
        <p:xfrm>
          <a:off x="0" y="907073"/>
          <a:ext cx="1691680" cy="52950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7650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07074"/>
            <a:ext cx="3508162" cy="1724849"/>
            <a:chOff x="-1816482" y="1035850"/>
            <a:chExt cx="3508162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816482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环境因素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38115" y="127403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政治状况因素</a:t>
            </a: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宗教信仰因素</a:t>
            </a: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法律制度因素</a:t>
            </a: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商业习惯因素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社会习俗因素</a:t>
            </a: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财政金融状况因素</a:t>
            </a: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基础设施及后勤供应状况因素</a:t>
            </a: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气候状况因素</a:t>
            </a:r>
          </a:p>
        </p:txBody>
      </p:sp>
      <p:sp>
        <p:nvSpPr>
          <p:cNvPr id="30" name="五边形 29"/>
          <p:cNvSpPr/>
          <p:nvPr/>
        </p:nvSpPr>
        <p:spPr>
          <a:xfrm flipH="1">
            <a:off x="9076771" y="376518"/>
            <a:ext cx="1290910" cy="458544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19197" y="1769498"/>
            <a:ext cx="5379763" cy="20313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由英国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谈判专家</a:t>
            </a:r>
            <a:r>
              <a:rPr lang="zh-CN" altLang="en-US" sz="2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马什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在其著作的</a:t>
            </a:r>
            <a:r>
              <a:rPr lang="zh-CN" altLang="en-US" sz="2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《合同谈判手册》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中对谈判的环境作了系统的归类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和分析。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198612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10.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下列有关涉外仲裁协议的说法中，不正确的是（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在第三国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仲裁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临时设置仲裁庭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继续向法院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上诉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自由选用仲裁规则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9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10.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下列有关涉外仲裁协议的说法中，不正确的是（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在第三国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仲裁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临时设置仲裁庭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继续向法院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上诉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自由选用仲裁规则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404382"/>
            <a:ext cx="10536219" cy="222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我国法院是两审终审制，一方当事人对法院判决不服的可以上诉；仲裁裁决是终局性的，不能上诉，也不允许再向任何机构提出变更裁决的要求，败诉方如不自动执行裁决，胜诉方可以向法院申请强制执行。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曲线连接符 16"/>
          <p:cNvCxnSpPr/>
          <p:nvPr/>
        </p:nvCxnSpPr>
        <p:spPr>
          <a:xfrm rot="5400000" flipH="1" flipV="1">
            <a:off x="3048529" y="2295027"/>
            <a:ext cx="1086159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35941" y="2079646"/>
            <a:ext cx="223796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人的心理</a:t>
            </a:r>
            <a:r>
              <a:rPr lang="zh-CN" altLang="en-US" sz="2400" b="1" u="sng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活动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135943" y="4613852"/>
            <a:ext cx="2237963" cy="43277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人的心理</a:t>
            </a:r>
            <a:r>
              <a:rPr lang="zh-CN" altLang="en-US" sz="2400" b="1" u="sng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特征</a:t>
            </a:r>
          </a:p>
        </p:txBody>
      </p:sp>
      <p:cxnSp>
        <p:nvCxnSpPr>
          <p:cNvPr id="21" name="曲线连接符 20"/>
          <p:cNvCxnSpPr/>
          <p:nvPr/>
        </p:nvCxnSpPr>
        <p:spPr>
          <a:xfrm rot="16200000" flipH="1">
            <a:off x="3102576" y="3796616"/>
            <a:ext cx="978585" cy="10886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907704" y="3388781"/>
            <a:ext cx="2018837" cy="45653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人的心理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615953" y="2525871"/>
            <a:ext cx="3603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23529" y="2002477"/>
            <a:ext cx="3496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如：认识、情感、意志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15953" y="5030048"/>
            <a:ext cx="3603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485104" y="4486655"/>
            <a:ext cx="426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如：动机、需要、气质、性格</a:t>
            </a:r>
          </a:p>
        </p:txBody>
      </p:sp>
    </p:spTree>
    <p:extLst>
      <p:ext uri="{BB962C8B-B14F-4D97-AF65-F5344CB8AC3E}">
        <p14:creationId xmlns:p14="http://schemas.microsoft.com/office/powerpoint/2010/main" val="130833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649565" y="3200627"/>
            <a:ext cx="620541" cy="3186266"/>
            <a:chOff x="3667013" y="2264545"/>
            <a:chExt cx="1063703" cy="1264390"/>
          </a:xfrm>
        </p:grpSpPr>
        <p:grpSp>
          <p:nvGrpSpPr>
            <p:cNvPr id="33" name="组合 30"/>
            <p:cNvGrpSpPr>
              <a:grpSpLocks/>
            </p:cNvGrpSpPr>
            <p:nvPr/>
          </p:nvGrpSpPr>
          <p:grpSpPr bwMode="auto">
            <a:xfrm rot="16200000">
              <a:off x="4067537" y="2427819"/>
              <a:ext cx="826454" cy="499905"/>
              <a:chOff x="7" y="504054"/>
              <a:chExt cx="6032667" cy="648074"/>
            </a:xfrm>
          </p:grpSpPr>
          <p:sp>
            <p:nvSpPr>
              <p:cNvPr id="37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1607707" y="504054"/>
                <a:ext cx="0" cy="648072"/>
              </a:xfrm>
              <a:prstGeom prst="straightConnector1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4" name="直接连接符 33"/>
            <p:cNvCxnSpPr>
              <a:stCxn id="37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组合 1"/>
          <p:cNvGrpSpPr/>
          <p:nvPr/>
        </p:nvGrpSpPr>
        <p:grpSpPr>
          <a:xfrm>
            <a:off x="2415420" y="2914982"/>
            <a:ext cx="5356979" cy="3723938"/>
            <a:chOff x="2415421" y="2914982"/>
            <a:chExt cx="4647536" cy="3723938"/>
          </a:xfrm>
        </p:grpSpPr>
        <p:sp>
          <p:nvSpPr>
            <p:cNvPr id="29" name="圆角矩形 28"/>
            <p:cNvSpPr/>
            <p:nvPr/>
          </p:nvSpPr>
          <p:spPr>
            <a:xfrm>
              <a:off x="2415421" y="2914982"/>
              <a:ext cx="4647536" cy="53047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一、国际商务谈判中的个体心理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415421" y="4474952"/>
              <a:ext cx="4647536" cy="5066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二、国际商务谈判中的群体心理</a:t>
              </a: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423683" y="6134864"/>
              <a:ext cx="4639274" cy="5040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三、谈判的心理禁忌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21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91680" y="1277470"/>
            <a:ext cx="6807359" cy="3623940"/>
            <a:chOff x="1718076" y="1741268"/>
            <a:chExt cx="6339216" cy="3106354"/>
          </a:xfrm>
        </p:grpSpPr>
        <p:sp>
          <p:nvSpPr>
            <p:cNvPr id="22" name="圆角矩形 21"/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一、国际商务谈判中的个体心理</a:t>
              </a:r>
            </a:p>
          </p:txBody>
        </p:sp>
        <p:cxnSp>
          <p:nvCxnSpPr>
            <p:cNvPr id="23" name="曲线连接符 22"/>
            <p:cNvCxnSpPr>
              <a:endCxn id="22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五边形 25"/>
          <p:cNvSpPr/>
          <p:nvPr/>
        </p:nvSpPr>
        <p:spPr>
          <a:xfrm flipH="1">
            <a:off x="8898115" y="1277471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999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91680" y="1277470"/>
            <a:ext cx="6807359" cy="3623940"/>
            <a:chOff x="1718076" y="1741268"/>
            <a:chExt cx="6339216" cy="3106354"/>
          </a:xfrm>
        </p:grpSpPr>
        <p:sp>
          <p:nvSpPr>
            <p:cNvPr id="22" name="圆角矩形 21"/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一、国际商务谈判中的个体心理</a:t>
              </a:r>
            </a:p>
          </p:txBody>
        </p:sp>
        <p:cxnSp>
          <p:nvCxnSpPr>
            <p:cNvPr id="23" name="曲线连接符 22"/>
            <p:cNvCxnSpPr>
              <a:endCxn id="22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五边形 25"/>
          <p:cNvSpPr/>
          <p:nvPr/>
        </p:nvSpPr>
        <p:spPr>
          <a:xfrm flipH="1">
            <a:off x="8898115" y="1277471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12296" y="2276085"/>
            <a:ext cx="14262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个性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情绪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态度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印象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知觉</a:t>
            </a:r>
          </a:p>
        </p:txBody>
      </p:sp>
    </p:spTree>
    <p:extLst>
      <p:ext uri="{BB962C8B-B14F-4D97-AF65-F5344CB8AC3E}">
        <p14:creationId xmlns:p14="http://schemas.microsoft.com/office/powerpoint/2010/main" val="178443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91680" y="1277470"/>
            <a:ext cx="6807359" cy="3623940"/>
            <a:chOff x="1718076" y="1741268"/>
            <a:chExt cx="6339216" cy="3106354"/>
          </a:xfrm>
        </p:grpSpPr>
        <p:sp>
          <p:nvSpPr>
            <p:cNvPr id="22" name="圆角矩形 21"/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二、国际商务谈判中的群体心理</a:t>
              </a:r>
            </a:p>
          </p:txBody>
        </p:sp>
        <p:cxnSp>
          <p:nvCxnSpPr>
            <p:cNvPr id="23" name="曲线连接符 22"/>
            <p:cNvCxnSpPr>
              <a:endCxn id="22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五边形 25"/>
          <p:cNvSpPr/>
          <p:nvPr/>
        </p:nvSpPr>
        <p:spPr>
          <a:xfrm flipH="1">
            <a:off x="8898115" y="1277471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58280" y="2353837"/>
            <a:ext cx="8579296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由两个以上的个体组成，为实现共同的目标，遵守共同的规范而相互联系、影响和配合的个体组合体。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56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91680" y="1277470"/>
            <a:ext cx="6807359" cy="3623940"/>
            <a:chOff x="1718076" y="1741268"/>
            <a:chExt cx="6339216" cy="3106354"/>
          </a:xfrm>
        </p:grpSpPr>
        <p:sp>
          <p:nvSpPr>
            <p:cNvPr id="22" name="圆角矩形 21"/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二、国际商务谈判中的群体心理</a:t>
              </a:r>
            </a:p>
          </p:txBody>
        </p:sp>
        <p:cxnSp>
          <p:nvCxnSpPr>
            <p:cNvPr id="23" name="曲线连接符 22"/>
            <p:cNvCxnSpPr>
              <a:endCxn id="22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五边形 25"/>
          <p:cNvSpPr/>
          <p:nvPr/>
        </p:nvSpPr>
        <p:spPr>
          <a:xfrm flipH="1">
            <a:off x="8898115" y="1277471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58280" y="2353837"/>
            <a:ext cx="8579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：由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两个以上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的个体组成，为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实现共同的目标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遵守共同的规范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而相互联系、影响和配合的个体组合体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9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91680" y="1277470"/>
            <a:ext cx="6807359" cy="3623940"/>
            <a:chOff x="1718076" y="1741268"/>
            <a:chExt cx="6339216" cy="3106354"/>
          </a:xfrm>
        </p:grpSpPr>
        <p:sp>
          <p:nvSpPr>
            <p:cNvPr id="22" name="圆角矩形 21"/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二、国际商务谈判中的群体心理</a:t>
              </a:r>
            </a:p>
          </p:txBody>
        </p:sp>
        <p:cxnSp>
          <p:nvCxnSpPr>
            <p:cNvPr id="23" name="曲线连接符 22"/>
            <p:cNvCxnSpPr>
              <a:endCxn id="22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五边形 25"/>
          <p:cNvSpPr/>
          <p:nvPr/>
        </p:nvSpPr>
        <p:spPr>
          <a:xfrm flipH="1">
            <a:off x="8898115" y="1277471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58280" y="2353837"/>
            <a:ext cx="8579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：由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两个以上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的个体组成，为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实现共同的目标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遵守共同的规范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而相互联系、影响和配合的个体组合体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58280" y="3846766"/>
            <a:ext cx="39266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）由两人以上组成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）有共同的目标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）有严明的纪律约束</a:t>
            </a:r>
          </a:p>
        </p:txBody>
      </p:sp>
    </p:spTree>
    <p:extLst>
      <p:ext uri="{BB962C8B-B14F-4D97-AF65-F5344CB8AC3E}">
        <p14:creationId xmlns:p14="http://schemas.microsoft.com/office/powerpoint/2010/main" val="38573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77471"/>
          <a:ext cx="1691680" cy="4672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环境因素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心理因素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等腰三角形 7"/>
          <p:cNvSpPr/>
          <p:nvPr userDrawn="1"/>
        </p:nvSpPr>
        <p:spPr>
          <a:xfrm rot="16200000">
            <a:off x="3291731" y="2429670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90707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0045" y="17827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国际商务谈判的影响因素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369248"/>
            <a:ext cx="1691680" cy="158082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心理因素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3291731" y="4010494"/>
            <a:ext cx="288845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91680" y="1277470"/>
            <a:ext cx="6807359" cy="3623940"/>
            <a:chOff x="1718076" y="1741268"/>
            <a:chExt cx="6339216" cy="3106354"/>
          </a:xfrm>
        </p:grpSpPr>
        <p:sp>
          <p:nvSpPr>
            <p:cNvPr id="22" name="圆角矩形 21"/>
            <p:cNvSpPr/>
            <p:nvPr/>
          </p:nvSpPr>
          <p:spPr>
            <a:xfrm>
              <a:off x="3409756" y="1741268"/>
              <a:ext cx="4647536" cy="403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5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</a:rPr>
                <a:t>二、国际商务谈判中的群体心理</a:t>
              </a:r>
            </a:p>
          </p:txBody>
        </p:sp>
        <p:cxnSp>
          <p:nvCxnSpPr>
            <p:cNvPr id="23" name="曲线连接符 22"/>
            <p:cNvCxnSpPr>
              <a:endCxn id="22" idx="1"/>
            </p:cNvCxnSpPr>
            <p:nvPr/>
          </p:nvCxnSpPr>
          <p:spPr>
            <a:xfrm rot="5400000" flipH="1" flipV="1">
              <a:off x="1111596" y="2549462"/>
              <a:ext cx="2904640" cy="1691680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五边形 25"/>
          <p:cNvSpPr/>
          <p:nvPr/>
        </p:nvSpPr>
        <p:spPr>
          <a:xfrm flipH="1">
            <a:off x="8898115" y="1277471"/>
            <a:ext cx="1321650" cy="47064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83360" y="2243086"/>
            <a:ext cx="648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群体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的工作效率和工作效益。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0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10067</Words>
  <Application>Microsoft Office PowerPoint</Application>
  <PresentationFormat>宽屏</PresentationFormat>
  <Paragraphs>1466</Paragraphs>
  <Slides>123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123</vt:i4>
      </vt:variant>
    </vt:vector>
  </HeadingPairs>
  <TitlesOfParts>
    <vt:vector size="139" baseType="lpstr">
      <vt:lpstr>Arial Unicode MS</vt:lpstr>
      <vt:lpstr>方正启体简体</vt:lpstr>
      <vt:lpstr>黑体</vt:lpstr>
      <vt:lpstr>华文新魏</vt:lpstr>
      <vt:lpstr>楷体</vt:lpstr>
      <vt:lpstr>宋体</vt:lpstr>
      <vt:lpstr>微软雅黑</vt:lpstr>
      <vt:lpstr>Arial</vt:lpstr>
      <vt:lpstr>Calibri</vt:lpstr>
      <vt:lpstr>Calibri Light</vt:lpstr>
      <vt:lpstr>Franklin Gothic Book</vt:lpstr>
      <vt:lpstr>Times New Roman</vt:lpstr>
      <vt:lpstr>Wingdings</vt:lpstr>
      <vt:lpstr>Office 主题</vt:lpstr>
      <vt:lpstr>自定义设计方案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Asmin</dc:creator>
  <cp:lastModifiedBy>Asmin</cp:lastModifiedBy>
  <cp:revision>236</cp:revision>
  <dcterms:created xsi:type="dcterms:W3CDTF">2018-05-15T04:43:17Z</dcterms:created>
  <dcterms:modified xsi:type="dcterms:W3CDTF">2018-05-26T02:56:51Z</dcterms:modified>
</cp:coreProperties>
</file>