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0"/>
  </p:notesMasterIdLst>
  <p:sldIdLst>
    <p:sldId id="257" r:id="rId2"/>
    <p:sldId id="719" r:id="rId3"/>
    <p:sldId id="414" r:id="rId4"/>
    <p:sldId id="625" r:id="rId5"/>
    <p:sldId id="826" r:id="rId6"/>
    <p:sldId id="828" r:id="rId7"/>
    <p:sldId id="609" r:id="rId8"/>
    <p:sldId id="611" r:id="rId9"/>
    <p:sldId id="720" r:id="rId10"/>
    <p:sldId id="829" r:id="rId11"/>
    <p:sldId id="721" r:id="rId12"/>
    <p:sldId id="722" r:id="rId13"/>
    <p:sldId id="724" r:id="rId14"/>
    <p:sldId id="728" r:id="rId15"/>
    <p:sldId id="734" r:id="rId16"/>
    <p:sldId id="727" r:id="rId17"/>
    <p:sldId id="729" r:id="rId18"/>
    <p:sldId id="730" r:id="rId19"/>
    <p:sldId id="731" r:id="rId20"/>
    <p:sldId id="732" r:id="rId21"/>
    <p:sldId id="733" r:id="rId22"/>
    <p:sldId id="735" r:id="rId23"/>
    <p:sldId id="736" r:id="rId24"/>
    <p:sldId id="725" r:id="rId25"/>
    <p:sldId id="737" r:id="rId26"/>
    <p:sldId id="738" r:id="rId27"/>
    <p:sldId id="830" r:id="rId28"/>
    <p:sldId id="740" r:id="rId29"/>
    <p:sldId id="741" r:id="rId30"/>
    <p:sldId id="742" r:id="rId31"/>
    <p:sldId id="743" r:id="rId32"/>
    <p:sldId id="744" r:id="rId33"/>
    <p:sldId id="745" r:id="rId34"/>
    <p:sldId id="746" r:id="rId35"/>
    <p:sldId id="748" r:id="rId36"/>
    <p:sldId id="749" r:id="rId37"/>
    <p:sldId id="750" r:id="rId38"/>
    <p:sldId id="751" r:id="rId39"/>
    <p:sldId id="752" r:id="rId40"/>
    <p:sldId id="759" r:id="rId41"/>
    <p:sldId id="764" r:id="rId42"/>
    <p:sldId id="763" r:id="rId43"/>
    <p:sldId id="762" r:id="rId44"/>
    <p:sldId id="761" r:id="rId45"/>
    <p:sldId id="760" r:id="rId46"/>
    <p:sldId id="766" r:id="rId47"/>
    <p:sldId id="768" r:id="rId48"/>
    <p:sldId id="769" r:id="rId49"/>
    <p:sldId id="770" r:id="rId50"/>
    <p:sldId id="771" r:id="rId51"/>
    <p:sldId id="767" r:id="rId52"/>
    <p:sldId id="794" r:id="rId53"/>
    <p:sldId id="795" r:id="rId54"/>
    <p:sldId id="793" r:id="rId55"/>
    <p:sldId id="796" r:id="rId56"/>
    <p:sldId id="797" r:id="rId57"/>
    <p:sldId id="798" r:id="rId58"/>
    <p:sldId id="799" r:id="rId59"/>
    <p:sldId id="800" r:id="rId60"/>
    <p:sldId id="765" r:id="rId61"/>
    <p:sldId id="772" r:id="rId62"/>
    <p:sldId id="773" r:id="rId63"/>
    <p:sldId id="801" r:id="rId64"/>
    <p:sldId id="774" r:id="rId65"/>
    <p:sldId id="775" r:id="rId66"/>
    <p:sldId id="776" r:id="rId67"/>
    <p:sldId id="811" r:id="rId68"/>
    <p:sldId id="812" r:id="rId69"/>
    <p:sldId id="813" r:id="rId70"/>
    <p:sldId id="814" r:id="rId71"/>
    <p:sldId id="777" r:id="rId72"/>
    <p:sldId id="778" r:id="rId73"/>
    <p:sldId id="779" r:id="rId74"/>
    <p:sldId id="815" r:id="rId75"/>
    <p:sldId id="816" r:id="rId76"/>
    <p:sldId id="817" r:id="rId77"/>
    <p:sldId id="818" r:id="rId78"/>
    <p:sldId id="781" r:id="rId79"/>
    <p:sldId id="782" r:id="rId80"/>
    <p:sldId id="784" r:id="rId81"/>
    <p:sldId id="787" r:id="rId82"/>
    <p:sldId id="785" r:id="rId83"/>
    <p:sldId id="822" r:id="rId84"/>
    <p:sldId id="821" r:id="rId85"/>
    <p:sldId id="823" r:id="rId86"/>
    <p:sldId id="824" r:id="rId87"/>
    <p:sldId id="786" r:id="rId88"/>
    <p:sldId id="788" r:id="rId89"/>
    <p:sldId id="789" r:id="rId90"/>
    <p:sldId id="790" r:id="rId91"/>
    <p:sldId id="819" r:id="rId92"/>
    <p:sldId id="820" r:id="rId93"/>
    <p:sldId id="831" r:id="rId94"/>
    <p:sldId id="832" r:id="rId95"/>
    <p:sldId id="833" r:id="rId96"/>
    <p:sldId id="834" r:id="rId97"/>
    <p:sldId id="791" r:id="rId98"/>
    <p:sldId id="792" r:id="rId99"/>
    <p:sldId id="805" r:id="rId100"/>
    <p:sldId id="802" r:id="rId101"/>
    <p:sldId id="804" r:id="rId102"/>
    <p:sldId id="803" r:id="rId103"/>
    <p:sldId id="633" r:id="rId104"/>
    <p:sldId id="806" r:id="rId105"/>
    <p:sldId id="809" r:id="rId106"/>
    <p:sldId id="810" r:id="rId107"/>
    <p:sldId id="825" r:id="rId108"/>
    <p:sldId id="827" r:id="rId10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12" autoAdjust="0"/>
    <p:restoredTop sz="71203" autoAdjust="0"/>
  </p:normalViewPr>
  <p:slideViewPr>
    <p:cSldViewPr snapToGrid="0">
      <p:cViewPr varScale="1">
        <p:scale>
          <a:sx n="66" d="100"/>
          <a:sy n="66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F8638-9698-4EDC-9412-A158CEC4640C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40CF5-E53E-4C03-B429-557B55F23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629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88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31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831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36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067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606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410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093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657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571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83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9083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2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6332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4373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6543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国际商务谈判中常运用“问”作为摸清对方需要、掌握对方心理、表达自己感情的手段。如何“问”是很有讲究的，重视和灵活运用发问的技巧，不仅可以引起双方的讨论，获取信息，而且还可以控制谈判的方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1532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5696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843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983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2626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370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0404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4436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4778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972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7905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7054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．从题外话入题 </a:t>
            </a:r>
          </a:p>
          <a:p>
            <a:r>
              <a:rPr lang="zh-CN" altLang="en-US" dirty="0" smtClean="0"/>
              <a:t>通常可将有关季节或天气的情况，目前流行的事物以及有关社会新闻、旅行、艺术、社会名人等作为话题。通过上述题外话入题，要做到新颖、巧妙，不落俗套。 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．从自谦入题 </a:t>
            </a:r>
          </a:p>
          <a:p>
            <a:r>
              <a:rPr lang="zh-CN" altLang="en-US" dirty="0" smtClean="0"/>
              <a:t>如果对方是在己方所在地谈判，可谦虚地用以下语句表示，如各方面照顾不周、自己才疏学浅、缺乏经验、希望对方多多关照等。当然，自谦要适度，不要给对方以虚伪或缺乏诚意的感觉。 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．从介绍己方谈判人员入题 </a:t>
            </a:r>
          </a:p>
          <a:p>
            <a:r>
              <a:rPr lang="zh-CN" altLang="en-US" dirty="0" smtClean="0"/>
              <a:t>通常可简略介绍己方人员的职务、学历、经历等，这样既打开了话题，消除了对方的不安心理，又显示己方的强大阵容，使对方不敢小视或轻举妄动。 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．从介绍己方的生产、经营、财务状况等入题 </a:t>
            </a:r>
          </a:p>
          <a:p>
            <a:r>
              <a:rPr lang="zh-CN" altLang="en-US" dirty="0" smtClean="0"/>
              <a:t>这样做可先声夺人，提供给对方一些必要的资料，充分显示己方雄厚的财力、良好的信誉和质优价廉的产品等基本情况，也给对方以充分的讨论空间。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3471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．从题外话入题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通常可将有关季节或天气的情况，目前流行的事物以及有关社会新闻、旅行、艺术、社会名人等作为话题。通过上述题外话入题，要做到新颖、巧妙，不落俗套。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．从自谦入题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如果对方是在己方所在地谈判，可谦虚地用以下语句表示，如各方面照顾不周、自己才疏学浅、缺乏经验、希望对方多多关照等。当然，自谦要适度，不要给对方以虚伪或缺乏诚意的感觉。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．从介绍己方谈判人员入题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通常可简略介绍己方人员的职务、学历、经历等，这样既打开了话题，消除了对方的不安心理，又显示己方的强大阵容，使对方不敢小视或轻举妄动。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．从介绍己方的生产、经营、财务状况等入题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这样做可先声夺人，提供给对方一些必要的资料，充分显示己方雄厚的财力、良好的信誉和质优价廉的产品等基本情况，也给对方以充分的讨论空间。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202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6872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761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355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787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使用解困用语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当谈判出现困难、无法达成协议时，为了突破困境，给自己解围并使谈判继续进行，可使用下列解困用语。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“真遗憾，只差一步就成功了！”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“就快要达到目标了，真可惜了！“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”海面的这样做，肯定对双方都不利！”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“再这样拖延下去，只怕最后结果不妙。”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“既然事已至此，懊恼也没有用，还是让我们再作一次努力吧！”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9935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r>
              <a:rPr lang="zh-CN" altLang="en-US" dirty="0" smtClean="0"/>
              <a:t>正常情况下，一般人每分钟眨眼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次～</a:t>
            </a:r>
            <a:r>
              <a:rPr lang="en-US" altLang="zh-CN" dirty="0" smtClean="0"/>
              <a:t>8</a:t>
            </a:r>
            <a:r>
              <a:rPr lang="zh-CN" altLang="en-US" dirty="0" smtClean="0"/>
              <a:t>次，每次眨眼一般不超过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秒钟。如果每分钟眨眼次数超过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次～</a:t>
            </a:r>
            <a:r>
              <a:rPr lang="en-US" altLang="zh-CN" dirty="0" smtClean="0"/>
              <a:t>8</a:t>
            </a:r>
            <a:r>
              <a:rPr lang="zh-CN" altLang="en-US" dirty="0" smtClean="0"/>
              <a:t>次这个范围，一方面表示神情活跃，对某事物感兴趣；另一方面也表示个性怯懦或羞涩，因而不敢直视对方，作出眨眼不停的动作。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4525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通常与人交谈时，视线接触对方脸部的时间在正常情况下应占全部谈话时间的</a:t>
            </a:r>
            <a:r>
              <a:rPr lang="en-US" altLang="zh-CN" dirty="0" smtClean="0"/>
              <a:t>30%</a:t>
            </a:r>
            <a:r>
              <a:rPr lang="zh-CN" altLang="en-US" dirty="0" smtClean="0"/>
              <a:t>～</a:t>
            </a:r>
            <a:r>
              <a:rPr lang="en-US" altLang="zh-CN" dirty="0" smtClean="0"/>
              <a:t>60%</a:t>
            </a:r>
            <a:r>
              <a:rPr lang="zh-CN" altLang="en-US" dirty="0" smtClean="0"/>
              <a:t>。超过这一平均值者，可认为对谈话者本人比对谈话内容更感兴趣；低于这个平均值者，则表示对谈话者和谈话内容都不感兴趣。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1701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通常与人交谈时，视线接触对方脸部的时间在正常情况下应占全部谈话时间的</a:t>
            </a:r>
            <a:r>
              <a:rPr lang="en-US" altLang="zh-CN" dirty="0" smtClean="0"/>
              <a:t>30%</a:t>
            </a:r>
            <a:r>
              <a:rPr lang="zh-CN" altLang="en-US" dirty="0" smtClean="0"/>
              <a:t>～</a:t>
            </a:r>
            <a:r>
              <a:rPr lang="en-US" altLang="zh-CN" dirty="0" smtClean="0"/>
              <a:t>60%</a:t>
            </a:r>
            <a:r>
              <a:rPr lang="zh-CN" altLang="en-US" smtClean="0"/>
              <a:t>。超过这一平均值者，可认为对谈话者本人比对谈话内容更感兴趣；低于这个平均值者，则表示对谈话者和谈话内容都不感兴趣。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0208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通常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两臂交叉于胸前并握紧，往往是怀有敌意的标志。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5432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通常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两臂交叉于胸前并握紧，往往是怀有敌意的标志。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4186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如果对方用力握手，则表明此人具有好动、热情的性格，这类人往往做事喜欢主动。美国人大都喜欢采用这种握手的方式，这主要与他们好动的性格是分不开的。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7294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如果对方用力握手，则表明此人具有好动、热情的性格，这类人往往做事喜欢主动。美国人大都喜欢采用这种握手的方式，这主要与他们好动的性格是分不开的。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3848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谈判中的辩与听、问、答、看、叙不同，它具有谈判双方相互依赖、相互对抗的二重性，是人类语言艺术和思维艺术的综合运用，具有较强的技巧性。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0484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467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4999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9289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032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7364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74634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125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959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498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27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359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1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3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27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53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81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67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71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4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12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75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52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B0E9-92E0-487D-B1D2-286E46E9CABE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1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8180" y="1051276"/>
            <a:ext cx="5833407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6600" b="1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国际商务谈判</a:t>
            </a:r>
            <a:endParaRPr lang="zh-CN" altLang="en-US" sz="6600" b="1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4232" y="2176693"/>
            <a:ext cx="576748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自变量学院：徐微微      中国农业大学  市场营销学学士</a:t>
            </a:r>
          </a:p>
        </p:txBody>
      </p:sp>
      <p:sp>
        <p:nvSpPr>
          <p:cNvPr id="7" name="矩形 6"/>
          <p:cNvSpPr/>
          <p:nvPr/>
        </p:nvSpPr>
        <p:spPr>
          <a:xfrm>
            <a:off x="6816174" y="4036422"/>
            <a:ext cx="5375827" cy="760730"/>
          </a:xfrm>
          <a:prstGeom prst="rect">
            <a:avLst/>
          </a:prstGeom>
          <a:solidFill>
            <a:srgbClr val="414455"/>
          </a:solidFill>
          <a:ln>
            <a:solidFill>
              <a:srgbClr val="005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1149196"/>
            <a:ext cx="1663516" cy="1504551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70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28349" y="28663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1" y="838184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2792972" y="914609"/>
            <a:ext cx="4850999" cy="4424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二、注重利益，而非立场</a:t>
            </a:r>
          </a:p>
        </p:txBody>
      </p:sp>
      <p:cxnSp>
        <p:nvCxnSpPr>
          <p:cNvPr id="40" name="曲线连接符 39"/>
          <p:cNvCxnSpPr>
            <a:stCxn id="29" idx="3"/>
            <a:endCxn id="57" idx="1"/>
          </p:cNvCxnSpPr>
          <p:nvPr/>
        </p:nvCxnSpPr>
        <p:spPr>
          <a:xfrm flipV="1">
            <a:off x="1691679" y="1135852"/>
            <a:ext cx="1101293" cy="13953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"/>
          <p:cNvSpPr txBox="1"/>
          <p:nvPr/>
        </p:nvSpPr>
        <p:spPr>
          <a:xfrm>
            <a:off x="2242325" y="1968966"/>
            <a:ext cx="9836659" cy="286232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 smtClean="0"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zh-CN" sz="2400" dirty="0">
                <a:latin typeface="楷体" panose="02010609060101010101" charset="-122"/>
                <a:ea typeface="楷体" panose="02010609060101010101" charset="-122"/>
              </a:rPr>
              <a:t>1</a:t>
            </a:r>
            <a:r>
              <a:rPr lang="zh-CN" sz="2400" dirty="0" smtClean="0">
                <a:latin typeface="楷体" panose="02010609060101010101" charset="-122"/>
                <a:ea typeface="楷体" panose="02010609060101010101" charset="-122"/>
              </a:rPr>
              <a:t>）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</a:rPr>
              <a:t>向对方积极陈述你的利益所在，引起对方注意以满足你。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 smtClean="0"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zh-CN" sz="2400" dirty="0">
                <a:latin typeface="楷体" panose="02010609060101010101" charset="-122"/>
                <a:ea typeface="楷体" panose="02010609060101010101" charset="-122"/>
              </a:rPr>
              <a:t>2</a:t>
            </a:r>
            <a:r>
              <a:rPr lang="zh-CN" sz="2400" dirty="0" smtClean="0">
                <a:latin typeface="楷体" panose="02010609060101010101" charset="-122"/>
                <a:ea typeface="楷体" panose="02010609060101010101" charset="-122"/>
              </a:rPr>
              <a:t>）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</a:rPr>
              <a:t>承认对方利益所在，并考虑对方的合理利益，甚至在保证自己利益的前提下努力帮助对方解决利益冲突。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 smtClean="0"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zh-CN" sz="2400" dirty="0">
                <a:latin typeface="楷体" panose="02010609060101010101" charset="-122"/>
                <a:ea typeface="楷体" panose="02010609060101010101" charset="-122"/>
              </a:rPr>
              <a:t>3</a:t>
            </a:r>
            <a:r>
              <a:rPr lang="zh-CN" sz="2400" dirty="0" smtClean="0">
                <a:latin typeface="楷体" panose="02010609060101010101" charset="-122"/>
                <a:ea typeface="楷体" panose="02010609060101010101" charset="-122"/>
              </a:rPr>
              <a:t>）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</a:rPr>
              <a:t>谈判中既要坚持原则（如具体的利益），又要有灵活性。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 smtClean="0"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zh-CN" sz="2400" dirty="0">
                <a:latin typeface="楷体" panose="02010609060101010101" charset="-122"/>
                <a:ea typeface="楷体" panose="02010609060101010101" charset="-122"/>
              </a:rPr>
              <a:t>4</a:t>
            </a:r>
            <a:r>
              <a:rPr lang="zh-CN" sz="2400" dirty="0" smtClean="0">
                <a:latin typeface="楷体" panose="02010609060101010101" charset="-122"/>
                <a:ea typeface="楷体" panose="02010609060101010101" charset="-122"/>
              </a:rPr>
              <a:t>）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</a:rPr>
              <a:t>在谈判中对利益做硬式处理，而对人做软式处理。</a:t>
            </a:r>
            <a:endParaRPr lang="zh-CN" sz="2400" dirty="0">
              <a:latin typeface="楷体" panose="02010609060101010101" charset="-122"/>
              <a:ea typeface="楷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603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5262481" y="1637206"/>
            <a:ext cx="907010" cy="4525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环节</a:t>
            </a:r>
            <a:endParaRPr lang="zh-CN" altLang="en-US" sz="2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100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36" y="5116349"/>
            <a:ext cx="1691680" cy="5941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5" name="矩形 34"/>
          <p:cNvSpPr/>
          <p:nvPr/>
        </p:nvSpPr>
        <p:spPr>
          <a:xfrm>
            <a:off x="-16595" y="462025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603004" y="2465660"/>
            <a:ext cx="799450" cy="3024677"/>
            <a:chOff x="2110786" y="2256271"/>
            <a:chExt cx="767105" cy="3065492"/>
          </a:xfrm>
        </p:grpSpPr>
        <p:grpSp>
          <p:nvGrpSpPr>
            <p:cNvPr id="24" name="组合 23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0" name="直接连接符 29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3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5" name="直接连接符 24"/>
            <p:cNvCxnSpPr>
              <a:stCxn id="30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2110786" y="5119968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" name="圆角矩形 31"/>
          <p:cNvSpPr/>
          <p:nvPr/>
        </p:nvSpPr>
        <p:spPr>
          <a:xfrm>
            <a:off x="2496620" y="2256867"/>
            <a:ext cx="241442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、基本要诀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472354" y="5269809"/>
            <a:ext cx="2459292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二、对于顽固者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4953159" y="1788744"/>
            <a:ext cx="273634" cy="148871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625047" y="869032"/>
            <a:ext cx="55664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．建立良好的人际关系，</a:t>
            </a:r>
            <a:r>
              <a:rPr lang="zh-CN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取得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他人的</a:t>
            </a:r>
            <a:r>
              <a:rPr lang="zh-CN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信任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r>
              <a:rPr lang="zh-CN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你的意见可能导致的</a:t>
            </a:r>
            <a:r>
              <a:rPr lang="zh-CN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影响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r>
              <a:rPr lang="zh-CN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简化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对方接受说服的</a:t>
            </a:r>
            <a:r>
              <a:rPr lang="zh-CN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r>
              <a:rPr lang="zh-CN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争取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另一方的</a:t>
            </a:r>
            <a:r>
              <a:rPr lang="zh-CN" altLang="zh-CN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认同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（工作、生活、兴趣、第三者）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5285709" y="3021605"/>
            <a:ext cx="907010" cy="4525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要点</a:t>
            </a:r>
            <a:endParaRPr lang="zh-CN" altLang="en-US" sz="2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6255855" y="997187"/>
            <a:ext cx="329420" cy="1498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83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5262481" y="1637206"/>
            <a:ext cx="907010" cy="4525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环节</a:t>
            </a:r>
            <a:endParaRPr lang="zh-CN" altLang="en-US" sz="2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101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36" y="5116349"/>
            <a:ext cx="1691680" cy="5941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5" name="矩形 34"/>
          <p:cNvSpPr/>
          <p:nvPr/>
        </p:nvSpPr>
        <p:spPr>
          <a:xfrm>
            <a:off x="-16595" y="462025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603004" y="2465660"/>
            <a:ext cx="799450" cy="3024677"/>
            <a:chOff x="2110786" y="2256271"/>
            <a:chExt cx="767105" cy="3065492"/>
          </a:xfrm>
        </p:grpSpPr>
        <p:grpSp>
          <p:nvGrpSpPr>
            <p:cNvPr id="24" name="组合 23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0" name="直接连接符 29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3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5" name="直接连接符 24"/>
            <p:cNvCxnSpPr>
              <a:stCxn id="30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2110786" y="5119968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" name="圆角矩形 31"/>
          <p:cNvSpPr/>
          <p:nvPr/>
        </p:nvSpPr>
        <p:spPr>
          <a:xfrm>
            <a:off x="2496620" y="2256867"/>
            <a:ext cx="241442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、基本要诀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472354" y="5269809"/>
            <a:ext cx="2459292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二、对于顽固者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4953159" y="1788744"/>
            <a:ext cx="273634" cy="148871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625047" y="869032"/>
            <a:ext cx="55664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．建立良好的人际关系，</a:t>
            </a:r>
            <a:r>
              <a:rPr lang="zh-CN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取得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他人的</a:t>
            </a:r>
            <a:r>
              <a:rPr lang="zh-CN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信任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r>
              <a:rPr lang="zh-CN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你的意见可能导致的</a:t>
            </a:r>
            <a:r>
              <a:rPr lang="zh-CN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影响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r>
              <a:rPr lang="zh-CN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简化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对方接受说服的</a:t>
            </a:r>
            <a:r>
              <a:rPr lang="zh-CN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r>
              <a:rPr lang="zh-CN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争取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另一方的</a:t>
            </a:r>
            <a:r>
              <a:rPr lang="zh-CN" altLang="zh-CN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认同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（工作、生活、兴趣、第三者）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5285709" y="3021605"/>
            <a:ext cx="907010" cy="4525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要点</a:t>
            </a:r>
            <a:endParaRPr lang="zh-CN" altLang="en-US" sz="2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6255855" y="997187"/>
            <a:ext cx="329420" cy="1498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648411" y="2608041"/>
            <a:ext cx="451431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．站在他人的角度</a:t>
            </a:r>
            <a:r>
              <a:rPr lang="zh-CN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设身处地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谈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．消除对方的戒心，创造良好的</a:t>
            </a:r>
            <a:r>
              <a:rPr lang="zh-CN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氛围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．说服用语要</a:t>
            </a:r>
            <a:r>
              <a:rPr lang="zh-CN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推敲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左大括号 43"/>
          <p:cNvSpPr/>
          <p:nvPr/>
        </p:nvSpPr>
        <p:spPr>
          <a:xfrm>
            <a:off x="6255855" y="2738348"/>
            <a:ext cx="329420" cy="110018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28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5262481" y="1637206"/>
            <a:ext cx="907010" cy="4525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环节</a:t>
            </a:r>
            <a:endParaRPr lang="zh-CN" altLang="en-US" sz="2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102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36" y="5116349"/>
            <a:ext cx="1691680" cy="5941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5" name="矩形 34"/>
          <p:cNvSpPr/>
          <p:nvPr/>
        </p:nvSpPr>
        <p:spPr>
          <a:xfrm>
            <a:off x="-16595" y="462025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603004" y="2465660"/>
            <a:ext cx="799450" cy="3024677"/>
            <a:chOff x="2110786" y="2256271"/>
            <a:chExt cx="767105" cy="3065492"/>
          </a:xfrm>
        </p:grpSpPr>
        <p:grpSp>
          <p:nvGrpSpPr>
            <p:cNvPr id="24" name="组合 23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0" name="直接连接符 29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3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5" name="直接连接符 24"/>
            <p:cNvCxnSpPr>
              <a:stCxn id="30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2110786" y="5119968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" name="圆角矩形 31"/>
          <p:cNvSpPr/>
          <p:nvPr/>
        </p:nvSpPr>
        <p:spPr>
          <a:xfrm>
            <a:off x="2496620" y="2256867"/>
            <a:ext cx="241442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、基本要诀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472354" y="5269809"/>
            <a:ext cx="2459292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二、对于顽固者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4953159" y="1788744"/>
            <a:ext cx="273634" cy="148871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625047" y="869032"/>
            <a:ext cx="55664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．建立良好的人际关系，</a:t>
            </a:r>
            <a:r>
              <a:rPr lang="zh-CN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取得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他人的</a:t>
            </a:r>
            <a:r>
              <a:rPr lang="zh-CN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信任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r>
              <a:rPr lang="zh-CN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你的意见可能导致的</a:t>
            </a:r>
            <a:r>
              <a:rPr lang="zh-CN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影响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r>
              <a:rPr lang="zh-CN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简化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对方接受说服的</a:t>
            </a:r>
            <a:r>
              <a:rPr lang="zh-CN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r>
              <a:rPr lang="zh-CN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争取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另一方的</a:t>
            </a:r>
            <a:r>
              <a:rPr lang="zh-CN" altLang="zh-CN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认同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（工作、生活、兴趣、第三者）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5285709" y="3021605"/>
            <a:ext cx="907010" cy="4525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要点</a:t>
            </a:r>
            <a:endParaRPr lang="zh-CN" altLang="en-US" sz="2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6255855" y="997187"/>
            <a:ext cx="329420" cy="1498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648411" y="2608041"/>
            <a:ext cx="451431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．站在他人的角度</a:t>
            </a:r>
            <a:r>
              <a:rPr lang="zh-CN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设身处地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谈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．消除对方的戒心，创造良好的</a:t>
            </a:r>
            <a:r>
              <a:rPr lang="zh-CN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氛围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．说服用语要</a:t>
            </a:r>
            <a:r>
              <a:rPr lang="zh-CN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推敲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左大括号 43"/>
          <p:cNvSpPr/>
          <p:nvPr/>
        </p:nvSpPr>
        <p:spPr>
          <a:xfrm>
            <a:off x="6255855" y="2738348"/>
            <a:ext cx="329420" cy="110018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303270" y="4539657"/>
            <a:ext cx="14773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台阶法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等待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法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迂回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法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沉默法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左大括号 46"/>
          <p:cNvSpPr/>
          <p:nvPr/>
        </p:nvSpPr>
        <p:spPr>
          <a:xfrm>
            <a:off x="4980641" y="4764798"/>
            <a:ext cx="273634" cy="148871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81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18.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商务谈判中“辩”的技巧包括（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立场坚定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措辞严密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逻辑性强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纠缠细节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注意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进攻尺度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09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18.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商务谈判中“辩”的技巧包括（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立场坚定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措辞严密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逻辑性强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纠缠细节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注意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进攻尺度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ABCDE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744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483477" y="1051558"/>
            <a:ext cx="11267089" cy="5332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台阶法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 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迂回法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D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沉默</a:t>
            </a:r>
            <a:r>
              <a:rPr lang="zh-CN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</a:p>
          <a:p>
            <a:pPr>
              <a:lnSpc>
                <a:spcPct val="150000"/>
              </a:lnSpc>
            </a:pP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    )1.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对方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可能一时难以被说服，不妨等待一段时间，对方虽没有当面表示改变看法，但对你的态度和你所讲的话，事后他会加以回忆和思考的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    )2.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对方自尊心很强、不愿承认自己的错误时，你不妨先给对方一个台阶下，说一说他正确的地方，或者说一说他错误存在的客观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    )3.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当对方很难听进正面道理时，不要强逼他进行辩论，而应采取迂回的方法。就像作战一样，对方已经防备森严，从正面很难突破，解决办法最好是迂回前进，设法找到对方的弱点，一举击破。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   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)4.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对于那些不值得反驳的抗议，不要有强烈的反应，相反可以表示沉默</a:t>
            </a:r>
            <a:r>
              <a:rPr lang="zh-CN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507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483477" y="1051558"/>
            <a:ext cx="11267089" cy="5332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台阶法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 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迂回法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D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沉默</a:t>
            </a:r>
            <a:r>
              <a:rPr lang="zh-CN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</a:p>
          <a:p>
            <a:pPr>
              <a:lnSpc>
                <a:spcPct val="150000"/>
              </a:lnSpc>
            </a:pP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 </a:t>
            </a:r>
            <a:r>
              <a:rPr lang="en-US" altLang="zh-CN" sz="24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B 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)1.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对方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可能一时难以被说服，不妨等待一段时间，对方虽没有当面表示改变看法，但对你的态度和你所讲的话，事后他会加以回忆和思考的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 </a:t>
            </a:r>
            <a:r>
              <a:rPr lang="en-US" altLang="zh-CN" sz="24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A 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)2.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对方自尊心很强、不愿承认自己的错误时，你不妨先给对方一个台阶下，说一说他正确的地方，或者说一说他错误存在的客观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 </a:t>
            </a:r>
            <a:r>
              <a:rPr lang="en-US" altLang="zh-CN" sz="24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C 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)3.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当对方很难听进正面道理时，不要强逼他进行辩论，而应采取迂回的方法。就像作战一样，对方已经防备森严，从正面很难突破，解决办法最好是迂回前进，设法找到对方的弱点，一举击破。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 </a:t>
            </a:r>
            <a:r>
              <a:rPr lang="en-US" altLang="zh-CN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 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)4.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对于那些不值得反驳的抗议，不要有强烈的反应，相反可以表示沉默</a:t>
            </a:r>
            <a:r>
              <a:rPr lang="zh-CN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638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840941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87843" y="2461779"/>
            <a:ext cx="49287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五</a:t>
            </a: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章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国际商务谈判中的技巧</a:t>
            </a:r>
          </a:p>
        </p:txBody>
      </p:sp>
      <p:sp>
        <p:nvSpPr>
          <p:cNvPr id="6" name="矩形 5"/>
          <p:cNvSpPr/>
          <p:nvPr/>
        </p:nvSpPr>
        <p:spPr>
          <a:xfrm>
            <a:off x="7310670" y="282911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技巧</a:t>
            </a: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概述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79239" y="1649581"/>
            <a:ext cx="1261884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“问”</a:t>
            </a:r>
            <a:endParaRPr lang="zh-CN" altLang="en-US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741" y="2601076"/>
            <a:ext cx="4616411" cy="1430363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7233570" y="933554"/>
            <a:ext cx="1261884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“听”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279239" y="2418605"/>
            <a:ext cx="1261884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“答”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10669" y="3195056"/>
            <a:ext cx="126188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“叙”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10669" y="3872047"/>
            <a:ext cx="1261884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“看”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65577" y="374785"/>
            <a:ext cx="543568" cy="57044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65577" y="1075358"/>
            <a:ext cx="543568" cy="57044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65577" y="1811326"/>
            <a:ext cx="543568" cy="57044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165577" y="2547293"/>
            <a:ext cx="543568" cy="59508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65577" y="3307900"/>
            <a:ext cx="543568" cy="59508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65577" y="4008473"/>
            <a:ext cx="543568" cy="59508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165577" y="4714429"/>
            <a:ext cx="543568" cy="59508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165577" y="5420385"/>
            <a:ext cx="543568" cy="59508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310670" y="4621482"/>
            <a:ext cx="126188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辩</a:t>
            </a: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31133" y="5365283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“说服”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45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79312" y="1702324"/>
            <a:ext cx="736612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教你一点读心术</a:t>
            </a:r>
            <a:endParaRPr lang="zh-CN" altLang="en-US" sz="80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62491" y="3429000"/>
            <a:ext cx="10802957" cy="1675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于细微处察人于无形，瞬间看穿暗藏玄机。</a:t>
            </a:r>
            <a:endParaRPr lang="en-US" altLang="zh-CN" sz="36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愿</a:t>
            </a:r>
            <a:r>
              <a:rPr lang="zh-CN" altLang="en-US" sz="36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你成为社交场上左右逢源，拥有超高人气的赢家！</a:t>
            </a:r>
            <a:endParaRPr lang="en-US" altLang="zh-CN" sz="36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40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11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28349" y="28663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1" y="838184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2792972" y="914609"/>
            <a:ext cx="4850999" cy="4424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三、创造双赢的解决答案</a:t>
            </a:r>
          </a:p>
        </p:txBody>
      </p:sp>
      <p:cxnSp>
        <p:nvCxnSpPr>
          <p:cNvPr id="40" name="曲线连接符 39"/>
          <p:cNvCxnSpPr>
            <a:stCxn id="29" idx="3"/>
            <a:endCxn id="57" idx="1"/>
          </p:cNvCxnSpPr>
          <p:nvPr/>
        </p:nvCxnSpPr>
        <p:spPr>
          <a:xfrm flipV="1">
            <a:off x="1691679" y="1135852"/>
            <a:ext cx="1101293" cy="13953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4"/>
          <p:cNvSpPr txBox="1"/>
          <p:nvPr/>
        </p:nvSpPr>
        <p:spPr>
          <a:xfrm>
            <a:off x="2582152" y="1754845"/>
            <a:ext cx="8629591" cy="33239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 导致谈判者陷入谈判</a:t>
            </a:r>
            <a:r>
              <a:rPr lang="zh-CN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误区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的原因：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（1）</a:t>
            </a:r>
            <a:r>
              <a:rPr 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过早</a:t>
            </a:r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地对谈判下结论    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（2）只追求</a:t>
            </a:r>
            <a:r>
              <a:rPr 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单一</a:t>
            </a:r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的结果 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（3）误认为</a:t>
            </a:r>
            <a:r>
              <a:rPr 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一方所得，即为另一方所失</a:t>
            </a:r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（4）认为</a:t>
            </a:r>
            <a:r>
              <a:rPr 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谈判对手的问题始终应该由他们自己解决</a:t>
            </a:r>
            <a:endParaRPr 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74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28349" y="28663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1" y="838184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2792972" y="914609"/>
            <a:ext cx="4850999" cy="4424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四、使用客观标准，破解利益冲突</a:t>
            </a:r>
          </a:p>
        </p:txBody>
      </p:sp>
      <p:cxnSp>
        <p:nvCxnSpPr>
          <p:cNvPr id="40" name="曲线连接符 39"/>
          <p:cNvCxnSpPr>
            <a:stCxn id="29" idx="3"/>
            <a:endCxn id="57" idx="1"/>
          </p:cNvCxnSpPr>
          <p:nvPr/>
        </p:nvCxnSpPr>
        <p:spPr>
          <a:xfrm flipV="1">
            <a:off x="1691679" y="1135852"/>
            <a:ext cx="1101293" cy="13953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4"/>
          <p:cNvSpPr txBox="1"/>
          <p:nvPr/>
        </p:nvSpPr>
        <p:spPr>
          <a:xfrm>
            <a:off x="2575053" y="1573050"/>
            <a:ext cx="8880632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在谈判中谈判者运用客观标准时，应注意以下几个问题：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1．建立公平的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标准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2．建立公平的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分割利益步骤</a:t>
            </a:r>
            <a:endParaRPr 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3．将谈判利益的分割问题局限于寻找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客观依据</a:t>
            </a:r>
            <a:endParaRPr 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4．善于阐述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自己的理由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并接受对方提出的合理的客观依据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5．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不要屈从对方的压力</a:t>
            </a:r>
            <a:endParaRPr 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99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13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28349" y="28663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1" y="838184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2792972" y="914609"/>
            <a:ext cx="4850999" cy="4424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五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、交锋中</a:t>
            </a:r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的技巧</a:t>
            </a:r>
          </a:p>
        </p:txBody>
      </p:sp>
      <p:cxnSp>
        <p:nvCxnSpPr>
          <p:cNvPr id="40" name="曲线连接符 39"/>
          <p:cNvCxnSpPr>
            <a:stCxn id="29" idx="3"/>
            <a:endCxn id="57" idx="1"/>
          </p:cNvCxnSpPr>
          <p:nvPr/>
        </p:nvCxnSpPr>
        <p:spPr>
          <a:xfrm flipV="1">
            <a:off x="1691679" y="1135852"/>
            <a:ext cx="1101293" cy="13953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4"/>
          <p:cNvSpPr txBox="1"/>
          <p:nvPr/>
        </p:nvSpPr>
        <p:spPr>
          <a:xfrm>
            <a:off x="2431510" y="1784175"/>
            <a:ext cx="8982724" cy="3785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（一）多听少说     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成功的谈判者把</a:t>
            </a:r>
            <a:r>
              <a:rPr 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50%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的时间用来听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（二）巧提问题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（三）使用条件问句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由条件状语从句和问句构成，“What.．．if"和“If．．．then”。</a:t>
            </a:r>
            <a:endParaRPr 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如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：what would you do if we agree to a two-year contract？</a:t>
            </a:r>
            <a:endParaRPr 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</a:t>
            </a:r>
            <a:r>
              <a:rPr 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使用条件问句的优点</a:t>
            </a:r>
            <a:r>
              <a:rPr lang="zh-CN" sz="20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r>
              <a:rPr lang="en-US" altLang="zh-CN" sz="20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</a:t>
            </a:r>
            <a:endParaRPr lang="zh-CN" sz="20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1．互做让步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；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．获取信息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；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．寻求共同点； 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．代替“No”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（四）避免跨国文化交流产生的</a:t>
            </a:r>
            <a:r>
              <a:rPr lang="zh-CN" sz="2000" dirty="0" smtClean="0">
                <a:latin typeface="微软雅黑" panose="020B0503020204020204" charset="-122"/>
                <a:ea typeface="微软雅黑" panose="020B0503020204020204" charset="-122"/>
              </a:rPr>
              <a:t>歧义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008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国际商务谈判的一般技巧包括（ ）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注重立场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对事不对人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使用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客观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标准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处处针锋相对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创造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双赢方案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463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国际商务谈判的一般技巧包括（ ）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注重立场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对事不对人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使用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客观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标准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处处针锋相对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创造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双赢方案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70191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BCE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995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导致谈判者陷入谈判误区的原因不包括（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只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追求单一结果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过早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地对谈判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下结论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认为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一方所失即另一方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所得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对手的问题可由我方解决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766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导致谈判者陷入谈判误区的原因不包括（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只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追求单一结果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过早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地对谈判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下结论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认为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一方所失即另一方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所得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对手的问题可由我方解决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435934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117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谈判者运用客观标准时应（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屈从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对方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压力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采用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己方认为公平的标准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利益的分割局限于寻找客观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依据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无需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考虑利益分割的步骤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309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谈判者运用客观标准时应（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屈从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对方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压力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采用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己方认为公平的标准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利益的分割局限于寻找客观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依据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无需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考虑利益分割的步骤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435934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20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3843" y="1308116"/>
            <a:ext cx="24929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7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7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67267" y="2593371"/>
            <a:ext cx="18261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4124179" y="3089602"/>
            <a:ext cx="2646878" cy="629770"/>
            <a:chOff x="-127506" y="0"/>
            <a:chExt cx="2575275" cy="588283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127506" y="42031"/>
              <a:ext cx="2575275" cy="546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</a:t>
              </a:r>
              <a:r>
                <a:rPr lang="zh-CN" altLang="en-US" sz="3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谈判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304105" y="652752"/>
            <a:ext cx="3463352" cy="5615731"/>
            <a:chOff x="4552950" y="161034"/>
            <a:chExt cx="3106738" cy="4922334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757133"/>
              <a:ext cx="2576513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161034"/>
              <a:ext cx="1798638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406691"/>
              <a:ext cx="2574925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52097"/>
              <a:ext cx="3106738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644045"/>
              <a:ext cx="2576513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380660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</a:t>
              </a: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差异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</a:t>
              </a: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案例分析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885552"/>
              <a:ext cx="2576513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40007" y="896816"/>
            <a:ext cx="1455093" cy="5139585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051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成功的谈判者在谈判时用来听的时间占（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A:30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以上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B:40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以上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C:50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以上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D:60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％以上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450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成功的谈判者在谈判时用来听的时间占（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A:30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以上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B:40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以上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C:50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以上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D:60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％以上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435934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87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在国际商务谈判中使用条件问句的优点是（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互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作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让步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获取信息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代替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no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创造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双赢解决方案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强调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97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在国际商务谈判中使用条件问句的优点是（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互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作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让步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获取信息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代替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no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创造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双赢解决方案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强调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838988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24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24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28349" y="28663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9370" y="1688567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3490317" y="1229643"/>
            <a:ext cx="3670771" cy="4424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、“听”的障碍有哪些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3490317" y="2423829"/>
            <a:ext cx="3670772" cy="4424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二、如何做到有效的倾听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cxnSp>
        <p:nvCxnSpPr>
          <p:cNvPr id="70" name="曲线连接符 69"/>
          <p:cNvCxnSpPr>
            <a:endCxn id="57" idx="1"/>
          </p:cNvCxnSpPr>
          <p:nvPr/>
        </p:nvCxnSpPr>
        <p:spPr>
          <a:xfrm flipV="1">
            <a:off x="1667860" y="1450886"/>
            <a:ext cx="1822457" cy="51359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曲线连接符 70"/>
          <p:cNvCxnSpPr>
            <a:stCxn id="29" idx="3"/>
            <a:endCxn id="63" idx="1"/>
          </p:cNvCxnSpPr>
          <p:nvPr/>
        </p:nvCxnSpPr>
        <p:spPr>
          <a:xfrm>
            <a:off x="1682310" y="1975681"/>
            <a:ext cx="1808007" cy="66939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67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25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28349" y="28663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9370" y="1688567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3490317" y="1229643"/>
            <a:ext cx="3670771" cy="4424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、“听”的障碍有哪些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曲线连接符 69"/>
          <p:cNvCxnSpPr>
            <a:endCxn id="57" idx="1"/>
          </p:cNvCxnSpPr>
          <p:nvPr/>
        </p:nvCxnSpPr>
        <p:spPr>
          <a:xfrm flipV="1">
            <a:off x="1667860" y="1450886"/>
            <a:ext cx="1822457" cy="51359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4"/>
          <p:cNvSpPr txBox="1"/>
          <p:nvPr/>
        </p:nvSpPr>
        <p:spPr>
          <a:xfrm>
            <a:off x="2019305" y="2105330"/>
            <a:ext cx="9984009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拉夫·尼克拉斯发现，即使是积极地听，听者也仅能记住不到50%的内容。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1 . 判断性障碍（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以己度人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2．精力分散，思路较对方慢及观点不一致（</a:t>
            </a:r>
            <a:r>
              <a:rPr lang="en-US" altLang="zh-CN" sz="24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少听漏听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3．带有偏见的听（</a:t>
            </a:r>
            <a:r>
              <a:rPr lang="en-US" altLang="zh-CN" sz="24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偏见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4．受收听者专业知识与外语水平的限制，而听不懂对方的讲话内容（</a:t>
            </a:r>
            <a:r>
              <a:rPr lang="en-US" altLang="zh-CN" sz="24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不懂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5．环境的干扰形成了听力障碍（</a:t>
            </a:r>
            <a:r>
              <a:rPr lang="en-US" altLang="zh-CN" sz="24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噪音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6461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26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28349" y="28663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9370" y="1688567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3490317" y="1229643"/>
            <a:ext cx="3670771" cy="4424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、“听”的障碍有哪些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曲线连接符 69"/>
          <p:cNvCxnSpPr>
            <a:endCxn id="57" idx="1"/>
          </p:cNvCxnSpPr>
          <p:nvPr/>
        </p:nvCxnSpPr>
        <p:spPr>
          <a:xfrm flipV="1">
            <a:off x="1667860" y="1450886"/>
            <a:ext cx="1822457" cy="51359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4"/>
          <p:cNvSpPr txBox="1"/>
          <p:nvPr/>
        </p:nvSpPr>
        <p:spPr>
          <a:xfrm>
            <a:off x="2161495" y="2105330"/>
            <a:ext cx="9682162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2．精力分散，思路较对方慢及观点不一致</a:t>
            </a:r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关注数字</a:t>
            </a:r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sz="2400" dirty="0">
                <a:latin typeface="楷体" panose="02010609060101010101" charset="-122"/>
                <a:ea typeface="楷体" panose="02010609060101010101" charset="-122"/>
              </a:rPr>
              <a:t>（1）精力充沛的持续时间只占整个谈判的8.3%—13.3%。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charset="-122"/>
                <a:ea typeface="楷体" panose="02010609060101010101" charset="-122"/>
              </a:rPr>
              <a:t>   （2）如果是1个小时的谈判，精力旺盛的阶段只有最初的5—8分钟。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charset="-122"/>
                <a:ea typeface="楷体" panose="02010609060101010101" charset="-122"/>
              </a:rPr>
              <a:t>   （3）如果是超过6天的谈判，只有前3天为精力旺盛期。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charset="-122"/>
                <a:ea typeface="楷体" panose="02010609060101010101" charset="-122"/>
              </a:rPr>
              <a:t>   （4）精力趋于下降的时间较长，约占整个时间的83%。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charset="-122"/>
                <a:ea typeface="楷体" panose="02010609060101010101" charset="-122"/>
              </a:rPr>
              <a:t>   （5）达成协议前，精力会复苏，约占整个时间的3.3%—8.7%。</a:t>
            </a:r>
          </a:p>
        </p:txBody>
      </p:sp>
    </p:spTree>
    <p:extLst>
      <p:ext uri="{BB962C8B-B14F-4D97-AF65-F5344CB8AC3E}">
        <p14:creationId xmlns:p14="http://schemas.microsoft.com/office/powerpoint/2010/main" val="4670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27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28349" y="28663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9370" y="1688567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3490317" y="1229643"/>
            <a:ext cx="3670771" cy="4424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、“听”的障碍有哪些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曲线连接符 69"/>
          <p:cNvCxnSpPr>
            <a:endCxn id="57" idx="1"/>
          </p:cNvCxnSpPr>
          <p:nvPr/>
        </p:nvCxnSpPr>
        <p:spPr>
          <a:xfrm flipV="1">
            <a:off x="1667860" y="1450886"/>
            <a:ext cx="1822457" cy="51359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4"/>
          <p:cNvSpPr txBox="1"/>
          <p:nvPr/>
        </p:nvSpPr>
        <p:spPr>
          <a:xfrm>
            <a:off x="2019305" y="2105330"/>
            <a:ext cx="9984009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拉夫·尼克拉斯发现，即使是积极地听，听者也仅能记住不到50%的内容。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1 . 判断性障碍（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以己度人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2．精力分散，思路较对方慢及观点不一致（</a:t>
            </a:r>
            <a:r>
              <a:rPr lang="en-US" altLang="zh-CN" sz="24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少听漏听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3．带有偏见的听（</a:t>
            </a:r>
            <a:r>
              <a:rPr lang="en-US" altLang="zh-CN" sz="24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偏见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4．受收听者专业知识与外语水平的限制，而听不懂对方的讲话内容（</a:t>
            </a:r>
            <a:r>
              <a:rPr lang="en-US" altLang="zh-CN" sz="24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不懂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5．环境的干扰形成了听力障碍（</a:t>
            </a:r>
            <a:r>
              <a:rPr lang="en-US" altLang="zh-CN" sz="24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噪音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0557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28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28349" y="28663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9370" y="1688567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3490317" y="1229643"/>
            <a:ext cx="3670771" cy="4424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二、如何做到有效的倾听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曲线连接符 69"/>
          <p:cNvCxnSpPr>
            <a:endCxn id="57" idx="1"/>
          </p:cNvCxnSpPr>
          <p:nvPr/>
        </p:nvCxnSpPr>
        <p:spPr>
          <a:xfrm flipV="1">
            <a:off x="1667860" y="1450886"/>
            <a:ext cx="1822457" cy="51359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280745" y="2245840"/>
            <a:ext cx="517108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</a:rPr>
              <a:t>（一）倾听的</a:t>
            </a:r>
            <a:r>
              <a:rPr lang="zh-CN" altLang="zh-CN" sz="2400" b="1" dirty="0" smtClean="0">
                <a:latin typeface="微软雅黑" panose="020B0503020204020204" charset="-122"/>
                <a:ea typeface="微软雅黑" panose="020B0503020204020204" charset="-122"/>
              </a:rPr>
              <a:t>规则</a:t>
            </a:r>
            <a:endParaRPr lang="zh-CN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4"/>
          <p:cNvSpPr txBox="1"/>
          <p:nvPr/>
        </p:nvSpPr>
        <p:spPr>
          <a:xfrm>
            <a:off x="8040899" y="2127651"/>
            <a:ext cx="2864300" cy="71955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</a:rPr>
              <a:t>（二）倾听的</a:t>
            </a:r>
            <a:r>
              <a:rPr lang="zh-CN" sz="2400" b="1" dirty="0" smtClean="0">
                <a:latin typeface="微软雅黑" panose="020B0503020204020204" charset="-122"/>
                <a:ea typeface="微软雅黑" panose="020B0503020204020204" charset="-122"/>
              </a:rPr>
              <a:t>技巧</a:t>
            </a:r>
            <a:endParaRPr 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721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29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28349" y="28663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9370" y="1688567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3490317" y="1229643"/>
            <a:ext cx="3670771" cy="4424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二、如何做到有效的倾听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曲线连接符 69"/>
          <p:cNvCxnSpPr>
            <a:endCxn id="57" idx="1"/>
          </p:cNvCxnSpPr>
          <p:nvPr/>
        </p:nvCxnSpPr>
        <p:spPr>
          <a:xfrm flipV="1">
            <a:off x="1667860" y="1450886"/>
            <a:ext cx="1822457" cy="51359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280745" y="2245840"/>
            <a:ext cx="61085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</a:rPr>
              <a:t>（一）倾听的规则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1．要清楚自己听的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习惯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2．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全身心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地注意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3．要把注意力集中在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对方所说的话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上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4．要努力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表达出理解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5．要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倾听自己的讲话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文本框 4"/>
          <p:cNvSpPr txBox="1"/>
          <p:nvPr/>
        </p:nvSpPr>
        <p:spPr>
          <a:xfrm>
            <a:off x="8040899" y="2127651"/>
            <a:ext cx="2864300" cy="71955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</a:rPr>
              <a:t>（二）倾听的</a:t>
            </a:r>
            <a:r>
              <a:rPr lang="zh-CN" sz="2400" b="1" dirty="0" smtClean="0">
                <a:latin typeface="微软雅黑" panose="020B0503020204020204" charset="-122"/>
                <a:ea typeface="微软雅黑" panose="020B0503020204020204" charset="-122"/>
              </a:rPr>
              <a:t>技巧</a:t>
            </a:r>
            <a:endParaRPr 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790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3843" y="1308116"/>
            <a:ext cx="24929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7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7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67267" y="2593371"/>
            <a:ext cx="18261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4124179" y="3089602"/>
            <a:ext cx="2646878" cy="629770"/>
            <a:chOff x="-127506" y="0"/>
            <a:chExt cx="2575275" cy="588283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127506" y="42031"/>
              <a:ext cx="2575275" cy="546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</a:t>
              </a:r>
              <a:r>
                <a:rPr lang="zh-CN" altLang="en-US" sz="3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谈判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304105" y="652752"/>
            <a:ext cx="3463352" cy="5615731"/>
            <a:chOff x="4552950" y="161034"/>
            <a:chExt cx="3106738" cy="4922334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757133"/>
              <a:ext cx="2576513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161034"/>
              <a:ext cx="1798638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377886"/>
              <a:ext cx="2574925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23292"/>
              <a:ext cx="3106738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644045"/>
              <a:ext cx="2576513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344473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</a:t>
              </a: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差异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</a:t>
              </a: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案例分析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885552"/>
              <a:ext cx="2576513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40007" y="896816"/>
            <a:ext cx="1455093" cy="5139585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圆角矩形 1"/>
          <p:cNvSpPr/>
          <p:nvPr/>
        </p:nvSpPr>
        <p:spPr>
          <a:xfrm>
            <a:off x="8304104" y="598714"/>
            <a:ext cx="2005099" cy="12838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9" name="圆角矩形 48"/>
          <p:cNvSpPr/>
          <p:nvPr/>
        </p:nvSpPr>
        <p:spPr>
          <a:xfrm>
            <a:off x="8304102" y="2056740"/>
            <a:ext cx="2043700" cy="200588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0" name="圆角矩形 49"/>
          <p:cNvSpPr/>
          <p:nvPr/>
        </p:nvSpPr>
        <p:spPr>
          <a:xfrm>
            <a:off x="8261326" y="4247278"/>
            <a:ext cx="2086476" cy="12317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1" name="圆角矩形 50"/>
          <p:cNvSpPr/>
          <p:nvPr/>
        </p:nvSpPr>
        <p:spPr>
          <a:xfrm>
            <a:off x="8282714" y="5608166"/>
            <a:ext cx="2065088" cy="73632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9024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30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28349" y="28663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9370" y="1688567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3490317" y="1229643"/>
            <a:ext cx="3670771" cy="4424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二、如何做到有效的倾听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曲线连接符 69"/>
          <p:cNvCxnSpPr>
            <a:endCxn id="57" idx="1"/>
          </p:cNvCxnSpPr>
          <p:nvPr/>
        </p:nvCxnSpPr>
        <p:spPr>
          <a:xfrm flipV="1">
            <a:off x="1667860" y="1450886"/>
            <a:ext cx="1822457" cy="51359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280745" y="2245840"/>
            <a:ext cx="60504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</a:rPr>
              <a:t>（一）倾听的规则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1．要清楚自己听的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习惯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2．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全身心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地注意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3．要把注意力集中在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对方所说的话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上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4．要努力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表达出理解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5．要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倾听自己的讲话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文本框 4"/>
          <p:cNvSpPr txBox="1"/>
          <p:nvPr/>
        </p:nvSpPr>
        <p:spPr>
          <a:xfrm>
            <a:off x="8040899" y="2127651"/>
            <a:ext cx="2864300" cy="21755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</a:rPr>
              <a:t>（二）倾听的技巧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“五要”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2.“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五不要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endParaRPr 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389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31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28349" y="28663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9370" y="1688567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3490317" y="1229643"/>
            <a:ext cx="3670771" cy="4424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二、如何做到有效的倾听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曲线连接符 69"/>
          <p:cNvCxnSpPr>
            <a:endCxn id="57" idx="1"/>
          </p:cNvCxnSpPr>
          <p:nvPr/>
        </p:nvCxnSpPr>
        <p:spPr>
          <a:xfrm flipV="1">
            <a:off x="1667860" y="1450886"/>
            <a:ext cx="1822457" cy="51359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4"/>
          <p:cNvSpPr txBox="1"/>
          <p:nvPr/>
        </p:nvSpPr>
        <p:spPr>
          <a:xfrm>
            <a:off x="2735708" y="2031943"/>
            <a:ext cx="8788635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</a:rPr>
              <a:t>（二）倾听的技巧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．“五要”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专心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笔记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先入为主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环境）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）要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专心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致志、集中精力地听。 一般人说话的速度为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120-200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字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分钟。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）要通过记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笔记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来集中精力。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）要有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鉴别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地倾听对方发言。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）要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克服先入为主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的倾听做法。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）要创造良好的谈判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环境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，使谈判双方能够愉快地交流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213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32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28349" y="28663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9370" y="1688567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3490317" y="1229643"/>
            <a:ext cx="3670771" cy="4424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二、如何做到有效的倾听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曲线连接符 69"/>
          <p:cNvCxnSpPr>
            <a:endCxn id="57" idx="1"/>
          </p:cNvCxnSpPr>
          <p:nvPr/>
        </p:nvCxnSpPr>
        <p:spPr>
          <a:xfrm flipV="1">
            <a:off x="1667860" y="1450886"/>
            <a:ext cx="1822457" cy="51359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4"/>
          <p:cNvSpPr txBox="1"/>
          <p:nvPr/>
        </p:nvSpPr>
        <p:spPr>
          <a:xfrm>
            <a:off x="2735708" y="2031943"/>
            <a:ext cx="8969338" cy="3883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</a:rPr>
              <a:t>（二）倾听的技巧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“五不要”（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抢、</a:t>
            </a:r>
            <a:r>
              <a:rPr lang="zh-CN" altLang="zh-CN" sz="2400" b="1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驳</a:t>
            </a:r>
            <a:r>
              <a:rPr lang="zh-CN" altLang="zh-CN" sz="2400" b="1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zh-CN" altLang="zh-CN" sz="2400" b="1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论、断、避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（1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）不要因轻视对方而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抢话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、急于反驳而放弃听。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（2）不要使自己陷入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争论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（3）不要为了急于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判断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问题而耽误听。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（4）不要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回避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难以应付的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话题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（5）不要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逃避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交往的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责任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844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在人们相互交谈的过程中，倾听的障碍主要有（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判断性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偏见性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精力分散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水平低下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环境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干扰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97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在人们相互交谈的过程中，倾听的障碍主要有（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判断性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偏见性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精力分散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水平低下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环境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干扰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838988"/>
            <a:ext cx="10536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ABCDE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79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7.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拉夫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尼可拉斯经过研究发现，即使是积极地听对方讲话，按原意听取了的讲话内容只占（ 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pt-BR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A:1/2</a:t>
            </a:r>
            <a:endParaRPr lang="pt-BR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pt-BR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B:1/3</a:t>
            </a:r>
            <a:endParaRPr lang="pt-BR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pt-BR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C:1/4</a:t>
            </a:r>
            <a:endParaRPr lang="pt-BR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pt-BR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D:1/5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574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7.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拉夫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尼可拉斯经过研究发现，即使是积极地听对方讲话，按原意听取了的讲话内容只占（ 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pt-BR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A:1/2</a:t>
            </a:r>
            <a:endParaRPr lang="pt-BR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pt-BR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B:1/3</a:t>
            </a:r>
            <a:endParaRPr lang="pt-BR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pt-BR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C:1/4</a:t>
            </a:r>
            <a:endParaRPr lang="pt-BR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pt-BR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D:1/5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838988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146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8.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倾听艺术中最基本、最重要的问题是（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集中精力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记笔记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有鉴别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克服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先入为主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821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8.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倾听艺术中最基本、最重要的问题是（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集中精力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记笔记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有鉴别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克服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先入为主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838988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993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39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9370" y="2285724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30"/>
          <p:cNvGrpSpPr>
            <a:grpSpLocks/>
          </p:cNvGrpSpPr>
          <p:nvPr/>
        </p:nvGrpSpPr>
        <p:grpSpPr bwMode="auto">
          <a:xfrm rot="16200000">
            <a:off x="1238931" y="2214014"/>
            <a:ext cx="2012538" cy="383179"/>
            <a:chOff x="10" y="492417"/>
            <a:chExt cx="6109913" cy="815290"/>
          </a:xfrm>
        </p:grpSpPr>
        <p:sp>
          <p:nvSpPr>
            <p:cNvPr id="41" name="直接连接符 31"/>
            <p:cNvSpPr>
              <a:spLocks noChangeShapeType="1"/>
            </p:cNvSpPr>
            <p:nvPr/>
          </p:nvSpPr>
          <p:spPr bwMode="auto">
            <a:xfrm flipV="1">
              <a:off x="10" y="504052"/>
              <a:ext cx="6109912" cy="2"/>
            </a:xfrm>
            <a:prstGeom prst="line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cxnSp>
          <p:nvCxnSpPr>
            <p:cNvPr id="42" name="直接箭头连接符 35"/>
            <p:cNvCxnSpPr>
              <a:cxnSpLocks noChangeShapeType="1"/>
            </p:cNvCxnSpPr>
            <p:nvPr/>
          </p:nvCxnSpPr>
          <p:spPr bwMode="auto">
            <a:xfrm rot="5400000">
              <a:off x="5701547" y="899330"/>
              <a:ext cx="815290" cy="146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0" name="直接连接符 29"/>
          <p:cNvCxnSpPr>
            <a:stCxn id="41" idx="0"/>
          </p:cNvCxnSpPr>
          <p:nvPr/>
        </p:nvCxnSpPr>
        <p:spPr>
          <a:xfrm>
            <a:off x="2059079" y="3411869"/>
            <a:ext cx="1" cy="105295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 flipV="1">
            <a:off x="1710093" y="2581494"/>
            <a:ext cx="34351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5"/>
          <p:cNvCxnSpPr>
            <a:cxnSpLocks noChangeShapeType="1"/>
          </p:cNvCxnSpPr>
          <p:nvPr/>
        </p:nvCxnSpPr>
        <p:spPr bwMode="auto">
          <a:xfrm flipV="1">
            <a:off x="2053610" y="4460632"/>
            <a:ext cx="423589" cy="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圆角矩形 42"/>
          <p:cNvSpPr/>
          <p:nvPr/>
        </p:nvSpPr>
        <p:spPr>
          <a:xfrm>
            <a:off x="2554375" y="1196502"/>
            <a:ext cx="4206021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、发问的类型（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问什么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594786" y="4256058"/>
            <a:ext cx="416561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、提问时应注意的问题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2582891" y="2249455"/>
            <a:ext cx="417750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、提问的时机（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何时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问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2582891" y="3160088"/>
            <a:ext cx="417750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、提问的要诀（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怎么问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48" name="直接箭头连接符 35"/>
          <p:cNvCxnSpPr>
            <a:cxnSpLocks noChangeShapeType="1"/>
          </p:cNvCxnSpPr>
          <p:nvPr/>
        </p:nvCxnSpPr>
        <p:spPr bwMode="auto">
          <a:xfrm>
            <a:off x="2053610" y="2448093"/>
            <a:ext cx="383179" cy="48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直接箭头连接符 35"/>
          <p:cNvCxnSpPr>
            <a:cxnSpLocks noChangeShapeType="1"/>
          </p:cNvCxnSpPr>
          <p:nvPr/>
        </p:nvCxnSpPr>
        <p:spPr bwMode="auto">
          <a:xfrm>
            <a:off x="2053609" y="3411387"/>
            <a:ext cx="383179" cy="48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2721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3843" y="1308116"/>
            <a:ext cx="24929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7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7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67267" y="2593371"/>
            <a:ext cx="18261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4124179" y="3089602"/>
            <a:ext cx="2646878" cy="629770"/>
            <a:chOff x="-127506" y="0"/>
            <a:chExt cx="2575275" cy="588283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127506" y="42031"/>
              <a:ext cx="2575275" cy="546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</a:t>
              </a:r>
              <a:r>
                <a:rPr lang="zh-CN" altLang="en-US" sz="3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谈判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304105" y="685614"/>
            <a:ext cx="3463352" cy="5517146"/>
            <a:chOff x="4552950" y="189838"/>
            <a:chExt cx="3106738" cy="4835922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785936"/>
              <a:ext cx="2576513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24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189838"/>
              <a:ext cx="1798638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24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406689"/>
              <a:ext cx="2574925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24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52096"/>
              <a:ext cx="3106738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24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672849"/>
              <a:ext cx="2576513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344473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</a:t>
              </a:r>
              <a:r>
                <a:rPr lang="zh-CN" altLang="en-US" sz="2400" b="1" dirty="0" smtClean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差异</a:t>
              </a:r>
              <a:endParaRPr lang="en-US" altLang="en-US" sz="24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</a:t>
              </a: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案例分析</a:t>
              </a:r>
              <a:endParaRPr lang="en-US" altLang="en-US" sz="24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914356"/>
              <a:ext cx="2576513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24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40007" y="896816"/>
            <a:ext cx="1455093" cy="5139585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圆角矩形 1"/>
          <p:cNvSpPr/>
          <p:nvPr/>
        </p:nvSpPr>
        <p:spPr>
          <a:xfrm>
            <a:off x="8304104" y="598714"/>
            <a:ext cx="2005099" cy="12838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9" name="圆角矩形 48"/>
          <p:cNvSpPr/>
          <p:nvPr/>
        </p:nvSpPr>
        <p:spPr>
          <a:xfrm>
            <a:off x="8304102" y="2056740"/>
            <a:ext cx="2043700" cy="200588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0" name="圆角矩形 49"/>
          <p:cNvSpPr/>
          <p:nvPr/>
        </p:nvSpPr>
        <p:spPr>
          <a:xfrm>
            <a:off x="8261326" y="4247278"/>
            <a:ext cx="2086476" cy="12317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1" name="圆角矩形 50"/>
          <p:cNvSpPr/>
          <p:nvPr/>
        </p:nvSpPr>
        <p:spPr>
          <a:xfrm>
            <a:off x="8282714" y="5608166"/>
            <a:ext cx="2065088" cy="73632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65384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40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9370" y="2285724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54375" y="1196502"/>
            <a:ext cx="4206021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、发问的类型（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问什么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51" name="曲线连接符 50"/>
          <p:cNvCxnSpPr>
            <a:endCxn id="43" idx="1"/>
          </p:cNvCxnSpPr>
          <p:nvPr/>
        </p:nvCxnSpPr>
        <p:spPr>
          <a:xfrm rot="5400000" flipH="1" flipV="1">
            <a:off x="1500426" y="1589696"/>
            <a:ext cx="1230754" cy="877144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4"/>
          <p:cNvSpPr txBox="1"/>
          <p:nvPr/>
        </p:nvSpPr>
        <p:spPr>
          <a:xfrm>
            <a:off x="2026115" y="2122729"/>
            <a:ext cx="10477533" cy="317009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封闭式 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zh-CN" sz="2000" dirty="0" smtClean="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</a:rPr>
              <a:t>您刚才说对目前这宗买卖可以取舍，这是不是说您有全权跟我们谈判？”</a:t>
            </a:r>
            <a:endParaRPr lang="en-US" altLang="zh-CN" sz="2000" dirty="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澄清式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  </a:t>
            </a:r>
            <a:r>
              <a:rPr lang="zh-CN" altLang="zh-CN" sz="20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“这样行得通吗”</a:t>
            </a: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，“您说能如期履约，有什么事情可说明？</a:t>
            </a:r>
            <a:r>
              <a:rPr lang="zh-CN" altLang="zh-CN" sz="20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”</a:t>
            </a:r>
            <a:endParaRPr lang="en-US" altLang="zh-CN" sz="2000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强调式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</a:t>
            </a:r>
            <a:r>
              <a:rPr lang="zh-CN" altLang="zh-CN" sz="1800" dirty="0" smtClean="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zh-CN" sz="1800" dirty="0">
                <a:latin typeface="楷体" panose="02010609060101010101" charset="-122"/>
                <a:ea typeface="楷体" panose="02010609060101010101" charset="-122"/>
              </a:rPr>
              <a:t>是否认为售后服务没有改进的可能了”</a:t>
            </a:r>
            <a:endParaRPr lang="en-US" altLang="zh-CN" sz="18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探索式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</a:t>
            </a:r>
            <a:r>
              <a:rPr lang="zh-CN" altLang="zh-CN" sz="1800" dirty="0" smtClean="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zh-CN" sz="1800" dirty="0">
                <a:latin typeface="楷体" panose="02010609060101010101" charset="-122"/>
                <a:ea typeface="楷体" panose="02010609060101010101" charset="-122"/>
              </a:rPr>
              <a:t>某某怎么认为？</a:t>
            </a:r>
            <a:r>
              <a:rPr lang="zh-CN" altLang="zh-CN" sz="1800" dirty="0" smtClean="0">
                <a:latin typeface="楷体" panose="02010609060101010101" charset="-122"/>
                <a:ea typeface="楷体" panose="02010609060101010101" charset="-122"/>
              </a:rPr>
              <a:t>”</a:t>
            </a:r>
            <a:endParaRPr lang="en-US" altLang="zh-CN" sz="1800" dirty="0" smtClean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借助式</a:t>
            </a:r>
            <a:r>
              <a:rPr lang="zh-CN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发问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</a:t>
            </a:r>
            <a:r>
              <a:rPr lang="zh-CN" altLang="zh-CN" sz="20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“</a:t>
            </a: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这个不是...吗？”“怎么能忘记...呢”</a:t>
            </a:r>
            <a:endParaRPr lang="zh-CN" altLang="zh-CN" sz="20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1" name="五边形 40"/>
          <p:cNvSpPr/>
          <p:nvPr/>
        </p:nvSpPr>
        <p:spPr>
          <a:xfrm flipH="1">
            <a:off x="7264881" y="1218799"/>
            <a:ext cx="1904143" cy="388183"/>
          </a:xfrm>
          <a:prstGeom prst="homePlate">
            <a:avLst/>
          </a:prstGeom>
          <a:solidFill>
            <a:srgbClr val="92D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599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41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9370" y="2285724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54375" y="1196502"/>
            <a:ext cx="4206021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、发问的类型（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问什么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51" name="曲线连接符 50"/>
          <p:cNvCxnSpPr>
            <a:endCxn id="43" idx="1"/>
          </p:cNvCxnSpPr>
          <p:nvPr/>
        </p:nvCxnSpPr>
        <p:spPr>
          <a:xfrm rot="5400000" flipH="1" flipV="1">
            <a:off x="1500426" y="1589696"/>
            <a:ext cx="1230754" cy="877144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4"/>
          <p:cNvSpPr txBox="1"/>
          <p:nvPr/>
        </p:nvSpPr>
        <p:spPr>
          <a:xfrm>
            <a:off x="2026115" y="2122729"/>
            <a:ext cx="10477533" cy="317009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封闭式 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zh-CN" sz="2000" dirty="0" smtClean="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</a:rPr>
              <a:t>您刚才说对目前这宗买卖可以取舍，这是不是说您有全权跟我们谈判？”</a:t>
            </a:r>
            <a:endParaRPr lang="en-US" altLang="zh-CN" sz="2000" dirty="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澄清式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  </a:t>
            </a:r>
            <a:r>
              <a:rPr lang="zh-CN" altLang="zh-CN" sz="20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“这样行得通吗”</a:t>
            </a: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，“您说能如期履约，有什么事情可说明？</a:t>
            </a:r>
            <a:r>
              <a:rPr lang="zh-CN" altLang="zh-CN" sz="20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”</a:t>
            </a:r>
            <a:endParaRPr lang="en-US" altLang="zh-CN" sz="2000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强调式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</a:t>
            </a:r>
            <a:r>
              <a:rPr lang="zh-CN" altLang="zh-CN" sz="1800" dirty="0" smtClean="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zh-CN" sz="1800" dirty="0">
                <a:latin typeface="楷体" panose="02010609060101010101" charset="-122"/>
                <a:ea typeface="楷体" panose="02010609060101010101" charset="-122"/>
              </a:rPr>
              <a:t>是否认为售后服务没有改进的可能了”</a:t>
            </a:r>
            <a:endParaRPr lang="en-US" altLang="zh-CN" sz="18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探索式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</a:t>
            </a:r>
            <a:r>
              <a:rPr lang="zh-CN" altLang="zh-CN" sz="1800" dirty="0" smtClean="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zh-CN" sz="1800" dirty="0">
                <a:latin typeface="楷体" panose="02010609060101010101" charset="-122"/>
                <a:ea typeface="楷体" panose="02010609060101010101" charset="-122"/>
              </a:rPr>
              <a:t>某某怎么认为？</a:t>
            </a:r>
            <a:r>
              <a:rPr lang="zh-CN" altLang="zh-CN" sz="1800" dirty="0" smtClean="0">
                <a:latin typeface="楷体" panose="02010609060101010101" charset="-122"/>
                <a:ea typeface="楷体" panose="02010609060101010101" charset="-122"/>
              </a:rPr>
              <a:t>”</a:t>
            </a:r>
            <a:endParaRPr lang="en-US" altLang="zh-CN" sz="1800" dirty="0" smtClean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借助式</a:t>
            </a:r>
            <a:r>
              <a:rPr lang="zh-CN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发问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</a:t>
            </a:r>
            <a:r>
              <a:rPr lang="zh-CN" altLang="zh-CN" sz="20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“</a:t>
            </a: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这个不是...吗？”“怎么能忘记...呢”</a:t>
            </a:r>
            <a:endParaRPr lang="zh-CN" altLang="zh-CN" sz="2000" dirty="0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092521" y="2581063"/>
            <a:ext cx="1571946" cy="116900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31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42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9370" y="2285724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54375" y="1196502"/>
            <a:ext cx="4206021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、发问的类型（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问什么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51" name="曲线连接符 50"/>
          <p:cNvCxnSpPr>
            <a:endCxn id="43" idx="1"/>
          </p:cNvCxnSpPr>
          <p:nvPr/>
        </p:nvCxnSpPr>
        <p:spPr>
          <a:xfrm rot="5400000" flipH="1" flipV="1">
            <a:off x="1500426" y="1589696"/>
            <a:ext cx="1230754" cy="877144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4"/>
          <p:cNvSpPr txBox="1"/>
          <p:nvPr/>
        </p:nvSpPr>
        <p:spPr>
          <a:xfrm>
            <a:off x="2026115" y="2122729"/>
            <a:ext cx="10477533" cy="317009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封闭式 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zh-CN" sz="2000" dirty="0" smtClean="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</a:rPr>
              <a:t>您刚才说对目前这宗买卖可以取舍，这是不是说您有全权跟我们谈判？”</a:t>
            </a:r>
            <a:endParaRPr lang="en-US" altLang="zh-CN" sz="2000" dirty="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澄清式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  </a:t>
            </a:r>
            <a:r>
              <a:rPr lang="zh-CN" altLang="zh-CN" sz="20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“这样行得通吗”</a:t>
            </a: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，“您说能如期履约，有什么事情可说明？</a:t>
            </a:r>
            <a:r>
              <a:rPr lang="zh-CN" altLang="zh-CN" sz="20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”</a:t>
            </a:r>
            <a:endParaRPr lang="en-US" altLang="zh-CN" sz="2000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强调式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</a:t>
            </a:r>
            <a:r>
              <a:rPr lang="zh-CN" altLang="zh-CN" sz="1800" dirty="0" smtClean="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zh-CN" sz="1800" dirty="0">
                <a:latin typeface="楷体" panose="02010609060101010101" charset="-122"/>
                <a:ea typeface="楷体" panose="02010609060101010101" charset="-122"/>
              </a:rPr>
              <a:t>是否认为售后服务没有改进的可能了”</a:t>
            </a:r>
            <a:endParaRPr lang="en-US" altLang="zh-CN" sz="18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探索式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</a:t>
            </a:r>
            <a:r>
              <a:rPr lang="zh-CN" altLang="zh-CN" sz="1800" dirty="0" smtClean="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zh-CN" sz="1800" dirty="0">
                <a:latin typeface="楷体" panose="02010609060101010101" charset="-122"/>
                <a:ea typeface="楷体" panose="02010609060101010101" charset="-122"/>
              </a:rPr>
              <a:t>某某怎么认为？</a:t>
            </a:r>
            <a:r>
              <a:rPr lang="zh-CN" altLang="zh-CN" sz="1800" dirty="0" smtClean="0">
                <a:latin typeface="楷体" panose="02010609060101010101" charset="-122"/>
                <a:ea typeface="楷体" panose="02010609060101010101" charset="-122"/>
              </a:rPr>
              <a:t>”</a:t>
            </a:r>
            <a:endParaRPr lang="en-US" altLang="zh-CN" sz="1800" dirty="0" smtClean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借助式</a:t>
            </a:r>
            <a:r>
              <a:rPr lang="zh-CN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发问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</a:t>
            </a:r>
            <a:r>
              <a:rPr lang="zh-CN" altLang="zh-CN" sz="20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“</a:t>
            </a: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这个不是...吗？”“怎么能忘记...呢”</a:t>
            </a:r>
            <a:endParaRPr lang="zh-CN" altLang="zh-CN" sz="2000" dirty="0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092521" y="2581063"/>
            <a:ext cx="1571946" cy="116900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3133617" y="2558265"/>
            <a:ext cx="667821" cy="6073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10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43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9370" y="2285724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54375" y="1196502"/>
            <a:ext cx="4206021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、发问的类型（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问什么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51" name="曲线连接符 50"/>
          <p:cNvCxnSpPr>
            <a:endCxn id="43" idx="1"/>
          </p:cNvCxnSpPr>
          <p:nvPr/>
        </p:nvCxnSpPr>
        <p:spPr>
          <a:xfrm rot="5400000" flipH="1" flipV="1">
            <a:off x="1500426" y="1589696"/>
            <a:ext cx="1230754" cy="877144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4"/>
          <p:cNvSpPr txBox="1"/>
          <p:nvPr/>
        </p:nvSpPr>
        <p:spPr>
          <a:xfrm>
            <a:off x="2026115" y="2122729"/>
            <a:ext cx="10477533" cy="317009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封闭式 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zh-CN" sz="2000" dirty="0" smtClean="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</a:rPr>
              <a:t>您刚才说对目前这宗买卖可以取舍，这是不是说您有全权跟我们谈判？”</a:t>
            </a:r>
            <a:endParaRPr lang="en-US" altLang="zh-CN" sz="2000" dirty="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澄清式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  </a:t>
            </a:r>
            <a:r>
              <a:rPr lang="zh-CN" altLang="zh-CN" sz="20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“这样行得通吗”</a:t>
            </a: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，“您说能如期履约，有什么事情可说明？</a:t>
            </a:r>
            <a:r>
              <a:rPr lang="zh-CN" altLang="zh-CN" sz="20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”</a:t>
            </a:r>
            <a:endParaRPr lang="en-US" altLang="zh-CN" sz="2000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强调式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</a:t>
            </a:r>
            <a:r>
              <a:rPr lang="zh-CN" altLang="zh-CN" sz="1800" dirty="0" smtClean="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zh-CN" sz="1800" dirty="0">
                <a:latin typeface="楷体" panose="02010609060101010101" charset="-122"/>
                <a:ea typeface="楷体" panose="02010609060101010101" charset="-122"/>
              </a:rPr>
              <a:t>是否认为售后服务没有改进的可能了”</a:t>
            </a:r>
            <a:endParaRPr lang="en-US" altLang="zh-CN" sz="18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探索式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</a:t>
            </a:r>
            <a:r>
              <a:rPr lang="zh-CN" altLang="zh-CN" sz="1800" dirty="0" smtClean="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zh-CN" sz="1800" dirty="0">
                <a:latin typeface="楷体" panose="02010609060101010101" charset="-122"/>
                <a:ea typeface="楷体" panose="02010609060101010101" charset="-122"/>
              </a:rPr>
              <a:t>某某怎么认为？</a:t>
            </a:r>
            <a:r>
              <a:rPr lang="zh-CN" altLang="zh-CN" sz="1800" dirty="0" smtClean="0">
                <a:latin typeface="楷体" panose="02010609060101010101" charset="-122"/>
                <a:ea typeface="楷体" panose="02010609060101010101" charset="-122"/>
              </a:rPr>
              <a:t>”</a:t>
            </a:r>
            <a:endParaRPr lang="en-US" altLang="zh-CN" sz="1800" dirty="0" smtClean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借助式</a:t>
            </a:r>
            <a:r>
              <a:rPr lang="zh-CN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发问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</a:t>
            </a:r>
            <a:r>
              <a:rPr lang="zh-CN" altLang="zh-CN" sz="20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“</a:t>
            </a: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这个不是...吗？”“怎么能忘记...呢”</a:t>
            </a:r>
            <a:endParaRPr lang="zh-CN" altLang="zh-CN" sz="2000" dirty="0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092521" y="2581063"/>
            <a:ext cx="1571946" cy="116900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3133617" y="2558265"/>
            <a:ext cx="667821" cy="6073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123343" y="3750067"/>
            <a:ext cx="1736333" cy="113270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24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44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9370" y="2285724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54375" y="1196502"/>
            <a:ext cx="4206021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、发问的类型（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问什么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51" name="曲线连接符 50"/>
          <p:cNvCxnSpPr>
            <a:endCxn id="43" idx="1"/>
          </p:cNvCxnSpPr>
          <p:nvPr/>
        </p:nvCxnSpPr>
        <p:spPr>
          <a:xfrm rot="5400000" flipH="1" flipV="1">
            <a:off x="1500426" y="1589696"/>
            <a:ext cx="1230754" cy="877144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4"/>
          <p:cNvSpPr txBox="1"/>
          <p:nvPr/>
        </p:nvSpPr>
        <p:spPr>
          <a:xfrm>
            <a:off x="2026115" y="2122729"/>
            <a:ext cx="10477533" cy="317009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封闭式 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zh-CN" sz="2000" dirty="0" smtClean="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</a:rPr>
              <a:t>您刚才说对目前这宗买卖可以取舍，这是不是说您有全权跟我们谈判？”</a:t>
            </a:r>
            <a:endParaRPr lang="en-US" altLang="zh-CN" sz="2000" dirty="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澄清式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  </a:t>
            </a:r>
            <a:r>
              <a:rPr lang="zh-CN" altLang="zh-CN" sz="20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“这样行得通吗”</a:t>
            </a: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，“您说能如期履约，有什么事情可说明？</a:t>
            </a:r>
            <a:r>
              <a:rPr lang="zh-CN" altLang="zh-CN" sz="20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”</a:t>
            </a:r>
            <a:endParaRPr lang="en-US" altLang="zh-CN" sz="2000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强调式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</a:t>
            </a:r>
            <a:r>
              <a:rPr lang="zh-CN" altLang="zh-CN" sz="1800" dirty="0" smtClean="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zh-CN" sz="1800" dirty="0">
                <a:latin typeface="楷体" panose="02010609060101010101" charset="-122"/>
                <a:ea typeface="楷体" panose="02010609060101010101" charset="-122"/>
              </a:rPr>
              <a:t>是否认为售后服务没有改进的可能了”</a:t>
            </a:r>
            <a:endParaRPr lang="en-US" altLang="zh-CN" sz="18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探索式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</a:t>
            </a:r>
            <a:r>
              <a:rPr lang="zh-CN" altLang="zh-CN" sz="1800" dirty="0" smtClean="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zh-CN" sz="1800" dirty="0">
                <a:latin typeface="楷体" panose="02010609060101010101" charset="-122"/>
                <a:ea typeface="楷体" panose="02010609060101010101" charset="-122"/>
              </a:rPr>
              <a:t>某某怎么认为？</a:t>
            </a:r>
            <a:r>
              <a:rPr lang="zh-CN" altLang="zh-CN" sz="1800" dirty="0" smtClean="0">
                <a:latin typeface="楷体" panose="02010609060101010101" charset="-122"/>
                <a:ea typeface="楷体" panose="02010609060101010101" charset="-122"/>
              </a:rPr>
              <a:t>”</a:t>
            </a:r>
            <a:endParaRPr lang="en-US" altLang="zh-CN" sz="1800" dirty="0" smtClean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借助式</a:t>
            </a:r>
            <a:r>
              <a:rPr lang="zh-CN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发问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</a:t>
            </a:r>
            <a:r>
              <a:rPr lang="zh-CN" altLang="zh-CN" sz="20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“</a:t>
            </a: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这个不是...吗？”“怎么能忘记...呢”</a:t>
            </a:r>
            <a:endParaRPr lang="zh-CN" altLang="zh-CN" sz="2000" dirty="0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092521" y="2581063"/>
            <a:ext cx="1571946" cy="116900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3133617" y="2558265"/>
            <a:ext cx="667821" cy="6073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123343" y="3750067"/>
            <a:ext cx="1736333" cy="113270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3133617" y="3165565"/>
            <a:ext cx="1017143" cy="120095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09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45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9370" y="2285724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54375" y="1196502"/>
            <a:ext cx="4206021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、发问的类型（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问什么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51" name="曲线连接符 50"/>
          <p:cNvCxnSpPr>
            <a:endCxn id="43" idx="1"/>
          </p:cNvCxnSpPr>
          <p:nvPr/>
        </p:nvCxnSpPr>
        <p:spPr>
          <a:xfrm rot="5400000" flipH="1" flipV="1">
            <a:off x="1500426" y="1589696"/>
            <a:ext cx="1230754" cy="877144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4"/>
          <p:cNvSpPr txBox="1"/>
          <p:nvPr/>
        </p:nvSpPr>
        <p:spPr>
          <a:xfrm>
            <a:off x="2026115" y="2122729"/>
            <a:ext cx="10477533" cy="317009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封闭式 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zh-CN" sz="2000" dirty="0" smtClean="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</a:rPr>
              <a:t>您刚才说对目前这宗买卖可以取舍，这是不是说您有全权跟我们谈判？”</a:t>
            </a:r>
            <a:endParaRPr lang="en-US" altLang="zh-CN" sz="2000" dirty="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澄清式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  </a:t>
            </a:r>
            <a:r>
              <a:rPr lang="zh-CN" altLang="zh-CN" sz="20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“这样行得通吗”</a:t>
            </a: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，“您说能如期履约，有什么事情可说明？</a:t>
            </a:r>
            <a:r>
              <a:rPr lang="zh-CN" altLang="zh-CN" sz="20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”</a:t>
            </a:r>
            <a:endParaRPr lang="en-US" altLang="zh-CN" sz="2000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强调式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</a:t>
            </a:r>
            <a:r>
              <a:rPr lang="zh-CN" altLang="zh-CN" sz="1800" dirty="0" smtClean="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zh-CN" sz="1800" dirty="0">
                <a:latin typeface="楷体" panose="02010609060101010101" charset="-122"/>
                <a:ea typeface="楷体" panose="02010609060101010101" charset="-122"/>
              </a:rPr>
              <a:t>是否认为售后服务没有改进的可能了”</a:t>
            </a:r>
            <a:endParaRPr lang="en-US" altLang="zh-CN" sz="18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探索式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</a:t>
            </a:r>
            <a:r>
              <a:rPr lang="zh-CN" altLang="zh-CN" sz="1800" dirty="0" smtClean="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zh-CN" sz="1800" dirty="0">
                <a:latin typeface="楷体" panose="02010609060101010101" charset="-122"/>
                <a:ea typeface="楷体" panose="02010609060101010101" charset="-122"/>
              </a:rPr>
              <a:t>某某怎么认为？</a:t>
            </a:r>
            <a:r>
              <a:rPr lang="zh-CN" altLang="zh-CN" sz="1800" dirty="0" smtClean="0">
                <a:latin typeface="楷体" panose="02010609060101010101" charset="-122"/>
                <a:ea typeface="楷体" panose="02010609060101010101" charset="-122"/>
              </a:rPr>
              <a:t>”</a:t>
            </a:r>
            <a:endParaRPr lang="en-US" altLang="zh-CN" sz="1800" dirty="0" smtClean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借助式</a:t>
            </a:r>
            <a:r>
              <a:rPr lang="zh-CN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发问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</a:t>
            </a:r>
            <a:r>
              <a:rPr lang="zh-CN" altLang="zh-CN" sz="20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“</a:t>
            </a: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这个不是...吗？”“怎么能忘记...呢”</a:t>
            </a:r>
            <a:endParaRPr lang="zh-CN" altLang="zh-CN" sz="2000" dirty="0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092521" y="2581063"/>
            <a:ext cx="1571946" cy="116900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3133617" y="2558265"/>
            <a:ext cx="667821" cy="6073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123343" y="3750067"/>
            <a:ext cx="1736333" cy="113270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3133617" y="3165565"/>
            <a:ext cx="1017143" cy="120095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3637052" y="4366517"/>
            <a:ext cx="1140431" cy="61808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01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46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9370" y="2285724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54375" y="1196502"/>
            <a:ext cx="4206021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、发问的类型（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问什么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51" name="曲线连接符 50"/>
          <p:cNvCxnSpPr>
            <a:endCxn id="43" idx="1"/>
          </p:cNvCxnSpPr>
          <p:nvPr/>
        </p:nvCxnSpPr>
        <p:spPr>
          <a:xfrm rot="5400000" flipH="1" flipV="1">
            <a:off x="1500426" y="1589696"/>
            <a:ext cx="1230754" cy="877144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4"/>
          <p:cNvSpPr txBox="1"/>
          <p:nvPr/>
        </p:nvSpPr>
        <p:spPr>
          <a:xfrm>
            <a:off x="2026115" y="2122729"/>
            <a:ext cx="10477533" cy="317009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6.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强迫选择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式           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</a:rPr>
              <a:t>付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佣金是符合国际贸易惯例的，一般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3%~5%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，请贵方予以注意。</a:t>
            </a:r>
            <a:endParaRPr lang="en-US" altLang="zh-CN" sz="2000" dirty="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7.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证明式               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贵国当地的水质、电力资源、运输状况以及自然资源情况怎样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</a:rPr>
              <a:t>？”</a:t>
            </a:r>
            <a:endParaRPr lang="en-US" altLang="zh-CN" sz="2000" dirty="0" smtClean="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多层次</a:t>
            </a:r>
            <a:r>
              <a:rPr lang="zh-CN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式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</a:t>
            </a:r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</a:rPr>
              <a:t>为什么要更改原已定好的计划呢，请说明道理好吗？”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9.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诱导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式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</a:t>
            </a:r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“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你看给我放的折扣定为</a:t>
            </a:r>
            <a:r>
              <a:rPr lang="en-US" altLang="zh-CN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3%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是否妥当？</a:t>
            </a:r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”</a:t>
            </a:r>
            <a:endParaRPr lang="en-US" altLang="zh-CN" sz="2000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10.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协商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式                  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“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贵方如果违约是要承担责任的，对不对？”</a:t>
            </a:r>
          </a:p>
        </p:txBody>
      </p:sp>
    </p:spTree>
    <p:extLst>
      <p:ext uri="{BB962C8B-B14F-4D97-AF65-F5344CB8AC3E}">
        <p14:creationId xmlns:p14="http://schemas.microsoft.com/office/powerpoint/2010/main" val="335570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47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9370" y="2285724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54375" y="1196502"/>
            <a:ext cx="4206021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、发问的类型（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问什么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51" name="曲线连接符 50"/>
          <p:cNvCxnSpPr>
            <a:endCxn id="43" idx="1"/>
          </p:cNvCxnSpPr>
          <p:nvPr/>
        </p:nvCxnSpPr>
        <p:spPr>
          <a:xfrm rot="5400000" flipH="1" flipV="1">
            <a:off x="1500426" y="1589696"/>
            <a:ext cx="1230754" cy="877144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4"/>
          <p:cNvSpPr txBox="1"/>
          <p:nvPr/>
        </p:nvSpPr>
        <p:spPr>
          <a:xfrm>
            <a:off x="2026115" y="2122729"/>
            <a:ext cx="10477533" cy="317009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6.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强迫选择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式           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</a:rPr>
              <a:t>付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佣金是符合国际贸易惯例的，一般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3%~5%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，请贵方予以注意。</a:t>
            </a:r>
            <a:endParaRPr lang="en-US" altLang="zh-CN" sz="2000" dirty="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7.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证明式               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贵国当地的水质、电力资源、运输状况以及自然资源情况怎样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</a:rPr>
              <a:t>？”</a:t>
            </a:r>
            <a:endParaRPr lang="en-US" altLang="zh-CN" sz="2000" dirty="0" smtClean="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多层次</a:t>
            </a:r>
            <a:r>
              <a:rPr lang="zh-CN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式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</a:t>
            </a:r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</a:rPr>
              <a:t>为什么要更改原已定好的计划呢，请说明道理好吗？”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9.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诱导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式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</a:t>
            </a:r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“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你看给我放的折扣定为</a:t>
            </a:r>
            <a:r>
              <a:rPr lang="en-US" altLang="zh-CN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3%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是否妥当？</a:t>
            </a:r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”</a:t>
            </a:r>
            <a:endParaRPr lang="en-US" altLang="zh-CN" sz="2000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10.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协商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式                  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“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贵方如果违约是要承担责任的，对不对？”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3637052" y="2537717"/>
            <a:ext cx="70891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4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48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9370" y="2285724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54375" y="1196502"/>
            <a:ext cx="4206021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、发问的类型（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问什么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51" name="曲线连接符 50"/>
          <p:cNvCxnSpPr>
            <a:endCxn id="43" idx="1"/>
          </p:cNvCxnSpPr>
          <p:nvPr/>
        </p:nvCxnSpPr>
        <p:spPr>
          <a:xfrm rot="5400000" flipH="1" flipV="1">
            <a:off x="1500426" y="1589696"/>
            <a:ext cx="1230754" cy="877144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4"/>
          <p:cNvSpPr txBox="1"/>
          <p:nvPr/>
        </p:nvSpPr>
        <p:spPr>
          <a:xfrm>
            <a:off x="2026115" y="2122729"/>
            <a:ext cx="10477533" cy="317009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6.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强迫选择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式           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</a:rPr>
              <a:t>付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佣金是符合国际贸易惯例的，一般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3%~5%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，请贵方予以注意。</a:t>
            </a:r>
            <a:endParaRPr lang="en-US" altLang="zh-CN" sz="2000" dirty="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7.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证明式               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贵国当地的水质、电力资源、运输状况以及自然资源情况怎样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</a:rPr>
              <a:t>？”</a:t>
            </a:r>
            <a:endParaRPr lang="en-US" altLang="zh-CN" sz="2000" dirty="0" smtClean="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多层次</a:t>
            </a:r>
            <a:r>
              <a:rPr lang="zh-CN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式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</a:t>
            </a:r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</a:rPr>
              <a:t>为什么要更改原已定好的计划呢，请说明道理好吗？”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9.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诱导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式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</a:t>
            </a:r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“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你看给我放的折扣定为</a:t>
            </a:r>
            <a:r>
              <a:rPr lang="en-US" altLang="zh-CN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3%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是否妥当？</a:t>
            </a:r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”</a:t>
            </a:r>
            <a:endParaRPr lang="en-US" altLang="zh-CN" sz="2000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10.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协商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式                  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“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贵方如果违约是要承担责任的，对不对？”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275515" y="3226085"/>
            <a:ext cx="1152647" cy="48169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637052" y="2537717"/>
            <a:ext cx="70891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87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49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9370" y="2285724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54375" y="1196502"/>
            <a:ext cx="4206021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、发问的类型（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问什么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51" name="曲线连接符 50"/>
          <p:cNvCxnSpPr>
            <a:endCxn id="43" idx="1"/>
          </p:cNvCxnSpPr>
          <p:nvPr/>
        </p:nvCxnSpPr>
        <p:spPr>
          <a:xfrm rot="5400000" flipH="1" flipV="1">
            <a:off x="1500426" y="1589696"/>
            <a:ext cx="1230754" cy="877144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4"/>
          <p:cNvSpPr txBox="1"/>
          <p:nvPr/>
        </p:nvSpPr>
        <p:spPr>
          <a:xfrm>
            <a:off x="2026115" y="2122729"/>
            <a:ext cx="10477533" cy="317009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6.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强迫选择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式           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</a:rPr>
              <a:t>付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佣金是符合国际贸易惯例的，一般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3%~5%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，请贵方予以注意。</a:t>
            </a:r>
            <a:endParaRPr lang="en-US" altLang="zh-CN" sz="2000" dirty="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7.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证明式               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贵国当地的水质、电力资源、运输状况以及自然资源情况怎样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</a:rPr>
              <a:t>？”</a:t>
            </a:r>
            <a:endParaRPr lang="en-US" altLang="zh-CN" sz="2000" dirty="0" smtClean="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多层次</a:t>
            </a:r>
            <a:r>
              <a:rPr lang="zh-CN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式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</a:t>
            </a:r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</a:rPr>
              <a:t>为什么要更改原已定好的计划呢，请说明道理好吗？”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9.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诱导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式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</a:t>
            </a:r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“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你看给我放的折扣定为</a:t>
            </a:r>
            <a:r>
              <a:rPr lang="en-US" altLang="zh-CN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3%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是否妥当？</a:t>
            </a:r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”</a:t>
            </a:r>
            <a:endParaRPr lang="en-US" altLang="zh-CN" sz="2000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10.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协商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式                  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“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贵方如果违约是要承担责任的，对不对？”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275515" y="3226085"/>
            <a:ext cx="1152647" cy="48169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3421294" y="3138704"/>
            <a:ext cx="760288" cy="65838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637052" y="2537717"/>
            <a:ext cx="70891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98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79312" y="1702324"/>
            <a:ext cx="736612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教你一点读心术</a:t>
            </a:r>
            <a:endParaRPr lang="zh-CN" altLang="en-US" sz="80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42052" y="4020201"/>
            <a:ext cx="99309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于细微处察人于无形，瞬间看穿暗藏玄机。</a:t>
            </a:r>
            <a:endParaRPr lang="en-US" altLang="zh-CN" sz="40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59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50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9370" y="2285724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54375" y="1196502"/>
            <a:ext cx="4206021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、发问的类型（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问什么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51" name="曲线连接符 50"/>
          <p:cNvCxnSpPr>
            <a:endCxn id="43" idx="1"/>
          </p:cNvCxnSpPr>
          <p:nvPr/>
        </p:nvCxnSpPr>
        <p:spPr>
          <a:xfrm rot="5400000" flipH="1" flipV="1">
            <a:off x="1500426" y="1589696"/>
            <a:ext cx="1230754" cy="877144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4"/>
          <p:cNvSpPr txBox="1"/>
          <p:nvPr/>
        </p:nvSpPr>
        <p:spPr>
          <a:xfrm>
            <a:off x="2026115" y="2122729"/>
            <a:ext cx="10477533" cy="317009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6.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强迫选择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式           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</a:rPr>
              <a:t>付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佣金是符合国际贸易惯例的，一般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3%~5%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，请贵方予以注意。</a:t>
            </a:r>
            <a:endParaRPr lang="en-US" altLang="zh-CN" sz="2000" dirty="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7.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证明式               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贵国当地的水质、电力资源、运输状况以及自然资源情况怎样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</a:rPr>
              <a:t>？”</a:t>
            </a:r>
            <a:endParaRPr lang="en-US" altLang="zh-CN" sz="2000" dirty="0" smtClean="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多层次</a:t>
            </a:r>
            <a:r>
              <a:rPr lang="zh-CN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式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</a:t>
            </a:r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</a:rPr>
              <a:t>为什么要更改原已定好的计划呢，请说明道理好吗？”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9.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诱导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式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</a:t>
            </a:r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“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你看给我放的折扣定为</a:t>
            </a:r>
            <a:r>
              <a:rPr lang="en-US" altLang="zh-CN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3%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是否妥当？</a:t>
            </a:r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”</a:t>
            </a:r>
            <a:endParaRPr lang="en-US" altLang="zh-CN" sz="2000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10.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协商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式                  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“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贵方如果违约是要承担责任的，对不对？”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275515" y="3226085"/>
            <a:ext cx="1152647" cy="48169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3421294" y="3138704"/>
            <a:ext cx="760288" cy="65838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275515" y="4417616"/>
            <a:ext cx="1319997" cy="55084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637052" y="2537717"/>
            <a:ext cx="70891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51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9370" y="2285724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54375" y="1196502"/>
            <a:ext cx="4206021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、发问的类型（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问什么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51" name="曲线连接符 50"/>
          <p:cNvCxnSpPr>
            <a:endCxn id="43" idx="1"/>
          </p:cNvCxnSpPr>
          <p:nvPr/>
        </p:nvCxnSpPr>
        <p:spPr>
          <a:xfrm rot="5400000" flipH="1" flipV="1">
            <a:off x="1500426" y="1589696"/>
            <a:ext cx="1230754" cy="877144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4"/>
          <p:cNvSpPr txBox="1"/>
          <p:nvPr/>
        </p:nvSpPr>
        <p:spPr>
          <a:xfrm>
            <a:off x="2026115" y="2122729"/>
            <a:ext cx="10477533" cy="317009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6.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强迫选择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式           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</a:rPr>
              <a:t>付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佣金是符合国际贸易惯例的，一般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3%~5%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，请贵方予以注意。</a:t>
            </a:r>
            <a:endParaRPr lang="en-US" altLang="zh-CN" sz="2000" dirty="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7.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证明式               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贵国当地的水质、电力资源、运输状况以及自然资源情况怎样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</a:rPr>
              <a:t>？”</a:t>
            </a:r>
            <a:endParaRPr lang="en-US" altLang="zh-CN" sz="2000" dirty="0" smtClean="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多层次</a:t>
            </a:r>
            <a:r>
              <a:rPr lang="zh-CN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式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</a:t>
            </a:r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</a:rPr>
              <a:t>为什么要更改原已定好的计划呢，请说明道理好吗？”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9.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诱导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式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</a:t>
            </a:r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“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你看给我放的折扣定为</a:t>
            </a:r>
            <a:r>
              <a:rPr lang="en-US" altLang="zh-CN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3%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是否妥当？</a:t>
            </a:r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”</a:t>
            </a:r>
            <a:endParaRPr lang="en-US" altLang="zh-CN" sz="2000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10.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协商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式                  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“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贵方如果违约是要承担责任的，对不对？”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275515" y="3226085"/>
            <a:ext cx="1152647" cy="48169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3421294" y="3138704"/>
            <a:ext cx="760288" cy="65838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275515" y="4417616"/>
            <a:ext cx="1319997" cy="55084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3316611" y="4417616"/>
            <a:ext cx="1278901" cy="5508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637052" y="2537717"/>
            <a:ext cx="70891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9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494319" y="120229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中发问的类型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542982" y="1330698"/>
            <a:ext cx="11525728" cy="47089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sz="2000" b="1" u="sng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封闭式</a:t>
            </a:r>
            <a:r>
              <a:rPr lang="zh-CN" sz="20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发问</a:t>
            </a:r>
            <a:r>
              <a:rPr 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指在</a:t>
            </a:r>
            <a:r>
              <a:rPr 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特定的领域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中能</a:t>
            </a:r>
            <a:r>
              <a:rPr 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带出特定的答复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（如“是”或“否”）的问句。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             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zh-CN" sz="2000" dirty="0" smtClean="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sz="2000" dirty="0">
                <a:latin typeface="楷体" panose="02010609060101010101" charset="-122"/>
                <a:ea typeface="楷体" panose="02010609060101010101" charset="-122"/>
              </a:rPr>
              <a:t>是否认为售后服务没有改进的可能了</a:t>
            </a:r>
            <a:r>
              <a:rPr lang="zh-CN" sz="2000" dirty="0" smtClean="0">
                <a:latin typeface="楷体" panose="02010609060101010101" charset="-122"/>
                <a:ea typeface="楷体" panose="02010609060101010101" charset="-122"/>
              </a:rPr>
              <a:t>”</a:t>
            </a:r>
            <a:r>
              <a:rPr lang="en-US" altLang="zh-CN" sz="2000" dirty="0" smtClean="0">
                <a:latin typeface="楷体" panose="02010609060101010101" charset="-122"/>
                <a:ea typeface="楷体" panose="02010609060101010101" charset="-122"/>
              </a:rPr>
              <a:t>&amp;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</a:rPr>
              <a:t>“具体什么时间、地点”</a:t>
            </a:r>
            <a:endParaRPr lang="zh-CN" sz="2000" dirty="0">
              <a:latin typeface="楷体" panose="02010609060101010101" charset="-122"/>
              <a:ea typeface="楷体" panose="02010609060101010101" charset="-122"/>
            </a:endParaRPr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sz="2000" b="1" u="sng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澄清</a:t>
            </a:r>
            <a:r>
              <a:rPr lang="zh-CN" sz="20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式发问</a:t>
            </a:r>
            <a:r>
              <a:rPr 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针对对方的答复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重新提出问题，以使对方进一步</a:t>
            </a:r>
            <a:r>
              <a:rPr 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澄清或补充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其原先答复的一种问句</a:t>
            </a:r>
            <a:r>
              <a:rPr lang="zh-CN" sz="20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zh-CN" sz="2000" dirty="0" smtClean="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sz="2000" dirty="0">
                <a:latin typeface="楷体" panose="02010609060101010101" charset="-122"/>
                <a:ea typeface="楷体" panose="02010609060101010101" charset="-122"/>
              </a:rPr>
              <a:t>您刚才说对目前这宗买卖可以取舍，这是不是说您有全权跟我们谈判？”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sz="2000" b="1" u="sng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强调</a:t>
            </a:r>
            <a:r>
              <a:rPr lang="zh-CN" sz="20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式发问</a:t>
            </a:r>
            <a:r>
              <a:rPr 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旨在强调</a:t>
            </a:r>
            <a:r>
              <a:rPr 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自己的观点和己方的立场</a:t>
            </a:r>
            <a:r>
              <a:rPr 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</a:t>
            </a:r>
            <a:r>
              <a:rPr lang="zh-CN" sz="20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“</a:t>
            </a:r>
            <a:r>
              <a:rPr lang="zh-CN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这个不是...吗？”“怎么能忘记...呢”</a:t>
            </a:r>
            <a:endParaRPr lang="zh-CN" sz="2000" dirty="0">
              <a:latin typeface="楷体" panose="02010609060101010101" charset="-122"/>
              <a:ea typeface="楷体" panose="02010609060101010101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sz="20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探索</a:t>
            </a:r>
            <a:r>
              <a:rPr lang="zh-CN" sz="20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式发问：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指针对对方答复</a:t>
            </a:r>
            <a:r>
              <a:rPr 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要求引申或举例说明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，以便探索新问题、找出新方法的方式。</a:t>
            </a:r>
            <a:endParaRPr 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“这样行得通吗”，“您说能如期履约，有什么事情可说明？”</a:t>
            </a:r>
            <a:r>
              <a:rPr lang="zh-CN" sz="20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“..会怎样”</a:t>
            </a:r>
            <a:endParaRPr lang="en-US" altLang="zh-CN" sz="2000" dirty="0" smtClean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b="1" u="sng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借助</a:t>
            </a:r>
            <a:r>
              <a:rPr lang="zh-CN" altLang="en-US" sz="20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式发问：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是一种</a:t>
            </a:r>
            <a:r>
              <a:rPr lang="zh-CN" altLang="en-US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借助第三者的意见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来影响或改变对方意见的发问方式。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             “某某怎么认为？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</a:rPr>
              <a:t>”</a:t>
            </a:r>
            <a:endParaRPr lang="zh-CN" altLang="en-US" sz="20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五边形 6"/>
          <p:cNvSpPr/>
          <p:nvPr/>
        </p:nvSpPr>
        <p:spPr>
          <a:xfrm flipH="1">
            <a:off x="8692989" y="378376"/>
            <a:ext cx="1904143" cy="388183"/>
          </a:xfrm>
          <a:prstGeom prst="homePlate">
            <a:avLst/>
          </a:prstGeom>
          <a:solidFill>
            <a:srgbClr val="92D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125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494319" y="120229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中发问的类型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3596" y="1412891"/>
            <a:ext cx="1177114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6.</a:t>
            </a:r>
            <a:r>
              <a:rPr lang="zh-CN" altLang="zh-CN" sz="20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强迫</a:t>
            </a:r>
            <a:r>
              <a:rPr lang="zh-CN" altLang="zh-CN" sz="20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选择式发问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旨在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将己方的意见抛给对方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，让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对方在一个规定的</a:t>
            </a:r>
            <a:r>
              <a:rPr lang="zh-CN" alt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范围内进行选择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回答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                  付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佣金是符合国际贸易惯例的，一般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3%~5%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，请贵方予以注意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。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7.</a:t>
            </a:r>
            <a:r>
              <a:rPr lang="zh-CN" altLang="zh-CN" sz="2000" b="1" u="sng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证明</a:t>
            </a:r>
            <a:r>
              <a:rPr lang="zh-CN" altLang="zh-CN" sz="20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式</a:t>
            </a:r>
            <a:r>
              <a:rPr lang="zh-CN" altLang="zh-CN" sz="2000" b="1" u="sng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发问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证明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式发问旨在通过己方的提问，使对方对问题作出证明或理解。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</a:t>
            </a:r>
            <a:r>
              <a:rPr lang="en-US" altLang="zh-CN" sz="20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“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为什么要更改原已定好的计划呢，请说明道理好吗？</a:t>
            </a:r>
            <a:r>
              <a:rPr lang="en-US" altLang="zh-CN" sz="20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”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8.</a:t>
            </a:r>
            <a:r>
              <a:rPr lang="zh-CN" altLang="zh-CN" sz="2000" b="1" u="sng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多层次</a:t>
            </a:r>
            <a:r>
              <a:rPr lang="zh-CN" altLang="zh-CN" sz="20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式发问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是含有多种主题的问句，即</a:t>
            </a:r>
            <a:r>
              <a:rPr lang="zh-CN" alt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一个问句中包含有多种内容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 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           </a:t>
            </a:r>
            <a:r>
              <a:rPr lang="en-US" altLang="zh-CN" sz="2000" dirty="0" smtClean="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贵国当地的水质、电力资源、运输状况以及自然资源情况怎样？</a:t>
            </a:r>
            <a:r>
              <a:rPr lang="en-US" altLang="zh-CN" sz="2000" dirty="0" smtClean="0">
                <a:latin typeface="楷体" panose="02010609060101010101" charset="-122"/>
                <a:ea typeface="楷体" panose="02010609060101010101" charset="-122"/>
              </a:rPr>
              <a:t>”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9.</a:t>
            </a:r>
            <a:r>
              <a:rPr lang="zh-CN" altLang="zh-CN" sz="2000" b="1" u="sng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诱导</a:t>
            </a:r>
            <a:r>
              <a:rPr lang="zh-CN" altLang="zh-CN" sz="20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式发问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旨在开渠引水，对对方的答案给予强烈的</a:t>
            </a:r>
            <a:r>
              <a:rPr lang="zh-CN" alt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暗示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，使对方的回答符合己方预期的目的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                       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  “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贵方如果违约是要承担责任的，对不对？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10.</a:t>
            </a:r>
            <a:r>
              <a:rPr lang="zh-CN" altLang="zh-CN" sz="2000" b="1" u="sng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协商式发问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是指为使对方同意自己的观点，采用</a:t>
            </a:r>
            <a:r>
              <a:rPr lang="zh-CN" altLang="zh-CN" sz="2000" u="sng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商量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的口吻向对方发问。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        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                    </a:t>
            </a:r>
            <a:r>
              <a:rPr lang="en-US" altLang="zh-CN" sz="2000" dirty="0" smtClean="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你看给我放的折扣定为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3%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是否妥当？</a:t>
            </a:r>
            <a:r>
              <a:rPr lang="en-US" altLang="zh-CN" sz="2000" dirty="0" smtClean="0">
                <a:latin typeface="楷体" panose="02010609060101010101" charset="-122"/>
                <a:ea typeface="楷体" panose="02010609060101010101" charset="-122"/>
              </a:rPr>
              <a:t>”</a:t>
            </a:r>
            <a:endParaRPr lang="en-US" altLang="zh-CN" sz="20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五边形 7"/>
          <p:cNvSpPr/>
          <p:nvPr/>
        </p:nvSpPr>
        <p:spPr>
          <a:xfrm flipH="1">
            <a:off x="8692989" y="378376"/>
            <a:ext cx="1904143" cy="388183"/>
          </a:xfrm>
          <a:prstGeom prst="homePlate">
            <a:avLst/>
          </a:prstGeom>
          <a:solidFill>
            <a:srgbClr val="92D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39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8.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以下各项中，属于强调式发问的是（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是否认为售后服务没有改进的可能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?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怎么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能够忘记我们上次合作得十分愉快呢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?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假设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我们运用这种方案会怎样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? 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某某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先生对你方能否如期履约关注吗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?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983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8.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以下各项中，属于强调式发问的是（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是否认为售后服务没有改进的可能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?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怎么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能够忘记我们上次合作得十分愉快呢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?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假设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我们运用这种方案会怎样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? 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某某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先生对你方能否如期履约关注吗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?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838988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213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9.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以下各项中，属于协商式发问的是（ 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是否认为售后服务没有改进的可能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为什么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要更改原已定好的计划呢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看给我方的折扣定为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是否妥当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贵国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当地的水质、运输状况及有些资源情况怎样？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414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9.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以下各项中，属于协商式发问的是（ 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是否认为售后服务没有改进的可能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为什么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要更改原已定好的计划呢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看给我方的折扣定为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是否妥当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贵国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当地的水质、运输状况及有些资源情况怎样？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838988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377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10.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“贵方如果违约是应该承担责任的，对不对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?”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这种商务谈判的发问类型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属于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证明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发问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探索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发问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强调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发问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诱导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式发问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664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10.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“贵方如果违约是应该承担责任的，对不对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?”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这种商务谈判的发问类型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属于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证明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发问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探索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发问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强调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发问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诱导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式发问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838988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715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98286" y="1320543"/>
            <a:ext cx="1125988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成功的谈判者，必须把剑术大师的机警、速度和艺术大师的敏感、能力融为一体。</a:t>
            </a:r>
            <a:endParaRPr lang="en-US" altLang="zh-CN" sz="40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40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谈判场上的成功，不仅是得自充分的训练，而且</a:t>
            </a:r>
            <a:r>
              <a:rPr lang="zh-CN" altLang="en-US" sz="40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关键的是得自敏感和机智。</a:t>
            </a:r>
            <a:endParaRPr lang="en-US" altLang="zh-CN" sz="40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40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77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60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9370" y="2285724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54375" y="1196502"/>
            <a:ext cx="4206021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二、提问的时机（</a:t>
            </a:r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何时问</a:t>
            </a:r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51" name="曲线连接符 50"/>
          <p:cNvCxnSpPr>
            <a:endCxn id="43" idx="1"/>
          </p:cNvCxnSpPr>
          <p:nvPr/>
        </p:nvCxnSpPr>
        <p:spPr>
          <a:xfrm rot="5400000" flipH="1" flipV="1">
            <a:off x="1500426" y="1589696"/>
            <a:ext cx="1230754" cy="877144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"/>
          <p:cNvSpPr txBox="1"/>
          <p:nvPr/>
        </p:nvSpPr>
        <p:spPr>
          <a:xfrm>
            <a:off x="3144570" y="1862036"/>
            <a:ext cx="4452470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对方发言完毕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之后提问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对方发言停顿和间歇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时提问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议程规定的</a:t>
            </a:r>
            <a:r>
              <a:rPr 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辩论时间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提问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己方发言前后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提问</a:t>
            </a:r>
          </a:p>
        </p:txBody>
      </p:sp>
    </p:spTree>
    <p:extLst>
      <p:ext uri="{BB962C8B-B14F-4D97-AF65-F5344CB8AC3E}">
        <p14:creationId xmlns:p14="http://schemas.microsoft.com/office/powerpoint/2010/main" val="145930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61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9370" y="2285724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54375" y="1196502"/>
            <a:ext cx="4206021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三、提问的要诀（</a:t>
            </a:r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怎么问</a:t>
            </a:r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）</a:t>
            </a:r>
          </a:p>
        </p:txBody>
      </p:sp>
      <p:cxnSp>
        <p:nvCxnSpPr>
          <p:cNvPr id="51" name="曲线连接符 50"/>
          <p:cNvCxnSpPr>
            <a:endCxn id="43" idx="1"/>
          </p:cNvCxnSpPr>
          <p:nvPr/>
        </p:nvCxnSpPr>
        <p:spPr>
          <a:xfrm rot="5400000" flipH="1" flipV="1">
            <a:off x="1500426" y="1589696"/>
            <a:ext cx="1230754" cy="877144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4"/>
          <p:cNvSpPr txBox="1"/>
          <p:nvPr/>
        </p:nvSpPr>
        <p:spPr>
          <a:xfrm>
            <a:off x="2924244" y="1740226"/>
            <a:ext cx="8521167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要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预先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准备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好问题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要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避免提出那些可能会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阻碍对方让步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的问题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强行追问</a:t>
            </a:r>
            <a:endParaRPr 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既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不要以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法官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的态度来询问对方，也不要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接连不断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地提问题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提出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问题后应闭口不言，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专心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致志地等待对方作出回答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6.</a:t>
            </a:r>
            <a:r>
              <a:rPr 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要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以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诚恳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的态度来提问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7.</a:t>
            </a:r>
            <a:r>
              <a:rPr 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提出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问题的句子应尽量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简短</a:t>
            </a:r>
            <a:endParaRPr 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378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62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9370" y="2285724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54375" y="1196502"/>
            <a:ext cx="4206021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四、提问时应注意的问题</a:t>
            </a:r>
          </a:p>
        </p:txBody>
      </p:sp>
      <p:cxnSp>
        <p:nvCxnSpPr>
          <p:cNvPr id="51" name="曲线连接符 50"/>
          <p:cNvCxnSpPr>
            <a:endCxn id="43" idx="1"/>
          </p:cNvCxnSpPr>
          <p:nvPr/>
        </p:nvCxnSpPr>
        <p:spPr>
          <a:xfrm rot="5400000" flipH="1" flipV="1">
            <a:off x="1500426" y="1589696"/>
            <a:ext cx="1230754" cy="877144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4"/>
          <p:cNvSpPr txBox="1"/>
          <p:nvPr/>
        </p:nvSpPr>
        <p:spPr>
          <a:xfrm>
            <a:off x="2554375" y="2015007"/>
            <a:ext cx="7218709" cy="33239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（一）在谈判中一般不应提出的问题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．不应提出带有</a:t>
            </a:r>
            <a:r>
              <a:rPr 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敌意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的问题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2．不应提出有关对方个人生活和工作方面的问题（</a:t>
            </a:r>
            <a:r>
              <a:rPr 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隐私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3．不要直接指责对方品质和信誉方面的问题（</a:t>
            </a:r>
            <a:r>
              <a:rPr 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人品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4．不要为了表现自己而故意提问（</a:t>
            </a:r>
            <a:r>
              <a:rPr 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表现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（二）注意提问的</a:t>
            </a:r>
            <a:r>
              <a:rPr 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速度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（三）注意对手的</a:t>
            </a:r>
            <a:r>
              <a:rPr 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心境</a:t>
            </a:r>
            <a:endParaRPr 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71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63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9370" y="2285724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30"/>
          <p:cNvGrpSpPr>
            <a:grpSpLocks/>
          </p:cNvGrpSpPr>
          <p:nvPr/>
        </p:nvGrpSpPr>
        <p:grpSpPr bwMode="auto">
          <a:xfrm rot="16200000">
            <a:off x="1238931" y="2214014"/>
            <a:ext cx="2012538" cy="383179"/>
            <a:chOff x="10" y="492417"/>
            <a:chExt cx="6109913" cy="815290"/>
          </a:xfrm>
        </p:grpSpPr>
        <p:sp>
          <p:nvSpPr>
            <p:cNvPr id="41" name="直接连接符 31"/>
            <p:cNvSpPr>
              <a:spLocks noChangeShapeType="1"/>
            </p:cNvSpPr>
            <p:nvPr/>
          </p:nvSpPr>
          <p:spPr bwMode="auto">
            <a:xfrm flipV="1">
              <a:off x="10" y="504052"/>
              <a:ext cx="6109912" cy="2"/>
            </a:xfrm>
            <a:prstGeom prst="line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cxnSp>
          <p:nvCxnSpPr>
            <p:cNvPr id="42" name="直接箭头连接符 35"/>
            <p:cNvCxnSpPr>
              <a:cxnSpLocks noChangeShapeType="1"/>
            </p:cNvCxnSpPr>
            <p:nvPr/>
          </p:nvCxnSpPr>
          <p:spPr bwMode="auto">
            <a:xfrm rot="5400000">
              <a:off x="5701547" y="899330"/>
              <a:ext cx="815290" cy="146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0" name="直接连接符 29"/>
          <p:cNvCxnSpPr>
            <a:stCxn id="41" idx="0"/>
          </p:cNvCxnSpPr>
          <p:nvPr/>
        </p:nvCxnSpPr>
        <p:spPr>
          <a:xfrm>
            <a:off x="2059079" y="3411869"/>
            <a:ext cx="1" cy="105295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 flipV="1">
            <a:off x="1710093" y="2581494"/>
            <a:ext cx="34351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5"/>
          <p:cNvCxnSpPr>
            <a:cxnSpLocks noChangeShapeType="1"/>
          </p:cNvCxnSpPr>
          <p:nvPr/>
        </p:nvCxnSpPr>
        <p:spPr bwMode="auto">
          <a:xfrm flipV="1">
            <a:off x="2053610" y="4460632"/>
            <a:ext cx="423589" cy="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圆角矩形 42"/>
          <p:cNvSpPr/>
          <p:nvPr/>
        </p:nvSpPr>
        <p:spPr>
          <a:xfrm>
            <a:off x="2554375" y="1196502"/>
            <a:ext cx="4206021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、发问的类型（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问什么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594786" y="4256058"/>
            <a:ext cx="416561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、提问时应注意的问题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2582891" y="2249455"/>
            <a:ext cx="417750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、提问的时机（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何时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问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2582891" y="3160088"/>
            <a:ext cx="417750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、提问的要诀（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怎么问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48" name="直接箭头连接符 35"/>
          <p:cNvCxnSpPr>
            <a:cxnSpLocks noChangeShapeType="1"/>
          </p:cNvCxnSpPr>
          <p:nvPr/>
        </p:nvCxnSpPr>
        <p:spPr bwMode="auto">
          <a:xfrm>
            <a:off x="2053610" y="2448093"/>
            <a:ext cx="383179" cy="48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直接箭头连接符 35"/>
          <p:cNvCxnSpPr>
            <a:cxnSpLocks noChangeShapeType="1"/>
          </p:cNvCxnSpPr>
          <p:nvPr/>
        </p:nvCxnSpPr>
        <p:spPr bwMode="auto">
          <a:xfrm>
            <a:off x="2053609" y="3411387"/>
            <a:ext cx="383179" cy="48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0029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64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1" y="2879731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67816" y="1203831"/>
            <a:ext cx="827787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一、回答问题之前，要给自己留有</a:t>
            </a:r>
            <a:r>
              <a:rPr lang="zh-CN" alt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思考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的时间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二、 针对提问者的</a:t>
            </a:r>
            <a:r>
              <a:rPr lang="zh-CN" alt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真实心理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答复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三、不要彻底地回答问题，因为</a:t>
            </a:r>
            <a:r>
              <a:rPr lang="zh-CN" alt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有些问题不必回答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四、逃避问题的方法是</a:t>
            </a:r>
            <a:r>
              <a:rPr lang="zh-CN" alt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避正答偏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顾左右而言他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五、对于不知道的问题不要回答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六、有些问题可以答非所问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七、以问代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答（</a:t>
            </a:r>
            <a:r>
              <a:rPr lang="zh-CN" altLang="en-US" sz="20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踢皮球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八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、有时可以采取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推卸责任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的方法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九、重申和打岔有时也很有效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02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65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1" y="2879731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11654" y="1672129"/>
            <a:ext cx="8277873" cy="277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甲：“您对合作的前景怎么看？”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乙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：“您对双方合作的前景又怎么看呢？”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上述对话中乙所采用的回答方式是（）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答非所问         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重申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C.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无可奉告         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D.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以问代答</a:t>
            </a:r>
          </a:p>
        </p:txBody>
      </p:sp>
    </p:spTree>
    <p:extLst>
      <p:ext uri="{BB962C8B-B14F-4D97-AF65-F5344CB8AC3E}">
        <p14:creationId xmlns:p14="http://schemas.microsoft.com/office/powerpoint/2010/main" val="194084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66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1" y="2879731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11654" y="1672129"/>
            <a:ext cx="82778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甲：“您对合作的前景怎么看？”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乙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：“您对双方合作的前景又怎么看呢？”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上述对话中乙所采用的回答方式是（）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答非所问         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重申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C.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无可奉告           </a:t>
            </a:r>
            <a:r>
              <a:rPr lang="en-US" altLang="zh-CN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D.</a:t>
            </a:r>
            <a:r>
              <a:rPr lang="zh-CN" altLang="en-US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以问代答</a:t>
            </a:r>
          </a:p>
        </p:txBody>
      </p:sp>
    </p:spTree>
    <p:extLst>
      <p:ext uri="{BB962C8B-B14F-4D97-AF65-F5344CB8AC3E}">
        <p14:creationId xmlns:p14="http://schemas.microsoft.com/office/powerpoint/2010/main" val="392596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“贵方某某先生的问题提得很好，我曾经在某一份资料上看过有这一问题的记载，就记忆所及，大概是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这种答复谈判对手的技巧可称为（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避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正答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推卸责任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问代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答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答非所问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52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“贵方某某先生的问题提得很好，我曾经在某一份资料上看过有这一问题的记载，就记忆所及，大概是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这种答复谈判对手的技巧可称为（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避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正答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推卸责任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问代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答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答非所问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48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“谈判中，可跟对方东拉西扯，不着边际，讲一些与此问题既有关系又无关系的问题。”这种答复谈判对手的技巧是（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答非所问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问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代答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推卸责任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避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正答偏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336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840941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87843" y="2461779"/>
            <a:ext cx="49287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五</a:t>
            </a: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章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国际商务谈判中的技巧</a:t>
            </a:r>
          </a:p>
        </p:txBody>
      </p:sp>
      <p:sp>
        <p:nvSpPr>
          <p:cNvPr id="6" name="矩形 5"/>
          <p:cNvSpPr/>
          <p:nvPr/>
        </p:nvSpPr>
        <p:spPr>
          <a:xfrm>
            <a:off x="7310670" y="282911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技巧</a:t>
            </a: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概述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79239" y="1649581"/>
            <a:ext cx="1261884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“问”</a:t>
            </a:r>
            <a:endParaRPr lang="zh-CN" altLang="en-US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741" y="2601076"/>
            <a:ext cx="4616411" cy="1430363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7233570" y="933554"/>
            <a:ext cx="1261884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“听”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279239" y="2418605"/>
            <a:ext cx="1261884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“答”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10669" y="3195056"/>
            <a:ext cx="126188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“叙”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10669" y="3872047"/>
            <a:ext cx="1261884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“看”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65577" y="374785"/>
            <a:ext cx="543568" cy="57044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65577" y="1075358"/>
            <a:ext cx="543568" cy="57044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65577" y="1811326"/>
            <a:ext cx="543568" cy="57044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165577" y="2547293"/>
            <a:ext cx="543568" cy="59508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65577" y="3307900"/>
            <a:ext cx="543568" cy="59508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65577" y="4008473"/>
            <a:ext cx="543568" cy="59508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165577" y="4714429"/>
            <a:ext cx="543568" cy="59508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165577" y="5420385"/>
            <a:ext cx="543568" cy="59508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310670" y="4621482"/>
            <a:ext cx="126188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辩</a:t>
            </a: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31133" y="5365283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“说服”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4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“谈判中，可跟对方东拉西扯，不着边际，讲一些与此问题既有关系又无关系的问题。”这种答复谈判对手的技巧是（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答非所问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问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代答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推卸责任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避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正答偏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333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71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36" y="3455957"/>
            <a:ext cx="1691680" cy="5941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582244" y="2107701"/>
            <a:ext cx="2078817" cy="4424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、入题技巧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586720" y="4848380"/>
            <a:ext cx="2074341" cy="4424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二、阐述技巧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cxnSp>
        <p:nvCxnSpPr>
          <p:cNvPr id="42" name="曲线连接符 41"/>
          <p:cNvCxnSpPr>
            <a:endCxn id="25" idx="1"/>
          </p:cNvCxnSpPr>
          <p:nvPr/>
        </p:nvCxnSpPr>
        <p:spPr>
          <a:xfrm flipV="1">
            <a:off x="1696174" y="2328944"/>
            <a:ext cx="1886070" cy="135697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endCxn id="26" idx="1"/>
          </p:cNvCxnSpPr>
          <p:nvPr/>
        </p:nvCxnSpPr>
        <p:spPr>
          <a:xfrm>
            <a:off x="1691644" y="3677001"/>
            <a:ext cx="1895076" cy="139262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86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72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36" y="3455957"/>
            <a:ext cx="1691680" cy="5941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582244" y="2107701"/>
            <a:ext cx="2078817" cy="4424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、入题技巧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586720" y="4848380"/>
            <a:ext cx="2074341" cy="4424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二、阐述技巧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cxnSp>
        <p:nvCxnSpPr>
          <p:cNvPr id="42" name="曲线连接符 41"/>
          <p:cNvCxnSpPr>
            <a:endCxn id="25" idx="1"/>
          </p:cNvCxnSpPr>
          <p:nvPr/>
        </p:nvCxnSpPr>
        <p:spPr>
          <a:xfrm flipV="1">
            <a:off x="1696174" y="2328944"/>
            <a:ext cx="1886070" cy="135697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endCxn id="26" idx="1"/>
          </p:cNvCxnSpPr>
          <p:nvPr/>
        </p:nvCxnSpPr>
        <p:spPr>
          <a:xfrm>
            <a:off x="1691644" y="3677001"/>
            <a:ext cx="1895076" cy="139262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012760" y="803617"/>
            <a:ext cx="626485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迂回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入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题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①从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题外话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入题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②从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自谦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入题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③从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介绍己方谈判人员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入题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④从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介绍己方的生产、经营、财务状况等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入题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先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谈一般原则，再谈细节问题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具体议题入手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左中括号 17"/>
          <p:cNvSpPr/>
          <p:nvPr/>
        </p:nvSpPr>
        <p:spPr>
          <a:xfrm>
            <a:off x="5825447" y="960328"/>
            <a:ext cx="187315" cy="3024138"/>
          </a:xfrm>
          <a:prstGeom prst="leftBracke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51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73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36" y="3455957"/>
            <a:ext cx="1691680" cy="5941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582244" y="2107701"/>
            <a:ext cx="2078817" cy="4424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、入题技巧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586720" y="4848380"/>
            <a:ext cx="2074341" cy="4424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二、阐述技巧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cxnSp>
        <p:nvCxnSpPr>
          <p:cNvPr id="42" name="曲线连接符 41"/>
          <p:cNvCxnSpPr>
            <a:endCxn id="25" idx="1"/>
          </p:cNvCxnSpPr>
          <p:nvPr/>
        </p:nvCxnSpPr>
        <p:spPr>
          <a:xfrm flipV="1">
            <a:off x="1696174" y="2328944"/>
            <a:ext cx="1886070" cy="135697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endCxn id="26" idx="1"/>
          </p:cNvCxnSpPr>
          <p:nvPr/>
        </p:nvCxnSpPr>
        <p:spPr>
          <a:xfrm>
            <a:off x="1691644" y="3677001"/>
            <a:ext cx="1895076" cy="139262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012760" y="803617"/>
            <a:ext cx="626485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迂回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入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题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①从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题外话入题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②从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自谦入题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③从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介绍己方谈判人员入题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④从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介绍己方的生产、经营、财务状况等入题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先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谈一般原则，再谈细节问题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具体议题入手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左中括号 17"/>
          <p:cNvSpPr/>
          <p:nvPr/>
        </p:nvSpPr>
        <p:spPr>
          <a:xfrm>
            <a:off x="5825447" y="960328"/>
            <a:ext cx="187315" cy="3024138"/>
          </a:xfrm>
          <a:prstGeom prst="leftBracke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007741" y="437331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开场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阐述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让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对方先谈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注意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正确使用语言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叙述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时发现错误要及时纠正</a:t>
            </a:r>
          </a:p>
        </p:txBody>
      </p:sp>
      <p:sp>
        <p:nvSpPr>
          <p:cNvPr id="44" name="左中括号 43"/>
          <p:cNvSpPr/>
          <p:nvPr/>
        </p:nvSpPr>
        <p:spPr>
          <a:xfrm>
            <a:off x="5849106" y="4497526"/>
            <a:ext cx="243469" cy="1762836"/>
          </a:xfrm>
          <a:prstGeom prst="leftBracke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9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13.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商务谈判中，迂回入题的方法包括（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自谦入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题外话入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大气状况入题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介绍己方谈判人员人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介绍己方经营状况入题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70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13.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商务谈判中，迂回入题的方法包括（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自谦入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题外话入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大气状况入题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介绍己方谈判人员人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介绍己方经营状况入题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42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“真遗憾，只差一步就成功了！”这种阐述问题的技巧是（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语言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富有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弹性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发言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紧扣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主题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使用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解困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用语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注意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折中迂回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14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“真遗憾，只差一步就成功了！”这种阐述问题的技巧是（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语言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富有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弹性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发言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紧扣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主题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使用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解困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用语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注意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折中迂回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315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78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4721" y="3971328"/>
            <a:ext cx="1691680" cy="5941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2281134" y="1455738"/>
            <a:ext cx="209981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、面部表情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2306439" y="5393893"/>
            <a:ext cx="2074511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、腹部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2276673" y="2804896"/>
            <a:ext cx="2104278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、上肢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280585" y="4058605"/>
            <a:ext cx="210036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、下肢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10094" y="1672128"/>
            <a:ext cx="583616" cy="3943551"/>
            <a:chOff x="2110784" y="2256271"/>
            <a:chExt cx="767107" cy="3065492"/>
          </a:xfrm>
        </p:grpSpPr>
        <p:grpSp>
          <p:nvGrpSpPr>
            <p:cNvPr id="31" name="组合 30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2" name="直接连接符 31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4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5" name="直接连接符 44"/>
            <p:cNvCxnSpPr>
              <a:stCxn id="32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2110784" y="4268323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直接箭头连接符 35"/>
            <p:cNvCxnSpPr>
              <a:cxnSpLocks noChangeShapeType="1"/>
            </p:cNvCxnSpPr>
            <p:nvPr/>
          </p:nvCxnSpPr>
          <p:spPr bwMode="auto">
            <a:xfrm>
              <a:off x="2454302" y="3305029"/>
              <a:ext cx="383179" cy="48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6" name="直接箭头连接符 35"/>
          <p:cNvCxnSpPr>
            <a:cxnSpLocks noChangeShapeType="1"/>
          </p:cNvCxnSpPr>
          <p:nvPr/>
        </p:nvCxnSpPr>
        <p:spPr bwMode="auto">
          <a:xfrm>
            <a:off x="1879787" y="4261257"/>
            <a:ext cx="383179" cy="48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011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79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4721" y="3971328"/>
            <a:ext cx="1691680" cy="5941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2281134" y="1455738"/>
            <a:ext cx="209981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、面部表情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2306439" y="5393893"/>
            <a:ext cx="2074511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</a:t>
            </a:r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、腹部</a:t>
            </a:r>
            <a:endParaRPr lang="zh-CN" altLang="en-US" sz="2400" b="1" spc="-5" dirty="0">
              <a:solidFill>
                <a:schemeClr val="bg1">
                  <a:lumMod val="6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2276673" y="2804896"/>
            <a:ext cx="2104278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</a:t>
            </a:r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、上肢</a:t>
            </a:r>
            <a:endParaRPr lang="zh-CN" altLang="en-US" sz="2400" b="1" spc="-5" dirty="0">
              <a:solidFill>
                <a:schemeClr val="bg1">
                  <a:lumMod val="6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280585" y="4058605"/>
            <a:ext cx="210036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</a:t>
            </a:r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、下肢</a:t>
            </a:r>
            <a:endParaRPr lang="zh-CN" altLang="en-US" sz="2400" b="1" spc="-5" dirty="0">
              <a:solidFill>
                <a:schemeClr val="bg1">
                  <a:lumMod val="6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10094" y="1672128"/>
            <a:ext cx="583616" cy="3943551"/>
            <a:chOff x="2110784" y="2256271"/>
            <a:chExt cx="767107" cy="3065492"/>
          </a:xfrm>
        </p:grpSpPr>
        <p:grpSp>
          <p:nvGrpSpPr>
            <p:cNvPr id="31" name="组合 30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2" name="直接连接符 31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4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5" name="直接连接符 44"/>
            <p:cNvCxnSpPr>
              <a:stCxn id="32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2110784" y="4268323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直接箭头连接符 35"/>
            <p:cNvCxnSpPr>
              <a:cxnSpLocks noChangeShapeType="1"/>
            </p:cNvCxnSpPr>
            <p:nvPr/>
          </p:nvCxnSpPr>
          <p:spPr bwMode="auto">
            <a:xfrm>
              <a:off x="2454302" y="3305029"/>
              <a:ext cx="383179" cy="48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6" name="直接箭头连接符 35"/>
          <p:cNvCxnSpPr>
            <a:cxnSpLocks noChangeShapeType="1"/>
          </p:cNvCxnSpPr>
          <p:nvPr/>
        </p:nvCxnSpPr>
        <p:spPr bwMode="auto">
          <a:xfrm>
            <a:off x="1879787" y="4261257"/>
            <a:ext cx="383179" cy="48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左大括号 5"/>
          <p:cNvSpPr/>
          <p:nvPr/>
        </p:nvSpPr>
        <p:spPr>
          <a:xfrm>
            <a:off x="4446221" y="1091072"/>
            <a:ext cx="236305" cy="111848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82526" y="911648"/>
            <a:ext cx="865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眼神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眉毛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嘴巴</a:t>
            </a:r>
          </a:p>
        </p:txBody>
      </p:sp>
    </p:spTree>
    <p:extLst>
      <p:ext uri="{BB962C8B-B14F-4D97-AF65-F5344CB8AC3E}">
        <p14:creationId xmlns:p14="http://schemas.microsoft.com/office/powerpoint/2010/main" val="93004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28349" y="28663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1" y="838184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1691679" y="1098190"/>
            <a:ext cx="1094087" cy="3467333"/>
            <a:chOff x="2210592" y="870393"/>
            <a:chExt cx="1455091" cy="5139585"/>
          </a:xfrm>
        </p:grpSpPr>
        <p:grpSp>
          <p:nvGrpSpPr>
            <p:cNvPr id="41" name="组合 30"/>
            <p:cNvGrpSpPr>
              <a:grpSpLocks/>
            </p:cNvGrpSpPr>
            <p:nvPr/>
          </p:nvGrpSpPr>
          <p:grpSpPr bwMode="auto">
            <a:xfrm rot="16200000">
              <a:off x="2086273" y="1774016"/>
              <a:ext cx="2483034" cy="675787"/>
              <a:chOff x="-383478" y="504056"/>
              <a:chExt cx="6416143" cy="657397"/>
            </a:xfrm>
          </p:grpSpPr>
          <p:sp>
            <p:nvSpPr>
              <p:cNvPr id="5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5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-383478" y="513381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13017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6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2" name="组合 30"/>
            <p:cNvGrpSpPr>
              <a:grpSpLocks/>
            </p:cNvGrpSpPr>
            <p:nvPr/>
          </p:nvGrpSpPr>
          <p:grpSpPr bwMode="auto">
            <a:xfrm rot="16200000">
              <a:off x="2155682" y="4509563"/>
              <a:ext cx="2334629" cy="666201"/>
              <a:chOff x="0" y="504056"/>
              <a:chExt cx="6032665" cy="648072"/>
            </a:xfrm>
          </p:grpSpPr>
          <p:sp>
            <p:nvSpPr>
              <p:cNvPr id="45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4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3350860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3" name="直接连接符 42"/>
            <p:cNvCxnSpPr>
              <a:stCxn id="51" idx="0"/>
              <a:endCxn id="45" idx="1"/>
            </p:cNvCxnSpPr>
            <p:nvPr/>
          </p:nvCxnSpPr>
          <p:spPr>
            <a:xfrm>
              <a:off x="2989895" y="3205020"/>
              <a:ext cx="1" cy="47032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2210592" y="1240221"/>
              <a:ext cx="788889" cy="520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圆角矩形 56"/>
          <p:cNvSpPr/>
          <p:nvPr/>
        </p:nvSpPr>
        <p:spPr>
          <a:xfrm>
            <a:off x="2792972" y="914609"/>
            <a:ext cx="4850999" cy="4424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一、对事不对人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2792972" y="1664455"/>
            <a:ext cx="4865416" cy="4424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二、注重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利益，而</a:t>
            </a:r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非立场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2785766" y="2601563"/>
            <a:ext cx="4850999" cy="4424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三、创造双赢的解决答案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2778557" y="3476410"/>
            <a:ext cx="4850999" cy="4424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四、使用客观标准，破解利益冲突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2792974" y="4344279"/>
            <a:ext cx="4850998" cy="4424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五、交锋中的技巧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047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80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4721" y="3971328"/>
            <a:ext cx="1691680" cy="5941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2281134" y="1455738"/>
            <a:ext cx="209981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、面部表情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2306439" y="5393893"/>
            <a:ext cx="2074511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</a:t>
            </a:r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、腹部</a:t>
            </a:r>
            <a:endParaRPr lang="zh-CN" altLang="en-US" sz="2400" b="1" spc="-5" dirty="0">
              <a:solidFill>
                <a:schemeClr val="bg1">
                  <a:lumMod val="6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2276673" y="2804896"/>
            <a:ext cx="2104278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</a:t>
            </a:r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、上肢</a:t>
            </a:r>
            <a:endParaRPr lang="zh-CN" altLang="en-US" sz="2400" b="1" spc="-5" dirty="0">
              <a:solidFill>
                <a:schemeClr val="bg1">
                  <a:lumMod val="6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280585" y="4058605"/>
            <a:ext cx="210036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</a:t>
            </a:r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、下肢</a:t>
            </a:r>
            <a:endParaRPr lang="zh-CN" altLang="en-US" sz="2400" b="1" spc="-5" dirty="0">
              <a:solidFill>
                <a:schemeClr val="bg1">
                  <a:lumMod val="6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10094" y="1672128"/>
            <a:ext cx="583616" cy="3943551"/>
            <a:chOff x="2110784" y="2256271"/>
            <a:chExt cx="767107" cy="3065492"/>
          </a:xfrm>
        </p:grpSpPr>
        <p:grpSp>
          <p:nvGrpSpPr>
            <p:cNvPr id="31" name="组合 30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2" name="直接连接符 31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4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5" name="直接连接符 44"/>
            <p:cNvCxnSpPr>
              <a:stCxn id="32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2110784" y="4268323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直接箭头连接符 35"/>
            <p:cNvCxnSpPr>
              <a:cxnSpLocks noChangeShapeType="1"/>
            </p:cNvCxnSpPr>
            <p:nvPr/>
          </p:nvCxnSpPr>
          <p:spPr bwMode="auto">
            <a:xfrm>
              <a:off x="2454302" y="3305029"/>
              <a:ext cx="383179" cy="48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6" name="直接箭头连接符 35"/>
          <p:cNvCxnSpPr>
            <a:cxnSpLocks noChangeShapeType="1"/>
          </p:cNvCxnSpPr>
          <p:nvPr/>
        </p:nvCxnSpPr>
        <p:spPr bwMode="auto">
          <a:xfrm>
            <a:off x="1879787" y="4261257"/>
            <a:ext cx="383179" cy="48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左大括号 5"/>
          <p:cNvSpPr/>
          <p:nvPr/>
        </p:nvSpPr>
        <p:spPr>
          <a:xfrm>
            <a:off x="4446221" y="1091072"/>
            <a:ext cx="236305" cy="111848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82526" y="911648"/>
            <a:ext cx="865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眼神</a:t>
            </a:r>
            <a:endParaRPr lang="en-US" altLang="zh-CN" sz="2000" u="sng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眉毛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嘴巴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594118" y="1381600"/>
            <a:ext cx="2692765" cy="46166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眼睛里都是 “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戏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”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486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81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4721" y="3971328"/>
            <a:ext cx="1691680" cy="5941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2281134" y="1455738"/>
            <a:ext cx="209981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、面部表情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2306439" y="5393893"/>
            <a:ext cx="2074511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</a:t>
            </a:r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、腹部</a:t>
            </a:r>
            <a:endParaRPr lang="zh-CN" altLang="en-US" sz="2400" b="1" spc="-5" dirty="0">
              <a:solidFill>
                <a:schemeClr val="bg1">
                  <a:lumMod val="6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2276673" y="2804896"/>
            <a:ext cx="2104278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</a:t>
            </a:r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、上肢</a:t>
            </a:r>
            <a:endParaRPr lang="zh-CN" altLang="en-US" sz="2400" b="1" spc="-5" dirty="0">
              <a:solidFill>
                <a:schemeClr val="bg1">
                  <a:lumMod val="6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280585" y="4058605"/>
            <a:ext cx="210036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</a:t>
            </a:r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、下肢</a:t>
            </a:r>
            <a:endParaRPr lang="zh-CN" altLang="en-US" sz="2400" b="1" spc="-5" dirty="0">
              <a:solidFill>
                <a:schemeClr val="bg1">
                  <a:lumMod val="6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10094" y="1672128"/>
            <a:ext cx="583616" cy="3943551"/>
            <a:chOff x="2110784" y="2256271"/>
            <a:chExt cx="767107" cy="3065492"/>
          </a:xfrm>
        </p:grpSpPr>
        <p:grpSp>
          <p:nvGrpSpPr>
            <p:cNvPr id="31" name="组合 30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2" name="直接连接符 31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4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5" name="直接连接符 44"/>
            <p:cNvCxnSpPr>
              <a:stCxn id="32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2110784" y="4268323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直接箭头连接符 35"/>
            <p:cNvCxnSpPr>
              <a:cxnSpLocks noChangeShapeType="1"/>
            </p:cNvCxnSpPr>
            <p:nvPr/>
          </p:nvCxnSpPr>
          <p:spPr bwMode="auto">
            <a:xfrm>
              <a:off x="2454302" y="3305029"/>
              <a:ext cx="383179" cy="48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6" name="直接箭头连接符 35"/>
          <p:cNvCxnSpPr>
            <a:cxnSpLocks noChangeShapeType="1"/>
          </p:cNvCxnSpPr>
          <p:nvPr/>
        </p:nvCxnSpPr>
        <p:spPr bwMode="auto">
          <a:xfrm>
            <a:off x="1879787" y="4261257"/>
            <a:ext cx="383179" cy="48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左大括号 5"/>
          <p:cNvSpPr/>
          <p:nvPr/>
        </p:nvSpPr>
        <p:spPr>
          <a:xfrm>
            <a:off x="4446221" y="1091072"/>
            <a:ext cx="236305" cy="111848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82526" y="911648"/>
            <a:ext cx="865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眼神</a:t>
            </a:r>
            <a:endParaRPr lang="en-US" altLang="zh-CN" sz="2000" u="sng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眉毛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嘴巴</a:t>
            </a:r>
          </a:p>
        </p:txBody>
      </p:sp>
      <p:sp>
        <p:nvSpPr>
          <p:cNvPr id="42" name="矩形 41"/>
          <p:cNvSpPr/>
          <p:nvPr/>
        </p:nvSpPr>
        <p:spPr>
          <a:xfrm>
            <a:off x="4929210" y="2609461"/>
            <a:ext cx="628253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．根据</a:t>
            </a:r>
            <a:r>
              <a:rPr lang="zh-CN" alt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目光凝视讲话者时间的长短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来判断听者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的心理感受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通常与人交谈时，视线接触对方脸部的时间应占全部谈话时间的</a:t>
            </a:r>
            <a:r>
              <a:rPr lang="zh-CN" altLang="zh-CN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30%～60%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．</a:t>
            </a:r>
            <a:r>
              <a:rPr lang="zh-CN" alt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眨眼频率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有不同的含义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正常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情况下，一般人眨眼</a:t>
            </a:r>
            <a:r>
              <a:rPr lang="zh-CN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5次～8次/分钟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，每次眨眼一般不超过1秒钟。          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3．倾听对方谈话时</a:t>
            </a:r>
            <a:r>
              <a:rPr lang="zh-CN" alt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几乎不看对方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是试图掩饰的表现</a:t>
            </a:r>
            <a:endParaRPr lang="zh-CN" altLang="en-US" sz="2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6594118" y="1381600"/>
            <a:ext cx="2692765" cy="46166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眼睛里都是 “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戏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”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53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82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4721" y="3971328"/>
            <a:ext cx="1691680" cy="5941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2281134" y="1455738"/>
            <a:ext cx="209981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、面部表情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2306439" y="5393893"/>
            <a:ext cx="2074511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</a:t>
            </a:r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、腹部</a:t>
            </a:r>
            <a:endParaRPr lang="zh-CN" altLang="en-US" sz="2400" b="1" spc="-5" dirty="0">
              <a:solidFill>
                <a:schemeClr val="bg1">
                  <a:lumMod val="6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2276673" y="2804896"/>
            <a:ext cx="2104278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</a:t>
            </a:r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、上肢</a:t>
            </a:r>
            <a:endParaRPr lang="zh-CN" altLang="en-US" sz="2400" b="1" spc="-5" dirty="0">
              <a:solidFill>
                <a:schemeClr val="bg1">
                  <a:lumMod val="6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280585" y="4058605"/>
            <a:ext cx="210036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</a:t>
            </a:r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、下肢</a:t>
            </a:r>
            <a:endParaRPr lang="zh-CN" altLang="en-US" sz="2400" b="1" spc="-5" dirty="0">
              <a:solidFill>
                <a:schemeClr val="bg1">
                  <a:lumMod val="6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10094" y="1672128"/>
            <a:ext cx="583616" cy="3943551"/>
            <a:chOff x="2110784" y="2256271"/>
            <a:chExt cx="767107" cy="3065492"/>
          </a:xfrm>
        </p:grpSpPr>
        <p:grpSp>
          <p:nvGrpSpPr>
            <p:cNvPr id="31" name="组合 30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2" name="直接连接符 31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4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5" name="直接连接符 44"/>
            <p:cNvCxnSpPr>
              <a:stCxn id="32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2110784" y="4268323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直接箭头连接符 35"/>
            <p:cNvCxnSpPr>
              <a:cxnSpLocks noChangeShapeType="1"/>
            </p:cNvCxnSpPr>
            <p:nvPr/>
          </p:nvCxnSpPr>
          <p:spPr bwMode="auto">
            <a:xfrm>
              <a:off x="2454302" y="3305029"/>
              <a:ext cx="383179" cy="48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6" name="直接箭头连接符 35"/>
          <p:cNvCxnSpPr>
            <a:cxnSpLocks noChangeShapeType="1"/>
          </p:cNvCxnSpPr>
          <p:nvPr/>
        </p:nvCxnSpPr>
        <p:spPr bwMode="auto">
          <a:xfrm>
            <a:off x="1879787" y="4261257"/>
            <a:ext cx="383179" cy="48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左大括号 5"/>
          <p:cNvSpPr/>
          <p:nvPr/>
        </p:nvSpPr>
        <p:spPr>
          <a:xfrm>
            <a:off x="4446221" y="1091072"/>
            <a:ext cx="236305" cy="111848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82526" y="911648"/>
            <a:ext cx="865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眼神</a:t>
            </a:r>
            <a:endParaRPr lang="en-US" altLang="zh-CN" sz="2000" u="sng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眉毛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嘴巴</a:t>
            </a:r>
          </a:p>
        </p:txBody>
      </p:sp>
      <p:sp>
        <p:nvSpPr>
          <p:cNvPr id="42" name="矩形 41"/>
          <p:cNvSpPr/>
          <p:nvPr/>
        </p:nvSpPr>
        <p:spPr>
          <a:xfrm>
            <a:off x="4711784" y="2598557"/>
            <a:ext cx="68845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．眼睛</a:t>
            </a:r>
            <a:r>
              <a:rPr lang="zh-CN" altLang="en-US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瞳孔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所传达的信息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眼睛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瞳孔放大，炯炯有神而生辉，表示此人处于欢喜与兴奋状态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瞳孔缩小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，神情呆滞，目光无神，愁眉苦脸，则表示此人处于消极、戒备或愤怒的状态。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．眼神</a:t>
            </a:r>
            <a:r>
              <a:rPr lang="zh-CN" altLang="en-US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闪烁不定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所传达的信息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常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被认为是掩饰的一种手段或是人格上不诚实的表现。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．</a:t>
            </a:r>
            <a:r>
              <a:rPr lang="zh-CN" altLang="en-US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瞪大眼睛看着对方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是对其有很大兴趣的表示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594118" y="1381600"/>
            <a:ext cx="2692765" cy="46166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眼睛里都是 “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戏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”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42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83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4721" y="3971328"/>
            <a:ext cx="1691680" cy="5941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2281134" y="1455738"/>
            <a:ext cx="209981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、面部表情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2306439" y="5393893"/>
            <a:ext cx="2074511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</a:t>
            </a:r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、腹部</a:t>
            </a:r>
            <a:endParaRPr lang="zh-CN" altLang="en-US" sz="2400" b="1" spc="-5" dirty="0">
              <a:solidFill>
                <a:schemeClr val="bg1">
                  <a:lumMod val="6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2276673" y="2804896"/>
            <a:ext cx="2104278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</a:t>
            </a:r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、上肢</a:t>
            </a:r>
            <a:endParaRPr lang="zh-CN" altLang="en-US" sz="2400" b="1" spc="-5" dirty="0">
              <a:solidFill>
                <a:schemeClr val="bg1">
                  <a:lumMod val="6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280585" y="4058605"/>
            <a:ext cx="210036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</a:t>
            </a:r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、下肢</a:t>
            </a:r>
            <a:endParaRPr lang="zh-CN" altLang="en-US" sz="2400" b="1" spc="-5" dirty="0">
              <a:solidFill>
                <a:schemeClr val="bg1">
                  <a:lumMod val="6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10094" y="1672128"/>
            <a:ext cx="583616" cy="3943551"/>
            <a:chOff x="2110784" y="2256271"/>
            <a:chExt cx="767107" cy="3065492"/>
          </a:xfrm>
        </p:grpSpPr>
        <p:grpSp>
          <p:nvGrpSpPr>
            <p:cNvPr id="31" name="组合 30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2" name="直接连接符 31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4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5" name="直接连接符 44"/>
            <p:cNvCxnSpPr>
              <a:stCxn id="32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2110784" y="4268323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直接箭头连接符 35"/>
            <p:cNvCxnSpPr>
              <a:cxnSpLocks noChangeShapeType="1"/>
            </p:cNvCxnSpPr>
            <p:nvPr/>
          </p:nvCxnSpPr>
          <p:spPr bwMode="auto">
            <a:xfrm>
              <a:off x="2454302" y="3305029"/>
              <a:ext cx="383179" cy="48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6" name="直接箭头连接符 35"/>
          <p:cNvCxnSpPr>
            <a:cxnSpLocks noChangeShapeType="1"/>
          </p:cNvCxnSpPr>
          <p:nvPr/>
        </p:nvCxnSpPr>
        <p:spPr bwMode="auto">
          <a:xfrm>
            <a:off x="1879787" y="4261257"/>
            <a:ext cx="383179" cy="48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左大括号 5"/>
          <p:cNvSpPr/>
          <p:nvPr/>
        </p:nvSpPr>
        <p:spPr>
          <a:xfrm>
            <a:off x="4446221" y="1091072"/>
            <a:ext cx="236305" cy="111848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82526" y="911648"/>
            <a:ext cx="865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u="sng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眼神</a:t>
            </a:r>
            <a:endParaRPr lang="en-US" altLang="zh-CN" sz="2000" u="sng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眉毛</a:t>
            </a:r>
            <a:endParaRPr lang="en-US" altLang="zh-CN" sz="2000" u="sng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嘴巴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594118" y="1381600"/>
            <a:ext cx="2692765" cy="46166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眉毛眼睛相配合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36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995599" y="1687302"/>
            <a:ext cx="10477533" cy="286232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</a:rPr>
              <a:t>眉毛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上耸，即所谓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</a:rPr>
              <a:t>喜上眉梢                    表示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亲切、同意或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</a:rPr>
              <a:t>愉快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</a:rPr>
              <a:t>眉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角下拉或倒竖，人们常说的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</a:rPr>
              <a:t>“剑眉倒竖”      表示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惊喜或者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</a:rPr>
              <a:t>惊恐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</a:rPr>
              <a:t>眉毛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迅速地上下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</a:rPr>
              <a:t>运动                          表示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愤怒或气恼状态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</a:rPr>
              <a:t>时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连一连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053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995599" y="1687302"/>
            <a:ext cx="10477533" cy="286232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</a:rPr>
              <a:t>眉毛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上耸，即所谓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</a:rPr>
              <a:t>喜上眉梢                    表示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亲切、同意或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</a:rPr>
              <a:t>愉快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</a:rPr>
              <a:t>眉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角下拉或倒竖，人们常说的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</a:rPr>
              <a:t>“剑眉倒竖”      表示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惊喜或者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</a:rPr>
              <a:t>惊恐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</a:rPr>
              <a:t>眉毛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迅速地上下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</a:rPr>
              <a:t>运动                          表示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愤怒或气恼状态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</a:rPr>
              <a:t>时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连一连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007429" y="2351314"/>
            <a:ext cx="2685142" cy="78377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689600" y="3367314"/>
            <a:ext cx="2002971" cy="75474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4717143" y="2351315"/>
            <a:ext cx="3091543" cy="164011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28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86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4721" y="3971328"/>
            <a:ext cx="1691680" cy="5941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2281134" y="1455738"/>
            <a:ext cx="209981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、面部表情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2306439" y="5393893"/>
            <a:ext cx="2074511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</a:t>
            </a:r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、腹部</a:t>
            </a:r>
            <a:endParaRPr lang="zh-CN" altLang="en-US" sz="2400" b="1" spc="-5" dirty="0">
              <a:solidFill>
                <a:schemeClr val="bg1">
                  <a:lumMod val="6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2276673" y="2804896"/>
            <a:ext cx="2104278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</a:t>
            </a:r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、上肢</a:t>
            </a:r>
            <a:endParaRPr lang="zh-CN" altLang="en-US" sz="2400" b="1" spc="-5" dirty="0">
              <a:solidFill>
                <a:schemeClr val="bg1">
                  <a:lumMod val="6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280585" y="4058605"/>
            <a:ext cx="210036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</a:t>
            </a:r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、下肢</a:t>
            </a:r>
            <a:endParaRPr lang="zh-CN" altLang="en-US" sz="2400" b="1" spc="-5" dirty="0">
              <a:solidFill>
                <a:schemeClr val="bg1">
                  <a:lumMod val="6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10094" y="1672128"/>
            <a:ext cx="583616" cy="3943551"/>
            <a:chOff x="2110784" y="2256271"/>
            <a:chExt cx="767107" cy="3065492"/>
          </a:xfrm>
        </p:grpSpPr>
        <p:grpSp>
          <p:nvGrpSpPr>
            <p:cNvPr id="31" name="组合 30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2" name="直接连接符 31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4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5" name="直接连接符 44"/>
            <p:cNvCxnSpPr>
              <a:stCxn id="32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2110784" y="4268323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直接箭头连接符 35"/>
            <p:cNvCxnSpPr>
              <a:cxnSpLocks noChangeShapeType="1"/>
            </p:cNvCxnSpPr>
            <p:nvPr/>
          </p:nvCxnSpPr>
          <p:spPr bwMode="auto">
            <a:xfrm>
              <a:off x="2454302" y="3305029"/>
              <a:ext cx="383179" cy="48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6" name="直接箭头连接符 35"/>
          <p:cNvCxnSpPr>
            <a:cxnSpLocks noChangeShapeType="1"/>
          </p:cNvCxnSpPr>
          <p:nvPr/>
        </p:nvCxnSpPr>
        <p:spPr bwMode="auto">
          <a:xfrm>
            <a:off x="1879787" y="4261257"/>
            <a:ext cx="383179" cy="48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左大括号 5"/>
          <p:cNvSpPr/>
          <p:nvPr/>
        </p:nvSpPr>
        <p:spPr>
          <a:xfrm>
            <a:off x="4446221" y="1091072"/>
            <a:ext cx="236305" cy="111848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82526" y="911648"/>
            <a:ext cx="865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u="sng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眼神</a:t>
            </a:r>
            <a:endParaRPr lang="en-US" altLang="zh-CN" sz="2000" u="sng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u="sng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眉毛</a:t>
            </a:r>
            <a:endParaRPr lang="en-US" altLang="zh-CN" sz="2000" u="sng" dirty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嘴巴</a:t>
            </a:r>
          </a:p>
        </p:txBody>
      </p:sp>
    </p:spTree>
    <p:extLst>
      <p:ext uri="{BB962C8B-B14F-4D97-AF65-F5344CB8AC3E}">
        <p14:creationId xmlns:p14="http://schemas.microsoft.com/office/powerpoint/2010/main" val="85775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87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7189" y="3981902"/>
            <a:ext cx="1691680" cy="5941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2281134" y="1455738"/>
            <a:ext cx="209981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lang="zh-CN" altLang="en-US" sz="2400" b="1" spc="-5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、面部表情</a:t>
            </a:r>
            <a:endParaRPr lang="zh-CN" altLang="en-US" sz="2400" b="1" spc="-5" dirty="0">
              <a:solidFill>
                <a:schemeClr val="bg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2306439" y="5393893"/>
            <a:ext cx="2074511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</a:t>
            </a:r>
            <a:r>
              <a:rPr lang="zh-CN" altLang="en-US" sz="2400" b="1" spc="-5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、腹部</a:t>
            </a:r>
            <a:endParaRPr lang="zh-CN" altLang="en-US" sz="2400" b="1" spc="-5" dirty="0">
              <a:solidFill>
                <a:schemeClr val="bg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2276673" y="2804896"/>
            <a:ext cx="2104278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、上肢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280585" y="4058605"/>
            <a:ext cx="210036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</a:t>
            </a:r>
            <a:r>
              <a:rPr lang="zh-CN" altLang="en-US" sz="2400" b="1" spc="-5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、下肢</a:t>
            </a:r>
            <a:endParaRPr lang="zh-CN" altLang="en-US" sz="2400" b="1" spc="-5" dirty="0">
              <a:solidFill>
                <a:schemeClr val="bg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10094" y="1672128"/>
            <a:ext cx="583616" cy="3943551"/>
            <a:chOff x="2110784" y="2256271"/>
            <a:chExt cx="767107" cy="3065492"/>
          </a:xfrm>
        </p:grpSpPr>
        <p:grpSp>
          <p:nvGrpSpPr>
            <p:cNvPr id="31" name="组合 30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2" name="直接连接符 31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4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5" name="直接连接符 44"/>
            <p:cNvCxnSpPr>
              <a:stCxn id="32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2110784" y="4268323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直接箭头连接符 35"/>
            <p:cNvCxnSpPr>
              <a:cxnSpLocks noChangeShapeType="1"/>
            </p:cNvCxnSpPr>
            <p:nvPr/>
          </p:nvCxnSpPr>
          <p:spPr bwMode="auto">
            <a:xfrm>
              <a:off x="2454302" y="3305029"/>
              <a:ext cx="383179" cy="48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6" name="直接箭头连接符 35"/>
          <p:cNvCxnSpPr>
            <a:cxnSpLocks noChangeShapeType="1"/>
          </p:cNvCxnSpPr>
          <p:nvPr/>
        </p:nvCxnSpPr>
        <p:spPr bwMode="auto">
          <a:xfrm>
            <a:off x="1879787" y="4261257"/>
            <a:ext cx="383179" cy="48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矩形 41"/>
          <p:cNvSpPr/>
          <p:nvPr/>
        </p:nvSpPr>
        <p:spPr>
          <a:xfrm>
            <a:off x="4569003" y="1381600"/>
            <a:ext cx="77218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1．</a:t>
            </a:r>
            <a:r>
              <a:rPr lang="zh-CN" alt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拳头紧握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，表示向对方挑战或自我紧张的情绪。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2．用手指或笔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敲打/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纸上乱涂乱画——不感兴趣、不同意/不耐烦。     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3．</a:t>
            </a:r>
            <a:r>
              <a:rPr lang="zh-CN" alt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两手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手指并拢并重置上胸的前上方</a:t>
            </a:r>
            <a:r>
              <a:rPr lang="zh-CN" alt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呈尖塔状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，表示充满信心。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4．</a:t>
            </a:r>
            <a:r>
              <a:rPr lang="zh-CN" alt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手与手连接放在胸腹部的位置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是谦逊、矜持或略带不安的心情的反映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zh-CN" sz="20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：主持人宣读比赛成绩时，运动员常常有这种动作。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5．</a:t>
            </a:r>
            <a:r>
              <a:rPr lang="zh-CN" alt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两臂交叉于胸前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，表示保守或防卫，两臂交叉于胸前并握紧，往往是怀有敌意的标志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6．</a:t>
            </a:r>
            <a:r>
              <a:rPr lang="zh-CN" alt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握手所传达的</a:t>
            </a:r>
            <a:r>
              <a:rPr lang="zh-CN" alt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</a:t>
            </a:r>
            <a:endParaRPr lang="zh-CN" altLang="zh-CN" sz="20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9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88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7189" y="3981902"/>
            <a:ext cx="1691680" cy="5941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2281134" y="1455738"/>
            <a:ext cx="209981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、面部表情</a:t>
            </a:r>
            <a:endParaRPr lang="zh-CN" altLang="en-US" sz="2400" b="1" spc="-5" dirty="0">
              <a:solidFill>
                <a:schemeClr val="bg1">
                  <a:lumMod val="6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2306439" y="5393893"/>
            <a:ext cx="2074511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</a:t>
            </a:r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、腹部</a:t>
            </a:r>
            <a:endParaRPr lang="zh-CN" altLang="en-US" sz="2400" b="1" spc="-5" dirty="0">
              <a:solidFill>
                <a:schemeClr val="bg1">
                  <a:lumMod val="6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2276673" y="2804896"/>
            <a:ext cx="2104278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、上肢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280585" y="4058605"/>
            <a:ext cx="210036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</a:t>
            </a:r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、下肢</a:t>
            </a:r>
            <a:endParaRPr lang="zh-CN" altLang="en-US" sz="2400" b="1" spc="-5" dirty="0">
              <a:solidFill>
                <a:schemeClr val="bg1">
                  <a:lumMod val="6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10094" y="1672128"/>
            <a:ext cx="583616" cy="3943551"/>
            <a:chOff x="2110784" y="2256271"/>
            <a:chExt cx="767107" cy="3065492"/>
          </a:xfrm>
        </p:grpSpPr>
        <p:grpSp>
          <p:nvGrpSpPr>
            <p:cNvPr id="31" name="组合 30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2" name="直接连接符 31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4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5" name="直接连接符 44"/>
            <p:cNvCxnSpPr>
              <a:stCxn id="32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2110784" y="4268323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直接箭头连接符 35"/>
            <p:cNvCxnSpPr>
              <a:cxnSpLocks noChangeShapeType="1"/>
            </p:cNvCxnSpPr>
            <p:nvPr/>
          </p:nvCxnSpPr>
          <p:spPr bwMode="auto">
            <a:xfrm>
              <a:off x="2454302" y="3305029"/>
              <a:ext cx="383179" cy="48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6" name="直接箭头连接符 35"/>
          <p:cNvCxnSpPr>
            <a:cxnSpLocks noChangeShapeType="1"/>
          </p:cNvCxnSpPr>
          <p:nvPr/>
        </p:nvCxnSpPr>
        <p:spPr bwMode="auto">
          <a:xfrm>
            <a:off x="1879787" y="4261257"/>
            <a:ext cx="383179" cy="48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矩形 41"/>
          <p:cNvSpPr/>
          <p:nvPr/>
        </p:nvSpPr>
        <p:spPr>
          <a:xfrm>
            <a:off x="4476536" y="1562075"/>
            <a:ext cx="761386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．握手所传达的信息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（1）如果感觉对方</a:t>
            </a:r>
            <a:r>
              <a:rPr lang="zh-CN" alt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手掌出汗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，表示对方处于兴奋、紧张或情绪不安的状态。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（2）如果对方</a:t>
            </a:r>
            <a:r>
              <a:rPr lang="zh-CN" alt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用力握手</a:t>
            </a:r>
            <a:r>
              <a:rPr lang="zh-CN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表明此人好动、热情的性格，做事主动。   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（3）</a:t>
            </a:r>
            <a:r>
              <a:rPr lang="zh-CN" alt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握手前先凝视对方，再伸手相握</a:t>
            </a:r>
            <a:r>
              <a:rPr lang="zh-CN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想在心理上先战胜对方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（4）</a:t>
            </a:r>
            <a:r>
              <a:rPr lang="zh-CN" alt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掌心向上伸出与对方握手</a:t>
            </a:r>
            <a:r>
              <a:rPr lang="zh-CN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其性格软弱，被动、劣势，有向对方投靠的意思。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（5）</a:t>
            </a:r>
            <a:r>
              <a:rPr lang="zh-CN" alt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用双手紧握对方一只手并上下摆动</a:t>
            </a:r>
            <a:r>
              <a:rPr lang="zh-CN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热烈欢迎对方到来/真挚感谢/有求于人/肯定契约关系等含义。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847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89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7189" y="3981902"/>
            <a:ext cx="1691680" cy="5941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2281134" y="1455738"/>
            <a:ext cx="209981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、面部表情</a:t>
            </a:r>
            <a:endParaRPr lang="zh-CN" altLang="en-US" sz="2400" b="1" spc="-5" dirty="0">
              <a:solidFill>
                <a:schemeClr val="bg1">
                  <a:lumMod val="6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2306439" y="5393893"/>
            <a:ext cx="2074511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</a:t>
            </a:r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、腹部</a:t>
            </a:r>
            <a:endParaRPr lang="zh-CN" altLang="en-US" sz="2400" b="1" spc="-5" dirty="0">
              <a:solidFill>
                <a:schemeClr val="bg1">
                  <a:lumMod val="6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2276673" y="2804896"/>
            <a:ext cx="2104278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二、上肢</a:t>
            </a:r>
            <a:endParaRPr lang="zh-CN" altLang="en-US" sz="2400" b="1" spc="-5" dirty="0">
              <a:solidFill>
                <a:schemeClr val="bg1">
                  <a:lumMod val="6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280585" y="4058605"/>
            <a:ext cx="210036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三、下肢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10094" y="1672128"/>
            <a:ext cx="583616" cy="3943551"/>
            <a:chOff x="2110784" y="2256271"/>
            <a:chExt cx="767107" cy="3065492"/>
          </a:xfrm>
        </p:grpSpPr>
        <p:grpSp>
          <p:nvGrpSpPr>
            <p:cNvPr id="31" name="组合 30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2" name="直接连接符 31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4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5" name="直接连接符 44"/>
            <p:cNvCxnSpPr>
              <a:stCxn id="32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2110784" y="4268323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直接箭头连接符 35"/>
            <p:cNvCxnSpPr>
              <a:cxnSpLocks noChangeShapeType="1"/>
            </p:cNvCxnSpPr>
            <p:nvPr/>
          </p:nvCxnSpPr>
          <p:spPr bwMode="auto">
            <a:xfrm>
              <a:off x="2454302" y="3305029"/>
              <a:ext cx="383179" cy="48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6" name="直接箭头连接符 35"/>
          <p:cNvCxnSpPr>
            <a:cxnSpLocks noChangeShapeType="1"/>
          </p:cNvCxnSpPr>
          <p:nvPr/>
        </p:nvCxnSpPr>
        <p:spPr bwMode="auto">
          <a:xfrm>
            <a:off x="1879787" y="4261257"/>
            <a:ext cx="383179" cy="48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文本框 4"/>
          <p:cNvSpPr txBox="1"/>
          <p:nvPr/>
        </p:nvSpPr>
        <p:spPr>
          <a:xfrm>
            <a:off x="4711784" y="1137844"/>
            <a:ext cx="7401153" cy="50783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（1）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摇动足</a:t>
            </a:r>
            <a:r>
              <a:rPr lang="zh-CN" sz="24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部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足尖拍打地板，抖动腿部，都表示焦躁不安、无可奈何、不耐烦或欲摆脱某种紧张感的意思。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2）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双足交叉而</a:t>
            </a:r>
            <a:r>
              <a:rPr lang="zh-CN" sz="24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坐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男性来讲往往表示从心理上压制自己的情绪，如对某人或某事持保留态度，表示警惕、防范、尽量压制自己的紧张或恐惧</a:t>
            </a:r>
            <a:r>
              <a:rPr 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3）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分开腿而</a:t>
            </a:r>
            <a:r>
              <a:rPr lang="zh-CN" sz="24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坐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表明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此人很自信，并愿意接受对方的挑战。</a:t>
            </a:r>
          </a:p>
        </p:txBody>
      </p:sp>
    </p:spTree>
    <p:extLst>
      <p:ext uri="{BB962C8B-B14F-4D97-AF65-F5344CB8AC3E}">
        <p14:creationId xmlns:p14="http://schemas.microsoft.com/office/powerpoint/2010/main" val="88513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28349" y="28663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1" y="838184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2792972" y="914609"/>
            <a:ext cx="4850999" cy="4424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一、对事不对人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cxnSp>
        <p:nvCxnSpPr>
          <p:cNvPr id="40" name="曲线连接符 39"/>
          <p:cNvCxnSpPr>
            <a:stCxn id="29" idx="3"/>
            <a:endCxn id="57" idx="1"/>
          </p:cNvCxnSpPr>
          <p:nvPr/>
        </p:nvCxnSpPr>
        <p:spPr>
          <a:xfrm flipV="1">
            <a:off x="1691679" y="1135852"/>
            <a:ext cx="1101293" cy="13953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"/>
          <p:cNvSpPr txBox="1"/>
          <p:nvPr/>
        </p:nvSpPr>
        <p:spPr>
          <a:xfrm>
            <a:off x="2355341" y="1740226"/>
            <a:ext cx="9659361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（一）正确处理和对方的人际关系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（二）正确理解谈判对方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charset="-122"/>
                <a:ea typeface="楷体" panose="02010609060101010101" charset="-122"/>
              </a:rPr>
              <a:t>    （1）不要胡乱猜疑对方，对于不清楚的地方，应及时问询。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charset="-122"/>
                <a:ea typeface="楷体" panose="02010609060101010101" charset="-122"/>
              </a:rPr>
              <a:t>    （2）不要因为自己的问题指责对方。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charset="-122"/>
                <a:ea typeface="楷体" panose="02010609060101010101" charset="-122"/>
              </a:rPr>
              <a:t>    （3）让对方积极参与到</a:t>
            </a:r>
            <a:r>
              <a:rPr lang="zh-CN" sz="2400" dirty="0" smtClean="0">
                <a:latin typeface="楷体" panose="02010609060101010101" charset="-122"/>
                <a:ea typeface="楷体" panose="02010609060101010101" charset="-122"/>
              </a:rPr>
              <a:t>谈判中，开诚布公</a:t>
            </a:r>
            <a:r>
              <a:rPr lang="zh-CN" sz="2400" dirty="0">
                <a:latin typeface="楷体" panose="02010609060101010101" charset="-122"/>
                <a:ea typeface="楷体" panose="02010609060101010101" charset="-122"/>
              </a:rPr>
              <a:t>地</a:t>
            </a:r>
            <a:r>
              <a:rPr lang="zh-CN" sz="2400" dirty="0" smtClean="0">
                <a:latin typeface="楷体" panose="02010609060101010101" charset="-122"/>
                <a:ea typeface="楷体" panose="02010609060101010101" charset="-122"/>
              </a:rPr>
              <a:t>讨论问题。</a:t>
            </a:r>
            <a:endParaRPr lang="zh-CN" sz="2400" dirty="0">
              <a:latin typeface="楷体" panose="02010609060101010101" charset="-122"/>
              <a:ea typeface="楷体" panose="02010609060101010101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charset="-122"/>
                <a:ea typeface="楷体" panose="02010609060101010101" charset="-122"/>
              </a:rPr>
              <a:t>    （4）措辞要得当，给对方回旋的余地。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（三）控制好自己的情绪</a:t>
            </a:r>
          </a:p>
        </p:txBody>
      </p:sp>
    </p:spTree>
    <p:extLst>
      <p:ext uri="{BB962C8B-B14F-4D97-AF65-F5344CB8AC3E}">
        <p14:creationId xmlns:p14="http://schemas.microsoft.com/office/powerpoint/2010/main" val="182674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90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7189" y="3981902"/>
            <a:ext cx="1691680" cy="5941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2281134" y="1455738"/>
            <a:ext cx="209981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、面部表情</a:t>
            </a:r>
            <a:endParaRPr lang="zh-CN" altLang="en-US" sz="2400" b="1" spc="-5" dirty="0">
              <a:solidFill>
                <a:schemeClr val="bg1">
                  <a:lumMod val="6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2306439" y="5393893"/>
            <a:ext cx="2074511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四、腹部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2276673" y="2804896"/>
            <a:ext cx="2104278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二、上肢</a:t>
            </a:r>
            <a:endParaRPr lang="zh-CN" altLang="en-US" sz="2400" b="1" spc="-5" dirty="0">
              <a:solidFill>
                <a:schemeClr val="bg1">
                  <a:lumMod val="6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280585" y="4058605"/>
            <a:ext cx="210036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三、下肢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10094" y="1672128"/>
            <a:ext cx="583616" cy="3943551"/>
            <a:chOff x="2110784" y="2256271"/>
            <a:chExt cx="767107" cy="3065492"/>
          </a:xfrm>
        </p:grpSpPr>
        <p:grpSp>
          <p:nvGrpSpPr>
            <p:cNvPr id="31" name="组合 30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2" name="直接连接符 31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4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5" name="直接连接符 44"/>
            <p:cNvCxnSpPr>
              <a:stCxn id="32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2110784" y="4268323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直接箭头连接符 35"/>
            <p:cNvCxnSpPr>
              <a:cxnSpLocks noChangeShapeType="1"/>
            </p:cNvCxnSpPr>
            <p:nvPr/>
          </p:nvCxnSpPr>
          <p:spPr bwMode="auto">
            <a:xfrm>
              <a:off x="2454302" y="3305029"/>
              <a:ext cx="383179" cy="48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6" name="直接箭头连接符 35"/>
          <p:cNvCxnSpPr>
            <a:cxnSpLocks noChangeShapeType="1"/>
          </p:cNvCxnSpPr>
          <p:nvPr/>
        </p:nvCxnSpPr>
        <p:spPr bwMode="auto">
          <a:xfrm>
            <a:off x="1879787" y="4261257"/>
            <a:ext cx="383179" cy="48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矩形 4"/>
          <p:cNvSpPr/>
          <p:nvPr/>
        </p:nvSpPr>
        <p:spPr>
          <a:xfrm>
            <a:off x="4682019" y="1613039"/>
            <a:ext cx="690238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（1）</a:t>
            </a:r>
            <a:r>
              <a:rPr lang="zh-CN" alt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凸出</a:t>
            </a:r>
            <a:r>
              <a:rPr lang="zh-CN" altLang="zh-CN" sz="20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腹部</a:t>
            </a:r>
            <a:endParaRPr lang="en-US" altLang="zh-CN" sz="2000" u="sng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心理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优越、自信与满足感，可谓腹部是意志和胆量的象征。   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（2）</a:t>
            </a:r>
            <a:r>
              <a:rPr lang="zh-CN" alt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解开上衣纽扣露出腹部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表示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开放自己的势力范围，对对方不存戒备之心。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（3）</a:t>
            </a:r>
            <a:r>
              <a:rPr lang="zh-CN" alt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抱腹蜷缩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表现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出不安、消沉、沮丧等的防卫心理，病人、乞丐。   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（4）</a:t>
            </a:r>
            <a:r>
              <a:rPr lang="zh-CN" alt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腹部起伏不停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反映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出兴奋或愤怒，极度起伏，意味着即将爆发的兴奋与激动状态。   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（5）</a:t>
            </a:r>
            <a:r>
              <a:rPr lang="zh-CN" alt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轻拍自己的腹部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，表示自己的风度、雅量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469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与人交谈时，视线接触对方脸部的时间在正常情况下应占全部谈判时间的（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B:30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C:30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60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D:40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60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908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与人交谈时，视线接触对方脸部的时间在正常情况下应占全部谈判时间的（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B:30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C:30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60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D:40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60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595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下列上肢的动作语言中，表示怀有敌意的是（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两手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手指并拢置于胸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与手连接置于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腹部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臂交叉于胸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吸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手指或指甲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61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下列上肢的动作语言中，表示怀有敌意的是（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两手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手指并拢置于胸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与手连接置于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腹部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臂交叉于胸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吸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手指或指甲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1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17.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如果对方用力握手，则表明此人（）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个性懦弱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傲慢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矜持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做事主动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爱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摆架子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998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17.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如果对方用力握手，则表明此人（）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个性懦弱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傲慢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矜持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做事主动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爱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摆架子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936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97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14450" y="4557171"/>
            <a:ext cx="1691680" cy="5941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29500" y="169184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一、观点明确，立场坚定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二、辩路敏捷、严密，逻辑性强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三、掌握大的原则，不纠缠细枝末节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四、辩论时应掌握好进攻的尺度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五、态度客观公正，措辞准确严密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六、善于处理辩论中的优势与劣势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七、注意辩论中个人的举止和气度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741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98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36" y="5116349"/>
            <a:ext cx="1691680" cy="5941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5" name="矩形 34"/>
          <p:cNvSpPr/>
          <p:nvPr/>
        </p:nvSpPr>
        <p:spPr>
          <a:xfrm>
            <a:off x="-16595" y="462025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603004" y="2465660"/>
            <a:ext cx="799450" cy="3024677"/>
            <a:chOff x="2110786" y="2256271"/>
            <a:chExt cx="767105" cy="3065492"/>
          </a:xfrm>
        </p:grpSpPr>
        <p:grpSp>
          <p:nvGrpSpPr>
            <p:cNvPr id="24" name="组合 23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0" name="直接连接符 29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3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5" name="直接连接符 24"/>
            <p:cNvCxnSpPr>
              <a:stCxn id="30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2110786" y="5119968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" name="圆角矩形 31"/>
          <p:cNvSpPr/>
          <p:nvPr/>
        </p:nvSpPr>
        <p:spPr>
          <a:xfrm>
            <a:off x="2496620" y="2256867"/>
            <a:ext cx="241442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、基本要诀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472354" y="5269809"/>
            <a:ext cx="2459292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二、对于顽固者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81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5262481" y="1637206"/>
            <a:ext cx="907010" cy="4525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环节</a:t>
            </a:r>
            <a:endParaRPr lang="zh-CN" altLang="en-US" sz="2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99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36" y="5116349"/>
            <a:ext cx="1691680" cy="5941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商务谈判中的技巧</a:t>
            </a:r>
          </a:p>
        </p:txBody>
      </p:sp>
      <p:sp>
        <p:nvSpPr>
          <p:cNvPr id="35" name="矩形 34"/>
          <p:cNvSpPr/>
          <p:nvPr/>
        </p:nvSpPr>
        <p:spPr>
          <a:xfrm>
            <a:off x="-16595" y="462025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603004" y="2465660"/>
            <a:ext cx="799450" cy="3024677"/>
            <a:chOff x="2110786" y="2256271"/>
            <a:chExt cx="767105" cy="3065492"/>
          </a:xfrm>
        </p:grpSpPr>
        <p:grpSp>
          <p:nvGrpSpPr>
            <p:cNvPr id="24" name="组合 23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0" name="直接连接符 29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3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5" name="直接连接符 24"/>
            <p:cNvCxnSpPr>
              <a:stCxn id="30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2110786" y="5119968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" name="圆角矩形 31"/>
          <p:cNvSpPr/>
          <p:nvPr/>
        </p:nvSpPr>
        <p:spPr>
          <a:xfrm>
            <a:off x="2496620" y="2256867"/>
            <a:ext cx="241442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、基本要诀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472354" y="5269809"/>
            <a:ext cx="2459292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二、对于顽固者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4953159" y="1788744"/>
            <a:ext cx="273634" cy="148871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5285709" y="3021605"/>
            <a:ext cx="907010" cy="4525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要点</a:t>
            </a:r>
            <a:endParaRPr lang="zh-CN" altLang="en-US" sz="2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440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2749</TotalTime>
  <Words>8931</Words>
  <Application>Microsoft Office PowerPoint</Application>
  <PresentationFormat>宽屏</PresentationFormat>
  <Paragraphs>1454</Paragraphs>
  <Slides>108</Slides>
  <Notes>54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108</vt:i4>
      </vt:variant>
    </vt:vector>
  </HeadingPairs>
  <TitlesOfParts>
    <vt:vector size="123" baseType="lpstr">
      <vt:lpstr>Arial Unicode MS</vt:lpstr>
      <vt:lpstr>方正启体简体</vt:lpstr>
      <vt:lpstr>黑体</vt:lpstr>
      <vt:lpstr>华文行楷</vt:lpstr>
      <vt:lpstr>华文楷体</vt:lpstr>
      <vt:lpstr>华文新魏</vt:lpstr>
      <vt:lpstr>楷体</vt:lpstr>
      <vt:lpstr>宋体</vt:lpstr>
      <vt:lpstr>微软雅黑</vt:lpstr>
      <vt:lpstr>Arial</vt:lpstr>
      <vt:lpstr>Calibri</vt:lpstr>
      <vt:lpstr>Calibri Light</vt:lpstr>
      <vt:lpstr>Franklin Gothic Book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Asmin</dc:creator>
  <cp:lastModifiedBy>Asmin</cp:lastModifiedBy>
  <cp:revision>288</cp:revision>
  <dcterms:created xsi:type="dcterms:W3CDTF">2018-05-15T04:43:17Z</dcterms:created>
  <dcterms:modified xsi:type="dcterms:W3CDTF">2018-05-29T10:08:24Z</dcterms:modified>
</cp:coreProperties>
</file>