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  <p:sldMasterId id="2147483671" r:id="rId3"/>
    <p:sldMasterId id="2147483684" r:id="rId4"/>
    <p:sldMasterId id="2147483710" r:id="rId5"/>
  </p:sldMasterIdLst>
  <p:notesMasterIdLst>
    <p:notesMasterId r:id="rId104"/>
  </p:notesMasterIdLst>
  <p:sldIdLst>
    <p:sldId id="257" r:id="rId6"/>
    <p:sldId id="443" r:id="rId7"/>
    <p:sldId id="526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509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415" r:id="rId29"/>
    <p:sldId id="417" r:id="rId30"/>
    <p:sldId id="416" r:id="rId31"/>
    <p:sldId id="418" r:id="rId32"/>
    <p:sldId id="419" r:id="rId33"/>
    <p:sldId id="421" r:id="rId34"/>
    <p:sldId id="422" r:id="rId35"/>
    <p:sldId id="423" r:id="rId36"/>
    <p:sldId id="424" r:id="rId37"/>
    <p:sldId id="425" r:id="rId38"/>
    <p:sldId id="510" r:id="rId39"/>
    <p:sldId id="426" r:id="rId40"/>
    <p:sldId id="427" r:id="rId41"/>
    <p:sldId id="428" r:id="rId42"/>
    <p:sldId id="430" r:id="rId43"/>
    <p:sldId id="431" r:id="rId44"/>
    <p:sldId id="432" r:id="rId45"/>
    <p:sldId id="433" r:id="rId46"/>
    <p:sldId id="434" r:id="rId47"/>
    <p:sldId id="511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53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466" r:id="rId67"/>
    <p:sldId id="463" r:id="rId68"/>
    <p:sldId id="464" r:id="rId69"/>
    <p:sldId id="465" r:id="rId70"/>
    <p:sldId id="467" r:id="rId71"/>
    <p:sldId id="468" r:id="rId72"/>
    <p:sldId id="469" r:id="rId73"/>
    <p:sldId id="470" r:id="rId74"/>
    <p:sldId id="471" r:id="rId75"/>
    <p:sldId id="512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513" r:id="rId84"/>
    <p:sldId id="516" r:id="rId85"/>
    <p:sldId id="517" r:id="rId86"/>
    <p:sldId id="518" r:id="rId87"/>
    <p:sldId id="520" r:id="rId88"/>
    <p:sldId id="519" r:id="rId89"/>
    <p:sldId id="522" r:id="rId90"/>
    <p:sldId id="521" r:id="rId91"/>
    <p:sldId id="523" r:id="rId92"/>
    <p:sldId id="524" r:id="rId93"/>
    <p:sldId id="480" r:id="rId94"/>
    <p:sldId id="482" r:id="rId95"/>
    <p:sldId id="483" r:id="rId96"/>
    <p:sldId id="484" r:id="rId97"/>
    <p:sldId id="485" r:id="rId98"/>
    <p:sldId id="486" r:id="rId99"/>
    <p:sldId id="487" r:id="rId100"/>
    <p:sldId id="488" r:id="rId101"/>
    <p:sldId id="489" r:id="rId102"/>
    <p:sldId id="525" r:id="rId10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0" y="90"/>
      </p:cViewPr>
      <p:guideLst>
        <p:guide orient="horz" pos="22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viewProps" Target="viewProps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ableStyles" Target="tableStyle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5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fld id="{9A0DB2DC-4C9A-4742-B13C-FB6460FD3503}" type="slidenum"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41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5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8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12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7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18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9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34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43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06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4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8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80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2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98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40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87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24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7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28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67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55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01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1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25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14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71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12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79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88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88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4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7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2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2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0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 bwMode="auto">
          <a:xfrm>
            <a:off x="11085513" y="1200150"/>
            <a:ext cx="565150" cy="5508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7"/>
          <p:cNvSpPr/>
          <p:nvPr/>
        </p:nvSpPr>
        <p:spPr bwMode="auto">
          <a:xfrm>
            <a:off x="10772775" y="1873250"/>
            <a:ext cx="412750" cy="39370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9"/>
          <p:cNvSpPr/>
          <p:nvPr/>
        </p:nvSpPr>
        <p:spPr bwMode="auto">
          <a:xfrm>
            <a:off x="10823575" y="938213"/>
            <a:ext cx="434975" cy="4365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六边形 9"/>
          <p:cNvSpPr/>
          <p:nvPr/>
        </p:nvSpPr>
        <p:spPr>
          <a:xfrm flipH="1">
            <a:off x="1174022" y="5767529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1" name="六边形 10"/>
          <p:cNvSpPr/>
          <p:nvPr/>
        </p:nvSpPr>
        <p:spPr>
          <a:xfrm flipH="1">
            <a:off x="637261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3027706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2" name="六边形 21"/>
          <p:cNvSpPr/>
          <p:nvPr/>
        </p:nvSpPr>
        <p:spPr>
          <a:xfrm flipH="1">
            <a:off x="566733" y="6488403"/>
            <a:ext cx="220856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9770" y="2135462"/>
            <a:ext cx="8868229" cy="1200329"/>
          </a:xfrm>
        </p:spPr>
        <p:txBody>
          <a:bodyPr anchor="b">
            <a:normAutofit/>
          </a:bodyPr>
          <a:lstStyle>
            <a:lvl1pPr algn="r">
              <a:defRPr sz="6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9770" y="3485922"/>
            <a:ext cx="8868229" cy="535531"/>
          </a:xfrm>
        </p:spPr>
        <p:txBody>
          <a:bodyPr wrap="square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grpSp>
        <p:nvGrpSpPr>
          <p:cNvPr id="12" name="组合 11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00"/>
          <p:cNvSpPr/>
          <p:nvPr/>
        </p:nvSpPr>
        <p:spPr bwMode="auto">
          <a:xfrm>
            <a:off x="10653713" y="4130675"/>
            <a:ext cx="642938" cy="64293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101"/>
          <p:cNvSpPr/>
          <p:nvPr/>
        </p:nvSpPr>
        <p:spPr bwMode="auto">
          <a:xfrm>
            <a:off x="10199980" y="1616163"/>
            <a:ext cx="857058" cy="85705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102"/>
          <p:cNvSpPr/>
          <p:nvPr/>
        </p:nvSpPr>
        <p:spPr bwMode="auto">
          <a:xfrm>
            <a:off x="7788275" y="1905000"/>
            <a:ext cx="714375" cy="7143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103"/>
          <p:cNvSpPr/>
          <p:nvPr/>
        </p:nvSpPr>
        <p:spPr bwMode="auto">
          <a:xfrm>
            <a:off x="8856663" y="1022350"/>
            <a:ext cx="642938" cy="64293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对角圆角矩形 104"/>
          <p:cNvSpPr/>
          <p:nvPr/>
        </p:nvSpPr>
        <p:spPr bwMode="auto">
          <a:xfrm>
            <a:off x="8914394" y="2000966"/>
            <a:ext cx="1785537" cy="178553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42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6600" b="1" strike="noStrike" noProof="1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05"/>
          <p:cNvSpPr/>
          <p:nvPr/>
        </p:nvSpPr>
        <p:spPr bwMode="auto">
          <a:xfrm>
            <a:off x="8414232" y="1463777"/>
            <a:ext cx="499950" cy="49995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106"/>
          <p:cNvSpPr/>
          <p:nvPr/>
        </p:nvSpPr>
        <p:spPr bwMode="auto">
          <a:xfrm>
            <a:off x="10974516" y="3271257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圆角矩形 107"/>
          <p:cNvSpPr/>
          <p:nvPr/>
        </p:nvSpPr>
        <p:spPr bwMode="auto">
          <a:xfrm>
            <a:off x="9750425" y="4037013"/>
            <a:ext cx="428625" cy="42862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圆角矩形 108"/>
          <p:cNvSpPr/>
          <p:nvPr/>
        </p:nvSpPr>
        <p:spPr bwMode="auto">
          <a:xfrm>
            <a:off x="8153400" y="3369228"/>
            <a:ext cx="928479" cy="92847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109"/>
          <p:cNvSpPr/>
          <p:nvPr/>
        </p:nvSpPr>
        <p:spPr bwMode="auto">
          <a:xfrm>
            <a:off x="10005442" y="4237269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1174022" y="5767529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8" name="六边形 7"/>
          <p:cNvSpPr/>
          <p:nvPr/>
        </p:nvSpPr>
        <p:spPr>
          <a:xfrm flipH="1">
            <a:off x="637261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8" name="六边形 17"/>
          <p:cNvSpPr/>
          <p:nvPr/>
        </p:nvSpPr>
        <p:spPr>
          <a:xfrm flipH="1">
            <a:off x="3027706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9" name="六边形 18"/>
          <p:cNvSpPr/>
          <p:nvPr/>
        </p:nvSpPr>
        <p:spPr>
          <a:xfrm flipH="1">
            <a:off x="566733" y="6488403"/>
            <a:ext cx="220856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8731" y="2197297"/>
            <a:ext cx="6993198" cy="978729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731" y="3203014"/>
            <a:ext cx="6993198" cy="53553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9" name="组合 8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43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3627" y="643818"/>
            <a:ext cx="755523" cy="669614"/>
            <a:chOff x="330327" y="179541"/>
            <a:chExt cx="1150400" cy="1019591"/>
          </a:xfrm>
        </p:grpSpPr>
        <p:sp>
          <p:nvSpPr>
            <p:cNvPr id="11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4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0"/>
          <p:cNvSpPr/>
          <p:nvPr/>
        </p:nvSpPr>
        <p:spPr bwMode="auto">
          <a:xfrm>
            <a:off x="11085513" y="1200150"/>
            <a:ext cx="565150" cy="5508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37"/>
          <p:cNvSpPr/>
          <p:nvPr/>
        </p:nvSpPr>
        <p:spPr bwMode="auto">
          <a:xfrm>
            <a:off x="10772775" y="1873250"/>
            <a:ext cx="412750" cy="39370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9"/>
          <p:cNvSpPr/>
          <p:nvPr/>
        </p:nvSpPr>
        <p:spPr bwMode="auto">
          <a:xfrm>
            <a:off x="10823575" y="938213"/>
            <a:ext cx="434975" cy="4365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六边形 8"/>
          <p:cNvSpPr/>
          <p:nvPr/>
        </p:nvSpPr>
        <p:spPr>
          <a:xfrm flipH="1">
            <a:off x="1174022" y="5767529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0" name="六边形 9"/>
          <p:cNvSpPr/>
          <p:nvPr/>
        </p:nvSpPr>
        <p:spPr>
          <a:xfrm flipH="1">
            <a:off x="637261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0" name="六边形 19"/>
          <p:cNvSpPr/>
          <p:nvPr/>
        </p:nvSpPr>
        <p:spPr>
          <a:xfrm flipH="1">
            <a:off x="3027706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566733" y="6488403"/>
            <a:ext cx="220856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7026" y="2173838"/>
            <a:ext cx="8176674" cy="1313309"/>
          </a:xfrm>
        </p:spPr>
        <p:txBody>
          <a:bodyPr wrap="square" anchor="b" anchorCtr="0">
            <a:normAutofit/>
          </a:bodyPr>
          <a:lstStyle>
            <a:lvl1pPr algn="r">
              <a:defRPr sz="66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2377026" y="3594100"/>
            <a:ext cx="8176674" cy="611579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9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9027" y="561268"/>
            <a:ext cx="642037" cy="569032"/>
            <a:chOff x="330327" y="179541"/>
            <a:chExt cx="1150400" cy="1019591"/>
          </a:xfrm>
        </p:grpSpPr>
        <p:sp>
          <p:nvSpPr>
            <p:cNvPr id="9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1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2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6200" y="365125"/>
            <a:ext cx="11176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83700" cy="5811838"/>
          </a:xfr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8867" y="521062"/>
            <a:ext cx="691983" cy="613299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3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6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38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84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42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8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6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80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5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4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10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0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02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71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999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048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21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07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9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5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6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93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76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3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54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2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9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72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0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471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05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78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651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100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82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734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18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2018/6/3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3627" y="700968"/>
            <a:ext cx="755523" cy="669614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2018/6/3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13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3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0225" y="2135188"/>
            <a:ext cx="8867775" cy="1200150"/>
          </a:xfrm>
        </p:spPr>
        <p:txBody>
          <a:bodyPr wrap="square" lIns="90000" tIns="46800" rIns="90000" bIns="46800" anchor="b">
            <a:normAutofit fontScale="90000"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国际商务谈判  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&lt;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案例分析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&gt;</a:t>
            </a:r>
            <a:endParaRPr lang="zh-CN" altLang="en-US" kern="1200" dirty="0"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266" name="副标题 5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00225" y="3486150"/>
            <a:ext cx="8867775" cy="534988"/>
          </a:xfrm>
        </p:spPr>
        <p:txBody>
          <a:bodyPr wrap="square" lIns="90000" tIns="46800" rIns="90000" bIns="46800" anchor="t"/>
          <a:lstStyle/>
          <a:p>
            <a:pPr defTabSz="914400"/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自变量</a:t>
            </a: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&amp;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格致学院 </a:t>
            </a:r>
            <a:r>
              <a:rPr lang="zh-CN" altLang="en-US" kern="1200" dirty="0" smtClean="0">
                <a:latin typeface="+mn-lt"/>
                <a:ea typeface="微软雅黑" panose="020B0503020204020204" pitchFamily="34" charset="-122"/>
                <a:cs typeface="+mn-cs"/>
              </a:rPr>
              <a:t>   </a:t>
            </a:r>
            <a:r>
              <a:rPr lang="zh-CN" altLang="en-US" dirty="0">
                <a:ea typeface="微软雅黑" panose="020B0503020204020204" pitchFamily="34" charset="-122"/>
              </a:rPr>
              <a:t>徐微微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6937375" y="4241800"/>
            <a:ext cx="3651250" cy="9779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科目代码：</a:t>
            </a: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sz="24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186</a:t>
            </a:r>
          </a:p>
        </p:txBody>
      </p:sp>
    </p:spTree>
    <p:custDataLst>
      <p:tags r:id="rId1"/>
    </p:custDataLst>
  </p:cSld>
  <p:clrMapOvr>
    <a:masterClrMapping/>
  </p:clrMapOvr>
  <p:transition spd="med"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-14514"/>
            <a:ext cx="22833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277027" y="762632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10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336" y="3144783"/>
            <a:ext cx="2129900" cy="54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6350" y="3264105"/>
            <a:ext cx="229602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87766"/>
            <a:ext cx="2129900" cy="36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77027" y="116301"/>
            <a:ext cx="644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        </a:t>
            </a: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规避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风险的手段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336" y="4833371"/>
            <a:ext cx="2129900" cy="54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6350" y="1334058"/>
            <a:ext cx="2298956" cy="874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70388" y="2221521"/>
            <a:ext cx="2129900" cy="54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34534" y="3237969"/>
            <a:ext cx="238139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55361" y="4114728"/>
            <a:ext cx="238139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430549" y="1266339"/>
            <a:ext cx="9320747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保险一般仅适用于</a:t>
            </a:r>
            <a:r>
              <a:rPr lang="en-US" altLang="zh-CN" sz="2400" u="sng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纯风险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信贷担保是一种支付手段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，也有规避风险的作用。通常由银行作出，分为三种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投标保证书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。要求投标者在投标的同时提供银行的投标保证书。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（2）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履约保证书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。业主可以要求供应商提供银行担保，一旦发生不履约情况，业主就可以从银行得到补偿。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预付款担保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。在业主向供应商支付预付款时，可向供应商等索取银行担保，以保证自身利益。</a:t>
            </a:r>
          </a:p>
        </p:txBody>
      </p:sp>
      <p:sp>
        <p:nvSpPr>
          <p:cNvPr id="17" name="矩形 16"/>
          <p:cNvSpPr/>
          <p:nvPr/>
        </p:nvSpPr>
        <p:spPr>
          <a:xfrm>
            <a:off x="-21929" y="2266410"/>
            <a:ext cx="229895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</a:p>
        </p:txBody>
      </p:sp>
    </p:spTree>
    <p:extLst>
      <p:ext uri="{BB962C8B-B14F-4D97-AF65-F5344CB8AC3E}">
        <p14:creationId xmlns:p14="http://schemas.microsoft.com/office/powerpoint/2010/main" val="271814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-14514"/>
            <a:ext cx="22833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277027" y="762632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11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336" y="3144783"/>
            <a:ext cx="2129900" cy="54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6350" y="3264105"/>
            <a:ext cx="229602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87766"/>
            <a:ext cx="2129900" cy="36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77027" y="116301"/>
            <a:ext cx="644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        </a:t>
            </a: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规避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风险的手段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336" y="4833371"/>
            <a:ext cx="2129900" cy="54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6350" y="1334058"/>
            <a:ext cx="2298956" cy="874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70388" y="2221521"/>
            <a:ext cx="2129900" cy="54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9820" y="2337006"/>
            <a:ext cx="238139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55361" y="4114728"/>
            <a:ext cx="238139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940766" y="1769829"/>
            <a:ext cx="2081177" cy="438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（一）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外汇风险</a:t>
            </a:r>
            <a:endParaRPr lang="en-US" altLang="zh-CN" sz="20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0719" y="1295871"/>
            <a:ext cx="32506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1．使外汇风险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消失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对策</a:t>
            </a:r>
          </a:p>
        </p:txBody>
      </p:sp>
      <p:sp>
        <p:nvSpPr>
          <p:cNvPr id="40" name="矩形 39"/>
          <p:cNvSpPr/>
          <p:nvPr/>
        </p:nvSpPr>
        <p:spPr>
          <a:xfrm>
            <a:off x="5332894" y="2110882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分担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外汇风险的</a:t>
            </a:r>
            <a:r>
              <a:rPr lang="en-US" altLang="zh-CN" sz="20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措施</a:t>
            </a:r>
          </a:p>
        </p:txBody>
      </p:sp>
      <p:sp>
        <p:nvSpPr>
          <p:cNvPr id="42" name="左大括号 41"/>
          <p:cNvSpPr/>
          <p:nvPr/>
        </p:nvSpPr>
        <p:spPr>
          <a:xfrm>
            <a:off x="5096090" y="1371019"/>
            <a:ext cx="214629" cy="12565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60982" y="3294976"/>
            <a:ext cx="2060961" cy="465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（二）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利率风险</a:t>
            </a:r>
            <a:endParaRPr lang="en-US" altLang="zh-CN" sz="20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60982" y="4949244"/>
            <a:ext cx="2060961" cy="513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zh-CN" altLang="en-US" sz="20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三）价格风险</a:t>
            </a:r>
            <a:endParaRPr lang="en-US" altLang="zh-CN" sz="20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34559" y="2003643"/>
            <a:ext cx="716701" cy="3170547"/>
            <a:chOff x="2200288" y="2123777"/>
            <a:chExt cx="840162" cy="3101978"/>
          </a:xfrm>
        </p:grpSpPr>
        <p:grpSp>
          <p:nvGrpSpPr>
            <p:cNvPr id="23" name="组合 22"/>
            <p:cNvGrpSpPr/>
            <p:nvPr/>
          </p:nvGrpSpPr>
          <p:grpSpPr>
            <a:xfrm>
              <a:off x="2200288" y="2123777"/>
              <a:ext cx="827863" cy="3101978"/>
              <a:chOff x="3505235" y="1355133"/>
              <a:chExt cx="1382209" cy="403798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3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9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2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6" idx="0"/>
                  <a:endCxn id="31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 flipV="1">
                <a:off x="3505235" y="3351195"/>
                <a:ext cx="788888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840942" y="3460297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矩形 42"/>
          <p:cNvSpPr/>
          <p:nvPr/>
        </p:nvSpPr>
        <p:spPr>
          <a:xfrm>
            <a:off x="8483458" y="841531"/>
            <a:ext cx="2673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人民币计价法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易货交易法 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20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8411729" y="951938"/>
            <a:ext cx="214629" cy="12565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008336" y="2946257"/>
            <a:ext cx="420915" cy="1207242"/>
            <a:chOff x="2289677" y="2517769"/>
            <a:chExt cx="871517" cy="3101978"/>
          </a:xfrm>
        </p:grpSpPr>
        <p:grpSp>
          <p:nvGrpSpPr>
            <p:cNvPr id="47" name="组合 46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51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7" name="直接箭头连接符 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52" name="组合 51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54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5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3" name="直接连接符 52"/>
                <p:cNvCxnSpPr>
                  <a:stCxn id="56" idx="0"/>
                  <a:endCxn id="54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 49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矩形 57"/>
          <p:cNvSpPr/>
          <p:nvPr/>
        </p:nvSpPr>
        <p:spPr>
          <a:xfrm>
            <a:off x="5453095" y="283890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利率期货市场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53095" y="33545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远期交易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68172" y="392113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期权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交易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033653" y="4647236"/>
            <a:ext cx="420915" cy="1158943"/>
            <a:chOff x="2289677" y="2517769"/>
            <a:chExt cx="871517" cy="3101978"/>
          </a:xfrm>
        </p:grpSpPr>
        <p:grpSp>
          <p:nvGrpSpPr>
            <p:cNvPr id="62" name="组合 61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6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72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接箭头连接符 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68" name="组合 67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70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1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9" name="直接连接符 68"/>
                <p:cNvCxnSpPr>
                  <a:stCxn id="72" idx="0"/>
                  <a:endCxn id="70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连接符 65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矩形 73"/>
          <p:cNvSpPr/>
          <p:nvPr/>
        </p:nvSpPr>
        <p:spPr>
          <a:xfrm>
            <a:off x="5501825" y="4495730"/>
            <a:ext cx="14670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非固定价格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29076" y="5015801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价格调整条款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525810" y="5556963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套期保值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-21931" y="3151638"/>
            <a:ext cx="229895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5423" y="4190123"/>
            <a:ext cx="4352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具体价格待定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暂定价格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部分固定价格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部分非固定价格。</a:t>
            </a:r>
          </a:p>
        </p:txBody>
      </p:sp>
      <p:sp>
        <p:nvSpPr>
          <p:cNvPr id="78" name="左大括号 77"/>
          <p:cNvSpPr/>
          <p:nvPr/>
        </p:nvSpPr>
        <p:spPr>
          <a:xfrm>
            <a:off x="7060983" y="4273327"/>
            <a:ext cx="103286" cy="7788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6782970" y="5475891"/>
            <a:ext cx="77684" cy="6662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798170" y="5332999"/>
            <a:ext cx="2101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买期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卖期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0082" y="2052995"/>
            <a:ext cx="8576674" cy="1200150"/>
          </a:xfrm>
        </p:spPr>
        <p:txBody>
          <a:bodyPr wrap="square" lIns="90000" tIns="46800" rIns="90000" bIns="468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风险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33600"/>
      </p:ext>
    </p:extLst>
  </p:cSld>
  <p:clrMapOvr>
    <a:masterClrMapping/>
  </p:clrMapOvr>
  <p:transition spd="med" advClick="0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2363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902" y="2874464"/>
            <a:ext cx="69894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（分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233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902" y="2874464"/>
            <a:ext cx="57102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7939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901" y="2874464"/>
            <a:ext cx="8225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11582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901" y="2874464"/>
            <a:ext cx="82250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zh-CN" altLang="en-US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5375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901" y="2874464"/>
            <a:ext cx="86463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分担外汇风险的措施，通常使用签订货币保值条款的方法，这一措施容易使谈判双方接受，因而在国际商务谈判中应用较多。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2283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160" y="2795898"/>
            <a:ext cx="10115526" cy="4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10482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91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7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5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160" y="2795898"/>
            <a:ext cx="1011552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1460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160" y="2795898"/>
            <a:ext cx="1011552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3145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160" y="2795898"/>
            <a:ext cx="101155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9549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160" y="2795898"/>
            <a:ext cx="101155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交易双方达成协议，在一定的时间内对等地从对方购买相同金额的货物或劳务，并用同一种货币进行清算，这就可以完全消除外汇风险。这是由于双方都保持着进出口平衡，又都用同一种货币（如人民币或美元等）计价。 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5197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22365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2" y="2461779"/>
            <a:ext cx="4311498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898" y="2461780"/>
            <a:ext cx="3911858" cy="1522038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44935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25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39" y="1190163"/>
            <a:ext cx="433579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4335794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8" y="3371223"/>
            <a:ext cx="4313455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37451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26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39" y="1190163"/>
            <a:ext cx="4335795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4335794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400" b="1" spc="-5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8" y="3371223"/>
            <a:ext cx="4313455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394127" y="1158016"/>
            <a:ext cx="754792" cy="2108865"/>
            <a:chOff x="1852200" y="1522897"/>
            <a:chExt cx="523500" cy="930086"/>
          </a:xfrm>
        </p:grpSpPr>
        <p:grpSp>
          <p:nvGrpSpPr>
            <p:cNvPr id="42" name="组合 41"/>
            <p:cNvGrpSpPr/>
            <p:nvPr/>
          </p:nvGrpSpPr>
          <p:grpSpPr>
            <a:xfrm>
              <a:off x="1852200" y="1522897"/>
              <a:ext cx="515939" cy="930086"/>
              <a:chOff x="3883935" y="2264545"/>
              <a:chExt cx="846781" cy="1264390"/>
            </a:xfrm>
          </p:grpSpPr>
          <p:grpSp>
            <p:nvGrpSpPr>
              <p:cNvPr id="44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连接符 44"/>
              <p:cNvCxnSpPr>
                <a:stCxn id="57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883935" y="2491014"/>
                <a:ext cx="334466" cy="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406" y="1641925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8361269" y="86562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观念</a:t>
            </a:r>
          </a:p>
        </p:txBody>
      </p:sp>
      <p:sp>
        <p:nvSpPr>
          <p:cNvPr id="37" name="矩形 36"/>
          <p:cNvSpPr/>
          <p:nvPr/>
        </p:nvSpPr>
        <p:spPr>
          <a:xfrm>
            <a:off x="8361269" y="150911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基本知识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17927" y="2244064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能力和基本素质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61269" y="2945926"/>
            <a:ext cx="1210588" cy="522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年龄结构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9" name="直接箭头连接符 33"/>
          <p:cNvCxnSpPr>
            <a:cxnSpLocks noChangeShapeType="1"/>
          </p:cNvCxnSpPr>
          <p:nvPr/>
        </p:nvCxnSpPr>
        <p:spPr bwMode="auto">
          <a:xfrm>
            <a:off x="7709758" y="2536452"/>
            <a:ext cx="507440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8242056" y="2984407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217198" y="1590511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228099" y="2330854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17198" y="929543"/>
            <a:ext cx="2124100" cy="4979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6127" y="1462278"/>
            <a:ext cx="1252228" cy="2269830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3046640" y="1190163"/>
            <a:ext cx="4282007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3046640" y="2324290"/>
            <a:ext cx="4282007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068979" y="3371223"/>
            <a:ext cx="4259668" cy="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8225112" y="1975757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290685" y="1475380"/>
            <a:ext cx="2492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谈判组织的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构成原则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8220917" y="2649974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318080" y="2094106"/>
            <a:ext cx="2492990" cy="522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谈判班子的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组织结构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8220917" y="3227668"/>
            <a:ext cx="334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340443" y="2747985"/>
            <a:ext cx="2492990" cy="522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谈判人员的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分工配合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380750" y="1898349"/>
            <a:ext cx="653463" cy="1242035"/>
            <a:chOff x="6901689" y="2129188"/>
            <a:chExt cx="1018709" cy="957933"/>
          </a:xfrm>
        </p:grpSpPr>
        <p:grpSp>
          <p:nvGrpSpPr>
            <p:cNvPr id="34" name="组合 33"/>
            <p:cNvGrpSpPr/>
            <p:nvPr/>
          </p:nvGrpSpPr>
          <p:grpSpPr>
            <a:xfrm>
              <a:off x="6901689" y="2129188"/>
              <a:ext cx="1018708" cy="957933"/>
              <a:chOff x="1731409" y="1522901"/>
              <a:chExt cx="648108" cy="50683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731409" y="1522901"/>
                <a:ext cx="636726" cy="506831"/>
                <a:chOff x="3685693" y="2264546"/>
                <a:chExt cx="1045023" cy="689002"/>
              </a:xfrm>
            </p:grpSpPr>
            <p:grpSp>
              <p:nvGrpSpPr>
                <p:cNvPr id="45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136263" y="2359095"/>
                  <a:ext cx="689002" cy="499904"/>
                  <a:chOff x="1003327" y="504055"/>
                  <a:chExt cx="5029347" cy="648073"/>
                </a:xfrm>
              </p:grpSpPr>
              <p:sp>
                <p:nvSpPr>
                  <p:cNvPr id="59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3327" y="504055"/>
                    <a:ext cx="502934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  <p:cxnSp>
                <p:nvCxnSpPr>
                  <p:cNvPr id="6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3685693" y="2626689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7223" y="1636995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0" name="直接箭头连接符 33"/>
            <p:cNvCxnSpPr>
              <a:cxnSpLocks noChangeShapeType="1"/>
            </p:cNvCxnSpPr>
            <p:nvPr/>
          </p:nvCxnSpPr>
          <p:spPr bwMode="auto">
            <a:xfrm>
              <a:off x="7412958" y="3087117"/>
              <a:ext cx="50744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1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450" y="1439576"/>
            <a:ext cx="3553773" cy="773332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3497471" y="2205325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12654" y="1917744"/>
            <a:ext cx="1776767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12654" y="4547209"/>
            <a:ext cx="1708660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3551258" y="3749045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59787" y="3249283"/>
            <a:ext cx="3968660" cy="570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32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32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389420" y="1750357"/>
            <a:ext cx="831055" cy="809381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20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7332267" y="151952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2267" y="2380945"/>
            <a:ext cx="9376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8381733" y="1987941"/>
            <a:ext cx="239636" cy="12613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21369" y="1844297"/>
            <a:ext cx="134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8559" y="1922216"/>
            <a:ext cx="23463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示范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交小担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0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重担。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9753687" y="1952289"/>
            <a:ext cx="345073" cy="126134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686700" y="3292740"/>
            <a:ext cx="32651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博览；勤思；实践；总结</a:t>
            </a:r>
            <a:endParaRPr lang="zh-CN" altLang="en-US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77166" y="3831221"/>
            <a:ext cx="771790" cy="1865750"/>
            <a:chOff x="1720030" y="1523091"/>
            <a:chExt cx="655534" cy="815888"/>
          </a:xfrm>
        </p:grpSpPr>
        <p:grpSp>
          <p:nvGrpSpPr>
            <p:cNvPr id="44" name="组合 43"/>
            <p:cNvGrpSpPr/>
            <p:nvPr/>
          </p:nvGrpSpPr>
          <p:grpSpPr>
            <a:xfrm>
              <a:off x="1720030" y="1523091"/>
              <a:ext cx="655534" cy="815888"/>
              <a:chOff x="3667013" y="2264807"/>
              <a:chExt cx="1075890" cy="1109145"/>
            </a:xfrm>
          </p:grpSpPr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4064142" y="2431476"/>
                <a:ext cx="833243" cy="499906"/>
                <a:chOff x="-51462" y="504053"/>
                <a:chExt cx="6082221" cy="648075"/>
              </a:xfrm>
            </p:grpSpPr>
            <p:sp>
              <p:nvSpPr>
                <p:cNvPr id="5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-51462" y="504053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1" idx="0"/>
              </p:cNvCxnSpPr>
              <p:nvPr/>
            </p:nvCxnSpPr>
            <p:spPr>
              <a:xfrm flipH="1">
                <a:off x="4230810" y="3098051"/>
                <a:ext cx="1" cy="2759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667013" y="2815986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92952" y="3117211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270" y="1776244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文本框 53"/>
          <p:cNvSpPr txBox="1"/>
          <p:nvPr/>
        </p:nvSpPr>
        <p:spPr>
          <a:xfrm>
            <a:off x="7220475" y="3619299"/>
            <a:ext cx="211646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健全谈判班子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08832" y="4470460"/>
            <a:ext cx="483973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调整好领导干部与谈判人员的关系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08832" y="5454716"/>
            <a:ext cx="400291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5" dirty="0" smtClean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  <a:endParaRPr lang="zh-CN" altLang="en-US" sz="2400" b="1" spc="-5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8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6129" y="1710697"/>
            <a:ext cx="970838" cy="1914969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2251044"/>
            <a:ext cx="3553773" cy="749703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721046" y="1494308"/>
            <a:ext cx="287293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76966" y="3352237"/>
            <a:ext cx="4302058" cy="54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29" name="矩形 28"/>
          <p:cNvSpPr/>
          <p:nvPr/>
        </p:nvSpPr>
        <p:spPr>
          <a:xfrm>
            <a:off x="5801018" y="946100"/>
            <a:ext cx="4079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5703800" y="1085550"/>
            <a:ext cx="194437" cy="12502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 34"/>
          <p:cNvSpPr/>
          <p:nvPr/>
        </p:nvSpPr>
        <p:spPr>
          <a:xfrm>
            <a:off x="2887698" y="4069449"/>
            <a:ext cx="886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4708962" y="4424986"/>
            <a:ext cx="1866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强有力型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软弱型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合作型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91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7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98524" y="1965174"/>
            <a:ext cx="648108" cy="3040048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50" y="3017562"/>
            <a:ext cx="3553773" cy="749703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22524" y="1725088"/>
            <a:ext cx="280838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2405" y="4759942"/>
            <a:ext cx="283850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3811655" y="2157866"/>
            <a:ext cx="15060" cy="2602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15795" y="2315405"/>
            <a:ext cx="492443" cy="2123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81474" y="3633255"/>
            <a:ext cx="5880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最低要求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，否则谈判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失败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331111" y="3869245"/>
            <a:ext cx="280521" cy="2214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67301" y="3022596"/>
            <a:ext cx="6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2000" b="1" dirty="0" smtClean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14771" y="2261031"/>
            <a:ext cx="6196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实际需求目标≥可接受目标≥最低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8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0029" y="1784335"/>
            <a:ext cx="648692" cy="34100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450" y="3823191"/>
            <a:ext cx="3553773" cy="874395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06041" y="1529675"/>
            <a:ext cx="183313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8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93902" y="4954244"/>
            <a:ext cx="19104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561656" y="2550393"/>
            <a:ext cx="38580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4684955" y="1399670"/>
            <a:ext cx="3213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4423134" y="2944906"/>
            <a:ext cx="100000" cy="3163351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7035801" y="3134105"/>
            <a:ext cx="4682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7028282" y="3266871"/>
            <a:ext cx="171013" cy="1687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44" y="4613732"/>
            <a:ext cx="3553773" cy="874395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8905" y="2315410"/>
            <a:ext cx="1218287" cy="367355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3018847" y="1854315"/>
            <a:ext cx="3262432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3018847" y="3059022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外在客观事物、对方、己方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983627" y="4263729"/>
            <a:ext cx="295465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999472" y="5512315"/>
            <a:ext cx="2031325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47" name="矩形 46"/>
          <p:cNvSpPr/>
          <p:nvPr/>
        </p:nvSpPr>
        <p:spPr>
          <a:xfrm>
            <a:off x="5103685" y="5309620"/>
            <a:ext cx="11653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沙龙式：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式：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左大括号 47"/>
          <p:cNvSpPr/>
          <p:nvPr/>
        </p:nvSpPr>
        <p:spPr>
          <a:xfrm>
            <a:off x="4959728" y="5606209"/>
            <a:ext cx="90924" cy="84785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338589" y="547993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充分讨论，互相启发</a:t>
            </a:r>
            <a:endParaRPr lang="zh-CN" altLang="en-US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26480" y="607103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特定角色，真实演出</a:t>
            </a:r>
            <a:endParaRPr lang="zh-CN" altLang="en-US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0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394970"/>
            <a:ext cx="3553773" cy="874395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42129" y="15011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-211200" y="6274090"/>
            <a:ext cx="3021635" cy="432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59420" y="1955947"/>
            <a:ext cx="1473419" cy="3903130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3217348" y="174689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17348" y="2986705"/>
            <a:ext cx="254729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221991" y="4158298"/>
            <a:ext cx="3366493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213198" y="5414499"/>
            <a:ext cx="337528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43" name="矩形 42"/>
          <p:cNvSpPr/>
          <p:nvPr/>
        </p:nvSpPr>
        <p:spPr>
          <a:xfrm>
            <a:off x="6102350" y="1025804"/>
            <a:ext cx="6096000" cy="17193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垄断竞争、寡头垄断</a:t>
            </a: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2600"/>
              </a:lnSpc>
              <a:spcBef>
                <a:spcPct val="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5849146" y="1066354"/>
            <a:ext cx="225933" cy="1678831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64638" y="3019373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（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如：付款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交单和承兑交单支付方式）</a:t>
            </a:r>
          </a:p>
        </p:txBody>
      </p:sp>
      <p:sp>
        <p:nvSpPr>
          <p:cNvPr id="47" name="矩形 46"/>
          <p:cNvSpPr/>
          <p:nvPr/>
        </p:nvSpPr>
        <p:spPr>
          <a:xfrm>
            <a:off x="6684363" y="545627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（卖方将货物卖出后的担保期限）</a:t>
            </a:r>
          </a:p>
        </p:txBody>
      </p:sp>
    </p:spTree>
    <p:extLst>
      <p:ext uri="{BB962C8B-B14F-4D97-AF65-F5344CB8AC3E}">
        <p14:creationId xmlns:p14="http://schemas.microsoft.com/office/powerpoint/2010/main" val="12981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0082" y="2052995"/>
            <a:ext cx="8576674" cy="1200150"/>
          </a:xfrm>
        </p:spPr>
        <p:txBody>
          <a:bodyPr wrap="square" lIns="90000" tIns="46800" rIns="90000" bIns="468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1829"/>
      </p:ext>
    </p:extLst>
  </p:cSld>
  <p:clrMapOvr>
    <a:masterClrMapping/>
  </p:clrMapOvr>
  <p:transition spd="med" advClick="0" advTm="0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35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66635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36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2628" y="3542284"/>
            <a:ext cx="65934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配合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3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37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2629" y="3542284"/>
            <a:ext cx="91828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）从翻译的实战经验来看，谈判是一项十分紧张、耗费大量脑力的活动，在谈判的过程中，需要不断根据可能随时而来的新信息来调整自己的思路。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）尽管谈判前有比较充分的准备，但毕竟不可能准确地预见谈判中出现的所有问题，并事先都充分考虑好恰当的应付方法。谈判人员可以利用翻译的时间，对谈判对手察言观色， 缜密地思考下一步对策．在时间上减轻谈判人员的压力。 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1063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38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2628" y="3542284"/>
            <a:ext cx="10412531" cy="4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83968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39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096" y="437034"/>
            <a:ext cx="116584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、谈判队伍的人员包括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、谈判必需的工作人员，即案例中的翻译。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461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5031044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57095" y="2476662"/>
            <a:ext cx="50484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32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七</a:t>
            </a:r>
            <a:r>
              <a:rPr lang="zh-CN" altLang="en-US" sz="3200" dirty="0" smtClean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3200" dirty="0" smtClean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国际商务谈判中的风险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94793" y="1182859"/>
            <a:ext cx="469872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国际商务活动的风险分析</a:t>
            </a:r>
            <a:endParaRPr lang="zh-CN" altLang="zh-CN" sz="32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61275" y="45568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规避风险的手段</a:t>
            </a:r>
            <a:endParaRPr lang="zh-CN" altLang="en-US" sz="32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764573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798031" y="2969104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国际商务风险的预见与控制</a:t>
            </a:r>
            <a:endParaRPr lang="zh-CN" altLang="zh-CN" sz="32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71461" y="1351081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71461" y="3048842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74375" y="455686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38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096" y="437034"/>
            <a:ext cx="11658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、谈判队伍的人员包括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、谈判必需的工作人员，即案例中的翻译。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、谈判人员的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分工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。不同的谈判内容又要求谈判人员承担不同的任务，并且处于不同的谈判位置。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、技术条款的分工。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在进行技术条款谈判时，应以技术人员为主谈人，其他的商务人员、法律人员等处于辅谈的位置。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、合同法律条款的分工。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在涉及合同中某些专业性法律条款的谈判时，应以法律人员作为主淡人，其他人员为辅谈。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、商务条款的分工。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在进行商务条款的谈判时，要以商务谈判人员为主谈人，技术人员、法律人员及其他人员处于辅谈地位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</a:t>
            </a:r>
            <a:endParaRPr lang="zh-CN" altLang="en-US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3169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013" y="3340143"/>
            <a:ext cx="10963383" cy="4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1587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013" y="3340143"/>
            <a:ext cx="109633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）所谓谈判人员的配合是指谈判中成员之间的语言及动作的互相协凋、互相呼应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）主谈可以说是谈判小组与对方进行谈判的意志、力量和素质的代表着，是谈判工作能否达到预期目标的关键性人物。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谈与辅谈之间分工明确、配合默契，在主谈发言时，自始至终都应得到所有辅谈的支持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。（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）谈判小组内部人员之间的配合，不是一朝一夕能够协调起来的，需要长期的磨合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）总之，一支谈判队伍，其成员素质良好且相互配合协调，是成功谈判的基础。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73353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0082" y="2052995"/>
            <a:ext cx="8576674" cy="1200150"/>
          </a:xfrm>
        </p:spPr>
        <p:txBody>
          <a:bodyPr wrap="square" lIns="90000" tIns="46800" rIns="90000" bIns="468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076127"/>
      </p:ext>
    </p:extLst>
  </p:cSld>
  <p:clrMapOvr>
    <a:masterClrMapping/>
  </p:clrMapOvr>
  <p:transition spd="med" advClick="0" advTm="0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1010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）谁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也没有料到，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1964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中国画报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的一张封面竟成为泄密照。照片中，大庆油田的“铁人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王进喜头戴大狗皮帽，身穿厚棉袄，顶着鹅毛大雪，握着钻机手柄眺望远方，在他身后散布着星星点点的高大井架。日本情报专家据此解开了大庆油田之谜。他们根据照片上王进喜的衣着判断，大庆油田位于齐齐哈尔与哈尔滨之间；通过照片中王进喜所握手柄的架式，推断出油井的直径：从王进喜所站的钴井与背后油田间的距离和井架密度，推断出油田的大致储量和产量。有了如此多的准确情报，日本人迅速设计出适合大庆</a:t>
            </a:r>
            <a:r>
              <a:rPr lang="zh-CN" altLang="en-US" sz="2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油田采用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的石油设备。当我国政府向世界各国征求开采大庆油田的设计方案时，日本人一举中标。</a:t>
            </a:r>
            <a:endParaRPr altLang="zh-CN" sz="2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54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9800" y="1318131"/>
            <a:ext cx="7345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你认为在开展商务谈判前主要应收集哪些信息？</a:t>
            </a:r>
            <a:endParaRPr lang="en-US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380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5948" y="814697"/>
            <a:ext cx="9822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02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5948" y="814697"/>
            <a:ext cx="9822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67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5948" y="814697"/>
            <a:ext cx="982209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57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49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5948" y="814697"/>
            <a:ext cx="9822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、有关谈判对手的资料、科技信息、有关政策法规、金融方面的信息和有关货单、样品的准备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33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-14514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5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4785" y="2492810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4785" y="319593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3984" y="4103218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   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2395039" y="1749140"/>
            <a:ext cx="9303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（1）政治风险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政治局势的变化或国际冲突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给有关商务活动的参与者带来的危害和损失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 dirty="0" err="1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如第二次世界大战后一些发展中国家先后实行国有化政策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政治风险也包括由于商务合作中的不当或误会</a:t>
            </a:r>
            <a:r>
              <a:rPr lang="en-US" altLang="zh-CN"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给国家间的政治关系蒙上阴影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1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50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5948" y="814697"/>
            <a:ext cx="98220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、有关谈判对手的资料、科技信息、有关政策法规、金融方面的信息和有关货单、样品的准备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699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2018/6/3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</a:rPr>
              <a:pPr algn="r"/>
              <a:t>51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5948" y="814697"/>
            <a:ext cx="982209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、有关谈判对手的资料、科技信息、有关政策法规、金融方面的信息和有关货单、样品的准备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</a:t>
            </a:r>
            <a:r>
              <a:rPr lang="zh-CN" altLang="en-US" sz="20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对谈判信息资料的处理主要有两个环节：一是对资料的整理与分类；二是对信息资料的交流与传递。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3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6203296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57095" y="2476662"/>
            <a:ext cx="6590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8858896" y="608853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8896" y="2930215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  <a:endParaRPr lang="zh-CN" altLang="en-US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5795088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861702" y="176333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90324" y="4096621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44656" y="5251100"/>
            <a:ext cx="233910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74238" y="67224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55118" y="1908212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74238" y="3073892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355118" y="4219055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74238" y="5318572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0253" y="128830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971549" y="1288309"/>
            <a:ext cx="947262" cy="4037979"/>
            <a:chOff x="3432348" y="1355133"/>
            <a:chExt cx="1455093" cy="4037979"/>
          </a:xfrm>
        </p:grpSpPr>
        <p:grpSp>
          <p:nvGrpSpPr>
            <p:cNvPr id="47" name="组合 46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65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圆角矩形 66"/>
          <p:cNvSpPr/>
          <p:nvPr/>
        </p:nvSpPr>
        <p:spPr>
          <a:xfrm>
            <a:off x="3112026" y="1071920"/>
            <a:ext cx="336134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3137332" y="5109898"/>
            <a:ext cx="333603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137331" y="2071975"/>
            <a:ext cx="333603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3141244" y="3059279"/>
            <a:ext cx="3332126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137332" y="4112416"/>
            <a:ext cx="3336038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</p:spTree>
    <p:extLst>
      <p:ext uri="{BB962C8B-B14F-4D97-AF65-F5344CB8AC3E}">
        <p14:creationId xmlns:p14="http://schemas.microsoft.com/office/powerpoint/2010/main" val="8218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54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3084709" y="1965590"/>
            <a:ext cx="840574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</a:t>
            </a:r>
            <a:r>
              <a:rPr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美国商人的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24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altLang="en-US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6．喜欢全线推进式的谈判风格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  <a:endParaRPr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3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55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207215" y="1948542"/>
            <a:ext cx="9944328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2400" u="sng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不必要过多地握手与客套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2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见面与离别时，都面带微笑地握手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3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“夫人”等 </a:t>
            </a:r>
            <a:endParaRPr lang="en-US" altLang="zh-CN" sz="240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美国商人习惯保持一定的身体间距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5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时间观念强，约会要提前预约，赴会要准时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6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比较熟悉的女士之间或男士之间会亲吻拥抱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7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8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随身携带名片，但认为有必要联系时才会回赠名片；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9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不管是否有人在场，都不要与女士谈论她个人的问题。</a:t>
            </a:r>
          </a:p>
        </p:txBody>
      </p:sp>
    </p:spTree>
    <p:extLst>
      <p:ext uri="{BB962C8B-B14F-4D97-AF65-F5344CB8AC3E}">
        <p14:creationId xmlns:p14="http://schemas.microsoft.com/office/powerpoint/2010/main" val="38883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36365" y="2089433"/>
            <a:ext cx="9107291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2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2400" u="sng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24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322794" y="1264876"/>
            <a:ext cx="266600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6350" y="2217060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084709" y="1258990"/>
            <a:ext cx="605929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914828" y="1493701"/>
            <a:ext cx="1188202" cy="115155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103975" y="1951113"/>
            <a:ext cx="10524239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（二）加拿大商人的谈判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俱乐部；服装得体；进餐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时间可长达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）有耐心和温和，时间观念很强，所以要严格遵守合同的最后期限。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）对法裔谈判者应力求慎重，不弄清对方的意图与要求切不要贸然承诺。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）高层管理者对谈判影响较大，应将注意力集中在高层管理者身上。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）忌讳白色的百合花，但酷爱枫叶，视其为国宝和友谊的象征</a:t>
            </a:r>
          </a:p>
        </p:txBody>
      </p:sp>
    </p:spTree>
    <p:extLst>
      <p:ext uri="{BB962C8B-B14F-4D97-AF65-F5344CB8AC3E}">
        <p14:creationId xmlns:p14="http://schemas.microsoft.com/office/powerpoint/2010/main" val="194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2258318" y="1895759"/>
            <a:ext cx="979324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保持距离，不轻易表露感情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2.开场陈述时十分坦率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，让对方了解自己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，也考虑对方的立场和行动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3.态度灵活，有十足的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，崇尚绅士风度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例如，经常不遵守交货时间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   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圣诞节至元旦一般不做生意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48" y="868079"/>
            <a:ext cx="2583248" cy="16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26181" y="1929813"/>
            <a:ext cx="1078293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二）英国商人的谈判</a:t>
            </a:r>
            <a:r>
              <a:rPr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1.见面告别时要与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男士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交往，只有等她们先伸出手时再握手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.会谈要事先预约，赴约要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.请柬上写有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bl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ack 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tie”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字样，赴约时，男士穿礼服，女士应穿长裙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.男士忌讳带有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条纹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的领带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.忌讳以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皇家的家事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为谈话的笑料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.不要把英国人笼统称呼为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“英国人”</a:t>
            </a:r>
            <a:endParaRPr lang="en-US" sz="24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.不宜送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菊花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白色的百合花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87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-14514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6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4785" y="2492810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4785" y="319593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3984" y="4103218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439" y="216187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   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946625" y="1785368"/>
            <a:ext cx="501483" cy="4045712"/>
            <a:chOff x="3440677" y="1355133"/>
            <a:chExt cx="1446764" cy="4037980"/>
          </a:xfrm>
        </p:grpSpPr>
        <p:grpSp>
          <p:nvGrpSpPr>
            <p:cNvPr id="47" name="组合 46"/>
            <p:cNvGrpSpPr/>
            <p:nvPr/>
          </p:nvGrpSpPr>
          <p:grpSpPr>
            <a:xfrm>
              <a:off x="4187617" y="1355133"/>
              <a:ext cx="699824" cy="4037980"/>
              <a:chOff x="3684762" y="352457"/>
              <a:chExt cx="639742" cy="4504982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966507" y="3499444"/>
                <a:ext cx="2076250" cy="639739"/>
                <a:chOff x="0" y="471351"/>
                <a:chExt cx="6120773" cy="680777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120773" y="471351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40677" y="2183537"/>
              <a:ext cx="746941" cy="2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234161" y="2146616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80978" y="1554537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462826" y="1670803"/>
            <a:ext cx="2140480" cy="40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一、汇率</a:t>
            </a:r>
            <a:r>
              <a:rPr lang="zh-CN" altLang="en-US" sz="2400" b="1" spc="-5" dirty="0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风险</a:t>
            </a:r>
            <a:endParaRPr lang="zh-CN" altLang="en-US" sz="2400" b="1" spc="-5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448107" y="5629975"/>
            <a:ext cx="2116164" cy="40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三、价格风险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448108" y="3736929"/>
            <a:ext cx="2135161" cy="40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2400" b="1" spc="-5" dirty="0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利率</a:t>
            </a:r>
            <a:r>
              <a:rPr lang="zh-CN" altLang="en-US" sz="2400" b="1" spc="-5" dirty="0" smtClean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风险</a:t>
            </a:r>
            <a:endParaRPr lang="zh-CN" altLang="en-US" sz="2400" b="1" spc="-5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3306" y="1185948"/>
            <a:ext cx="1365979" cy="1373810"/>
            <a:chOff x="5297715" y="1053269"/>
            <a:chExt cx="1713444" cy="1478229"/>
          </a:xfrm>
        </p:grpSpPr>
        <p:sp>
          <p:nvSpPr>
            <p:cNvPr id="33" name="圆角矩形 32"/>
            <p:cNvSpPr/>
            <p:nvPr/>
          </p:nvSpPr>
          <p:spPr>
            <a:xfrm>
              <a:off x="5872118" y="1053269"/>
              <a:ext cx="1139041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概念</a:t>
              </a:r>
              <a:endParaRPr lang="zh-CN" altLang="en-US" sz="2400" b="1" spc="-5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872118" y="2098720"/>
              <a:ext cx="1133505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分类</a:t>
              </a:r>
            </a:p>
          </p:txBody>
        </p:sp>
        <p:cxnSp>
          <p:nvCxnSpPr>
            <p:cNvPr id="39" name="曲线连接符 38"/>
            <p:cNvCxnSpPr>
              <a:endCxn id="33" idx="1"/>
            </p:cNvCxnSpPr>
            <p:nvPr/>
          </p:nvCxnSpPr>
          <p:spPr>
            <a:xfrm flipV="1">
              <a:off x="5297715" y="1269658"/>
              <a:ext cx="574403" cy="5227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endCxn id="38" idx="1"/>
            </p:cNvCxnSpPr>
            <p:nvPr/>
          </p:nvCxnSpPr>
          <p:spPr>
            <a:xfrm>
              <a:off x="5297715" y="1783812"/>
              <a:ext cx="574403" cy="53129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964871" y="1778233"/>
            <a:ext cx="2511309" cy="1144069"/>
            <a:chOff x="6000130" y="1470948"/>
            <a:chExt cx="2756870" cy="1780708"/>
          </a:xfrm>
        </p:grpSpPr>
        <p:sp>
          <p:nvSpPr>
            <p:cNvPr id="46" name="圆角矩形 45"/>
            <p:cNvSpPr/>
            <p:nvPr/>
          </p:nvSpPr>
          <p:spPr>
            <a:xfrm>
              <a:off x="6695247" y="147094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交易结算风险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695247" y="2144913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外汇买卖风险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695247" y="281887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会计风险</a:t>
              </a:r>
            </a:p>
          </p:txBody>
        </p:sp>
        <p:cxnSp>
          <p:nvCxnSpPr>
            <p:cNvPr id="56" name="曲线连接符 55"/>
            <p:cNvCxnSpPr>
              <a:endCxn id="46" idx="1"/>
            </p:cNvCxnSpPr>
            <p:nvPr/>
          </p:nvCxnSpPr>
          <p:spPr>
            <a:xfrm flipV="1">
              <a:off x="6000130" y="1687337"/>
              <a:ext cx="695117" cy="6698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endCxn id="49" idx="1"/>
            </p:cNvCxnSpPr>
            <p:nvPr/>
          </p:nvCxnSpPr>
          <p:spPr>
            <a:xfrm>
              <a:off x="6000130" y="2357213"/>
              <a:ext cx="695117" cy="40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endCxn id="53" idx="1"/>
            </p:cNvCxnSpPr>
            <p:nvPr/>
          </p:nvCxnSpPr>
          <p:spPr>
            <a:xfrm>
              <a:off x="6000130" y="2357213"/>
              <a:ext cx="695117" cy="678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4901478" y="3234588"/>
            <a:ext cx="5921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1.固定利率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2.短期贷款利率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3.长期贷款利率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：变动利率、浮动利率和期货利率</a:t>
            </a:r>
          </a:p>
        </p:txBody>
      </p:sp>
      <p:sp>
        <p:nvSpPr>
          <p:cNvPr id="65" name="左大括号 64"/>
          <p:cNvSpPr/>
          <p:nvPr/>
        </p:nvSpPr>
        <p:spPr>
          <a:xfrm>
            <a:off x="4649961" y="3387533"/>
            <a:ext cx="265965" cy="1171438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175" y="5048935"/>
            <a:ext cx="2291129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固定价格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浮动价格     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期货价格 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4662210" y="5238771"/>
            <a:ext cx="265965" cy="1171438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1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71324" y="1731247"/>
            <a:ext cx="8980447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）法国商人的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浓厚的国家意识和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强烈的民族、文化自豪感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性格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、眼界开阔，对事物比较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敏感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，为人友善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为自己的语言而自豪，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习惯使用法语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为谈判语言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不应只顾谈生意上的细节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，会被视为“此人太枯燥无味，没情趣”。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法国商人在谈判方式上偏爱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横向式</a:t>
            </a:r>
            <a:r>
              <a:rPr lang="zh-CN" altLang="en-US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</a:t>
            </a:r>
            <a:r>
              <a:rPr lang="en-US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思路灵活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，手法多样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大多注重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依靠自身力量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达成交易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对商品的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质量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要求十分严格，同时注重美感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9.</a:t>
            </a: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</a:t>
            </a:r>
            <a:endParaRPr lang="zh-CN" altLang="en-US" sz="20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9059309" y="1264876"/>
            <a:ext cx="2581147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1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689600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606" y="1767231"/>
            <a:ext cx="2090692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71325" y="1731247"/>
            <a:ext cx="9502962" cy="27238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（二）法国商人的谈判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</a:t>
            </a:r>
            <a:endParaRPr lang="en-US" altLang="zh-CN" sz="2400" b="1" u="sng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见面时要握手，且迅速而稍有力。告辞时，应向主人再次握手道别。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严禁过多地谈论个人私事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商业款待多数在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举行。</a:t>
            </a:r>
          </a:p>
        </p:txBody>
      </p:sp>
    </p:spTree>
    <p:extLst>
      <p:ext uri="{BB962C8B-B14F-4D97-AF65-F5344CB8AC3E}">
        <p14:creationId xmlns:p14="http://schemas.microsoft.com/office/powerpoint/2010/main" val="6432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5128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8" y="1767239"/>
            <a:ext cx="2090707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528889" y="1692910"/>
            <a:ext cx="9271225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）北欧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北欧人是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务实型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的，工作计划性很强，按部就班，规规矩矩。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态度谦恭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，非常讲究文明礼貌，不易激动，善于同外国客商搞好关系。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谈判风格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，不隐藏自己的观点，善于提出各种建设性方案。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北欧人为保证其竞争力，总是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大规模地投资于现代技术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。高质量、高附加值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047347" y="1243410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55128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8" y="1767239"/>
            <a:ext cx="2090707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238603" y="1576110"/>
            <a:ext cx="9953397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）北欧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应考虑如何与其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讲究礼貌，在与外国人交往中也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最讲礼仪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不喜欢无休止的讨价还价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，他们希望对方的公司在市场上是优秀的</a:t>
            </a:r>
            <a:endParaRPr lang="zh-CN" altLang="en-US"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在北欧，</a:t>
            </a:r>
            <a:r>
              <a:rPr lang="zh-CN" altLang="en-US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代理商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的地位很高，必须时刻牢记这些代理商和中间商。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北欧人较为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朴实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，工作之余的交际较少。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北欧人普遍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喜欢饮酒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，为了公众利益，北欧国家都制定了严厉的饮酒法。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北欧人特别是瑞典人在商业交际中往往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不太准时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不要太计较</a:t>
            </a:r>
          </a:p>
        </p:txBody>
      </p:sp>
    </p:spTree>
    <p:extLst>
      <p:ext uri="{BB962C8B-B14F-4D97-AF65-F5344CB8AC3E}">
        <p14:creationId xmlns:p14="http://schemas.microsoft.com/office/powerpoint/2010/main" val="903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6" y="1767241"/>
            <a:ext cx="2090711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3065917" y="2136392"/>
            <a:ext cx="7674655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一般显得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谨慎敏感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，相对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缺乏信任感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，缺乏灵活性。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办事断断续续，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效率较低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虽有拖拉作风，在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谈判桌前显得非常精明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6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30170" y="30562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556596" y="1767241"/>
            <a:ext cx="2090711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475799" y="1929813"/>
            <a:ext cx="9454944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注意：1.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慎重考虑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降低风险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，保护自己。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.注意利益均衡，讲求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.注意多谈俄罗斯</a:t>
            </a:r>
            <a:r>
              <a:rPr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文化艺术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，能带来友善氛围。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.重视谈判仪表和言行举止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忌讳黄色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的礼品和手套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.忌讳用</a:t>
            </a:r>
            <a:r>
              <a:rPr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左手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握手和传递东西。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.初次见面时，不要过问生活细节，尤其忌讳问女人的年龄。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1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66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商人的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94091" y="1856217"/>
            <a:ext cx="8991691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一）日本商人的</a:t>
            </a:r>
            <a:r>
              <a:rPr lang="en-US" altLang="zh-CN"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1.讲究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，注重人际关系；</a:t>
            </a:r>
            <a:r>
              <a:rPr lang="en-US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等级观念强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，性格内向，不轻信人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2.工作态度认真、慎重，办事有耐心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3.精明自信，进取心强，勤奋刻苦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计划性强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，注重长远利益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5.日本商人可谓</a:t>
            </a:r>
            <a:r>
              <a:rPr lang="en-US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人际关系的专家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6.日本商人的</a:t>
            </a:r>
            <a:r>
              <a:rPr lang="en-US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团队精神或集团意识在世界上是首屈一指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深藏不露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，固执坚毅</a:t>
            </a:r>
          </a:p>
        </p:txBody>
      </p:sp>
    </p:spTree>
    <p:extLst>
      <p:ext uri="{BB962C8B-B14F-4D97-AF65-F5344CB8AC3E}">
        <p14:creationId xmlns:p14="http://schemas.microsoft.com/office/powerpoint/2010/main" val="25032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67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商人的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307805" y="1745147"/>
            <a:ext cx="10820309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二）日本商人的谈判</a:t>
            </a:r>
            <a:r>
              <a:rPr lang="en-US" altLang="zh-CN"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：1.讲究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，常有送礼的习惯，讲究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尊卑有序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2.日本人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重视交换名片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，要一一交换。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：1.谈判过程中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随意增加人数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.忌讳代表团中用律师、会计师和其他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职业顾问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.对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“以礼求让，以情求利”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的习惯要胸有成竹，熟谙应付之法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不喜欢别人报价高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.不要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16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86778" y="1795149"/>
            <a:ext cx="7953794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一）韩国商人的</a:t>
            </a: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en-US" altLang="zh-CN" sz="2400" b="1" u="sng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西方发达国家称韩国商人为</a:t>
            </a:r>
            <a:r>
              <a:rPr lang="en-US" altLang="zh-CN" sz="24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“谈判的强手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1.非常重视商务谈判的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2.善于在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不利的谈判条件下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找到突破口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3.韩国商人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逻辑性强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，做事条理清楚，注重技巧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7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8" y="1156187"/>
            <a:ext cx="6122479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900" y="2290937"/>
            <a:ext cx="3138103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786778" y="1795149"/>
            <a:ext cx="7953794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二）韩国商人的谈判</a:t>
            </a:r>
            <a:r>
              <a:rPr lang="en-US" altLang="zh-CN" sz="24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24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1.很注重谈判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2.在会谈初始阶段就创造友好的谈判气氛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3.与对方的反应和感情相协调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讲究策略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并通情达理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5.最好找一个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做介绍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9563645" y="1187349"/>
            <a:ext cx="2578595" cy="38435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7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-14514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7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4785" y="2492810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3984" y="4103218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26237" y="305355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   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34161" y="2146616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80978" y="1554537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083621" y="2267789"/>
            <a:ext cx="513146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技术上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过分奢求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109606" y="3242781"/>
            <a:ext cx="51054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合作伙伴选择不当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109605" y="4217773"/>
            <a:ext cx="51054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强迫性要求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造成的风险</a:t>
            </a:r>
          </a:p>
        </p:txBody>
      </p:sp>
      <p:cxnSp>
        <p:nvCxnSpPr>
          <p:cNvPr id="33" name="曲线连接符 32"/>
          <p:cNvCxnSpPr/>
          <p:nvPr/>
        </p:nvCxnSpPr>
        <p:spPr>
          <a:xfrm flipV="1">
            <a:off x="1905839" y="2484179"/>
            <a:ext cx="1177782" cy="9637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2" idx="1"/>
            <a:endCxn id="29" idx="3"/>
          </p:cNvCxnSpPr>
          <p:nvPr/>
        </p:nvCxnSpPr>
        <p:spPr>
          <a:xfrm rot="10800000">
            <a:off x="1977533" y="3490758"/>
            <a:ext cx="1132072" cy="9434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endCxn id="30" idx="1"/>
          </p:cNvCxnSpPr>
          <p:nvPr/>
        </p:nvCxnSpPr>
        <p:spPr>
          <a:xfrm flipV="1">
            <a:off x="1925841" y="3459170"/>
            <a:ext cx="1183765" cy="127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6350" y="2504753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0170" y="3260311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44749" y="411837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4002706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757" y="220801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428" y="1627768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7560" y="147926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3282779" y="1156187"/>
            <a:ext cx="5266136" cy="493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五、犹太商人谈判风格、礼仪及禁忌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032897" y="2290940"/>
            <a:ext cx="3138110" cy="136165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3282780" y="2190254"/>
            <a:ext cx="7570164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男人赚钱，女人花钱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2.要做生意，就必须在女人身上和吃上动脑筋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3.关系网广泛而且坚固，他们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对外团结一致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4.对于不守信誉的行为不会宽容。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5.要同犹太人长期做生意，就必须给他们留下好印象。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6.犹太商人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，并以此控制对方的心理。</a:t>
            </a:r>
          </a:p>
        </p:txBody>
      </p:sp>
    </p:spTree>
    <p:extLst>
      <p:ext uri="{BB962C8B-B14F-4D97-AF65-F5344CB8AC3E}">
        <p14:creationId xmlns:p14="http://schemas.microsoft.com/office/powerpoint/2010/main" val="9805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0082" y="2052995"/>
            <a:ext cx="8576674" cy="1200150"/>
          </a:xfrm>
        </p:spPr>
        <p:txBody>
          <a:bodyPr wrap="square" lIns="90000" tIns="46800" rIns="90000" bIns="468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第一道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049955"/>
      </p:ext>
    </p:extLst>
  </p:cSld>
  <p:clrMapOvr>
    <a:masterClrMapping/>
  </p:clrMapOvr>
  <p:transition spd="med" advClick="0" advTm="0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72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47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73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57652" y="4114458"/>
            <a:ext cx="5314275" cy="1421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国商人在谈判中的价值观怎样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国商人的谈判风格是什么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3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74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374" y="3787234"/>
            <a:ext cx="8914071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 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90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75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374" y="3787234"/>
            <a:ext cx="89140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 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79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76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374" y="3787234"/>
            <a:ext cx="8914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 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美国人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具有较强的客观性；在国际商务谈判时强调“把人和事区分开来”，感兴趣的主要是实质性问题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北美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文化的时间观念很强，对美国人来说时间就是金钱。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社会奉行平等主义价值观，对利润的划分较为公平。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3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77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9348" y="3903894"/>
            <a:ext cx="8081400" cy="4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44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0000" tIns="46800" rIns="90000" bIns="4680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78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487574"/>
            <a:ext cx="10196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9348" y="3903894"/>
            <a:ext cx="8081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．自信乐观，开朗幽默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．直截了当，干脆利落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．态度诚恳，就事论事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．重视效率，速战速决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．具有极强的法律意识，律师在谈判中扮演着重要角色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．喜欢全线推进式的谈判风格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．重视细节，讲究包装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566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0082" y="2052995"/>
            <a:ext cx="8576674" cy="1200150"/>
          </a:xfrm>
        </p:spPr>
        <p:txBody>
          <a:bodyPr wrap="square" lIns="90000" tIns="46800" rIns="90000" bIns="468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9299"/>
      </p:ext>
    </p:extLst>
  </p:cSld>
  <p:clrMapOvr>
    <a:masterClrMapping/>
  </p:clrMapOvr>
  <p:transition spd="med" advClick="0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-14514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4785" y="2492810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4785" y="317564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951" y="4008219"/>
            <a:ext cx="195129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44749" y="5144909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   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34161" y="2146616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80978" y="1554537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11470" y="2105009"/>
            <a:ext cx="1208903" cy="492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44764" y="5177873"/>
            <a:ext cx="1174973" cy="566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5900" y="1575912"/>
            <a:ext cx="7227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在磋商签订有关合同时，由于各种不确定因素和信息缺乏的情况会导致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合同条款的不完善</a:t>
            </a:r>
            <a:r>
              <a:rPr lang="en-US" altLang="zh-CN" sz="24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，从而给合同执行带来的风险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465297" y="4375192"/>
            <a:ext cx="25903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质量数量风险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交货风险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39955" y="2351314"/>
            <a:ext cx="871517" cy="3101978"/>
            <a:chOff x="3432350" y="1355133"/>
            <a:chExt cx="1455094" cy="4037980"/>
          </a:xfrm>
        </p:grpSpPr>
        <p:grpSp>
          <p:nvGrpSpPr>
            <p:cNvPr id="40" name="组合 39"/>
            <p:cNvGrpSpPr/>
            <p:nvPr/>
          </p:nvGrpSpPr>
          <p:grpSpPr>
            <a:xfrm>
              <a:off x="4221240" y="1355133"/>
              <a:ext cx="666204" cy="4037980"/>
              <a:chOff x="3715496" y="352457"/>
              <a:chExt cx="609008" cy="4504982"/>
            </a:xfrm>
          </p:grpSpPr>
          <p:grpSp>
            <p:nvGrpSpPr>
              <p:cNvPr id="46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5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4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3" idx="0"/>
                <a:endCxn id="49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/>
            <p:cNvCxnSpPr/>
            <p:nvPr/>
          </p:nvCxnSpPr>
          <p:spPr>
            <a:xfrm flipV="1">
              <a:off x="3432350" y="3989703"/>
              <a:ext cx="788888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023885" y="4524726"/>
            <a:ext cx="437067" cy="1306293"/>
            <a:chOff x="3417723" y="1195951"/>
            <a:chExt cx="1469718" cy="4197162"/>
          </a:xfrm>
        </p:grpSpPr>
        <p:grpSp>
          <p:nvGrpSpPr>
            <p:cNvPr id="56" name="组合 55"/>
            <p:cNvGrpSpPr/>
            <p:nvPr/>
          </p:nvGrpSpPr>
          <p:grpSpPr>
            <a:xfrm>
              <a:off x="4221238" y="1195951"/>
              <a:ext cx="666203" cy="4197162"/>
              <a:chOff x="3715494" y="174865"/>
              <a:chExt cx="609007" cy="4682574"/>
            </a:xfrm>
          </p:grpSpPr>
          <p:grpSp>
            <p:nvGrpSpPr>
              <p:cNvPr id="58" name="组合 30"/>
              <p:cNvGrpSpPr>
                <a:grpSpLocks/>
              </p:cNvGrpSpPr>
              <p:nvPr/>
            </p:nvGrpSpPr>
            <p:grpSpPr bwMode="auto">
              <a:xfrm rot="16200000">
                <a:off x="2996812" y="893547"/>
                <a:ext cx="2046369" cy="609006"/>
                <a:chOff x="523524" y="504052"/>
                <a:chExt cx="6032683" cy="648073"/>
              </a:xfrm>
            </p:grpSpPr>
            <p:sp>
              <p:nvSpPr>
                <p:cNvPr id="6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523524" y="504053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556207" y="504052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9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6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1" name="直接连接符 60"/>
              <p:cNvCxnSpPr>
                <a:stCxn id="65" idx="0"/>
                <a:endCxn id="62" idx="1"/>
              </p:cNvCxnSpPr>
              <p:nvPr/>
            </p:nvCxnSpPr>
            <p:spPr>
              <a:xfrm>
                <a:off x="3715495" y="2221234"/>
                <a:ext cx="3" cy="58984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 flipV="1">
              <a:off x="3417723" y="4118122"/>
              <a:ext cx="788889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6431445" y="5375741"/>
            <a:ext cx="4645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安全发货和收货所面临的风险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主要包括国际货物运输和保险两个方面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497" y="394263"/>
            <a:ext cx="10335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8901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497" y="394263"/>
            <a:ext cx="10335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6139" y="4364581"/>
            <a:ext cx="53142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国商人的主要谈判风格有哪些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中国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41512291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497" y="394263"/>
            <a:ext cx="10335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6139" y="4364581"/>
            <a:ext cx="7493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881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497" y="394263"/>
            <a:ext cx="10335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6139" y="4364581"/>
            <a:ext cx="749321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4169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497" y="394263"/>
            <a:ext cx="10335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6139" y="4364581"/>
            <a:ext cx="7493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国商人的主要谈判风格有哪些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6171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2027" y="840545"/>
            <a:ext cx="7493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国商人的主要谈判风格有哪些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讲究礼仪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注重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人际关系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等级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观念强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认真有耐心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精明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自信且勤奋。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065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497" y="394263"/>
            <a:ext cx="10335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6139" y="4364581"/>
            <a:ext cx="7493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国商人的主要谈判风格有哪些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中国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39116848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2027" y="840545"/>
            <a:ext cx="74932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要具备敏锐的判断力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耐心等待回复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妄下最后通牒。。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0047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0082" y="2052995"/>
            <a:ext cx="8576674" cy="1200150"/>
          </a:xfrm>
        </p:spPr>
        <p:txBody>
          <a:bodyPr wrap="square" lIns="90000" tIns="46800" rIns="90000" bIns="468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第三道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046350"/>
      </p:ext>
    </p:extLst>
  </p:cSld>
  <p:clrMapOvr>
    <a:masterClrMapping/>
  </p:clrMapOvr>
  <p:transition spd="med" advClick="0" advTm="0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7690" y="589472"/>
            <a:ext cx="10335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</p:spTree>
    <p:extLst>
      <p:ext uri="{BB962C8B-B14F-4D97-AF65-F5344CB8AC3E}">
        <p14:creationId xmlns:p14="http://schemas.microsoft.com/office/powerpoint/2010/main" val="324440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-14514"/>
            <a:ext cx="19778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71549" y="824617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0539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9</a:t>
            </a:fld>
            <a:endParaRPr lang="zh-CN" altLang="en-US" sz="20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57" y="301355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4785" y="2492810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4785" y="317564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75498" y="4945553"/>
            <a:ext cx="2108386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25550" y="4245971"/>
            <a:ext cx="2016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1757" y="3973252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757" y="4887651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757" y="583107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09948" y="178286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   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34161" y="2146616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80978" y="1554537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"/>
          <p:cNvSpPr txBox="1"/>
          <p:nvPr/>
        </p:nvSpPr>
        <p:spPr>
          <a:xfrm>
            <a:off x="2783684" y="1849630"/>
            <a:ext cx="8915012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在开展国际商务活动中，</a:t>
            </a:r>
            <a:r>
              <a:rPr lang="en-US" altLang="zh-CN"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参与者的素质低下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会给谈判造成不必要的损失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1.性格因素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2.谈判态度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3.不敢承担责任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刚愎自用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/>
              <a:buNone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5.缺乏必要知识</a:t>
            </a:r>
          </a:p>
        </p:txBody>
      </p:sp>
    </p:spTree>
    <p:extLst>
      <p:ext uri="{BB962C8B-B14F-4D97-AF65-F5344CB8AC3E}">
        <p14:creationId xmlns:p14="http://schemas.microsoft.com/office/powerpoint/2010/main" val="28804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7690" y="589472"/>
            <a:ext cx="10335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2078363" y="3532010"/>
            <a:ext cx="7353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地区商人的主要谈判风格有哪些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我国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商人在与该地区商人谈判时应注意什么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6008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7690" y="589472"/>
            <a:ext cx="10335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2078363" y="3532010"/>
            <a:ext cx="73533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2046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7690" y="589472"/>
            <a:ext cx="10335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2078363" y="3532010"/>
            <a:ext cx="73533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北欧。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097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7690" y="589472"/>
            <a:ext cx="10335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2078363" y="3532010"/>
            <a:ext cx="7353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7656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9029" y="696342"/>
            <a:ext cx="105383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）由于其宗教信仰、民族地位及历史文化，使北欧人形成了心地善良、为人朴素、谦恭稳重、和蔼可亲的性格特点。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）北欧人是务实型的，工作计划性很强，没有丝毫浮躁的样子，凡事按部就班，规规矩矩。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）北欧商人在谈判中态度谦恭，非常讲究文明礼貌，不易激动，善于同外国客商搞好关系。同时，他们的谈判风格坦诚，不隐藏自己的观点，善于提出各种建设性方案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）他们喜欢追求和谐的气氛，但这并不意味着他们会一味地顺应对方的要求。实际上，北欧商人在自以为正确时，具有相当的顽固性和自主性，这也是一种自尊心强的表现。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）北欧人将蒸汽浴视为日常生活中必不可少的一部分。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）北欧国家所处纬度较高，冬季时间长，所以北欧人特别珍惜阳光。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7449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7690" y="589472"/>
            <a:ext cx="10335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2078363" y="3532010"/>
            <a:ext cx="73533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103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9029" y="696342"/>
            <a:ext cx="105383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与北欧商人谈判，更多的时候应考虑如何与其配合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。北欧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讲究礼貌，在与外国人交往中也最讲礼仪。北欧商人不喜欢无休止的讨价还价，他们希望对方的公司在市场上是优秀的，希望对方提出的建议是他们所能得到的最好的建议。与北欧人做生意，必须时刻牢记这些代理商和中间商。北欧人普遍喜欢饮酒，为了公众利益，北欧国家都制定了严厉的饮酒法。北欧人特别是瑞典人在商业交际中往往不太准时，但他们在其他社交场合中非常守时，遇到他们迟到的情况，只要没有造成什么严重后果，就不要太计较，许多时候，用一笑置之来展示自己的洒脱是明智的做法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866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9029" y="696342"/>
            <a:ext cx="105383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）应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考虑如何与其配合。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）讲究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礼貌，在与外国人交往中也最讲礼仪。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）不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喜欢无休止的讨价还价，他们希望对方的公司在市场上是优秀的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）在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北欧，代理商的地位很高，必须时刻牢记这些代理商和中间商。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人较为朴实，工作之余的交际较少。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人普遍喜欢饮酒，为了公众利益，北欧国家都制定了严厉的饮酒法。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 smtClean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人特别是瑞典人在商业交际中往往不太准时</a:t>
            </a:r>
            <a:r>
              <a:rPr lang="en-US" altLang="zh-CN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不要太计较</a:t>
            </a:r>
          </a:p>
        </p:txBody>
      </p:sp>
    </p:spTree>
    <p:extLst>
      <p:ext uri="{BB962C8B-B14F-4D97-AF65-F5344CB8AC3E}">
        <p14:creationId xmlns:p14="http://schemas.microsoft.com/office/powerpoint/2010/main" val="21187558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91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7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0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TEMPLATE_THUMBS_INDEX" val="1、9、12、16、19、22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b"/>
  <p:tag name="KSO_WM_UNIT_INDEX" val="1"/>
  <p:tag name="KSO_WM_UNIT_ID" val="custom20184574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IMPLE GEOMETRIC COLOR BUSINESS GENERA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2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16D65"/>
      </a:accent1>
      <a:accent2>
        <a:srgbClr val="ED7D31"/>
      </a:accent2>
      <a:accent3>
        <a:srgbClr val="A5A5A5"/>
      </a:accent3>
      <a:accent4>
        <a:srgbClr val="FFFFFF"/>
      </a:accent4>
      <a:accent5>
        <a:srgbClr val="00A9EA"/>
      </a:accent5>
      <a:accent6>
        <a:srgbClr val="95BD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9442</Words>
  <Application>Microsoft Office PowerPoint</Application>
  <PresentationFormat>宽屏</PresentationFormat>
  <Paragraphs>926</Paragraphs>
  <Slides>98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98</vt:i4>
      </vt:variant>
    </vt:vector>
  </HeadingPairs>
  <TitlesOfParts>
    <vt:vector size="115" baseType="lpstr">
      <vt:lpstr>Arial Unicode MS</vt:lpstr>
      <vt:lpstr>等线</vt:lpstr>
      <vt:lpstr>黑体</vt:lpstr>
      <vt:lpstr>楷体</vt:lpstr>
      <vt:lpstr>宋体</vt:lpstr>
      <vt:lpstr>微软雅黑</vt:lpstr>
      <vt:lpstr>幼圆</vt:lpstr>
      <vt:lpstr>Arial</vt:lpstr>
      <vt:lpstr>Calibri</vt:lpstr>
      <vt:lpstr>Calibri Light</vt:lpstr>
      <vt:lpstr>Franklin Gothic Book</vt:lpstr>
      <vt:lpstr>Times New Roman</vt:lpstr>
      <vt:lpstr>Office 主题</vt:lpstr>
      <vt:lpstr>1_自定义设计方案</vt:lpstr>
      <vt:lpstr>1_Office 主题</vt:lpstr>
      <vt:lpstr>2_Office 主题</vt:lpstr>
      <vt:lpstr>4_Office 主题</vt:lpstr>
      <vt:lpstr>国际商务谈判   &lt;案例分析&gt;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&lt;风险&gt;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第三道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2018-03-01T02:03:00Z</dcterms:created>
  <dcterms:modified xsi:type="dcterms:W3CDTF">2018-06-03T09:42:17Z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