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7" r:id="rId2"/>
    <p:sldId id="826" r:id="rId3"/>
    <p:sldId id="625" r:id="rId4"/>
    <p:sldId id="609" r:id="rId5"/>
    <p:sldId id="828" r:id="rId6"/>
    <p:sldId id="835" r:id="rId7"/>
    <p:sldId id="720" r:id="rId8"/>
    <p:sldId id="836" r:id="rId9"/>
    <p:sldId id="837" r:id="rId10"/>
    <p:sldId id="838" r:id="rId11"/>
    <p:sldId id="889" r:id="rId12"/>
    <p:sldId id="839" r:id="rId13"/>
    <p:sldId id="840" r:id="rId14"/>
    <p:sldId id="841" r:id="rId15"/>
    <p:sldId id="890" r:id="rId16"/>
    <p:sldId id="891" r:id="rId17"/>
    <p:sldId id="892" r:id="rId18"/>
    <p:sldId id="893" r:id="rId19"/>
    <p:sldId id="894" r:id="rId20"/>
    <p:sldId id="895" r:id="rId21"/>
    <p:sldId id="844" r:id="rId22"/>
    <p:sldId id="896" r:id="rId23"/>
    <p:sldId id="897" r:id="rId24"/>
    <p:sldId id="845" r:id="rId25"/>
    <p:sldId id="846" r:id="rId26"/>
    <p:sldId id="908" r:id="rId27"/>
    <p:sldId id="847" r:id="rId28"/>
    <p:sldId id="731" r:id="rId29"/>
    <p:sldId id="898" r:id="rId30"/>
    <p:sldId id="899" r:id="rId31"/>
    <p:sldId id="900" r:id="rId32"/>
    <p:sldId id="901" r:id="rId33"/>
    <p:sldId id="902" r:id="rId34"/>
    <p:sldId id="903" r:id="rId35"/>
    <p:sldId id="904" r:id="rId36"/>
    <p:sldId id="849" r:id="rId37"/>
    <p:sldId id="848" r:id="rId38"/>
    <p:sldId id="850" r:id="rId39"/>
    <p:sldId id="944" r:id="rId40"/>
    <p:sldId id="943" r:id="rId41"/>
    <p:sldId id="945" r:id="rId42"/>
    <p:sldId id="942" r:id="rId43"/>
    <p:sldId id="851" r:id="rId44"/>
    <p:sldId id="852" r:id="rId45"/>
    <p:sldId id="905" r:id="rId46"/>
    <p:sldId id="906" r:id="rId47"/>
    <p:sldId id="907" r:id="rId48"/>
    <p:sldId id="853" r:id="rId49"/>
    <p:sldId id="854" r:id="rId50"/>
    <p:sldId id="910" r:id="rId51"/>
    <p:sldId id="911" r:id="rId52"/>
    <p:sldId id="855" r:id="rId53"/>
    <p:sldId id="909" r:id="rId54"/>
    <p:sldId id="857" r:id="rId55"/>
    <p:sldId id="856" r:id="rId56"/>
    <p:sldId id="858" r:id="rId57"/>
    <p:sldId id="913" r:id="rId58"/>
    <p:sldId id="912" r:id="rId59"/>
    <p:sldId id="859" r:id="rId60"/>
    <p:sldId id="914" r:id="rId61"/>
    <p:sldId id="915" r:id="rId62"/>
    <p:sldId id="916" r:id="rId63"/>
    <p:sldId id="917" r:id="rId64"/>
    <p:sldId id="860" r:id="rId65"/>
    <p:sldId id="946" r:id="rId66"/>
    <p:sldId id="947" r:id="rId67"/>
    <p:sldId id="918" r:id="rId68"/>
    <p:sldId id="861" r:id="rId69"/>
    <p:sldId id="920" r:id="rId70"/>
    <p:sldId id="921" r:id="rId71"/>
    <p:sldId id="922" r:id="rId72"/>
    <p:sldId id="923" r:id="rId73"/>
    <p:sldId id="862" r:id="rId74"/>
    <p:sldId id="924" r:id="rId75"/>
    <p:sldId id="863" r:id="rId76"/>
    <p:sldId id="925" r:id="rId77"/>
    <p:sldId id="926" r:id="rId78"/>
    <p:sldId id="927" r:id="rId79"/>
    <p:sldId id="928" r:id="rId80"/>
    <p:sldId id="864" r:id="rId81"/>
    <p:sldId id="865" r:id="rId82"/>
    <p:sldId id="866" r:id="rId83"/>
    <p:sldId id="867" r:id="rId84"/>
    <p:sldId id="868" r:id="rId85"/>
    <p:sldId id="869" r:id="rId86"/>
    <p:sldId id="870" r:id="rId87"/>
    <p:sldId id="871" r:id="rId88"/>
    <p:sldId id="873" r:id="rId89"/>
    <p:sldId id="875" r:id="rId90"/>
    <p:sldId id="874" r:id="rId91"/>
    <p:sldId id="877" r:id="rId92"/>
    <p:sldId id="878" r:id="rId93"/>
    <p:sldId id="929" r:id="rId94"/>
    <p:sldId id="930" r:id="rId95"/>
    <p:sldId id="931" r:id="rId96"/>
    <p:sldId id="932" r:id="rId97"/>
    <p:sldId id="879" r:id="rId98"/>
    <p:sldId id="880" r:id="rId99"/>
    <p:sldId id="881" r:id="rId100"/>
    <p:sldId id="882" r:id="rId101"/>
    <p:sldId id="883" r:id="rId102"/>
    <p:sldId id="884" r:id="rId103"/>
    <p:sldId id="885" r:id="rId104"/>
    <p:sldId id="933" r:id="rId105"/>
    <p:sldId id="935" r:id="rId106"/>
    <p:sldId id="937" r:id="rId107"/>
    <p:sldId id="938" r:id="rId108"/>
    <p:sldId id="934" r:id="rId109"/>
    <p:sldId id="886" r:id="rId110"/>
    <p:sldId id="887" r:id="rId111"/>
    <p:sldId id="888" r:id="rId112"/>
    <p:sldId id="939" r:id="rId113"/>
    <p:sldId id="940" r:id="rId114"/>
    <p:sldId id="941" r:id="rId115"/>
    <p:sldId id="827" r:id="rId1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71203" autoAdjust="0"/>
  </p:normalViewPr>
  <p:slideViewPr>
    <p:cSldViewPr snapToGrid="0">
      <p:cViewPr varScale="1">
        <p:scale>
          <a:sx n="66" d="100"/>
          <a:sy n="6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70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11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8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8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1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6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20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11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2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9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98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12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43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66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5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72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9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0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61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84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01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03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24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16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37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43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64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27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370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94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43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56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588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22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04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7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593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187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210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17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120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07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113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645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178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076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9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358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110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423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66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44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808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181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989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353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73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527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407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952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747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193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368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229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758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阿拉伯人在商业交往中，习惯使用“</a:t>
            </a:r>
            <a:r>
              <a:rPr lang="en-US" altLang="zh-CN" dirty="0" smtClean="0"/>
              <a:t>IBM"</a:t>
            </a:r>
            <a:r>
              <a:rPr lang="zh-CN" altLang="en-US" dirty="0" smtClean="0"/>
              <a:t>。这里的“</a:t>
            </a:r>
            <a:r>
              <a:rPr lang="en-US" altLang="zh-CN" dirty="0" smtClean="0"/>
              <a:t>IBM”</a:t>
            </a:r>
            <a:r>
              <a:rPr lang="zh-CN" altLang="en-US" dirty="0" smtClean="0"/>
              <a:t>不是指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公司，而是指阿拉伯语中分别以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个词语。</a:t>
            </a:r>
            <a:r>
              <a:rPr lang="en-US" altLang="zh-CN" dirty="0" smtClean="0"/>
              <a:t>I</a:t>
            </a:r>
            <a:r>
              <a:rPr lang="zh-CN" altLang="en-US" dirty="0" smtClean="0"/>
              <a:t>是“因夏利”，即“神的意志”；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是“波库拉”，即“明天再谈”；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是指“马列修”，即“不要介意”。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743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056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8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673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7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207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973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4736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297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196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1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176693"/>
            <a:ext cx="57674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自变量学院：徐微微      中国农业大学  市场营销学学士</a:t>
            </a: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3405990861"/>
              </p:ext>
            </p:extLst>
          </p:nvPr>
        </p:nvGraphicFramePr>
        <p:xfrm>
          <a:off x="2373004" y="1682278"/>
          <a:ext cx="9509379" cy="3417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5558"/>
                <a:gridCol w="641764"/>
                <a:gridCol w="682171"/>
                <a:gridCol w="638629"/>
                <a:gridCol w="827314"/>
                <a:gridCol w="696686"/>
                <a:gridCol w="769257"/>
                <a:gridCol w="769257"/>
                <a:gridCol w="798286"/>
                <a:gridCol w="696685"/>
                <a:gridCol w="783772"/>
              </a:tblGrid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技巧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中国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日本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韩国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俄罗斯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德国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英国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法国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巴西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加拿大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美国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10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沉默时间百分比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7.7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8.3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12.3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插话间隔（分钟）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1.75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4.84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1.36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2.26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5.66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2.10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5.88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凝视时间百分比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29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53.3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48.7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每小时接触次数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0.2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9.4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0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7320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三、南亚和东南亚商人的谈判风格、礼仪及禁忌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898" y="2290939"/>
            <a:ext cx="3138107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580419" y="1750346"/>
            <a:ext cx="8940765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（二）南亚商人和东南亚商人的谈判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1.不太容易推心置腹，但努力建立友谊后，他们便会完全信赖你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两手掌合拢，微微鞠躬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3.谈论文化遗产，足球、羽毛球、排球、乒乓球等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4.注意印度尼西亚和马来西亚其宗教信仰，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斋月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5.与印度尼西亚商人的谈判过程较为漫长，要有足够的耐心。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255" y="3160875"/>
            <a:ext cx="1774799" cy="1538557"/>
          </a:xfrm>
          <a:prstGeom prst="rect">
            <a:avLst/>
          </a:prstGeom>
        </p:spPr>
      </p:pic>
      <p:sp>
        <p:nvSpPr>
          <p:cNvPr id="25" name="五边形 24"/>
          <p:cNvSpPr/>
          <p:nvPr/>
        </p:nvSpPr>
        <p:spPr>
          <a:xfrm flipH="1">
            <a:off x="10363769" y="1287084"/>
            <a:ext cx="1239538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5803165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四、阿拉伯商人的谈判风格、礼仪及禁忌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896" y="2290941"/>
            <a:ext cx="3138111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580419" y="1750346"/>
            <a:ext cx="8940765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（一）阿拉伯商人的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家庭观念较强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，性情固执而保守，脾气也很倔强，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重朋友义气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2.看重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，必须首先赢得他们的好感和信任。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3.谈判节奏较缓慢。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4.商业活动都必须通过阿拉伯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代理商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来开展。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5.极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爱讨价还价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6.注重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小团体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个人利益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9085943" y="1287084"/>
            <a:ext cx="2517364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745108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四、阿拉伯商人的谈判风格、礼仪及禁忌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897" y="2290940"/>
            <a:ext cx="3138110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580419" y="1750346"/>
            <a:ext cx="8940765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（二）阿拉伯商人的谈判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1.不轻易相信别人，家庭观念很重，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等级观念森严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和外人谈论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政治和宗教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3.要尊重对方的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与习俗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4.与伊斯兰教徒交谈时，要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注意适当的称谓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，切勿乱叫外号。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085943" y="1287084"/>
            <a:ext cx="2517364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9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266136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五、犹太商人谈判风格、礼仪及禁忌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897" y="2290940"/>
            <a:ext cx="3138110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3282780" y="2190254"/>
            <a:ext cx="7570164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男人赚钱，女人花钱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2.要做生意，就必须在女人身上和吃上动脑筋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3.关系网广泛而且坚固，他们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对外团结一致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4.对于不守信誉的行为不会宽容。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5.要同犹太人长期做生意，就必须给他们留下好印象。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6.犹太商人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，并以此控制对方的心理。</a:t>
            </a:r>
          </a:p>
        </p:txBody>
      </p:sp>
    </p:spTree>
    <p:extLst>
      <p:ext uri="{BB962C8B-B14F-4D97-AF65-F5344CB8AC3E}">
        <p14:creationId xmlns:p14="http://schemas.microsoft.com/office/powerpoint/2010/main" val="99265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在商业交往中，习惯使用“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IBM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的谈判者是（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犹太人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大洋洲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人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阿拉伯人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5659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在商业交往中，习惯使用“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IBM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的谈判者是（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犹太人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大洋洲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人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阿拉伯人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97045"/>
            <a:ext cx="10536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7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以下有关犹太商人谈判风格的说法正确的有（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而坦诚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条件比较苛刻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广泛而且坚固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小团体和个人利益</a:t>
            </a:r>
          </a:p>
        </p:txBody>
      </p:sp>
    </p:spTree>
    <p:extLst>
      <p:ext uri="{BB962C8B-B14F-4D97-AF65-F5344CB8AC3E}">
        <p14:creationId xmlns:p14="http://schemas.microsoft.com/office/powerpoint/2010/main" val="9614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以下有关犹太商人谈判风格的说法正确的有（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而坦诚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条件比较苛刻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广泛而且坚固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小团体和个人利益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97045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7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89371" y="1795369"/>
            <a:ext cx="10013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大洋洲与非洲</a:t>
            </a:r>
            <a:endParaRPr lang="en-US" altLang="zh-CN" sz="72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943" y="4972095"/>
            <a:ext cx="457040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8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25172" y="4927655"/>
            <a:ext cx="2177143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3093552" y="2255183"/>
            <a:ext cx="8089265" cy="43961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60334" y="1149839"/>
            <a:ext cx="9555702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大洋洲包括澳大利亚、新西兰等20多个国家和地区。大洋洲的居民有70%以上是欧洲各国移民，其中以英国和法国的移民后裔居多，多数国家通用英语。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99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2373004" y="5230914"/>
            <a:ext cx="9707699" cy="5810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3405990861"/>
              </p:ext>
            </p:extLst>
          </p:nvPr>
        </p:nvGraphicFramePr>
        <p:xfrm>
          <a:off x="2373004" y="1682278"/>
          <a:ext cx="9509379" cy="3417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5558"/>
                <a:gridCol w="641764"/>
                <a:gridCol w="682171"/>
                <a:gridCol w="638629"/>
                <a:gridCol w="827314"/>
                <a:gridCol w="696686"/>
                <a:gridCol w="769257"/>
                <a:gridCol w="769257"/>
                <a:gridCol w="798286"/>
                <a:gridCol w="696685"/>
                <a:gridCol w="783772"/>
              </a:tblGrid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技巧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中国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日本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韩国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俄罗斯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德国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英国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法国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巴西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加拿大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美国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10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沉默时间百分比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7.7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8.3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12.3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插话间隔（分钟）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1.75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4.84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1.36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2.26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5.66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2.10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5.88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凝视时间百分比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29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53.3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48.7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每小时接触次数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0.2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9.4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25172" y="4927655"/>
            <a:ext cx="2177143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010980" y="1125429"/>
            <a:ext cx="5712105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一、澳大利亚和新西兰商人的谈判风格</a:t>
            </a:r>
          </a:p>
        </p:txBody>
      </p:sp>
      <p:cxnSp>
        <p:nvCxnSpPr>
          <p:cNvPr id="23" name="曲线连接符 22"/>
          <p:cNvCxnSpPr>
            <a:stCxn id="29" idx="3"/>
            <a:endCxn id="20" idx="1"/>
          </p:cNvCxnSpPr>
          <p:nvPr/>
        </p:nvCxnSpPr>
        <p:spPr>
          <a:xfrm flipV="1">
            <a:off x="2051971" y="1371953"/>
            <a:ext cx="959009" cy="39929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"/>
          <p:cNvSpPr txBox="1"/>
          <p:nvPr/>
        </p:nvSpPr>
        <p:spPr>
          <a:xfrm>
            <a:off x="3591162" y="1907022"/>
            <a:ext cx="5944724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1.各州之间的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地区观念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比较浓厚。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2.居民沉着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，不喜欢生活环境被扰乱。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3.很重视办事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4.待人随和，不拘束，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乐于接受款待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5.新西兰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重视信誉、责任心很强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09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25172" y="4927655"/>
            <a:ext cx="2177143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010980" y="1125429"/>
            <a:ext cx="6800677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非洲商人的谈判风格、礼仪及禁忌（了解）</a:t>
            </a:r>
          </a:p>
        </p:txBody>
      </p:sp>
      <p:cxnSp>
        <p:nvCxnSpPr>
          <p:cNvPr id="23" name="曲线连接符 22"/>
          <p:cNvCxnSpPr>
            <a:stCxn id="29" idx="3"/>
            <a:endCxn id="20" idx="1"/>
          </p:cNvCxnSpPr>
          <p:nvPr/>
        </p:nvCxnSpPr>
        <p:spPr>
          <a:xfrm flipV="1">
            <a:off x="2051971" y="1371953"/>
            <a:ext cx="959009" cy="39929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"/>
          <p:cNvSpPr txBox="1"/>
          <p:nvPr/>
        </p:nvSpPr>
        <p:spPr>
          <a:xfrm>
            <a:off x="2684977" y="1988093"/>
            <a:ext cx="895548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非洲各部族内部的生活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，具有浓厚的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大家庭色彩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。他们认为，有钱人帮没钱人是天经地义的。只要其中有人有职业、有收入，他们的亲戚就会来要钱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这种风俗使得很少有人愿去积极谋职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，努力赚钱，大多数人都将希望寄托在已有职业或家境富裕的族人身上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。由此带来的后果就是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非洲人工作效率低下，办事能拖就拖，时间观念极差。</a:t>
            </a:r>
          </a:p>
        </p:txBody>
      </p:sp>
    </p:spTree>
    <p:extLst>
      <p:ext uri="{BB962C8B-B14F-4D97-AF65-F5344CB8AC3E}">
        <p14:creationId xmlns:p14="http://schemas.microsoft.com/office/powerpoint/2010/main" val="2708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由于文化和习俗的关系，在非洲妇女面前不能提及的字是（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枪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刀</a:t>
            </a:r>
          </a:p>
        </p:txBody>
      </p:sp>
    </p:spTree>
    <p:extLst>
      <p:ext uri="{BB962C8B-B14F-4D97-AF65-F5344CB8AC3E}">
        <p14:creationId xmlns:p14="http://schemas.microsoft.com/office/powerpoint/2010/main" val="26168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由于文化和习俗的关系，在非洲妇女面前不能提及的字是（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枪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刀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57551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9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6203296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57095" y="2476662"/>
            <a:ext cx="6590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8858896" y="608853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8896" y="2930215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5795088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861702" y="176333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90324" y="4096621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44656" y="5251100"/>
            <a:ext cx="233910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74238" y="672245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55118" y="1908212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74238" y="3073892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355118" y="4219055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74238" y="5318572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4800" y="2767280"/>
            <a:ext cx="736612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如何险中求胜？</a:t>
            </a:r>
            <a:endParaRPr lang="zh-CN" altLang="en-US" sz="8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40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2373004" y="5230914"/>
            <a:ext cx="9707699" cy="5810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插话间隔最长的是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3405990861"/>
              </p:ext>
            </p:extLst>
          </p:nvPr>
        </p:nvGraphicFramePr>
        <p:xfrm>
          <a:off x="2373004" y="1682278"/>
          <a:ext cx="9509379" cy="3417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5558"/>
                <a:gridCol w="641764"/>
                <a:gridCol w="682171"/>
                <a:gridCol w="638629"/>
                <a:gridCol w="827314"/>
                <a:gridCol w="696686"/>
                <a:gridCol w="769257"/>
                <a:gridCol w="769257"/>
                <a:gridCol w="798286"/>
                <a:gridCol w="696685"/>
                <a:gridCol w="783772"/>
              </a:tblGrid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技巧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中国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日本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韩国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俄罗斯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德国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英国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法国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巴西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加拿大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美国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10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沉默时间百分比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7.7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8.3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12.3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插话间隔（分钟）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1.75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4.84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1.36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2.26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5.66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2.10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5.88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凝视时间百分比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29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53.3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48.7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每小时接触次数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0.2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9.4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1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2373004" y="5230914"/>
            <a:ext cx="9707699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插话间隔最长的是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凝视时间最长的是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法国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3405990861"/>
              </p:ext>
            </p:extLst>
          </p:nvPr>
        </p:nvGraphicFramePr>
        <p:xfrm>
          <a:off x="2373004" y="1682278"/>
          <a:ext cx="9509379" cy="3417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5558"/>
                <a:gridCol w="641764"/>
                <a:gridCol w="682171"/>
                <a:gridCol w="638629"/>
                <a:gridCol w="827314"/>
                <a:gridCol w="696686"/>
                <a:gridCol w="769257"/>
                <a:gridCol w="769257"/>
                <a:gridCol w="798286"/>
                <a:gridCol w="696685"/>
                <a:gridCol w="783772"/>
              </a:tblGrid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技巧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中国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日本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韩国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俄罗斯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德国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英国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法国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巴西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加拿大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美国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10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沉默时间百分比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7.7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8.3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12.3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插话间隔（分钟）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1.75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4.84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1.36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2.26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5.66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2.10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5.88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凝视时间百分比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29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53.3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48.7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每小时接触次数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0.2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9.4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2373004" y="5230914"/>
            <a:ext cx="9707699" cy="11350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插话间隔最长的是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凝视时间最长的是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每小时接触频率最高的是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巴西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3405990861"/>
              </p:ext>
            </p:extLst>
          </p:nvPr>
        </p:nvGraphicFramePr>
        <p:xfrm>
          <a:off x="2373004" y="1682278"/>
          <a:ext cx="9509379" cy="3417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5558"/>
                <a:gridCol w="641764"/>
                <a:gridCol w="682171"/>
                <a:gridCol w="638629"/>
                <a:gridCol w="827314"/>
                <a:gridCol w="696686"/>
                <a:gridCol w="769257"/>
                <a:gridCol w="769257"/>
                <a:gridCol w="798286"/>
                <a:gridCol w="696685"/>
                <a:gridCol w="783772"/>
              </a:tblGrid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技巧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中国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日本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韩国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俄罗斯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德国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英国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法国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巴西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加拿大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美国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10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沉默时间百分比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7.7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8.3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12.3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8646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插话间隔（分钟）</a:t>
                      </a:r>
                      <a:endParaRPr lang="zh-CN" altLang="en-US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1.75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4.84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1.36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2.26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5.66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2.10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1.45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5.88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凝视时间百分比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29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34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53.3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48.7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33.3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887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每小时接触次数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0.2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9.4</a:t>
                      </a:r>
                      <a:endParaRPr lang="en-US" altLang="zh-CN" sz="2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0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五边形 19"/>
          <p:cNvSpPr/>
          <p:nvPr/>
        </p:nvSpPr>
        <p:spPr>
          <a:xfrm flipH="1">
            <a:off x="7558025" y="1131680"/>
            <a:ext cx="1288764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1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</a:p>
        </p:txBody>
      </p:sp>
    </p:spTree>
    <p:extLst>
      <p:ext uri="{BB962C8B-B14F-4D97-AF65-F5344CB8AC3E}">
        <p14:creationId xmlns:p14="http://schemas.microsoft.com/office/powerpoint/2010/main" val="7879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109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谈判中沉默时间百分比最大的是（ 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．中国人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．巴西人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．加拿大人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．俄罗斯人</a:t>
            </a:r>
          </a:p>
        </p:txBody>
      </p:sp>
    </p:spTree>
    <p:extLst>
      <p:ext uri="{BB962C8B-B14F-4D97-AF65-F5344CB8AC3E}">
        <p14:creationId xmlns:p14="http://schemas.microsoft.com/office/powerpoint/2010/main" val="1213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谈判中沉默时间百分比最大的是（ 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．中国人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．巴西人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．加拿大人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．俄罗斯人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453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在谈判中插话间隔时间最长的是（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法国人</a:t>
            </a:r>
          </a:p>
        </p:txBody>
      </p:sp>
    </p:spTree>
    <p:extLst>
      <p:ext uri="{BB962C8B-B14F-4D97-AF65-F5344CB8AC3E}">
        <p14:creationId xmlns:p14="http://schemas.microsoft.com/office/powerpoint/2010/main" val="297104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9314" y="1702324"/>
            <a:ext cx="736612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</a:t>
            </a:r>
            <a:r>
              <a:rPr lang="zh-CN" altLang="en-US" sz="8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你游遍五大洲</a:t>
            </a:r>
            <a:endParaRPr lang="zh-CN" altLang="en-US" sz="8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71336" y="4020201"/>
            <a:ext cx="102723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世界那么大，国家那么多，我们一起走一走</a:t>
            </a:r>
            <a:r>
              <a:rPr lang="en-US" altLang="zh-CN" sz="4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3015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在谈判中插话间隔时间最长的是（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法国人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572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251683" y="1941896"/>
            <a:ext cx="976614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.阿拉伯人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在社交中常邀请对方喝咖啡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，客人不喝咖啡是很失礼的行为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德国人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穿礼服，不把手放在口袋里，很守时，不习惯和人连连握手。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.芬兰人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会在买卖做成后请对方洗蒸汽浴，是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芬兰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人重要的礼仪，不能拒绝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澳大利亚人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大部分活动在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小酒馆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进行，在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钱上，不能忘记也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不能过于积极。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南美洲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穿深色服装，表现亲热，在对方耳边说话，乐于接受一些小礼品。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中东商人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缺乏时间观念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.法国人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共进午餐，游览古迹；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千万不能和法国人在餐桌上或在游玩时谈生意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7543511" y="1072051"/>
            <a:ext cx="1288764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63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谈判之后，对方邀请己方去洗蒸汽浴，对方很有可能来自 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希腊  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      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北欧 </a:t>
            </a:r>
          </a:p>
        </p:txBody>
      </p:sp>
    </p:spTree>
    <p:extLst>
      <p:ext uri="{BB962C8B-B14F-4D97-AF65-F5344CB8AC3E}">
        <p14:creationId xmlns:p14="http://schemas.microsoft.com/office/powerpoint/2010/main" val="82332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谈判之后，对方邀请己方去洗蒸汽浴，对方很有可能来自 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希腊  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      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北欧 </a:t>
            </a:r>
          </a:p>
        </p:txBody>
      </p:sp>
      <p:sp>
        <p:nvSpPr>
          <p:cNvPr id="5" name="矩形 4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861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2760736" y="2189198"/>
            <a:ext cx="9155492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以东方文化和英美文化为例，两者在思维方面的差异有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（1）东方文化偏好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形象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思维，英美文化偏好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抽象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（2）东方文化偏好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综合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思维，英美文化偏好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分析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（3）东方人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注重统一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，英美人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注重对立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21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/>
          <p:cNvSpPr txBox="1"/>
          <p:nvPr/>
        </p:nvSpPr>
        <p:spPr>
          <a:xfrm>
            <a:off x="2317054" y="1649234"/>
            <a:ext cx="980987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价值观差异对国际商务谈判行为的影响有以下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客观性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公事公办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；东方文化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拉丁文化：裙带关系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</a:t>
            </a:r>
            <a:r>
              <a:rPr sz="2400" b="1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时间观念</a:t>
            </a:r>
            <a:r>
              <a:rPr 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单一时间利用方式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：“专时专用”和“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速度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北美、瑞士、德国等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多种时间利用方式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：“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一时多用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中东和拉美国家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三）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竞争和平等观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日本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顾客就是上帝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，卖方往往会顺从买方的欲望和需要；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美国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卖方将买方视为地位平等的人，奉行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平等主义价值观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87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/>
          <p:cNvSpPr txBox="1"/>
          <p:nvPr/>
        </p:nvSpPr>
        <p:spPr>
          <a:xfrm>
            <a:off x="2317054" y="1649234"/>
            <a:ext cx="980987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价值观差异对国际商务谈判行为的影响有以下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客观性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公事公办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；东方文化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拉丁文化：裙带关系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</a:t>
            </a:r>
            <a:r>
              <a:rPr sz="2400" b="1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时间观念</a:t>
            </a:r>
            <a:r>
              <a:rPr 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单一时间利用方式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：“专时专用”和“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速度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北美、瑞士、德国等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多种时间利用方式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：“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一时多用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中东和拉美国家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三）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竞争和平等观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日本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顾客就是上帝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，卖方往往会顺从买方的欲望和需要；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美国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卖方将买方视为地位平等的人，奉行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平等主义价值观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5142681" y="2875953"/>
            <a:ext cx="1288764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5491024" y="4524751"/>
            <a:ext cx="1288764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9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2373904" y="1842679"/>
            <a:ext cx="962941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不同的文化背景使谈判者之间的信息交流面临许多冲突和障碍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法国人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天性比较开朗，注重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人情味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日本人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地位和等级观念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很重，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要搞清楚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德国人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重视体面，注意形式，有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头衔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一定要称呼其头衔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澳大利亚人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参与谈判时，代表都是有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决定权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的，所以己方要让有决定权的人参加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59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无论穿什么，都不会把手放到口袋里，因为这样做会被认为是粗鲁的。具有这种行为习惯的是（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2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无论穿什么，都不会把手放到口袋里，因为这样做会被认为是粗鲁的。具有这种行为习惯的是（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5844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46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85614"/>
            <a:ext cx="3463352" cy="5517146"/>
            <a:chOff x="4552950" y="189838"/>
            <a:chExt cx="3106738" cy="4835922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593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89838"/>
              <a:ext cx="17986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89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6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2849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435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538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以下有关美国人风俗习惯的说法中，正确的是（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餐桌上或在游玩时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谈生意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谈生意时喜欢有一定的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隐私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谈判时缺乏时间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观念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买卖做成之后会举行一个长时间的宴会</a:t>
            </a:r>
          </a:p>
        </p:txBody>
      </p:sp>
    </p:spTree>
    <p:extLst>
      <p:ext uri="{BB962C8B-B14F-4D97-AF65-F5344CB8AC3E}">
        <p14:creationId xmlns:p14="http://schemas.microsoft.com/office/powerpoint/2010/main" val="51065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以下有关美国人风俗习惯的说法中，正确的是（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餐桌上或在游玩时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谈生意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谈生意时喜欢有一定的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隐私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谈判时缺乏时间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观念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买卖做成之后会举行一个长时间的宴会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5844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104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与东方文化相比，英美文化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偏好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抽象思维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综合思维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形象思维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统一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思维</a:t>
            </a:r>
          </a:p>
        </p:txBody>
      </p:sp>
    </p:spTree>
    <p:extLst>
      <p:ext uri="{BB962C8B-B14F-4D97-AF65-F5344CB8AC3E}">
        <p14:creationId xmlns:p14="http://schemas.microsoft.com/office/powerpoint/2010/main" val="8876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与东方文化相比，英美文化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偏好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抽象思维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综合思维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形象思维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统一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思维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5844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34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谈判中，强调“专时专用”和“速度”的是（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23065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谈判中，强调“专时专用”和“速度”的是（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5844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730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02970" y="1969539"/>
            <a:ext cx="79522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美洲</a:t>
            </a:r>
            <a:endParaRPr lang="en-US" altLang="zh-CN" sz="72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943" y="4972095"/>
            <a:ext cx="457040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8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933150" y="1476528"/>
            <a:ext cx="973865" cy="3411123"/>
            <a:chOff x="3391485" y="1355133"/>
            <a:chExt cx="1495957" cy="4037979"/>
          </a:xfrm>
        </p:grpSpPr>
        <p:grpSp>
          <p:nvGrpSpPr>
            <p:cNvPr id="24" name="组合 23"/>
            <p:cNvGrpSpPr/>
            <p:nvPr/>
          </p:nvGrpSpPr>
          <p:grpSpPr>
            <a:xfrm>
              <a:off x="4221239" y="1355133"/>
              <a:ext cx="666203" cy="4037979"/>
              <a:chOff x="3715495" y="352457"/>
              <a:chExt cx="609007" cy="4504981"/>
            </a:xfrm>
          </p:grpSpPr>
          <p:grpSp>
            <p:nvGrpSpPr>
              <p:cNvPr id="26" name="组合 30"/>
              <p:cNvGrpSpPr>
                <a:grpSpLocks/>
              </p:cNvGrpSpPr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3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38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1"/>
                <a:ext cx="2290449" cy="609006"/>
                <a:chOff x="0" y="504055"/>
                <a:chExt cx="6752230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3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8" name="直接连接符 27"/>
              <p:cNvCxnSpPr>
                <a:stCxn id="36" idx="0"/>
                <a:endCxn id="30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>
            <a:xfrm flipV="1">
              <a:off x="3391485" y="2799809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112025" y="2936959"/>
            <a:ext cx="603197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099318" y="4671262"/>
            <a:ext cx="6044682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三、拉丁美洲商人的谈判风格、礼仪及禁忌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38859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3" y="2259023"/>
            <a:ext cx="3355417" cy="2248174"/>
          </a:xfrm>
          <a:prstGeom prst="rect">
            <a:avLst/>
          </a:prstGeom>
        </p:spPr>
      </p:pic>
      <p:sp>
        <p:nvSpPr>
          <p:cNvPr id="47" name="五边形 46"/>
          <p:cNvSpPr/>
          <p:nvPr/>
        </p:nvSpPr>
        <p:spPr>
          <a:xfrm flipH="1">
            <a:off x="9322794" y="1264876"/>
            <a:ext cx="266600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6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3" y="2259023"/>
            <a:ext cx="3355417" cy="2248174"/>
          </a:xfrm>
          <a:prstGeom prst="rect">
            <a:avLst/>
          </a:prstGeom>
        </p:spPr>
      </p:pic>
      <p:sp>
        <p:nvSpPr>
          <p:cNvPr id="47" name="五边形 46"/>
          <p:cNvSpPr/>
          <p:nvPr/>
        </p:nvSpPr>
        <p:spPr>
          <a:xfrm flipH="1">
            <a:off x="9322794" y="1264876"/>
            <a:ext cx="266600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8515" y="3327311"/>
            <a:ext cx="598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外露、坦率、豪爽、热情、自信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3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6203296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57095" y="2476662"/>
            <a:ext cx="6590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8858896" y="608853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8896" y="2930215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5795088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861702" y="176333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90324" y="4096621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44656" y="5251100"/>
            <a:ext cx="233910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74238" y="672245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55118" y="1908212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74238" y="3073892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355118" y="4219055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74238" y="5318572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五边形 46"/>
          <p:cNvSpPr/>
          <p:nvPr/>
        </p:nvSpPr>
        <p:spPr>
          <a:xfrm flipH="1">
            <a:off x="9322794" y="1264876"/>
            <a:ext cx="266600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18" y="2259023"/>
            <a:ext cx="5643792" cy="42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五边形 46"/>
          <p:cNvSpPr/>
          <p:nvPr/>
        </p:nvSpPr>
        <p:spPr>
          <a:xfrm flipH="1">
            <a:off x="9322794" y="1264876"/>
            <a:ext cx="266600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18" y="2259023"/>
            <a:ext cx="5643792" cy="423284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704667" y="2844812"/>
            <a:ext cx="3157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外露、坦率、豪爽、热情、自信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说话滔滔不绝、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追求物质利益、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不拘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礼节、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幽默诙谐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6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3084709" y="1965590"/>
            <a:ext cx="840574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美国商人的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24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1．自信乐观，开朗幽默        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2．直截了当，干脆利落</a:t>
            </a:r>
            <a:endParaRPr lang="zh-CN" sz="24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3．态度诚恳，就事论事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4．重视效率，速战速决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5．具有极强的法律意识，律师在谈判中扮演着重要角色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6．喜欢全线推进式的谈判风格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7．重视细节，讲究包装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7" name="五边形 46"/>
          <p:cNvSpPr/>
          <p:nvPr/>
        </p:nvSpPr>
        <p:spPr>
          <a:xfrm flipH="1">
            <a:off x="9322794" y="1264876"/>
            <a:ext cx="266600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9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2207215" y="1948542"/>
            <a:ext cx="9944328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lang="zh-CN" altLang="en-US" sz="2400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及禁忌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不必要过多地握手与客套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见面与离别时，都面带微笑地握手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在正式场合对年长者和地位高的人，使用“先生”、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“夫人”等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美国商人习惯保持一定的身体间距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5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时间观念强，约会要提前预约，赴会要准时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比较熟悉的女士之间或男士之间会亲吻拥抱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不乐意听到他人对美国的批评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8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随身携带名片，但认为有必要联系时才会回赠名片；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9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不管是否有人在场，都不要与女士谈论她个人的问题。</a:t>
            </a:r>
          </a:p>
        </p:txBody>
      </p:sp>
    </p:spTree>
    <p:extLst>
      <p:ext uri="{BB962C8B-B14F-4D97-AF65-F5344CB8AC3E}">
        <p14:creationId xmlns:p14="http://schemas.microsoft.com/office/powerpoint/2010/main" val="30937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2207215" y="1948542"/>
            <a:ext cx="9505814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2400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忌讳在周六、日和公定假日洽谈商务（元旦、退伍军人节、感恩节、哥伦布日）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美国人最忌讳数字“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13"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、“星期五”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忌讳谈有关私人性质的问题</a:t>
            </a:r>
          </a:p>
        </p:txBody>
      </p:sp>
    </p:spTree>
    <p:extLst>
      <p:ext uri="{BB962C8B-B14F-4D97-AF65-F5344CB8AC3E}">
        <p14:creationId xmlns:p14="http://schemas.microsoft.com/office/powerpoint/2010/main" val="13600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以下有关美国人谈判风格的描述，不正确的有（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自信乐观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浪漫随意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态度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诚恳，就事论事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效率，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速战速决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法律意识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不强</a:t>
            </a:r>
          </a:p>
        </p:txBody>
      </p:sp>
    </p:spTree>
    <p:extLst>
      <p:ext uri="{BB962C8B-B14F-4D97-AF65-F5344CB8AC3E}">
        <p14:creationId xmlns:p14="http://schemas.microsoft.com/office/powerpoint/2010/main" val="39179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以下有关美国人谈判风格的描述，不正确的有（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自信乐观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浪漫随意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态度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诚恳，就事论事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效率，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速战速决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法律意识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5844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40546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以下有关美国人谈判风格的描述，不正确的有（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自信乐观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浪漫随意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态度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诚恳，就事论事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效率，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速战速决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法律意识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5844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6404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736365" y="2089433"/>
            <a:ext cx="9107291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sz="2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2400" u="sng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24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加拿大居民大多数是英国和法国移民的后裔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英国裔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商人：严谨、保守、重视信誉，喜欢设置关卡，要有耐心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商人：和蔼可亲，平易近人，客气大方，力求慎重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322794" y="1264876"/>
            <a:ext cx="266600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5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103975" y="1951113"/>
            <a:ext cx="10524239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（二）加拿大商人的谈判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）见面或分手时要行握手礼，相互亲吻对手脸颊也常用。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约会：预约、准时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或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俱乐部；服装得体；进餐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时间可长达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小时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）有耐心和温和，时间观念很强，所以要严格遵守合同的最后期限。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）要注重礼节，情绪上要克制，不要操之过急。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）对法裔谈判者应力求慎重，不弄清对方的意图与要求切不要贸然承诺。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）高层管理者对谈判影响较大，应将注意力集中在高层管理者身上。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）忌讳白色的百合花，但酷爱枫叶，视其为国宝和友谊的象征</a:t>
            </a:r>
          </a:p>
        </p:txBody>
      </p:sp>
    </p:spTree>
    <p:extLst>
      <p:ext uri="{BB962C8B-B14F-4D97-AF65-F5344CB8AC3E}">
        <p14:creationId xmlns:p14="http://schemas.microsoft.com/office/powerpoint/2010/main" val="21796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429" y="1563071"/>
            <a:ext cx="110671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商务</a:t>
            </a:r>
            <a:r>
              <a:rPr lang="zh-CN" altLang="en-US" sz="28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谈判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，不仅仅是谈判各方基于经济利益的交流与合作，也是各方所具有的不同文化之间的碰撞与沟通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谈判</a:t>
            </a:r>
            <a:r>
              <a:rPr lang="zh-CN" altLang="en-US" sz="28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风格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，主要是指在谈判过程中谈判人员所表现出来的言谈举止、处事方式以及习惯爱好等特点。</a:t>
            </a:r>
          </a:p>
        </p:txBody>
      </p:sp>
      <p:sp>
        <p:nvSpPr>
          <p:cNvPr id="5" name="矩形 4"/>
          <p:cNvSpPr/>
          <p:nvPr/>
        </p:nvSpPr>
        <p:spPr>
          <a:xfrm>
            <a:off x="1306286" y="976993"/>
            <a:ext cx="957942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7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加拿大人的谈判礼仪包括（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约会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预约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时间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观念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禁忌百合花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时间长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很强耐性</a:t>
            </a:r>
          </a:p>
        </p:txBody>
      </p:sp>
    </p:spTree>
    <p:extLst>
      <p:ext uri="{BB962C8B-B14F-4D97-AF65-F5344CB8AC3E}">
        <p14:creationId xmlns:p14="http://schemas.microsoft.com/office/powerpoint/2010/main" val="8745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加拿大人的谈判礼仪包括（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约会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预约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时间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观念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禁忌百合花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时间长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很强耐性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34193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三、拉丁美洲商人的谈判风格、礼仪及禁忌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639558" y="2089433"/>
            <a:ext cx="9552442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1.性格特点是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固执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个人人格至上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富于男子气概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生活悠闲恬淡，不很注重物质利益，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sz="2000" u="sng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重感情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3.享乐至上主义者，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酷爱娱乐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教育水平相对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较低</a:t>
            </a:r>
            <a:r>
              <a:rPr sz="2000" u="sng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国际贸易知识有限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，必须与负责管理的人谈生意，降低风险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寻找代理商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至关重要，建立代理网络，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大多拉美国家普遍存在代理制度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5.拉美人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工作时间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普遍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较短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且松懈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巴西人：酷爱娱乐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阿根廷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人：正统，欧洲化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哥伦比亚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、智利、巴拉圭人：保守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厄瓜多尔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人、秘鲁人：时间观念不强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313" y="1236708"/>
            <a:ext cx="2745740" cy="18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三、拉丁美洲商人的谈判风格、礼仪及禁忌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639558" y="2089433"/>
            <a:ext cx="9552442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1.性格特点是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固执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个人人格至上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富于男子气概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生活悠闲恬淡，不很注重物质利益，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sz="2000" u="sng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重感情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3.享乐至上主义者，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酷爱娱乐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教育水平相对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较低</a:t>
            </a:r>
            <a:r>
              <a:rPr sz="2000" u="sng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国际贸易知识有限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，必须与负责管理的人谈生意，降低风险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寻找代理商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至关重要，建立代理网络，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大多拉美国家普遍存在代理制度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5.拉美人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工作时间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普遍</a:t>
            </a:r>
            <a:r>
              <a:rPr sz="20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较短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且松懈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巴西人：酷爱娱乐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阿根廷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人：正统，欧洲化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哥伦比亚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、智利、巴拉圭人：保守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厄瓜多尔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人、秘鲁人：时间观念不强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313" y="1236708"/>
            <a:ext cx="2745740" cy="1877695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7591155" y="1741782"/>
            <a:ext cx="1546267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3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02970" y="1969539"/>
            <a:ext cx="79522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欧洲</a:t>
            </a:r>
            <a:endParaRPr lang="en-US" altLang="zh-CN" sz="72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943" y="4972095"/>
            <a:ext cx="457040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8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931613" y="1286034"/>
            <a:ext cx="965765" cy="5154741"/>
            <a:chOff x="1943409" y="1291771"/>
            <a:chExt cx="965765" cy="5027795"/>
          </a:xfrm>
        </p:grpSpPr>
        <p:grpSp>
          <p:nvGrpSpPr>
            <p:cNvPr id="23" name="组合 22"/>
            <p:cNvGrpSpPr/>
            <p:nvPr/>
          </p:nvGrpSpPr>
          <p:grpSpPr>
            <a:xfrm>
              <a:off x="1943409" y="1291771"/>
              <a:ext cx="965765" cy="5027795"/>
              <a:chOff x="3448459" y="1355133"/>
              <a:chExt cx="1483514" cy="4269793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21238" y="1355133"/>
                <a:ext cx="710735" cy="4269793"/>
                <a:chOff x="3715495" y="352457"/>
                <a:chExt cx="649716" cy="4763605"/>
              </a:xfrm>
            </p:grpSpPr>
            <p:grpSp>
              <p:nvGrpSpPr>
                <p:cNvPr id="2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8" y="1071136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cxnSp>
                <p:nvCxnSpPr>
                  <p:cNvPr id="37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765817" y="3516668"/>
                  <a:ext cx="2549072" cy="649716"/>
                  <a:chOff x="-762420" y="504055"/>
                  <a:chExt cx="7514650" cy="691395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762419" y="504056"/>
                    <a:ext cx="6795085" cy="1226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cxnSp>
                <p:nvCxnSpPr>
                  <p:cNvPr id="33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-762420" y="547378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52230" y="504055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6" idx="0"/>
                  <a:endCxn id="31" idx="1"/>
                </p:cNvCxnSpPr>
                <p:nvPr/>
              </p:nvCxnSpPr>
              <p:spPr>
                <a:xfrm flipH="1">
                  <a:off x="3715495" y="2398820"/>
                  <a:ext cx="1" cy="41225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3448459" y="3143925"/>
                <a:ext cx="788888" cy="52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3909" y="1526328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63335" y="2003250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4" y="2480502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5" y="3892832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5" y="4337779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4824" y="4776137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3909" y="2942295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4" y="5238919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92327" y="5677276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5"/>
          <p:cNvSpPr txBox="1"/>
          <p:nvPr/>
        </p:nvSpPr>
        <p:spPr>
          <a:xfrm>
            <a:off x="3285095" y="1052399"/>
            <a:ext cx="3877226" cy="557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德国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意大利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西班牙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葡萄牙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荷兰、比利时和卢森堡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奥地利和瑞士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俄罗斯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6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48" y="868079"/>
            <a:ext cx="2583248" cy="16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"/>
          <p:cNvSpPr txBox="1"/>
          <p:nvPr/>
        </p:nvSpPr>
        <p:spPr>
          <a:xfrm>
            <a:off x="2258318" y="1895759"/>
            <a:ext cx="979324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一）英国商人的</a:t>
            </a:r>
            <a:r>
              <a:rPr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1.一般比较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冷静和持重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保持距离，不轻易表露感情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2.开场陈述时十分坦率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，让对方了解自己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，也考虑对方的立场和行动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3.态度灵活，有十足的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自信心</a:t>
            </a:r>
            <a:endParaRPr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4.十分注意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，崇尚绅士风度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5.缺点。  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例如，经常不遵守交货时间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大不列颠及北爱尔兰联合王国女王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    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圣诞节至元旦一般不做生意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48" y="868079"/>
            <a:ext cx="2583248" cy="16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"/>
          <p:cNvSpPr txBox="1"/>
          <p:nvPr/>
        </p:nvSpPr>
        <p:spPr>
          <a:xfrm>
            <a:off x="2258318" y="1895759"/>
            <a:ext cx="979324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一）英国商人的</a:t>
            </a:r>
            <a:r>
              <a:rPr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1.一般比较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冷静和持重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保持距离，不轻易表露感情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2.开场陈述时十分坦率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，让对方了解自己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，也考虑对方的立场和行动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3.态度灵活，有十足的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自信心</a:t>
            </a:r>
            <a:endParaRPr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4.十分注意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，崇尚绅士风度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5.缺点。  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例如，经常不遵守交货时间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大不列颠及北爱尔兰联合王国女王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    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圣诞节至元旦一般不做生意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48" y="868079"/>
            <a:ext cx="2583248" cy="1656193"/>
          </a:xfrm>
          <a:prstGeom prst="rect">
            <a:avLst/>
          </a:prstGeom>
        </p:spPr>
      </p:pic>
      <p:sp>
        <p:nvSpPr>
          <p:cNvPr id="23" name="五边形 22"/>
          <p:cNvSpPr/>
          <p:nvPr/>
        </p:nvSpPr>
        <p:spPr>
          <a:xfrm flipH="1">
            <a:off x="6257950" y="2063699"/>
            <a:ext cx="263938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26181" y="1929813"/>
            <a:ext cx="1078293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二）英国商人的谈判</a:t>
            </a:r>
            <a:r>
              <a:rPr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1.见面告别时要与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男士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女士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交往，只有等她们先伸出手时再握手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.会谈要事先预约，赴约要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.请柬上写有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en-US"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bl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ack 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tie”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字样，赴约时，男士穿礼服，女士应穿长裙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.男士忌讳带有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条纹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的领带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.忌讳以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皇家的家事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为谈话的笑料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.不要把英国人笼统称呼为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“英国人”</a:t>
            </a:r>
            <a:endParaRPr lang="en-US" sz="24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.不宜送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菊花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白色的百合花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99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88456" y="1997839"/>
            <a:ext cx="79522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影响</a:t>
            </a:r>
            <a:r>
              <a:rPr lang="zh-CN" altLang="en-US" sz="4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国际商务谈判风格</a:t>
            </a:r>
            <a:r>
              <a:rPr lang="zh-CN" altLang="en-US" sz="4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48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文化</a:t>
            </a:r>
            <a:r>
              <a:rPr lang="zh-CN" altLang="en-US" sz="7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因素</a:t>
            </a:r>
            <a:endParaRPr lang="en-US" altLang="zh-CN" sz="72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英国商务宴请如需要男士着礼服，女士着长裙，则请柬上会注明（）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A:white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jacket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B:black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jacket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C:white tie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D:black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tie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0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英国商务宴请如需要男士着礼服，女士着长裙，则请柬上会注明（）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A:white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jacket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B:black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jacket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C:white tie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D:black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tie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235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在任何欧洲国家都只用于万圣节和葬礼，而不宜送人的花是（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菊花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玫瑰花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茉莉花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8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在任何欧洲国家都只用于万圣节和葬礼，而不宜送人的花是（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菊花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玫瑰花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茉莉花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055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五边形 25"/>
          <p:cNvSpPr/>
          <p:nvPr/>
        </p:nvSpPr>
        <p:spPr>
          <a:xfrm flipH="1">
            <a:off x="9059310" y="1264876"/>
            <a:ext cx="1507089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24" y="2735585"/>
            <a:ext cx="5764703" cy="1758308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9059310" y="1264876"/>
            <a:ext cx="1507089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0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30" y="2282598"/>
            <a:ext cx="5764703" cy="1758308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9059310" y="1264876"/>
            <a:ext cx="1507089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321" y="4408903"/>
            <a:ext cx="296672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26181" y="1929813"/>
            <a:ext cx="10782935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（一）德国商人的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德国人具有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自信、谨慎、保守、刻板、严谨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的特点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他们在谈判前就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得十分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充分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周到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德国商人非常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讲究效率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，并且他们的思维富于系统性和逻辑性。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德国商人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自信而固执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德国人素有</a:t>
            </a:r>
            <a:r>
              <a:rPr lang="zh-CN" altLang="en-US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“契约之民”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的雅称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德国人非常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守时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，有板有眼，一本正经。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673" y="4699432"/>
            <a:ext cx="2966720" cy="20955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6110449"/>
            <a:ext cx="2242185" cy="683895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9059310" y="1264876"/>
            <a:ext cx="1507089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8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26181" y="1929813"/>
            <a:ext cx="1078293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德国商人的谈判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重视礼节，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随处可见，会见与告别时，行握手礼应有力。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事先预约，务必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到场。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个人关系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是很严肃的，最好称呼“先生”“夫人”或“小姐”。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谈判时，穿着要整洁，举止要得体，处事要克制。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，忌讳闲聊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语气一般比较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，不会用开玩笑方式打破沉默。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讲究节俭，反对浪费，他们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把浪费看成是“罪恶”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16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下列各项中，采用单一时间利用方式的是（ 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．中东人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       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．拉美人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．伊朗人</a:t>
            </a:r>
          </a:p>
        </p:txBody>
      </p:sp>
    </p:spTree>
    <p:extLst>
      <p:ext uri="{BB962C8B-B14F-4D97-AF65-F5344CB8AC3E}">
        <p14:creationId xmlns:p14="http://schemas.microsoft.com/office/powerpoint/2010/main" val="30816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971549" y="1288309"/>
            <a:ext cx="947262" cy="4037979"/>
            <a:chOff x="3432348" y="1355133"/>
            <a:chExt cx="1455093" cy="4037979"/>
          </a:xfrm>
        </p:grpSpPr>
        <p:grpSp>
          <p:nvGrpSpPr>
            <p:cNvPr id="47" name="组合 46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65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圆角矩形 66"/>
          <p:cNvSpPr/>
          <p:nvPr/>
        </p:nvSpPr>
        <p:spPr>
          <a:xfrm>
            <a:off x="3112026" y="1071920"/>
            <a:ext cx="33613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3137332" y="5109898"/>
            <a:ext cx="333603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137331" y="2071975"/>
            <a:ext cx="333603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3141244" y="3059279"/>
            <a:ext cx="333212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137332" y="4112416"/>
            <a:ext cx="333603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sp>
        <p:nvSpPr>
          <p:cNvPr id="76" name="五边形 75"/>
          <p:cNvSpPr/>
          <p:nvPr/>
        </p:nvSpPr>
        <p:spPr>
          <a:xfrm flipH="1">
            <a:off x="343717" y="821472"/>
            <a:ext cx="1288764" cy="384358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7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下列各项中，采用单一时间利用方式的是（ 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．中东人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       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．拉美人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．伊朗人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39245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469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德国人的谈判风格有（  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严谨保守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讲究效率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崇尚契约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自信固执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非常守时</a:t>
            </a:r>
          </a:p>
        </p:txBody>
      </p:sp>
    </p:spTree>
    <p:extLst>
      <p:ext uri="{BB962C8B-B14F-4D97-AF65-F5344CB8AC3E}">
        <p14:creationId xmlns:p14="http://schemas.microsoft.com/office/powerpoint/2010/main" val="18791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德国人的谈判风格有（  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严谨保守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讲究效率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崇尚契约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自信固执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非常守时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97045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8167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94" y="2852355"/>
            <a:ext cx="2840608" cy="297872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835" y="2473403"/>
            <a:ext cx="2459368" cy="36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71324" y="1731247"/>
            <a:ext cx="8980447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）法国商人的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浓厚的国家意识和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强烈的民族、文化自豪感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性格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、眼界开阔，对事物比较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敏感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，为人友善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为自己的语言而自豪，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习惯使用法语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为谈判语言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不应只顾谈生意上的细节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，会被视为“此人太枯燥无味，没情趣”。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法国商人在谈判方式上偏爱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横向式</a:t>
            </a:r>
            <a:r>
              <a:rPr lang="zh-CN" altLang="en-US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</a:t>
            </a:r>
            <a:r>
              <a:rPr lang="en-US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思路灵活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，手法多样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大多注重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依靠自身力量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达成交易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对商品的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质量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要求十分严格，同时注重美感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9.</a:t>
            </a:r>
            <a:r>
              <a:rPr lang="zh-CN" altLang="en-US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时间观念不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</a:t>
            </a:r>
            <a:endParaRPr lang="zh-CN" altLang="en-US" sz="20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9059309" y="1264876"/>
            <a:ext cx="2581147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71325" y="1731247"/>
            <a:ext cx="9502962" cy="27238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（二）法国商人的谈判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禁忌</a:t>
            </a:r>
            <a:endParaRPr lang="en-US" altLang="zh-CN" sz="2400" b="1" u="sng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见面时要握手，且迅速而稍有力。告辞时，应向主人再次握手道别。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严禁过多地谈论个人私事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商业款待多数在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举行。</a:t>
            </a:r>
          </a:p>
        </p:txBody>
      </p:sp>
    </p:spTree>
    <p:extLst>
      <p:ext uri="{BB962C8B-B14F-4D97-AF65-F5344CB8AC3E}">
        <p14:creationId xmlns:p14="http://schemas.microsoft.com/office/powerpoint/2010/main" val="19098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不喜欢在餐桌上或游玩时谈生意的是（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．美国人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．法国人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．英国人</a:t>
            </a:r>
          </a:p>
        </p:txBody>
      </p:sp>
    </p:spTree>
    <p:extLst>
      <p:ext uri="{BB962C8B-B14F-4D97-AF65-F5344CB8AC3E}">
        <p14:creationId xmlns:p14="http://schemas.microsoft.com/office/powerpoint/2010/main" val="38704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不喜欢在餐桌上或游玩时谈生意的是（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．美国人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．法国人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．英国人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97045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28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以下各项中，属于法国人的谈判风格的是（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包装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精美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比较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严肃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等级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观念根深蒂固</a:t>
            </a:r>
          </a:p>
        </p:txBody>
      </p:sp>
    </p:spTree>
    <p:extLst>
      <p:ext uri="{BB962C8B-B14F-4D97-AF65-F5344CB8AC3E}">
        <p14:creationId xmlns:p14="http://schemas.microsoft.com/office/powerpoint/2010/main" val="26763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以下各项中，属于法国人的谈判风格的是（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包装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精美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比较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严肃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等级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观念根深蒂固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97045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9793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19888" y="1768334"/>
            <a:ext cx="8663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解决语言问题的方法也很简单，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如雇佣一位翻译或用共同的第三语言交谈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35" y="2211271"/>
            <a:ext cx="6718300" cy="440182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7312915" y="3460316"/>
            <a:ext cx="490220" cy="2584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822695" y="5776161"/>
            <a:ext cx="490220" cy="2584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19770" y="6034606"/>
            <a:ext cx="567690" cy="2584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252080" y="6286902"/>
            <a:ext cx="567690" cy="2584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58176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四、意大利商人的谈判风格、礼仪及禁忌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2" y="1767235"/>
            <a:ext cx="2090699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48191" y="2089433"/>
            <a:ext cx="9865819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意大利人的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国家意识比较淡薄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，而更愿意提故乡的名字。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非常重视商人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的作用。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与法国人相似，意大利商人常常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不遵守约会时间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善于社交，但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情绪多变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，表情富于变化。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商业贸易比较发达，与外商交易的热情不高，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更愿与国内企业打交道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追求时髦，通常在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现代化的办公室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里工作。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059308" y="1264876"/>
            <a:ext cx="1352377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0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58176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五、西班牙商人的谈判风格、礼仪及禁忌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2" y="1767235"/>
            <a:ext cx="2090699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26181" y="1736817"/>
            <a:ext cx="9865819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（一）西班牙商人的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生性开朗，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奔放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的热情。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略显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傲慢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，其商人常常有居高临下的优越感，仿佛自己是世界的主人。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考虑问题很注重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现实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，对各种事务的安排十分严肃认真。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</a:t>
            </a:r>
            <a:r>
              <a:rPr lang="zh-CN" altLang="en-US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不肯承认自己的错误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059308" y="1264876"/>
            <a:ext cx="1352377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8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58176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五、西班牙商人的谈判风格、礼仪及禁忌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2" y="1767235"/>
            <a:ext cx="2090699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26181" y="1736817"/>
            <a:ext cx="9865819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（二）西班牙商人的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谈判礼仪及禁忌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尽量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不适用诱导式问句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提防投机性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掮客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注意避免卷入其地方政治纠纷之中。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避免送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大丽花和菊花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避免和他们谈论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宗教、家庭和工作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等问题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不要说有关</a:t>
            </a:r>
            <a:r>
              <a:rPr lang="zh-CN" altLang="en-US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斗牛的坏话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33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7922615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八、荷兰、比利时和卢森堡商人的谈判风格、礼仪及禁忌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0" y="1767237"/>
            <a:ext cx="20907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42294" y="1676095"/>
            <a:ext cx="9865819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（一）荷兰、比利时和卢森堡商人的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办事比较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稳重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荷兰商人多数会讲多国语言，在商务谈判中喜欢时时插入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闲谈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与荷兰商人面谈后要及时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写信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给他们以确认谈话内容</a:t>
            </a:r>
            <a:endParaRPr lang="zh-CN" altLang="en-US"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比利时人喜欢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社交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，常把做生意和交际娱乐结合在一起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比利时人的工作态度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很现实、很稳健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比利时人的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商业道德水平相当高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，做生意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讲信誉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9500566" y="2015833"/>
            <a:ext cx="1352377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8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7922615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八、荷兰、比利时和卢森堡商人的谈判风格、礼仪及禁忌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0" y="1767237"/>
            <a:ext cx="20907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528889" y="1692910"/>
            <a:ext cx="9430392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（二）荷兰、比利时和卢森堡商人的谈判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应注意要十分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尊重对方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，维护其较强的自尊心，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要十分注重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礼节和仪表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。比利时人注重地位、外表和服装。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在谈判中要有韧劲，不要轻易退让，但也不应以硬碰硬，而应心平气和地多举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有说服力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的事实和讲令人折服的道理，避其锋芒，因势利导，稳扎稳打。</a:t>
            </a:r>
          </a:p>
        </p:txBody>
      </p:sp>
    </p:spTree>
    <p:extLst>
      <p:ext uri="{BB962C8B-B14F-4D97-AF65-F5344CB8AC3E}">
        <p14:creationId xmlns:p14="http://schemas.microsoft.com/office/powerpoint/2010/main" val="29004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55128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598" y="1767239"/>
            <a:ext cx="2090707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528889" y="1692910"/>
            <a:ext cx="9271225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）北欧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北欧人是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务实型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的，工作计划性很强，按部就班，规规矩矩。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态度谦恭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，非常讲究文明礼貌，不易激动，善于同外国客商搞好关系。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谈判风格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坦诚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，不隐藏自己的观点，善于提出各种建设性方案。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北欧人为保证其竞争力，总是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大规模地投资于现代技术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。高质量、高附加值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047347" y="1243410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55128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598" y="1767239"/>
            <a:ext cx="2090707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238603" y="1576110"/>
            <a:ext cx="9953397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）北欧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应考虑如何与其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配合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讲究礼貌，在与外国人交往中也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最讲礼仪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不喜欢无休止的讨价还价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，他们希望对方的公司在市场上是优秀的</a:t>
            </a:r>
            <a:endParaRPr lang="zh-CN" altLang="en-US"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在北欧，</a:t>
            </a:r>
            <a:r>
              <a:rPr lang="zh-CN" altLang="en-US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代理商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的地位很高，必须时刻牢记这些代理商和中间商。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北欧人较为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朴实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，工作之余的交际较少。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北欧人普遍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喜欢饮酒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，为了公众利益，北欧国家都制定了严厉的饮酒法。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北欧人特别是瑞典人在商业交际中往往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不太准时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不要太计较</a:t>
            </a:r>
          </a:p>
        </p:txBody>
      </p:sp>
    </p:spTree>
    <p:extLst>
      <p:ext uri="{BB962C8B-B14F-4D97-AF65-F5344CB8AC3E}">
        <p14:creationId xmlns:p14="http://schemas.microsoft.com/office/powerpoint/2010/main" val="114825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596" y="1767241"/>
            <a:ext cx="2090711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3065917" y="2136392"/>
            <a:ext cx="7674655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一般显得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谨慎敏感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，相对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缺乏信任感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，缺乏灵活性。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办事断断续续，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效率较低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虽有拖拉作风，在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谈判桌前显得非常精明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596" y="1767241"/>
            <a:ext cx="2090711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475799" y="1929813"/>
            <a:ext cx="9454944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注意：1.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慎重考虑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降低风险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，保护自己。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.注意利益均衡，讲求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.注意多谈俄罗斯</a:t>
            </a:r>
            <a:r>
              <a:rPr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文化艺术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，能带来友善氛围。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.重视谈判仪表和言行举止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忌讳黄色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的礼品和手套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.忌讳用</a:t>
            </a:r>
            <a:r>
              <a:rPr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左手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握手和传递东西。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.初次见面时，不要过问生活细节，尤其忌讳问女人的年龄。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3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02970" y="1969539"/>
            <a:ext cx="79522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亚洲</a:t>
            </a:r>
            <a:endParaRPr lang="en-US" altLang="zh-CN" sz="72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943" y="4972095"/>
            <a:ext cx="457040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8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112026" y="1071920"/>
            <a:ext cx="3695174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971549" y="1288309"/>
            <a:ext cx="1140477" cy="4371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541787" y="1856209"/>
            <a:ext cx="9476042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1.日本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商人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：最为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、较多采用正面承诺、推荐和保证，较少采用威胁、命令和警告性言论不常使用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和面部凝视，常保持沉默；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2.巴西商人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使用“不”“你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频率较高，风格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豪放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，在谈判中不甘寂寞，不时凝视对方并触碰对方；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3.法国商人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：谈判风格更为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随意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，使用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威胁与警告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频率高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频繁插话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、面部凝视、使用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“ 不”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“你”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7514482" y="1055269"/>
            <a:ext cx="1288764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1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111592" y="1545134"/>
            <a:ext cx="40729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日本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商人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111592" y="2504753"/>
            <a:ext cx="40729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、韩国商人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114512" y="3368683"/>
            <a:ext cx="407005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南亚</a:t>
            </a:r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商人和东南亚商人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0" name="直接箭头连接符 35"/>
          <p:cNvCxnSpPr>
            <a:cxnSpLocks noChangeShapeType="1"/>
          </p:cNvCxnSpPr>
          <p:nvPr/>
        </p:nvCxnSpPr>
        <p:spPr bwMode="auto">
          <a:xfrm rot="16200000">
            <a:off x="2719535" y="2461632"/>
            <a:ext cx="0" cy="433695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995369" y="1761524"/>
            <a:ext cx="947260" cy="3709611"/>
            <a:chOff x="1995369" y="2060012"/>
            <a:chExt cx="947260" cy="3411123"/>
          </a:xfrm>
        </p:grpSpPr>
        <p:grpSp>
          <p:nvGrpSpPr>
            <p:cNvPr id="23" name="组合 22"/>
            <p:cNvGrpSpPr/>
            <p:nvPr/>
          </p:nvGrpSpPr>
          <p:grpSpPr>
            <a:xfrm>
              <a:off x="1995369" y="2060012"/>
              <a:ext cx="947260" cy="3411123"/>
              <a:chOff x="3432353" y="1355133"/>
              <a:chExt cx="1455089" cy="403797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21239" y="1355133"/>
                <a:ext cx="666203" cy="4037979"/>
                <a:chOff x="3715495" y="352457"/>
                <a:chExt cx="609007" cy="4504981"/>
              </a:xfrm>
            </p:grpSpPr>
            <p:grpSp>
              <p:nvGrpSpPr>
                <p:cNvPr id="2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8" y="1071136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4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874773" y="3407711"/>
                  <a:ext cx="2290449" cy="609006"/>
                  <a:chOff x="-2" y="504055"/>
                  <a:chExt cx="6752232" cy="648073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2" y="504056"/>
                    <a:ext cx="6032667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cxnSp>
                <p:nvCxnSpPr>
                  <p:cNvPr id="32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52230" y="504055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4" idx="0"/>
                  <a:endCxn id="31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3432353" y="4296165"/>
                <a:ext cx="788889" cy="52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719535" y="4327630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圆角矩形 46"/>
          <p:cNvSpPr/>
          <p:nvPr/>
        </p:nvSpPr>
        <p:spPr>
          <a:xfrm>
            <a:off x="3126201" y="4266654"/>
            <a:ext cx="405837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四、阿拉伯商人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126201" y="5264655"/>
            <a:ext cx="405837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五、犹太商人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2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商人的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900" y="2290937"/>
            <a:ext cx="31381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794091" y="1856217"/>
            <a:ext cx="8991691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一）日本商人的</a:t>
            </a:r>
            <a:r>
              <a:rPr lang="en-US" altLang="zh-CN"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1.讲究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，注重人际关系；</a:t>
            </a:r>
            <a:r>
              <a:rPr lang="en-US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，性格内向，不轻信人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2.工作态度认真、慎重，办事有耐心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3.精明自信，进取心强，勤奋刻苦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计划性强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，注重长远利益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5.日本商人可谓</a:t>
            </a:r>
            <a:r>
              <a:rPr lang="en-US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人际关系的专家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6.日本商人的</a:t>
            </a:r>
            <a:r>
              <a:rPr lang="en-US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团队精神或集团意识在世界上是首屈一指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深藏不露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，固执坚毅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商人的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900" y="2290937"/>
            <a:ext cx="31381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07805" y="1745147"/>
            <a:ext cx="10820309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二）日本商人的谈判</a:t>
            </a:r>
            <a:r>
              <a:rPr lang="en-US" altLang="zh-CN"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：1.讲究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，常有送礼的习惯，讲究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尊卑有序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2.日本人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重视交换名片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，要一一交换。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：1.谈判过程中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随意增加人数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.忌讳代表团中用律师、会计师和其他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职业顾问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.对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“以礼求让，以情求利”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的习惯要胸有成竹，熟谙应付之法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不喜欢别人报价高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.不要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日本人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79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在国际商务谈判中，往往会不断地点头，但并非表示“同意”。具有这种谈判风格的是（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26766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在国际商务谈判中，往往会不断地点头，但并非表示“同意”。具有这种谈判风格的是（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97045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41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以下有关日本人谈判风格的描述，正确的有（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计划性强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准备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充分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注重长远利益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突出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开拓新市场</a:t>
            </a:r>
          </a:p>
        </p:txBody>
      </p:sp>
    </p:spTree>
    <p:extLst>
      <p:ext uri="{BB962C8B-B14F-4D97-AF65-F5344CB8AC3E}">
        <p14:creationId xmlns:p14="http://schemas.microsoft.com/office/powerpoint/2010/main" val="36832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以下有关日本人谈判风格的描述，正确的有（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计划性强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准备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充分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注重长远利益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突出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开拓新市场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97045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ABCE</a:t>
            </a:r>
          </a:p>
        </p:txBody>
      </p:sp>
    </p:spTree>
    <p:extLst>
      <p:ext uri="{BB962C8B-B14F-4D97-AF65-F5344CB8AC3E}">
        <p14:creationId xmlns:p14="http://schemas.microsoft.com/office/powerpoint/2010/main" val="29184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900" y="2290937"/>
            <a:ext cx="31381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786778" y="1795149"/>
            <a:ext cx="7953794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一）韩国商人的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endParaRPr lang="en-US" altLang="zh-CN" sz="2400" b="1" u="sng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西方发达国家称韩国商人为</a:t>
            </a:r>
            <a:r>
              <a:rPr lang="en-US" altLang="zh-CN" sz="24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“谈判的强手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1.非常重视商务谈判的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2.善于在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不利的谈判条件下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找到突破口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3.韩国商人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逻辑性强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，做事条理清楚，注重技巧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900" y="2290937"/>
            <a:ext cx="31381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786778" y="1795149"/>
            <a:ext cx="7953794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二）韩国商人的谈判</a:t>
            </a:r>
            <a:r>
              <a:rPr lang="en-US" altLang="zh-CN"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1.很注重谈判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2.在会谈初始阶段就创造友好的谈判气氛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3.与对方的反应和感情相协调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讲究策略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并通情达理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5.最好找一个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做介绍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7320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三、南亚和东南亚商人的谈判风格、礼仪及禁忌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898" y="2290939"/>
            <a:ext cx="3138107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500352" y="1595021"/>
            <a:ext cx="8940765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（一）南亚商人和东南亚商人的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印度尼西亚：小心谨慎，决不讲别人的坏话，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表面亲密友好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特别喜欢家里有客人来访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2.新加坡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华裔：乡土观念、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同甘共苦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的合作精神强烈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讲面子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3.泰国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注重艰苦奋斗和勤俭节约，喜欢诚实、善良富有人情味的人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生意大都由家族控制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4.印度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观念传统、思想保守，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喜欢逃避责任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，要先小人后君子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孟加拉国、巴基斯坦：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回教徒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；商业活动的对象是处于管理职位上的人，喜登门拜访，</a:t>
            </a:r>
            <a:r>
              <a:rPr lang="en-US" altLang="zh-CN"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讲英语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10363769" y="1287084"/>
            <a:ext cx="1239538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7003</Words>
  <Application>Microsoft Office PowerPoint</Application>
  <PresentationFormat>宽屏</PresentationFormat>
  <Paragraphs>1557</Paragraphs>
  <Slides>115</Slides>
  <Notes>87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30" baseType="lpstr">
      <vt:lpstr>Arial Unicode MS</vt:lpstr>
      <vt:lpstr>方正启体简体</vt:lpstr>
      <vt:lpstr>黑体</vt:lpstr>
      <vt:lpstr>华文楷体</vt:lpstr>
      <vt:lpstr>华文新魏</vt:lpstr>
      <vt:lpstr>楷体</vt:lpstr>
      <vt:lpstr>宋体</vt:lpstr>
      <vt:lpstr>微软雅黑</vt:lpstr>
      <vt:lpstr>幼圆</vt:lpstr>
      <vt:lpstr>Arial</vt:lpstr>
      <vt:lpstr>Calibri</vt:lpstr>
      <vt:lpstr>Calibri Light</vt:lpstr>
      <vt:lpstr>Franklin Gothic Book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Asmin</cp:lastModifiedBy>
  <cp:revision>349</cp:revision>
  <dcterms:created xsi:type="dcterms:W3CDTF">2018-05-15T04:43:17Z</dcterms:created>
  <dcterms:modified xsi:type="dcterms:W3CDTF">2018-05-31T10:01:12Z</dcterms:modified>
</cp:coreProperties>
</file>