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257" r:id="rId2"/>
    <p:sldId id="258" r:id="rId3"/>
    <p:sldId id="719" r:id="rId4"/>
    <p:sldId id="414" r:id="rId5"/>
    <p:sldId id="625" r:id="rId6"/>
    <p:sldId id="609" r:id="rId7"/>
    <p:sldId id="618" r:id="rId8"/>
    <p:sldId id="611" r:id="rId9"/>
    <p:sldId id="626" r:id="rId10"/>
    <p:sldId id="628" r:id="rId11"/>
    <p:sldId id="627" r:id="rId12"/>
    <p:sldId id="629" r:id="rId13"/>
    <p:sldId id="630" r:id="rId14"/>
    <p:sldId id="631" r:id="rId15"/>
    <p:sldId id="632" r:id="rId16"/>
    <p:sldId id="633" r:id="rId17"/>
    <p:sldId id="619" r:id="rId18"/>
    <p:sldId id="61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20" r:id="rId33"/>
    <p:sldId id="614" r:id="rId34"/>
    <p:sldId id="647" r:id="rId35"/>
    <p:sldId id="648" r:id="rId36"/>
    <p:sldId id="649" r:id="rId37"/>
    <p:sldId id="651" r:id="rId38"/>
    <p:sldId id="652" r:id="rId39"/>
    <p:sldId id="654" r:id="rId40"/>
    <p:sldId id="656" r:id="rId41"/>
    <p:sldId id="655" r:id="rId42"/>
    <p:sldId id="657" r:id="rId43"/>
    <p:sldId id="653" r:id="rId44"/>
    <p:sldId id="658" r:id="rId45"/>
    <p:sldId id="659" r:id="rId46"/>
    <p:sldId id="660" r:id="rId47"/>
    <p:sldId id="661" r:id="rId48"/>
    <p:sldId id="662" r:id="rId49"/>
    <p:sldId id="663" r:id="rId50"/>
    <p:sldId id="664" r:id="rId51"/>
    <p:sldId id="665" r:id="rId52"/>
    <p:sldId id="666" r:id="rId53"/>
    <p:sldId id="621" r:id="rId54"/>
    <p:sldId id="615" r:id="rId55"/>
    <p:sldId id="667" r:id="rId56"/>
    <p:sldId id="668" r:id="rId57"/>
    <p:sldId id="669" r:id="rId58"/>
    <p:sldId id="672" r:id="rId59"/>
    <p:sldId id="670" r:id="rId60"/>
    <p:sldId id="673" r:id="rId61"/>
    <p:sldId id="675" r:id="rId62"/>
    <p:sldId id="676" r:id="rId63"/>
    <p:sldId id="677" r:id="rId64"/>
    <p:sldId id="678" r:id="rId65"/>
    <p:sldId id="679" r:id="rId66"/>
    <p:sldId id="680" r:id="rId67"/>
    <p:sldId id="683" r:id="rId68"/>
    <p:sldId id="682" r:id="rId69"/>
    <p:sldId id="684" r:id="rId70"/>
    <p:sldId id="685" r:id="rId71"/>
    <p:sldId id="686" r:id="rId72"/>
    <p:sldId id="687" r:id="rId73"/>
    <p:sldId id="688" r:id="rId74"/>
    <p:sldId id="689" r:id="rId75"/>
    <p:sldId id="690" r:id="rId76"/>
    <p:sldId id="691" r:id="rId77"/>
    <p:sldId id="692" r:id="rId78"/>
    <p:sldId id="693" r:id="rId79"/>
    <p:sldId id="694" r:id="rId80"/>
    <p:sldId id="622" r:id="rId81"/>
    <p:sldId id="616" r:id="rId82"/>
    <p:sldId id="695" r:id="rId83"/>
    <p:sldId id="696" r:id="rId84"/>
    <p:sldId id="697" r:id="rId85"/>
    <p:sldId id="698" r:id="rId86"/>
    <p:sldId id="699" r:id="rId87"/>
    <p:sldId id="623" r:id="rId88"/>
    <p:sldId id="700" r:id="rId89"/>
    <p:sldId id="617" r:id="rId90"/>
    <p:sldId id="701" r:id="rId91"/>
    <p:sldId id="702" r:id="rId92"/>
    <p:sldId id="703" r:id="rId93"/>
    <p:sldId id="704" r:id="rId94"/>
    <p:sldId id="705" r:id="rId95"/>
    <p:sldId id="707" r:id="rId96"/>
    <p:sldId id="706" r:id="rId97"/>
    <p:sldId id="708" r:id="rId98"/>
    <p:sldId id="709" r:id="rId99"/>
    <p:sldId id="710" r:id="rId100"/>
    <p:sldId id="711" r:id="rId101"/>
    <p:sldId id="712" r:id="rId102"/>
    <p:sldId id="713" r:id="rId103"/>
    <p:sldId id="714" r:id="rId104"/>
    <p:sldId id="715" r:id="rId105"/>
    <p:sldId id="716" r:id="rId106"/>
    <p:sldId id="717" r:id="rId107"/>
    <p:sldId id="718" r:id="rId10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75931" autoAdjust="0"/>
  </p:normalViewPr>
  <p:slideViewPr>
    <p:cSldViewPr snapToGrid="0">
      <p:cViewPr varScale="1">
        <p:scale>
          <a:sx n="71" d="100"/>
          <a:sy n="71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8638-9698-4EDC-9412-A158CEC4640C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40CF5-E53E-4C03-B429-557B55F2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64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67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940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8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99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132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68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383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2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29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37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02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93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31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72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61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19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1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52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0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083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84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47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59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7642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62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27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7520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卖方主动开盘报价叫报盘，买方主动开盘报价叫递盘。在正式谈判中，开盘都是不可撤销的，叫做实盘。开盘时，报价要坚定而果断地提出，没有保留，毫不犹豫，这样才能给对方留下己方是认真而诚实的印象。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35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4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404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551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935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082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5511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446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988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358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006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753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44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787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4437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862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933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124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395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463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12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480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38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9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99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7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5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2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3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2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180" y="1051276"/>
            <a:ext cx="583340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66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66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4232" y="2176693"/>
            <a:ext cx="57674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自变量学院：徐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微微      中国农业大学  市场营销学学士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16174" y="4036422"/>
            <a:ext cx="5375827" cy="760730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149196"/>
            <a:ext cx="1663516" cy="150455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0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0390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134997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20029" y="1424301"/>
            <a:ext cx="1252224" cy="2269830"/>
            <a:chOff x="3655073" y="2264545"/>
            <a:chExt cx="1075643" cy="1264390"/>
          </a:xfrm>
        </p:grpSpPr>
        <p:grpSp>
          <p:nvGrpSpPr>
            <p:cNvPr id="24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28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28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3655073" y="2481738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5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圆角矩形 30"/>
          <p:cNvSpPr/>
          <p:nvPr/>
        </p:nvSpPr>
        <p:spPr>
          <a:xfrm>
            <a:off x="3046640" y="1190163"/>
            <a:ext cx="1485019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策略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概念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972254" y="3455894"/>
            <a:ext cx="1559406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制定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步骤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4"/>
          <p:cNvSpPr txBox="1"/>
          <p:nvPr/>
        </p:nvSpPr>
        <p:spPr>
          <a:xfrm>
            <a:off x="3046640" y="1750625"/>
            <a:ext cx="8558172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可以预见和可能发生的情况下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应采取的相应的</a:t>
            </a:r>
            <a:r>
              <a:rPr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行动和手段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5" name="五边形 34"/>
          <p:cNvSpPr/>
          <p:nvPr/>
        </p:nvSpPr>
        <p:spPr>
          <a:xfrm flipH="1">
            <a:off x="4661043" y="1269923"/>
            <a:ext cx="1265817" cy="38818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234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僵局最为纷繁多变的谈判阶段是（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准备期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初期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中期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后期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141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为避免出现谈判僵局，应（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语言模糊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态度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冷淡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观点分歧而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坚持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闻过则喜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7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为避免出现谈判僵局，应（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语言模糊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态度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冷淡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观点分歧而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坚持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闻过则喜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965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间接处理谈判僵局的具体做法有 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肯定局部，后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全盘否定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重复对方的意见，然后再削弱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对方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对方的意见去说服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对方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提问的方式促使对方自我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否定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自己的意见说服对方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3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间接处理谈判僵局的具体做法有 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肯定局部，后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全盘否定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重复对方的意见，然后再削弱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对方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对方的意见去说服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对方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提问的方式促使对方自我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否定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自己的意见说服对方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</a:p>
        </p:txBody>
      </p:sp>
    </p:spTree>
    <p:extLst>
      <p:ext uri="{BB962C8B-B14F-4D97-AF65-F5344CB8AC3E}">
        <p14:creationId xmlns:p14="http://schemas.microsoft.com/office/powerpoint/2010/main" val="160101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“一争二拖三得利”的谈判策略适用于（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价值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式谈判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合作式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谈判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立场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谈判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原则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式谈判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2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“一争二拖三得利”的谈判策略适用于（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价值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式谈判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合作式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谈判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立场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谈判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原则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式谈判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562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0390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134997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20029" y="1424301"/>
            <a:ext cx="1252224" cy="2269830"/>
            <a:chOff x="3655073" y="2264545"/>
            <a:chExt cx="1075643" cy="1264390"/>
          </a:xfrm>
        </p:grpSpPr>
        <p:grpSp>
          <p:nvGrpSpPr>
            <p:cNvPr id="24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28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28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3655073" y="2481738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5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圆角矩形 30"/>
          <p:cNvSpPr/>
          <p:nvPr/>
        </p:nvSpPr>
        <p:spPr>
          <a:xfrm>
            <a:off x="3046640" y="1190163"/>
            <a:ext cx="1485019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策略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概念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972254" y="3455894"/>
            <a:ext cx="1559406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制定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步骤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4"/>
          <p:cNvSpPr txBox="1"/>
          <p:nvPr/>
        </p:nvSpPr>
        <p:spPr>
          <a:xfrm>
            <a:off x="3046640" y="1750625"/>
            <a:ext cx="8558172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可以预见和可能发生的情况下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应采取的相应的</a:t>
            </a:r>
            <a:r>
              <a:rPr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行动和手段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5" name="文本框 4"/>
          <p:cNvSpPr txBox="1"/>
          <p:nvPr/>
        </p:nvSpPr>
        <p:spPr>
          <a:xfrm>
            <a:off x="4427455" y="2765883"/>
            <a:ext cx="6953308" cy="37548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一）</a:t>
            </a:r>
            <a:r>
              <a:rPr sz="2000" b="1" u="sng" dirty="0" err="1">
                <a:latin typeface="楷体" panose="02010609060101010101" pitchFamily="49" charset="-122"/>
                <a:ea typeface="楷体" panose="02010609060101010101" pitchFamily="49" charset="-122"/>
              </a:rPr>
              <a:t>了解影响谈判的因素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问题、分歧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、态度、趋势等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二）</a:t>
            </a:r>
            <a:r>
              <a:rPr sz="2000" b="1" u="sng" dirty="0" err="1">
                <a:latin typeface="楷体" panose="02010609060101010101" pitchFamily="49" charset="-122"/>
                <a:ea typeface="楷体" panose="02010609060101010101" pitchFamily="49" charset="-122"/>
              </a:rPr>
              <a:t>寻找关键问题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：陈述界定、厘清性质、分析作用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三）</a:t>
            </a:r>
            <a:r>
              <a:rPr sz="2000" b="1" u="sng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确定具体目标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：分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析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、调整、修订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四）</a:t>
            </a:r>
            <a:r>
              <a:rPr sz="2000" b="1" u="sng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形成假设性方法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：途径及方法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五）</a:t>
            </a:r>
            <a:r>
              <a:rPr sz="2000" b="1" u="sng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深度分析和比较假设方法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：权衡利弊、分析比较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六）</a:t>
            </a:r>
            <a:r>
              <a:rPr sz="2000" b="1" u="sng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形成具体的谈判策略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：评价得出结论，分出上中下策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七）</a:t>
            </a:r>
            <a:r>
              <a:rPr sz="2000" b="1" u="sng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拟定行动计划草案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：具体事项、时间、空间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五边形 35"/>
          <p:cNvSpPr/>
          <p:nvPr/>
        </p:nvSpPr>
        <p:spPr>
          <a:xfrm flipH="1">
            <a:off x="4661043" y="1269923"/>
            <a:ext cx="1265817" cy="38818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31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0390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134997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20029" y="1424301"/>
            <a:ext cx="1252224" cy="2269830"/>
            <a:chOff x="3655073" y="2264545"/>
            <a:chExt cx="1075643" cy="1264390"/>
          </a:xfrm>
        </p:grpSpPr>
        <p:grpSp>
          <p:nvGrpSpPr>
            <p:cNvPr id="24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28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28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3655073" y="2481738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5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圆角矩形 30"/>
          <p:cNvSpPr/>
          <p:nvPr/>
        </p:nvSpPr>
        <p:spPr>
          <a:xfrm>
            <a:off x="3046640" y="1190163"/>
            <a:ext cx="1485019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策略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概念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972254" y="3455894"/>
            <a:ext cx="1559406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制定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步骤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4"/>
          <p:cNvSpPr txBox="1"/>
          <p:nvPr/>
        </p:nvSpPr>
        <p:spPr>
          <a:xfrm>
            <a:off x="3046640" y="1750625"/>
            <a:ext cx="8558172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可以预见和可能发生的情况下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应采取的相应的</a:t>
            </a:r>
            <a:r>
              <a:rPr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行动和手段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5" name="文本框 4"/>
          <p:cNvSpPr txBox="1"/>
          <p:nvPr/>
        </p:nvSpPr>
        <p:spPr>
          <a:xfrm>
            <a:off x="4427455" y="2765883"/>
            <a:ext cx="6953308" cy="37548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一）</a:t>
            </a:r>
            <a:r>
              <a:rPr sz="2000" b="1" u="sng" dirty="0" err="1">
                <a:latin typeface="楷体" panose="02010609060101010101" pitchFamily="49" charset="-122"/>
                <a:ea typeface="楷体" panose="02010609060101010101" pitchFamily="49" charset="-122"/>
              </a:rPr>
              <a:t>了解影响谈判的因素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问题、分歧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、态度、趋势等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二）</a:t>
            </a:r>
            <a:r>
              <a:rPr sz="2000" b="1" u="sng" dirty="0" err="1">
                <a:latin typeface="楷体" panose="02010609060101010101" pitchFamily="49" charset="-122"/>
                <a:ea typeface="楷体" panose="02010609060101010101" pitchFamily="49" charset="-122"/>
              </a:rPr>
              <a:t>寻找关键问题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：陈述界定、厘清性质、分析作用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三）</a:t>
            </a:r>
            <a:r>
              <a:rPr sz="2000" b="1" u="sng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确定具体目标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：分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析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、调整、修订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四）</a:t>
            </a:r>
            <a:r>
              <a:rPr sz="2000" b="1" u="sng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形成假设性方法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：途径及方法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五）</a:t>
            </a:r>
            <a:r>
              <a:rPr sz="2000" b="1" u="sng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深度分析和比较假设方法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：权衡利弊、分析比较</a:t>
            </a:r>
            <a:endParaRPr 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六）</a:t>
            </a:r>
            <a:r>
              <a:rPr sz="2000" b="1" u="sng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形成具体的谈判策略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：评价得出结论，分出上中下策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七）</a:t>
            </a:r>
            <a:r>
              <a:rPr sz="2000" b="1" u="sng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拟定行动计划草案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：具体事项、时间、空间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五边形 35"/>
          <p:cNvSpPr/>
          <p:nvPr/>
        </p:nvSpPr>
        <p:spPr>
          <a:xfrm flipH="1">
            <a:off x="4661043" y="1269923"/>
            <a:ext cx="1265817" cy="38818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五边形 36"/>
          <p:cNvSpPr/>
          <p:nvPr/>
        </p:nvSpPr>
        <p:spPr>
          <a:xfrm flipH="1">
            <a:off x="3146881" y="4247179"/>
            <a:ext cx="1265817" cy="38818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26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制定国际商务谈判策略的起点是（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寻找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关键问题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确定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了解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影响谈判的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假设性方法</a:t>
            </a:r>
          </a:p>
        </p:txBody>
      </p:sp>
    </p:spTree>
    <p:extLst>
      <p:ext uri="{BB962C8B-B14F-4D97-AF65-F5344CB8AC3E}">
        <p14:creationId xmlns:p14="http://schemas.microsoft.com/office/powerpoint/2010/main" val="4293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制定国际商务谈判策略的起点是（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寻找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关键问题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确定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目标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了解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影响谈判的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因素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假设性方法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058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国际商务谈判策略制定的第三步是（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寻找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关键问题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确定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具体目标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假设性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具体谈判策略</a:t>
            </a:r>
          </a:p>
        </p:txBody>
      </p:sp>
    </p:spTree>
    <p:extLst>
      <p:ext uri="{BB962C8B-B14F-4D97-AF65-F5344CB8AC3E}">
        <p14:creationId xmlns:p14="http://schemas.microsoft.com/office/powerpoint/2010/main" val="322853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国际商务谈判策略制定的第三步是（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寻找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关键问题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确定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具体目标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假设性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具体谈判策略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609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71020" y="1451549"/>
            <a:ext cx="619918" cy="660273"/>
            <a:chOff x="6535243" y="2524701"/>
            <a:chExt cx="717051" cy="717051"/>
          </a:xfrm>
        </p:grpSpPr>
        <p:sp>
          <p:nvSpPr>
            <p:cNvPr id="28" name="泪滴形 27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86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20215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21596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60634" y="1676025"/>
            <a:ext cx="752658" cy="3065494"/>
            <a:chOff x="3690729" y="2253962"/>
            <a:chExt cx="1235295" cy="1274973"/>
          </a:xfrm>
        </p:grpSpPr>
        <p:grpSp>
          <p:nvGrpSpPr>
            <p:cNvPr id="18" name="组合 30"/>
            <p:cNvGrpSpPr>
              <a:grpSpLocks/>
            </p:cNvGrpSpPr>
            <p:nvPr/>
          </p:nvGrpSpPr>
          <p:grpSpPr bwMode="auto">
            <a:xfrm rot="16200000">
              <a:off x="4126734" y="2358035"/>
              <a:ext cx="837037" cy="628891"/>
              <a:chOff x="10" y="504050"/>
              <a:chExt cx="6109912" cy="815291"/>
            </a:xfrm>
          </p:grpSpPr>
          <p:sp>
            <p:nvSpPr>
              <p:cNvPr id="2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3" name="直接箭头连接符 35"/>
              <p:cNvCxnSpPr>
                <a:cxnSpLocks noChangeShapeType="1"/>
                <a:endCxn id="24" idx="1"/>
              </p:cNvCxnSpPr>
              <p:nvPr/>
            </p:nvCxnSpPr>
            <p:spPr bwMode="auto">
              <a:xfrm rot="5400000">
                <a:off x="5684992" y="910964"/>
                <a:ext cx="815291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9" name="直接连接符 18"/>
            <p:cNvCxnSpPr>
              <a:stCxn id="22" idx="0"/>
            </p:cNvCxnSpPr>
            <p:nvPr/>
          </p:nvCxnSpPr>
          <p:spPr>
            <a:xfrm>
              <a:off x="4230810" y="3090998"/>
              <a:ext cx="2" cy="4379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3690729" y="2667812"/>
              <a:ext cx="56379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35"/>
            <p:cNvCxnSpPr>
              <a:cxnSpLocks noChangeShapeType="1"/>
              <a:endCxn id="25" idx="1"/>
            </p:cNvCxnSpPr>
            <p:nvPr/>
          </p:nvCxnSpPr>
          <p:spPr bwMode="auto">
            <a:xfrm flipV="1">
              <a:off x="4230811" y="3528934"/>
              <a:ext cx="695213" cy="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一、创造良好的谈判气氛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13292" y="4525127"/>
            <a:ext cx="455228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四、开局阶段应考虑的因素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6" name="直接箭头连接符 32"/>
          <p:cNvCxnSpPr>
            <a:cxnSpLocks noChangeShapeType="1"/>
          </p:cNvCxnSpPr>
          <p:nvPr/>
        </p:nvCxnSpPr>
        <p:spPr bwMode="auto">
          <a:xfrm>
            <a:off x="1961189" y="2671068"/>
            <a:ext cx="411694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箭头连接符 32"/>
          <p:cNvCxnSpPr>
            <a:cxnSpLocks noChangeShapeType="1"/>
          </p:cNvCxnSpPr>
          <p:nvPr/>
        </p:nvCxnSpPr>
        <p:spPr bwMode="auto">
          <a:xfrm>
            <a:off x="2004152" y="3688562"/>
            <a:ext cx="368729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圆角矩形 33"/>
          <p:cNvSpPr/>
          <p:nvPr/>
        </p:nvSpPr>
        <p:spPr>
          <a:xfrm>
            <a:off x="2401397" y="2518524"/>
            <a:ext cx="45641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二、交换意见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401397" y="3429157"/>
            <a:ext cx="45641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三、开场陈述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57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20215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21596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一、创造良好的谈判气氛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0" name="曲线连接符 29"/>
          <p:cNvCxnSpPr>
            <a:endCxn id="24" idx="1"/>
          </p:cNvCxnSpPr>
          <p:nvPr/>
        </p:nvCxnSpPr>
        <p:spPr>
          <a:xfrm rot="5400000" flipH="1" flipV="1">
            <a:off x="1447812" y="1883030"/>
            <a:ext cx="1126139" cy="72400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4"/>
          <p:cNvSpPr txBox="1"/>
          <p:nvPr/>
        </p:nvSpPr>
        <p:spPr>
          <a:xfrm>
            <a:off x="2268928" y="2067829"/>
            <a:ext cx="9393296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</a:rPr>
              <a:t>谈判人员应当注意以下几点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（1）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（了解对手）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谈判前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设想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谈判对手的情况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（2）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（径直步入</a:t>
            </a:r>
            <a:r>
              <a:rPr lang="zh-CN" sz="2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应该径直步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会场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，开诚布公，态度友好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（3）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（服饰仪表</a:t>
            </a:r>
            <a:r>
              <a:rPr lang="zh-CN" sz="2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在服饰仪表上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，要塑造符合自己身份的形象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（4）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（混合小组）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在开场阶段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，最好站立说话，不必围成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圆圈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（5）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（轻松自如）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行为和说话都要轻松自如，不要慌慌张张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（6）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（注意手势）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注意手势和触碰行为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五边形 35"/>
          <p:cNvSpPr/>
          <p:nvPr/>
        </p:nvSpPr>
        <p:spPr>
          <a:xfrm flipH="1">
            <a:off x="7013868" y="1510166"/>
            <a:ext cx="1265817" cy="38818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6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9312" y="1702324"/>
            <a:ext cx="736611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诸葛亮舌战群儒</a:t>
            </a:r>
            <a:endParaRPr lang="zh-CN" altLang="en-US" sz="8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40428" y="4020201"/>
            <a:ext cx="10443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拨弄弱点？借刀杀人？软硬兼施？以退为进？</a:t>
            </a:r>
            <a:endParaRPr lang="en-US" altLang="zh-CN" sz="40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9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20215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21596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二、交换意见</a:t>
            </a:r>
          </a:p>
        </p:txBody>
      </p:sp>
      <p:cxnSp>
        <p:nvCxnSpPr>
          <p:cNvPr id="30" name="曲线连接符 29"/>
          <p:cNvCxnSpPr>
            <a:endCxn id="24" idx="1"/>
          </p:cNvCxnSpPr>
          <p:nvPr/>
        </p:nvCxnSpPr>
        <p:spPr>
          <a:xfrm rot="5400000" flipH="1" flipV="1">
            <a:off x="1447812" y="1883030"/>
            <a:ext cx="1126139" cy="72400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"/>
          <p:cNvSpPr txBox="1"/>
          <p:nvPr/>
        </p:nvSpPr>
        <p:spPr>
          <a:xfrm>
            <a:off x="2583031" y="2186289"/>
            <a:ext cx="7690522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切忌离题太远，应尽量将话题集中于以下四个方面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lvl="0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（1）谈判</a:t>
            </a:r>
            <a:r>
              <a:rPr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</a:t>
            </a:r>
          </a:p>
          <a:p>
            <a:pPr marL="0" lvl="0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（2）谈判</a:t>
            </a:r>
            <a:r>
              <a:rPr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  <a:p>
            <a:pPr marL="0" lvl="0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（3）谈判</a:t>
            </a:r>
            <a:r>
              <a:rPr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进度</a:t>
            </a:r>
          </a:p>
          <a:p>
            <a:pPr marL="0" lvl="0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（4）谈判</a:t>
            </a:r>
            <a:r>
              <a:rPr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人员</a:t>
            </a:r>
          </a:p>
        </p:txBody>
      </p:sp>
    </p:spTree>
    <p:extLst>
      <p:ext uri="{BB962C8B-B14F-4D97-AF65-F5344CB8AC3E}">
        <p14:creationId xmlns:p14="http://schemas.microsoft.com/office/powerpoint/2010/main" val="374929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20215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21596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三、开场陈述</a:t>
            </a:r>
          </a:p>
        </p:txBody>
      </p:sp>
      <p:cxnSp>
        <p:nvCxnSpPr>
          <p:cNvPr id="30" name="曲线连接符 29"/>
          <p:cNvCxnSpPr>
            <a:endCxn id="24" idx="1"/>
          </p:cNvCxnSpPr>
          <p:nvPr/>
        </p:nvCxnSpPr>
        <p:spPr>
          <a:xfrm rot="5400000" flipH="1" flipV="1">
            <a:off x="1447812" y="1883030"/>
            <a:ext cx="1126139" cy="72400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"/>
          <p:cNvSpPr txBox="1"/>
          <p:nvPr/>
        </p:nvSpPr>
        <p:spPr>
          <a:xfrm>
            <a:off x="2372881" y="2264128"/>
            <a:ext cx="9115911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在报价和磋商之前，为了摸清对方可作</a:t>
            </a:r>
            <a:r>
              <a:rPr sz="24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开场陈述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sz="24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倡议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开场陈述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即双方分别阐明自己对有关问题的看法和原则，开场陈述的重点是己方的利益，但它</a:t>
            </a:r>
            <a:r>
              <a:rPr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不是具体的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，而是原则性的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倡议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是指双方开场陈述后，需要作出一种把双方引向寻求</a:t>
            </a:r>
            <a:r>
              <a:rPr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共同利益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的陈述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2221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20215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21596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四、开局阶段应考虑的因素</a:t>
            </a:r>
          </a:p>
        </p:txBody>
      </p:sp>
      <p:cxnSp>
        <p:nvCxnSpPr>
          <p:cNvPr id="30" name="曲线连接符 29"/>
          <p:cNvCxnSpPr>
            <a:endCxn id="24" idx="1"/>
          </p:cNvCxnSpPr>
          <p:nvPr/>
        </p:nvCxnSpPr>
        <p:spPr>
          <a:xfrm rot="5400000" flipH="1" flipV="1">
            <a:off x="1447812" y="1883030"/>
            <a:ext cx="1126139" cy="72400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"/>
          <p:cNvSpPr txBox="1"/>
          <p:nvPr/>
        </p:nvSpPr>
        <p:spPr>
          <a:xfrm>
            <a:off x="2219960" y="2178769"/>
            <a:ext cx="10420275" cy="30469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</a:rPr>
              <a:t>一）考虑谈判双方之间的关系</a:t>
            </a:r>
            <a:endParaRPr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）有过业务往来且</a:t>
            </a:r>
            <a:r>
              <a:rPr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关系很好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这种友好的关系应作为谈判的基础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）有过业务往来但</a:t>
            </a:r>
            <a:r>
              <a:rPr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关系一般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争取创造比较友好、和谐的气氛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）有过一定的业务往来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但</a:t>
            </a:r>
            <a:r>
              <a:rPr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印象不好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谈判气氛应是严肃、凝重的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）从来</a:t>
            </a:r>
            <a:r>
              <a:rPr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没有业务往来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努力创造一种真诚、友好的气氛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86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20215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21596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四、开局阶段应考虑的因素</a:t>
            </a:r>
          </a:p>
        </p:txBody>
      </p:sp>
      <p:cxnSp>
        <p:nvCxnSpPr>
          <p:cNvPr id="30" name="曲线连接符 29"/>
          <p:cNvCxnSpPr>
            <a:endCxn id="24" idx="1"/>
          </p:cNvCxnSpPr>
          <p:nvPr/>
        </p:nvCxnSpPr>
        <p:spPr>
          <a:xfrm rot="5400000" flipH="1" flipV="1">
            <a:off x="1447812" y="1883030"/>
            <a:ext cx="1126139" cy="72400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"/>
          <p:cNvSpPr txBox="1"/>
          <p:nvPr/>
        </p:nvSpPr>
        <p:spPr>
          <a:xfrm>
            <a:off x="2010881" y="2122806"/>
            <a:ext cx="10360413" cy="36009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</a:rPr>
              <a:t>二）考虑双方的实力</a:t>
            </a:r>
            <a:endParaRPr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1）双方谈判</a:t>
            </a:r>
            <a:r>
              <a:rPr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实力相当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力求创造一种友好、轻松、和谐的气氛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2）己方谈判实力明显</a:t>
            </a:r>
            <a:r>
              <a:rPr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强于对方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在语言和姿态上，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既要表现得礼貌</a:t>
            </a: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友好，又要充分显示出己方的自信和气势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3）己方谈判实力</a:t>
            </a:r>
            <a:r>
              <a:rPr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弱于对方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要表示出友好和积极合作的意愿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也要充满自信，使对方不能轻视我们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9672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以下有关谈判开局阶段的说法中，不正确的是（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相互介绍、寒暄为主要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整个商务谈判的起点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任务是制造谈判气氛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人员不必太重视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94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以下有关谈判开局阶段的说法中，不正确的是（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相互介绍、寒暄为主要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整个商务谈判的起点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任务是制造谈判气氛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人员不必太重视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64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下列选择中，不属于开局阶段谈判人员磋商的话题是（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谈判价格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02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下列选择中，不属于开局阶段谈判人员磋商的话题是（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谈判价格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338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开局阶段确定恰当开局策略要考虑的因素有（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双方之间的关系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双方的实力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策略的性质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阶段的氛围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开局阶段确定恰当开局策略要考虑的因素有（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双方之间的关系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双方的实力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策略的性质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阶段的氛围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18128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52752"/>
            <a:ext cx="3463352" cy="5615731"/>
            <a:chOff x="4552950" y="161034"/>
            <a:chExt cx="3106738" cy="4922334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57133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61034"/>
              <a:ext cx="17986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06691"/>
              <a:ext cx="2574925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52097"/>
              <a:ext cx="31067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44045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8066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85552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51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谈判开局阶段严肃、凝重的气氛最适用的情形是（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双方从未有过业务往来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双方有过业务往来且关系很好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双方有过业务往来但关系一般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双方有过业务往来但关系不好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9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谈判开局阶段严肃、凝重的气氛最适用的情形是（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双方从未有过业务往来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双方有过业务往来且关系很好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双方有过业务往来但关系一般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双方有过业务往来但关系不好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568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31495" y="2461779"/>
            <a:ext cx="619918" cy="660273"/>
            <a:chOff x="6535243" y="2524701"/>
            <a:chExt cx="717051" cy="717051"/>
          </a:xfrm>
        </p:grpSpPr>
        <p:sp>
          <p:nvSpPr>
            <p:cNvPr id="28" name="泪滴形 27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2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77230" y="1676024"/>
            <a:ext cx="736062" cy="3065496"/>
            <a:chOff x="3717967" y="2253962"/>
            <a:chExt cx="1208057" cy="1274974"/>
          </a:xfrm>
        </p:grpSpPr>
        <p:grpSp>
          <p:nvGrpSpPr>
            <p:cNvPr id="18" name="组合 30"/>
            <p:cNvGrpSpPr>
              <a:grpSpLocks/>
            </p:cNvGrpSpPr>
            <p:nvPr/>
          </p:nvGrpSpPr>
          <p:grpSpPr bwMode="auto">
            <a:xfrm rot="16200000">
              <a:off x="4126734" y="2358035"/>
              <a:ext cx="837037" cy="628891"/>
              <a:chOff x="10" y="504050"/>
              <a:chExt cx="6109912" cy="815291"/>
            </a:xfrm>
          </p:grpSpPr>
          <p:sp>
            <p:nvSpPr>
              <p:cNvPr id="2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3" name="直接箭头连接符 35"/>
              <p:cNvCxnSpPr>
                <a:cxnSpLocks noChangeShapeType="1"/>
                <a:endCxn id="24" idx="1"/>
              </p:cNvCxnSpPr>
              <p:nvPr/>
            </p:nvCxnSpPr>
            <p:spPr bwMode="auto">
              <a:xfrm rot="5400000">
                <a:off x="5684992" y="910964"/>
                <a:ext cx="815291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9" name="直接连接符 18"/>
            <p:cNvCxnSpPr>
              <a:stCxn id="22" idx="0"/>
            </p:cNvCxnSpPr>
            <p:nvPr/>
          </p:nvCxnSpPr>
          <p:spPr>
            <a:xfrm>
              <a:off x="4230810" y="3090998"/>
              <a:ext cx="2" cy="4379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3717967" y="2977582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35"/>
            <p:cNvCxnSpPr>
              <a:cxnSpLocks noChangeShapeType="1"/>
              <a:endCxn id="25" idx="1"/>
            </p:cNvCxnSpPr>
            <p:nvPr/>
          </p:nvCxnSpPr>
          <p:spPr bwMode="auto">
            <a:xfrm flipV="1">
              <a:off x="4230811" y="3528935"/>
              <a:ext cx="695213" cy="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一、报价的先后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13292" y="4525127"/>
            <a:ext cx="455228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、报价</a:t>
            </a:r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解释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时遵循</a:t>
            </a:r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的原则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401397" y="2518524"/>
            <a:ext cx="45641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二、如何报价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01397" y="3429157"/>
            <a:ext cx="45641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三、如何对待对方的报价</a:t>
            </a:r>
          </a:p>
        </p:txBody>
      </p:sp>
      <p:cxnSp>
        <p:nvCxnSpPr>
          <p:cNvPr id="28" name="直接箭头连接符 32"/>
          <p:cNvCxnSpPr>
            <a:cxnSpLocks noChangeShapeType="1"/>
          </p:cNvCxnSpPr>
          <p:nvPr/>
        </p:nvCxnSpPr>
        <p:spPr bwMode="auto">
          <a:xfrm>
            <a:off x="1961189" y="2671068"/>
            <a:ext cx="411694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箭头连接符 32"/>
          <p:cNvCxnSpPr>
            <a:cxnSpLocks noChangeShapeType="1"/>
          </p:cNvCxnSpPr>
          <p:nvPr/>
        </p:nvCxnSpPr>
        <p:spPr bwMode="auto">
          <a:xfrm>
            <a:off x="2004152" y="3688562"/>
            <a:ext cx="368729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412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一、报价的先后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1" name="曲线连接符 30"/>
          <p:cNvCxnSpPr>
            <a:endCxn id="24" idx="1"/>
          </p:cNvCxnSpPr>
          <p:nvPr/>
        </p:nvCxnSpPr>
        <p:spPr>
          <a:xfrm rot="5400000" flipH="1" flipV="1">
            <a:off x="1144792" y="2186051"/>
            <a:ext cx="1732179" cy="72399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4"/>
          <p:cNvSpPr txBox="1"/>
          <p:nvPr/>
        </p:nvSpPr>
        <p:spPr>
          <a:xfrm>
            <a:off x="2139277" y="2025288"/>
            <a:ext cx="9371406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（1）如果预期双方各不相让——“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先下手为强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”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（2）如果己方强于对方——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己方先报价有利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（3）如果对方是老客户且合作较愉快——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谁先报价都可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（4）就一般惯例而言，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发起谈判的人应带头先报价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（5）如双方都是谈判行家，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则谁先报价均可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如对方是谈判行家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，自己不是，则让对方先报价可能较为有利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（引导）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（6）如对方是外行，自己先报价可能较为有利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（7）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按照惯例，由卖方先报价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68411" y="1451127"/>
            <a:ext cx="374333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总结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: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强的一方，先报价。</a:t>
            </a:r>
          </a:p>
        </p:txBody>
      </p:sp>
    </p:spTree>
    <p:extLst>
      <p:ext uri="{BB962C8B-B14F-4D97-AF65-F5344CB8AC3E}">
        <p14:creationId xmlns:p14="http://schemas.microsoft.com/office/powerpoint/2010/main" val="33574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二、如何报价</a:t>
            </a:r>
          </a:p>
        </p:txBody>
      </p:sp>
      <p:cxnSp>
        <p:nvCxnSpPr>
          <p:cNvPr id="31" name="曲线连接符 30"/>
          <p:cNvCxnSpPr>
            <a:endCxn id="24" idx="1"/>
          </p:cNvCxnSpPr>
          <p:nvPr/>
        </p:nvCxnSpPr>
        <p:spPr>
          <a:xfrm rot="5400000" flipH="1" flipV="1">
            <a:off x="1144792" y="2186051"/>
            <a:ext cx="1732179" cy="72399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"/>
          <p:cNvSpPr txBox="1"/>
          <p:nvPr/>
        </p:nvSpPr>
        <p:spPr>
          <a:xfrm>
            <a:off x="2330799" y="2136499"/>
            <a:ext cx="9997343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一）掌握行情是报价的基础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根据以往和现在所收集和掌握的商业情报和市场信息</a:t>
            </a: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对其进行比较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、分析、判断和预测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二）报价的原则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找出价格所带来的</a:t>
            </a:r>
            <a:r>
              <a:rPr sz="2000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利益与被接受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的成功率之间的最佳结合点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三）最低可接纳水平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最差的但却可以勉强接纳的最终谈判结果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四）确定报价：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报价的虚头必须是合情合理的，即能找出合适的理由为之辩护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五）报价过程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报盘：卖方主动开盘报价叫报盘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递盘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：买方主动开盘报价叫递盘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实盘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：在正式谈判中，开盘都是不可撤销的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   </a:t>
            </a:r>
          </a:p>
        </p:txBody>
      </p:sp>
    </p:spTree>
    <p:extLst>
      <p:ext uri="{BB962C8B-B14F-4D97-AF65-F5344CB8AC3E}">
        <p14:creationId xmlns:p14="http://schemas.microsoft.com/office/powerpoint/2010/main" val="28220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二、如何报价</a:t>
            </a:r>
          </a:p>
        </p:txBody>
      </p:sp>
      <p:cxnSp>
        <p:nvCxnSpPr>
          <p:cNvPr id="31" name="曲线连接符 30"/>
          <p:cNvCxnSpPr>
            <a:endCxn id="24" idx="1"/>
          </p:cNvCxnSpPr>
          <p:nvPr/>
        </p:nvCxnSpPr>
        <p:spPr>
          <a:xfrm rot="5400000" flipH="1" flipV="1">
            <a:off x="1144792" y="2186051"/>
            <a:ext cx="1732179" cy="72399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4"/>
          <p:cNvSpPr txBox="1"/>
          <p:nvPr/>
        </p:nvSpPr>
        <p:spPr>
          <a:xfrm>
            <a:off x="2231390" y="2114739"/>
            <a:ext cx="9494445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六）两种典型报价术</a:t>
            </a:r>
            <a:endParaRPr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西欧式报价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日本式报价术</a:t>
            </a:r>
            <a:endParaRPr sz="24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14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二、如何报价</a:t>
            </a:r>
          </a:p>
        </p:txBody>
      </p:sp>
      <p:cxnSp>
        <p:nvCxnSpPr>
          <p:cNvPr id="31" name="曲线连接符 30"/>
          <p:cNvCxnSpPr>
            <a:endCxn id="24" idx="1"/>
          </p:cNvCxnSpPr>
          <p:nvPr/>
        </p:nvCxnSpPr>
        <p:spPr>
          <a:xfrm rot="5400000" flipH="1" flipV="1">
            <a:off x="1144792" y="2186051"/>
            <a:ext cx="1732179" cy="72399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4"/>
          <p:cNvSpPr txBox="1"/>
          <p:nvPr/>
        </p:nvSpPr>
        <p:spPr>
          <a:xfrm>
            <a:off x="2231390" y="2114739"/>
            <a:ext cx="9494445" cy="31393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六）两种典型报价术</a:t>
            </a:r>
            <a:endParaRPr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西欧式报价</a:t>
            </a:r>
            <a:endParaRPr lang="en-US" sz="2400" u="sng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）提出含有较大虚头的价格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）根据买卖双方的实力对比和该笔交易的外部竞争状况，通过给予各种优惠，来逐步软化和接近买方的市场和条件，最终达成交易。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日本式报价术</a:t>
            </a:r>
            <a:endParaRPr sz="24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92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二、如何报价</a:t>
            </a:r>
          </a:p>
        </p:txBody>
      </p:sp>
      <p:cxnSp>
        <p:nvCxnSpPr>
          <p:cNvPr id="31" name="曲线连接符 30"/>
          <p:cNvCxnSpPr>
            <a:endCxn id="24" idx="1"/>
          </p:cNvCxnSpPr>
          <p:nvPr/>
        </p:nvCxnSpPr>
        <p:spPr>
          <a:xfrm rot="5400000" flipH="1" flipV="1">
            <a:off x="1144792" y="2186051"/>
            <a:ext cx="1732179" cy="72399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4"/>
          <p:cNvSpPr txBox="1"/>
          <p:nvPr/>
        </p:nvSpPr>
        <p:spPr>
          <a:xfrm>
            <a:off x="2231390" y="2114739"/>
            <a:ext cx="9494445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六）两种典型报价术</a:t>
            </a:r>
            <a:endParaRPr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西欧式报价</a:t>
            </a:r>
            <a:endParaRPr lang="en-US" sz="2400" u="sng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）提出含有较大虚头的价格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）根据买卖双方的实力对比和该笔交易的外部竞争状况，通过给予各种优惠，来逐步软化和接近买方的市场和条件，最终达成交易。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日本式报价术</a:t>
            </a:r>
            <a:endParaRPr lang="en-US" sz="2400" u="sng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(1)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最低价格列在价格表上，以求首先引起买主的兴趣。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(2)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卖方最有利的结算条件为前提的，价格对买方有利，但其他方面条件对买方不利，如果买主要求改变有关条件，则卖主就会相应提高价格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22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三、如何对待对方的报价</a:t>
            </a:r>
          </a:p>
        </p:txBody>
      </p:sp>
      <p:cxnSp>
        <p:nvCxnSpPr>
          <p:cNvPr id="31" name="曲线连接符 30"/>
          <p:cNvCxnSpPr>
            <a:endCxn id="24" idx="1"/>
          </p:cNvCxnSpPr>
          <p:nvPr/>
        </p:nvCxnSpPr>
        <p:spPr>
          <a:xfrm rot="5400000" flipH="1" flipV="1">
            <a:off x="1144792" y="2186051"/>
            <a:ext cx="1732179" cy="72399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"/>
          <p:cNvSpPr txBox="1"/>
          <p:nvPr/>
        </p:nvSpPr>
        <p:spPr>
          <a:xfrm>
            <a:off x="2193065" y="2188278"/>
            <a:ext cx="9828605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价格解释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在对方报价完毕之后，不急于还价，而是要求对方对其价格的构成、报价依据、计算的基础以及方式方法等作出详细的解释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3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52752"/>
            <a:ext cx="3463352" cy="5615731"/>
            <a:chOff x="4552950" y="161034"/>
            <a:chExt cx="3106738" cy="4922334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57133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61034"/>
              <a:ext cx="17986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77886"/>
              <a:ext cx="2574925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23292"/>
              <a:ext cx="31067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44045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85552"/>
              <a:ext cx="2576513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8304104" y="598714"/>
            <a:ext cx="2005099" cy="12838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圆角矩形 48"/>
          <p:cNvSpPr/>
          <p:nvPr/>
        </p:nvSpPr>
        <p:spPr>
          <a:xfrm>
            <a:off x="8304102" y="2056740"/>
            <a:ext cx="2043700" cy="20058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圆角矩形 49"/>
          <p:cNvSpPr/>
          <p:nvPr/>
        </p:nvSpPr>
        <p:spPr>
          <a:xfrm>
            <a:off x="8261326" y="4247278"/>
            <a:ext cx="2086476" cy="12317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圆角矩形 50"/>
          <p:cNvSpPr/>
          <p:nvPr/>
        </p:nvSpPr>
        <p:spPr>
          <a:xfrm>
            <a:off x="8282714" y="5608166"/>
            <a:ext cx="2065088" cy="7363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902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三、如何对待对方的报价</a:t>
            </a:r>
          </a:p>
        </p:txBody>
      </p:sp>
      <p:cxnSp>
        <p:nvCxnSpPr>
          <p:cNvPr id="31" name="曲线连接符 30"/>
          <p:cNvCxnSpPr>
            <a:endCxn id="24" idx="1"/>
          </p:cNvCxnSpPr>
          <p:nvPr/>
        </p:nvCxnSpPr>
        <p:spPr>
          <a:xfrm rot="5400000" flipH="1" flipV="1">
            <a:off x="1144792" y="2186051"/>
            <a:ext cx="1732179" cy="72399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"/>
          <p:cNvSpPr txBox="1"/>
          <p:nvPr/>
        </p:nvSpPr>
        <p:spPr>
          <a:xfrm>
            <a:off x="2193065" y="2188278"/>
            <a:ext cx="9828605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价格解释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在对方报价完毕之后，不急于还价，而是要求对方对其价格的构成、报价依据、计算的基础以及方式方法等作出详细的解释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针对对方的报价，有两种行动选择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要求对方降低报价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提出自己的报价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一般来讲，第一种选择比较有利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7096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672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四、报价解释时遵循的原则</a:t>
            </a:r>
          </a:p>
        </p:txBody>
      </p:sp>
      <p:cxnSp>
        <p:nvCxnSpPr>
          <p:cNvPr id="31" name="曲线连接符 30"/>
          <p:cNvCxnSpPr>
            <a:endCxn id="24" idx="1"/>
          </p:cNvCxnSpPr>
          <p:nvPr/>
        </p:nvCxnSpPr>
        <p:spPr>
          <a:xfrm rot="5400000" flipH="1" flipV="1">
            <a:off x="1144792" y="2186051"/>
            <a:ext cx="1732179" cy="72399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"/>
          <p:cNvSpPr txBox="1"/>
          <p:nvPr/>
        </p:nvSpPr>
        <p:spPr>
          <a:xfrm>
            <a:off x="2372881" y="2249762"/>
            <a:ext cx="9366401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1）</a:t>
            </a:r>
            <a:r>
              <a:rPr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不问不答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言多必失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（2）</a:t>
            </a:r>
            <a:r>
              <a:rPr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有问必答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对对方提出的所有有关问题，都要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一一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作出回答，并且要很流畅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、很痛快地予以回答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（3）</a:t>
            </a:r>
            <a:r>
              <a:rPr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避虚就实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对己方报价中比较实质的部分应多讲一些，对于比较虚的部分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，应该少讲一些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，甚至不讲。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（4）</a:t>
            </a:r>
            <a:r>
              <a:rPr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能言不书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能用口头表达和解释的，就不要用文字来书写</a:t>
            </a:r>
          </a:p>
        </p:txBody>
      </p:sp>
    </p:spTree>
    <p:extLst>
      <p:ext uri="{BB962C8B-B14F-4D97-AF65-F5344CB8AC3E}">
        <p14:creationId xmlns:p14="http://schemas.microsoft.com/office/powerpoint/2010/main" val="375720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2947831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77230" y="1676024"/>
            <a:ext cx="736062" cy="3065496"/>
            <a:chOff x="3717967" y="2253962"/>
            <a:chExt cx="1208057" cy="1274974"/>
          </a:xfrm>
        </p:grpSpPr>
        <p:grpSp>
          <p:nvGrpSpPr>
            <p:cNvPr id="18" name="组合 30"/>
            <p:cNvGrpSpPr>
              <a:grpSpLocks/>
            </p:cNvGrpSpPr>
            <p:nvPr/>
          </p:nvGrpSpPr>
          <p:grpSpPr bwMode="auto">
            <a:xfrm rot="16200000">
              <a:off x="4126734" y="2358035"/>
              <a:ext cx="837037" cy="628891"/>
              <a:chOff x="10" y="504050"/>
              <a:chExt cx="6109912" cy="815291"/>
            </a:xfrm>
          </p:grpSpPr>
          <p:sp>
            <p:nvSpPr>
              <p:cNvPr id="2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3" name="直接箭头连接符 35"/>
              <p:cNvCxnSpPr>
                <a:cxnSpLocks noChangeShapeType="1"/>
                <a:endCxn id="24" idx="1"/>
              </p:cNvCxnSpPr>
              <p:nvPr/>
            </p:nvCxnSpPr>
            <p:spPr bwMode="auto">
              <a:xfrm rot="5400000">
                <a:off x="5684992" y="910964"/>
                <a:ext cx="815291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9" name="直接连接符 18"/>
            <p:cNvCxnSpPr>
              <a:stCxn id="22" idx="0"/>
            </p:cNvCxnSpPr>
            <p:nvPr/>
          </p:nvCxnSpPr>
          <p:spPr>
            <a:xfrm>
              <a:off x="4230810" y="3090998"/>
              <a:ext cx="2" cy="4379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3717967" y="2977582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35"/>
            <p:cNvCxnSpPr>
              <a:cxnSpLocks noChangeShapeType="1"/>
              <a:endCxn id="25" idx="1"/>
            </p:cNvCxnSpPr>
            <p:nvPr/>
          </p:nvCxnSpPr>
          <p:spPr bwMode="auto">
            <a:xfrm flipV="1">
              <a:off x="4230811" y="3528935"/>
              <a:ext cx="695213" cy="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圆角矩形 23"/>
          <p:cNvSpPr/>
          <p:nvPr/>
        </p:nvSpPr>
        <p:spPr>
          <a:xfrm>
            <a:off x="2372881" y="146557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一、报价的先后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13292" y="4525127"/>
            <a:ext cx="455228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、报价</a:t>
            </a:r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解释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时遵循</a:t>
            </a:r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的原则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401397" y="2518524"/>
            <a:ext cx="45641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二、如何报价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01397" y="3429157"/>
            <a:ext cx="45641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三、如何对待对方的报价</a:t>
            </a:r>
          </a:p>
        </p:txBody>
      </p:sp>
      <p:cxnSp>
        <p:nvCxnSpPr>
          <p:cNvPr id="28" name="直接箭头连接符 32"/>
          <p:cNvCxnSpPr>
            <a:cxnSpLocks noChangeShapeType="1"/>
          </p:cNvCxnSpPr>
          <p:nvPr/>
        </p:nvCxnSpPr>
        <p:spPr bwMode="auto">
          <a:xfrm>
            <a:off x="1961189" y="2671068"/>
            <a:ext cx="411694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箭头连接符 32"/>
          <p:cNvCxnSpPr>
            <a:cxnSpLocks noChangeShapeType="1"/>
          </p:cNvCxnSpPr>
          <p:nvPr/>
        </p:nvCxnSpPr>
        <p:spPr bwMode="auto">
          <a:xfrm>
            <a:off x="2004152" y="3688562"/>
            <a:ext cx="368729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712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报价阶段的策略主要体现在（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的先后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对待对方的报价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75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报价阶段的策略主要体现在（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的先后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对待对方的报价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ACE</a:t>
            </a:r>
          </a:p>
        </p:txBody>
      </p:sp>
    </p:spTree>
    <p:extLst>
      <p:ext uri="{BB962C8B-B14F-4D97-AF65-F5344CB8AC3E}">
        <p14:creationId xmlns:p14="http://schemas.microsoft.com/office/powerpoint/2010/main" val="234805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以下有关报价先后的表述中，错误的是（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惯例，卖方应先报价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一般而言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，发起谈判的人应先报价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是行家，己方是外行，则己方应先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双方都是行家，则谁先报价无足轻重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5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以下有关报价先后的表述中，错误的是（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惯例，卖方应先报价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一般而言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，发起谈判的人应先报价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是行家，己方是外行，则己方应先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双方都是行家，则谁先报价无足轻重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886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在商务谈判中，买方主动开盘报价叫（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0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在商务谈判中，买方主动开盘报价叫（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980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国际商务谈判中，首先提出含有较大虚头的开价，然后再讨价还价，直至达成交易的是（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西欧式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日本式报价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式报价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美国式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0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843" y="1308116"/>
            <a:ext cx="2492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7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267" y="2593371"/>
            <a:ext cx="1826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4124179" y="3089602"/>
            <a:ext cx="2646878" cy="629770"/>
            <a:chOff x="-127506" y="0"/>
            <a:chExt cx="2575275" cy="58828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27506" y="42031"/>
              <a:ext cx="2575275" cy="546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04105" y="685614"/>
            <a:ext cx="3463352" cy="5517146"/>
            <a:chOff x="4552950" y="189838"/>
            <a:chExt cx="3106738" cy="4835922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85936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89838"/>
              <a:ext cx="1798638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06689"/>
              <a:ext cx="2574925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23292"/>
              <a:ext cx="3106738" cy="546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72849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14356"/>
              <a:ext cx="2576513" cy="488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24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007" y="896816"/>
            <a:ext cx="1455093" cy="5139585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8304104" y="598714"/>
            <a:ext cx="2005099" cy="12838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圆角矩形 48"/>
          <p:cNvSpPr/>
          <p:nvPr/>
        </p:nvSpPr>
        <p:spPr>
          <a:xfrm>
            <a:off x="8304102" y="2056740"/>
            <a:ext cx="2043700" cy="20058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0" name="圆角矩形 49"/>
          <p:cNvSpPr/>
          <p:nvPr/>
        </p:nvSpPr>
        <p:spPr>
          <a:xfrm>
            <a:off x="8261326" y="4247278"/>
            <a:ext cx="2086476" cy="12317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1" name="圆角矩形 50"/>
          <p:cNvSpPr/>
          <p:nvPr/>
        </p:nvSpPr>
        <p:spPr>
          <a:xfrm>
            <a:off x="8282714" y="5608166"/>
            <a:ext cx="2065088" cy="7363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538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国际商务谈判中，首先提出含有较大虚头的开价，然后再讨价还价，直至达成交易的是（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西欧式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日本式报价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式报价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美国式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107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谈判中，进行报价解释时必须遵循的原则有（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不答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吞吞吐吐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问必答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言不书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避实就虚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73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谈判中，进行报价解释时必须遵循的原则有（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不答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吞吞吐吐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问必答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言不书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避实就虚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ACD</a:t>
            </a:r>
          </a:p>
        </p:txBody>
      </p:sp>
    </p:spTree>
    <p:extLst>
      <p:ext uri="{BB962C8B-B14F-4D97-AF65-F5344CB8AC3E}">
        <p14:creationId xmlns:p14="http://schemas.microsoft.com/office/powerpoint/2010/main" val="399851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62649" y="3558090"/>
            <a:ext cx="619918" cy="660273"/>
            <a:chOff x="6535243" y="2524701"/>
            <a:chExt cx="717051" cy="717051"/>
          </a:xfrm>
        </p:grpSpPr>
        <p:sp>
          <p:nvSpPr>
            <p:cNvPr id="28" name="泪滴形 27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176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4"/>
          <p:cNvSpPr txBox="1"/>
          <p:nvPr/>
        </p:nvSpPr>
        <p:spPr>
          <a:xfrm>
            <a:off x="3457089" y="3191246"/>
            <a:ext cx="6386158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磋商阶段也可叫</a:t>
            </a:r>
            <a:r>
              <a:rPr b="1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讨价还价阶段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dirty="0" err="1" smtClean="0">
                <a:latin typeface="微软雅黑" panose="020B0503020204020204" charset="-122"/>
                <a:ea typeface="微软雅黑" panose="020B0503020204020204" charset="-122"/>
              </a:rPr>
              <a:t>关键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阶段，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最困难、最紧张的阶段</a:t>
            </a: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586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96501" y="1974333"/>
            <a:ext cx="795171" cy="3065491"/>
            <a:chOff x="3651564" y="2253963"/>
            <a:chExt cx="1305071" cy="1274973"/>
          </a:xfrm>
        </p:grpSpPr>
        <p:grpSp>
          <p:nvGrpSpPr>
            <p:cNvPr id="19" name="组合 30"/>
            <p:cNvGrpSpPr>
              <a:grpSpLocks/>
            </p:cNvGrpSpPr>
            <p:nvPr/>
          </p:nvGrpSpPr>
          <p:grpSpPr bwMode="auto">
            <a:xfrm rot="16200000">
              <a:off x="4130184" y="2354587"/>
              <a:ext cx="837037" cy="635790"/>
              <a:chOff x="10" y="504052"/>
              <a:chExt cx="6109912" cy="824236"/>
            </a:xfrm>
          </p:grpSpPr>
          <p:sp>
            <p:nvSpPr>
              <p:cNvPr id="23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4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665681" y="919911"/>
                <a:ext cx="815291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0" name="直接连接符 19"/>
            <p:cNvCxnSpPr>
              <a:stCxn id="23" idx="0"/>
            </p:cNvCxnSpPr>
            <p:nvPr/>
          </p:nvCxnSpPr>
          <p:spPr>
            <a:xfrm>
              <a:off x="4230810" y="3090998"/>
              <a:ext cx="2" cy="4379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 flipV="1">
              <a:off x="3651564" y="3222764"/>
              <a:ext cx="56379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35"/>
            <p:cNvCxnSpPr>
              <a:cxnSpLocks noChangeShapeType="1"/>
            </p:cNvCxnSpPr>
            <p:nvPr/>
          </p:nvCxnSpPr>
          <p:spPr bwMode="auto">
            <a:xfrm flipV="1">
              <a:off x="4261421" y="3528935"/>
              <a:ext cx="695214" cy="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圆角矩形 24"/>
          <p:cNvSpPr/>
          <p:nvPr/>
        </p:nvSpPr>
        <p:spPr>
          <a:xfrm>
            <a:off x="2455438" y="1781315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一、还价前的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准备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495849" y="4840871"/>
            <a:ext cx="455228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四、阻止对方进攻的策略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83954" y="2834268"/>
            <a:ext cx="45641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二、让步阶段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2483954" y="3744901"/>
            <a:ext cx="4564179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三、迫使对方让步的策略</a:t>
            </a:r>
          </a:p>
        </p:txBody>
      </p:sp>
      <p:cxnSp>
        <p:nvCxnSpPr>
          <p:cNvPr id="30" name="直接箭头连接符 32"/>
          <p:cNvCxnSpPr>
            <a:cxnSpLocks noChangeShapeType="1"/>
          </p:cNvCxnSpPr>
          <p:nvPr/>
        </p:nvCxnSpPr>
        <p:spPr bwMode="auto">
          <a:xfrm>
            <a:off x="2043746" y="2986812"/>
            <a:ext cx="411694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箭头连接符 32"/>
          <p:cNvCxnSpPr>
            <a:cxnSpLocks noChangeShapeType="1"/>
          </p:cNvCxnSpPr>
          <p:nvPr/>
        </p:nvCxnSpPr>
        <p:spPr bwMode="auto">
          <a:xfrm>
            <a:off x="2068083" y="3939612"/>
            <a:ext cx="368729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7454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55438" y="1781315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一、还价前的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准备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2" name="曲线连接符 31"/>
          <p:cNvCxnSpPr>
            <a:endCxn id="25" idx="1"/>
          </p:cNvCxnSpPr>
          <p:nvPr/>
        </p:nvCxnSpPr>
        <p:spPr>
          <a:xfrm rot="5400000" flipH="1" flipV="1">
            <a:off x="915988" y="2730597"/>
            <a:ext cx="2272342" cy="80655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55438" y="1781315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一、还价前的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准备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2" name="曲线连接符 31"/>
          <p:cNvCxnSpPr>
            <a:endCxn id="25" idx="1"/>
          </p:cNvCxnSpPr>
          <p:nvPr/>
        </p:nvCxnSpPr>
        <p:spPr>
          <a:xfrm rot="5400000" flipH="1" flipV="1">
            <a:off x="915988" y="2730597"/>
            <a:ext cx="2272342" cy="80655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4"/>
          <p:cNvSpPr txBox="1"/>
          <p:nvPr/>
        </p:nvSpPr>
        <p:spPr>
          <a:xfrm>
            <a:off x="2052159" y="2430482"/>
            <a:ext cx="10254721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谈判双方的分歧可分为</a:t>
            </a:r>
            <a:r>
              <a:rPr sz="24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实质性分歧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sz="24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假性分歧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两种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  1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.实质性分歧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原则性的根本利益的真正分歧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2.假性分歧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由于谈判中的一方或双方为了达到某种目的人为设置的难题或障碍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，是</a:t>
            </a:r>
            <a:r>
              <a:rPr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人为制造的分歧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，目的是使自己在谈判中有较多的回旋余地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对策：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1.对于假性分歧，要认真识别，坚持说理。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.对于实质性分歧就更需要认真对待。</a:t>
            </a:r>
          </a:p>
        </p:txBody>
      </p:sp>
    </p:spTree>
    <p:extLst>
      <p:ext uri="{BB962C8B-B14F-4D97-AF65-F5344CB8AC3E}">
        <p14:creationId xmlns:p14="http://schemas.microsoft.com/office/powerpoint/2010/main" val="26334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30563" y="116662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二、让步阶段</a:t>
            </a:r>
          </a:p>
        </p:txBody>
      </p:sp>
      <p:cxnSp>
        <p:nvCxnSpPr>
          <p:cNvPr id="32" name="曲线连接符 31"/>
          <p:cNvCxnSpPr>
            <a:endCxn id="25" idx="1"/>
          </p:cNvCxnSpPr>
          <p:nvPr/>
        </p:nvCxnSpPr>
        <p:spPr>
          <a:xfrm rot="5400000" flipH="1" flipV="1">
            <a:off x="830402" y="2201490"/>
            <a:ext cx="2818641" cy="118168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6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30563" y="116662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二、让步阶段</a:t>
            </a:r>
          </a:p>
        </p:txBody>
      </p:sp>
      <p:cxnSp>
        <p:nvCxnSpPr>
          <p:cNvPr id="32" name="曲线连接符 31"/>
          <p:cNvCxnSpPr>
            <a:endCxn id="25" idx="1"/>
          </p:cNvCxnSpPr>
          <p:nvPr/>
        </p:nvCxnSpPr>
        <p:spPr>
          <a:xfrm rot="5400000" flipH="1" flipV="1">
            <a:off x="830402" y="2201490"/>
            <a:ext cx="2818641" cy="118168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"/>
          <p:cNvSpPr txBox="1"/>
          <p:nvPr/>
        </p:nvSpPr>
        <p:spPr>
          <a:xfrm>
            <a:off x="2239722" y="1898349"/>
            <a:ext cx="9728647" cy="36009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</a:rPr>
              <a:t>一）考虑对方的反应</a:t>
            </a:r>
            <a:endParaRPr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1）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己方最希望的结果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对方</a:t>
            </a:r>
            <a:r>
              <a:rPr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很看重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己方的让步，会作些松动和让步</a:t>
            </a:r>
            <a:endParaRPr sz="24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2）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己方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不愿看到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的结果：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①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对方对已方的让步</a:t>
            </a:r>
            <a:r>
              <a:rPr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不很在乎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，没有任何改变或是松动的表示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已方的让步使对方认为己方的</a:t>
            </a:r>
            <a:r>
              <a:rPr sz="24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报价有很大的水分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，甚至认为已方还会作出新的让步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102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30563" y="116662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二、让步阶段</a:t>
            </a:r>
          </a:p>
        </p:txBody>
      </p:sp>
      <p:cxnSp>
        <p:nvCxnSpPr>
          <p:cNvPr id="32" name="曲线连接符 31"/>
          <p:cNvCxnSpPr>
            <a:endCxn id="25" idx="1"/>
          </p:cNvCxnSpPr>
          <p:nvPr/>
        </p:nvCxnSpPr>
        <p:spPr>
          <a:xfrm rot="5400000" flipH="1" flipV="1">
            <a:off x="830402" y="2201490"/>
            <a:ext cx="2818641" cy="118168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4"/>
          <p:cNvSpPr txBox="1"/>
          <p:nvPr/>
        </p:nvSpPr>
        <p:spPr>
          <a:xfrm>
            <a:off x="2408219" y="1933501"/>
            <a:ext cx="1087501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二）注意让步的原则</a:t>
            </a:r>
            <a:endParaRPr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1）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不做无谓的让步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体现对己方有利的宗旨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（2）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让在关键环节上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使己方较小的让步能给对方以较大的满足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（3）在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己方认为重要的问题上要力求对方先让步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在较为次要的问题上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，根据需要，己方可以考虑先作让步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（4）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要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承诺作同等幅度的让步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（5）作出让步时要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三思而行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，不要掉以轻心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（6）如果作了让步后又觉得考虑欠周，可以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推倒重来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（7）即使己方已决定作出让步，也要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使对方感到己方让步的艰难</a:t>
            </a: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    （8）一次让步的幅度不要过大，节奏不宜太快，应做到</a:t>
            </a:r>
            <a:r>
              <a:rPr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步步为营</a:t>
            </a:r>
            <a:endParaRPr sz="20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07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30563" y="116662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二、让步阶段</a:t>
            </a:r>
          </a:p>
        </p:txBody>
      </p:sp>
      <p:cxnSp>
        <p:nvCxnSpPr>
          <p:cNvPr id="32" name="曲线连接符 31"/>
          <p:cNvCxnSpPr>
            <a:endCxn id="25" idx="1"/>
          </p:cNvCxnSpPr>
          <p:nvPr/>
        </p:nvCxnSpPr>
        <p:spPr>
          <a:xfrm rot="5400000" flipH="1" flipV="1">
            <a:off x="830402" y="2201490"/>
            <a:ext cx="2818641" cy="118168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"/>
          <p:cNvSpPr txBox="1"/>
          <p:nvPr/>
        </p:nvSpPr>
        <p:spPr>
          <a:xfrm>
            <a:off x="2354431" y="1661008"/>
            <a:ext cx="1087501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三）选择理想的让步方式</a:t>
            </a:r>
            <a:endParaRPr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1" name="表格 20"/>
          <p:cNvGraphicFramePr/>
          <p:nvPr>
            <p:extLst>
              <p:ext uri="{D42A27DB-BD31-4B8C-83A1-F6EECF244321}">
                <p14:modId xmlns:p14="http://schemas.microsoft.com/office/powerpoint/2010/main" val="3431219101"/>
              </p:ext>
            </p:extLst>
          </p:nvPr>
        </p:nvGraphicFramePr>
        <p:xfrm>
          <a:off x="2139612" y="2353806"/>
          <a:ext cx="9843917" cy="3300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440"/>
                <a:gridCol w="1532964"/>
                <a:gridCol w="1694330"/>
                <a:gridCol w="1896035"/>
                <a:gridCol w="1909482"/>
                <a:gridCol w="1830666"/>
              </a:tblGrid>
              <a:tr h="374131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序号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预定让步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第一期让步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第二期让步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第三期让步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第四期让步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30894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</a:t>
                      </a: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</a:t>
                      </a: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—</a:t>
                      </a: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9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30563" y="116662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二、让步阶段</a:t>
            </a:r>
          </a:p>
        </p:txBody>
      </p:sp>
      <p:cxnSp>
        <p:nvCxnSpPr>
          <p:cNvPr id="32" name="曲线连接符 31"/>
          <p:cNvCxnSpPr>
            <a:endCxn id="25" idx="1"/>
          </p:cNvCxnSpPr>
          <p:nvPr/>
        </p:nvCxnSpPr>
        <p:spPr>
          <a:xfrm rot="5400000" flipH="1" flipV="1">
            <a:off x="830402" y="2201490"/>
            <a:ext cx="2818641" cy="118168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"/>
          <p:cNvSpPr txBox="1"/>
          <p:nvPr/>
        </p:nvSpPr>
        <p:spPr>
          <a:xfrm>
            <a:off x="2354431" y="1661008"/>
            <a:ext cx="1087501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三）选择理想的让步方式</a:t>
            </a:r>
            <a:endParaRPr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1" name="表格 20"/>
          <p:cNvGraphicFramePr/>
          <p:nvPr>
            <p:extLst>
              <p:ext uri="{D42A27DB-BD31-4B8C-83A1-F6EECF244321}">
                <p14:modId xmlns:p14="http://schemas.microsoft.com/office/powerpoint/2010/main" val="3431219101"/>
              </p:ext>
            </p:extLst>
          </p:nvPr>
        </p:nvGraphicFramePr>
        <p:xfrm>
          <a:off x="2139612" y="2353806"/>
          <a:ext cx="9843917" cy="3300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440"/>
                <a:gridCol w="1532964"/>
                <a:gridCol w="1694330"/>
                <a:gridCol w="1896035"/>
                <a:gridCol w="1909482"/>
                <a:gridCol w="1830666"/>
              </a:tblGrid>
              <a:tr h="374131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序号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预定让步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第一期让步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第二期让步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第三期让步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第四期让步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530894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</a:t>
                      </a: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</a:t>
                      </a: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46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17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—</a:t>
                      </a: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2140282" y="3051688"/>
            <a:ext cx="9843247" cy="41751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39278" y="5969991"/>
            <a:ext cx="8955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种常见的、理想的让步方式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常考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，方式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最常用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8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30563" y="116662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二、让步阶段</a:t>
            </a:r>
          </a:p>
        </p:txBody>
      </p:sp>
      <p:cxnSp>
        <p:nvCxnSpPr>
          <p:cNvPr id="32" name="曲线连接符 31"/>
          <p:cNvCxnSpPr>
            <a:endCxn id="25" idx="1"/>
          </p:cNvCxnSpPr>
          <p:nvPr/>
        </p:nvCxnSpPr>
        <p:spPr>
          <a:xfrm rot="5400000" flipH="1" flipV="1">
            <a:off x="830402" y="2201490"/>
            <a:ext cx="2818641" cy="118168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8" y="1679650"/>
            <a:ext cx="9615021" cy="5148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91549" y="2143801"/>
            <a:ext cx="91001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“色拉米”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香肠式谈判让步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，是一种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等额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地让出可让利益的让步方式。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）特点：不断地讨价还价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，让步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的数量和速度都是均等、稳定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57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30563" y="116662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二、让步阶段</a:t>
            </a:r>
          </a:p>
        </p:txBody>
      </p:sp>
      <p:cxnSp>
        <p:nvCxnSpPr>
          <p:cNvPr id="32" name="曲线连接符 31"/>
          <p:cNvCxnSpPr>
            <a:endCxn id="25" idx="1"/>
          </p:cNvCxnSpPr>
          <p:nvPr/>
        </p:nvCxnSpPr>
        <p:spPr>
          <a:xfrm rot="5400000" flipH="1" flipV="1">
            <a:off x="830402" y="2201490"/>
            <a:ext cx="2818641" cy="118168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8" y="1679650"/>
            <a:ext cx="9615021" cy="5148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91549" y="2143801"/>
            <a:ext cx="910010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“色拉米”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香肠式谈判让步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，是一种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等额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地让出可让利益的让步方式。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）特点：不断地讨价还价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，让步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的数量和速度都是均等、稳定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）优点：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①步步为营，不易让对方轻易占到便宜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；②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对双方充分讨价还价有利，易在利益均享的情况下达成协议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遇到性情急躁或无时间长谈的对方时，会占上风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56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30563" y="116662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二、让步阶段</a:t>
            </a:r>
          </a:p>
        </p:txBody>
      </p:sp>
      <p:cxnSp>
        <p:nvCxnSpPr>
          <p:cNvPr id="32" name="曲线连接符 31"/>
          <p:cNvCxnSpPr>
            <a:endCxn id="25" idx="1"/>
          </p:cNvCxnSpPr>
          <p:nvPr/>
        </p:nvCxnSpPr>
        <p:spPr>
          <a:xfrm rot="5400000" flipH="1" flipV="1">
            <a:off x="830402" y="2201490"/>
            <a:ext cx="2818641" cy="118168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8" y="1679650"/>
            <a:ext cx="9615021" cy="5148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91549" y="2143801"/>
            <a:ext cx="91001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“色拉米”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香肠式谈判让步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，是一种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等额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地让出可让利益的让步方式。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）特点：不断地讨价还价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，让步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的数量和速度都是均等、稳定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）优点：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①步步为营，不易让对方轻易占到便宜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；②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对双方充分讨价还价有利，易在利益均享的情况下达成协议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遇到性情急躁或无时间长谈的对方时，会占上风。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）缺点。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①每次让利的数量相等、速度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平稳，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易使人产生疲劳、厌倦之感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效率极低且谈判成本较高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会给对方传递一种信息，即只要耐心等待，总有希望获得更大的利益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16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7802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30563" y="116662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二、让步阶段</a:t>
            </a:r>
          </a:p>
        </p:txBody>
      </p:sp>
      <p:cxnSp>
        <p:nvCxnSpPr>
          <p:cNvPr id="32" name="曲线连接符 31"/>
          <p:cNvCxnSpPr>
            <a:endCxn id="25" idx="1"/>
          </p:cNvCxnSpPr>
          <p:nvPr/>
        </p:nvCxnSpPr>
        <p:spPr>
          <a:xfrm rot="5400000" flipH="1" flipV="1">
            <a:off x="830402" y="2201490"/>
            <a:ext cx="2818641" cy="118168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8" y="1679650"/>
            <a:ext cx="9615021" cy="5148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91549" y="2143801"/>
            <a:ext cx="910010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“色拉米”</a:t>
            </a:r>
            <a:r>
              <a:rPr lang="zh-CN" altLang="en-US" sz="20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香肠式谈判让步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，是一种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等额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地让出可让利益的让步方式。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）特点：不断地讨价还价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，让步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的数量和速度都是均等、稳定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）优点：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①步步为营，不易让对方轻易占到便宜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；②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对双方充分讨价还价有利，易在利益均享的情况下达成协议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遇到性情急躁或无时间长谈的对方时，会占上风。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）缺点。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①每次让利的数量相等、速度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平稳，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易使人产生疲劳、厌倦之感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效率极低且谈判成本较高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会给对方传递一种信息，即只要耐心等待，总有希望获得更大的利益。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）适用对象：在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缺乏谈判知识或经验的情况下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在进行一些较为陌生的谈判时运用。</a:t>
            </a:r>
          </a:p>
        </p:txBody>
      </p:sp>
    </p:spTree>
    <p:extLst>
      <p:ext uri="{BB962C8B-B14F-4D97-AF65-F5344CB8AC3E}">
        <p14:creationId xmlns:p14="http://schemas.microsoft.com/office/powerpoint/2010/main" val="11711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30563" y="1166621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二、让步阶段</a:t>
            </a:r>
          </a:p>
        </p:txBody>
      </p:sp>
      <p:cxnSp>
        <p:nvCxnSpPr>
          <p:cNvPr id="32" name="曲线连接符 31"/>
          <p:cNvCxnSpPr>
            <a:endCxn id="25" idx="1"/>
          </p:cNvCxnSpPr>
          <p:nvPr/>
        </p:nvCxnSpPr>
        <p:spPr>
          <a:xfrm rot="5400000" flipH="1" flipV="1">
            <a:off x="830402" y="2201490"/>
            <a:ext cx="2818641" cy="118168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4"/>
          <p:cNvSpPr txBox="1"/>
          <p:nvPr/>
        </p:nvSpPr>
        <p:spPr>
          <a:xfrm>
            <a:off x="2415097" y="1877959"/>
            <a:ext cx="9337632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四）运用适当的让步策略</a:t>
            </a:r>
            <a:endParaRPr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1．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互利互惠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一方在作出让步后，能否获得对方的让步，取决于该方商谈的方式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（1）横向谈判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采取横向铺开的方法，几个议题同时讨论，同时展开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（2）纵向深入方法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：先集中解决某一个议题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，再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解决其他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议题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互惠式让步适用于横向谈判</a:t>
            </a:r>
            <a:r>
              <a:rPr sz="20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，要求谈判者有开阔的思路和视野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（在其他方面得到补偿）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2．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予远利谋近惠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3．</a:t>
            </a:r>
            <a:r>
              <a:rPr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丝毫无损</a:t>
            </a: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理解，但难以接受，会一视同仁</a:t>
            </a:r>
          </a:p>
        </p:txBody>
      </p:sp>
    </p:spTree>
    <p:extLst>
      <p:ext uri="{BB962C8B-B14F-4D97-AF65-F5344CB8AC3E}">
        <p14:creationId xmlns:p14="http://schemas.microsoft.com/office/powerpoint/2010/main" val="123188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98009" y="1196502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三、迫使对方让步的策略</a:t>
            </a:r>
          </a:p>
        </p:txBody>
      </p:sp>
      <p:cxnSp>
        <p:nvCxnSpPr>
          <p:cNvPr id="32" name="曲线连接符 31"/>
          <p:cNvCxnSpPr>
            <a:endCxn id="25" idx="1"/>
          </p:cNvCxnSpPr>
          <p:nvPr/>
        </p:nvCxnSpPr>
        <p:spPr>
          <a:xfrm rot="5400000" flipH="1" flipV="1">
            <a:off x="657511" y="2446949"/>
            <a:ext cx="2874555" cy="806441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4"/>
          <p:cNvSpPr txBox="1"/>
          <p:nvPr/>
        </p:nvSpPr>
        <p:spPr>
          <a:xfrm>
            <a:off x="2320967" y="1821287"/>
            <a:ext cx="1087501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一）利用竞争</a:t>
            </a:r>
            <a:endParaRPr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二）软硬兼施</a:t>
            </a:r>
            <a:endParaRPr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做法：我方主谈人或负责人找一个借口暂时回避，让“强硬派”挂帅出阵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000" b="1" dirty="0" err="1">
                <a:latin typeface="微软雅黑" panose="020B0503020204020204" charset="-122"/>
                <a:ea typeface="微软雅黑" panose="020B0503020204020204" charset="-122"/>
              </a:rPr>
              <a:t>三）最后通牒</a:t>
            </a:r>
            <a:endParaRPr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运用最后通牒策略必须注意以下几点</a:t>
            </a: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（1）谈判人员知道自己处于一个强有力的地位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（2）谈判的最后阶段或最后关键时刻才宜使用“最后通牒”。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000" dirty="0">
                <a:latin typeface="楷体" panose="02010609060101010101" pitchFamily="49" charset="-122"/>
                <a:ea typeface="楷体" panose="02010609060101010101" pitchFamily="49" charset="-122"/>
              </a:rPr>
              <a:t>（3）“最后通牒”的提出必须非常坚定、明确、毫不含糊。</a:t>
            </a:r>
          </a:p>
        </p:txBody>
      </p:sp>
    </p:spTree>
    <p:extLst>
      <p:ext uri="{BB962C8B-B14F-4D97-AF65-F5344CB8AC3E}">
        <p14:creationId xmlns:p14="http://schemas.microsoft.com/office/powerpoint/2010/main" val="28085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80758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98009" y="1196502"/>
            <a:ext cx="459269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四、阻止对方进攻的策略</a:t>
            </a:r>
          </a:p>
        </p:txBody>
      </p:sp>
      <p:cxnSp>
        <p:nvCxnSpPr>
          <p:cNvPr id="32" name="曲线连接符 31"/>
          <p:cNvCxnSpPr>
            <a:endCxn id="25" idx="1"/>
          </p:cNvCxnSpPr>
          <p:nvPr/>
        </p:nvCxnSpPr>
        <p:spPr>
          <a:xfrm rot="5400000" flipH="1" flipV="1">
            <a:off x="657511" y="2446949"/>
            <a:ext cx="2874555" cy="806441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"/>
          <p:cNvSpPr txBox="1"/>
          <p:nvPr/>
        </p:nvSpPr>
        <p:spPr>
          <a:xfrm>
            <a:off x="2094788" y="1677785"/>
            <a:ext cx="1087501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</a:rPr>
              <a:t>一）限制策略</a:t>
            </a:r>
            <a:endParaRPr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1．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权利限制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未经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授权，对方无法强迫他超越权限做出决策。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2．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资料限制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己方手边暂时没有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没有备齐或属于商业秘密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3．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其他方面的限制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自然环境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、人力资源、生产技术要求、时间等因素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sz="2400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限制策略使用的频率与效率是成反比</a:t>
            </a:r>
            <a:r>
              <a:rPr 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sz="24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sz="2400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运用过多</a:t>
            </a:r>
            <a:r>
              <a:rPr sz="2400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，会使对方怀疑己方无诚心谈判</a:t>
            </a:r>
            <a:r>
              <a:rPr 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</a:rPr>
              <a:t>二）示弱以求怜悯</a:t>
            </a:r>
            <a:endParaRPr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2400" b="1" dirty="0" err="1">
                <a:latin typeface="微软雅黑" panose="020B0503020204020204" charset="-122"/>
                <a:ea typeface="微软雅黑" panose="020B0503020204020204" charset="-122"/>
              </a:rPr>
              <a:t>三）以攻对攻</a:t>
            </a:r>
            <a:endParaRPr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31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34745" y="474882"/>
            <a:ext cx="619918" cy="660273"/>
            <a:chOff x="6535243" y="2524701"/>
            <a:chExt cx="717051" cy="717051"/>
          </a:xfrm>
        </p:grpSpPr>
        <p:sp>
          <p:nvSpPr>
            <p:cNvPr id="28" name="泪滴形 27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44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谈判中的关键阶段是（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14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42001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谈判中的关键阶段是（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9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报价以及随之而来的磋商是整个谈判过程的（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前奏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31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报价以及随之而来的磋商是整个谈判过程的（ ）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前奏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655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以下让步方式中，被称为“色拉米”香肠式谈判让步方式的是（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A:0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C:26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7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以下让步方式中，被称为“色拉米”香肠式谈判让步方式的是（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A:0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C:26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1098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当需要拒绝对方要求时，己方人员找一个借口暂时回避，让另一人员压迫对方让步的策略是（）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软硬兼施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最后通牒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16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当需要拒绝对方要求时，己方人员找一个借口暂时回避，让另一人员压迫对方让步的策略是（）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软硬兼施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最后通牒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187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16.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以下有关互惠式让步的说法中，正确的是（   ）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又称交叉式让步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常适用于纵向谈判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常用于摆脱谈判僵局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要求谈判者思路开阔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988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16.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以下有关互惠式让步的说法中，正确的是（   ）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又称交叉式让步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常适用于纵向谈判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常用于摆脱谈判僵局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要求谈判者思路开阔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56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0390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134997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20029" y="1424301"/>
            <a:ext cx="1252224" cy="2269830"/>
            <a:chOff x="3655073" y="2264545"/>
            <a:chExt cx="1075643" cy="1264390"/>
          </a:xfrm>
        </p:grpSpPr>
        <p:grpSp>
          <p:nvGrpSpPr>
            <p:cNvPr id="24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28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28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3655073" y="2481738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5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圆角矩形 30"/>
          <p:cNvSpPr/>
          <p:nvPr/>
        </p:nvSpPr>
        <p:spPr>
          <a:xfrm>
            <a:off x="3046640" y="1190163"/>
            <a:ext cx="1485019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策略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概念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972254" y="3455894"/>
            <a:ext cx="1559406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制定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步骤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4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82711" y="4570846"/>
            <a:ext cx="619918" cy="660273"/>
            <a:chOff x="6535243" y="2524701"/>
            <a:chExt cx="717051" cy="717051"/>
          </a:xfrm>
        </p:grpSpPr>
        <p:sp>
          <p:nvSpPr>
            <p:cNvPr id="28" name="泪滴形 27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8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79710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4450" y="46085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4"/>
          <p:cNvSpPr txBox="1"/>
          <p:nvPr/>
        </p:nvSpPr>
        <p:spPr>
          <a:xfrm>
            <a:off x="2075291" y="1260090"/>
            <a:ext cx="10123059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一、场外交易  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酒宴或其他娱乐场所等，仅在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只有一两个问题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分歧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sz="24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最后让步</a:t>
            </a:r>
            <a:r>
              <a:rPr 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最后一两个有分歧的问题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，需要通过最后的让步才能求得一致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三、不忘最后的获利   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做法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：签约之前，突然提出一个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小小的请求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，要求对方再让出一点点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。往往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会很快答应，尽快签约。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四、注意为双方庆贺 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强调结果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是双方共同努力的结晶，满足双方心理的平衡与安慰</a:t>
            </a:r>
            <a:endParaRPr 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五、慎重地对待协议  </a:t>
            </a: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的成果要靠严密的协议来确认和保证，协议是以法律形式对谈判成果的记录和确认，它们之间应该</a:t>
            </a:r>
            <a:r>
              <a:rPr 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完全一致，不得有任何误差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01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79710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4450" y="4608545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成交阶段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4"/>
          <p:cNvSpPr txBox="1"/>
          <p:nvPr/>
        </p:nvSpPr>
        <p:spPr>
          <a:xfrm>
            <a:off x="1842129" y="1148124"/>
            <a:ext cx="10875010" cy="50783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 求得</a:t>
            </a:r>
            <a:r>
              <a:rPr 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最后让步</a:t>
            </a: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要把握两方面的内容：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（一）让步的时间：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主要部分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在最后期限之前作出，以便对方有足够的时间来品味；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次要部分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安排在最后时刻，作为最后的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甜头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（二）让步的幅度（考虑对方接受让步的个人在对方组织中的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地位和级别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——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谈判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的最后关头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重要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高级主管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会出面参加或主持谈判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幅度只能大到刚好满足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该主管维持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地位和尊严的需要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幅度如果过大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，往往会使该主管指责他的部下没有做好工作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并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坚持要求他们继续谈判。</a:t>
            </a:r>
          </a:p>
        </p:txBody>
      </p:sp>
    </p:spTree>
    <p:extLst>
      <p:ext uri="{BB962C8B-B14F-4D97-AF65-F5344CB8AC3E}">
        <p14:creationId xmlns:p14="http://schemas.microsoft.com/office/powerpoint/2010/main" val="212936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17.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成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交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阶段的策谈判策略有（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场外交易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最后让步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最后获利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双方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庆贺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慎重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对待协议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73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17.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成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交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阶段的策谈判策略有（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场外交易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最后让步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最后获利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双方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庆贺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慎重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对待协议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</a:p>
        </p:txBody>
      </p:sp>
    </p:spTree>
    <p:extLst>
      <p:ext uri="{BB962C8B-B14F-4D97-AF65-F5344CB8AC3E}">
        <p14:creationId xmlns:p14="http://schemas.microsoft.com/office/powerpoint/2010/main" val="24724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最后让步中主要应把握的问题是（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让步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的时间和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让步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的方式和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幅度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让步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的时间和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幅度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让步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的幅度和频率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8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最后让步中主要应把握的问题是（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让步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的时间和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让步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的方式和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幅度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让步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的时间和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幅度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让步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的幅度和频率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6216" y="4949642"/>
            <a:ext cx="1053621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222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840941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87843" y="2461779"/>
            <a:ext cx="4928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第四章</a:t>
            </a:r>
            <a:endParaRPr lang="en-US" altLang="zh-CN" sz="32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</a:t>
            </a:r>
            <a:r>
              <a:rPr lang="zh-CN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谈判各阶段策略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8305" y="488824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策略概述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5762" y="2528088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报价阶段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65830" y="50958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65829" y="1523108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65829" y="2540599"/>
            <a:ext cx="630435" cy="625566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41" y="2601076"/>
            <a:ext cx="4616411" cy="1430363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6165830" y="355809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65829" y="4615388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65829" y="5659900"/>
            <a:ext cx="630435" cy="652587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5763" y="1455840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开局阶段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15762" y="3523542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磋商阶段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2665" y="457084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成交阶段</a:t>
            </a:r>
            <a:endParaRPr lang="zh-CN" altLang="zh-CN" sz="2800" kern="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0855" y="562887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处理僵局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90872" y="5611106"/>
            <a:ext cx="619918" cy="660273"/>
            <a:chOff x="6535243" y="2524701"/>
            <a:chExt cx="717051" cy="717051"/>
          </a:xfrm>
        </p:grpSpPr>
        <p:sp>
          <p:nvSpPr>
            <p:cNvPr id="28" name="泪滴形 27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524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533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48881" y="1610839"/>
            <a:ext cx="1175001" cy="4608753"/>
            <a:chOff x="2994335" y="352457"/>
            <a:chExt cx="1370800" cy="4504981"/>
          </a:xfrm>
        </p:grpSpPr>
        <p:grpSp>
          <p:nvGrpSpPr>
            <p:cNvPr id="18" name="组合 30"/>
            <p:cNvGrpSpPr>
              <a:grpSpLocks/>
            </p:cNvGrpSpPr>
            <p:nvPr/>
          </p:nvGrpSpPr>
          <p:grpSpPr bwMode="auto">
            <a:xfrm rot="16200000">
              <a:off x="2996818" y="1071136"/>
              <a:ext cx="2046363" cy="609006"/>
              <a:chOff x="0" y="504055"/>
              <a:chExt cx="6032665" cy="648073"/>
            </a:xfrm>
          </p:grpSpPr>
          <p:sp>
            <p:nvSpPr>
              <p:cNvPr id="27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30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834156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951240" y="504055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" name="组合 30"/>
            <p:cNvGrpSpPr>
              <a:grpSpLocks/>
            </p:cNvGrpSpPr>
            <p:nvPr/>
          </p:nvGrpSpPr>
          <p:grpSpPr bwMode="auto">
            <a:xfrm rot="16200000">
              <a:off x="2877089" y="3369392"/>
              <a:ext cx="2326454" cy="649638"/>
              <a:chOff x="0" y="504056"/>
              <a:chExt cx="6858371" cy="691311"/>
            </a:xfrm>
          </p:grpSpPr>
          <p:sp>
            <p:nvSpPr>
              <p:cNvPr id="22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cxnSp>
            <p:nvCxnSpPr>
              <p:cNvPr id="23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3634588" y="547295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85837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0" name="直接连接符 19"/>
            <p:cNvCxnSpPr>
              <a:stCxn id="27" idx="0"/>
              <a:endCxn id="22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994335" y="4572789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圆角矩形 33"/>
          <p:cNvSpPr/>
          <p:nvPr/>
        </p:nvSpPr>
        <p:spPr>
          <a:xfrm>
            <a:off x="2842394" y="1422707"/>
            <a:ext cx="293984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一、僵局种类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837552" y="2542873"/>
            <a:ext cx="2944683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二、形成原因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837552" y="3660520"/>
            <a:ext cx="294468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</a:t>
            </a:r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、处理原则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858710" y="4778167"/>
            <a:ext cx="292352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四、处理方法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837550" y="6017333"/>
            <a:ext cx="2944685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五、注意问题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750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533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42394" y="1422707"/>
            <a:ext cx="293984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一、僵局种类</a:t>
            </a:r>
            <a:endParaRPr lang="zh-CN" altLang="en-US" sz="2800" b="1" spc="-5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1" name="曲线连接符 40"/>
          <p:cNvCxnSpPr>
            <a:endCxn id="34" idx="1"/>
          </p:cNvCxnSpPr>
          <p:nvPr/>
        </p:nvCxnSpPr>
        <p:spPr>
          <a:xfrm rot="5400000" flipH="1" flipV="1">
            <a:off x="35829" y="3252148"/>
            <a:ext cx="4419616" cy="119351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"/>
          <p:cNvSpPr txBox="1"/>
          <p:nvPr/>
        </p:nvSpPr>
        <p:spPr>
          <a:xfrm>
            <a:off x="2245637" y="2221515"/>
            <a:ext cx="1087501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（一）从狭义的角度分类</a:t>
            </a:r>
            <a:r>
              <a:rPr lang="zh-CN" sz="2400" dirty="0" smtClean="0">
                <a:latin typeface="微软雅黑" panose="020B0503020204020204" charset="-122"/>
                <a:ea typeface="微软雅黑" panose="020B0503020204020204" charset="-122"/>
              </a:rPr>
              <a:t>（交换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意见，达成一致看法，签订协议的过程。）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初期僵局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中期僵局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（实质性阶段）、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后期僵局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（达成协议阶段）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（二）从广义上的分类</a:t>
            </a:r>
            <a:r>
              <a:rPr lang="zh-CN" sz="2400" dirty="0" smtClean="0">
                <a:latin typeface="微软雅黑" panose="020B0503020204020204" charset="-122"/>
                <a:ea typeface="微软雅黑" panose="020B0503020204020204" charset="-122"/>
              </a:rPr>
              <a:t>（整个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谈判过程随时随地都有可能出现的）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sz="24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协议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期僵局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（磋商阶段）、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执行期僵局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（合同执行过程中）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（三）从谈判内容上的分类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谈判主题会有不同的谈判僵局，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价格僵局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是最常见</a:t>
            </a:r>
          </a:p>
        </p:txBody>
      </p:sp>
    </p:spTree>
    <p:extLst>
      <p:ext uri="{BB962C8B-B14F-4D97-AF65-F5344CB8AC3E}">
        <p14:creationId xmlns:p14="http://schemas.microsoft.com/office/powerpoint/2010/main" val="221970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03901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6595" y="1349972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20029" y="1424301"/>
            <a:ext cx="1252224" cy="2269830"/>
            <a:chOff x="3655073" y="2264545"/>
            <a:chExt cx="1075643" cy="1264390"/>
          </a:xfrm>
        </p:grpSpPr>
        <p:grpSp>
          <p:nvGrpSpPr>
            <p:cNvPr id="24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28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28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3655073" y="2481738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5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圆角矩形 30"/>
          <p:cNvSpPr/>
          <p:nvPr/>
        </p:nvSpPr>
        <p:spPr>
          <a:xfrm>
            <a:off x="3046640" y="1190163"/>
            <a:ext cx="1485019" cy="59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策略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概念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972254" y="3455894"/>
            <a:ext cx="1559406" cy="585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spc="-5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制定</a:t>
            </a:r>
            <a:r>
              <a:rPr lang="zh-CN" altLang="en-US" sz="2400" b="1" spc="-5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步骤</a:t>
            </a:r>
            <a:endParaRPr lang="zh-CN" altLang="en-US" sz="2400" b="1" spc="-5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4"/>
          <p:cNvSpPr txBox="1"/>
          <p:nvPr/>
        </p:nvSpPr>
        <p:spPr>
          <a:xfrm>
            <a:off x="3046640" y="1750625"/>
            <a:ext cx="8558172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可以预见和可能发生的情况下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应采取的相应的</a:t>
            </a:r>
            <a:r>
              <a:rPr sz="2400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行动和手段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6218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533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90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42394" y="1422707"/>
            <a:ext cx="293984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二、形成原因</a:t>
            </a:r>
          </a:p>
        </p:txBody>
      </p:sp>
      <p:cxnSp>
        <p:nvCxnSpPr>
          <p:cNvPr id="41" name="曲线连接符 40"/>
          <p:cNvCxnSpPr>
            <a:endCxn id="34" idx="1"/>
          </p:cNvCxnSpPr>
          <p:nvPr/>
        </p:nvCxnSpPr>
        <p:spPr>
          <a:xfrm rot="5400000" flipH="1" flipV="1">
            <a:off x="35829" y="3252148"/>
            <a:ext cx="4419616" cy="119351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"/>
          <p:cNvSpPr txBox="1"/>
          <p:nvPr/>
        </p:nvSpPr>
        <p:spPr>
          <a:xfrm>
            <a:off x="2707924" y="2090906"/>
            <a:ext cx="8170747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（一）立场观点的争执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（二）一方过于强势                      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一言堂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（三）过分沉默与反应迟钝            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（四）人员素质的低下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（五）信息沟通的障碍                  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信息传递失真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（六）软磨硬抗式的拖延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（七）外部环境发生变化               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不好食言，又不愿签约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4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533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91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42394" y="1422707"/>
            <a:ext cx="293984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三、处理原则</a:t>
            </a:r>
          </a:p>
        </p:txBody>
      </p:sp>
      <p:cxnSp>
        <p:nvCxnSpPr>
          <p:cNvPr id="41" name="曲线连接符 40"/>
          <p:cNvCxnSpPr>
            <a:endCxn id="34" idx="1"/>
          </p:cNvCxnSpPr>
          <p:nvPr/>
        </p:nvCxnSpPr>
        <p:spPr>
          <a:xfrm rot="5400000" flipH="1" flipV="1">
            <a:off x="35829" y="3252148"/>
            <a:ext cx="4419616" cy="119351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"/>
          <p:cNvSpPr txBox="1"/>
          <p:nvPr/>
        </p:nvSpPr>
        <p:spPr>
          <a:xfrm>
            <a:off x="2408854" y="1934041"/>
            <a:ext cx="9438005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（一）尽力避免僵局的原则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   1．坚持闻过则喜          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400" dirty="0">
                <a:latin typeface="楷体" panose="02010609060101010101" charset="-122"/>
                <a:ea typeface="楷体" panose="02010609060101010101" charset="-122"/>
              </a:rPr>
              <a:t>“褒贬是买主”，听到对方的反对意见要“闻过则喜”，表示欢迎。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   2．态度冷静、诚恳，语言适中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   3．绝不为观点分歧而发生争吵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（二）努力建立互惠式谈判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互惠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式谈判：是谈判双方都要认定自身需要和对方的需要，然后双方共同探讨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满足彼此需要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的一切有效的途径与办法。（</a:t>
            </a:r>
            <a:r>
              <a:rPr 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横向谈判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066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533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92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42394" y="1422707"/>
            <a:ext cx="293984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四、处理方法</a:t>
            </a:r>
          </a:p>
        </p:txBody>
      </p:sp>
      <p:cxnSp>
        <p:nvCxnSpPr>
          <p:cNvPr id="41" name="曲线连接符 40"/>
          <p:cNvCxnSpPr>
            <a:endCxn id="34" idx="1"/>
          </p:cNvCxnSpPr>
          <p:nvPr/>
        </p:nvCxnSpPr>
        <p:spPr>
          <a:xfrm rot="5400000" flipH="1" flipV="1">
            <a:off x="35829" y="3252148"/>
            <a:ext cx="4419616" cy="119351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"/>
          <p:cNvSpPr txBox="1"/>
          <p:nvPr/>
        </p:nvSpPr>
        <p:spPr>
          <a:xfrm>
            <a:off x="2435749" y="2071874"/>
            <a:ext cx="9653157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（一）潜在僵局的</a:t>
            </a:r>
            <a:r>
              <a:rPr lang="zh-CN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间接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处理法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间接处理法：谈判人员借助有关事项和理由委婉地否定对方的意见</a:t>
            </a:r>
            <a:r>
              <a:rPr lang="zh-CN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sz="2400" dirty="0" smtClean="0"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具体的办法有：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1．先肯定局部，后全盘否定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2．先重复对方的意见，然后再削弱对方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3．用对方的意见去说服对方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．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以提问的方式促使对方自我否定</a:t>
            </a:r>
          </a:p>
        </p:txBody>
      </p:sp>
    </p:spTree>
    <p:extLst>
      <p:ext uri="{BB962C8B-B14F-4D97-AF65-F5344CB8AC3E}">
        <p14:creationId xmlns:p14="http://schemas.microsoft.com/office/powerpoint/2010/main" val="314349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533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93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42394" y="1422707"/>
            <a:ext cx="293984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四、处理方法</a:t>
            </a:r>
          </a:p>
        </p:txBody>
      </p:sp>
      <p:cxnSp>
        <p:nvCxnSpPr>
          <p:cNvPr id="41" name="曲线连接符 40"/>
          <p:cNvCxnSpPr>
            <a:endCxn id="34" idx="1"/>
          </p:cNvCxnSpPr>
          <p:nvPr/>
        </p:nvCxnSpPr>
        <p:spPr>
          <a:xfrm rot="5400000" flipH="1" flipV="1">
            <a:off x="35829" y="3252148"/>
            <a:ext cx="4419616" cy="119351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"/>
          <p:cNvSpPr txBox="1"/>
          <p:nvPr/>
        </p:nvSpPr>
        <p:spPr>
          <a:xfrm>
            <a:off x="2492006" y="2071874"/>
            <a:ext cx="7833812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（二）潜在僵局的</a:t>
            </a:r>
            <a:r>
              <a:rPr lang="zh-CN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直接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处理法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1．站在对方立场上说服对方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2．归纳概括法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3．反问劝导法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4．幽默方法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5．适当馈赠  西方学者幽默地称之为“润滑策略”。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6．场外沟通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7190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533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94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42394" y="1422707"/>
            <a:ext cx="293984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四、处理方法</a:t>
            </a:r>
          </a:p>
        </p:txBody>
      </p:sp>
      <p:cxnSp>
        <p:nvCxnSpPr>
          <p:cNvPr id="41" name="曲线连接符 40"/>
          <p:cNvCxnSpPr>
            <a:endCxn id="34" idx="1"/>
          </p:cNvCxnSpPr>
          <p:nvPr/>
        </p:nvCxnSpPr>
        <p:spPr>
          <a:xfrm rot="5400000" flipH="1" flipV="1">
            <a:off x="35829" y="3252148"/>
            <a:ext cx="4419616" cy="119351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"/>
          <p:cNvSpPr txBox="1"/>
          <p:nvPr/>
        </p:nvSpPr>
        <p:spPr>
          <a:xfrm>
            <a:off x="2624006" y="2065069"/>
            <a:ext cx="10875010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（三）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妥善处理谈判僵局的</a:t>
            </a:r>
            <a:r>
              <a:rPr lang="zh-CN" sz="24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最佳时机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1．及时答复对方的反对意见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2．适当拖延答复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．争取主动，先发制人</a:t>
            </a:r>
          </a:p>
        </p:txBody>
      </p:sp>
    </p:spTree>
    <p:extLst>
      <p:ext uri="{BB962C8B-B14F-4D97-AF65-F5344CB8AC3E}">
        <p14:creationId xmlns:p14="http://schemas.microsoft.com/office/powerpoint/2010/main" val="256507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533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95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42394" y="1422707"/>
            <a:ext cx="293984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四、处理方法</a:t>
            </a:r>
          </a:p>
        </p:txBody>
      </p:sp>
      <p:cxnSp>
        <p:nvCxnSpPr>
          <p:cNvPr id="41" name="曲线连接符 40"/>
          <p:cNvCxnSpPr>
            <a:endCxn id="34" idx="1"/>
          </p:cNvCxnSpPr>
          <p:nvPr/>
        </p:nvCxnSpPr>
        <p:spPr>
          <a:xfrm rot="5400000" flipH="1" flipV="1">
            <a:off x="35829" y="3252148"/>
            <a:ext cx="4419616" cy="119351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"/>
          <p:cNvSpPr txBox="1"/>
          <p:nvPr/>
        </p:nvSpPr>
        <p:spPr>
          <a:xfrm>
            <a:off x="2822534" y="2065069"/>
            <a:ext cx="7229454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（四）打破谈判中僵局的做法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1．采取横向式的谈判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2．改期再谈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3．改变谈判环境与气氛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4．叙旧情，强调双方共同点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5．更换谈判人员或者由领导出面调解</a:t>
            </a:r>
          </a:p>
        </p:txBody>
      </p:sp>
    </p:spTree>
    <p:extLst>
      <p:ext uri="{BB962C8B-B14F-4D97-AF65-F5344CB8AC3E}">
        <p14:creationId xmlns:p14="http://schemas.microsoft.com/office/powerpoint/2010/main" val="303809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533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96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42394" y="1422707"/>
            <a:ext cx="293984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五、注意问题</a:t>
            </a:r>
          </a:p>
        </p:txBody>
      </p:sp>
      <p:cxnSp>
        <p:nvCxnSpPr>
          <p:cNvPr id="41" name="曲线连接符 40"/>
          <p:cNvCxnSpPr>
            <a:endCxn id="34" idx="1"/>
          </p:cNvCxnSpPr>
          <p:nvPr/>
        </p:nvCxnSpPr>
        <p:spPr>
          <a:xfrm rot="5400000" flipH="1" flipV="1">
            <a:off x="35829" y="3252148"/>
            <a:ext cx="4419616" cy="119351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"/>
          <p:cNvSpPr txBox="1"/>
          <p:nvPr/>
        </p:nvSpPr>
        <p:spPr>
          <a:xfrm>
            <a:off x="2842394" y="2214093"/>
            <a:ext cx="7153858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（一）及时、灵活地调整和变换</a:t>
            </a:r>
            <a:r>
              <a:rPr 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谈判方式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（二）回绝对方不合理要求、降低对方目标要求</a:t>
            </a:r>
          </a:p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（三）防止让步失误，掌握好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妥协的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艺术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24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533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97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42394" y="1422707"/>
            <a:ext cx="293984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五、注意问题</a:t>
            </a:r>
          </a:p>
        </p:txBody>
      </p:sp>
      <p:cxnSp>
        <p:nvCxnSpPr>
          <p:cNvPr id="41" name="曲线连接符 40"/>
          <p:cNvCxnSpPr>
            <a:endCxn id="34" idx="1"/>
          </p:cNvCxnSpPr>
          <p:nvPr/>
        </p:nvCxnSpPr>
        <p:spPr>
          <a:xfrm rot="5400000" flipH="1" flipV="1">
            <a:off x="35829" y="3252148"/>
            <a:ext cx="4419616" cy="119351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"/>
          <p:cNvSpPr txBox="1"/>
          <p:nvPr/>
        </p:nvSpPr>
        <p:spPr>
          <a:xfrm>
            <a:off x="2842394" y="1895350"/>
            <a:ext cx="7153858" cy="7195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（一）及时、灵活地调整和变换</a:t>
            </a:r>
            <a:r>
              <a:rPr 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</a:t>
            </a:r>
            <a:r>
              <a:rPr 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6330" y="2698139"/>
            <a:ext cx="84895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立场式谈判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谈判者竭力谋求己方的最大利益，坚持对抗中的强硬立场，以迫使对方作出较大让步为直接目标的谈判方式。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运用谈判策略的宗旨是：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一争、二拖、三得利。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原则式谈判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软硬结合的谈判方式，对事实强硬，对人软。根据事实来达成协议，以保持公正、客观的谈判态度</a:t>
            </a:r>
            <a:r>
              <a:rPr lang="zh-CN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r>
              <a:rPr lang="zh-CN" altLang="zh-CN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开诚布公地讲道理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zh-CN" altLang="zh-CN" sz="20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合作式谈判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目标以能够达成协议为准，不但对人对事都较温和，而且也相信对方总是为了增进相互关系而让步。 </a:t>
            </a:r>
            <a:r>
              <a:rPr lang="en-US" altLang="zh-CN" sz="20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化干戈为玉帛</a:t>
            </a:r>
            <a:r>
              <a:rPr lang="en-US" altLang="zh-CN" sz="20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20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69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5338"/>
              </p:ext>
            </p:extLst>
          </p:nvPr>
        </p:nvGraphicFramePr>
        <p:xfrm>
          <a:off x="0" y="1429512"/>
          <a:ext cx="1691680" cy="48648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15867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6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759787" y="7665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20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98</a:t>
            </a:fld>
            <a:endParaRPr lang="zh-CN" altLang="en-US" sz="20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1409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792727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5456273"/>
            <a:ext cx="1691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450" y="1575184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策略概述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2315405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开局阶段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5" y="3087117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6595" y="3939593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磋商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8349" y="4755410"/>
            <a:ext cx="167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8349" y="5599689"/>
            <a:ext cx="167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5456273"/>
            <a:ext cx="1691680" cy="87439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处理僵局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2129" y="150111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  国际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商务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谈判各阶段策略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42394" y="1422707"/>
            <a:ext cx="2939841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pc="-5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五、注意问题</a:t>
            </a:r>
          </a:p>
        </p:txBody>
      </p:sp>
      <p:cxnSp>
        <p:nvCxnSpPr>
          <p:cNvPr id="41" name="曲线连接符 40"/>
          <p:cNvCxnSpPr>
            <a:endCxn id="34" idx="1"/>
          </p:cNvCxnSpPr>
          <p:nvPr/>
        </p:nvCxnSpPr>
        <p:spPr>
          <a:xfrm rot="5400000" flipH="1" flipV="1">
            <a:off x="35829" y="3252148"/>
            <a:ext cx="4419616" cy="119351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"/>
          <p:cNvSpPr txBox="1"/>
          <p:nvPr/>
        </p:nvSpPr>
        <p:spPr>
          <a:xfrm>
            <a:off x="2842394" y="1895350"/>
            <a:ext cx="7153858" cy="7195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（三）防止让步失误，掌握好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妥协的艺术</a:t>
            </a:r>
          </a:p>
        </p:txBody>
      </p:sp>
      <p:sp>
        <p:nvSpPr>
          <p:cNvPr id="6" name="矩形 5"/>
          <p:cNvSpPr/>
          <p:nvPr/>
        </p:nvSpPr>
        <p:spPr>
          <a:xfrm>
            <a:off x="2309768" y="2749984"/>
            <a:ext cx="96562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．切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不可过分自信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、自以为已经掌握了对方的意图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不可轻易接受超出己方期望水准的最初报价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．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不要轻易让步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，在重要问题上不先让步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善于</a:t>
            </a:r>
            <a:r>
              <a:rPr lang="en-US" altLang="zh-CN" sz="24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运用让步策略组合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，在交叉式让步中找出路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交叉式让步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：一方在这一问题上让步，另一方在其它问题上让步。</a:t>
            </a:r>
            <a:endParaRPr lang="zh-CN" altLang="en-US" sz="24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5" y="302895"/>
            <a:ext cx="2626112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  <a:endParaRPr lang="zh-CN" altLang="en-US" sz="2800" b="1" dirty="0">
              <a:solidFill>
                <a:srgbClr val="FFFFFF"/>
              </a:solidFill>
              <a:latin typeface="方正启体简体" panose="03000509000000000000" charset="-122"/>
              <a:ea typeface="方正启体简体" panose="03000509000000000000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656216" y="1298986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僵局最为纷繁多变的谈判阶段是（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准备期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B: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初期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C: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中期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D: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后期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1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6960</Words>
  <Application>Microsoft Office PowerPoint</Application>
  <PresentationFormat>宽屏</PresentationFormat>
  <Paragraphs>1384</Paragraphs>
  <Slides>107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107</vt:i4>
      </vt:variant>
    </vt:vector>
  </HeadingPairs>
  <TitlesOfParts>
    <vt:vector size="121" baseType="lpstr">
      <vt:lpstr>Arial Unicode MS</vt:lpstr>
      <vt:lpstr>方正启体简体</vt:lpstr>
      <vt:lpstr>黑体</vt:lpstr>
      <vt:lpstr>华文楷体</vt:lpstr>
      <vt:lpstr>华文新魏</vt:lpstr>
      <vt:lpstr>楷体</vt:lpstr>
      <vt:lpstr>宋体</vt:lpstr>
      <vt:lpstr>微软雅黑</vt:lpstr>
      <vt:lpstr>Arial</vt:lpstr>
      <vt:lpstr>Calibri</vt:lpstr>
      <vt:lpstr>Calibri Light</vt:lpstr>
      <vt:lpstr>Franklin Gothic Book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Asmin</dc:creator>
  <cp:lastModifiedBy>Asmin</cp:lastModifiedBy>
  <cp:revision>227</cp:revision>
  <dcterms:created xsi:type="dcterms:W3CDTF">2018-05-15T04:43:17Z</dcterms:created>
  <dcterms:modified xsi:type="dcterms:W3CDTF">2018-05-27T09:10:21Z</dcterms:modified>
</cp:coreProperties>
</file>