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257" r:id="rId2"/>
    <p:sldId id="630" r:id="rId3"/>
    <p:sldId id="634" r:id="rId4"/>
    <p:sldId id="631" r:id="rId5"/>
    <p:sldId id="633" r:id="rId6"/>
    <p:sldId id="627" r:id="rId7"/>
    <p:sldId id="628" r:id="rId8"/>
    <p:sldId id="258" r:id="rId9"/>
    <p:sldId id="414" r:id="rId10"/>
    <p:sldId id="276" r:id="rId11"/>
    <p:sldId id="277" r:id="rId12"/>
    <p:sldId id="278" r:id="rId13"/>
    <p:sldId id="279" r:id="rId14"/>
    <p:sldId id="259" r:id="rId15"/>
    <p:sldId id="256" r:id="rId16"/>
    <p:sldId id="419" r:id="rId17"/>
    <p:sldId id="421" r:id="rId18"/>
    <p:sldId id="420" r:id="rId19"/>
    <p:sldId id="426" r:id="rId20"/>
    <p:sldId id="423" r:id="rId21"/>
    <p:sldId id="422" r:id="rId22"/>
    <p:sldId id="424" r:id="rId23"/>
    <p:sldId id="425" r:id="rId24"/>
    <p:sldId id="428" r:id="rId25"/>
    <p:sldId id="429" r:id="rId26"/>
    <p:sldId id="430" r:id="rId27"/>
    <p:sldId id="431" r:id="rId28"/>
    <p:sldId id="263" r:id="rId29"/>
    <p:sldId id="283" r:id="rId30"/>
    <p:sldId id="284" r:id="rId31"/>
    <p:sldId id="285" r:id="rId32"/>
    <p:sldId id="286" r:id="rId33"/>
    <p:sldId id="264" r:id="rId34"/>
    <p:sldId id="432" r:id="rId35"/>
    <p:sldId id="413" r:id="rId36"/>
    <p:sldId id="282" r:id="rId37"/>
    <p:sldId id="281" r:id="rId38"/>
    <p:sldId id="280" r:id="rId39"/>
    <p:sldId id="306" r:id="rId40"/>
    <p:sldId id="290" r:id="rId41"/>
    <p:sldId id="291" r:id="rId42"/>
    <p:sldId id="292" r:id="rId43"/>
    <p:sldId id="293" r:id="rId44"/>
    <p:sldId id="269" r:id="rId45"/>
    <p:sldId id="265" r:id="rId46"/>
    <p:sldId id="294" r:id="rId47"/>
    <p:sldId id="295" r:id="rId48"/>
    <p:sldId id="296" r:id="rId49"/>
    <p:sldId id="297" r:id="rId50"/>
    <p:sldId id="298" r:id="rId51"/>
    <p:sldId id="327" r:id="rId52"/>
    <p:sldId id="435" r:id="rId53"/>
    <p:sldId id="436" r:id="rId54"/>
    <p:sldId id="439" r:id="rId55"/>
    <p:sldId id="299" r:id="rId56"/>
    <p:sldId id="302" r:id="rId57"/>
    <p:sldId id="361" r:id="rId58"/>
    <p:sldId id="388" r:id="rId59"/>
    <p:sldId id="362" r:id="rId60"/>
    <p:sldId id="363" r:id="rId61"/>
    <p:sldId id="364" r:id="rId62"/>
    <p:sldId id="434" r:id="rId63"/>
    <p:sldId id="433" r:id="rId64"/>
    <p:sldId id="437" r:id="rId65"/>
    <p:sldId id="438" r:id="rId66"/>
    <p:sldId id="300" r:id="rId67"/>
    <p:sldId id="394" r:id="rId68"/>
    <p:sldId id="395" r:id="rId69"/>
    <p:sldId id="307" r:id="rId70"/>
    <p:sldId id="318" r:id="rId71"/>
    <p:sldId id="392" r:id="rId72"/>
    <p:sldId id="391" r:id="rId73"/>
    <p:sldId id="389" r:id="rId74"/>
    <p:sldId id="393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8" r:id="rId84"/>
    <p:sldId id="329" r:id="rId85"/>
    <p:sldId id="330" r:id="rId86"/>
    <p:sldId id="331" r:id="rId87"/>
    <p:sldId id="270" r:id="rId88"/>
    <p:sldId id="266" r:id="rId89"/>
    <p:sldId id="332" r:id="rId90"/>
    <p:sldId id="333" r:id="rId91"/>
    <p:sldId id="335" r:id="rId92"/>
    <p:sldId id="334" r:id="rId93"/>
    <p:sldId id="336" r:id="rId94"/>
    <p:sldId id="337" r:id="rId95"/>
    <p:sldId id="338" r:id="rId96"/>
    <p:sldId id="339" r:id="rId97"/>
    <p:sldId id="271" r:id="rId98"/>
    <p:sldId id="267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635" r:id="rId118"/>
    <p:sldId id="646" r:id="rId119"/>
    <p:sldId id="639" r:id="rId120"/>
    <p:sldId id="640" r:id="rId121"/>
    <p:sldId id="636" r:id="rId122"/>
    <p:sldId id="641" r:id="rId123"/>
    <p:sldId id="637" r:id="rId124"/>
    <p:sldId id="642" r:id="rId125"/>
    <p:sldId id="638" r:id="rId126"/>
    <p:sldId id="643" r:id="rId127"/>
    <p:sldId id="644" r:id="rId128"/>
    <p:sldId id="645" r:id="rId129"/>
    <p:sldId id="380" r:id="rId1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2072" autoAdjust="0"/>
  </p:normalViewPr>
  <p:slideViewPr>
    <p:cSldViewPr snapToGrid="0">
      <p:cViewPr varScale="1">
        <p:scale>
          <a:sx n="89" d="100"/>
          <a:sy n="89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6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7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2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曾任中国对外经济贸易合作部副部长、中国</a:t>
            </a:r>
            <a:r>
              <a:rPr lang="en-US" altLang="zh-CN" dirty="0" smtClean="0"/>
              <a:t>WTO</a:t>
            </a:r>
            <a:r>
              <a:rPr lang="zh-CN" altLang="en-US" dirty="0" smtClean="0"/>
              <a:t>首席谈判代表的龙永图透露，在中美就中国加入</a:t>
            </a:r>
            <a:r>
              <a:rPr lang="en-US" altLang="zh-CN" dirty="0" smtClean="0"/>
              <a:t>WTO</a:t>
            </a:r>
            <a:r>
              <a:rPr lang="zh-CN" altLang="en-US" dirty="0" smtClean="0"/>
              <a:t>双边谈判最困难的时刻，朱镕基总理亲自出马，在七个棘手问题上力挽狂澜，一举促成中美最终达成协议。</a:t>
            </a:r>
          </a:p>
          <a:p>
            <a:r>
              <a:rPr lang="zh-CN" altLang="en-US" dirty="0" smtClean="0"/>
              <a:t>他说，当中美入世谈判几乎再次面临破裂之时，朱总理亲自出面，把最棘手的七个问题找了出来，表示要亲自与美方谈。当时，石部长担心总理出面谈，一旦谈不好没有回旋余地，不同意总理出面。</a:t>
            </a:r>
          </a:p>
          <a:p>
            <a:r>
              <a:rPr lang="zh-CN" altLang="en-US" dirty="0" smtClean="0"/>
              <a:t>总理说，你们谈了这么些年，都没有谈下来，还不同意我出面谈吗？最后，我方决定，由总理、钱其琛副总理、吴仪国务委员、石广生部长和我共五位，与美方三位代表谈判。</a:t>
            </a:r>
          </a:p>
          <a:p>
            <a:r>
              <a:rPr lang="zh-CN" altLang="en-US" dirty="0" smtClean="0"/>
              <a:t>谈判刚开始，朱总理就对七个问题的第一个问题作了让步。</a:t>
            </a:r>
          </a:p>
          <a:p>
            <a:r>
              <a:rPr lang="zh-CN" altLang="en-US" dirty="0" smtClean="0"/>
              <a:t>当时，我有些担心，悄悄地给总理写条子。朱总理没有看条子，又把七个问题中的第二个问题拿出来，又作了让步。我又担心了，又给朱总理写了条子。朱总理回过头来，对我说：“不要再写条子了！”然后，总理对美方谈判代表说，涉及的七个问题我已经有两个作了让步了，这是我们最大的让步！</a:t>
            </a:r>
          </a:p>
          <a:p>
            <a:r>
              <a:rPr lang="zh-CN" altLang="en-US" dirty="0" smtClean="0"/>
              <a:t>美国代表对总理亲自出面参与谈判感到愕然，他们经过商量，终于同意与中方达成入世谈判协议。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2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6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商务谈判本身就是经济活动的组成部分，或其本身就是一项经济活动，而任何经济活动都要讲究经济利益。不仅要核算从谈判中能获得多少经济利益，还要核算谈判的三项成本，即谈判桌上的成本、谈判过程的成本和谈判的机会成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82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6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24415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232" y="2192082"/>
            <a:ext cx="491315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自变量学院：徐微微</a:t>
            </a: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5044" y="2159272"/>
            <a:ext cx="361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中国农业大学  市场营销学学士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艰难的入世谈判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12" y="2899765"/>
            <a:ext cx="3350895" cy="1969770"/>
          </a:xfrm>
          <a:prstGeom prst="rect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4701929" y="973174"/>
            <a:ext cx="3297698" cy="12464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1年12月11日，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中国正式加入世界贸易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为此中国经历了15年的漫长历程。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447" y="2899765"/>
            <a:ext cx="3259892" cy="19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8672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1" y="1979395"/>
            <a:ext cx="8611811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开局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：营造气氛，奠定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基调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7686158" y="2831810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49523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1" y="1979395"/>
            <a:ext cx="8611811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正式谈判阶段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：从开局结束，到签订协议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失败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正式谈判阶段一般要经历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询盘、发盘、还盘、接受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四个环节。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非必要环节：询盘、还盘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必要环节：发盘、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接受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3053057" y="4023360"/>
            <a:ext cx="131207" cy="989704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 flipH="1">
            <a:off x="9514958" y="2821052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8660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1" y="1979395"/>
            <a:ext cx="8611811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签约阶段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：以文字形式签订书面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合同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8600558" y="2799537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050653" y="3387471"/>
            <a:ext cx="9273206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国际贸易中，对销售合同的书面形式没有特定的限制，从事进出口贸易的买卖双方，可采用正式的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合同、确认书、协议书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，也可采用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备忘录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等形式。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我国进出口业务中，主要采用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确认书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形式，这两种形式在法律上具有同等效力。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8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实质性谈判阶段是指商务谈判的（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准备阶段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开局阶段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正式谈判阶段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签约阶段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1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实质性谈判阶段是指商务谈判的（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准备阶段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开局阶段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正式谈判阶段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签约阶段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51" y="3766293"/>
            <a:ext cx="11295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正式谈判阶段又称实质性谈判阶段，是指从开局阶段结束以后，到最终签订协议或谈判失败终止，双方就交易的内容和条件进行谈判的时间和过程。</a:t>
            </a:r>
          </a:p>
        </p:txBody>
      </p:sp>
    </p:spTree>
    <p:extLst>
      <p:ext uri="{BB962C8B-B14F-4D97-AF65-F5344CB8AC3E}">
        <p14:creationId xmlns:p14="http://schemas.microsoft.com/office/powerpoint/2010/main" val="19717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谈判获得成功和签订合同必不可少的两道程序是（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发盘和还盘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发盘和接受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询盘和接受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询盘和还盘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9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谈判获得成功和签订合同必不可少的两道程序是（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发盘和还盘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发盘和接受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询盘和接受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询盘和还盘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51" y="3766293"/>
            <a:ext cx="1129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发盘和接受是谈判获得成功和签订合同必不可少的两个程序。</a:t>
            </a:r>
          </a:p>
        </p:txBody>
      </p:sp>
    </p:spTree>
    <p:extLst>
      <p:ext uri="{BB962C8B-B14F-4D97-AF65-F5344CB8AC3E}">
        <p14:creationId xmlns:p14="http://schemas.microsoft.com/office/powerpoint/2010/main" val="20837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56497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6771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6174647" y="1741575"/>
            <a:ext cx="161952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3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30354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61952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1.制定谈判计划（Plan）</a:t>
            </a: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2.建立关系（Relationship）</a:t>
            </a: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3.达成使双方都能接受的协议（Agreement）</a:t>
            </a: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4.协议的履行与关系维持（Maintenance）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75454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280076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1.制定谈判计划（Plan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双方利益共同点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正式谈判，首先提出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双方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利益不一致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共同解决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7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艰难的入世谈判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12" y="2899765"/>
            <a:ext cx="3350895" cy="1969770"/>
          </a:xfrm>
          <a:prstGeom prst="rect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4701929" y="973174"/>
            <a:ext cx="3297698" cy="12464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1年12月11日，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中国正式加入世界贸易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为此中国经历了15年的漫长历程。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47" y="2899765"/>
            <a:ext cx="3259892" cy="1969770"/>
          </a:xfrm>
          <a:prstGeom prst="rect">
            <a:avLst/>
          </a:prstGeom>
        </p:spPr>
      </p:pic>
      <p:sp>
        <p:nvSpPr>
          <p:cNvPr id="6" name="五边形 5"/>
          <p:cNvSpPr/>
          <p:nvPr/>
        </p:nvSpPr>
        <p:spPr>
          <a:xfrm flipH="1">
            <a:off x="7187490" y="1070215"/>
            <a:ext cx="1150938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6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43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36625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建立关系（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Relationship）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建立一种彼此都希望对方处于良好协商环境之中的关系。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  如何建立谈判双方的信任关系，增强彼此的信赖感？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    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）要坚持使对方相信自己的信念。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    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）要表现出自己的诚意。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    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）通过行动最终使对方信任自己。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68220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29238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达成使双方都能接受的协议（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Agreement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）在谈判双方建立了充分信任的关系之后，即可进行实质性的事务谈判。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）谈判的终极目标是使协议的内容能得到圆满的贯彻执行。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9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0721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6369898" cy="29238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协议的履行与关系维持（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Maintenance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为了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促使对方履行协议，必须认真做好以下两点：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）对对方遵守协议约定的行为给予适当的、良好的情感反应。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）当你要求别人信守协议时，自己首先要信守协议。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83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PRAM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谈判模式的说法中，正确的是（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谈判从与对方的初次见面开始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谈判至与对方达成协议结束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谈判是个互不联系的过程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谈判是个连续不断的过程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1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PRAM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谈判模式的说法中，正确的是（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谈判从与对方的初次见面开始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谈判至与对方达成协议结束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谈判是个互不联系的过程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谈判是个连续不断的过程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3973122"/>
            <a:ext cx="1129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一般的谈判人员习惯把谈判看做一个独立的、互不联系的、个别的过程，把与对方的初次会面作为开始，而把达成协议后的握手作为结束。而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谈判模式则不同，它把谈判看做一个连续不断的过程，因而，本次交易的成功将会导致今后交易的不断成功。</a:t>
            </a:r>
          </a:p>
        </p:txBody>
      </p:sp>
    </p:spTree>
    <p:extLst>
      <p:ext uri="{BB962C8B-B14F-4D97-AF65-F5344CB8AC3E}">
        <p14:creationId xmlns:p14="http://schemas.microsoft.com/office/powerpoint/2010/main" val="27720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 PRAM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谈判模式包括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 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协议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实施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维持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8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 PRAM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谈判模式包括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 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协议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实施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维持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365008"/>
            <a:ext cx="9042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谈判模式的构成：制定谈判计划、建立关系、达成是双方能接受的协议、协议的履行与关系维持。</a:t>
            </a:r>
          </a:p>
        </p:txBody>
      </p:sp>
    </p:spTree>
    <p:extLst>
      <p:ext uri="{BB962C8B-B14F-4D97-AF65-F5344CB8AC3E}">
        <p14:creationId xmlns:p14="http://schemas.microsoft.com/office/powerpoint/2010/main" val="416104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</p:spTree>
    <p:extLst>
      <p:ext uri="{BB962C8B-B14F-4D97-AF65-F5344CB8AC3E}">
        <p14:creationId xmlns:p14="http://schemas.microsoft.com/office/powerpoint/2010/main" val="27759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53802" y="1551579"/>
            <a:ext cx="1876381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62126" y="1543622"/>
            <a:ext cx="1745498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68653" y="1543622"/>
            <a:ext cx="3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&amp;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26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75891" y="1641123"/>
            <a:ext cx="7709035" cy="5154471"/>
            <a:chOff x="4954285" y="1634149"/>
            <a:chExt cx="5055881" cy="4433432"/>
          </a:xfrm>
        </p:grpSpPr>
        <p:sp>
          <p:nvSpPr>
            <p:cNvPr id="44" name="矩形 43"/>
            <p:cNvSpPr/>
            <p:nvPr/>
          </p:nvSpPr>
          <p:spPr>
            <a:xfrm>
              <a:off x="5517579" y="1634149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谈判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954285" y="2125337"/>
              <a:ext cx="5001832" cy="723151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参与各方基于某种需要，彼此进行信息交流，磋商协议，旨在协调其相互关系，赢得或维护各自利益的行为过程。</a:t>
              </a:r>
              <a:endPara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517579" y="3118064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商务谈判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5008334" y="3533560"/>
              <a:ext cx="5001832" cy="1050106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主要集中在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经济领域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，指参与各方为了协调、改善彼此的经济关系，满足贸易的需求，围绕标的物的交易条件，彼此通过信息交流、磋商协议达到交易目的的行为过程。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517579" y="4601979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国际商务谈判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7"/>
            <p:cNvSpPr txBox="1"/>
            <p:nvPr/>
          </p:nvSpPr>
          <p:spPr>
            <a:xfrm>
              <a:off x="5008334" y="5017475"/>
              <a:ext cx="5001832" cy="1050106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在国际商务活动中，处于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不同国家或不同地区商务活动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当事人为了达成某笔交易，彼此通过信息交流，就交易的各项要件进行协商的行为过程。</a:t>
              </a:r>
            </a:p>
          </p:txBody>
        </p:sp>
      </p:grpSp>
      <p:sp>
        <p:nvSpPr>
          <p:cNvPr id="56" name="五边形 55"/>
          <p:cNvSpPr/>
          <p:nvPr/>
        </p:nvSpPr>
        <p:spPr>
          <a:xfrm flipH="1">
            <a:off x="6063734" y="1275905"/>
            <a:ext cx="1150938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</p:spTree>
    <p:extLst>
      <p:ext uri="{BB962C8B-B14F-4D97-AF65-F5344CB8AC3E}">
        <p14:creationId xmlns:p14="http://schemas.microsoft.com/office/powerpoint/2010/main" val="5048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2625477" y="1538344"/>
            <a:ext cx="6537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年底，中国已成为世界贸易组织正式成员达（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6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6069701" y="2108348"/>
            <a:ext cx="238800" cy="1228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左大括号 32"/>
          <p:cNvSpPr/>
          <p:nvPr/>
        </p:nvSpPr>
        <p:spPr>
          <a:xfrm>
            <a:off x="6030696" y="4100838"/>
            <a:ext cx="238800" cy="14880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6493535" y="2053303"/>
            <a:ext cx="36095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15525" y="3967694"/>
            <a:ext cx="303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较强的政策性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按国际惯例办事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谈判内容广泛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涉及因素复杂多样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9548208" y="2722925"/>
            <a:ext cx="214357" cy="8786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80885" y="2678272"/>
            <a:ext cx="185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谈判桌上的成本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谈判过程的成本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谈判的机会成本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7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53802" y="1551579"/>
            <a:ext cx="1876381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62126" y="1543622"/>
            <a:ext cx="1745498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953803" y="2607621"/>
            <a:ext cx="1876382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种分类方法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68653" y="1543622"/>
            <a:ext cx="3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&amp;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77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35237"/>
            <a:ext cx="9008576" cy="3803452"/>
            <a:chOff x="3678347" y="1771378"/>
            <a:chExt cx="10139961" cy="3803452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71378"/>
              <a:ext cx="8676360" cy="3803452"/>
              <a:chOff x="4552949" y="233284"/>
              <a:chExt cx="10922056" cy="3509581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33284"/>
                <a:ext cx="7461944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95537"/>
                <a:ext cx="10617202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主场谈判（东道主）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716291"/>
                <a:ext cx="1025137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让步型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49" y="3295571"/>
                <a:ext cx="10922056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内容：投资谈判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租赁及三来一补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损害及违约赔偿等谈判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707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53802" y="1551579"/>
            <a:ext cx="1876381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62126" y="1543622"/>
            <a:ext cx="1745498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953803" y="2607621"/>
            <a:ext cx="1876382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种分类方法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953803" y="3502156"/>
            <a:ext cx="1876382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个原则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8653" y="1543622"/>
            <a:ext cx="3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&amp;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273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1720" y="2119256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720" y="3028890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1720" y="3915832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调整双方利益，以求得妥协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91720" y="4925862"/>
            <a:ext cx="5528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对外谈判最终签署的各种文件都具有法律效力。</a:t>
            </a:r>
          </a:p>
        </p:txBody>
      </p:sp>
    </p:spTree>
    <p:extLst>
      <p:ext uri="{BB962C8B-B14F-4D97-AF65-F5344CB8AC3E}">
        <p14:creationId xmlns:p14="http://schemas.microsoft.com/office/powerpoint/2010/main" val="41844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53802" y="1551579"/>
            <a:ext cx="1876381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62126" y="1543622"/>
            <a:ext cx="1745498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953803" y="2607621"/>
            <a:ext cx="1876382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种分类方法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953803" y="3502156"/>
            <a:ext cx="1876382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个原则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953803" y="4501637"/>
            <a:ext cx="1876381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四个阶段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8653" y="1543622"/>
            <a:ext cx="3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&amp;</a:t>
            </a:r>
            <a:endParaRPr lang="zh-CN" altLang="en-US" sz="2000" dirty="0"/>
          </a:p>
        </p:txBody>
      </p:sp>
      <p:sp>
        <p:nvSpPr>
          <p:cNvPr id="17" name="圆角矩形 16"/>
          <p:cNvSpPr/>
          <p:nvPr/>
        </p:nvSpPr>
        <p:spPr>
          <a:xfrm>
            <a:off x="5464885" y="4501637"/>
            <a:ext cx="1742739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8652" y="4501637"/>
            <a:ext cx="3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&amp;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28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2" y="1979395"/>
            <a:ext cx="7512256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准备阶段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：知己知彼，心中有数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开局阶段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：营造气氛，奠定基调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正式谈判阶段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：从开局结束，到签订协议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谈判失败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签约阶段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：以文字形式签订书面合同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480188" y="1488198"/>
            <a:ext cx="8611811" cy="615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174647" y="1741575"/>
            <a:ext cx="161952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480188" y="2144720"/>
            <a:ext cx="5858269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谈判模式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6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3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一）PRAM</a:t>
            </a:r>
            <a:r>
              <a:rPr sz="1600" dirty="0" err="1" smtClean="0">
                <a:latin typeface="微软雅黑" panose="020B0503020204020204" charset="-122"/>
                <a:ea typeface="微软雅黑" panose="020B0503020204020204" charset="-122"/>
              </a:rPr>
              <a:t>谈判模式的构成</a:t>
            </a:r>
            <a:endParaRPr lang="en-US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1.制定谈判计划（Plan）</a:t>
            </a: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2.建立关系（Relationship）</a:t>
            </a: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3.达成使双方都能接受的协议（Agreement）</a:t>
            </a:r>
          </a:p>
          <a:p>
            <a:pPr marL="0" lv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4.协议的履行与关系维持（Maintenance）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8053392" y="2040025"/>
            <a:ext cx="3570605" cy="3589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0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53802" y="1551579"/>
            <a:ext cx="1876381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62126" y="1543622"/>
            <a:ext cx="1745498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953803" y="2607621"/>
            <a:ext cx="1876382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种分类方法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953803" y="3502156"/>
            <a:ext cx="1876382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个原则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953803" y="4501637"/>
            <a:ext cx="1876381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四个阶段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8653" y="1543622"/>
            <a:ext cx="3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&amp;</a:t>
            </a:r>
            <a:endParaRPr lang="zh-CN" altLang="en-US" sz="2000" dirty="0"/>
          </a:p>
        </p:txBody>
      </p:sp>
      <p:sp>
        <p:nvSpPr>
          <p:cNvPr id="17" name="圆角矩形 16"/>
          <p:cNvSpPr/>
          <p:nvPr/>
        </p:nvSpPr>
        <p:spPr>
          <a:xfrm>
            <a:off x="5464885" y="4501637"/>
            <a:ext cx="1742739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8652" y="4501637"/>
            <a:ext cx="3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&amp;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7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726297"/>
            <a:ext cx="3463352" cy="5395094"/>
            <a:chOff x="4552950" y="225498"/>
            <a:chExt cx="3106738" cy="4728940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25498"/>
              <a:ext cx="17986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50017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2625477" y="1538344"/>
            <a:ext cx="6537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年底，中国已成为世界贸易组织正式成员达（ 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694" y="4488922"/>
            <a:ext cx="6690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，中国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正式加入世界贸易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WTO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742" y="258308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9569" y="16613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40" y="261333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40" y="361318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569" y="36964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53640" y="461302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9569" y="4714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54931" y="1575603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367572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8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2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67049" y="2660865"/>
            <a:ext cx="1105773" cy="1114080"/>
            <a:chOff x="3254772" y="2872916"/>
            <a:chExt cx="936104" cy="936104"/>
          </a:xfrm>
        </p:grpSpPr>
        <p:sp>
          <p:nvSpPr>
            <p:cNvPr id="34" name="椭圆 33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59056" y="3130473"/>
              <a:ext cx="754786" cy="387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谈判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037425" y="2406949"/>
            <a:ext cx="41168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杰德勒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尼尔龙伯格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谈判的艺术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8" name="矩形 17"/>
          <p:cNvSpPr/>
          <p:nvPr/>
        </p:nvSpPr>
        <p:spPr>
          <a:xfrm>
            <a:off x="3868489" y="3478315"/>
            <a:ext cx="7692402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谈判的定义最简单，涉及的范围最为广泛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要求满足的愿望和每一次要求满足的需要，至少都是诱发人们展开谈判过程的潜因。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只要人们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为了改变相互关系而交换观点，只要人们为了取得一致而磋商协议，他们就是在进行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谈判。“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2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90234" y="2967393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谈判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4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0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6447" y="3198222"/>
            <a:ext cx="3906438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6612467" y="2279227"/>
            <a:ext cx="4588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00186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主编：刘园</a:t>
            </a:r>
            <a:endParaRPr lang="en-US" altLang="zh-CN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出版社：中国人民大学出版社</a:t>
            </a:r>
          </a:p>
        </p:txBody>
      </p:sp>
      <p:sp>
        <p:nvSpPr>
          <p:cNvPr id="4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课程教材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0" y="1370725"/>
            <a:ext cx="2935013" cy="42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6447" y="3198222"/>
            <a:ext cx="390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信息交流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切磋协商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79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6447" y="3198222"/>
            <a:ext cx="39064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信息交流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切磋协商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完成买卖（交易）维护自己的利益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“讨价还价”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56447" y="3198222"/>
            <a:ext cx="3906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信息交流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切磋协商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完成买卖（交易）维护自己的利益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是一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个行为过程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9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_________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              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__________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02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7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政治、经济、军事、外交、科技等领域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70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7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政治、经济、军事、外交、科技等领域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2709054" y="3719467"/>
            <a:ext cx="1415772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商务谈判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34379" y="3719467"/>
            <a:ext cx="2806251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主要集中在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经济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领域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7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9415" y="1737218"/>
            <a:ext cx="4250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谈判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39415" y="2501660"/>
            <a:ext cx="8799318" cy="7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彼此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旨在协调其相互关系，赢得或维护各自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政治、经济、军事、外交、科技等领域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2709054" y="3719467"/>
            <a:ext cx="1415772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商务谈判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34379" y="3719467"/>
            <a:ext cx="2806251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主要集中在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经济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领域</a:t>
            </a:r>
            <a:endParaRPr lang="zh-CN" altLang="en-US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70980" y="4914904"/>
            <a:ext cx="4136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68"/>
              </a:lnSpc>
            </a:pP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不同国家或者地区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的商务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活动当事人</a:t>
            </a:r>
          </a:p>
        </p:txBody>
      </p:sp>
      <p:sp>
        <p:nvSpPr>
          <p:cNvPr id="25" name="TextBox 35"/>
          <p:cNvSpPr txBox="1"/>
          <p:nvPr/>
        </p:nvSpPr>
        <p:spPr>
          <a:xfrm>
            <a:off x="2709054" y="4884127"/>
            <a:ext cx="2031325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11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75891" y="1641123"/>
            <a:ext cx="7709035" cy="5154471"/>
            <a:chOff x="4954285" y="1634149"/>
            <a:chExt cx="5055881" cy="4433432"/>
          </a:xfrm>
        </p:grpSpPr>
        <p:sp>
          <p:nvSpPr>
            <p:cNvPr id="44" name="矩形 43"/>
            <p:cNvSpPr/>
            <p:nvPr/>
          </p:nvSpPr>
          <p:spPr>
            <a:xfrm>
              <a:off x="5517579" y="1634149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谈判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954285" y="2125337"/>
              <a:ext cx="5001832" cy="723151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参与各方基于某种需要，彼此进行信息交流，磋商协议，旨在协调其相互关系，赢得或维护各自利益的行为过程。</a:t>
              </a:r>
              <a:endPara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517579" y="3118064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商务谈判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5008334" y="3533560"/>
              <a:ext cx="5001832" cy="1050106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主要集中在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经济领域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，指参与各方为了协调、改善彼此的经济关系，满足贸易的需求，围绕标的物的交易条件，彼此通过信息交流、磋商协议达到交易目的的行为过程。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517579" y="4601979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国际商务谈判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7"/>
            <p:cNvSpPr txBox="1"/>
            <p:nvPr/>
          </p:nvSpPr>
          <p:spPr>
            <a:xfrm>
              <a:off x="5008334" y="5017475"/>
              <a:ext cx="5001832" cy="1050106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在国际商务活动中，处于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不同国家或不同地区商务活动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当事人为了达成某笔交易，彼此通过信息交流，就交易的各项要件进行协商的行为过程。</a:t>
              </a:r>
            </a:p>
          </p:txBody>
        </p:sp>
      </p:grpSp>
      <p:sp>
        <p:nvSpPr>
          <p:cNvPr id="56" name="五边形 55"/>
          <p:cNvSpPr/>
          <p:nvPr/>
        </p:nvSpPr>
        <p:spPr>
          <a:xfrm flipH="1">
            <a:off x="6063734" y="1275905"/>
            <a:ext cx="1150938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</p:spTree>
    <p:extLst>
      <p:ext uri="{BB962C8B-B14F-4D97-AF65-F5344CB8AC3E}">
        <p14:creationId xmlns:p14="http://schemas.microsoft.com/office/powerpoint/2010/main" val="40509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“只要人们为了取得一致而磋商协议，他们就是在进行谈判”。该观点的持有者是（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尼尔龙伯格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马什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迈耶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盖芬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41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考试题型</a:t>
            </a:r>
          </a:p>
        </p:txBody>
      </p:sp>
      <p:graphicFrame>
        <p:nvGraphicFramePr>
          <p:cNvPr id="4" name="表格 3"/>
          <p:cNvGraphicFramePr/>
          <p:nvPr>
            <p:extLst/>
          </p:nvPr>
        </p:nvGraphicFramePr>
        <p:xfrm>
          <a:off x="2300817" y="1620521"/>
          <a:ext cx="7086600" cy="403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283"/>
                <a:gridCol w="1765300"/>
                <a:gridCol w="1460500"/>
                <a:gridCol w="1424517"/>
              </a:tblGrid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题型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分值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个数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总分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单选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0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0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多选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5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10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名解</a:t>
                      </a:r>
                      <a:endParaRPr lang="zh-CN" altLang="en-US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3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4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简答</a:t>
                      </a:r>
                      <a:endParaRPr lang="zh-CN" altLang="en-US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6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5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30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论述</a:t>
                      </a:r>
                      <a:endParaRPr lang="zh-CN" altLang="en-US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8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16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案例分析</a:t>
                      </a:r>
                      <a:endParaRPr lang="zh-CN" altLang="en-US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700" b="0" dirty="0" smtClean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  <a:endParaRPr lang="en-US" altLang="zh-CN" sz="2700" b="0" dirty="0">
                        <a:latin typeface="微软雅黑" panose="020B0503020204020204" pitchFamily="18" charset="-122"/>
                        <a:ea typeface="微软雅黑" panose="020B0503020204020204" pitchFamily="18" charset="-122"/>
                      </a:endParaRPr>
                    </a:p>
                  </a:txBody>
                  <a:tcPr marL="162560" marR="162560" marT="81280" marB="812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5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“只要人们为了取得一致而磋商协议，他们就是在进行谈判”。该观点的持有者是（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尼尔龙伯格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马什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迈耶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盖芬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5921" y="4400666"/>
            <a:ext cx="943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美国谈判协会会长、著名律师尼尔龙伯格在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谈判的艺术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中指出：“只要人们为了改变相互关系而交换观点，只要人们为了取得一致而磋商协议，他们就是在进行谈判。”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1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谈判作为协调各方关系的重要手段，广泛应用于（ ）等领域。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军事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科技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7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谈判作为协调各方关系的重要手段，广泛应用于（ ）等领域。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军事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科技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0466" y="4282332"/>
            <a:ext cx="8520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谈判作为协调各方关系的重要手段，广泛应用于政治、经济、军事、外交、科技等领域。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5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73736" y="3632473"/>
            <a:ext cx="1794471" cy="3931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五边形 14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3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673736" y="3632473"/>
            <a:ext cx="1794471" cy="3931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五边形 36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五边形 14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835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7" name="五边形 36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五边形 19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91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6069701" y="2108348"/>
            <a:ext cx="238800" cy="1228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6493535" y="2053303"/>
            <a:ext cx="3609598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五边形 21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01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6069701" y="2108348"/>
            <a:ext cx="238800" cy="1228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6493535" y="2053303"/>
            <a:ext cx="36095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五边形 21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70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6069701" y="2108348"/>
            <a:ext cx="238800" cy="1228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左大括号 32"/>
          <p:cNvSpPr/>
          <p:nvPr/>
        </p:nvSpPr>
        <p:spPr>
          <a:xfrm>
            <a:off x="6030696" y="4100838"/>
            <a:ext cx="238800" cy="14880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6493535" y="2053303"/>
            <a:ext cx="36095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15525" y="3967694"/>
            <a:ext cx="303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较强的政策性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按国际惯例办事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谈判内容广泛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涉及因素复杂多样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五边形 22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73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268760"/>
            <a:ext cx="3488948" cy="955531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11155713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090354" y="52954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10383330" y="87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73736" y="2541514"/>
            <a:ext cx="3210931" cy="2484548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-5" dirty="0" smtClean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  <a:endParaRPr lang="zh-CN" altLang="en-US" sz="20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6069701" y="2108348"/>
            <a:ext cx="238800" cy="12287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左大括号 32"/>
          <p:cNvSpPr/>
          <p:nvPr/>
        </p:nvSpPr>
        <p:spPr>
          <a:xfrm>
            <a:off x="6030696" y="4100838"/>
            <a:ext cx="238800" cy="14880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6493535" y="2053303"/>
            <a:ext cx="36095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15525" y="3967694"/>
            <a:ext cx="303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较强的政策性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按国际惯例办事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谈判内容广泛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涉及因素复杂多样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606156" y="3644538"/>
            <a:ext cx="2023243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7714690" y="944698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9548208" y="2722925"/>
            <a:ext cx="214357" cy="8786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80885" y="2678272"/>
            <a:ext cx="185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谈判桌上的成本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谈判过程的成本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谈判的机会成本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96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上课技巧</a:t>
            </a: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457834" y="1562859"/>
            <a:ext cx="11051967" cy="261544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2pPr>
            <a:lvl3pPr marL="11430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3pPr>
            <a:lvl4pPr marL="1600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2667" dirty="0">
                <a:solidFill>
                  <a:sysClr val="windowText" lastClr="000000"/>
                </a:solidFill>
              </a:rPr>
              <a:t>1.</a:t>
            </a:r>
            <a:r>
              <a:rPr lang="zh-CN" altLang="en-US" sz="2667" dirty="0">
                <a:solidFill>
                  <a:sysClr val="windowText" lastClr="000000"/>
                </a:solidFill>
              </a:rPr>
              <a:t>认真听讲，积极互动。</a:t>
            </a:r>
          </a:p>
          <a:p>
            <a:pPr algn="ctr" defTabSz="1219170">
              <a:defRPr/>
            </a:pPr>
            <a:r>
              <a:rPr lang="en-US" altLang="zh-CN" sz="2667" dirty="0">
                <a:solidFill>
                  <a:sysClr val="windowText" lastClr="000000"/>
                </a:solidFill>
              </a:rPr>
              <a:t>2.</a:t>
            </a:r>
            <a:r>
              <a:rPr lang="zh-CN" altLang="en-US" sz="2667" dirty="0">
                <a:solidFill>
                  <a:sysClr val="windowText" lastClr="000000"/>
                </a:solidFill>
              </a:rPr>
              <a:t>听懂多练，轻松通过。</a:t>
            </a:r>
            <a:endParaRPr lang="en-US" altLang="zh-CN" sz="2667" dirty="0">
              <a:solidFill>
                <a:sysClr val="windowText" lastClr="000000"/>
              </a:solidFill>
            </a:endParaRPr>
          </a:p>
          <a:p>
            <a:pPr algn="ctr" defTabSz="1219170">
              <a:defRPr/>
            </a:pPr>
            <a:r>
              <a:rPr lang="zh-CN" altLang="en-US" sz="2667" dirty="0">
                <a:solidFill>
                  <a:sysClr val="windowText" lastClr="000000"/>
                </a:solidFill>
              </a:rPr>
              <a:t> </a:t>
            </a:r>
            <a:endParaRPr lang="en-US" altLang="zh-CN" sz="2667" dirty="0">
              <a:solidFill>
                <a:sysClr val="windowText" lastClr="000000"/>
              </a:solidFill>
            </a:endParaRPr>
          </a:p>
          <a:p>
            <a:pPr algn="ctr" defTabSz="1219170">
              <a:defRPr/>
            </a:pPr>
            <a:r>
              <a:rPr lang="zh-CN" altLang="en-US" sz="2667" dirty="0">
                <a:solidFill>
                  <a:sysClr val="windowText" lastClr="000000"/>
                </a:solidFill>
              </a:rPr>
              <a:t>知识点易考题型</a:t>
            </a:r>
            <a:r>
              <a:rPr lang="en-US" altLang="zh-CN" sz="2667" dirty="0">
                <a:solidFill>
                  <a:sysClr val="windowText" lastClr="000000"/>
                </a:solidFill>
              </a:rPr>
              <a:t>→</a:t>
            </a:r>
            <a:r>
              <a:rPr lang="zh-CN" altLang="en-US" sz="2667" dirty="0">
                <a:solidFill>
                  <a:sysClr val="windowText" lastClr="000000"/>
                </a:solidFill>
              </a:rPr>
              <a:t>（单选、多选、名词解释、简答、论述、案例分析题）</a:t>
            </a:r>
            <a:endParaRPr lang="en-US" altLang="zh-CN" sz="26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国际商务谈判与一般贸易谈判的共性体现在（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较强的政策性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以价格为核心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谈判内容广泛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影响因素复杂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6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国际商务谈判与一般贸易谈判的共性体现在（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较强的政策性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以价格为核心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谈判内容广泛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影响因素复杂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3939001"/>
            <a:ext cx="52820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国际商务谈判具有一般贸易谈判的共性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、以经济利益为谈判的目的；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、以经济利益作为谈判的主要评价指标；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、以价格作为谈判的核心。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6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以下各项中，不是国际商务谈判共性的是（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以价格作为谈判核心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以经济利益作为谈判的目的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谈判的机会成本是评价指标之一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即使谈判失败也要建立友好关系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0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以下各项中，不是国际商务谈判共性的是（ ）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以价格作为谈判核心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以经济利益作为谈判的目的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谈判的机会成本是评价指标之一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即使谈判失败也要建立友好关系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3939001"/>
            <a:ext cx="52820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国际商务谈判具有一般贸易谈判的共性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、以经济利益为谈判的目的；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、以经济利益作为谈判的主要评价指标；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、以价格作为谈判的核心。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6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742" y="258308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9569" y="16613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40" y="261333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40" y="361318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569" y="36964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53640" y="461302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9569" y="4714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84023" y="2598677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367572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4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35237"/>
            <a:ext cx="5103551" cy="3754144"/>
            <a:chOff x="3678347" y="1771378"/>
            <a:chExt cx="5744505" cy="375414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71378"/>
              <a:ext cx="4280905" cy="3754144"/>
              <a:chOff x="4552948" y="233284"/>
              <a:chExt cx="5388928" cy="3464083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8" y="829379"/>
                <a:ext cx="4232884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23328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5013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09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35237"/>
            <a:ext cx="5103551" cy="3754144"/>
            <a:chOff x="3678347" y="1771378"/>
            <a:chExt cx="5744505" cy="375414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71378"/>
              <a:ext cx="4280905" cy="3754144"/>
              <a:chOff x="4552948" y="233284"/>
              <a:chExt cx="5388928" cy="3464083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8" y="829379"/>
                <a:ext cx="4232884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23328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5013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五边形 31"/>
          <p:cNvSpPr/>
          <p:nvPr/>
        </p:nvSpPr>
        <p:spPr>
          <a:xfrm flipH="1">
            <a:off x="6781950" y="874393"/>
            <a:ext cx="1841211" cy="32702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</p:spTree>
    <p:extLst>
      <p:ext uri="{BB962C8B-B14F-4D97-AF65-F5344CB8AC3E}">
        <p14:creationId xmlns:p14="http://schemas.microsoft.com/office/powerpoint/2010/main" val="9036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6566591" cy="3778798"/>
            <a:chOff x="3678347" y="1746724"/>
            <a:chExt cx="73912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46724"/>
              <a:ext cx="5927688" cy="3778798"/>
              <a:chOff x="4552948" y="210535"/>
              <a:chExt cx="7461947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8" y="829379"/>
                <a:ext cx="4232884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210535"/>
                <a:ext cx="7461944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5013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65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6566591" cy="3778798"/>
            <a:chOff x="3678347" y="1746724"/>
            <a:chExt cx="73912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5927687" cy="3778798"/>
              <a:chOff x="4552949" y="210535"/>
              <a:chExt cx="7461946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06630"/>
                <a:ext cx="7248548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数量：    双方谈判  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50134"/>
                <a:ext cx="38705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09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6566591" cy="3778798"/>
            <a:chOff x="3678347" y="1746724"/>
            <a:chExt cx="73912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5927687" cy="3778798"/>
              <a:chOff x="4552949" y="210535"/>
              <a:chExt cx="7461946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27386"/>
                <a:ext cx="7355246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方式：    口头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95537"/>
                <a:ext cx="310673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34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220"/>
          <p:cNvSpPr/>
          <p:nvPr/>
        </p:nvSpPr>
        <p:spPr>
          <a:xfrm>
            <a:off x="-847" y="403860"/>
            <a:ext cx="2641600" cy="711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上课要求</a:t>
            </a:r>
            <a:endParaRPr lang="zh-CN" altLang="en-US" sz="32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983093" y="2114190"/>
            <a:ext cx="6090884" cy="126102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2pPr>
            <a:lvl3pPr marL="11430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3pPr>
            <a:lvl4pPr marL="1600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zh-CN" altLang="en-US" sz="2667" dirty="0">
                <a:solidFill>
                  <a:sysClr val="windowText" lastClr="000000"/>
                </a:solidFill>
              </a:rPr>
              <a:t>每一</a:t>
            </a:r>
            <a:r>
              <a:rPr lang="zh-CN" altLang="en-US" sz="2667" dirty="0" smtClean="0">
                <a:solidFill>
                  <a:sysClr val="windowText" lastClr="000000"/>
                </a:solidFill>
              </a:rPr>
              <a:t>位听课（</a:t>
            </a:r>
            <a:r>
              <a:rPr lang="zh-CN" altLang="en-US" sz="2667" dirty="0" smtClean="0">
                <a:solidFill>
                  <a:srgbClr val="FF0000"/>
                </a:solidFill>
              </a:rPr>
              <a:t>直播 或 重播</a:t>
            </a:r>
            <a:r>
              <a:rPr lang="zh-CN" altLang="en-US" sz="2667" dirty="0" smtClean="0">
                <a:solidFill>
                  <a:sysClr val="windowText" lastClr="000000"/>
                </a:solidFill>
              </a:rPr>
              <a:t>）的同学，</a:t>
            </a:r>
            <a:endParaRPr lang="en-US" altLang="zh-CN" sz="2667" dirty="0" smtClean="0">
              <a:solidFill>
                <a:sysClr val="windowText" lastClr="000000"/>
              </a:solidFill>
            </a:endParaRPr>
          </a:p>
          <a:p>
            <a:pPr defTabSz="1219170">
              <a:defRPr/>
            </a:pPr>
            <a:r>
              <a:rPr lang="zh-CN" altLang="en-US" sz="2667" dirty="0" smtClean="0">
                <a:solidFill>
                  <a:sysClr val="windowText" lastClr="000000"/>
                </a:solidFill>
              </a:rPr>
              <a:t>一定要完成</a:t>
            </a:r>
            <a:r>
              <a:rPr lang="zh-CN" altLang="en-US" sz="2667" dirty="0" smtClean="0">
                <a:solidFill>
                  <a:srgbClr val="FF0000"/>
                </a:solidFill>
              </a:rPr>
              <a:t>随堂考</a:t>
            </a:r>
            <a:r>
              <a:rPr lang="zh-CN" altLang="en-US" sz="2667" dirty="0" smtClean="0">
                <a:solidFill>
                  <a:sysClr val="windowText" lastClr="000000"/>
                </a:solidFill>
              </a:rPr>
              <a:t>和</a:t>
            </a:r>
            <a:r>
              <a:rPr lang="zh-CN" altLang="en-US" sz="2667" dirty="0" smtClean="0">
                <a:solidFill>
                  <a:srgbClr val="FF0000"/>
                </a:solidFill>
              </a:rPr>
              <a:t>作业。</a:t>
            </a:r>
            <a:endParaRPr lang="zh-CN" altLang="en-US" sz="2667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3093" y="3831234"/>
            <a:ext cx="709040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dirty="0">
                <a:solidFill>
                  <a:srgbClr val="FF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题库</a:t>
            </a:r>
            <a:r>
              <a:rPr lang="zh-CN" altLang="en-US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练习完成顺序：极高频</a:t>
            </a:r>
            <a:r>
              <a:rPr lang="en-US" altLang="zh-CN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&gt;</a:t>
            </a:r>
            <a:r>
              <a:rPr lang="zh-CN" altLang="en-US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高频</a:t>
            </a:r>
            <a:r>
              <a:rPr lang="en-US" altLang="zh-CN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&gt;</a:t>
            </a:r>
            <a:r>
              <a:rPr lang="zh-CN" altLang="en-US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中频</a:t>
            </a:r>
            <a:r>
              <a:rPr lang="en-US" altLang="zh-CN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&gt;</a:t>
            </a:r>
            <a:r>
              <a:rPr lang="zh-CN" altLang="en-US" sz="2667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低频</a:t>
            </a:r>
          </a:p>
        </p:txBody>
      </p:sp>
    </p:spTree>
    <p:extLst>
      <p:ext uri="{BB962C8B-B14F-4D97-AF65-F5344CB8AC3E}">
        <p14:creationId xmlns:p14="http://schemas.microsoft.com/office/powerpoint/2010/main" val="19756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8793424" cy="3778798"/>
            <a:chOff x="3678347" y="1746724"/>
            <a:chExt cx="98977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8434187" cy="3778798"/>
              <a:chOff x="4552949" y="210535"/>
              <a:chExt cx="10617202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72788"/>
                <a:ext cx="10617201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的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地点：     主场谈判（东道主）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716291"/>
                <a:ext cx="538892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106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838532"/>
            <a:ext cx="54343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主场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“客场谈判”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“中立场谈判”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6440" y="2962301"/>
            <a:ext cx="8875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主场谈判：对谈判的某一方来讲谈判是在</a:t>
            </a:r>
            <a:r>
              <a:rPr lang="zh-CN" altLang="en-US" sz="2000" b="0" i="0" dirty="0" smtClean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其所在地</a:t>
            </a: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进行，他就是</a:t>
            </a:r>
            <a:r>
              <a:rPr lang="zh-CN" altLang="en-US" sz="2000" b="0" i="0" dirty="0" smtClean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东道主</a:t>
            </a: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0" i="0" dirty="0" smtClean="0">
              <a:solidFill>
                <a:srgbClr val="1F2D3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客场谈判：对谈判的另一方来讲就是客场谈判，他是以</a:t>
            </a:r>
            <a:r>
              <a:rPr lang="zh-CN" altLang="en-US" sz="2000" b="0" i="0" dirty="0" smtClean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宾客</a:t>
            </a:r>
            <a:r>
              <a:rPr lang="zh-CN" altLang="en-US" sz="2000" b="0" i="0" dirty="0" smtClean="0">
                <a:solidFill>
                  <a:srgbClr val="1F2D3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的身份前往谈判的。</a:t>
            </a:r>
            <a:endParaRPr lang="en-US" altLang="zh-CN" sz="2000" b="0" i="0" dirty="0" smtClean="0">
              <a:solidFill>
                <a:srgbClr val="1F2D3D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中立地谈判：在谈判双方所在地以外的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其他地点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进行的谈判。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五边形 11"/>
          <p:cNvSpPr/>
          <p:nvPr/>
        </p:nvSpPr>
        <p:spPr>
          <a:xfrm flipH="1">
            <a:off x="10005647" y="2392530"/>
            <a:ext cx="1841211" cy="32702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</p:spTree>
    <p:extLst>
      <p:ext uri="{BB962C8B-B14F-4D97-AF65-F5344CB8AC3E}">
        <p14:creationId xmlns:p14="http://schemas.microsoft.com/office/powerpoint/2010/main" val="39077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1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4852903"/>
            <a:ext cx="52820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</a:p>
        </p:txBody>
      </p:sp>
    </p:spTree>
    <p:extLst>
      <p:ext uri="{BB962C8B-B14F-4D97-AF65-F5344CB8AC3E}">
        <p14:creationId xmlns:p14="http://schemas.microsoft.com/office/powerpoint/2010/main" val="20821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    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宾客身份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主场谈判    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谈判一方所在地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 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其他地方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4852903"/>
            <a:ext cx="52820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</a:p>
        </p:txBody>
      </p:sp>
    </p:spTree>
    <p:extLst>
      <p:ext uri="{BB962C8B-B14F-4D97-AF65-F5344CB8AC3E}">
        <p14:creationId xmlns:p14="http://schemas.microsoft.com/office/powerpoint/2010/main" val="26396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8793424" cy="3778798"/>
            <a:chOff x="3678347" y="1746724"/>
            <a:chExt cx="98977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8434187" cy="3778798"/>
              <a:chOff x="4552949" y="210535"/>
              <a:chExt cx="10617202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95537"/>
                <a:ext cx="10617201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主场谈判（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东道主）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立场谈判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693542"/>
                <a:ext cx="1025137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方针：  让步型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85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10665255" cy="3778798"/>
            <a:chOff x="3678347" y="1746724"/>
            <a:chExt cx="12004702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10541101" cy="3778798"/>
              <a:chOff x="4552949" y="210535"/>
              <a:chExt cx="13269447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95537"/>
                <a:ext cx="10617201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主场谈判（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东道主）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立场谈判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693542"/>
                <a:ext cx="13269447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方针：  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让步型 （</a:t>
                </a:r>
                <a:r>
                  <a:rPr lang="zh-CN" altLang="en-US" sz="1600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Franklin Gothic Book" pitchFamily="34" charset="0"/>
                  </a:rPr>
                  <a:t>软式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）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立场型（</a:t>
                </a:r>
                <a:r>
                  <a:rPr lang="zh-CN" altLang="en-US" sz="1600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Franklin Gothic Book" pitchFamily="34" charset="0"/>
                  </a:rPr>
                  <a:t>硬式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） 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原则性（</a:t>
                </a:r>
                <a:r>
                  <a:rPr lang="zh-CN" altLang="en-US" sz="1600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Franklin Gothic Book" pitchFamily="34" charset="0"/>
                  </a:rPr>
                  <a:t>价值型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）</a:t>
                </a:r>
                <a:endPara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0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503068842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五边形 12"/>
          <p:cNvSpPr/>
          <p:nvPr/>
        </p:nvSpPr>
        <p:spPr>
          <a:xfrm flipH="1">
            <a:off x="9964270" y="1844341"/>
            <a:ext cx="1740775" cy="32003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89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3692085405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3073316486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72479" y="299562"/>
            <a:ext cx="6782510" cy="50403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zh-CN" altLang="en-US" sz="3200" dirty="0">
                <a:latin typeface="方正清刻本悦宋简体" panose="02000000000000000000" charset="-122"/>
                <a:ea typeface="方正清刻本悦宋简体" panose="02000000000000000000" charset="-122"/>
              </a:rPr>
              <a:t>你的学习报告是多少分？教你快速提分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1348740"/>
            <a:ext cx="2740025" cy="48710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55315" y="5782235"/>
            <a:ext cx="592455" cy="5112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1416684"/>
            <a:ext cx="2663190" cy="47351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56150" y="1790700"/>
            <a:ext cx="2567305" cy="139890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15" y="1539875"/>
            <a:ext cx="2660650" cy="4352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150860" y="2848610"/>
            <a:ext cx="2567305" cy="10718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6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144827991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达成协议。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935369482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达成协议。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双方利益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注重人际关系，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注意双方的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利益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发生冲突时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，按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公平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的标准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来定。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强调经济、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人际关系的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  <a:r>
                        <a:rPr lang="zh-CN" altLang="en-US" sz="1600" u="non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理性又富有人情味的谈判，为各国谈判人员所推崇。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0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2078976496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(____)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(____)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达成协议。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(____)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双方利益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注重人际关系，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注意双方的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利益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发生冲突时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，按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公平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的标准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来定。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强调经济、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人际关系的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  <a:r>
                        <a:rPr lang="zh-CN" altLang="en-US" sz="1600" u="non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理性又富有人情味的谈判，为各国谈判人员所推崇。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4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36815" y="1439569"/>
            <a:ext cx="6180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让步型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168150363"/>
              </p:ext>
            </p:extLst>
          </p:nvPr>
        </p:nvGraphicFramePr>
        <p:xfrm>
          <a:off x="2307771" y="2156187"/>
          <a:ext cx="9106808" cy="3941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048"/>
                <a:gridCol w="895415"/>
                <a:gridCol w="998113"/>
                <a:gridCol w="3039858"/>
                <a:gridCol w="2949374"/>
              </a:tblGrid>
              <a:tr h="58589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软式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6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往来使用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硬式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达成协议。</a:t>
                      </a:r>
                    </a:p>
                  </a:txBody>
                  <a:tcPr anchor="ctr"/>
                </a:tc>
              </a:tr>
              <a:tr h="111853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价值型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双方利益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注重人际关系，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注意双方的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利益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发生冲突时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，按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公平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的标准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来定。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强调经济、</a:t>
                      </a:r>
                      <a:r>
                        <a:rPr lang="zh-CN" altLang="en-US" sz="16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人际关系的</a:t>
                      </a:r>
                      <a:r>
                        <a:rPr lang="zh-CN" altLang="en-US" sz="1600" u="sng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</a:t>
                      </a:r>
                      <a:r>
                        <a:rPr lang="zh-CN" altLang="en-US" sz="1600" u="none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理性又富有人情味的谈判，为各国谈判人员所推崇。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68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3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796528" y="1538344"/>
            <a:ext cx="7366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谈判进行的地点不同，可以将谈判分为（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立地谈判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4852903"/>
            <a:ext cx="52820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</a:p>
        </p:txBody>
      </p:sp>
    </p:spTree>
    <p:extLst>
      <p:ext uri="{BB962C8B-B14F-4D97-AF65-F5344CB8AC3E}">
        <p14:creationId xmlns:p14="http://schemas.microsoft.com/office/powerpoint/2010/main" val="176069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10583"/>
            <a:ext cx="8793424" cy="3778798"/>
            <a:chOff x="3678347" y="1746724"/>
            <a:chExt cx="9897788" cy="3778798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46724"/>
              <a:ext cx="8434187" cy="3778798"/>
              <a:chOff x="4552949" y="210535"/>
              <a:chExt cx="10617202" cy="3486832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10535"/>
                <a:ext cx="7461945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95537"/>
                <a:ext cx="10617201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主场谈判（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东道主）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</a:t>
                </a:r>
                <a:r>
                  <a:rPr lang="zh-CN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立场谈判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716291"/>
                <a:ext cx="1025137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让步型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671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89957" y="1803862"/>
            <a:ext cx="6267521" cy="4025347"/>
            <a:chOff x="1789957" y="1803862"/>
            <a:chExt cx="6267521" cy="4025347"/>
          </a:xfrm>
        </p:grpSpPr>
        <p:grpSp>
          <p:nvGrpSpPr>
            <p:cNvPr id="13" name="组合 12"/>
            <p:cNvGrpSpPr/>
            <p:nvPr/>
          </p:nvGrpSpPr>
          <p:grpSpPr>
            <a:xfrm>
              <a:off x="4224406" y="1941412"/>
              <a:ext cx="600304" cy="3706353"/>
              <a:chOff x="3701700" y="2264546"/>
              <a:chExt cx="1029016" cy="1264389"/>
            </a:xfrm>
          </p:grpSpPr>
          <p:grpSp>
            <p:nvGrpSpPr>
              <p:cNvPr id="67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5"/>
                <a:chOff x="0" y="504056"/>
                <a:chExt cx="6032665" cy="648074"/>
              </a:xfrm>
            </p:grpSpPr>
            <p:sp>
              <p:nvSpPr>
                <p:cNvPr id="7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72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8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2" y="3007542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直接连接符 68"/>
              <p:cNvCxnSpPr>
                <a:stCxn id="71" idx="0"/>
              </p:cNvCxnSpPr>
              <p:nvPr/>
            </p:nvCxnSpPr>
            <p:spPr>
              <a:xfrm flipH="1">
                <a:off x="4230810" y="3091000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 flipV="1">
                <a:off x="3701700" y="2523170"/>
                <a:ext cx="563799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3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" name="矩形 2"/>
            <p:cNvSpPr/>
            <p:nvPr/>
          </p:nvSpPr>
          <p:spPr>
            <a:xfrm>
              <a:off x="1789957" y="2375062"/>
              <a:ext cx="248082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按照谈判的内容来划分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082531" y="1803862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投资谈判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064693" y="2519418"/>
              <a:ext cx="2992785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租赁及“三来一补”谈判</a:t>
              </a: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082531" y="3295656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货物买卖谈判</a:t>
              </a: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082531" y="4091341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劳务买卖谈判</a:t>
              </a: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082531" y="4670630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技术贸易谈判</a:t>
              </a: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064693" y="5466315"/>
              <a:ext cx="2974947" cy="362894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损害及违约赔偿谈判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7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3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1297" y="1784744"/>
            <a:ext cx="24808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“投资谈判”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0828" y="2395338"/>
            <a:ext cx="84255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是指谈判的双方就双方共同参与或涉及的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某项投资活动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，对该投资活动所涉及的有关投资的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、投资的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、投资的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、投资的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内容与条件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、投资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项目的经营及管理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，以及投资者在投资活动中的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权利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义务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责任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相互关系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所进行的谈判。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231900"/>
            <a:ext cx="3190240" cy="51523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65" y="1231900"/>
            <a:ext cx="3123565" cy="4799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645" y="1341755"/>
            <a:ext cx="2834005" cy="4932680"/>
          </a:xfrm>
          <a:prstGeom prst="rect">
            <a:avLst/>
          </a:prstGeom>
        </p:spPr>
      </p:pic>
      <p:sp>
        <p:nvSpPr>
          <p:cNvPr id="13" name="标题 2"/>
          <p:cNvSpPr txBox="1">
            <a:spLocks/>
          </p:cNvSpPr>
          <p:nvPr/>
        </p:nvSpPr>
        <p:spPr>
          <a:xfrm>
            <a:off x="2872479" y="299562"/>
            <a:ext cx="6782510" cy="5040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latin typeface="方正清刻本悦宋简体" panose="02000000000000000000" charset="-122"/>
                <a:ea typeface="方正清刻本悦宋简体" panose="02000000000000000000" charset="-122"/>
              </a:rPr>
              <a:t>你的学习报告是多少分？教你快速提分</a:t>
            </a:r>
            <a:endParaRPr lang="zh-CN" altLang="en-US" sz="3200" dirty="0"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55315" y="5738571"/>
            <a:ext cx="878840" cy="64571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08929" y="3550024"/>
            <a:ext cx="3402106" cy="11026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75811" y="1641167"/>
            <a:ext cx="995083" cy="53564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64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00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169247" y="2268749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9477" y="2141422"/>
            <a:ext cx="37906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租赁：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三来：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一补：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169247" y="2268749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9477" y="2141422"/>
            <a:ext cx="37906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租赁：我国企业从国外租赁机器设备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来：从国外来料加工、来件加工、来样加工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一补：补偿贸易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6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169247" y="2268749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9477" y="2141422"/>
            <a:ext cx="37906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租赁：我国企业从国外租赁机器设备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来：从国外来料加工、来件加工、来样加工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一补：补偿贸易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25352" y="3213940"/>
            <a:ext cx="167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数量最多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3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24406" y="1941412"/>
            <a:ext cx="600304" cy="3706353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/>
          <p:cNvSpPr/>
          <p:nvPr/>
        </p:nvSpPr>
        <p:spPr>
          <a:xfrm>
            <a:off x="1789957" y="2375062"/>
            <a:ext cx="24808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pitchFamily="34" charset="0"/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82531" y="1803862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064693" y="2519418"/>
            <a:ext cx="2992785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082531" y="3295656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082531" y="4091341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5082531" y="4670630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5064693" y="5466315"/>
            <a:ext cx="2974947" cy="36289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9" name="五边形 28"/>
          <p:cNvSpPr/>
          <p:nvPr/>
        </p:nvSpPr>
        <p:spPr>
          <a:xfrm flipH="1">
            <a:off x="8169247" y="1674296"/>
            <a:ext cx="1385851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169247" y="2268749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9477" y="2141422"/>
            <a:ext cx="37906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租赁：我国企业从国外租赁机器设备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来：从国外来料加工、来件加工、来样加工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一补：补偿贸易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25352" y="3213940"/>
            <a:ext cx="167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数量最多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左大括号 32"/>
          <p:cNvSpPr/>
          <p:nvPr/>
        </p:nvSpPr>
        <p:spPr>
          <a:xfrm>
            <a:off x="8169247" y="5217196"/>
            <a:ext cx="110230" cy="928573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279477" y="4852077"/>
            <a:ext cx="1297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损害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违约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8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1297" y="1784744"/>
            <a:ext cx="24808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“损害”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“违约”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ranklin Gothic Book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0828" y="2395338"/>
            <a:ext cx="8425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损害：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在商务活动中，由于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一方当事人的过失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给另一方当事人造成的名誉损害、人身伤害和财产损失。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违约：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在商务活动中，由于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非不可抗力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引起的合同一方的当事人不履约或违反合同的行为。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79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241792"/>
            <a:ext cx="5027268" cy="997554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4524" y="2035237"/>
            <a:ext cx="9008576" cy="3803452"/>
            <a:chOff x="3678347" y="1771378"/>
            <a:chExt cx="10139961" cy="3803452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71378"/>
              <a:ext cx="8676360" cy="3803452"/>
              <a:chOff x="4552949" y="233284"/>
              <a:chExt cx="10922056" cy="3509581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29379"/>
                <a:ext cx="7248549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0" y="233284"/>
                <a:ext cx="7461944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0" y="1450135"/>
                <a:ext cx="7355245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0" y="2095537"/>
                <a:ext cx="10617202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主场谈判（东道主）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716291"/>
                <a:ext cx="10251376" cy="40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让步型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49" y="3295571"/>
                <a:ext cx="10922056" cy="447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内容：投资谈判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租赁及三来一补  </a:t>
                </a:r>
                <a:r>
                  <a:rPr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损害及违约赔偿等谈判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10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在人员的选择上，如果是一对一的个体谈判，那么所选择的谈判人员必须是（ ）的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全能型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复杂型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多样型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2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在人员的选择上，如果是一对一的个体谈判，那么所选择的谈判人员必须是（ ）的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全能型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复杂型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多样型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6528" y="3939001"/>
            <a:ext cx="87889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谈判的人数规模不同，则在谈判人员的选择、谈判的组织与管理上都有很大的不同。例如，在人员的选择上，如果是一对一的个体谈判，那么所选择的谈判人员必须是全能型的。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7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书面谈判不适用于（）的谈判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交易条件比较规范、明确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谈判双方彼此比较了解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内容比较简单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内容比较复杂多变，而双方又缺少必要的了解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6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98918"/>
            <a:ext cx="3463352" cy="5477232"/>
            <a:chOff x="4552950" y="201500"/>
            <a:chExt cx="3106738" cy="4800936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01500"/>
              <a:ext cx="1798638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87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26018"/>
              <a:ext cx="2576513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8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书面谈判不适用于（）的谈判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交易条件比较规范、明确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谈判双方彼此比较了解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内容比较简单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内容比较复杂多变，而双方又缺少必要的了解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2421" y="4025062"/>
            <a:ext cx="91870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书面谈判只适用于交易条件比较规范、明确，内容比较简单，谈判双方彼此比较了解的情况，对一些内容比较复杂多变，而双方又缺少必要的了解的谈判是不适用的。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7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（ ）谈判，对谈判双方来讲就无宾主之分。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中立地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硬式谈判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6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（ ）谈判，对谈判双方来讲就无宾主之分。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中立地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硬式谈判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2421" y="4025062"/>
            <a:ext cx="91870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所谓中立地谈判是指在谈判双方所在地以外的其他地点进行的谈判。在中立地进行谈判，对谈判双方来讲就无宾主之分了。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96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下列有关原则型谈判的说法中， 正确的有（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又称软式谈判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重利益而非立场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被世界各国广泛推崇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把谈判对手当敌人对待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适用于双方谈判实力接近时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下列有关原则型谈判的说法中， 正确的有（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又称软式谈判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重利益而非立场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被世界各国广泛推崇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把谈判对手当敌人对待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适用于双方谈判实力接近时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2421" y="4476883"/>
            <a:ext cx="9724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BCE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原则性谈判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注重人际关系，注意双方的利益，要求谈判双方尊重对方的基本需要，寻求利益共同点；发生冲突时，根据公平的标准来决定。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强调价值：经济上的价值、人际关系的价值，是一种既理性又富有人情味的谈判，为各国谈判人员所推崇。</a:t>
            </a: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4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依据谈判内容不同，可将谈判分为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横向谈判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投资谈判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货物买卖谈判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劳务买卖谈判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技术贸易谈判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4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12421" y="1420010"/>
            <a:ext cx="972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依据谈判内容不同，可将谈判分为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横向谈判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投资谈判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货物买卖谈判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劳务买卖谈判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技术贸易谈判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2421" y="4476883"/>
            <a:ext cx="972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BCDE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按谈判的内容来划分，谈判可以分为投资谈判、租赁及“三来一补”谈判、货物买卖谈判、劳务买卖谈判、技术贸易谈判、损害及违约赔偿谈判。</a:t>
            </a:r>
          </a:p>
        </p:txBody>
      </p:sp>
    </p:spTree>
    <p:extLst>
      <p:ext uri="{BB962C8B-B14F-4D97-AF65-F5344CB8AC3E}">
        <p14:creationId xmlns:p14="http://schemas.microsoft.com/office/powerpoint/2010/main" val="39612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742" y="258308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9569" y="16613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40" y="261333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40" y="361318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569" y="36964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53640" y="461302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9569" y="4714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05538" y="3567965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367572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5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03187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43" name="五边形 42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6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38493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1720" y="2119256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68227" y="3089602"/>
            <a:ext cx="2558782" cy="616689"/>
            <a:chOff x="-84650" y="0"/>
            <a:chExt cx="2489562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84650" y="42031"/>
              <a:ext cx="2489562" cy="4887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98918"/>
            <a:ext cx="3463352" cy="5477232"/>
            <a:chOff x="4552950" y="201500"/>
            <a:chExt cx="3106738" cy="4800936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821598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201500"/>
              <a:ext cx="1798638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42351"/>
              <a:ext cx="2574925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87757"/>
              <a:ext cx="3106738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708510"/>
              <a:ext cx="2576513" cy="41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87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26018"/>
              <a:ext cx="2576513" cy="465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5" y="598714"/>
            <a:ext cx="1634552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1634552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1677327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1677327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7677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1720" y="2119256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720" y="3028890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3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10248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1720" y="2119256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720" y="3028890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1720" y="3915832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调整双方利益，以求得妥协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04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25775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3118541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2" y="34989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983522" y="2151529"/>
            <a:ext cx="254583" cy="3174443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29947" y="1695876"/>
            <a:ext cx="1869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4691720" y="2119256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91720" y="3028890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1720" y="3915832"/>
            <a:ext cx="4043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调整双方利益，以求得妥协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91720" y="4925862"/>
            <a:ext cx="5441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对外谈判最终签署的各种文件都具有法律效力。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4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以下各项中，既属于我国国际商务谈判的基本原则，也是我国对外经贸关系的基本准则的是（ 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32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以下各项中，既属于我国国际商务谈判的基本原则，也是我国对外经贸关系的基本准则的是（ 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51" y="3766293"/>
            <a:ext cx="112955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等互利原则的基本含义是：在商务活动中，双方的实力不分强弱，在相互关系中应处于平等的地位；在商品交换中，自愿让渡商品，等价交换；谈判双方应根据需要与可能，有来有往，互通有无，做到双方互利。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平等互利原则作为我国对外经贸关系中的一项基本准则，必须贯彻于国际商务谈判的各个方面。 </a:t>
            </a:r>
          </a:p>
        </p:txBody>
      </p:sp>
    </p:spTree>
    <p:extLst>
      <p:ext uri="{BB962C8B-B14F-4D97-AF65-F5344CB8AC3E}">
        <p14:creationId xmlns:p14="http://schemas.microsoft.com/office/powerpoint/2010/main" val="39510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在商务谈判中贯彻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'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有理、有利、有节”的方针。这体现的是商务谈判的（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依法办事原则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2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4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在商务谈判中贯彻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'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有理、有利、有节”的方针。这体现的是商务谈判的（ 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友好协商原则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依法办事原则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851" y="3766293"/>
            <a:ext cx="1129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过程是一个调整双方利益，以求得妥协的过程。由于谈判双方的立场不同，利益不同，引起冲突和斗争在所难免，讨价还价在谈判过程中是很自然的，而且是大量存在的。问题是应持什么态度，根据什么原则，采用什么办法来妥善解决这些困难，争取通过谈判，达到最佳效果。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不论是原则问题还是非原则问题的讨论，我们应该自始至终坚持贯彻“有理、有利、有节”的方针，以理服人。 </a:t>
            </a:r>
          </a:p>
        </p:txBody>
      </p:sp>
    </p:spTree>
    <p:extLst>
      <p:ext uri="{BB962C8B-B14F-4D97-AF65-F5344CB8AC3E}">
        <p14:creationId xmlns:p14="http://schemas.microsoft.com/office/powerpoint/2010/main" val="16021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742" y="258308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53640" y="161349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9569" y="166133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53640" y="261333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8305" y="269798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53640" y="3613183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569" y="36964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53640" y="4613027"/>
            <a:ext cx="630435" cy="66937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9569" y="47140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48569" y="4613027"/>
            <a:ext cx="619918" cy="660273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742" y="2601076"/>
            <a:ext cx="3367572" cy="1130435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3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05651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2" y="1979395"/>
            <a:ext cx="7512256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准备阶段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：知己知彼，心中有数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开局阶段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：营造气氛，奠定基调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正式谈判阶段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：从开局结束，到签订协议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谈判失败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签约阶段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：以文字形式签订书面合同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7304321" y="841645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7140"/>
              </p:ext>
            </p:extLst>
          </p:nvPr>
        </p:nvGraphicFramePr>
        <p:xfrm>
          <a:off x="0" y="1268760"/>
          <a:ext cx="1691680" cy="38786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969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652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5835" y="4105852"/>
            <a:ext cx="3037222" cy="1042828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0046" y="652311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841" y="34989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81462" y="45016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2599932" y="1979395"/>
            <a:ext cx="7512256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准备阶段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：知己知彼，心中有数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谈判环境因素的分析　　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的收集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和对象的选择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方案的制订</a:t>
            </a:r>
          </a:p>
          <a:p>
            <a:pPr marL="457200" lvl="0" indent="-4572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7686158" y="2831810"/>
            <a:ext cx="1129674" cy="29845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10793346" y="547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793346" y="42060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9665767" y="54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6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7671</Words>
  <Application>Microsoft Office PowerPoint</Application>
  <PresentationFormat>宽屏</PresentationFormat>
  <Paragraphs>1520</Paragraphs>
  <Slides>129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3" baseType="lpstr">
      <vt:lpstr>Arial Unicode MS</vt:lpstr>
      <vt:lpstr>方正启体简体</vt:lpstr>
      <vt:lpstr>方正清刻本悦宋简体</vt:lpstr>
      <vt:lpstr>黑体</vt:lpstr>
      <vt:lpstr>楷体</vt:lpstr>
      <vt:lpstr>宋体</vt:lpstr>
      <vt:lpstr>微软雅黑</vt:lpstr>
      <vt:lpstr>Arial</vt:lpstr>
      <vt:lpstr>Calibri</vt:lpstr>
      <vt:lpstr>Calibri Light</vt:lpstr>
      <vt:lpstr>Franklin Gothic Book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你的学习报告是多少分？教你快速提分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Asmin</cp:lastModifiedBy>
  <cp:revision>213</cp:revision>
  <dcterms:created xsi:type="dcterms:W3CDTF">2018-05-15T04:43:17Z</dcterms:created>
  <dcterms:modified xsi:type="dcterms:W3CDTF">2018-05-23T02:51:47Z</dcterms:modified>
</cp:coreProperties>
</file>