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4"/>
  </p:notesMasterIdLst>
  <p:sldIdLst>
    <p:sldId id="257" r:id="rId2"/>
    <p:sldId id="630" r:id="rId3"/>
    <p:sldId id="634" r:id="rId4"/>
    <p:sldId id="258" r:id="rId5"/>
    <p:sldId id="414" r:id="rId6"/>
    <p:sldId id="636" r:id="rId7"/>
    <p:sldId id="808" r:id="rId8"/>
    <p:sldId id="647" r:id="rId9"/>
    <p:sldId id="648" r:id="rId10"/>
    <p:sldId id="380" r:id="rId11"/>
    <p:sldId id="810" r:id="rId12"/>
    <p:sldId id="809" r:id="rId13"/>
    <p:sldId id="811" r:id="rId14"/>
    <p:sldId id="812" r:id="rId15"/>
    <p:sldId id="813" r:id="rId16"/>
    <p:sldId id="814" r:id="rId17"/>
    <p:sldId id="815" r:id="rId18"/>
    <p:sldId id="817" r:id="rId19"/>
    <p:sldId id="818" r:id="rId20"/>
    <p:sldId id="819" r:id="rId21"/>
    <p:sldId id="820" r:id="rId22"/>
    <p:sldId id="821" r:id="rId23"/>
    <p:sldId id="822" r:id="rId24"/>
    <p:sldId id="825" r:id="rId25"/>
    <p:sldId id="823" r:id="rId26"/>
    <p:sldId id="824" r:id="rId27"/>
    <p:sldId id="826" r:id="rId28"/>
    <p:sldId id="827" r:id="rId29"/>
    <p:sldId id="828" r:id="rId30"/>
    <p:sldId id="829" r:id="rId31"/>
    <p:sldId id="830" r:id="rId32"/>
    <p:sldId id="831" r:id="rId33"/>
    <p:sldId id="832" r:id="rId34"/>
    <p:sldId id="833" r:id="rId35"/>
    <p:sldId id="834" r:id="rId36"/>
    <p:sldId id="835" r:id="rId37"/>
    <p:sldId id="836" r:id="rId38"/>
    <p:sldId id="837" r:id="rId39"/>
    <p:sldId id="838" r:id="rId40"/>
    <p:sldId id="839" r:id="rId41"/>
    <p:sldId id="840" r:id="rId42"/>
    <p:sldId id="841" r:id="rId43"/>
    <p:sldId id="842" r:id="rId44"/>
    <p:sldId id="844" r:id="rId45"/>
    <p:sldId id="843" r:id="rId46"/>
    <p:sldId id="845" r:id="rId47"/>
    <p:sldId id="846" r:id="rId48"/>
    <p:sldId id="848" r:id="rId49"/>
    <p:sldId id="849" r:id="rId50"/>
    <p:sldId id="850" r:id="rId51"/>
    <p:sldId id="851" r:id="rId52"/>
    <p:sldId id="854" r:id="rId53"/>
    <p:sldId id="855" r:id="rId54"/>
    <p:sldId id="856" r:id="rId55"/>
    <p:sldId id="852" r:id="rId56"/>
    <p:sldId id="853" r:id="rId57"/>
    <p:sldId id="650" r:id="rId58"/>
    <p:sldId id="656" r:id="rId59"/>
    <p:sldId id="734" r:id="rId60"/>
    <p:sldId id="733" r:id="rId61"/>
    <p:sldId id="735" r:id="rId62"/>
    <p:sldId id="736" r:id="rId63"/>
    <p:sldId id="737" r:id="rId64"/>
    <p:sldId id="738" r:id="rId65"/>
    <p:sldId id="740" r:id="rId66"/>
    <p:sldId id="739" r:id="rId67"/>
    <p:sldId id="741" r:id="rId68"/>
    <p:sldId id="742" r:id="rId69"/>
    <p:sldId id="744" r:id="rId70"/>
    <p:sldId id="743" r:id="rId71"/>
    <p:sldId id="746" r:id="rId72"/>
    <p:sldId id="745" r:id="rId73"/>
    <p:sldId id="747" r:id="rId74"/>
    <p:sldId id="748" r:id="rId75"/>
    <p:sldId id="749" r:id="rId76"/>
    <p:sldId id="750" r:id="rId77"/>
    <p:sldId id="752" r:id="rId78"/>
    <p:sldId id="751" r:id="rId79"/>
    <p:sldId id="754" r:id="rId80"/>
    <p:sldId id="753" r:id="rId81"/>
    <p:sldId id="755" r:id="rId82"/>
    <p:sldId id="756" r:id="rId83"/>
    <p:sldId id="758" r:id="rId84"/>
    <p:sldId id="757" r:id="rId85"/>
    <p:sldId id="760" r:id="rId86"/>
    <p:sldId id="759" r:id="rId87"/>
    <p:sldId id="762" r:id="rId88"/>
    <p:sldId id="761" r:id="rId89"/>
    <p:sldId id="764" r:id="rId90"/>
    <p:sldId id="763" r:id="rId91"/>
    <p:sldId id="765" r:id="rId92"/>
    <p:sldId id="766" r:id="rId93"/>
    <p:sldId id="857" r:id="rId94"/>
    <p:sldId id="858" r:id="rId95"/>
    <p:sldId id="859" r:id="rId96"/>
    <p:sldId id="860" r:id="rId97"/>
    <p:sldId id="767" r:id="rId98"/>
    <p:sldId id="768" r:id="rId99"/>
    <p:sldId id="769" r:id="rId100"/>
    <p:sldId id="770" r:id="rId101"/>
    <p:sldId id="771" r:id="rId102"/>
    <p:sldId id="772" r:id="rId103"/>
    <p:sldId id="773" r:id="rId104"/>
    <p:sldId id="774" r:id="rId105"/>
    <p:sldId id="775" r:id="rId106"/>
    <p:sldId id="776" r:id="rId107"/>
    <p:sldId id="777" r:id="rId108"/>
    <p:sldId id="778" r:id="rId109"/>
    <p:sldId id="779" r:id="rId110"/>
    <p:sldId id="780" r:id="rId111"/>
    <p:sldId id="781" r:id="rId112"/>
    <p:sldId id="782" r:id="rId113"/>
    <p:sldId id="783" r:id="rId114"/>
    <p:sldId id="784" r:id="rId115"/>
    <p:sldId id="787" r:id="rId116"/>
    <p:sldId id="789" r:id="rId117"/>
    <p:sldId id="788" r:id="rId118"/>
    <p:sldId id="791" r:id="rId119"/>
    <p:sldId id="790" r:id="rId120"/>
    <p:sldId id="792" r:id="rId121"/>
    <p:sldId id="793" r:id="rId122"/>
    <p:sldId id="794" r:id="rId123"/>
    <p:sldId id="795" r:id="rId124"/>
    <p:sldId id="796" r:id="rId125"/>
    <p:sldId id="797" r:id="rId126"/>
    <p:sldId id="798" r:id="rId127"/>
    <p:sldId id="799" r:id="rId128"/>
    <p:sldId id="800" r:id="rId129"/>
    <p:sldId id="802" r:id="rId130"/>
    <p:sldId id="804" r:id="rId131"/>
    <p:sldId id="803" r:id="rId132"/>
    <p:sldId id="805" r:id="rId133"/>
    <p:sldId id="806" r:id="rId134"/>
    <p:sldId id="807" r:id="rId135"/>
    <p:sldId id="654" r:id="rId136"/>
    <p:sldId id="653" r:id="rId137"/>
    <p:sldId id="732" r:id="rId138"/>
    <p:sldId id="657" r:id="rId139"/>
    <p:sldId id="658" r:id="rId140"/>
    <p:sldId id="659" r:id="rId141"/>
    <p:sldId id="661" r:id="rId142"/>
    <p:sldId id="660" r:id="rId143"/>
    <p:sldId id="663" r:id="rId144"/>
    <p:sldId id="662" r:id="rId145"/>
    <p:sldId id="664" r:id="rId146"/>
    <p:sldId id="665" r:id="rId147"/>
    <p:sldId id="667" r:id="rId148"/>
    <p:sldId id="666" r:id="rId149"/>
    <p:sldId id="669" r:id="rId150"/>
    <p:sldId id="668" r:id="rId151"/>
    <p:sldId id="671" r:id="rId152"/>
    <p:sldId id="670" r:id="rId153"/>
    <p:sldId id="673" r:id="rId154"/>
    <p:sldId id="672" r:id="rId155"/>
    <p:sldId id="674" r:id="rId156"/>
    <p:sldId id="675" r:id="rId157"/>
    <p:sldId id="676" r:id="rId158"/>
    <p:sldId id="677" r:id="rId159"/>
    <p:sldId id="679" r:id="rId160"/>
    <p:sldId id="678" r:id="rId161"/>
    <p:sldId id="681" r:id="rId162"/>
    <p:sldId id="680" r:id="rId163"/>
    <p:sldId id="682" r:id="rId164"/>
    <p:sldId id="683" r:id="rId165"/>
    <p:sldId id="685" r:id="rId166"/>
    <p:sldId id="684" r:id="rId167"/>
    <p:sldId id="686" r:id="rId168"/>
    <p:sldId id="687" r:id="rId169"/>
    <p:sldId id="688" r:id="rId170"/>
    <p:sldId id="689" r:id="rId171"/>
    <p:sldId id="690" r:id="rId172"/>
    <p:sldId id="691" r:id="rId173"/>
    <p:sldId id="693" r:id="rId174"/>
    <p:sldId id="692" r:id="rId175"/>
    <p:sldId id="785" r:id="rId176"/>
    <p:sldId id="694" r:id="rId177"/>
    <p:sldId id="695" r:id="rId178"/>
    <p:sldId id="696" r:id="rId179"/>
    <p:sldId id="697" r:id="rId180"/>
    <p:sldId id="698" r:id="rId181"/>
    <p:sldId id="699" r:id="rId182"/>
    <p:sldId id="700" r:id="rId183"/>
    <p:sldId id="702" r:id="rId184"/>
    <p:sldId id="701" r:id="rId185"/>
    <p:sldId id="703" r:id="rId186"/>
    <p:sldId id="704" r:id="rId187"/>
    <p:sldId id="705" r:id="rId188"/>
    <p:sldId id="706" r:id="rId189"/>
    <p:sldId id="708" r:id="rId190"/>
    <p:sldId id="709" r:id="rId191"/>
    <p:sldId id="710" r:id="rId192"/>
    <p:sldId id="711" r:id="rId193"/>
    <p:sldId id="712" r:id="rId194"/>
    <p:sldId id="707" r:id="rId195"/>
    <p:sldId id="713" r:id="rId196"/>
    <p:sldId id="714" r:id="rId197"/>
    <p:sldId id="715" r:id="rId198"/>
    <p:sldId id="716" r:id="rId199"/>
    <p:sldId id="717" r:id="rId200"/>
    <p:sldId id="720" r:id="rId201"/>
    <p:sldId id="721" r:id="rId202"/>
    <p:sldId id="725" r:id="rId203"/>
    <p:sldId id="726" r:id="rId204"/>
    <p:sldId id="722" r:id="rId205"/>
    <p:sldId id="727" r:id="rId206"/>
    <p:sldId id="724" r:id="rId207"/>
    <p:sldId id="723" r:id="rId208"/>
    <p:sldId id="728" r:id="rId209"/>
    <p:sldId id="731" r:id="rId210"/>
    <p:sldId id="729" r:id="rId211"/>
    <p:sldId id="730" r:id="rId212"/>
    <p:sldId id="655" r:id="rId213"/>
    <p:sldId id="861" r:id="rId214"/>
    <p:sldId id="863" r:id="rId215"/>
    <p:sldId id="862" r:id="rId216"/>
    <p:sldId id="864" r:id="rId217"/>
    <p:sldId id="866" r:id="rId218"/>
    <p:sldId id="871" r:id="rId219"/>
    <p:sldId id="868" r:id="rId220"/>
    <p:sldId id="870" r:id="rId221"/>
    <p:sldId id="869" r:id="rId222"/>
    <p:sldId id="872" r:id="rId223"/>
    <p:sldId id="873" r:id="rId224"/>
    <p:sldId id="875" r:id="rId225"/>
    <p:sldId id="874" r:id="rId226"/>
    <p:sldId id="876" r:id="rId227"/>
    <p:sldId id="877" r:id="rId228"/>
    <p:sldId id="878" r:id="rId229"/>
    <p:sldId id="879" r:id="rId230"/>
    <p:sldId id="880" r:id="rId231"/>
    <p:sldId id="881" r:id="rId232"/>
    <p:sldId id="882" r:id="rId233"/>
    <p:sldId id="883" r:id="rId234"/>
    <p:sldId id="884" r:id="rId235"/>
    <p:sldId id="885" r:id="rId236"/>
    <p:sldId id="887" r:id="rId237"/>
    <p:sldId id="886" r:id="rId238"/>
    <p:sldId id="889" r:id="rId239"/>
    <p:sldId id="888" r:id="rId240"/>
    <p:sldId id="890" r:id="rId241"/>
    <p:sldId id="891" r:id="rId242"/>
    <p:sldId id="892" r:id="rId243"/>
    <p:sldId id="893" r:id="rId244"/>
    <p:sldId id="894" r:id="rId245"/>
    <p:sldId id="895" r:id="rId246"/>
    <p:sldId id="896" r:id="rId247"/>
    <p:sldId id="897" r:id="rId248"/>
    <p:sldId id="898" r:id="rId249"/>
    <p:sldId id="899" r:id="rId250"/>
    <p:sldId id="900" r:id="rId251"/>
    <p:sldId id="901" r:id="rId252"/>
    <p:sldId id="902" r:id="rId253"/>
    <p:sldId id="903" r:id="rId254"/>
    <p:sldId id="904" r:id="rId255"/>
    <p:sldId id="905" r:id="rId256"/>
    <p:sldId id="906" r:id="rId257"/>
    <p:sldId id="907" r:id="rId258"/>
    <p:sldId id="908" r:id="rId259"/>
    <p:sldId id="909" r:id="rId260"/>
    <p:sldId id="910" r:id="rId261"/>
    <p:sldId id="911" r:id="rId262"/>
    <p:sldId id="912" r:id="rId263"/>
    <p:sldId id="913" r:id="rId264"/>
    <p:sldId id="914" r:id="rId265"/>
    <p:sldId id="915" r:id="rId266"/>
    <p:sldId id="916" r:id="rId267"/>
    <p:sldId id="918" r:id="rId268"/>
    <p:sldId id="919" r:id="rId269"/>
    <p:sldId id="920" r:id="rId270"/>
    <p:sldId id="921" r:id="rId271"/>
    <p:sldId id="922" r:id="rId272"/>
    <p:sldId id="923" r:id="rId273"/>
    <p:sldId id="924" r:id="rId274"/>
    <p:sldId id="925" r:id="rId275"/>
    <p:sldId id="926" r:id="rId276"/>
    <p:sldId id="927" r:id="rId277"/>
    <p:sldId id="928" r:id="rId278"/>
    <p:sldId id="929" r:id="rId279"/>
    <p:sldId id="930" r:id="rId280"/>
    <p:sldId id="931" r:id="rId281"/>
    <p:sldId id="932" r:id="rId282"/>
    <p:sldId id="933" r:id="rId283"/>
    <p:sldId id="934" r:id="rId284"/>
    <p:sldId id="935" r:id="rId285"/>
    <p:sldId id="936" r:id="rId286"/>
    <p:sldId id="937" r:id="rId287"/>
    <p:sldId id="941" r:id="rId288"/>
    <p:sldId id="940" r:id="rId289"/>
    <p:sldId id="939" r:id="rId290"/>
    <p:sldId id="938" r:id="rId291"/>
    <p:sldId id="942" r:id="rId292"/>
    <p:sldId id="943" r:id="rId2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052" autoAdjust="0"/>
  </p:normalViewPr>
  <p:slideViewPr>
    <p:cSldViewPr snapToGrid="0">
      <p:cViewPr varScale="1">
        <p:scale>
          <a:sx n="63" d="100"/>
          <a:sy n="63" d="100"/>
        </p:scale>
        <p:origin x="11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8638-9698-4EDC-9412-A158CEC4640C}"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40CF5-E53E-4C03-B429-557B55F23829}" type="slidenum">
              <a:rPr lang="zh-CN" altLang="en-US" smtClean="0"/>
              <a:t>‹#›</a:t>
            </a:fld>
            <a:endParaRPr lang="zh-CN" altLang="en-US"/>
          </a:p>
        </p:txBody>
      </p:sp>
    </p:spTree>
    <p:extLst>
      <p:ext uri="{BB962C8B-B14F-4D97-AF65-F5344CB8AC3E}">
        <p14:creationId xmlns:p14="http://schemas.microsoft.com/office/powerpoint/2010/main" val="112462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04958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际商务谈判中常运用“问”作为摸清对方需要、掌握对方心理、表达自己感情的手段。如何“问”是很有讲究的，重视和灵活运用发问的技巧，不仅可以引起双方的讨论，获取信息，而且还可以控制谈判的方向。</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35</a:t>
            </a:fld>
            <a:endParaRPr lang="zh-CN" altLang="en-US"/>
          </a:p>
        </p:txBody>
      </p:sp>
    </p:spTree>
    <p:extLst>
      <p:ext uri="{BB962C8B-B14F-4D97-AF65-F5344CB8AC3E}">
        <p14:creationId xmlns:p14="http://schemas.microsoft.com/office/powerpoint/2010/main" val="39856766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249</a:t>
            </a:fld>
            <a:endParaRPr lang="zh-CN" altLang="en-US"/>
          </a:p>
        </p:txBody>
      </p:sp>
    </p:spTree>
    <p:extLst>
      <p:ext uri="{BB962C8B-B14F-4D97-AF65-F5344CB8AC3E}">
        <p14:creationId xmlns:p14="http://schemas.microsoft.com/office/powerpoint/2010/main" val="95971636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250</a:t>
            </a:fld>
            <a:endParaRPr lang="zh-CN" altLang="en-US"/>
          </a:p>
        </p:txBody>
      </p:sp>
    </p:spTree>
    <p:extLst>
      <p:ext uri="{BB962C8B-B14F-4D97-AF65-F5344CB8AC3E}">
        <p14:creationId xmlns:p14="http://schemas.microsoft.com/office/powerpoint/2010/main" val="30995707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251</a:t>
            </a:fld>
            <a:endParaRPr lang="zh-CN" altLang="en-US"/>
          </a:p>
        </p:txBody>
      </p:sp>
    </p:spTree>
    <p:extLst>
      <p:ext uri="{BB962C8B-B14F-4D97-AF65-F5344CB8AC3E}">
        <p14:creationId xmlns:p14="http://schemas.microsoft.com/office/powerpoint/2010/main" val="643185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252</a:t>
            </a:fld>
            <a:endParaRPr lang="zh-CN" altLang="en-US"/>
          </a:p>
        </p:txBody>
      </p:sp>
    </p:spTree>
    <p:extLst>
      <p:ext uri="{BB962C8B-B14F-4D97-AF65-F5344CB8AC3E}">
        <p14:creationId xmlns:p14="http://schemas.microsoft.com/office/powerpoint/2010/main" val="32626716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阻止对方进攻的策略</a:t>
            </a:r>
          </a:p>
          <a:p>
            <a:r>
              <a:rPr lang="zh-CN" altLang="en-US" dirty="0" smtClean="0"/>
              <a:t>    谈判中，除了需要一定的进攻以外，还需要有效的防守策略。</a:t>
            </a:r>
          </a:p>
          <a:p>
            <a:r>
              <a:rPr lang="zh-CN" altLang="en-US" dirty="0" smtClean="0"/>
              <a:t>    （一）限制策略</a:t>
            </a:r>
          </a:p>
          <a:p>
            <a:r>
              <a:rPr lang="zh-CN" altLang="en-US" dirty="0" smtClean="0"/>
              <a:t>    商务谈判中，经常运用的限制因素有以下几种：</a:t>
            </a:r>
          </a:p>
          <a:p>
            <a:r>
              <a:rPr lang="zh-CN" altLang="en-US" dirty="0" smtClean="0"/>
              <a:t>    </a:t>
            </a:r>
            <a:r>
              <a:rPr lang="en-US" altLang="zh-CN" dirty="0" smtClean="0"/>
              <a:t>1</a:t>
            </a:r>
            <a:r>
              <a:rPr lang="zh-CN" altLang="en-US" dirty="0" smtClean="0"/>
              <a:t>．权利限制</a:t>
            </a:r>
          </a:p>
          <a:p>
            <a:r>
              <a:rPr lang="zh-CN" altLang="en-US" dirty="0" smtClean="0"/>
              <a:t>    上司的授权、国家的法律和公司的政策以及交易的惯例限制了淡判人员所拥有的权利。一个谈判人员的权利受到限制后，可以很坦然地对对方的要求说“不”。</a:t>
            </a:r>
          </a:p>
          <a:p>
            <a:r>
              <a:rPr lang="zh-CN" altLang="en-US" dirty="0" smtClean="0"/>
              <a:t>    因此，精于谈判之道的人都信奉这样一句名言：在谈判中，受了限制的权利才是真正的权利。</a:t>
            </a:r>
          </a:p>
          <a:p>
            <a:r>
              <a:rPr lang="zh-CN" altLang="en-US" dirty="0" smtClean="0"/>
              <a:t>    </a:t>
            </a:r>
            <a:r>
              <a:rPr lang="en-US" altLang="zh-CN" dirty="0" smtClean="0"/>
              <a:t>2</a:t>
            </a:r>
            <a:r>
              <a:rPr lang="zh-CN" altLang="en-US" dirty="0" smtClean="0"/>
              <a:t>．资料限制</a:t>
            </a:r>
          </a:p>
          <a:p>
            <a:r>
              <a:rPr lang="zh-CN" altLang="en-US" dirty="0" smtClean="0"/>
              <a:t>    在商务谈判过程中，当对方要求己方就某一问题做进一步解释或让步时，己方可以用抱歉的口气告诉对方：实在对不起，有关这方面的详细资料己方手边暂时没有，或者没有备齐，或者这属于本公司方面的商业秘密，因此暂时还不能作出答复。这就是利用资料限制因素阻止对方进攻的常用策略。</a:t>
            </a:r>
          </a:p>
          <a:p>
            <a:r>
              <a:rPr lang="zh-CN" altLang="en-US" dirty="0" smtClean="0"/>
              <a:t>    </a:t>
            </a:r>
            <a:r>
              <a:rPr lang="en-US" altLang="zh-CN" dirty="0" smtClean="0"/>
              <a:t>3</a:t>
            </a:r>
            <a:r>
              <a:rPr lang="zh-CN" altLang="en-US" dirty="0" smtClean="0"/>
              <a:t>．其他方面的限制</a:t>
            </a:r>
          </a:p>
          <a:p>
            <a:r>
              <a:rPr lang="zh-CN" altLang="en-US" dirty="0" smtClean="0"/>
              <a:t>    其他方面的限制包括自然环境、人力资源、生产技术要求、时间等因素在内的其他方面的限制。</a:t>
            </a:r>
          </a:p>
          <a:p>
            <a:r>
              <a:rPr lang="zh-CN" altLang="en-US" dirty="0" smtClean="0"/>
              <a:t>    值得注意的是，经验表明，该策略使用的频率与效率是成反比的。限制策略运用过多，会使对方怀疑己方无诚心谈判，或者请己方具备一定条件后再谈，会使己方处于被动的局面。</a:t>
            </a:r>
          </a:p>
          <a:p>
            <a:r>
              <a:rPr lang="zh-CN" altLang="en-US" dirty="0" smtClean="0"/>
              <a:t>    （二）示弱以求怜悯</a:t>
            </a:r>
          </a:p>
          <a:p>
            <a:r>
              <a:rPr lang="zh-CN" altLang="en-US" dirty="0" smtClean="0"/>
              <a:t>    在一般情况下，人们总是同情弱者，不愿落井下石，将其置于死地。有些国家和地区的商人，如日本和我国港澳地区的商人多利用人性这一特点，把它作为谈判中阻止对方进攻的一种策略。</a:t>
            </a:r>
          </a:p>
          <a:p>
            <a:r>
              <a:rPr lang="zh-CN" altLang="en-US" dirty="0" smtClean="0"/>
              <a:t>示弱者在对方就某一问题提请让步，而其又无法以适当理由拒绝时，就装出一副可怜巴巴的样子，进行乞求。</a:t>
            </a:r>
          </a:p>
          <a:p>
            <a:r>
              <a:rPr lang="zh-CN" altLang="en-US" dirty="0" smtClean="0"/>
              <a:t>    （三）以攻对攻</a:t>
            </a:r>
          </a:p>
          <a:p>
            <a:r>
              <a:rPr lang="zh-CN" altLang="en-US" dirty="0" smtClean="0"/>
              <a:t>只靠防守无法有效地阻止对方的进攻，有时需要采取以攻对攻的策略。当对方就某一问题逼己方让步时，己方可以将这个问题与其他问题联系在一起加以考虑，在其他问题上要求对方作出让步。</a:t>
            </a:r>
          </a:p>
          <a:p>
            <a:r>
              <a:rPr lang="zh-CN" altLang="en-US" dirty="0" smtClean="0"/>
              <a:t>◆ 模块五  成交阶段的策略</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258</a:t>
            </a:fld>
            <a:endParaRPr lang="zh-CN" altLang="en-US"/>
          </a:p>
        </p:txBody>
      </p:sp>
    </p:spTree>
    <p:extLst>
      <p:ext uri="{BB962C8B-B14F-4D97-AF65-F5344CB8AC3E}">
        <p14:creationId xmlns:p14="http://schemas.microsoft.com/office/powerpoint/2010/main" val="31887727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国际商务谈判大多用英语进行，而谈判双方的母语往往又不都是英语，这就增加了交流的难度。在这种情况下，我们要尽量用简单、清楚、明确的英语，不要用易引起误会的多义词、双关语、俚语、成语。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最典型的的例子就是“</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a:t>
            </a:r>
            <a:r>
              <a:rPr lang="zh-CN" altLang="en-US" sz="1200" b="0" i="0" kern="1200" dirty="0" smtClean="0">
                <a:solidFill>
                  <a:schemeClr val="tx1"/>
                </a:solidFill>
                <a:effectLst/>
                <a:latin typeface="+mn-lt"/>
                <a:ea typeface="+mn-ea"/>
                <a:cs typeface="+mn-cs"/>
              </a:rPr>
              <a:t>的使用和理解。有家美国公司和一家日本公司进行商务谈判。在谈判中，美国人很高兴地发现，每当他提出一个意见时，对方就点头说“</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，他以为这次谈判特别顺利。直到他要求签合同时才震惊地发现日本人说的“</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是表示礼貌的“ </a:t>
            </a:r>
            <a:r>
              <a:rPr lang="en-US" altLang="zh-CN" sz="1200" b="0" i="0" kern="1200" dirty="0" smtClean="0">
                <a:solidFill>
                  <a:schemeClr val="tx1"/>
                </a:solidFill>
                <a:effectLst/>
                <a:latin typeface="+mn-lt"/>
                <a:ea typeface="+mn-ea"/>
                <a:cs typeface="+mn-cs"/>
              </a:rPr>
              <a:t>I'm listening</a:t>
            </a:r>
            <a:r>
              <a:rPr lang="zh-CN" altLang="en-US" sz="1200" b="0" i="0" kern="1200" dirty="0" smtClean="0">
                <a:solidFill>
                  <a:schemeClr val="tx1"/>
                </a:solidFill>
                <a:effectLst/>
                <a:latin typeface="+mn-lt"/>
                <a:ea typeface="+mn-ea"/>
                <a:cs typeface="+mn-cs"/>
              </a:rPr>
              <a:t>（我在听）”的意思，不是“ </a:t>
            </a:r>
            <a:r>
              <a:rPr lang="en-US" altLang="zh-CN" sz="1200" b="0" i="0" kern="1200" dirty="0" smtClean="0">
                <a:solidFill>
                  <a:schemeClr val="tx1"/>
                </a:solidFill>
                <a:effectLst/>
                <a:latin typeface="+mn-lt"/>
                <a:ea typeface="+mn-ea"/>
                <a:cs typeface="+mn-cs"/>
              </a:rPr>
              <a:t>I agree with you</a:t>
            </a:r>
            <a:r>
              <a:rPr lang="zh-CN" altLang="en-US" sz="1200" b="0" i="0" kern="1200" dirty="0" smtClean="0">
                <a:solidFill>
                  <a:schemeClr val="tx1"/>
                </a:solidFill>
                <a:effectLst/>
                <a:latin typeface="+mn-lt"/>
                <a:ea typeface="+mn-ea"/>
                <a:cs typeface="+mn-cs"/>
              </a:rPr>
              <a:t>（我同意你的意见）的意思。实际上，“</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这个词的意思是非常丰富的，除了以上两种以外，还有“ </a:t>
            </a:r>
            <a:r>
              <a:rPr lang="en-US" altLang="zh-CN" sz="1200" b="0" i="0" kern="1200" dirty="0" smtClean="0">
                <a:solidFill>
                  <a:schemeClr val="tx1"/>
                </a:solidFill>
                <a:effectLst/>
                <a:latin typeface="+mn-lt"/>
                <a:ea typeface="+mn-ea"/>
                <a:cs typeface="+mn-cs"/>
              </a:rPr>
              <a:t>I understand the question</a:t>
            </a:r>
            <a:r>
              <a:rPr lang="zh-CN" altLang="en-US" sz="1200" b="0" i="0" kern="1200" dirty="0" smtClean="0">
                <a:solidFill>
                  <a:schemeClr val="tx1"/>
                </a:solidFill>
                <a:effectLst/>
                <a:latin typeface="+mn-lt"/>
                <a:ea typeface="+mn-ea"/>
                <a:cs typeface="+mn-cs"/>
              </a:rPr>
              <a:t>（这个问题我理解）的意思和“ </a:t>
            </a:r>
            <a:r>
              <a:rPr lang="en-US" altLang="zh-CN" sz="1200" b="0" i="0" kern="1200" dirty="0" smtClean="0">
                <a:solidFill>
                  <a:schemeClr val="tx1"/>
                </a:solidFill>
                <a:effectLst/>
                <a:latin typeface="+mn-lt"/>
                <a:ea typeface="+mn-ea"/>
                <a:cs typeface="+mn-cs"/>
              </a:rPr>
              <a:t>I'll consider it”</a:t>
            </a:r>
            <a:r>
              <a:rPr lang="zh-CN" altLang="en-US" sz="1200" b="0" i="0" kern="1200" dirty="0" smtClean="0">
                <a:solidFill>
                  <a:schemeClr val="tx1"/>
                </a:solidFill>
                <a:effectLst/>
                <a:latin typeface="+mn-lt"/>
                <a:ea typeface="+mn-ea"/>
                <a:cs typeface="+mn-cs"/>
              </a:rPr>
              <a:t>（我会考虑的）的意思。</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259</a:t>
            </a:fld>
            <a:endParaRPr lang="zh-CN" altLang="en-US"/>
          </a:p>
        </p:txBody>
      </p:sp>
    </p:spTree>
    <p:extLst>
      <p:ext uri="{BB962C8B-B14F-4D97-AF65-F5344CB8AC3E}">
        <p14:creationId xmlns:p14="http://schemas.microsoft.com/office/powerpoint/2010/main" val="59033774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国际商务谈判大多用英语进行，而谈判双方的母语往往又不都是英语，这就增加了交流的难度。在这种情况下，我们要尽量用简单、清楚、明确的英语，不要用易引起误会的多义词、双关语、俚语、成语。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最典型的的例子就是“</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a:t>
            </a:r>
            <a:r>
              <a:rPr lang="zh-CN" altLang="en-US" sz="1200" b="0" i="0" kern="1200" dirty="0" smtClean="0">
                <a:solidFill>
                  <a:schemeClr val="tx1"/>
                </a:solidFill>
                <a:effectLst/>
                <a:latin typeface="+mn-lt"/>
                <a:ea typeface="+mn-ea"/>
                <a:cs typeface="+mn-cs"/>
              </a:rPr>
              <a:t>的使用和理解。有家美国公司和一家日本公司进行商务谈判。在谈判中，美国人很高兴地发现，每当他提出一个意见时，对方就点头说“</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，他以为这次谈判特别顺利。直到他要求签合同时才震惊地发现日本人说的“</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是表示礼貌的“ </a:t>
            </a:r>
            <a:r>
              <a:rPr lang="en-US" altLang="zh-CN" sz="1200" b="0" i="0" kern="1200" dirty="0" smtClean="0">
                <a:solidFill>
                  <a:schemeClr val="tx1"/>
                </a:solidFill>
                <a:effectLst/>
                <a:latin typeface="+mn-lt"/>
                <a:ea typeface="+mn-ea"/>
                <a:cs typeface="+mn-cs"/>
              </a:rPr>
              <a:t>I'm listening</a:t>
            </a:r>
            <a:r>
              <a:rPr lang="zh-CN" altLang="en-US" sz="1200" b="0" i="0" kern="1200" dirty="0" smtClean="0">
                <a:solidFill>
                  <a:schemeClr val="tx1"/>
                </a:solidFill>
                <a:effectLst/>
                <a:latin typeface="+mn-lt"/>
                <a:ea typeface="+mn-ea"/>
                <a:cs typeface="+mn-cs"/>
              </a:rPr>
              <a:t>（我在听）”的意思，不是“ </a:t>
            </a:r>
            <a:r>
              <a:rPr lang="en-US" altLang="zh-CN" sz="1200" b="0" i="0" kern="1200" dirty="0" smtClean="0">
                <a:solidFill>
                  <a:schemeClr val="tx1"/>
                </a:solidFill>
                <a:effectLst/>
                <a:latin typeface="+mn-lt"/>
                <a:ea typeface="+mn-ea"/>
                <a:cs typeface="+mn-cs"/>
              </a:rPr>
              <a:t>I agree with you</a:t>
            </a:r>
            <a:r>
              <a:rPr lang="zh-CN" altLang="en-US" sz="1200" b="0" i="0" kern="1200" dirty="0" smtClean="0">
                <a:solidFill>
                  <a:schemeClr val="tx1"/>
                </a:solidFill>
                <a:effectLst/>
                <a:latin typeface="+mn-lt"/>
                <a:ea typeface="+mn-ea"/>
                <a:cs typeface="+mn-cs"/>
              </a:rPr>
              <a:t>（我同意你的意见）的意思。实际上，“</a:t>
            </a:r>
            <a:r>
              <a:rPr lang="en-US" altLang="zh-CN" sz="1200" b="0" i="0" kern="1200" dirty="0" smtClean="0">
                <a:solidFill>
                  <a:schemeClr val="tx1"/>
                </a:solidFill>
                <a:effectLst/>
                <a:latin typeface="+mn-lt"/>
                <a:ea typeface="+mn-ea"/>
                <a:cs typeface="+mn-cs"/>
              </a:rPr>
              <a:t>Yes”</a:t>
            </a:r>
            <a:r>
              <a:rPr lang="zh-CN" altLang="en-US" sz="1200" b="0" i="0" kern="1200" dirty="0" smtClean="0">
                <a:solidFill>
                  <a:schemeClr val="tx1"/>
                </a:solidFill>
                <a:effectLst/>
                <a:latin typeface="+mn-lt"/>
                <a:ea typeface="+mn-ea"/>
                <a:cs typeface="+mn-cs"/>
              </a:rPr>
              <a:t>这个词的意思是非常丰富的，除了以上两种以外，还有“ </a:t>
            </a:r>
            <a:r>
              <a:rPr lang="en-US" altLang="zh-CN" sz="1200" b="0" i="0" kern="1200" dirty="0" smtClean="0">
                <a:solidFill>
                  <a:schemeClr val="tx1"/>
                </a:solidFill>
                <a:effectLst/>
                <a:latin typeface="+mn-lt"/>
                <a:ea typeface="+mn-ea"/>
                <a:cs typeface="+mn-cs"/>
              </a:rPr>
              <a:t>I understand the question</a:t>
            </a:r>
            <a:r>
              <a:rPr lang="zh-CN" altLang="en-US" sz="1200" b="0" i="0" kern="1200" dirty="0" smtClean="0">
                <a:solidFill>
                  <a:schemeClr val="tx1"/>
                </a:solidFill>
                <a:effectLst/>
                <a:latin typeface="+mn-lt"/>
                <a:ea typeface="+mn-ea"/>
                <a:cs typeface="+mn-cs"/>
              </a:rPr>
              <a:t>（这个问题我理解）的意思和“ </a:t>
            </a:r>
            <a:r>
              <a:rPr lang="en-US" altLang="zh-CN" sz="1200" b="0" i="0" kern="1200" dirty="0" smtClean="0">
                <a:solidFill>
                  <a:schemeClr val="tx1"/>
                </a:solidFill>
                <a:effectLst/>
                <a:latin typeface="+mn-lt"/>
                <a:ea typeface="+mn-ea"/>
                <a:cs typeface="+mn-cs"/>
              </a:rPr>
              <a:t>I'll consider it”</a:t>
            </a:r>
            <a:r>
              <a:rPr lang="zh-CN" altLang="en-US" sz="1200" b="0" i="0" kern="1200" dirty="0" smtClean="0">
                <a:solidFill>
                  <a:schemeClr val="tx1"/>
                </a:solidFill>
                <a:effectLst/>
                <a:latin typeface="+mn-lt"/>
                <a:ea typeface="+mn-ea"/>
                <a:cs typeface="+mn-cs"/>
              </a:rPr>
              <a:t>（我会考虑的）的意思。</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260</a:t>
            </a:fld>
            <a:endParaRPr lang="zh-CN" altLang="en-US"/>
          </a:p>
        </p:txBody>
      </p:sp>
    </p:spTree>
    <p:extLst>
      <p:ext uri="{BB962C8B-B14F-4D97-AF65-F5344CB8AC3E}">
        <p14:creationId xmlns:p14="http://schemas.microsoft.com/office/powerpoint/2010/main" val="12464381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261</a:t>
            </a:fld>
            <a:endParaRPr lang="zh-CN" altLang="en-US"/>
          </a:p>
        </p:txBody>
      </p:sp>
    </p:spTree>
    <p:extLst>
      <p:ext uri="{BB962C8B-B14F-4D97-AF65-F5344CB8AC3E}">
        <p14:creationId xmlns:p14="http://schemas.microsoft.com/office/powerpoint/2010/main" val="19104691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a:r>
            <a:br>
              <a:rPr lang="zh-CN" altLang="en-US" sz="1200" b="0" i="0" kern="120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262</a:t>
            </a:fld>
            <a:endParaRPr lang="zh-CN" altLang="en-US"/>
          </a:p>
        </p:txBody>
      </p:sp>
    </p:spTree>
    <p:extLst>
      <p:ext uri="{BB962C8B-B14F-4D97-AF65-F5344CB8AC3E}">
        <p14:creationId xmlns:p14="http://schemas.microsoft.com/office/powerpoint/2010/main" val="13357420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 根据谈判进行的地点不同，可以将谈判分为主场谈判、客场谈判、中立地谈判三种。</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所谓主场谈判是指对谈判的某一方来讲谈判是在其所在地进行，他就是东道主；相应地，对谈判的另一方来讲就是客场谈判，他是以宾客的身份前往谈判的。所谓中立地谈判是指在谈判双方所在地以外的其他地点进行的谈判。在中立地进行谈判，对谈判双方来讲就无宾主之分了。</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264</a:t>
            </a:fld>
            <a:endParaRPr lang="zh-CN" altLang="en-US"/>
          </a:p>
        </p:txBody>
      </p:sp>
    </p:spTree>
    <p:extLst>
      <p:ext uri="{BB962C8B-B14F-4D97-AF65-F5344CB8AC3E}">
        <p14:creationId xmlns:p14="http://schemas.microsoft.com/office/powerpoint/2010/main" val="236140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．从题外话入题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通常可将有关季节或天气的情况，目前流行的事物以及有关社会新闻、旅行、艺术、社会名人等作为话题。通过上述题外话入题，要做到新颖、巧妙，不落俗套。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．从自谦入题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如果对方是在己方所在地谈判，可谦虚地用以下语句表示，如各方面照顾不周、自己才疏学浅、缺乏经验、希望对方多多关照等。当然，自谦要适度，不要给对方以虚伪或缺乏诚意的感觉。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．从介绍己方谈判人员入题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通常可简略介绍己方人员的职务、学历、经历等，这样既打开了话题，消除了对方的不安心理，又显示己方的强大阵容，使对方不敢小视或轻举妄动。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．从介绍己方的生产、经营、财务状况等入题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这样做可先声夺人，提供给对方一些必要的资料，充分显示己方雄厚的财力、良好的信誉和质优价廉的产品等基本情况，也给对方以充分的讨论空间。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37</a:t>
            </a:fld>
            <a:endParaRPr lang="zh-CN" altLang="en-US"/>
          </a:p>
        </p:txBody>
      </p:sp>
    </p:spTree>
    <p:extLst>
      <p:ext uri="{BB962C8B-B14F-4D97-AF65-F5344CB8AC3E}">
        <p14:creationId xmlns:p14="http://schemas.microsoft.com/office/powerpoint/2010/main" val="153915959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1</a:t>
            </a:r>
            <a:r>
              <a:rPr lang="zh-CN" altLang="zh-CN" sz="1200" kern="1200" dirty="0" smtClean="0">
                <a:solidFill>
                  <a:schemeClr val="tx1"/>
                </a:solidFill>
                <a:effectLst/>
                <a:latin typeface="+mn-lt"/>
                <a:ea typeface="+mn-ea"/>
                <a:cs typeface="+mn-cs"/>
              </a:rPr>
              <a:t>．成本因素</a:t>
            </a:r>
          </a:p>
          <a:p>
            <a:r>
              <a:rPr lang="zh-CN" altLang="zh-CN" sz="1200" kern="1200" dirty="0" smtClean="0">
                <a:solidFill>
                  <a:schemeClr val="tx1"/>
                </a:solidFill>
                <a:effectLst/>
                <a:latin typeface="+mn-lt"/>
                <a:ea typeface="+mn-ea"/>
                <a:cs typeface="+mn-cs"/>
              </a:rPr>
              <a:t>成本是构成商品价格的基本因素，国际贸易中的成本是指包括生产成本在内的“市场成本”，即包括商品从生产到交货的一切费用。</a:t>
            </a:r>
          </a:p>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．需求因素</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需求因素对价格水平的影响主要通过需求弹性加以体现。所谓需求弹性是从相对数的角度说明价格每变动一个百分点而需求变动的幅度（需求变化了几个百分点）。从理论上讲，需求弹性可分为完全具有弹性、相对具有弹性和完全无弹性</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种。</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完全具有弹性指价格变动对市场需求影响极大，价格稍有变动，市场需求就会发生较大变动。</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相对具有弹性又可分为相对有弹性和相对无弹性。</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完全无弹性是指无论价格发生何种变化，市场需求均不受其影响。</a:t>
            </a:r>
          </a:p>
          <a:p>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．竞争因素</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竞争因素表明市场对价格的影响。竞争因素可分为完全竞争、完全垄断、垄断竞争、寡头垄断</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种情况，企业的产品处于不同的竞争地位时其价格水平各不相同。</a:t>
            </a:r>
          </a:p>
          <a:p>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．产品因素</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产品因素主要是指产品的声誉及产品本身的特点对价格的影响。例如，日用品的单位利润较低，而耐用消费品的单位利润较高，原因就在于日用消费品购买频率高，生产周期短，所以即使单位产品利润较低，总利润还是很可观的；而耐用消费品由于购买频率低，生产周期长，所以就必须维持较高的单位利润。</a:t>
            </a:r>
          </a:p>
          <a:p>
            <a:r>
              <a:rPr lang="en-US" altLang="zh-CN" sz="1200" kern="1200" dirty="0" smtClean="0">
                <a:solidFill>
                  <a:schemeClr val="tx1"/>
                </a:solidFill>
                <a:effectLst/>
                <a:latin typeface="+mn-lt"/>
                <a:ea typeface="+mn-ea"/>
                <a:cs typeface="+mn-cs"/>
              </a:rPr>
              <a:t>    5</a:t>
            </a:r>
            <a:r>
              <a:rPr lang="zh-CN" altLang="zh-CN" sz="1200" kern="1200" dirty="0" smtClean="0">
                <a:solidFill>
                  <a:schemeClr val="tx1"/>
                </a:solidFill>
                <a:effectLst/>
                <a:latin typeface="+mn-lt"/>
                <a:ea typeface="+mn-ea"/>
                <a:cs typeface="+mn-cs"/>
              </a:rPr>
              <a:t>．环境因素</a:t>
            </a:r>
          </a:p>
          <a:p>
            <a:r>
              <a:rPr lang="zh-CN" altLang="zh-CN" sz="1200" kern="1200" dirty="0" smtClean="0">
                <a:solidFill>
                  <a:schemeClr val="tx1"/>
                </a:solidFill>
                <a:effectLst/>
                <a:latin typeface="+mn-lt"/>
                <a:ea typeface="+mn-ea"/>
                <a:cs typeface="+mn-cs"/>
              </a:rPr>
              <a:t>这一因素涉及的面更广，诸如生产国国民经济或政策的变化、世界经济形势的动向、进出口国的经济和政治状况、国际金融市场状况、银行利率的变化等都会对价格有较大的影响，所以在定价时不但要考虑产品本身的成本因素、市场需求因素，而且还要考虑其环境因素。</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276</a:t>
            </a:fld>
            <a:endParaRPr lang="zh-CN" altLang="en-US"/>
          </a:p>
        </p:txBody>
      </p:sp>
    </p:spTree>
    <p:extLst>
      <p:ext uri="{BB962C8B-B14F-4D97-AF65-F5344CB8AC3E}">
        <p14:creationId xmlns:p14="http://schemas.microsoft.com/office/powerpoint/2010/main" val="18973124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285</a:t>
            </a:fld>
            <a:endParaRPr lang="zh-CN" altLang="en-US"/>
          </a:p>
        </p:txBody>
      </p:sp>
    </p:spTree>
    <p:extLst>
      <p:ext uri="{BB962C8B-B14F-4D97-AF65-F5344CB8AC3E}">
        <p14:creationId xmlns:p14="http://schemas.microsoft.com/office/powerpoint/2010/main" val="29027337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smtClean="0"/>
              <a:t/>
            </a:r>
            <a:br>
              <a:rPr lang="zh-CN" altLang="en-US" smtClean="0"/>
            </a:br>
            <a:r>
              <a:rPr lang="zh-CN" altLang="en-US" sz="1200" b="0" i="0" kern="120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286</a:t>
            </a:fld>
            <a:endParaRPr lang="zh-CN" altLang="en-US"/>
          </a:p>
        </p:txBody>
      </p:sp>
    </p:spTree>
    <p:extLst>
      <p:ext uri="{BB962C8B-B14F-4D97-AF65-F5344CB8AC3E}">
        <p14:creationId xmlns:p14="http://schemas.microsoft.com/office/powerpoint/2010/main" val="4339750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smtClean="0"/>
              <a:t/>
            </a:r>
            <a:br>
              <a:rPr lang="zh-CN" altLang="en-US" smtClean="0"/>
            </a:br>
            <a:r>
              <a:rPr lang="zh-CN" altLang="en-US" sz="1200" b="0" i="0" kern="120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287</a:t>
            </a:fld>
            <a:endParaRPr lang="zh-CN" altLang="en-US"/>
          </a:p>
        </p:txBody>
      </p:sp>
    </p:spTree>
    <p:extLst>
      <p:ext uri="{BB962C8B-B14F-4D97-AF65-F5344CB8AC3E}">
        <p14:creationId xmlns:p14="http://schemas.microsoft.com/office/powerpoint/2010/main" val="30651012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smtClean="0"/>
              <a:t/>
            </a:r>
            <a:br>
              <a:rPr lang="zh-CN" altLang="en-US" smtClean="0"/>
            </a:br>
            <a:r>
              <a:rPr lang="zh-CN" altLang="en-US" sz="1200" b="0" i="0" kern="120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288</a:t>
            </a:fld>
            <a:endParaRPr lang="zh-CN" altLang="en-US"/>
          </a:p>
        </p:txBody>
      </p:sp>
    </p:spTree>
    <p:extLst>
      <p:ext uri="{BB962C8B-B14F-4D97-AF65-F5344CB8AC3E}">
        <p14:creationId xmlns:p14="http://schemas.microsoft.com/office/powerpoint/2010/main" val="16830544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smtClean="0"/>
              <a:t/>
            </a:r>
            <a:br>
              <a:rPr lang="zh-CN" altLang="en-US" smtClean="0"/>
            </a:br>
            <a:r>
              <a:rPr lang="zh-CN" altLang="en-US" sz="1200" b="0" i="0" kern="120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289</a:t>
            </a:fld>
            <a:endParaRPr lang="zh-CN" altLang="en-US"/>
          </a:p>
        </p:txBody>
      </p:sp>
    </p:spTree>
    <p:extLst>
      <p:ext uri="{BB962C8B-B14F-4D97-AF65-F5344CB8AC3E}">
        <p14:creationId xmlns:p14="http://schemas.microsoft.com/office/powerpoint/2010/main" val="173092461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smtClean="0"/>
              <a:t/>
            </a:r>
            <a:br>
              <a:rPr lang="zh-CN" altLang="en-US" smtClean="0"/>
            </a:br>
            <a:r>
              <a:rPr lang="zh-CN" altLang="en-US" sz="1200" b="0" i="0" kern="120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a:p>
        </p:txBody>
      </p:sp>
      <p:sp>
        <p:nvSpPr>
          <p:cNvPr id="4" name="灯片编号占位符 3"/>
          <p:cNvSpPr>
            <a:spLocks noGrp="1"/>
          </p:cNvSpPr>
          <p:nvPr>
            <p:ph type="sldNum" sz="quarter" idx="10"/>
          </p:nvPr>
        </p:nvSpPr>
        <p:spPr/>
        <p:txBody>
          <a:bodyPr/>
          <a:lstStyle/>
          <a:p>
            <a:fld id="{E6940CF5-E53E-4C03-B429-557B55F23829}" type="slidenum">
              <a:rPr lang="zh-CN" altLang="en-US" smtClean="0"/>
              <a:t>290</a:t>
            </a:fld>
            <a:endParaRPr lang="zh-CN" altLang="en-US"/>
          </a:p>
        </p:txBody>
      </p:sp>
    </p:spTree>
    <p:extLst>
      <p:ext uri="{BB962C8B-B14F-4D97-AF65-F5344CB8AC3E}">
        <p14:creationId xmlns:p14="http://schemas.microsoft.com/office/powerpoint/2010/main" val="235255298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西班牙人生性开朗，看过西班牙斗牛舞的人都会为他们奔放的热情所吸引。西班牙人略显傲慢，其商人在谈判时常常怀有一种居高临下的优越感，仿佛自己是世界的主人。西班牙人考虑问题很注重现实，他们对工作、生活中的各种关系和事务的安排，都是十分严肃认真的。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西班牙人一般不肯承认自己的错误，其商人也是如此。他们即使按照合同遭受了一点损失也不愿公开承认他们在签订合同时犯了错误，更不会主动要求对合同进行修改。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291</a:t>
            </a:fld>
            <a:endParaRPr lang="zh-CN" altLang="en-US"/>
          </a:p>
        </p:txBody>
      </p:sp>
    </p:spTree>
    <p:extLst>
      <p:ext uri="{BB962C8B-B14F-4D97-AF65-F5344CB8AC3E}">
        <p14:creationId xmlns:p14="http://schemas.microsoft.com/office/powerpoint/2010/main" val="234862571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292</a:t>
            </a:fld>
            <a:endParaRPr lang="zh-CN" altLang="en-US"/>
          </a:p>
        </p:txBody>
      </p:sp>
    </p:spTree>
    <p:extLst>
      <p:ext uri="{BB962C8B-B14F-4D97-AF65-F5344CB8AC3E}">
        <p14:creationId xmlns:p14="http://schemas.microsoft.com/office/powerpoint/2010/main" val="130694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谈判中的辩与听、问、答、看、叙不同，它具有谈判双方相互依赖、相互对抗的二重性，是人类语言艺术和思维艺术的综合运用，具有较强的技巧性。</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39</a:t>
            </a:fld>
            <a:endParaRPr lang="zh-CN" altLang="en-US"/>
          </a:p>
        </p:txBody>
      </p:sp>
    </p:spTree>
    <p:extLst>
      <p:ext uri="{BB962C8B-B14F-4D97-AF65-F5344CB8AC3E}">
        <p14:creationId xmlns:p14="http://schemas.microsoft.com/office/powerpoint/2010/main" val="2621469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40</a:t>
            </a:fld>
            <a:endParaRPr lang="zh-CN" altLang="en-US"/>
          </a:p>
        </p:txBody>
      </p:sp>
    </p:spTree>
    <p:extLst>
      <p:ext uri="{BB962C8B-B14F-4D97-AF65-F5344CB8AC3E}">
        <p14:creationId xmlns:p14="http://schemas.microsoft.com/office/powerpoint/2010/main" val="30625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41</a:t>
            </a:fld>
            <a:endParaRPr lang="zh-CN" altLang="en-US"/>
          </a:p>
        </p:txBody>
      </p:sp>
    </p:spTree>
    <p:extLst>
      <p:ext uri="{BB962C8B-B14F-4D97-AF65-F5344CB8AC3E}">
        <p14:creationId xmlns:p14="http://schemas.microsoft.com/office/powerpoint/2010/main" val="4227103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45</a:t>
            </a:fld>
            <a:endParaRPr lang="zh-CN" altLang="en-US"/>
          </a:p>
        </p:txBody>
      </p:sp>
    </p:spTree>
    <p:extLst>
      <p:ext uri="{BB962C8B-B14F-4D97-AF65-F5344CB8AC3E}">
        <p14:creationId xmlns:p14="http://schemas.microsoft.com/office/powerpoint/2010/main" val="2488754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46</a:t>
            </a:fld>
            <a:endParaRPr lang="zh-CN" altLang="en-US"/>
          </a:p>
        </p:txBody>
      </p:sp>
    </p:spTree>
    <p:extLst>
      <p:ext uri="{BB962C8B-B14F-4D97-AF65-F5344CB8AC3E}">
        <p14:creationId xmlns:p14="http://schemas.microsoft.com/office/powerpoint/2010/main" val="3335247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47</a:t>
            </a:fld>
            <a:endParaRPr lang="zh-CN" altLang="en-US"/>
          </a:p>
        </p:txBody>
      </p:sp>
    </p:spTree>
    <p:extLst>
      <p:ext uri="{BB962C8B-B14F-4D97-AF65-F5344CB8AC3E}">
        <p14:creationId xmlns:p14="http://schemas.microsoft.com/office/powerpoint/2010/main" val="423479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671280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319755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331602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1819866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3688224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52</a:t>
            </a:fld>
            <a:endParaRPr lang="zh-CN" altLang="en-US"/>
          </a:p>
        </p:txBody>
      </p:sp>
    </p:spTree>
    <p:extLst>
      <p:ext uri="{BB962C8B-B14F-4D97-AF65-F5344CB8AC3E}">
        <p14:creationId xmlns:p14="http://schemas.microsoft.com/office/powerpoint/2010/main" val="1081676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53</a:t>
            </a:fld>
            <a:endParaRPr lang="zh-CN" altLang="en-US"/>
          </a:p>
        </p:txBody>
      </p:sp>
    </p:spTree>
    <p:extLst>
      <p:ext uri="{BB962C8B-B14F-4D97-AF65-F5344CB8AC3E}">
        <p14:creationId xmlns:p14="http://schemas.microsoft.com/office/powerpoint/2010/main" val="3783751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54</a:t>
            </a:fld>
            <a:endParaRPr lang="zh-CN" altLang="en-US"/>
          </a:p>
        </p:txBody>
      </p:sp>
    </p:spTree>
    <p:extLst>
      <p:ext uri="{BB962C8B-B14F-4D97-AF65-F5344CB8AC3E}">
        <p14:creationId xmlns:p14="http://schemas.microsoft.com/office/powerpoint/2010/main" val="1856263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184095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304324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谈判准备工作的内容主要包括以下五个部分：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．对谈判环境因素的分析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谈判往往涉及政治、经济、社会文化、法律等各个方面的因素，这些因素对谈判的成败有很大影响，必须对这些因素进行认真分析，才能制定出相应的谈判计划。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．信息的收集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谈判信息方面占据优势的一方往往会把握谈判的主动权。因此，经验丰富的谈判大师们都极其重视对各种谈判信息的运用，他们都具有敏锐地洞察细微事物的能力，并十分注意捕捉对方思想过程和行为方式中的各种信息。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．目标和对象的选择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由于整个谈判活动都是同谈判对象围绕谈判的主题和目标来进行的，因此，任何谈判方案的制订都必须首先确定谈判的对象和目标，既要明确与谁谈判，又要明确通过这次谈判想获得什么。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．谈判方案的制订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谈判方案是指在谈判开始以前对谈判目标、谈判议程、谈判策略预先要做的安排。谈判方案是指导谈判人员行动的纲领，在整个谈判过程中起着非常重要的作用。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．模拟谈判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模拟谈判能使谈判人员获得实际经验，随时修正谈判中可能出现的错误，提高谈判能力。</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60</a:t>
            </a:fld>
            <a:endParaRPr lang="zh-CN" altLang="en-US"/>
          </a:p>
        </p:txBody>
      </p:sp>
    </p:spTree>
    <p:extLst>
      <p:ext uri="{BB962C8B-B14F-4D97-AF65-F5344CB8AC3E}">
        <p14:creationId xmlns:p14="http://schemas.microsoft.com/office/powerpoint/2010/main" val="1211900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谈判准备工作的内容主要包括以下五个部分：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．对谈判环境因素的分析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谈判往往涉及政治、经济、社会文化、法律等各个方面的因素，这些因素对谈判的成败有很大影响，必须对这些因素进行认真分析，才能制定出相应的谈判计划。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．信息的收集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谈判信息方面占据优势的一方往往会把握谈判的主动权。因此，经验丰富的谈判大师们都极其重视对各种谈判信息的运用，他们都具有敏锐地洞察细微事物的能力，并十分注意捕捉对方思想过程和行为方式中的各种信息。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．目标和对象的选择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由于整个谈判活动都是同谈判对象围绕谈判的主题和目标来进行的，因此，任何谈判方案的制订都必须首先确定谈判的对象和目标，既要明确与谁谈判，又要明确通过这次谈判想获得什么。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．谈判方案的制订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谈判方案是指在谈判开始以前对谈判目标、谈判议程、谈判策略预先要做的安排。谈判方案是指导谈判人员行动的纲领，在整个谈判过程中起着非常重要的作用。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．模拟谈判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模拟谈判能使谈判人员获得实际经验，随时修正谈判中可能出现的错误，提高谈判能力。</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61</a:t>
            </a:fld>
            <a:endParaRPr lang="zh-CN" altLang="en-US"/>
          </a:p>
        </p:txBody>
      </p:sp>
    </p:spTree>
    <p:extLst>
      <p:ext uri="{BB962C8B-B14F-4D97-AF65-F5344CB8AC3E}">
        <p14:creationId xmlns:p14="http://schemas.microsoft.com/office/powerpoint/2010/main" val="323852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楷体" panose="02010609060101010101" pitchFamily="49" charset="-122"/>
                <a:ea typeface="楷体" panose="02010609060101010101" pitchFamily="49" charset="-122"/>
              </a:rPr>
              <a:t>（一）外债状况 </a:t>
            </a:r>
          </a:p>
          <a:p>
            <a:r>
              <a:rPr lang="zh-CN" altLang="en-US" sz="1200" dirty="0" smtClean="0">
                <a:latin typeface="楷体" panose="02010609060101010101" pitchFamily="49" charset="-122"/>
                <a:ea typeface="楷体" panose="02010609060101010101" pitchFamily="49" charset="-122"/>
              </a:rPr>
              <a:t>如果该国的外债过高，虽然双方有可能很快达成协议，但在协议履行过程中，有可能会因为对方国家的外债偿还问题而使企业无法支付本次交易的款项。 </a:t>
            </a:r>
          </a:p>
          <a:p>
            <a:r>
              <a:rPr lang="zh-CN" altLang="en-US" sz="1200" dirty="0" smtClean="0">
                <a:latin typeface="楷体" panose="02010609060101010101" pitchFamily="49" charset="-122"/>
                <a:ea typeface="楷体" panose="02010609060101010101" pitchFamily="49" charset="-122"/>
              </a:rPr>
              <a:t>（二）外汇储备情况 </a:t>
            </a:r>
          </a:p>
          <a:p>
            <a:r>
              <a:rPr lang="zh-CN" altLang="en-US" sz="1200" dirty="0" smtClean="0">
                <a:latin typeface="楷体" panose="02010609060101010101" pitchFamily="49" charset="-122"/>
                <a:ea typeface="楷体" panose="02010609060101010101" pitchFamily="49" charset="-122"/>
              </a:rPr>
              <a:t>如果一国外汇储备较多，则表明该国有较强的对外支付能力，相反，如果外汇储备较少，则说明该国的对外支付存在困难。另外，还要认真考察该国出口产品的结构，因为一个国家的外汇储备状况与该国出口产品的结构有着密切的关系。 </a:t>
            </a:r>
          </a:p>
          <a:p>
            <a:r>
              <a:rPr lang="zh-CN" altLang="en-US" sz="1200" dirty="0" smtClean="0">
                <a:latin typeface="楷体" panose="02010609060101010101" pitchFamily="49" charset="-122"/>
                <a:ea typeface="楷体" panose="02010609060101010101" pitchFamily="49" charset="-122"/>
              </a:rPr>
              <a:t>（三）货币的自由兑换 </a:t>
            </a:r>
          </a:p>
          <a:p>
            <a:r>
              <a:rPr lang="zh-CN" altLang="en-US" sz="1200" dirty="0" smtClean="0">
                <a:latin typeface="楷体" panose="02010609060101010101" pitchFamily="49" charset="-122"/>
                <a:ea typeface="楷体" panose="02010609060101010101" pitchFamily="49" charset="-122"/>
              </a:rPr>
              <a:t>如果该国货币不能自由兑换，有何限制条件？汇率变动情况及其趋势如何？这些问题都是交易双方的敏感话题。显然，如果交易双方国家之间的货币不能自由兑换，就会涉及如何完成兑换的问题，同时还要涉及选择什么样的货币来实现支付等。汇率变化对交易双方都存在一定风险，如何将汇率风险降低到最低，需要双方协商决定。 </a:t>
            </a:r>
          </a:p>
          <a:p>
            <a:r>
              <a:rPr lang="zh-CN" altLang="en-US" sz="1200" dirty="0" smtClean="0">
                <a:latin typeface="楷体" panose="02010609060101010101" pitchFamily="49" charset="-122"/>
                <a:ea typeface="楷体" panose="02010609060101010101" pitchFamily="49" charset="-122"/>
              </a:rPr>
              <a:t>（四）支付信誉 </a:t>
            </a:r>
          </a:p>
          <a:p>
            <a:r>
              <a:rPr lang="zh-CN" altLang="en-US" sz="1200" dirty="0" smtClean="0">
                <a:latin typeface="楷体" panose="02010609060101010101" pitchFamily="49" charset="-122"/>
                <a:ea typeface="楷体" panose="02010609060101010101" pitchFamily="49" charset="-122"/>
              </a:rPr>
              <a:t>在国际市场上，该国支付方面的信誉如何？是否有延期的情况？原因是什么？这是谈判人员事先必须完成的作业。此外，要想取得该国的外汇付款．需要经过哪些手续和环节？这也是必须明确的问题。 </a:t>
            </a:r>
          </a:p>
          <a:p>
            <a:r>
              <a:rPr lang="zh-CN" altLang="en-US" sz="1200" dirty="0" smtClean="0">
                <a:latin typeface="楷体" panose="02010609060101010101" pitchFamily="49" charset="-122"/>
                <a:ea typeface="楷体" panose="02010609060101010101" pitchFamily="49" charset="-122"/>
              </a:rPr>
              <a:t>（五）税法方面的情况 </a:t>
            </a:r>
          </a:p>
          <a:p>
            <a:r>
              <a:rPr lang="zh-CN" altLang="en-US" sz="1200" dirty="0" smtClean="0">
                <a:latin typeface="楷体" panose="02010609060101010101" pitchFamily="49" charset="-122"/>
                <a:ea typeface="楷体" panose="02010609060101010101" pitchFamily="49" charset="-122"/>
              </a:rPr>
              <a:t>该国适用的税法是什么？征税的种类和方式如何？有没有签订过避免双重征税的协议？如果签订过，是与哪些国家签订的？所有这些问题均会直接影响到双方最终获利的大小。此外，该国对外汇汇出是否有限制以及其他问题，事先都应认真分析。</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115</a:t>
            </a:fld>
            <a:endParaRPr lang="zh-CN" altLang="en-US"/>
          </a:p>
        </p:txBody>
      </p:sp>
    </p:spTree>
    <p:extLst>
      <p:ext uri="{BB962C8B-B14F-4D97-AF65-F5344CB8AC3E}">
        <p14:creationId xmlns:p14="http://schemas.microsoft.com/office/powerpoint/2010/main" val="2595850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2870040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楷体" panose="02010609060101010101" pitchFamily="49" charset="-122"/>
                <a:ea typeface="楷体" panose="02010609060101010101" pitchFamily="49" charset="-122"/>
              </a:rPr>
              <a:t>（一）外债状况 </a:t>
            </a:r>
          </a:p>
          <a:p>
            <a:r>
              <a:rPr lang="zh-CN" altLang="en-US" sz="1200" dirty="0" smtClean="0">
                <a:latin typeface="楷体" panose="02010609060101010101" pitchFamily="49" charset="-122"/>
                <a:ea typeface="楷体" panose="02010609060101010101" pitchFamily="49" charset="-122"/>
              </a:rPr>
              <a:t>如果该国的外债过高，虽然双方有可能很快达成协议，但在协议履行过程中，有可能会因为对方国家的外债偿还问题而使企业无法支付本次交易的款项。 </a:t>
            </a:r>
          </a:p>
          <a:p>
            <a:r>
              <a:rPr lang="zh-CN" altLang="en-US" sz="1200" dirty="0" smtClean="0">
                <a:latin typeface="楷体" panose="02010609060101010101" pitchFamily="49" charset="-122"/>
                <a:ea typeface="楷体" panose="02010609060101010101" pitchFamily="49" charset="-122"/>
              </a:rPr>
              <a:t>（二）外汇储备情况 </a:t>
            </a:r>
          </a:p>
          <a:p>
            <a:r>
              <a:rPr lang="zh-CN" altLang="en-US" sz="1200" dirty="0" smtClean="0">
                <a:latin typeface="楷体" panose="02010609060101010101" pitchFamily="49" charset="-122"/>
                <a:ea typeface="楷体" panose="02010609060101010101" pitchFamily="49" charset="-122"/>
              </a:rPr>
              <a:t>如果一国外汇储备较多，则表明该国有较强的对外支付能力，相反，如果外汇储备较少，则说明该国的对外支付存在困难。另外，还要认真考察该国出口产品的结构，因为一个国家的外汇储备状况与该国出口产品的结构有着密切的关系。 </a:t>
            </a:r>
          </a:p>
          <a:p>
            <a:r>
              <a:rPr lang="zh-CN" altLang="en-US" sz="1200" dirty="0" smtClean="0">
                <a:latin typeface="楷体" panose="02010609060101010101" pitchFamily="49" charset="-122"/>
                <a:ea typeface="楷体" panose="02010609060101010101" pitchFamily="49" charset="-122"/>
              </a:rPr>
              <a:t>（三）货币的自由兑换 </a:t>
            </a:r>
          </a:p>
          <a:p>
            <a:r>
              <a:rPr lang="zh-CN" altLang="en-US" sz="1200" dirty="0" smtClean="0">
                <a:latin typeface="楷体" panose="02010609060101010101" pitchFamily="49" charset="-122"/>
                <a:ea typeface="楷体" panose="02010609060101010101" pitchFamily="49" charset="-122"/>
              </a:rPr>
              <a:t>如果该国货币不能自由兑换，有何限制条件？汇率变动情况及其趋势如何？这些问题都是交易双方的敏感话题。显然，如果交易双方国家之间的货币不能自由兑换，就会涉及如何完成兑换的问题，同时还要涉及选择什么样的货币来实现支付等。汇率变化对交易双方都存在一定风险，如何将汇率风险降低到最低，需要双方协商决定。 </a:t>
            </a:r>
          </a:p>
          <a:p>
            <a:r>
              <a:rPr lang="zh-CN" altLang="en-US" sz="1200" dirty="0" smtClean="0">
                <a:latin typeface="楷体" panose="02010609060101010101" pitchFamily="49" charset="-122"/>
                <a:ea typeface="楷体" panose="02010609060101010101" pitchFamily="49" charset="-122"/>
              </a:rPr>
              <a:t>（四）支付信誉 </a:t>
            </a:r>
          </a:p>
          <a:p>
            <a:r>
              <a:rPr lang="zh-CN" altLang="en-US" sz="1200" dirty="0" smtClean="0">
                <a:latin typeface="楷体" panose="02010609060101010101" pitchFamily="49" charset="-122"/>
                <a:ea typeface="楷体" panose="02010609060101010101" pitchFamily="49" charset="-122"/>
              </a:rPr>
              <a:t>在国际市场上，该国支付方面的信誉如何？是否有延期的情况？原因是什么？这是谈判人员事先必须完成的作业。此外，要想取得该国的外汇付款．需要经过哪些手续和环节？这也是必须明确的问题。 </a:t>
            </a:r>
          </a:p>
          <a:p>
            <a:r>
              <a:rPr lang="zh-CN" altLang="en-US" sz="1200" dirty="0" smtClean="0">
                <a:latin typeface="楷体" panose="02010609060101010101" pitchFamily="49" charset="-122"/>
                <a:ea typeface="楷体" panose="02010609060101010101" pitchFamily="49" charset="-122"/>
              </a:rPr>
              <a:t>（五）税法方面的情况 </a:t>
            </a:r>
          </a:p>
          <a:p>
            <a:r>
              <a:rPr lang="zh-CN" altLang="en-US" sz="1200" dirty="0" smtClean="0">
                <a:latin typeface="楷体" panose="02010609060101010101" pitchFamily="49" charset="-122"/>
                <a:ea typeface="楷体" panose="02010609060101010101" pitchFamily="49" charset="-122"/>
              </a:rPr>
              <a:t>该国适用的税法是什么？征税的种类和方式如何？有没有签订过避免双重征税的协议？如果签订过，是与哪些国家签订的？所有这些问题均会直接影响到双方最终获利的大小。此外，该国对外汇汇出是否有限制以及其他问题，事先都应认真分析。</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116</a:t>
            </a:fld>
            <a:endParaRPr lang="zh-CN" altLang="en-US"/>
          </a:p>
        </p:txBody>
      </p:sp>
    </p:spTree>
    <p:extLst>
      <p:ext uri="{BB962C8B-B14F-4D97-AF65-F5344CB8AC3E}">
        <p14:creationId xmlns:p14="http://schemas.microsoft.com/office/powerpoint/2010/main" val="2610582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117</a:t>
            </a:fld>
            <a:endParaRPr lang="zh-CN" altLang="en-US"/>
          </a:p>
        </p:txBody>
      </p:sp>
    </p:spTree>
    <p:extLst>
      <p:ext uri="{BB962C8B-B14F-4D97-AF65-F5344CB8AC3E}">
        <p14:creationId xmlns:p14="http://schemas.microsoft.com/office/powerpoint/2010/main" val="2011369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118</a:t>
            </a:fld>
            <a:endParaRPr lang="zh-CN" altLang="en-US"/>
          </a:p>
        </p:txBody>
      </p:sp>
    </p:spTree>
    <p:extLst>
      <p:ext uri="{BB962C8B-B14F-4D97-AF65-F5344CB8AC3E}">
        <p14:creationId xmlns:p14="http://schemas.microsoft.com/office/powerpoint/2010/main" val="1175949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119</a:t>
            </a:fld>
            <a:endParaRPr lang="zh-CN" altLang="en-US"/>
          </a:p>
        </p:txBody>
      </p:sp>
    </p:spTree>
    <p:extLst>
      <p:ext uri="{BB962C8B-B14F-4D97-AF65-F5344CB8AC3E}">
        <p14:creationId xmlns:p14="http://schemas.microsoft.com/office/powerpoint/2010/main" val="2195118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120</a:t>
            </a:fld>
            <a:endParaRPr lang="zh-CN" altLang="en-US"/>
          </a:p>
        </p:txBody>
      </p:sp>
    </p:spTree>
    <p:extLst>
      <p:ext uri="{BB962C8B-B14F-4D97-AF65-F5344CB8AC3E}">
        <p14:creationId xmlns:p14="http://schemas.microsoft.com/office/powerpoint/2010/main" val="193540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为了使谈判者走出误区，他们必须遵循如下的谈判思路和方法： </a:t>
            </a:r>
          </a:p>
          <a:p>
            <a:r>
              <a:rPr lang="zh-CN" altLang="en-US" dirty="0" smtClean="0"/>
              <a:t>（</a:t>
            </a:r>
            <a:r>
              <a:rPr lang="en-US" altLang="zh-CN" dirty="0" smtClean="0"/>
              <a:t>1</a:t>
            </a:r>
            <a:r>
              <a:rPr lang="zh-CN" altLang="en-US" dirty="0" smtClean="0"/>
              <a:t>）将方案的创造与对方案的判断行为分开 </a:t>
            </a:r>
          </a:p>
          <a:p>
            <a:r>
              <a:rPr lang="zh-CN" altLang="en-US" dirty="0" smtClean="0"/>
              <a:t>谈判者应该先设计方案，然后再决策，不要过早地对解决方案下结论。比较有效的方法是采用所谓的“头脑风暴”式的小组讨论，即谈判小组成员彼此之间激发思想，创造出各种想法和主意，而不是考虑这些主意是好还是坏，是否能够实现。然后再逐步对创造的想法和主意进行评估，最终决定谈判的具体方案。在谈判双方是长期合作伙伴的情况下，双方也可以共同进行这种小组讨论。 </a:t>
            </a:r>
          </a:p>
          <a:p>
            <a:r>
              <a:rPr lang="zh-CN" altLang="en-US" dirty="0" smtClean="0"/>
              <a:t>（</a:t>
            </a:r>
            <a:r>
              <a:rPr lang="en-US" altLang="zh-CN" dirty="0" smtClean="0"/>
              <a:t>2</a:t>
            </a:r>
            <a:r>
              <a:rPr lang="zh-CN" altLang="en-US" dirty="0" smtClean="0"/>
              <a:t>）充分发挥想象力，以扩大方案的选择范围 </a:t>
            </a:r>
          </a:p>
          <a:p>
            <a:r>
              <a:rPr lang="zh-CN" altLang="en-US" dirty="0" smtClean="0"/>
              <a:t>在上述小组讨论中，参加者最容易犯的毛病就是觉得大家都在寻找最佳的方案。而实际上，在激发想象阶段并不是寻找最佳方案的时候，我们要做的就是尽量扩大谈判的可选择余地。 </a:t>
            </a:r>
          </a:p>
          <a:p>
            <a:r>
              <a:rPr lang="zh-CN" altLang="en-US" dirty="0" smtClean="0"/>
              <a:t>（</a:t>
            </a:r>
            <a:r>
              <a:rPr lang="en-US" altLang="zh-CN" dirty="0" smtClean="0"/>
              <a:t>3</a:t>
            </a:r>
            <a:r>
              <a:rPr lang="zh-CN" altLang="en-US" dirty="0" smtClean="0"/>
              <a:t>）找出双赢的解决方案 </a:t>
            </a:r>
          </a:p>
          <a:p>
            <a:r>
              <a:rPr lang="zh-CN" altLang="en-US" dirty="0" smtClean="0"/>
              <a:t>双赢在绝大多数谈判中应该都是存在的，创造性的解决方案可以满足双方利益的需要。这就要求谈判双方应该能够识别共同的利益所在。 </a:t>
            </a:r>
          </a:p>
          <a:p>
            <a:r>
              <a:rPr lang="zh-CN" altLang="en-US" dirty="0" smtClean="0"/>
              <a:t>（</a:t>
            </a:r>
            <a:r>
              <a:rPr lang="en-US" altLang="zh-CN" dirty="0" smtClean="0"/>
              <a:t>4</a:t>
            </a:r>
            <a:r>
              <a:rPr lang="zh-CN" altLang="en-US" dirty="0" smtClean="0"/>
              <a:t>）替对方着想，并让对方容易作出决策</a:t>
            </a:r>
          </a:p>
          <a:p>
            <a:endParaRPr lang="zh-CN" altLang="en-US" dirty="0" smtClean="0"/>
          </a:p>
          <a:p>
            <a:r>
              <a:rPr lang="zh-CN" altLang="en-US" dirty="0" smtClean="0"/>
              <a:t>让对方觉得解决方案合法、正当且对双方都公平；另外，列举对方的先例，也有利于促使对方作出决策。</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121</a:t>
            </a:fld>
            <a:endParaRPr lang="zh-CN" altLang="en-US"/>
          </a:p>
        </p:txBody>
      </p:sp>
    </p:spTree>
    <p:extLst>
      <p:ext uri="{BB962C8B-B14F-4D97-AF65-F5344CB8AC3E}">
        <p14:creationId xmlns:p14="http://schemas.microsoft.com/office/powerpoint/2010/main" val="2141917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为了使谈判者走出误区，他们必须遵循如下的谈判思路和方法： </a:t>
            </a:r>
          </a:p>
          <a:p>
            <a:r>
              <a:rPr lang="zh-CN" altLang="en-US" dirty="0" smtClean="0"/>
              <a:t>（</a:t>
            </a:r>
            <a:r>
              <a:rPr lang="en-US" altLang="zh-CN" dirty="0" smtClean="0"/>
              <a:t>1</a:t>
            </a:r>
            <a:r>
              <a:rPr lang="zh-CN" altLang="en-US" dirty="0" smtClean="0"/>
              <a:t>）将方案的创造与对方案的判断行为分开 </a:t>
            </a:r>
          </a:p>
          <a:p>
            <a:r>
              <a:rPr lang="zh-CN" altLang="en-US" dirty="0" smtClean="0"/>
              <a:t>谈判者应该先设计方案，然后再决策，不要过早地对解决方案下结论。比较有效的方法是采用所谓的“头脑风暴”式的小组讨论，即谈判小组成员彼此之间激发思想，创造出各种想法和主意，而不是考虑这些主意是好还是坏，是否能够实现。然后再逐步对创造的想法和主意进行评估，最终决定谈判的具体方案。在谈判双方是长期合作伙伴的情况下，双方也可以共同进行这种小组讨论。 </a:t>
            </a:r>
          </a:p>
          <a:p>
            <a:r>
              <a:rPr lang="zh-CN" altLang="en-US" dirty="0" smtClean="0"/>
              <a:t>（</a:t>
            </a:r>
            <a:r>
              <a:rPr lang="en-US" altLang="zh-CN" dirty="0" smtClean="0"/>
              <a:t>2</a:t>
            </a:r>
            <a:r>
              <a:rPr lang="zh-CN" altLang="en-US" dirty="0" smtClean="0"/>
              <a:t>）充分发挥想象力，以扩大方案的选择范围 </a:t>
            </a:r>
          </a:p>
          <a:p>
            <a:r>
              <a:rPr lang="zh-CN" altLang="en-US" dirty="0" smtClean="0"/>
              <a:t>在上述小组讨论中，参加者最容易犯的毛病就是觉得大家都在寻找最佳的方案。而实际上，在激发想象阶段并不是寻找最佳方案的时候，我们要做的就是尽量扩大谈判的可选择余地。 </a:t>
            </a:r>
          </a:p>
          <a:p>
            <a:r>
              <a:rPr lang="zh-CN" altLang="en-US" dirty="0" smtClean="0"/>
              <a:t>（</a:t>
            </a:r>
            <a:r>
              <a:rPr lang="en-US" altLang="zh-CN" dirty="0" smtClean="0"/>
              <a:t>3</a:t>
            </a:r>
            <a:r>
              <a:rPr lang="zh-CN" altLang="en-US" dirty="0" smtClean="0"/>
              <a:t>）找出双赢的解决方案 </a:t>
            </a:r>
          </a:p>
          <a:p>
            <a:r>
              <a:rPr lang="zh-CN" altLang="en-US" dirty="0" smtClean="0"/>
              <a:t>双赢在绝大多数谈判中应该都是存在的，创造性的解决方案可以满足双方利益的需要。这就要求谈判双方应该能够识别共同的利益所在。 </a:t>
            </a:r>
          </a:p>
          <a:p>
            <a:r>
              <a:rPr lang="zh-CN" altLang="en-US" dirty="0" smtClean="0"/>
              <a:t>（</a:t>
            </a:r>
            <a:r>
              <a:rPr lang="en-US" altLang="zh-CN" dirty="0" smtClean="0"/>
              <a:t>4</a:t>
            </a:r>
            <a:r>
              <a:rPr lang="zh-CN" altLang="en-US" dirty="0" smtClean="0"/>
              <a:t>）替对方着想，并让对方容易作出决策</a:t>
            </a:r>
          </a:p>
          <a:p>
            <a:endParaRPr lang="zh-CN" altLang="en-US" dirty="0" smtClean="0"/>
          </a:p>
          <a:p>
            <a:r>
              <a:rPr lang="zh-CN" altLang="en-US" dirty="0" smtClean="0"/>
              <a:t>让对方觉得解决方案合法、正当且对双方都公平；另外，列举对方的先例，也有利于促使对方作出决策。</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122</a:t>
            </a:fld>
            <a:endParaRPr lang="zh-CN" altLang="en-US"/>
          </a:p>
        </p:txBody>
      </p:sp>
    </p:spTree>
    <p:extLst>
      <p:ext uri="{BB962C8B-B14F-4D97-AF65-F5344CB8AC3E}">
        <p14:creationId xmlns:p14="http://schemas.microsoft.com/office/powerpoint/2010/main" val="1945499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谓谈判风格，主要是指在谈判过程中谈判人员所表现出来的言谈举止、处事方式以及习惯爱好等特点。由于文化背景不一样，不同国家、地区的谈判者具有不同的谈判风格。研究各国的谈判风格，就要从影响谈判风格的文化因素谈起，主要包括以下几个方面的内容：</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、语言及非语言行为</a:t>
            </a:r>
          </a:p>
          <a:p>
            <a:r>
              <a:rPr lang="zh-CN" altLang="en-US" sz="1200" b="0" i="0" kern="1200" dirty="0" smtClean="0">
                <a:solidFill>
                  <a:schemeClr val="tx1"/>
                </a:solidFill>
                <a:effectLst/>
                <a:latin typeface="+mn-lt"/>
                <a:ea typeface="+mn-ea"/>
                <a:cs typeface="+mn-cs"/>
              </a:rPr>
              <a:t>国际商务活动的语言差异是最直观明了的。解决语言问题的方法也很简单，如雇佣一位翻译或者用共同的第三语言交谈就行了。</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、风俗习惯</a:t>
            </a:r>
          </a:p>
          <a:p>
            <a:r>
              <a:rPr lang="zh-CN" altLang="en-US" sz="1200" b="0" i="0" kern="1200" dirty="0" smtClean="0">
                <a:solidFill>
                  <a:schemeClr val="tx1"/>
                </a:solidFill>
                <a:effectLst/>
                <a:latin typeface="+mn-lt"/>
                <a:ea typeface="+mn-ea"/>
                <a:cs typeface="+mn-cs"/>
              </a:rPr>
              <a:t>在国际商务谈判中，通常有一些正式或非正式的社交活动，如喝茶、喝咖啡、宴请等。这些活动受文化因素的影响很大，并制约着谈判的进行。</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、思维差异</a:t>
            </a:r>
          </a:p>
          <a:p>
            <a:r>
              <a:rPr lang="zh-CN" altLang="en-US" sz="1200" b="0" i="0" kern="1200" dirty="0" smtClean="0">
                <a:solidFill>
                  <a:schemeClr val="tx1"/>
                </a:solidFill>
                <a:effectLst/>
                <a:latin typeface="+mn-lt"/>
                <a:ea typeface="+mn-ea"/>
                <a:cs typeface="+mn-cs"/>
              </a:rPr>
              <a:t>在国际商务谈判进行过程中，来自不同文化的谈判者往往会遭遇思维方式上的冲突。以东方文化和英美文化为例，两者在思维方面的差异有：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）东方文化偏好形象思维，英美文化偏好抽象思维。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东方文化偏好综合思维，英美文化偏好分析思维。综合思维是指在思想上将各个对象的各个部分联合为整体，将它的各种属性、方面、联系等结合起来；分析思维是指在思想上将一个完整的对象分解成各个组成部分，或者将它们的各种属性、方面、联系等区别开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）东方人注重统一，英美人注重对立。如中国哲学虽不否认对立，但比较强调统一方面，而西方人注重把一切事物分为两个对立的方面。</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、价值观</a:t>
            </a:r>
          </a:p>
          <a:p>
            <a:r>
              <a:rPr lang="zh-CN" altLang="en-US" sz="1200" b="0" i="0" kern="1200" dirty="0" smtClean="0">
                <a:solidFill>
                  <a:schemeClr val="tx1"/>
                </a:solidFill>
                <a:effectLst/>
                <a:latin typeface="+mn-lt"/>
                <a:ea typeface="+mn-ea"/>
                <a:cs typeface="+mn-cs"/>
              </a:rPr>
              <a:t> 国际商务谈判中价值观方面的差异远比其他方面的文化差异隐藏得更深，因此也更难以克服。价值观差异对国际商务谈判行为的影响主要表现为因客观性、时间观念、竞争和平等观差异而引起的误解和厌恶。</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、人际关系</a:t>
            </a:r>
          </a:p>
          <a:p>
            <a:r>
              <a:rPr lang="zh-CN" altLang="en-US" sz="1200" b="0" i="0" kern="1200" dirty="0" smtClean="0">
                <a:solidFill>
                  <a:schemeClr val="tx1"/>
                </a:solidFill>
                <a:effectLst/>
                <a:latin typeface="+mn-lt"/>
                <a:ea typeface="+mn-ea"/>
                <a:cs typeface="+mn-cs"/>
              </a:rPr>
              <a:t>成功的谈判要求始终保持畅通无阻的信息交流，然而不同的文化背景使国际商务谈判者之间的信息交流面临许多障碍和冲突。因此，国际商务谈判人员必须在谈判中和对手保持良好的人际关系，保证良好的沟通以便谈判顺利进行。</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123</a:t>
            </a:fld>
            <a:endParaRPr lang="zh-CN" altLang="en-US"/>
          </a:p>
        </p:txBody>
      </p:sp>
    </p:spTree>
    <p:extLst>
      <p:ext uri="{BB962C8B-B14F-4D97-AF65-F5344CB8AC3E}">
        <p14:creationId xmlns:p14="http://schemas.microsoft.com/office/powerpoint/2010/main" val="3519839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谓谈判风格，主要是指在谈判过程中谈判人员所表现出来的言谈举止、处事方式以及习惯爱好等特点。由于文化背景不一样，不同国家、地区的谈判者具有不同的谈判风格。研究各国的谈判风格，就要从影响谈判风格的文化因素谈起，主要包括以下几个方面的内容：</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、语言及非语言行为</a:t>
            </a:r>
          </a:p>
          <a:p>
            <a:r>
              <a:rPr lang="zh-CN" altLang="en-US" sz="1200" b="0" i="0" kern="1200" dirty="0" smtClean="0">
                <a:solidFill>
                  <a:schemeClr val="tx1"/>
                </a:solidFill>
                <a:effectLst/>
                <a:latin typeface="+mn-lt"/>
                <a:ea typeface="+mn-ea"/>
                <a:cs typeface="+mn-cs"/>
              </a:rPr>
              <a:t>国际商务活动的语言差异是最直观明了的。解决语言问题的方法也很简单，如雇佣一位翻译或者用共同的第三语言交谈就行了。</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、风俗习惯</a:t>
            </a:r>
          </a:p>
          <a:p>
            <a:r>
              <a:rPr lang="zh-CN" altLang="en-US" sz="1200" b="0" i="0" kern="1200" dirty="0" smtClean="0">
                <a:solidFill>
                  <a:schemeClr val="tx1"/>
                </a:solidFill>
                <a:effectLst/>
                <a:latin typeface="+mn-lt"/>
                <a:ea typeface="+mn-ea"/>
                <a:cs typeface="+mn-cs"/>
              </a:rPr>
              <a:t>在国际商务谈判中，通常有一些正式或非正式的社交活动，如喝茶、喝咖啡、宴请等。这些活动受文化因素的影响很大，并制约着谈判的进行。</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、思维差异</a:t>
            </a:r>
          </a:p>
          <a:p>
            <a:r>
              <a:rPr lang="zh-CN" altLang="en-US" sz="1200" b="0" i="0" kern="1200" dirty="0" smtClean="0">
                <a:solidFill>
                  <a:schemeClr val="tx1"/>
                </a:solidFill>
                <a:effectLst/>
                <a:latin typeface="+mn-lt"/>
                <a:ea typeface="+mn-ea"/>
                <a:cs typeface="+mn-cs"/>
              </a:rPr>
              <a:t>在国际商务谈判进行过程中，来自不同文化的谈判者往往会遭遇思维方式上的冲突。以东方文化和英美文化为例，两者在思维方面的差异有：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）东方文化偏好形象思维，英美文化偏好抽象思维。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东方文化偏好综合思维，英美文化偏好分析思维。综合思维是指在思想上将各个对象的各个部分联合为整体，将它的各种属性、方面、联系等结合起来；分析思维是指在思想上将一个完整的对象分解成各个组成部分，或者将它们的各种属性、方面、联系等区别开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）东方人注重统一，英美人注重对立。如中国哲学虽不否认对立，但比较强调统一方面，而西方人注重把一切事物分为两个对立的方面。</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、价值观</a:t>
            </a:r>
          </a:p>
          <a:p>
            <a:r>
              <a:rPr lang="zh-CN" altLang="en-US" sz="1200" b="0" i="0" kern="1200" dirty="0" smtClean="0">
                <a:solidFill>
                  <a:schemeClr val="tx1"/>
                </a:solidFill>
                <a:effectLst/>
                <a:latin typeface="+mn-lt"/>
                <a:ea typeface="+mn-ea"/>
                <a:cs typeface="+mn-cs"/>
              </a:rPr>
              <a:t> 国际商务谈判中价值观方面的差异远比其他方面的文化差异隐藏得更深，因此也更难以克服。价值观差异对国际商务谈判行为的影响主要表现为因客观性、时间观念、竞争和平等观差异而引起的误解和厌恶。</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、人际关系</a:t>
            </a:r>
          </a:p>
          <a:p>
            <a:r>
              <a:rPr lang="zh-CN" altLang="en-US" sz="1200" b="0" i="0" kern="1200" dirty="0" smtClean="0">
                <a:solidFill>
                  <a:schemeClr val="tx1"/>
                </a:solidFill>
                <a:effectLst/>
                <a:latin typeface="+mn-lt"/>
                <a:ea typeface="+mn-ea"/>
                <a:cs typeface="+mn-cs"/>
              </a:rPr>
              <a:t>成功的谈判要求始终保持畅通无阻的信息交流，然而不同的文化背景使国际商务谈判者之间的信息交流面临许多障碍和冲突。因此，国际商务谈判人员必须在谈判中和对手保持良好的人际关系，保证良好的沟通以便谈判顺利进行。</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124</a:t>
            </a:fld>
            <a:endParaRPr lang="zh-CN" altLang="en-US"/>
          </a:p>
        </p:txBody>
      </p:sp>
    </p:spTree>
    <p:extLst>
      <p:ext uri="{BB962C8B-B14F-4D97-AF65-F5344CB8AC3E}">
        <p14:creationId xmlns:p14="http://schemas.microsoft.com/office/powerpoint/2010/main" val="1173955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制定商务谈判策略的步骤是指制定策略所应遵循的逻辑顺序。其主要步骤包括以下几个方面： </a:t>
            </a:r>
          </a:p>
          <a:p>
            <a:r>
              <a:rPr lang="zh-CN" altLang="en-US" dirty="0" smtClean="0"/>
              <a:t>（一）了解影响谈判的因素 </a:t>
            </a:r>
          </a:p>
          <a:p>
            <a:r>
              <a:rPr lang="zh-CN" altLang="en-US" dirty="0" smtClean="0"/>
              <a:t>谈判策略制定的起点是对影响谈判的各因素的了解。这些因素包括谈判中的问题、双方的分歧、态度、趋势、事件或情况等，这些因素共同构成一套谈判组合。首先，谈判人员将这个“组合”分解成不同的部分，并找出每部分的意义，然后谈判人员进行重新安排，观察分析之后，找出最有利于自己的组合方式。 </a:t>
            </a:r>
          </a:p>
          <a:p>
            <a:r>
              <a:rPr lang="zh-CN" altLang="en-US" dirty="0" smtClean="0"/>
              <a:t>（二）寻找关键问题 </a:t>
            </a:r>
          </a:p>
          <a:p>
            <a:r>
              <a:rPr lang="zh-CN" altLang="en-US" dirty="0" smtClean="0"/>
              <a:t>在对相关现象进行科学分析和判断之后，要求对问题，特别是关键问题作出明确的陈述与界定，厘清问题的性质，以及该问题对整个谈判的成功会产生什么作用等。 </a:t>
            </a:r>
          </a:p>
          <a:p>
            <a:r>
              <a:rPr lang="zh-CN" altLang="en-US" dirty="0" smtClean="0"/>
              <a:t>（三）确定具体目标 </a:t>
            </a:r>
          </a:p>
          <a:p>
            <a:r>
              <a:rPr lang="zh-CN" altLang="en-US" dirty="0" smtClean="0"/>
              <a:t>根据现象分析，应首先找出关键问题，找出谈判进展中应该调整的事先已确定的目标，然后视当时的环境变化，调整和修订原来的目标，或是对各种可能的目标进行分析，确定一个新目标。 </a:t>
            </a:r>
          </a:p>
          <a:p>
            <a:r>
              <a:rPr lang="zh-CN" altLang="en-US" dirty="0" smtClean="0"/>
              <a:t>（四）形成假设性方法 </a:t>
            </a:r>
          </a:p>
          <a:p>
            <a:r>
              <a:rPr lang="zh-CN" altLang="en-US" dirty="0" smtClean="0"/>
              <a:t>根据谈判中不同问题的不同特点，逐步形成解决问题的途径和具体方法。这需要谈判人员对不同的问题进行深刻分析，突破常规限制，尽力探索出既能满足自己期望的目标，又能找出解决问题的方法。 </a:t>
            </a:r>
          </a:p>
          <a:p>
            <a:r>
              <a:rPr lang="zh-CN" altLang="en-US" dirty="0" smtClean="0"/>
              <a:t>（五）深度分析和比较假设方法 </a:t>
            </a:r>
          </a:p>
          <a:p>
            <a:r>
              <a:rPr lang="zh-CN" altLang="en-US" dirty="0" smtClean="0"/>
              <a:t>在提出了假设性的解决方法后，要对少数比较可行的策略进行深入分析。依据“有效”、“可行”的要求，对这些方法进行分析、比较，权衡利弊，从中选择若干个比较满意的方法与途径。这要求谈判人员在决策理论的指导下，运用一系列定性与定量的分析方法，对假设方法进行深度分析，分析的标准是“有效”和“可行”。所谓“有效”，是指方法的针对性强，既能切实解决问题，又能实现利益目标的要求；所谓“可行”，是指方法本身简便易行，而且要在谈判对方认可、接受的范围之内。 </a:t>
            </a:r>
          </a:p>
          <a:p>
            <a:r>
              <a:rPr lang="zh-CN" altLang="en-US" dirty="0" smtClean="0"/>
              <a:t>（六）形成具体的谈判策略 </a:t>
            </a:r>
          </a:p>
          <a:p>
            <a:r>
              <a:rPr lang="zh-CN" altLang="en-US" dirty="0" smtClean="0"/>
              <a:t>在进行深度分析得出结果的基础上，对拟定的谈判策略进行评价，得出最后结论；同时，还需要考虑提出假设性谈判策略的方式、方法，根据谈判的进展情况，特别是已准确把握了对方的企图以后，就要考虑在什么时候提出己方的策略，并考虑以什么方式提出。 </a:t>
            </a:r>
          </a:p>
          <a:p>
            <a:r>
              <a:rPr lang="zh-CN" altLang="en-US" dirty="0" smtClean="0"/>
              <a:t>（七）拟定行动计划草案 </a:t>
            </a:r>
          </a:p>
          <a:p>
            <a:r>
              <a:rPr lang="zh-CN" altLang="en-US" dirty="0" smtClean="0"/>
              <a:t>有了具体的谈判策略，紧接着便是考虑谈判策略的实施。要从一般到具体地提出每位谈判人员必须做到的事项，把它们在时间、空间上安排好，并进行反馈控制和追踪决策。</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128</a:t>
            </a:fld>
            <a:endParaRPr lang="zh-CN" altLang="en-US"/>
          </a:p>
        </p:txBody>
      </p:sp>
    </p:spTree>
    <p:extLst>
      <p:ext uri="{BB962C8B-B14F-4D97-AF65-F5344CB8AC3E}">
        <p14:creationId xmlns:p14="http://schemas.microsoft.com/office/powerpoint/2010/main" val="55097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3554477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130</a:t>
            </a:fld>
            <a:endParaRPr lang="zh-CN" altLang="en-US"/>
          </a:p>
        </p:txBody>
      </p:sp>
    </p:spTree>
    <p:extLst>
      <p:ext uri="{BB962C8B-B14F-4D97-AF65-F5344CB8AC3E}">
        <p14:creationId xmlns:p14="http://schemas.microsoft.com/office/powerpoint/2010/main" val="3505951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131</a:t>
            </a:fld>
            <a:endParaRPr lang="zh-CN" altLang="en-US"/>
          </a:p>
        </p:txBody>
      </p:sp>
    </p:spTree>
    <p:extLst>
      <p:ext uri="{BB962C8B-B14F-4D97-AF65-F5344CB8AC3E}">
        <p14:creationId xmlns:p14="http://schemas.microsoft.com/office/powerpoint/2010/main" val="1368388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132</a:t>
            </a:fld>
            <a:endParaRPr lang="zh-CN" altLang="en-US"/>
          </a:p>
        </p:txBody>
      </p:sp>
    </p:spTree>
    <p:extLst>
      <p:ext uri="{BB962C8B-B14F-4D97-AF65-F5344CB8AC3E}">
        <p14:creationId xmlns:p14="http://schemas.microsoft.com/office/powerpoint/2010/main" val="726549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133</a:t>
            </a:fld>
            <a:endParaRPr lang="zh-CN" altLang="en-US"/>
          </a:p>
        </p:txBody>
      </p:sp>
    </p:spTree>
    <p:extLst>
      <p:ext uri="{BB962C8B-B14F-4D97-AF65-F5344CB8AC3E}">
        <p14:creationId xmlns:p14="http://schemas.microsoft.com/office/powerpoint/2010/main" val="3617741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134</a:t>
            </a:fld>
            <a:endParaRPr lang="zh-CN" altLang="en-US"/>
          </a:p>
        </p:txBody>
      </p:sp>
    </p:spTree>
    <p:extLst>
      <p:ext uri="{BB962C8B-B14F-4D97-AF65-F5344CB8AC3E}">
        <p14:creationId xmlns:p14="http://schemas.microsoft.com/office/powerpoint/2010/main" val="3292147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货物买卖谈判，是指针对有形商品即货物的买卖而进行的谈判。货物买卖谈判，按照交易地位可分为采购谈判和推销谈判</a:t>
            </a:r>
            <a:r>
              <a:rPr lang="en-US" altLang="zh-CN" dirty="0" smtClean="0"/>
              <a:t>;</a:t>
            </a:r>
            <a:r>
              <a:rPr lang="zh-CN" altLang="en-US" dirty="0" smtClean="0"/>
              <a:t>按照国域界限可分为国内货物买卖谈判和国际货物买卖谈判。在国际货物买卖谈判中，又有进口谈判和出口谈判。</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137</a:t>
            </a:fld>
            <a:endParaRPr lang="zh-CN" altLang="en-US"/>
          </a:p>
        </p:txBody>
      </p:sp>
    </p:spTree>
    <p:extLst>
      <p:ext uri="{BB962C8B-B14F-4D97-AF65-F5344CB8AC3E}">
        <p14:creationId xmlns:p14="http://schemas.microsoft.com/office/powerpoint/2010/main" val="19999024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．唠叨的谈判对手</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这类人的心理特征是：</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）具有强烈的自我意识，喋喋不休地谈到最后也说不出个所以然。他们内心深处都有不堪一击的弱点，尽力想用说话来弥补这个弱点。</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）爱刨根问底，凡事想通过自己来弄个明白。这类人坚持自己的看法，好与人争辩，经常让人厌恶，浪费别人时间。</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）好驳倒对方。他们经常这也不行、那也不是，利用种种手段驳倒对方，看到对方被驳倒时灰溜溜的样子，有一种满足感。</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）心情较为开朗。</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138</a:t>
            </a:fld>
            <a:endParaRPr lang="zh-CN" altLang="en-US"/>
          </a:p>
        </p:txBody>
      </p:sp>
    </p:spTree>
    <p:extLst>
      <p:ext uri="{BB962C8B-B14F-4D97-AF65-F5344CB8AC3E}">
        <p14:creationId xmlns:p14="http://schemas.microsoft.com/office/powerpoint/2010/main" val="1688076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一支谈判队伍应包括以下几类人员：技术人员、商务人员、法律人员、财务人员、翻译人员、谈判领导人员、记录人员。</a:t>
            </a:r>
            <a:endParaRPr lang="en-US" altLang="zh-CN" dirty="0" smtClean="0"/>
          </a:p>
          <a:p>
            <a:r>
              <a:rPr lang="zh-CN" altLang="en-US" dirty="0" smtClean="0"/>
              <a:t>以上参加谈判人员，按谈判复杂程度可多可少，少可</a:t>
            </a:r>
            <a:r>
              <a:rPr lang="en-US" altLang="zh-CN" dirty="0" smtClean="0"/>
              <a:t>1</a:t>
            </a:r>
            <a:r>
              <a:rPr lang="zh-CN" altLang="en-US" dirty="0" smtClean="0"/>
              <a:t>人身兼数职，多可分成数个小组。</a:t>
            </a:r>
            <a:endParaRPr lang="en-US" altLang="zh-CN" dirty="0" smtClean="0"/>
          </a:p>
          <a:p>
            <a:r>
              <a:rPr lang="zh-CN" altLang="en-US" dirty="0" smtClean="0"/>
              <a:t>对于谈判领导人员，企业应委派专门人员，或者是从技术人员、商务人员、法律人员、财务人员、翻译人员中选择合适者担任。不应由政府官员带队，故选</a:t>
            </a:r>
            <a:r>
              <a:rPr lang="en-US" altLang="zh-CN" dirty="0" smtClean="0"/>
              <a:t>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143</a:t>
            </a:fld>
            <a:endParaRPr lang="zh-CN" altLang="en-US"/>
          </a:p>
        </p:txBody>
      </p:sp>
    </p:spTree>
    <p:extLst>
      <p:ext uri="{BB962C8B-B14F-4D97-AF65-F5344CB8AC3E}">
        <p14:creationId xmlns:p14="http://schemas.microsoft.com/office/powerpoint/2010/main" val="3477609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楷体" panose="02010609060101010101" pitchFamily="49" charset="-122"/>
                <a:ea typeface="楷体" panose="02010609060101010101" pitchFamily="49" charset="-122"/>
              </a:rPr>
              <a:t>谈判者面对毫无准备的问题，往往不知所措，或者即使能够回答，但鉴于某种原因而不愿意回答。对这类问题通常可以如此回答：“对这个问题，我虽没有调查过，但曾经听说过。”或“贵方某某先生的问题提得很好，我曾经在某一份资料上看过有关这一问题的记载，就记忆所及，大概是</a:t>
            </a:r>
            <a:r>
              <a:rPr lang="en-US" altLang="zh-CN" sz="1200" dirty="0" smtClean="0">
                <a:latin typeface="楷体" panose="02010609060101010101" pitchFamily="49" charset="-122"/>
                <a:ea typeface="楷体" panose="02010609060101010101" pitchFamily="49" charset="-122"/>
              </a:rPr>
              <a:t>……”</a:t>
            </a:r>
            <a:endParaRPr lang="zh-CN" altLang="en-US" sz="1200"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150</a:t>
            </a:fld>
            <a:endParaRPr lang="zh-CN" altLang="en-US"/>
          </a:p>
        </p:txBody>
      </p:sp>
    </p:spTree>
    <p:extLst>
      <p:ext uri="{BB962C8B-B14F-4D97-AF65-F5344CB8AC3E}">
        <p14:creationId xmlns:p14="http://schemas.microsoft.com/office/powerpoint/2010/main" val="1329228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在商务往来过程中，我们相信多数对手是通情达理的，但也会遇到固执己见、难以说服的对手。</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（一）下台阶法</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当对方自尊心很强、不愿承认自己的错误时，你不妨先给对方一个台阶下，说一说他正确的地方，或者说一说他错误存在的客观根据，这也给对方提供了一些自我安慰的条件和机会。</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（二）等待法</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对方可能一时难以被说服，不妨等待一段时间，对方虽没有当面表示改变看法，但对你的态度和你所讲的话，事后他会加以回忆和思考的。</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（三）迂回法</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当对方很难听进正面道理时，不要强逼他进行辩论，而应采取迂回的方法。就像作战一样，对方已经防备森严，从正面很难突破，解决办法最好是迂回前进，设法找到对方的弱点，一举击破。</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（四）沉默法</a:t>
            </a:r>
          </a:p>
          <a:p>
            <a:r>
              <a:rPr lang="zh-CN" altLang="zh-CN" sz="1200" kern="1200" dirty="0" smtClean="0">
                <a:solidFill>
                  <a:schemeClr val="tx1"/>
                </a:solidFill>
                <a:effectLst/>
                <a:latin typeface="+mn-lt"/>
                <a:ea typeface="+mn-ea"/>
                <a:cs typeface="+mn-cs"/>
              </a:rPr>
              <a:t>当对方提出反驳意见或有意刁难时，有时是可以做些解释的，但是对于那些不值得反驳的抗议，需要你讲求一点艺术手法，不要有强烈的反应，相反可以表示沉默。</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154</a:t>
            </a:fld>
            <a:endParaRPr lang="zh-CN" altLang="en-US"/>
          </a:p>
        </p:txBody>
      </p:sp>
    </p:spTree>
    <p:extLst>
      <p:ext uri="{BB962C8B-B14F-4D97-AF65-F5344CB8AC3E}">
        <p14:creationId xmlns:p14="http://schemas.microsoft.com/office/powerpoint/2010/main" val="166658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2403568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155</a:t>
            </a:fld>
            <a:endParaRPr lang="zh-CN" altLang="en-US"/>
          </a:p>
        </p:txBody>
      </p:sp>
    </p:spTree>
    <p:extLst>
      <p:ext uri="{BB962C8B-B14F-4D97-AF65-F5344CB8AC3E}">
        <p14:creationId xmlns:p14="http://schemas.microsoft.com/office/powerpoint/2010/main" val="2543140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法国商人偏爱横向式谈判；</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161</a:t>
            </a:fld>
            <a:endParaRPr lang="zh-CN" altLang="en-US"/>
          </a:p>
        </p:txBody>
      </p:sp>
    </p:spTree>
    <p:extLst>
      <p:ext uri="{BB962C8B-B14F-4D97-AF65-F5344CB8AC3E}">
        <p14:creationId xmlns:p14="http://schemas.microsoft.com/office/powerpoint/2010/main" val="5264866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163</a:t>
            </a:fld>
            <a:endParaRPr lang="zh-CN" altLang="en-US"/>
          </a:p>
        </p:txBody>
      </p:sp>
    </p:spTree>
    <p:extLst>
      <p:ext uri="{BB962C8B-B14F-4D97-AF65-F5344CB8AC3E}">
        <p14:creationId xmlns:p14="http://schemas.microsoft.com/office/powerpoint/2010/main" val="9858202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人际关系专家</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166</a:t>
            </a:fld>
            <a:endParaRPr lang="zh-CN" altLang="en-US"/>
          </a:p>
        </p:txBody>
      </p:sp>
    </p:spTree>
    <p:extLst>
      <p:ext uri="{BB962C8B-B14F-4D97-AF65-F5344CB8AC3E}">
        <p14:creationId xmlns:p14="http://schemas.microsoft.com/office/powerpoint/2010/main" val="2937006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167</a:t>
            </a:fld>
            <a:endParaRPr lang="zh-CN" altLang="en-US"/>
          </a:p>
        </p:txBody>
      </p:sp>
    </p:spTree>
    <p:extLst>
      <p:ext uri="{BB962C8B-B14F-4D97-AF65-F5344CB8AC3E}">
        <p14:creationId xmlns:p14="http://schemas.microsoft.com/office/powerpoint/2010/main" val="2719408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合同风险包括：交货风险，支付风险、质量数量风险。</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168</a:t>
            </a:fld>
            <a:endParaRPr lang="zh-CN" altLang="en-US"/>
          </a:p>
        </p:txBody>
      </p:sp>
    </p:spTree>
    <p:extLst>
      <p:ext uri="{BB962C8B-B14F-4D97-AF65-F5344CB8AC3E}">
        <p14:creationId xmlns:p14="http://schemas.microsoft.com/office/powerpoint/2010/main" val="966306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合同风险包括：交货风险，支付风险、质量数量风险。</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169</a:t>
            </a:fld>
            <a:endParaRPr lang="zh-CN" altLang="en-US"/>
          </a:p>
        </p:txBody>
      </p:sp>
    </p:spTree>
    <p:extLst>
      <p:ext uri="{BB962C8B-B14F-4D97-AF65-F5344CB8AC3E}">
        <p14:creationId xmlns:p14="http://schemas.microsoft.com/office/powerpoint/2010/main" val="19334358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平衡法</a:t>
            </a:r>
            <a:r>
              <a:rPr lang="zh-CN" altLang="en-US" baseline="0" dirty="0" smtClean="0"/>
              <a:t>   易货交易法   人民币计价法</a:t>
            </a:r>
            <a:endParaRPr lang="en-US" altLang="zh-CN" baseline="0" dirty="0" smtClean="0"/>
          </a:p>
          <a:p>
            <a:r>
              <a:rPr lang="zh-CN" altLang="zh-CN" sz="1200" kern="1200" dirty="0" smtClean="0">
                <a:solidFill>
                  <a:schemeClr val="tx1"/>
                </a:solidFill>
                <a:effectLst/>
                <a:latin typeface="+mn-lt"/>
                <a:ea typeface="+mn-ea"/>
                <a:cs typeface="+mn-cs"/>
              </a:rPr>
              <a:t>分担外汇风险的措施，通常使用签订货币保值条款的方法，这一措施容易使谈判双方接受，因而在国际商务谈判中应用较多。</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170</a:t>
            </a:fld>
            <a:endParaRPr lang="zh-CN" altLang="en-US"/>
          </a:p>
        </p:txBody>
      </p:sp>
    </p:spTree>
    <p:extLst>
      <p:ext uri="{BB962C8B-B14F-4D97-AF65-F5344CB8AC3E}">
        <p14:creationId xmlns:p14="http://schemas.microsoft.com/office/powerpoint/2010/main" val="1999699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阿拉伯人注重小团体和个人利益，所以他们谈判的目标层次极谈判手法也不相同。</a:t>
            </a:r>
          </a:p>
          <a:p>
            <a:r>
              <a:rPr lang="zh-CN" altLang="zh-CN" sz="1200" kern="1200" dirty="0" smtClean="0">
                <a:solidFill>
                  <a:schemeClr val="tx1"/>
                </a:solidFill>
                <a:effectLst/>
                <a:latin typeface="+mn-lt"/>
                <a:ea typeface="+mn-ea"/>
                <a:cs typeface="+mn-cs"/>
              </a:rPr>
              <a:t>阿拉伯人在商业交往中，习惯使用“</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。这里的“</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”不是指</a:t>
            </a:r>
            <a:r>
              <a:rPr lang="en-US" altLang="zh-CN" sz="1200" kern="1200" dirty="0" smtClean="0">
                <a:solidFill>
                  <a:schemeClr val="tx1"/>
                </a:solidFill>
                <a:effectLst/>
                <a:latin typeface="+mn-lt"/>
                <a:ea typeface="+mn-ea"/>
                <a:cs typeface="+mn-cs"/>
              </a:rPr>
              <a:t>IBM</a:t>
            </a:r>
            <a:r>
              <a:rPr lang="zh-CN" altLang="zh-CN" sz="1200" kern="1200" dirty="0" smtClean="0">
                <a:solidFill>
                  <a:schemeClr val="tx1"/>
                </a:solidFill>
                <a:effectLst/>
                <a:latin typeface="+mn-lt"/>
                <a:ea typeface="+mn-ea"/>
                <a:cs typeface="+mn-cs"/>
              </a:rPr>
              <a:t>公词，而是指阿拉伯语中分别以</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开头的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个词语。</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是“因夏利”，即“神的意志”；</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是“波库拉”，即“明天再谈”；</a:t>
            </a:r>
            <a:r>
              <a:rPr lang="en-US" altLang="zh-CN" sz="1200" kern="1200" dirty="0" smtClean="0">
                <a:solidFill>
                  <a:schemeClr val="tx1"/>
                </a:solidFill>
                <a:effectLst/>
                <a:latin typeface="+mn-lt"/>
                <a:ea typeface="+mn-ea"/>
                <a:cs typeface="+mn-cs"/>
              </a:rPr>
              <a:t>M</a:t>
            </a:r>
            <a:r>
              <a:rPr lang="zh-CN" altLang="zh-CN" sz="1200" kern="1200" dirty="0" smtClean="0">
                <a:solidFill>
                  <a:schemeClr val="tx1"/>
                </a:solidFill>
                <a:effectLst/>
                <a:latin typeface="+mn-lt"/>
                <a:ea typeface="+mn-ea"/>
                <a:cs typeface="+mn-cs"/>
              </a:rPr>
              <a:t>是指“马列修”，即“不要介意”。</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183</a:t>
            </a:fld>
            <a:endParaRPr lang="zh-CN" altLang="en-US"/>
          </a:p>
        </p:txBody>
      </p:sp>
    </p:spTree>
    <p:extLst>
      <p:ext uri="{BB962C8B-B14F-4D97-AF65-F5344CB8AC3E}">
        <p14:creationId xmlns:p14="http://schemas.microsoft.com/office/powerpoint/2010/main" val="3050108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场型谈判者把任何情况看做是一场意志力的竞争和搏斗，认为在这样的竞赛中，立场越强硬者，最后的收获也就越多。</a:t>
            </a:r>
            <a:endParaRPr lang="en-US" altLang="zh-CN" dirty="0" smtClean="0"/>
          </a:p>
          <a:p>
            <a:r>
              <a:rPr lang="zh-CN" altLang="en-US" dirty="0" smtClean="0"/>
              <a:t>立场型谈判又称 </a:t>
            </a:r>
            <a:r>
              <a:rPr lang="en-US" altLang="zh-CN" dirty="0" smtClean="0"/>
              <a:t>(</a:t>
            </a:r>
            <a:r>
              <a:rPr lang="zh-CN" altLang="en-US" dirty="0" smtClean="0"/>
              <a:t>硬式谈判</a:t>
            </a:r>
            <a:r>
              <a:rPr lang="en-US" altLang="zh-CN" dirty="0" smtClean="0"/>
              <a:t>)</a:t>
            </a:r>
          </a:p>
          <a:p>
            <a:r>
              <a:rPr lang="zh-CN" altLang="en-US" dirty="0" smtClean="0"/>
              <a:t>立场型谈判者往往在谈判开始时提出一个极端的立场，进而固执地加以坚持。</a:t>
            </a:r>
          </a:p>
          <a:p>
            <a:r>
              <a:rPr lang="zh-CN" altLang="en-US" dirty="0" smtClean="0"/>
              <a:t>立场型的谈判没有真正的胜利者。</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187</a:t>
            </a:fld>
            <a:endParaRPr lang="zh-CN" altLang="en-US"/>
          </a:p>
        </p:txBody>
      </p:sp>
    </p:spTree>
    <p:extLst>
      <p:ext uri="{BB962C8B-B14F-4D97-AF65-F5344CB8AC3E}">
        <p14:creationId xmlns:p14="http://schemas.microsoft.com/office/powerpoint/2010/main" val="387649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a:t>
            </a:fld>
            <a:endParaRPr lang="zh-CN" altLang="en-US"/>
          </a:p>
        </p:txBody>
      </p:sp>
    </p:spTree>
    <p:extLst>
      <p:ext uri="{BB962C8B-B14F-4D97-AF65-F5344CB8AC3E}">
        <p14:creationId xmlns:p14="http://schemas.microsoft.com/office/powerpoint/2010/main" val="2412646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双方当事人在自愿、协商、平等互利的基础之上将他们之间已经发生或者可能发生的争议提交仲裁解决的书面文件，是申请仲裁的必备材料。</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189</a:t>
            </a:fld>
            <a:endParaRPr lang="zh-CN" altLang="en-US"/>
          </a:p>
        </p:txBody>
      </p:sp>
    </p:spTree>
    <p:extLst>
      <p:ext uri="{BB962C8B-B14F-4D97-AF65-F5344CB8AC3E}">
        <p14:creationId xmlns:p14="http://schemas.microsoft.com/office/powerpoint/2010/main" val="3048266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阐明陈述，详细的解释，述说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论述</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201</a:t>
            </a:fld>
            <a:endParaRPr lang="zh-CN" altLang="en-US"/>
          </a:p>
        </p:txBody>
      </p:sp>
    </p:spTree>
    <p:extLst>
      <p:ext uri="{BB962C8B-B14F-4D97-AF65-F5344CB8AC3E}">
        <p14:creationId xmlns:p14="http://schemas.microsoft.com/office/powerpoint/2010/main" val="5666918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北欧在一般意义上是指位于日德兰半岛、斯堪的纳维亚半岛上的芬兰、挪威、瑞典、丹麦、冰岛五国。</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北欧人是务实型的，工作计划性很强，没有丝毫浮躁的样子，凡事按部就班，规规矩矩。</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北欧商人在谈判中态度谦恭，非常讲究文明礼貌，不易激动，善于同外国客商搞好关系。同时，他们的谈判风格坦诚，不隐藏自己的观点，善于提出各种建设性方案。</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北欧人为保证其竞争力，总是大规模地投资于现代技术。他们的出口商品往往是高质量、高附加值的产品，而他们进口的商品也多半是自己需要而在国内难以买到的高品质产品。</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北欧国家所处纬度较高，冬季时间长，所以北欧人特别珍惜阳光。夏天和冬天分别有三周与一周的假期。</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（二）北欧商人的礼仪及禁忌</a:t>
            </a:r>
          </a:p>
          <a:p>
            <a:r>
              <a:rPr lang="zh-CN" altLang="zh-CN" sz="1200" kern="1200" dirty="0" smtClean="0">
                <a:solidFill>
                  <a:schemeClr val="tx1"/>
                </a:solidFill>
                <a:effectLst/>
                <a:latin typeface="+mn-lt"/>
                <a:ea typeface="+mn-ea"/>
                <a:cs typeface="+mn-cs"/>
              </a:rPr>
              <a:t>与北欧商人谈判，更多的时候应考虑如何与其配合。首先，以坦诚态度对待来自北欧的谈判人员为好。这可以使谈判双方感情融洽、交流顺畅，形成相互信任的气氛，以推进谈判。其次，要以理性的方式对付北欧人固执的态度。北欧人看问题比较固执，这种固执与他们那种具有建设性的积极意愿相呼应。然而，伴随着积极的行动之后，一般是消极的固守。此时，外国商人不能太着急，为了不让北欧商人使性子，应充分注意论述的理由。</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北欧人讲究礼貌，在与外国人交往中也最讲礼仪。</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北欧商人不喜欢无休止的讨价还价，他们希望对方的公司在市场上是优秀的，希望对方提出的建议是他们所能得到的最好的建议。</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在北欧，代理商的地位很高，尤其在瑞典和挪威，没有代理商的介入，许多谈判活动就难以顺利进行。因此，与北欧人做生意，必须时刻牢记这些代理商和中间商。</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北欧人较为朴实，工作之余的交际较少。</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北欧人普遍喜欢饮酒，为了公众利益，北欧国家都制定了严厉的饮酒法。</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北欧人特别是瑞典人在商业交际中往往不太准时，但他们在其他社交场合中非常守时，遇到他们迟到的情况，只要没有造成什么严重后果，就不要太计较，许多时候，用一笑置之来展示自己的洒脱是明智的做法。</a:t>
            </a:r>
          </a:p>
          <a:p>
            <a:r>
              <a:rPr lang="en-US" altLang="zh-CN" sz="120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210</a:t>
            </a:fld>
            <a:endParaRPr lang="zh-CN" altLang="en-US"/>
          </a:p>
        </p:txBody>
      </p:sp>
    </p:spTree>
    <p:extLst>
      <p:ext uri="{BB962C8B-B14F-4D97-AF65-F5344CB8AC3E}">
        <p14:creationId xmlns:p14="http://schemas.microsoft.com/office/powerpoint/2010/main" val="34307425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东欧诸国一般是指捷克、斯洛伐克、波兰、匈牙利、罗马尼亚、保加利亚等。它们与我国的交往比较密切。这些国家的政治体制改革和经济体制改革对社会文化的影响很大，国家制度的变化给这些国家人民的思想带来很大冲击。他们的谈判人员在此背景下显得作风散漫，待人谦恭，缺乏自信。在谈判中，他们显得急于求成，注重实利，虽然顾及历史关系，但对现实利益紧抓不放。</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211</a:t>
            </a:fld>
            <a:endParaRPr lang="zh-CN" altLang="en-US"/>
          </a:p>
        </p:txBody>
      </p:sp>
    </p:spTree>
    <p:extLst>
      <p:ext uri="{BB962C8B-B14F-4D97-AF65-F5344CB8AC3E}">
        <p14:creationId xmlns:p14="http://schemas.microsoft.com/office/powerpoint/2010/main" val="2449766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213</a:t>
            </a:fld>
            <a:endParaRPr lang="zh-CN" altLang="en-US"/>
          </a:p>
        </p:txBody>
      </p:sp>
    </p:spTree>
    <p:extLst>
      <p:ext uri="{BB962C8B-B14F-4D97-AF65-F5344CB8AC3E}">
        <p14:creationId xmlns:p14="http://schemas.microsoft.com/office/powerpoint/2010/main" val="41135080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214</a:t>
            </a:fld>
            <a:endParaRPr lang="zh-CN" altLang="en-US"/>
          </a:p>
        </p:txBody>
      </p:sp>
    </p:spTree>
    <p:extLst>
      <p:ext uri="{BB962C8B-B14F-4D97-AF65-F5344CB8AC3E}">
        <p14:creationId xmlns:p14="http://schemas.microsoft.com/office/powerpoint/2010/main" val="266263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国际商务谈判具有一般贸易谈判的共性 </a:t>
            </a:r>
          </a:p>
          <a:p>
            <a:r>
              <a:rPr lang="en-US" altLang="zh-CN" dirty="0" smtClean="0"/>
              <a:t>1</a:t>
            </a:r>
            <a:r>
              <a:rPr lang="zh-CN" altLang="en-US" dirty="0" smtClean="0"/>
              <a:t>．以经济利益为谈判的目的 </a:t>
            </a:r>
          </a:p>
          <a:p>
            <a:r>
              <a:rPr lang="zh-CN" altLang="en-US" dirty="0" smtClean="0"/>
              <a:t>人们之所以要进行各种谈判，是因为具有一定的目标和利益需要得到实现。国际商务谈判的目的集中而鲜明地指向经济上的利益，虽然参与商务谈判的双方要受政治、外交因素的制约，但他们考虑的却是如何在现有政治、外交关系的格局下取得更多的经济利益。 </a:t>
            </a:r>
          </a:p>
          <a:p>
            <a:r>
              <a:rPr lang="en-US" altLang="zh-CN" dirty="0" smtClean="0"/>
              <a:t>2</a:t>
            </a:r>
            <a:r>
              <a:rPr lang="zh-CN" altLang="en-US" dirty="0" smtClean="0"/>
              <a:t>．以经济利益作为谈判的主要评价指标 </a:t>
            </a:r>
          </a:p>
          <a:p>
            <a:r>
              <a:rPr lang="zh-CN" altLang="en-US" dirty="0" smtClean="0"/>
              <a:t>商务谈判本身就是经济活动的组成部分，或其本身就是一项经济活动，而任何经济活动都要讲究经济利益。不仅要核算从谈判中能获得多少经济利益，还要核算谈判的三项成本，即谈判桌上的成本、谈判过程的成本和谈判的机会成本。 </a:t>
            </a:r>
          </a:p>
          <a:p>
            <a:r>
              <a:rPr lang="en-US" altLang="zh-CN" dirty="0" smtClean="0"/>
              <a:t>3</a:t>
            </a:r>
            <a:r>
              <a:rPr lang="zh-CN" altLang="en-US" dirty="0" smtClean="0"/>
              <a:t>．以价格作为谈判的核心 </a:t>
            </a:r>
          </a:p>
          <a:p>
            <a:r>
              <a:rPr lang="zh-CN" altLang="en-US" dirty="0" smtClean="0"/>
              <a:t>虽然商务谈判所涉及的项目和要素不仅仅是价格，价格只是谈判内容的一个部分，谈判者的需要和利益也并不仅仅表现在价格上，但在几乎所有的商务谈判中其价格都是谈判的核心内容。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215</a:t>
            </a:fld>
            <a:endParaRPr lang="zh-CN" altLang="en-US"/>
          </a:p>
        </p:txBody>
      </p:sp>
    </p:spTree>
    <p:extLst>
      <p:ext uri="{BB962C8B-B14F-4D97-AF65-F5344CB8AC3E}">
        <p14:creationId xmlns:p14="http://schemas.microsoft.com/office/powerpoint/2010/main" val="14574987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国际商务谈判具有一般贸易谈判的共性 </a:t>
            </a:r>
          </a:p>
          <a:p>
            <a:r>
              <a:rPr lang="en-US" altLang="zh-CN" dirty="0" smtClean="0"/>
              <a:t>1</a:t>
            </a:r>
            <a:r>
              <a:rPr lang="zh-CN" altLang="en-US" dirty="0" smtClean="0"/>
              <a:t>．以经济利益为谈判的目的 </a:t>
            </a:r>
          </a:p>
          <a:p>
            <a:r>
              <a:rPr lang="zh-CN" altLang="en-US" dirty="0" smtClean="0"/>
              <a:t>人们之所以要进行各种谈判，是因为具有一定的目标和利益需要得到实现。国际商务谈判的目的集中而鲜明地指向经济上的利益，虽然参与商务谈判的双方要受政治、外交因素的制约，但他们考虑的却是如何在现有政治、外交关系的格局下取得更多的经济利益。 </a:t>
            </a:r>
          </a:p>
          <a:p>
            <a:r>
              <a:rPr lang="en-US" altLang="zh-CN" dirty="0" smtClean="0"/>
              <a:t>2</a:t>
            </a:r>
            <a:r>
              <a:rPr lang="zh-CN" altLang="en-US" dirty="0" smtClean="0"/>
              <a:t>．以经济利益作为谈判的主要评价指标 </a:t>
            </a:r>
          </a:p>
          <a:p>
            <a:r>
              <a:rPr lang="zh-CN" altLang="en-US" dirty="0" smtClean="0"/>
              <a:t>商务谈判本身就是经济活动的组成部分，或其本身就是一项经济活动，而任何经济活动都要讲究经济利益。不仅要核算从谈判中能获得多少经济利益，还要核算谈判的三项成本，即谈判桌上的成本、谈判过程的成本和谈判的机会成本。 </a:t>
            </a:r>
          </a:p>
          <a:p>
            <a:r>
              <a:rPr lang="en-US" altLang="zh-CN" dirty="0" smtClean="0"/>
              <a:t>3</a:t>
            </a:r>
            <a:r>
              <a:rPr lang="zh-CN" altLang="en-US" dirty="0" smtClean="0"/>
              <a:t>．以价格作为谈判的核心 </a:t>
            </a:r>
          </a:p>
          <a:p>
            <a:r>
              <a:rPr lang="zh-CN" altLang="en-US" dirty="0" smtClean="0"/>
              <a:t>虽然商务谈判所涉及的项目和要素不仅仅是价格，价格只是谈判内容的一个部分，谈判者的需要和利益也并不仅仅表现在价格上，但在几乎所有的商务谈判中其价格都是谈判的核心内容。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216</a:t>
            </a:fld>
            <a:endParaRPr lang="zh-CN" altLang="en-US"/>
          </a:p>
        </p:txBody>
      </p:sp>
    </p:spTree>
    <p:extLst>
      <p:ext uri="{BB962C8B-B14F-4D97-AF65-F5344CB8AC3E}">
        <p14:creationId xmlns:p14="http://schemas.microsoft.com/office/powerpoint/2010/main" val="4406818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217</a:t>
            </a:fld>
            <a:endParaRPr lang="zh-CN" altLang="en-US"/>
          </a:p>
        </p:txBody>
      </p:sp>
    </p:spTree>
    <p:extLst>
      <p:ext uri="{BB962C8B-B14F-4D97-AF65-F5344CB8AC3E}">
        <p14:creationId xmlns:p14="http://schemas.microsoft.com/office/powerpoint/2010/main" val="41285257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218</a:t>
            </a:fld>
            <a:endParaRPr lang="zh-CN" altLang="en-US"/>
          </a:p>
        </p:txBody>
      </p:sp>
    </p:spTree>
    <p:extLst>
      <p:ext uri="{BB962C8B-B14F-4D97-AF65-F5344CB8AC3E}">
        <p14:creationId xmlns:p14="http://schemas.microsoft.com/office/powerpoint/2010/main" val="283954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30812695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219</a:t>
            </a:fld>
            <a:endParaRPr lang="zh-CN" altLang="en-US"/>
          </a:p>
        </p:txBody>
      </p:sp>
    </p:spTree>
    <p:extLst>
      <p:ext uri="{BB962C8B-B14F-4D97-AF65-F5344CB8AC3E}">
        <p14:creationId xmlns:p14="http://schemas.microsoft.com/office/powerpoint/2010/main" val="18831056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220</a:t>
            </a:fld>
            <a:endParaRPr lang="zh-CN" altLang="en-US"/>
          </a:p>
        </p:txBody>
      </p:sp>
    </p:spTree>
    <p:extLst>
      <p:ext uri="{BB962C8B-B14F-4D97-AF65-F5344CB8AC3E}">
        <p14:creationId xmlns:p14="http://schemas.microsoft.com/office/powerpoint/2010/main" val="25565580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221</a:t>
            </a:fld>
            <a:endParaRPr lang="zh-CN" altLang="en-US"/>
          </a:p>
        </p:txBody>
      </p:sp>
    </p:spTree>
    <p:extLst>
      <p:ext uri="{BB962C8B-B14F-4D97-AF65-F5344CB8AC3E}">
        <p14:creationId xmlns:p14="http://schemas.microsoft.com/office/powerpoint/2010/main" val="16248866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222</a:t>
            </a:fld>
            <a:endParaRPr lang="zh-CN" altLang="en-US"/>
          </a:p>
        </p:txBody>
      </p:sp>
    </p:spTree>
    <p:extLst>
      <p:ext uri="{BB962C8B-B14F-4D97-AF65-F5344CB8AC3E}">
        <p14:creationId xmlns:p14="http://schemas.microsoft.com/office/powerpoint/2010/main" val="31845616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223</a:t>
            </a:fld>
            <a:endParaRPr lang="zh-CN" altLang="en-US"/>
          </a:p>
        </p:txBody>
      </p:sp>
    </p:spTree>
    <p:extLst>
      <p:ext uri="{BB962C8B-B14F-4D97-AF65-F5344CB8AC3E}">
        <p14:creationId xmlns:p14="http://schemas.microsoft.com/office/powerpoint/2010/main" val="19204699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224</a:t>
            </a:fld>
            <a:endParaRPr lang="zh-CN" altLang="en-US"/>
          </a:p>
        </p:txBody>
      </p:sp>
    </p:spTree>
    <p:extLst>
      <p:ext uri="{BB962C8B-B14F-4D97-AF65-F5344CB8AC3E}">
        <p14:creationId xmlns:p14="http://schemas.microsoft.com/office/powerpoint/2010/main" val="487981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225</a:t>
            </a:fld>
            <a:endParaRPr lang="zh-CN" altLang="en-US"/>
          </a:p>
        </p:txBody>
      </p:sp>
    </p:spTree>
    <p:extLst>
      <p:ext uri="{BB962C8B-B14F-4D97-AF65-F5344CB8AC3E}">
        <p14:creationId xmlns:p14="http://schemas.microsoft.com/office/powerpoint/2010/main" val="24883464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226</a:t>
            </a:fld>
            <a:endParaRPr lang="zh-CN" altLang="en-US"/>
          </a:p>
        </p:txBody>
      </p:sp>
    </p:spTree>
    <p:extLst>
      <p:ext uri="{BB962C8B-B14F-4D97-AF65-F5344CB8AC3E}">
        <p14:creationId xmlns:p14="http://schemas.microsoft.com/office/powerpoint/2010/main" val="3472206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从横向方面来说，国际商务谈判人员应当具备的知识有以下几个方面： </a:t>
            </a:r>
          </a:p>
          <a:p>
            <a:r>
              <a:rPr lang="zh-CN" altLang="en-US" dirty="0" smtClean="0"/>
              <a:t>（</a:t>
            </a:r>
            <a:r>
              <a:rPr lang="en-US" altLang="zh-CN" dirty="0" smtClean="0"/>
              <a:t>1</a:t>
            </a:r>
            <a:r>
              <a:rPr lang="zh-CN" altLang="en-US" dirty="0" smtClean="0"/>
              <a:t>）我国有关对外经济贸易的方针政策以及我国政府颁布的有关涉外法律和法规。 </a:t>
            </a:r>
          </a:p>
          <a:p>
            <a:r>
              <a:rPr lang="zh-CN" altLang="en-US" dirty="0" smtClean="0"/>
              <a:t>（</a:t>
            </a:r>
            <a:r>
              <a:rPr lang="en-US" altLang="zh-CN" dirty="0" smtClean="0"/>
              <a:t>2</a:t>
            </a:r>
            <a:r>
              <a:rPr lang="zh-CN" altLang="en-US" dirty="0" smtClean="0"/>
              <a:t>）某种商品在国际、国内的生产状况和市场供求关系。 </a:t>
            </a:r>
          </a:p>
          <a:p>
            <a:r>
              <a:rPr lang="zh-CN" altLang="en-US" dirty="0" smtClean="0"/>
              <a:t>（</a:t>
            </a:r>
            <a:r>
              <a:rPr lang="en-US" altLang="zh-CN" dirty="0" smtClean="0"/>
              <a:t>3</a:t>
            </a:r>
            <a:r>
              <a:rPr lang="zh-CN" altLang="en-US" dirty="0" smtClean="0"/>
              <a:t>）价格水平及其变化趋势的信息。 </a:t>
            </a:r>
          </a:p>
          <a:p>
            <a:r>
              <a:rPr lang="zh-CN" altLang="en-US" dirty="0" smtClean="0"/>
              <a:t>（</a:t>
            </a:r>
            <a:r>
              <a:rPr lang="en-US" altLang="zh-CN" dirty="0" smtClean="0"/>
              <a:t>4</a:t>
            </a:r>
            <a:r>
              <a:rPr lang="zh-CN" altLang="en-US" dirty="0" smtClean="0"/>
              <a:t>）产品的技术要求和质量标准。 </a:t>
            </a:r>
          </a:p>
          <a:p>
            <a:r>
              <a:rPr lang="zh-CN" altLang="en-US" dirty="0" smtClean="0"/>
              <a:t>（</a:t>
            </a:r>
            <a:r>
              <a:rPr lang="en-US" altLang="zh-CN" dirty="0" smtClean="0"/>
              <a:t>5</a:t>
            </a:r>
            <a:r>
              <a:rPr lang="zh-CN" altLang="en-US" dirty="0" smtClean="0"/>
              <a:t>）有关国际贸易和国际惯例的知识。 </a:t>
            </a:r>
          </a:p>
          <a:p>
            <a:r>
              <a:rPr lang="zh-CN" altLang="en-US" dirty="0" smtClean="0"/>
              <a:t>（</a:t>
            </a:r>
            <a:r>
              <a:rPr lang="en-US" altLang="zh-CN" dirty="0" smtClean="0"/>
              <a:t>6</a:t>
            </a:r>
            <a:r>
              <a:rPr lang="zh-CN" altLang="en-US" dirty="0" smtClean="0"/>
              <a:t>）国外有关法律知识，包括贸易法、技术转让法、外汇管理法以及有关国家税法方面的知识。 </a:t>
            </a:r>
          </a:p>
          <a:p>
            <a:r>
              <a:rPr lang="zh-CN" altLang="en-US" dirty="0" smtClean="0"/>
              <a:t>（</a:t>
            </a:r>
            <a:r>
              <a:rPr lang="en-US" altLang="zh-CN" dirty="0" smtClean="0"/>
              <a:t>7</a:t>
            </a:r>
            <a:r>
              <a:rPr lang="zh-CN" altLang="en-US" dirty="0" smtClean="0"/>
              <a:t>）各国各民族的风土人情和风俗习惯。 </a:t>
            </a:r>
          </a:p>
          <a:p>
            <a:r>
              <a:rPr lang="zh-CN" altLang="en-US" dirty="0" smtClean="0"/>
              <a:t>（</a:t>
            </a:r>
            <a:r>
              <a:rPr lang="en-US" altLang="zh-CN" dirty="0" smtClean="0"/>
              <a:t>8</a:t>
            </a:r>
            <a:r>
              <a:rPr lang="zh-CN" altLang="en-US" dirty="0" smtClean="0"/>
              <a:t>）可能涉及的各种业务知识，包括金融尤其是汇率方面的知识和市场知识等。 </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227</a:t>
            </a:fld>
            <a:endParaRPr lang="zh-CN" altLang="en-US"/>
          </a:p>
        </p:txBody>
      </p:sp>
    </p:spTree>
    <p:extLst>
      <p:ext uri="{BB962C8B-B14F-4D97-AF65-F5344CB8AC3E}">
        <p14:creationId xmlns:p14="http://schemas.microsoft.com/office/powerpoint/2010/main" val="26159932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从横向方面来说，国际商务谈判人员应当具备的知识有以下几个方面： </a:t>
            </a:r>
          </a:p>
          <a:p>
            <a:r>
              <a:rPr lang="zh-CN" altLang="en-US" dirty="0" smtClean="0"/>
              <a:t>（</a:t>
            </a:r>
            <a:r>
              <a:rPr lang="en-US" altLang="zh-CN" dirty="0" smtClean="0"/>
              <a:t>1</a:t>
            </a:r>
            <a:r>
              <a:rPr lang="zh-CN" altLang="en-US" dirty="0" smtClean="0"/>
              <a:t>）我国有关对外经济贸易的方针政策以及我国政府颁布的有关涉外法律和法规。 </a:t>
            </a:r>
          </a:p>
          <a:p>
            <a:r>
              <a:rPr lang="zh-CN" altLang="en-US" dirty="0" smtClean="0"/>
              <a:t>（</a:t>
            </a:r>
            <a:r>
              <a:rPr lang="en-US" altLang="zh-CN" dirty="0" smtClean="0"/>
              <a:t>2</a:t>
            </a:r>
            <a:r>
              <a:rPr lang="zh-CN" altLang="en-US" dirty="0" smtClean="0"/>
              <a:t>）某种商品在国际、国内的生产状况和市场供求关系。 </a:t>
            </a:r>
          </a:p>
          <a:p>
            <a:r>
              <a:rPr lang="zh-CN" altLang="en-US" dirty="0" smtClean="0"/>
              <a:t>（</a:t>
            </a:r>
            <a:r>
              <a:rPr lang="en-US" altLang="zh-CN" dirty="0" smtClean="0"/>
              <a:t>3</a:t>
            </a:r>
            <a:r>
              <a:rPr lang="zh-CN" altLang="en-US" dirty="0" smtClean="0"/>
              <a:t>）价格水平及其变化趋势的信息。 </a:t>
            </a:r>
          </a:p>
          <a:p>
            <a:r>
              <a:rPr lang="zh-CN" altLang="en-US" dirty="0" smtClean="0"/>
              <a:t>（</a:t>
            </a:r>
            <a:r>
              <a:rPr lang="en-US" altLang="zh-CN" dirty="0" smtClean="0"/>
              <a:t>4</a:t>
            </a:r>
            <a:r>
              <a:rPr lang="zh-CN" altLang="en-US" dirty="0" smtClean="0"/>
              <a:t>）产品的技术要求和质量标准。 </a:t>
            </a:r>
          </a:p>
          <a:p>
            <a:r>
              <a:rPr lang="zh-CN" altLang="en-US" dirty="0" smtClean="0"/>
              <a:t>（</a:t>
            </a:r>
            <a:r>
              <a:rPr lang="en-US" altLang="zh-CN" dirty="0" smtClean="0"/>
              <a:t>5</a:t>
            </a:r>
            <a:r>
              <a:rPr lang="zh-CN" altLang="en-US" dirty="0" smtClean="0"/>
              <a:t>）有关国际贸易和国际惯例的知识。 </a:t>
            </a:r>
          </a:p>
          <a:p>
            <a:r>
              <a:rPr lang="zh-CN" altLang="en-US" dirty="0" smtClean="0"/>
              <a:t>（</a:t>
            </a:r>
            <a:r>
              <a:rPr lang="en-US" altLang="zh-CN" dirty="0" smtClean="0"/>
              <a:t>6</a:t>
            </a:r>
            <a:r>
              <a:rPr lang="zh-CN" altLang="en-US" dirty="0" smtClean="0"/>
              <a:t>）国外有关法律知识，包括贸易法、技术转让法、外汇管理法以及有关国家税法方面的知识。 </a:t>
            </a:r>
          </a:p>
          <a:p>
            <a:r>
              <a:rPr lang="zh-CN" altLang="en-US" dirty="0" smtClean="0"/>
              <a:t>（</a:t>
            </a:r>
            <a:r>
              <a:rPr lang="en-US" altLang="zh-CN" dirty="0" smtClean="0"/>
              <a:t>7</a:t>
            </a:r>
            <a:r>
              <a:rPr lang="zh-CN" altLang="en-US" dirty="0" smtClean="0"/>
              <a:t>）各国各民族的风土人情和风俗习惯。 </a:t>
            </a:r>
          </a:p>
          <a:p>
            <a:r>
              <a:rPr lang="zh-CN" altLang="en-US" dirty="0" smtClean="0"/>
              <a:t>（</a:t>
            </a:r>
            <a:r>
              <a:rPr lang="en-US" altLang="zh-CN" dirty="0" smtClean="0"/>
              <a:t>8</a:t>
            </a:r>
            <a:r>
              <a:rPr lang="zh-CN" altLang="en-US" dirty="0" smtClean="0"/>
              <a:t>）可能涉及的各种业务知识，包括金融尤其是汇率方面的知识和市场知识等。 </a:t>
            </a:r>
          </a:p>
          <a:p>
            <a:r>
              <a:rPr lang="zh-CN" altLang="en-US" dirty="0" smtClean="0"/>
              <a:t>纵向：</a:t>
            </a:r>
            <a:endParaRPr lang="en-US" altLang="zh-CN" dirty="0" smtClean="0"/>
          </a:p>
          <a:p>
            <a:r>
              <a:rPr lang="zh-CN" altLang="en-US" dirty="0" smtClean="0"/>
              <a:t>（</a:t>
            </a:r>
            <a:r>
              <a:rPr lang="en-US" altLang="zh-CN" dirty="0" smtClean="0"/>
              <a:t>1</a:t>
            </a:r>
            <a:r>
              <a:rPr lang="zh-CN" altLang="en-US" dirty="0" smtClean="0"/>
              <a:t>）丰富的商品知识</a:t>
            </a:r>
            <a:r>
              <a:rPr lang="en-US" altLang="zh-CN" dirty="0" smtClean="0"/>
              <a:t>——</a:t>
            </a:r>
            <a:r>
              <a:rPr lang="zh-CN" altLang="en-US" dirty="0" smtClean="0"/>
              <a:t>熟悉商品的性能、特点及用途。</a:t>
            </a:r>
          </a:p>
          <a:p>
            <a:r>
              <a:rPr lang="zh-CN" altLang="en-US" dirty="0" smtClean="0"/>
              <a:t>    （</a:t>
            </a:r>
            <a:r>
              <a:rPr lang="en-US" altLang="zh-CN" dirty="0" smtClean="0"/>
              <a:t>2</a:t>
            </a:r>
            <a:r>
              <a:rPr lang="zh-CN" altLang="en-US" dirty="0" smtClean="0"/>
              <a:t>）了解某种（些）商品的生产潜力或发展的可能性。</a:t>
            </a:r>
          </a:p>
          <a:p>
            <a:r>
              <a:rPr lang="zh-CN" altLang="en-US" dirty="0" smtClean="0"/>
              <a:t>    （</a:t>
            </a:r>
            <a:r>
              <a:rPr lang="en-US" altLang="zh-CN" dirty="0" smtClean="0"/>
              <a:t>3</a:t>
            </a:r>
            <a:r>
              <a:rPr lang="zh-CN" altLang="en-US" dirty="0" smtClean="0"/>
              <a:t>）有丰富的谈判经验与应付谈判过程中出现的复杂情况的能力。</a:t>
            </a:r>
          </a:p>
          <a:p>
            <a:r>
              <a:rPr lang="zh-CN" altLang="en-US" dirty="0" smtClean="0"/>
              <a:t>    （</a:t>
            </a:r>
            <a:r>
              <a:rPr lang="en-US" altLang="zh-CN" dirty="0" smtClean="0"/>
              <a:t>4</a:t>
            </a:r>
            <a:r>
              <a:rPr lang="zh-CN" altLang="en-US" dirty="0" smtClean="0"/>
              <a:t>）最好能熟练掌握某种外语，能够直接用外语与对方进行谈判。</a:t>
            </a:r>
          </a:p>
          <a:p>
            <a:r>
              <a:rPr lang="zh-CN" altLang="en-US" dirty="0" smtClean="0"/>
              <a:t>    （</a:t>
            </a:r>
            <a:r>
              <a:rPr lang="en-US" altLang="zh-CN" dirty="0" smtClean="0"/>
              <a:t>5</a:t>
            </a:r>
            <a:r>
              <a:rPr lang="zh-CN" altLang="en-US" dirty="0" smtClean="0"/>
              <a:t>）了解国外企业、公司的类型和不同情况。</a:t>
            </a:r>
          </a:p>
          <a:p>
            <a:r>
              <a:rPr lang="zh-CN" altLang="en-US" dirty="0" smtClean="0"/>
              <a:t>    （</a:t>
            </a:r>
            <a:r>
              <a:rPr lang="en-US" altLang="zh-CN" dirty="0" smtClean="0"/>
              <a:t>6</a:t>
            </a:r>
            <a:r>
              <a:rPr lang="zh-CN" altLang="en-US" dirty="0" smtClean="0"/>
              <a:t>）懂得谈判心理学和行为科学。</a:t>
            </a:r>
          </a:p>
          <a:p>
            <a:r>
              <a:rPr lang="zh-CN" altLang="en-US" dirty="0" smtClean="0"/>
              <a:t>    （</a:t>
            </a:r>
            <a:r>
              <a:rPr lang="en-US" altLang="zh-CN" dirty="0" smtClean="0"/>
              <a:t>7</a:t>
            </a:r>
            <a:r>
              <a:rPr lang="zh-CN" altLang="en-US" dirty="0" smtClean="0"/>
              <a:t>）熟悉不同国家谈判对手的风格和特点。</a:t>
            </a:r>
          </a:p>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228</a:t>
            </a:fld>
            <a:endParaRPr lang="zh-CN" altLang="en-US"/>
          </a:p>
        </p:txBody>
      </p:sp>
    </p:spTree>
    <p:extLst>
      <p:ext uri="{BB962C8B-B14F-4D97-AF65-F5344CB8AC3E}">
        <p14:creationId xmlns:p14="http://schemas.microsoft.com/office/powerpoint/2010/main" val="309698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a:t>
            </a:fld>
            <a:endParaRPr lang="zh-CN" altLang="en-US"/>
          </a:p>
        </p:txBody>
      </p:sp>
    </p:spTree>
    <p:extLst>
      <p:ext uri="{BB962C8B-B14F-4D97-AF65-F5344CB8AC3E}">
        <p14:creationId xmlns:p14="http://schemas.microsoft.com/office/powerpoint/2010/main" val="34862755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229</a:t>
            </a:fld>
            <a:endParaRPr lang="zh-CN" altLang="en-US"/>
          </a:p>
        </p:txBody>
      </p:sp>
    </p:spTree>
    <p:extLst>
      <p:ext uri="{BB962C8B-B14F-4D97-AF65-F5344CB8AC3E}">
        <p14:creationId xmlns:p14="http://schemas.microsoft.com/office/powerpoint/2010/main" val="33874767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230</a:t>
            </a:fld>
            <a:endParaRPr lang="zh-CN" altLang="en-US"/>
          </a:p>
        </p:txBody>
      </p:sp>
    </p:spTree>
    <p:extLst>
      <p:ext uri="{BB962C8B-B14F-4D97-AF65-F5344CB8AC3E}">
        <p14:creationId xmlns:p14="http://schemas.microsoft.com/office/powerpoint/2010/main" val="10141570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231</a:t>
            </a:fld>
            <a:endParaRPr lang="zh-CN" altLang="en-US"/>
          </a:p>
        </p:txBody>
      </p:sp>
    </p:spTree>
    <p:extLst>
      <p:ext uri="{BB962C8B-B14F-4D97-AF65-F5344CB8AC3E}">
        <p14:creationId xmlns:p14="http://schemas.microsoft.com/office/powerpoint/2010/main" val="31813194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232</a:t>
            </a:fld>
            <a:endParaRPr lang="zh-CN" altLang="en-US"/>
          </a:p>
        </p:txBody>
      </p:sp>
    </p:spTree>
    <p:extLst>
      <p:ext uri="{BB962C8B-B14F-4D97-AF65-F5344CB8AC3E}">
        <p14:creationId xmlns:p14="http://schemas.microsoft.com/office/powerpoint/2010/main" val="29785902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一般来说，通过分析比较谈判双方的谈判实力，可以采取不同的策略。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）如果预期谈判将会出现你争我斗、各不相让的气氛，那么“先下手为强”的策略就比较适用。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）如果己方的谈判实力强于对方，或者说与对方相比，己方在谈判中处于相对有利的地位，那么，己方先报价是有利的。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）如果谈判对方是老客户，同己方有较长的业务往来，而且双方合作一向较愉快，在这种情况下，谁先报价对双方来说都无足轻重。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）就一般惯例而言，发起谈判的人应带头先报价。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）如谈判双方都是谈判行家，则谁先报价均可。如谈判对方是谈判行家，自己不是谈判行家，则让对方先报价可能较为有利。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）如对方是外行，暂且不论自己是不是外行，自己先报价可能较为有利，因为这样做可以对对方起一定的引导或支配作用。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）按照惯例，由卖方先报价。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233</a:t>
            </a:fld>
            <a:endParaRPr lang="zh-CN" altLang="en-US"/>
          </a:p>
        </p:txBody>
      </p:sp>
    </p:spTree>
    <p:extLst>
      <p:ext uri="{BB962C8B-B14F-4D97-AF65-F5344CB8AC3E}">
        <p14:creationId xmlns:p14="http://schemas.microsoft.com/office/powerpoint/2010/main" val="13355465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一般来说，通过分析比较谈判双方的谈判实力，可以采取不同的策略。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）如果预期谈判将会出现你争我斗、各不相让的气氛，那么“先下手为强”的策略就比较适用。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）如果己方的谈判实力强于对方，或者说与对方相比，己方在谈判中处于相对有利的地位，那么，己方先报价是有利的。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）如果谈判对方是老客户，同己方有较长的业务往来，而且双方合作一向较愉快，在这种情况下，谁先报价对双方来说都无足轻重。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）就一般惯例而言，发起谈判的人应带头先报价。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）如谈判双方都是谈判行家，则谁先报价均可。如谈判对方是谈判行家，自己不是谈判行家，则让对方先报价可能较为有利。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）如对方是外行，暂且不论自己是不是外行，自己先报价可能较为有利，因为这样做可以对对方起一定的引导或支配作用。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7</a:t>
            </a:r>
            <a:r>
              <a:rPr lang="zh-CN" altLang="en-US" sz="1200" b="0" i="0" kern="1200" smtClean="0">
                <a:solidFill>
                  <a:schemeClr val="tx1"/>
                </a:solidFill>
                <a:effectLst/>
                <a:latin typeface="+mn-lt"/>
                <a:ea typeface="+mn-ea"/>
                <a:cs typeface="+mn-cs"/>
              </a:rPr>
              <a:t>）按照惯例，由卖方先报价。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234</a:t>
            </a:fld>
            <a:endParaRPr lang="zh-CN" altLang="en-US"/>
          </a:p>
        </p:txBody>
      </p:sp>
    </p:spTree>
    <p:extLst>
      <p:ext uri="{BB962C8B-B14F-4D97-AF65-F5344CB8AC3E}">
        <p14:creationId xmlns:p14="http://schemas.microsoft.com/office/powerpoint/2010/main" val="10039670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235</a:t>
            </a:fld>
            <a:endParaRPr lang="zh-CN" altLang="en-US"/>
          </a:p>
        </p:txBody>
      </p:sp>
    </p:spTree>
    <p:extLst>
      <p:ext uri="{BB962C8B-B14F-4D97-AF65-F5344CB8AC3E}">
        <p14:creationId xmlns:p14="http://schemas.microsoft.com/office/powerpoint/2010/main" val="29364718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236</a:t>
            </a:fld>
            <a:endParaRPr lang="zh-CN" altLang="en-US"/>
          </a:p>
        </p:txBody>
      </p:sp>
    </p:spTree>
    <p:extLst>
      <p:ext uri="{BB962C8B-B14F-4D97-AF65-F5344CB8AC3E}">
        <p14:creationId xmlns:p14="http://schemas.microsoft.com/office/powerpoint/2010/main" val="1648947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237</a:t>
            </a:fld>
            <a:endParaRPr lang="zh-CN" altLang="en-US"/>
          </a:p>
        </p:txBody>
      </p:sp>
    </p:spTree>
    <p:extLst>
      <p:ext uri="{BB962C8B-B14F-4D97-AF65-F5344CB8AC3E}">
        <p14:creationId xmlns:p14="http://schemas.microsoft.com/office/powerpoint/2010/main" val="19149590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238</a:t>
            </a:fld>
            <a:endParaRPr lang="zh-CN" altLang="en-US"/>
          </a:p>
        </p:txBody>
      </p:sp>
    </p:spTree>
    <p:extLst>
      <p:ext uri="{BB962C8B-B14F-4D97-AF65-F5344CB8AC3E}">
        <p14:creationId xmlns:p14="http://schemas.microsoft.com/office/powerpoint/2010/main" val="151027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32</a:t>
            </a:fld>
            <a:endParaRPr lang="zh-CN" altLang="en-US"/>
          </a:p>
        </p:txBody>
      </p:sp>
    </p:spTree>
    <p:extLst>
      <p:ext uri="{BB962C8B-B14F-4D97-AF65-F5344CB8AC3E}">
        <p14:creationId xmlns:p14="http://schemas.microsoft.com/office/powerpoint/2010/main" val="26797719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239</a:t>
            </a:fld>
            <a:endParaRPr lang="zh-CN" altLang="en-US"/>
          </a:p>
        </p:txBody>
      </p:sp>
    </p:spTree>
    <p:extLst>
      <p:ext uri="{BB962C8B-B14F-4D97-AF65-F5344CB8AC3E}">
        <p14:creationId xmlns:p14="http://schemas.microsoft.com/office/powerpoint/2010/main" val="5316667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240</a:t>
            </a:fld>
            <a:endParaRPr lang="zh-CN" altLang="en-US"/>
          </a:p>
        </p:txBody>
      </p:sp>
    </p:spTree>
    <p:extLst>
      <p:ext uri="{BB962C8B-B14F-4D97-AF65-F5344CB8AC3E}">
        <p14:creationId xmlns:p14="http://schemas.microsoft.com/office/powerpoint/2010/main" val="4528298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拉丁美洲人最突出的性格特点是固执、个人人格至上和富于男子气概；同时，他们也比较开朗和直爽，与处事精明敏捷的北美商人有所不同。固执不妥协的特点体现于拉美人的商贸谈判中，就是对自己意见的正确性坚信不疑，往往要求对方全盘接受，很少主动作出让步；如果他们对别人的某种请求感到不能接受，一般也很难让他们转变。个人人格至上的特点使得拉美人特别注意的是谈判对手本人而不是对手所属的公司或者团体。</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241</a:t>
            </a:fld>
            <a:endParaRPr lang="zh-CN" altLang="en-US"/>
          </a:p>
        </p:txBody>
      </p:sp>
    </p:spTree>
    <p:extLst>
      <p:ext uri="{BB962C8B-B14F-4D97-AF65-F5344CB8AC3E}">
        <p14:creationId xmlns:p14="http://schemas.microsoft.com/office/powerpoint/2010/main" val="31283508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拉丁美洲人最突出的性格特点是固执、个人人格至上和富于男子气概；同时，他们也比较开朗和直爽，与处事精明敏捷的北美商人有所不同。固执不妥协的特点体现于拉美人的商贸谈判中，就是对自己意见的正确性坚信不疑，往往要求对方全盘接受，很少主动作出让步；如果他们对别人的某种请求感到不能接受，一般也很难让他们转变。个人人格至上的特点使得拉美人特别注意的是谈判对手本人而不是对手所属的公司或者团体。</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242</a:t>
            </a:fld>
            <a:endParaRPr lang="zh-CN" altLang="en-US"/>
          </a:p>
        </p:txBody>
      </p:sp>
    </p:spTree>
    <p:extLst>
      <p:ext uri="{BB962C8B-B14F-4D97-AF65-F5344CB8AC3E}">
        <p14:creationId xmlns:p14="http://schemas.microsoft.com/office/powerpoint/2010/main" val="7992229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243</a:t>
            </a:fld>
            <a:endParaRPr lang="zh-CN" altLang="en-US"/>
          </a:p>
        </p:txBody>
      </p:sp>
    </p:spTree>
    <p:extLst>
      <p:ext uri="{BB962C8B-B14F-4D97-AF65-F5344CB8AC3E}">
        <p14:creationId xmlns:p14="http://schemas.microsoft.com/office/powerpoint/2010/main" val="10819039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244</a:t>
            </a:fld>
            <a:endParaRPr lang="zh-CN" altLang="en-US"/>
          </a:p>
        </p:txBody>
      </p:sp>
    </p:spTree>
    <p:extLst>
      <p:ext uri="{BB962C8B-B14F-4D97-AF65-F5344CB8AC3E}">
        <p14:creationId xmlns:p14="http://schemas.microsoft.com/office/powerpoint/2010/main" val="33368350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245</a:t>
            </a:fld>
            <a:endParaRPr lang="zh-CN" altLang="en-US"/>
          </a:p>
        </p:txBody>
      </p:sp>
    </p:spTree>
    <p:extLst>
      <p:ext uri="{BB962C8B-B14F-4D97-AF65-F5344CB8AC3E}">
        <p14:creationId xmlns:p14="http://schemas.microsoft.com/office/powerpoint/2010/main" val="39212152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246</a:t>
            </a:fld>
            <a:endParaRPr lang="zh-CN" altLang="en-US"/>
          </a:p>
        </p:txBody>
      </p:sp>
    </p:spTree>
    <p:extLst>
      <p:ext uri="{BB962C8B-B14F-4D97-AF65-F5344CB8AC3E}">
        <p14:creationId xmlns:p14="http://schemas.microsoft.com/office/powerpoint/2010/main" val="2954265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当企业对拥有的外币债权和债务必须进行会计处理时，由于企业一般是用本币对企业的经济活动进行核算的，因此就必须用外币来对外币债券和债务进行评价和折算，这就出现了折算的汇率问题。 </a:t>
            </a:r>
          </a:p>
          <a:p>
            <a:r>
              <a:rPr lang="zh-CN" altLang="en-US" sz="1200" b="0" i="0" kern="1200" dirty="0" smtClean="0">
                <a:solidFill>
                  <a:schemeClr val="tx1"/>
                </a:solidFill>
                <a:effectLst/>
                <a:latin typeface="+mn-lt"/>
                <a:ea typeface="+mn-ea"/>
                <a:cs typeface="+mn-cs"/>
              </a:rPr>
              <a:t>如果外币债券和债务入账时的汇率与最终结算时的汇率不同，就会产生账面上的损益差异。这种损益不是进行实际交割时的实际损益，而是会计财务评价上的损益。它会影响到向股东和社会公开的营业报告书中的经营成果。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247</a:t>
            </a:fld>
            <a:endParaRPr lang="zh-CN" altLang="en-US"/>
          </a:p>
        </p:txBody>
      </p:sp>
    </p:spTree>
    <p:extLst>
      <p:ext uri="{BB962C8B-B14F-4D97-AF65-F5344CB8AC3E}">
        <p14:creationId xmlns:p14="http://schemas.microsoft.com/office/powerpoint/2010/main" val="4386790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当企业对拥有的外币债权和债务必须进行会计处理时，由于企业一般是用本币对企业的经济活动进行核算的，因此就必须用外币来对外币债券和债务进行评价和折算，这就出现了折算的汇率问题。 </a:t>
            </a:r>
          </a:p>
          <a:p>
            <a:r>
              <a:rPr lang="zh-CN" altLang="en-US" sz="1200" b="0" i="0" kern="1200" dirty="0" smtClean="0">
                <a:solidFill>
                  <a:schemeClr val="tx1"/>
                </a:solidFill>
                <a:effectLst/>
                <a:latin typeface="+mn-lt"/>
                <a:ea typeface="+mn-ea"/>
                <a:cs typeface="+mn-cs"/>
              </a:rPr>
              <a:t>如果外币债券和债务入账时的汇率与最终结算时的汇率不同，就会产生账面上的损益差异。这种损益不是进行实际交割时的实际损益，而是会计财务评价上的损益。它会影响到向股东和社会公开的营业报告书中的经营成果。 </a:t>
            </a:r>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248</a:t>
            </a:fld>
            <a:endParaRPr lang="zh-CN" altLang="en-US"/>
          </a:p>
        </p:txBody>
      </p:sp>
    </p:spTree>
    <p:extLst>
      <p:ext uri="{BB962C8B-B14F-4D97-AF65-F5344CB8AC3E}">
        <p14:creationId xmlns:p14="http://schemas.microsoft.com/office/powerpoint/2010/main" val="127667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46411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73938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35622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5342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624415"/>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8208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4269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54267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35371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99664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101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8097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025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B0E9-92E0-487D-B1D2-286E46E9CABE}" type="datetimeFigureOut">
              <a:rPr lang="zh-CN" altLang="en-US" smtClean="0"/>
              <a:t>2018/6/28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22441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8180" y="1051276"/>
            <a:ext cx="5833407" cy="1107996"/>
          </a:xfrm>
          <a:prstGeom prst="rect">
            <a:avLst/>
          </a:prstGeom>
          <a:noFill/>
        </p:spPr>
        <p:txBody>
          <a:bodyPr wrap="square" rtlCol="0" anchor="ctr">
            <a:spAutoFit/>
          </a:bodyPr>
          <a:lstStyle/>
          <a:p>
            <a:r>
              <a:rPr lang="zh-CN" altLang="en-US" sz="6600" b="1" dirty="0">
                <a:solidFill>
                  <a:srgbClr val="414455"/>
                </a:solidFill>
                <a:latin typeface="微软雅黑" pitchFamily="34" charset="-122"/>
                <a:ea typeface="微软雅黑" pitchFamily="34" charset="-122"/>
              </a:rPr>
              <a:t>国际商务谈判</a:t>
            </a:r>
          </a:p>
        </p:txBody>
      </p:sp>
      <p:sp>
        <p:nvSpPr>
          <p:cNvPr id="7" name="矩形 6"/>
          <p:cNvSpPr/>
          <p:nvPr/>
        </p:nvSpPr>
        <p:spPr>
          <a:xfrm>
            <a:off x="6816174" y="4036422"/>
            <a:ext cx="5375827" cy="760730"/>
          </a:xfrm>
          <a:prstGeom prst="rect">
            <a:avLst/>
          </a:prstGeom>
          <a:solidFill>
            <a:srgbClr val="414455"/>
          </a:solidFill>
          <a:ln>
            <a:solidFill>
              <a:srgbClr val="005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149196"/>
            <a:ext cx="1663516" cy="15045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latin typeface="微软雅黑" pitchFamily="34" charset="-122"/>
              <a:ea typeface="微软雅黑" pitchFamily="34" charset="-122"/>
            </a:endParaRPr>
          </a:p>
        </p:txBody>
      </p:sp>
      <p:sp>
        <p:nvSpPr>
          <p:cNvPr id="8" name="副标题 5"/>
          <p:cNvSpPr txBox="1">
            <a:spLocks/>
          </p:cNvSpPr>
          <p:nvPr>
            <p:custDataLst>
              <p:tags r:id="rId1"/>
            </p:custDataLst>
          </p:nvPr>
        </p:nvSpPr>
        <p:spPr>
          <a:xfrm>
            <a:off x="7452763" y="3513955"/>
            <a:ext cx="8867775" cy="534988"/>
          </a:xfrm>
          <a:prstGeom prst="rect">
            <a:avLst/>
          </a:prstGeom>
        </p:spPr>
        <p:txBody>
          <a:bodyPr vert="horz" wrap="square" lIns="90000" tIns="46800" rIns="90000" bIns="4680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ea typeface="微软雅黑" panose="020B0503020204020204" pitchFamily="34" charset="-122"/>
              </a:rPr>
              <a:t>自变量</a:t>
            </a:r>
            <a:r>
              <a:rPr lang="en-US" altLang="zh-CN" dirty="0" smtClean="0">
                <a:ea typeface="微软雅黑" panose="020B0503020204020204" pitchFamily="34" charset="-122"/>
              </a:rPr>
              <a:t>&amp;</a:t>
            </a:r>
            <a:r>
              <a:rPr lang="zh-CN" altLang="en-US" dirty="0" smtClean="0">
                <a:ea typeface="微软雅黑" panose="020B0503020204020204" pitchFamily="34" charset="-122"/>
              </a:rPr>
              <a:t>格致学院    徐微微</a:t>
            </a:r>
            <a:endParaRPr lang="zh-CN" altLang="en-US" dirty="0">
              <a:ea typeface="微软雅黑" panose="020B0503020204020204" pitchFamily="34" charset="-122"/>
            </a:endParaRPr>
          </a:p>
        </p:txBody>
      </p:sp>
      <p:sp>
        <p:nvSpPr>
          <p:cNvPr id="10" name="矩形 1"/>
          <p:cNvSpPr/>
          <p:nvPr/>
        </p:nvSpPr>
        <p:spPr>
          <a:xfrm>
            <a:off x="1663516" y="2347663"/>
            <a:ext cx="4886258" cy="977900"/>
          </a:xfrm>
          <a:prstGeom prst="rect">
            <a:avLst/>
          </a:prstGeom>
          <a:noFill/>
          <a:ln w="9525">
            <a:noFill/>
          </a:ln>
        </p:spPr>
        <p:txBody>
          <a:bodyPr lIns="90000" tIns="46800" rIns="90000" bIns="46800" anchor="t"/>
          <a:lstStyle/>
          <a:p>
            <a:pPr algn="ctr">
              <a:lnSpc>
                <a:spcPct val="90000"/>
              </a:lnSpc>
              <a:spcBef>
                <a:spcPts val="800"/>
              </a:spcBef>
            </a:pPr>
            <a:r>
              <a:rPr lang="zh-CN" altLang="en-US" sz="2400" dirty="0">
                <a:solidFill>
                  <a:schemeClr val="tx2"/>
                </a:solidFill>
                <a:latin typeface="Arial" panose="020B0604020202020204" pitchFamily="34" charset="0"/>
                <a:ea typeface="微软雅黑" panose="020B0503020204020204" pitchFamily="34" charset="-122"/>
                <a:sym typeface="黑体" panose="02010609060101010101" pitchFamily="49" charset="-122"/>
              </a:rPr>
              <a:t>科目代码</a:t>
            </a:r>
            <a:r>
              <a:rPr lang="zh-CN" altLang="en-US" sz="2400" dirty="0" smtClean="0">
                <a:solidFill>
                  <a:schemeClr val="tx2"/>
                </a:solidFill>
                <a:latin typeface="Arial" panose="020B0604020202020204" pitchFamily="34" charset="0"/>
                <a:ea typeface="微软雅黑" panose="020B0503020204020204" pitchFamily="34" charset="-122"/>
                <a:sym typeface="黑体" panose="02010609060101010101" pitchFamily="49" charset="-122"/>
              </a:rPr>
              <a:t>：</a:t>
            </a:r>
            <a:r>
              <a:rPr lang="en-US" altLang="zh-CN" sz="2400" dirty="0" smtClean="0">
                <a:solidFill>
                  <a:schemeClr val="tx2"/>
                </a:solidFill>
                <a:latin typeface="Arial" panose="020B0604020202020204" pitchFamily="34" charset="0"/>
                <a:ea typeface="微软雅黑" panose="020B0503020204020204" pitchFamily="34" charset="-122"/>
                <a:sym typeface="黑体" panose="02010609060101010101" pitchFamily="49" charset="-122"/>
              </a:rPr>
              <a:t>0</a:t>
            </a:r>
            <a:r>
              <a:rPr lang="en-US" altLang="zh-CN" sz="2400" dirty="0" smtClean="0">
                <a:solidFill>
                  <a:schemeClr val="tx2"/>
                </a:solidFill>
                <a:latin typeface="Arial" panose="020B0604020202020204" pitchFamily="34" charset="0"/>
                <a:ea typeface="微软雅黑" panose="020B0503020204020204" pitchFamily="34" charset="-122"/>
                <a:sym typeface="+mn-ea"/>
              </a:rPr>
              <a:t>0186      </a:t>
            </a:r>
            <a:r>
              <a:rPr lang="en-US" altLang="zh-CN" sz="2400" dirty="0" smtClean="0">
                <a:solidFill>
                  <a:schemeClr val="tx2"/>
                </a:solidFill>
                <a:latin typeface="Arial" panose="020B0604020202020204" pitchFamily="34" charset="0"/>
                <a:ea typeface="微软雅黑" panose="020B0503020204020204" pitchFamily="34" charset="-122"/>
                <a:sym typeface="黑体" panose="02010609060101010101" pitchFamily="49" charset="-122"/>
              </a:rPr>
              <a:t>&lt;</a:t>
            </a:r>
            <a:r>
              <a:rPr lang="zh-CN" altLang="en-US" sz="2400" dirty="0" smtClean="0">
                <a:solidFill>
                  <a:schemeClr val="tx2"/>
                </a:solidFill>
                <a:latin typeface="Arial" panose="020B0604020202020204" pitchFamily="34" charset="0"/>
                <a:ea typeface="微软雅黑" panose="020B0503020204020204" pitchFamily="34" charset="-122"/>
                <a:sym typeface="黑体" panose="02010609060101010101" pitchFamily="49" charset="-122"/>
              </a:rPr>
              <a:t>题海</a:t>
            </a:r>
            <a:r>
              <a:rPr lang="en-US" altLang="zh-CN" sz="2400" dirty="0" smtClean="0">
                <a:solidFill>
                  <a:schemeClr val="tx2"/>
                </a:solidFill>
                <a:latin typeface="Arial" panose="020B0604020202020204" pitchFamily="34" charset="0"/>
                <a:ea typeface="微软雅黑" panose="020B0503020204020204" pitchFamily="34" charset="-122"/>
                <a:sym typeface="黑体" panose="02010609060101010101" pitchFamily="49" charset="-122"/>
              </a:rPr>
              <a:t>1&gt;</a:t>
            </a:r>
          </a:p>
        </p:txBody>
      </p:sp>
    </p:spTree>
    <p:extLst>
      <p:ext uri="{BB962C8B-B14F-4D97-AF65-F5344CB8AC3E}">
        <p14:creationId xmlns:p14="http://schemas.microsoft.com/office/powerpoint/2010/main" val="151705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68227" y="3089602"/>
            <a:ext cx="2558782" cy="616689"/>
            <a:chOff x="-84650" y="0"/>
            <a:chExt cx="2489562" cy="576064"/>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0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84650" y="42031"/>
              <a:ext cx="2489562" cy="4887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726297"/>
            <a:ext cx="3463352" cy="5395094"/>
            <a:chOff x="4552950" y="225498"/>
            <a:chExt cx="3106738" cy="4728940"/>
          </a:xfrm>
        </p:grpSpPr>
        <p:sp>
          <p:nvSpPr>
            <p:cNvPr id="39" name="TextBox 4"/>
            <p:cNvSpPr>
              <a:spLocks noChangeArrowheads="1"/>
            </p:cNvSpPr>
            <p:nvPr/>
          </p:nvSpPr>
          <p:spPr bwMode="auto">
            <a:xfrm>
              <a:off x="4552950" y="821598"/>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影响因素</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225498"/>
              <a:ext cx="1798638"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bg1">
                      <a:lumMod val="75000"/>
                    </a:schemeClr>
                  </a:solidFill>
                  <a:latin typeface="Franklin Gothic Book" pitchFamily="34" charset="0"/>
                  <a:ea typeface="微软雅黑" pitchFamily="34" charset="-122"/>
                  <a:sym typeface="Franklin Gothic Book" pitchFamily="34" charset="0"/>
                </a:rPr>
                <a:t>概述</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42351"/>
              <a:ext cx="2574925"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bg1">
                      <a:lumMod val="75000"/>
                    </a:schemeClr>
                  </a:solidFill>
                  <a:latin typeface="Franklin Gothic Book" pitchFamily="34" charset="0"/>
                  <a:ea typeface="微软雅黑" pitchFamily="34" charset="-122"/>
                  <a:sym typeface="Franklin Gothic Book" pitchFamily="34" charset="0"/>
                </a:rPr>
                <a:t>谈判前：准备</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87757"/>
              <a:ext cx="3106738"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bg1">
                      <a:lumMod val="75000"/>
                    </a:schemeClr>
                  </a:solidFill>
                  <a:latin typeface="Franklin Gothic Book" pitchFamily="34" charset="0"/>
                  <a:ea typeface="微软雅黑" pitchFamily="34" charset="-122"/>
                  <a:sym typeface="Franklin Gothic Book" pitchFamily="34" charset="0"/>
                </a:rPr>
                <a:t>各阶段：策略</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708510"/>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bg1">
                      <a:lumMod val="75000"/>
                    </a:schemeClr>
                  </a:solidFill>
                  <a:latin typeface="Franklin Gothic Book" pitchFamily="34" charset="0"/>
                  <a:ea typeface="微软雅黑" pitchFamily="34" charset="-122"/>
                  <a:sym typeface="Franklin Gothic Book" pitchFamily="34" charset="0"/>
                </a:rPr>
                <a:t>谈判中：技巧</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0858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000" b="1" dirty="0">
                  <a:solidFill>
                    <a:schemeClr val="bg1">
                      <a:lumMod val="75000"/>
                    </a:schemeClr>
                  </a:solidFill>
                  <a:latin typeface="Franklin Gothic Book" pitchFamily="34" charset="0"/>
                  <a:ea typeface="微软雅黑" pitchFamily="34" charset="-122"/>
                  <a:sym typeface="Franklin Gothic Book" pitchFamily="34" charset="0"/>
                </a:rPr>
                <a:t>文化</a:t>
              </a:r>
              <a:r>
                <a:rPr lang="zh-CN" altLang="en-US" sz="2000" b="1" dirty="0" smtClean="0">
                  <a:solidFill>
                    <a:schemeClr val="bg1">
                      <a:lumMod val="75000"/>
                    </a:schemeClr>
                  </a:solidFill>
                  <a:latin typeface="Franklin Gothic Book" pitchFamily="34" charset="0"/>
                  <a:ea typeface="微软雅黑" pitchFamily="34" charset="-122"/>
                  <a:sym typeface="Franklin Gothic Book" pitchFamily="34" charset="0"/>
                </a:rPr>
                <a:t>差异</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000" b="1" dirty="0" smtClean="0">
                  <a:solidFill>
                    <a:schemeClr val="bg1">
                      <a:lumMod val="75000"/>
                    </a:schemeClr>
                  </a:solidFill>
                  <a:latin typeface="Franklin Gothic Book" pitchFamily="34" charset="0"/>
                  <a:ea typeface="微软雅黑" pitchFamily="34" charset="-122"/>
                  <a:sym typeface="Franklin Gothic Book" pitchFamily="34" charset="0"/>
                </a:rPr>
                <a:t>经典</a:t>
              </a:r>
              <a:r>
                <a:rPr lang="zh-CN" altLang="en-US" sz="2000" b="1" dirty="0">
                  <a:solidFill>
                    <a:schemeClr val="bg1">
                      <a:lumMod val="75000"/>
                    </a:schemeClr>
                  </a:solidFill>
                  <a:latin typeface="Franklin Gothic Book" pitchFamily="34" charset="0"/>
                  <a:ea typeface="微软雅黑" pitchFamily="34" charset="-122"/>
                  <a:sym typeface="Franklin Gothic Book" pitchFamily="34" charset="0"/>
                </a:rPr>
                <a:t>案例分析</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50017"/>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bg1">
                      <a:lumMod val="75000"/>
                    </a:schemeClr>
                  </a:solidFill>
                  <a:latin typeface="Franklin Gothic Book" pitchFamily="34" charset="0"/>
                  <a:ea typeface="微软雅黑" pitchFamily="34" charset="-122"/>
                  <a:sym typeface="Franklin Gothic Book" pitchFamily="34" charset="0"/>
                </a:rPr>
                <a:t>存在的风险</a:t>
              </a:r>
              <a:endParaRPr lang="en-US" altLang="en-US" sz="2000" b="1" dirty="0">
                <a:solidFill>
                  <a:schemeClr val="bg1">
                    <a:lumMod val="7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7344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沉默的谈判对手的心理特征是（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非常</a:t>
            </a:r>
            <a:r>
              <a:rPr lang="zh-CN" altLang="en-US" sz="2400" dirty="0">
                <a:latin typeface="微软雅黑" panose="020B0503020204020204" pitchFamily="34" charset="-122"/>
                <a:ea typeface="微软雅黑" panose="020B0503020204020204" pitchFamily="34" charset="-122"/>
              </a:rPr>
              <a:t>固执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不自信</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想逃避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行为</a:t>
            </a:r>
            <a:r>
              <a:rPr lang="zh-CN" altLang="en-US" sz="2400" dirty="0">
                <a:latin typeface="微软雅黑" panose="020B0503020204020204" pitchFamily="34" charset="-122"/>
                <a:ea typeface="微软雅黑" panose="020B0503020204020204" pitchFamily="34" charset="-122"/>
              </a:rPr>
              <a:t>表情不</a:t>
            </a:r>
            <a:r>
              <a:rPr lang="zh-CN" altLang="en-US" sz="2400" dirty="0" smtClean="0">
                <a:latin typeface="微软雅黑" panose="020B0503020204020204" pitchFamily="34" charset="-122"/>
                <a:ea typeface="微软雅黑" panose="020B0503020204020204" pitchFamily="34" charset="-122"/>
              </a:rPr>
              <a:t>一致</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给</a:t>
            </a:r>
            <a:r>
              <a:rPr lang="zh-CN" altLang="en-US" sz="2400" dirty="0">
                <a:latin typeface="微软雅黑" panose="020B0503020204020204" pitchFamily="34" charset="-122"/>
                <a:ea typeface="微软雅黑" panose="020B0503020204020204" pitchFamily="34" charset="-122"/>
              </a:rPr>
              <a:t>人感觉不热情</a:t>
            </a:r>
          </a:p>
        </p:txBody>
      </p:sp>
      <p:sp>
        <p:nvSpPr>
          <p:cNvPr id="6" name="文本框 5"/>
          <p:cNvSpPr txBox="1"/>
          <p:nvPr/>
        </p:nvSpPr>
        <p:spPr>
          <a:xfrm>
            <a:off x="762000" y="3887227"/>
            <a:ext cx="11094720" cy="2677656"/>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BCDE</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沉默的谈判对手，这类人的心理特点是：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）不自信。由于不善言辞，生怕被别人误解或被小看，这类人常常闷闷不乐，具有自卑感。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）想逃避。他们对于说话一事感到很麻烦，从来不会因没有说话而感到不自在，自然而然地以听者自居。 </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）行为表情不一致。当他面带微笑时，可能内心正处于一种焦虑和不耐烦的心态。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）给人不热情的感觉。这些人看似态度傲慢，其实，内心里也有一种愿为人做些事的想法。</a:t>
            </a:r>
          </a:p>
        </p:txBody>
      </p:sp>
    </p:spTree>
    <p:extLst>
      <p:ext uri="{BB962C8B-B14F-4D97-AF65-F5344CB8AC3E}">
        <p14:creationId xmlns:p14="http://schemas.microsoft.com/office/powerpoint/2010/main" val="36723629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打破谈判中僵局的做法有（ </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改期</a:t>
            </a:r>
            <a:r>
              <a:rPr lang="zh-CN" altLang="en-US" sz="2400" dirty="0">
                <a:latin typeface="微软雅黑" panose="020B0503020204020204" pitchFamily="34" charset="-122"/>
                <a:ea typeface="微软雅黑" panose="020B0503020204020204" pitchFamily="34" charset="-122"/>
              </a:rPr>
              <a:t>再谈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采取</a:t>
            </a:r>
            <a:r>
              <a:rPr lang="zh-CN" altLang="en-US" sz="2400" dirty="0">
                <a:latin typeface="微软雅黑" panose="020B0503020204020204" pitchFamily="34" charset="-122"/>
                <a:ea typeface="微软雅黑" panose="020B0503020204020204" pitchFamily="34" charset="-122"/>
              </a:rPr>
              <a:t>横向式的谈判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采取</a:t>
            </a:r>
            <a:r>
              <a:rPr lang="zh-CN" altLang="en-US" sz="2400" dirty="0">
                <a:latin typeface="微软雅黑" panose="020B0503020204020204" pitchFamily="34" charset="-122"/>
                <a:ea typeface="微软雅黑" panose="020B0503020204020204" pitchFamily="34" charset="-122"/>
              </a:rPr>
              <a:t>纵向式的</a:t>
            </a:r>
            <a:r>
              <a:rPr lang="zh-CN" altLang="en-US" sz="2400" dirty="0" smtClean="0">
                <a:latin typeface="微软雅黑" panose="020B0503020204020204" pitchFamily="34" charset="-122"/>
                <a:ea typeface="微软雅黑" panose="020B0503020204020204" pitchFamily="34" charset="-122"/>
              </a:rPr>
              <a:t>谈判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改变</a:t>
            </a:r>
            <a:r>
              <a:rPr lang="zh-CN" altLang="en-US" sz="2400" dirty="0">
                <a:latin typeface="微软雅黑" panose="020B0503020204020204" pitchFamily="34" charset="-122"/>
                <a:ea typeface="微软雅黑" panose="020B0503020204020204" pitchFamily="34" charset="-122"/>
              </a:rPr>
              <a:t>谈判环境与气氛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更换</a:t>
            </a:r>
            <a:r>
              <a:rPr lang="zh-CN" altLang="en-US" sz="2400" dirty="0">
                <a:latin typeface="微软雅黑" panose="020B0503020204020204" pitchFamily="34" charset="-122"/>
                <a:ea typeface="微软雅黑" panose="020B0503020204020204" pitchFamily="34" charset="-122"/>
              </a:rPr>
              <a:t>谈判人员或者由领导出面调解</a:t>
            </a:r>
          </a:p>
        </p:txBody>
      </p:sp>
    </p:spTree>
    <p:extLst>
      <p:ext uri="{BB962C8B-B14F-4D97-AF65-F5344CB8AC3E}">
        <p14:creationId xmlns:p14="http://schemas.microsoft.com/office/powerpoint/2010/main" val="14585676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打破谈判中僵局的做法有（ </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改期</a:t>
            </a:r>
            <a:r>
              <a:rPr lang="zh-CN" altLang="en-US" sz="2400" dirty="0">
                <a:latin typeface="微软雅黑" panose="020B0503020204020204" pitchFamily="34" charset="-122"/>
                <a:ea typeface="微软雅黑" panose="020B0503020204020204" pitchFamily="34" charset="-122"/>
              </a:rPr>
              <a:t>再谈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采取</a:t>
            </a:r>
            <a:r>
              <a:rPr lang="zh-CN" altLang="en-US" sz="2400" dirty="0">
                <a:latin typeface="微软雅黑" panose="020B0503020204020204" pitchFamily="34" charset="-122"/>
                <a:ea typeface="微软雅黑" panose="020B0503020204020204" pitchFamily="34" charset="-122"/>
              </a:rPr>
              <a:t>横向式的谈判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采取</a:t>
            </a:r>
            <a:r>
              <a:rPr lang="zh-CN" altLang="en-US" sz="2400" dirty="0">
                <a:latin typeface="微软雅黑" panose="020B0503020204020204" pitchFamily="34" charset="-122"/>
                <a:ea typeface="微软雅黑" panose="020B0503020204020204" pitchFamily="34" charset="-122"/>
              </a:rPr>
              <a:t>纵向式的</a:t>
            </a:r>
            <a:r>
              <a:rPr lang="zh-CN" altLang="en-US" sz="2400" dirty="0" smtClean="0">
                <a:latin typeface="微软雅黑" panose="020B0503020204020204" pitchFamily="34" charset="-122"/>
                <a:ea typeface="微软雅黑" panose="020B0503020204020204" pitchFamily="34" charset="-122"/>
              </a:rPr>
              <a:t>谈判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改变</a:t>
            </a:r>
            <a:r>
              <a:rPr lang="zh-CN" altLang="en-US" sz="2400" dirty="0">
                <a:latin typeface="微软雅黑" panose="020B0503020204020204" pitchFamily="34" charset="-122"/>
                <a:ea typeface="微软雅黑" panose="020B0503020204020204" pitchFamily="34" charset="-122"/>
              </a:rPr>
              <a:t>谈判环境与气氛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更换</a:t>
            </a:r>
            <a:r>
              <a:rPr lang="zh-CN" altLang="en-US" sz="2400" dirty="0">
                <a:latin typeface="微软雅黑" panose="020B0503020204020204" pitchFamily="34" charset="-122"/>
                <a:ea typeface="微软雅黑" panose="020B0503020204020204" pitchFamily="34" charset="-122"/>
              </a:rPr>
              <a:t>谈判人员或者由领导出面调解</a:t>
            </a:r>
          </a:p>
        </p:txBody>
      </p:sp>
      <p:sp>
        <p:nvSpPr>
          <p:cNvPr id="6" name="文本框 5"/>
          <p:cNvSpPr txBox="1"/>
          <p:nvPr/>
        </p:nvSpPr>
        <p:spPr>
          <a:xfrm>
            <a:off x="762000" y="3887227"/>
            <a:ext cx="11094720" cy="212365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ABDE</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打破谈判中僵局的做法：（</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）采取横向式的谈判；（</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）改期再谈；（</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）改变谈判环境与气氛；（</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）叙旧情，强调双方共同点；（</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）更换谈判人员或者由领导出面调解。。</a:t>
            </a:r>
          </a:p>
        </p:txBody>
      </p:sp>
    </p:spTree>
    <p:extLst>
      <p:ext uri="{BB962C8B-B14F-4D97-AF65-F5344CB8AC3E}">
        <p14:creationId xmlns:p14="http://schemas.microsoft.com/office/powerpoint/2010/main" val="23672340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谈判双方交锋中的技巧有（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听少说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有</a:t>
            </a:r>
            <a:r>
              <a:rPr lang="zh-CN" altLang="en-US" sz="2400" dirty="0">
                <a:latin typeface="微软雅黑" panose="020B0503020204020204" pitchFamily="34" charset="-122"/>
                <a:ea typeface="微软雅黑" panose="020B0503020204020204" pitchFamily="34" charset="-122"/>
              </a:rPr>
              <a:t>问必答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巧</a:t>
            </a:r>
            <a:r>
              <a:rPr lang="zh-CN" altLang="en-US" sz="2400" dirty="0">
                <a:latin typeface="微软雅黑" panose="020B0503020204020204" pitchFamily="34" charset="-122"/>
                <a:ea typeface="微软雅黑" panose="020B0503020204020204" pitchFamily="34" charset="-122"/>
              </a:rPr>
              <a:t>提</a:t>
            </a:r>
            <a:r>
              <a:rPr lang="zh-CN" altLang="en-US" sz="2400" dirty="0" smtClean="0">
                <a:latin typeface="微软雅黑" panose="020B0503020204020204" pitchFamily="34" charset="-122"/>
                <a:ea typeface="微软雅黑" panose="020B0503020204020204" pitchFamily="34" charset="-122"/>
              </a:rPr>
              <a:t>问题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使用条件问句</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避免</a:t>
            </a:r>
            <a:r>
              <a:rPr lang="zh-CN" altLang="en-US" sz="2400" dirty="0">
                <a:latin typeface="微软雅黑" panose="020B0503020204020204" pitchFamily="34" charset="-122"/>
                <a:ea typeface="微软雅黑" panose="020B0503020204020204" pitchFamily="34" charset="-122"/>
              </a:rPr>
              <a:t>跨国文化交流产生的歧义</a:t>
            </a:r>
          </a:p>
        </p:txBody>
      </p:sp>
    </p:spTree>
    <p:extLst>
      <p:ext uri="{BB962C8B-B14F-4D97-AF65-F5344CB8AC3E}">
        <p14:creationId xmlns:p14="http://schemas.microsoft.com/office/powerpoint/2010/main" val="9435800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谈判双方交锋中的技巧有（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听少说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有</a:t>
            </a:r>
            <a:r>
              <a:rPr lang="zh-CN" altLang="en-US" sz="2400" dirty="0">
                <a:latin typeface="微软雅黑" panose="020B0503020204020204" pitchFamily="34" charset="-122"/>
                <a:ea typeface="微软雅黑" panose="020B0503020204020204" pitchFamily="34" charset="-122"/>
              </a:rPr>
              <a:t>问必答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巧</a:t>
            </a:r>
            <a:r>
              <a:rPr lang="zh-CN" altLang="en-US" sz="2400" dirty="0">
                <a:latin typeface="微软雅黑" panose="020B0503020204020204" pitchFamily="34" charset="-122"/>
                <a:ea typeface="微软雅黑" panose="020B0503020204020204" pitchFamily="34" charset="-122"/>
              </a:rPr>
              <a:t>提</a:t>
            </a:r>
            <a:r>
              <a:rPr lang="zh-CN" altLang="en-US" sz="2400" dirty="0" smtClean="0">
                <a:latin typeface="微软雅黑" panose="020B0503020204020204" pitchFamily="34" charset="-122"/>
                <a:ea typeface="微软雅黑" panose="020B0503020204020204" pitchFamily="34" charset="-122"/>
              </a:rPr>
              <a:t>问题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使用条件问句</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避免</a:t>
            </a:r>
            <a:r>
              <a:rPr lang="zh-CN" altLang="en-US" sz="2400" dirty="0">
                <a:latin typeface="微软雅黑" panose="020B0503020204020204" pitchFamily="34" charset="-122"/>
                <a:ea typeface="微软雅黑" panose="020B0503020204020204" pitchFamily="34" charset="-122"/>
              </a:rPr>
              <a:t>跨国文化交流产生的歧义</a:t>
            </a:r>
          </a:p>
        </p:txBody>
      </p:sp>
      <p:sp>
        <p:nvSpPr>
          <p:cNvPr id="6" name="文本框 5"/>
          <p:cNvSpPr txBox="1"/>
          <p:nvPr/>
        </p:nvSpPr>
        <p:spPr>
          <a:xfrm>
            <a:off x="762000" y="3887227"/>
            <a:ext cx="11094720" cy="1569660"/>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ACDE</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交锋中的技巧：（</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）多听少说，（</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）巧提问题，（</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）使用条件问句，（</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）避免跨国文化交流产生的歧义。</a:t>
            </a:r>
          </a:p>
        </p:txBody>
      </p:sp>
    </p:spTree>
    <p:extLst>
      <p:ext uri="{BB962C8B-B14F-4D97-AF65-F5344CB8AC3E}">
        <p14:creationId xmlns:p14="http://schemas.microsoft.com/office/powerpoint/2010/main" val="29091802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以下有关俄罗斯人谈判风格的描述不正确的有（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豪放热心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浪漫</a:t>
            </a:r>
            <a:r>
              <a:rPr lang="zh-CN" altLang="en-US" sz="2400" dirty="0">
                <a:latin typeface="微软雅黑" panose="020B0503020204020204" pitchFamily="34" charset="-122"/>
                <a:ea typeface="微软雅黑" panose="020B0503020204020204" pitchFamily="34" charset="-122"/>
              </a:rPr>
              <a:t>随意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求成心切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效率</a:t>
            </a:r>
            <a:r>
              <a:rPr lang="zh-CN" altLang="en-US" sz="2400" dirty="0">
                <a:latin typeface="微软雅黑" panose="020B0503020204020204" pitchFamily="34" charset="-122"/>
                <a:ea typeface="微软雅黑" panose="020B0503020204020204" pitchFamily="34" charset="-122"/>
              </a:rPr>
              <a:t>较高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缺乏</a:t>
            </a:r>
            <a:r>
              <a:rPr lang="zh-CN" altLang="en-US" sz="2400" dirty="0">
                <a:latin typeface="微软雅黑" panose="020B0503020204020204" pitchFamily="34" charset="-122"/>
                <a:ea typeface="微软雅黑" panose="020B0503020204020204" pitchFamily="34" charset="-122"/>
              </a:rPr>
              <a:t>信任感</a:t>
            </a:r>
          </a:p>
        </p:txBody>
      </p:sp>
    </p:spTree>
    <p:extLst>
      <p:ext uri="{BB962C8B-B14F-4D97-AF65-F5344CB8AC3E}">
        <p14:creationId xmlns:p14="http://schemas.microsoft.com/office/powerpoint/2010/main" val="29603302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以下有关俄罗斯人谈判风格的描述不正确的有（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豪放热心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浪漫</a:t>
            </a:r>
            <a:r>
              <a:rPr lang="zh-CN" altLang="en-US" sz="2400" dirty="0">
                <a:latin typeface="微软雅黑" panose="020B0503020204020204" pitchFamily="34" charset="-122"/>
                <a:ea typeface="微软雅黑" panose="020B0503020204020204" pitchFamily="34" charset="-122"/>
              </a:rPr>
              <a:t>随意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求成心切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效率</a:t>
            </a:r>
            <a:r>
              <a:rPr lang="zh-CN" altLang="en-US" sz="2400" dirty="0">
                <a:latin typeface="微软雅黑" panose="020B0503020204020204" pitchFamily="34" charset="-122"/>
                <a:ea typeface="微软雅黑" panose="020B0503020204020204" pitchFamily="34" charset="-122"/>
              </a:rPr>
              <a:t>较高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缺乏</a:t>
            </a:r>
            <a:r>
              <a:rPr lang="zh-CN" altLang="en-US" sz="2400" dirty="0">
                <a:latin typeface="微软雅黑" panose="020B0503020204020204" pitchFamily="34" charset="-122"/>
                <a:ea typeface="微软雅黑" panose="020B0503020204020204" pitchFamily="34" charset="-122"/>
              </a:rPr>
              <a:t>信任感</a:t>
            </a:r>
          </a:p>
        </p:txBody>
      </p:sp>
      <p:sp>
        <p:nvSpPr>
          <p:cNvPr id="6" name="文本框 5"/>
          <p:cNvSpPr txBox="1"/>
          <p:nvPr/>
        </p:nvSpPr>
        <p:spPr>
          <a:xfrm>
            <a:off x="762000" y="3887227"/>
            <a:ext cx="11094720" cy="2037096"/>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ABD</a:t>
            </a:r>
          </a:p>
          <a:p>
            <a:pPr>
              <a:lnSpc>
                <a:spcPct val="150000"/>
              </a:lnSpc>
            </a:pPr>
            <a:r>
              <a:rPr lang="zh-CN" altLang="en-US" sz="2400" dirty="0" smtClean="0">
                <a:latin typeface="楷体" panose="02010609060101010101" pitchFamily="49" charset="-122"/>
                <a:ea typeface="楷体" panose="02010609060101010101" pitchFamily="49" charset="-122"/>
              </a:rPr>
              <a:t>俄罗斯</a:t>
            </a:r>
            <a:r>
              <a:rPr lang="zh-CN" altLang="en-US" sz="2400" dirty="0">
                <a:latin typeface="楷体" panose="02010609060101010101" pitchFamily="49" charset="-122"/>
                <a:ea typeface="楷体" panose="02010609060101010101" pitchFamily="49" charset="-122"/>
              </a:rPr>
              <a:t>商人一般显得忧郁、拘谨，谨慎敏感，虽然待人谦恭，却相对缺乏信任感。他们求成心切，求利心切，喜欢谈大额合同，对交易条件要求苛刻，缺乏灵活性。且办事效率较低。</a:t>
            </a:r>
          </a:p>
        </p:txBody>
      </p:sp>
    </p:spTree>
    <p:extLst>
      <p:ext uri="{BB962C8B-B14F-4D97-AF65-F5344CB8AC3E}">
        <p14:creationId xmlns:p14="http://schemas.microsoft.com/office/powerpoint/2010/main" val="28387119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8681" y="1117239"/>
            <a:ext cx="10530840"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硬式</a:t>
            </a:r>
            <a:r>
              <a:rPr lang="zh-CN" altLang="en-US" sz="2400" dirty="0" smtClean="0">
                <a:latin typeface="微软雅黑" panose="020B0503020204020204" pitchFamily="34" charset="-122"/>
                <a:ea typeface="微软雅黑" panose="020B0503020204020204" pitchFamily="34" charset="-122"/>
              </a:rPr>
              <a:t>谈判</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5869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8681" y="1117239"/>
            <a:ext cx="10530840" cy="3970318"/>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硬式</a:t>
            </a:r>
            <a:r>
              <a:rPr lang="zh-CN" altLang="en-US" sz="2400" dirty="0" smtClean="0">
                <a:latin typeface="微软雅黑" panose="020B0503020204020204" pitchFamily="34" charset="-122"/>
                <a:ea typeface="微软雅黑" panose="020B0503020204020204" pitchFamily="34" charset="-122"/>
              </a:rPr>
              <a:t>谈判</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硬式谈判又称立场型谈判。硬式谈判者把任何情况都看做是一场意志力的竞争和搏斗，认为在这样的竞赛中，立场越强硬者，最后的收获也就越多。在硬式谈判中，双方把注意力都投入到如何维护自己的立场、否定对方的立场上，而忽视双方在谈判中真正需要的是什么，能否找到一个兼顾双方需要的解决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7646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谈判主体的资格</a:t>
            </a:r>
            <a:r>
              <a:rPr lang="zh-CN" altLang="en-US" sz="2400" dirty="0" smtClean="0">
                <a:latin typeface="微软雅黑" panose="020B0503020204020204" pitchFamily="34" charset="-122"/>
                <a:ea typeface="微软雅黑" panose="020B0503020204020204" pitchFamily="34" charset="-122"/>
              </a:rPr>
              <a:t>问题</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06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85083785"/>
              </p:ext>
            </p:extLst>
          </p:nvPr>
        </p:nvGraphicFramePr>
        <p:xfrm>
          <a:off x="0" y="1277471"/>
          <a:ext cx="1691680" cy="4672602"/>
        </p:xfrm>
        <a:graphic>
          <a:graphicData uri="http://schemas.openxmlformats.org/drawingml/2006/table">
            <a:tbl>
              <a:tblPr>
                <a:tableStyleId>{2D5ABB26-0587-4C30-8999-92F81FD0307C}</a:tableStyleId>
              </a:tblPr>
              <a:tblGrid>
                <a:gridCol w="1691680"/>
              </a:tblGrid>
              <a:tr h="1557534">
                <a:tc>
                  <a:txBody>
                    <a:bodyPr/>
                    <a:lstStyle/>
                    <a:p>
                      <a:pPr algn="ct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环境因素</a:t>
                      </a:r>
                      <a:endParaRPr lang="zh-CN" altLang="en-US" sz="2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法律因素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心理因素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11</a:t>
            </a:fld>
            <a:endParaRPr lang="zh-CN" altLang="en-US" kern="0" dirty="0">
              <a:solidFill>
                <a:sysClr val="window" lastClr="FFFFFF"/>
              </a:solidFill>
              <a:latin typeface="Calibri"/>
              <a:ea typeface="宋体"/>
            </a:endParaRPr>
          </a:p>
        </p:txBody>
      </p:sp>
      <p:cxnSp>
        <p:nvCxnSpPr>
          <p:cNvPr id="14" name="直接连接符 13"/>
          <p:cNvCxnSpPr/>
          <p:nvPr/>
        </p:nvCxnSpPr>
        <p:spPr>
          <a:xfrm>
            <a:off x="1907704" y="9070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90045" y="178275"/>
            <a:ext cx="6340197"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第二</a:t>
            </a:r>
            <a:r>
              <a:rPr lang="zh-CN" altLang="en-US" sz="3200" dirty="0" smtClean="0">
                <a:latin typeface="黑体" panose="02010609060101010101" pitchFamily="49" charset="-122"/>
                <a:ea typeface="黑体" panose="02010609060101010101" pitchFamily="49" charset="-122"/>
              </a:rPr>
              <a:t>章  国际商务谈判的影响因素</a:t>
            </a:r>
          </a:p>
        </p:txBody>
      </p:sp>
    </p:spTree>
    <p:extLst>
      <p:ext uri="{BB962C8B-B14F-4D97-AF65-F5344CB8AC3E}">
        <p14:creationId xmlns:p14="http://schemas.microsoft.com/office/powerpoint/2010/main" val="60773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谈判主体的资格</a:t>
            </a:r>
            <a:r>
              <a:rPr lang="zh-CN" altLang="en-US" sz="2400" dirty="0" smtClean="0">
                <a:latin typeface="微软雅黑" panose="020B0503020204020204" pitchFamily="34" charset="-122"/>
                <a:ea typeface="微软雅黑" panose="020B0503020204020204" pitchFamily="34" charset="-122"/>
              </a:rPr>
              <a:t>问题</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所谓谈判主体的资格问题是指法律意义上的资格问题，即对方公司的签约能力和履约能力。</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48363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澄清式</a:t>
            </a:r>
            <a:r>
              <a:rPr lang="zh-CN" altLang="en-US" sz="2400" dirty="0" smtClean="0">
                <a:latin typeface="微软雅黑" panose="020B0503020204020204" pitchFamily="34" charset="-122"/>
                <a:ea typeface="微软雅黑" panose="020B0503020204020204" pitchFamily="34" charset="-122"/>
              </a:rPr>
              <a:t>发问</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8427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澄清式</a:t>
            </a:r>
            <a:r>
              <a:rPr lang="zh-CN" altLang="en-US" sz="2400" dirty="0" smtClean="0">
                <a:latin typeface="微软雅黑" panose="020B0503020204020204" pitchFamily="34" charset="-122"/>
                <a:ea typeface="微软雅黑" panose="020B0503020204020204" pitchFamily="34" charset="-122"/>
              </a:rPr>
              <a:t>发问</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澄清式发问是针对对方的答复重新提出问题，以使对方进一步澄清或补充其原先答复的一种问句。</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100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单项</a:t>
            </a:r>
            <a:r>
              <a:rPr lang="zh-CN" altLang="en-US" sz="2400" dirty="0" smtClean="0">
                <a:latin typeface="微软雅黑" panose="020B0503020204020204" pitchFamily="34" charset="-122"/>
                <a:ea typeface="微软雅黑" panose="020B0503020204020204" pitchFamily="34" charset="-122"/>
              </a:rPr>
              <a:t>平衡</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49365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7720" y="1091478"/>
            <a:ext cx="10789919"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单项</a:t>
            </a:r>
            <a:r>
              <a:rPr lang="zh-CN" altLang="en-US" sz="2400" dirty="0" smtClean="0">
                <a:latin typeface="微软雅黑" panose="020B0503020204020204" pitchFamily="34" charset="-122"/>
                <a:ea typeface="微软雅黑" panose="020B0503020204020204" pitchFamily="34" charset="-122"/>
              </a:rPr>
              <a:t>平衡</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将某一项具体交易的货币平衡称为单项平衡。</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2257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58643" y="740955"/>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简述与国际商务谈判有关的财政金融状况因素。</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983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58643" y="740955"/>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简述与国际商务谈判有关的财政金融状况因素。</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403411" y="1387287"/>
            <a:ext cx="11008659" cy="5324535"/>
          </a:xfrm>
          <a:prstGeom prst="rect">
            <a:avLst/>
          </a:prstGeom>
        </p:spPr>
        <p:txBody>
          <a:bodyPr wrap="square">
            <a:spAutoFit/>
          </a:bodyPr>
          <a:lstStyle/>
          <a:p>
            <a:r>
              <a:rPr lang="zh-CN" altLang="en-US" sz="2000" dirty="0" smtClean="0">
                <a:latin typeface="楷体" panose="02010609060101010101" pitchFamily="49" charset="-122"/>
                <a:ea typeface="楷体" panose="02010609060101010101" pitchFamily="49" charset="-122"/>
              </a:rPr>
              <a:t>（一）外债状况 </a:t>
            </a:r>
          </a:p>
          <a:p>
            <a:r>
              <a:rPr lang="zh-CN" altLang="en-US" sz="2000" dirty="0" smtClean="0">
                <a:latin typeface="楷体" panose="02010609060101010101" pitchFamily="49" charset="-122"/>
                <a:ea typeface="楷体" panose="02010609060101010101" pitchFamily="49" charset="-122"/>
              </a:rPr>
              <a:t>如果该国的外债过高，在协议履行过程中，有可能会因为对方国家的外债偿还问题而使企业无法支付本次交易的款项。 </a:t>
            </a:r>
          </a:p>
          <a:p>
            <a:r>
              <a:rPr lang="zh-CN" altLang="en-US" sz="2000" dirty="0" smtClean="0">
                <a:latin typeface="楷体" panose="02010609060101010101" pitchFamily="49" charset="-122"/>
                <a:ea typeface="楷体" panose="02010609060101010101" pitchFamily="49" charset="-122"/>
              </a:rPr>
              <a:t>（二）外汇储备情况 </a:t>
            </a:r>
          </a:p>
          <a:p>
            <a:r>
              <a:rPr lang="zh-CN" altLang="en-US" sz="2000" dirty="0" smtClean="0">
                <a:latin typeface="楷体" panose="02010609060101010101" pitchFamily="49" charset="-122"/>
                <a:ea typeface="楷体" panose="02010609060101010101" pitchFamily="49" charset="-122"/>
              </a:rPr>
              <a:t>如果一国外汇储备较多，则表明该国有较强的对外支付能力，相反，则存在困难。另外，要认真考察该国出口产品的结构，因为一个国家的外汇储备状况与该国出口产品的结构有着密切的关系。 </a:t>
            </a:r>
          </a:p>
          <a:p>
            <a:r>
              <a:rPr lang="zh-CN" altLang="en-US" sz="2000" dirty="0" smtClean="0">
                <a:latin typeface="楷体" panose="02010609060101010101" pitchFamily="49" charset="-122"/>
                <a:ea typeface="楷体" panose="02010609060101010101" pitchFamily="49" charset="-122"/>
              </a:rPr>
              <a:t>（三）货币的自由兑换 </a:t>
            </a:r>
          </a:p>
          <a:p>
            <a:r>
              <a:rPr lang="zh-CN" altLang="en-US" sz="2000" dirty="0" smtClean="0">
                <a:latin typeface="楷体" panose="02010609060101010101" pitchFamily="49" charset="-122"/>
                <a:ea typeface="楷体" panose="02010609060101010101" pitchFamily="49" charset="-122"/>
              </a:rPr>
              <a:t>如果交易双方国家之间的货币不能自由兑换，就会涉及如何完成兑换的问题，同时还要涉及选择什么样的货币来实现支付等。汇率变化对交易双方都存在一定风险，如何将汇率风险降低到最低，需要双方协商决定。 </a:t>
            </a:r>
          </a:p>
          <a:p>
            <a:r>
              <a:rPr lang="zh-CN" altLang="en-US" sz="2000" dirty="0" smtClean="0">
                <a:latin typeface="楷体" panose="02010609060101010101" pitchFamily="49" charset="-122"/>
                <a:ea typeface="楷体" panose="02010609060101010101" pitchFamily="49" charset="-122"/>
              </a:rPr>
              <a:t>（四）支付信誉 </a:t>
            </a:r>
          </a:p>
          <a:p>
            <a:r>
              <a:rPr lang="zh-CN" altLang="en-US" sz="2000" dirty="0" smtClean="0">
                <a:latin typeface="楷体" panose="02010609060101010101" pitchFamily="49" charset="-122"/>
                <a:ea typeface="楷体" panose="02010609060101010101" pitchFamily="49" charset="-122"/>
              </a:rPr>
              <a:t>在国际市场上，该国支付方面的信誉如何？是否有延期的情况？原因是什么？这是谈判人员事先必须完成的作业。此外，要想取得该国的外汇付款．需要经过哪些手续和环节？这也是必须明确的问题。 </a:t>
            </a:r>
          </a:p>
          <a:p>
            <a:r>
              <a:rPr lang="zh-CN" altLang="en-US" sz="2000" dirty="0" smtClean="0">
                <a:latin typeface="楷体" panose="02010609060101010101" pitchFamily="49" charset="-122"/>
                <a:ea typeface="楷体" panose="02010609060101010101" pitchFamily="49" charset="-122"/>
              </a:rPr>
              <a:t>（五）税法方面的情况 </a:t>
            </a:r>
          </a:p>
          <a:p>
            <a:r>
              <a:rPr lang="zh-CN" altLang="en-US" sz="2000" dirty="0" smtClean="0">
                <a:latin typeface="楷体" panose="02010609060101010101" pitchFamily="49" charset="-122"/>
                <a:ea typeface="楷体" panose="02010609060101010101" pitchFamily="49" charset="-122"/>
              </a:rPr>
              <a:t>该国适用的税法是什么？种类和方式？有签订过避免双重征税的协议？与哪些国家签订的？这些问题会直接影响到双方最终获利的大小。此外，该国对外汇汇出是否有限制等都应事前认真分析。</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367715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07053" y="1024906"/>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简述制定谈判方案的主要内容。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0767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07053" y="1024906"/>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简述制定谈判方案的主要内容。</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485451" y="1838875"/>
            <a:ext cx="4884869" cy="3416320"/>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）确定谈判目标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）规定谈判期限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）拟定谈判议程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）安排谈判人员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）选择谈判地点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）谈判现场的布置与安排</a:t>
            </a:r>
          </a:p>
        </p:txBody>
      </p:sp>
    </p:spTree>
    <p:extLst>
      <p:ext uri="{BB962C8B-B14F-4D97-AF65-F5344CB8AC3E}">
        <p14:creationId xmlns:p14="http://schemas.microsoft.com/office/powerpoint/2010/main" val="18973883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07053" y="1024906"/>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简述谈判中让步的原则。</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17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nvPr>
        </p:nvGraphicFramePr>
        <p:xfrm>
          <a:off x="0" y="1277471"/>
          <a:ext cx="1691680" cy="4672602"/>
        </p:xfrm>
        <a:graphic>
          <a:graphicData uri="http://schemas.openxmlformats.org/drawingml/2006/table">
            <a:tbl>
              <a:tblPr>
                <a:tableStyleId>{2D5ABB26-0587-4C30-8999-92F81FD0307C}</a:tableStyleId>
              </a:tblPr>
              <a:tblGrid>
                <a:gridCol w="1691680"/>
              </a:tblGrid>
              <a:tr h="1557534">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法律因素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心理因素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6" name="组合 5"/>
          <p:cNvGrpSpPr/>
          <p:nvPr/>
        </p:nvGrpSpPr>
        <p:grpSpPr>
          <a:xfrm>
            <a:off x="0" y="1282657"/>
            <a:ext cx="3508162" cy="1580824"/>
            <a:chOff x="-1816482" y="1035850"/>
            <a:chExt cx="3508162" cy="788186"/>
          </a:xfrm>
        </p:grpSpPr>
        <p:sp>
          <p:nvSpPr>
            <p:cNvPr id="7" name="矩形 6"/>
            <p:cNvSpPr/>
            <p:nvPr userDrawn="1"/>
          </p:nvSpPr>
          <p:spPr>
            <a:xfrm>
              <a:off x="-1816482"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环境因素</a:t>
              </a:r>
            </a:p>
          </p:txBody>
        </p:sp>
        <p:sp>
          <p:nvSpPr>
            <p:cNvPr id="8" name="等腰三角形 7"/>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12</a:t>
            </a:fld>
            <a:endParaRPr lang="zh-CN" altLang="en-US" kern="0" dirty="0">
              <a:solidFill>
                <a:sysClr val="window" lastClr="FFFFFF"/>
              </a:solidFill>
              <a:latin typeface="Calibri"/>
              <a:ea typeface="宋体"/>
            </a:endParaRPr>
          </a:p>
        </p:txBody>
      </p:sp>
      <p:sp>
        <p:nvSpPr>
          <p:cNvPr id="13" name="矩形 12"/>
          <p:cNvSpPr/>
          <p:nvPr/>
        </p:nvSpPr>
        <p:spPr>
          <a:xfrm>
            <a:off x="2538845" y="948907"/>
            <a:ext cx="7385086" cy="6479531"/>
          </a:xfrm>
          <a:prstGeom prst="rect">
            <a:avLst/>
          </a:prstGeom>
        </p:spPr>
        <p:txBody>
          <a:bodyPr wrap="square">
            <a:spAutoFit/>
          </a:bodyPr>
          <a:lstStyle/>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政治状况因素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宗教信仰因素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法律制度因素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商业习惯因素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社会习俗因素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财政金融状况因素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基础设施及后勤供应状况因素</a:t>
            </a:r>
            <a:endParaRPr lang="en-US" altLang="zh-CN" sz="2800" dirty="0">
              <a:latin typeface="微软雅黑" panose="020B0503020204020204" pitchFamily="34" charset="-122"/>
              <a:ea typeface="微软雅黑" panose="020B0503020204020204" pitchFamily="34" charset="-122"/>
              <a:cs typeface="微软雅黑" panose="020B0503020204020204" charset="-122"/>
              <a:sym typeface="+mn-ea"/>
            </a:endParaRPr>
          </a:p>
          <a:p>
            <a:pPr marL="400050" indent="-400050">
              <a:lnSpc>
                <a:spcPct val="150000"/>
              </a:lnSpc>
              <a:buFont typeface="+mj-ea"/>
              <a:buAutoNum type="ea1JpnChsDbPeriod"/>
            </a:pPr>
            <a:r>
              <a:rPr lang="zh-CN" altLang="en-US" sz="2800" dirty="0">
                <a:latin typeface="微软雅黑" panose="020B0503020204020204" pitchFamily="34" charset="-122"/>
                <a:ea typeface="微软雅黑" panose="020B0503020204020204" pitchFamily="34" charset="-122"/>
                <a:cs typeface="微软雅黑" panose="020B0503020204020204" charset="-122"/>
                <a:sym typeface="+mn-ea"/>
              </a:rPr>
              <a:t>气候状况</a:t>
            </a:r>
            <a:r>
              <a:rPr lang="zh-CN" altLang="en-US" sz="2800" dirty="0" smtClean="0">
                <a:latin typeface="微软雅黑" panose="020B0503020204020204" pitchFamily="34" charset="-122"/>
                <a:ea typeface="微软雅黑" panose="020B0503020204020204" pitchFamily="34" charset="-122"/>
                <a:cs typeface="微软雅黑" panose="020B0503020204020204" charset="-122"/>
                <a:sym typeface="+mn-ea"/>
              </a:rPr>
              <a:t>因素</a:t>
            </a:r>
            <a:endParaRPr lang="zh-CN" altLang="en-US" sz="2800" dirty="0">
              <a:latin typeface="微软雅黑" panose="020B0503020204020204" pitchFamily="34" charset="-122"/>
              <a:ea typeface="微软雅黑" panose="020B0503020204020204" pitchFamily="34" charset="-122"/>
              <a:cs typeface="微软雅黑" panose="020B0503020204020204" charset="-122"/>
              <a:sym typeface="+mn-ea"/>
            </a:endParaRPr>
          </a:p>
          <a:p>
            <a:pPr>
              <a:lnSpc>
                <a:spcPct val="150000"/>
              </a:lnSpc>
            </a:pPr>
            <a:endParaRPr lang="zh-CN" altLang="en-US" sz="2800" dirty="0">
              <a:latin typeface="微软雅黑" panose="020B0503020204020204" pitchFamily="34" charset="-122"/>
              <a:ea typeface="微软雅黑" panose="020B0503020204020204" pitchFamily="34" charset="-122"/>
              <a:cs typeface="微软雅黑" panose="020B0503020204020204" charset="-122"/>
              <a:sym typeface="+mn-ea"/>
            </a:endParaRPr>
          </a:p>
          <a:p>
            <a:pPr>
              <a:lnSpc>
                <a:spcPct val="150000"/>
              </a:lnSpc>
            </a:pPr>
            <a:endParaRPr lang="zh-CN" altLang="en-US" sz="2800" dirty="0">
              <a:latin typeface="微软雅黑" panose="020B0503020204020204" pitchFamily="34" charset="-122"/>
              <a:ea typeface="微软雅黑" panose="020B0503020204020204" pitchFamily="34" charset="-122"/>
              <a:cs typeface="微软雅黑" panose="020B0503020204020204" charset="-122"/>
              <a:sym typeface="+mn-ea"/>
            </a:endParaRPr>
          </a:p>
        </p:txBody>
      </p:sp>
      <p:sp>
        <p:nvSpPr>
          <p:cNvPr id="12" name="五边形 11"/>
          <p:cNvSpPr/>
          <p:nvPr/>
        </p:nvSpPr>
        <p:spPr>
          <a:xfrm flipH="1">
            <a:off x="7203786" y="907074"/>
            <a:ext cx="1940214" cy="523986"/>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简答</a:t>
            </a:r>
            <a:r>
              <a:rPr lang="en-US" altLang="zh-CN" sz="2000" dirty="0" smtClean="0">
                <a:solidFill>
                  <a:schemeClr val="tx1"/>
                </a:solidFill>
                <a:latin typeface="微软雅黑" panose="020B0503020204020204" pitchFamily="34" charset="-122"/>
                <a:ea typeface="微软雅黑" panose="020B0503020204020204" pitchFamily="34" charset="-122"/>
                <a:sym typeface="+mn-ea"/>
              </a:rPr>
              <a:t>&amp;</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选择题</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cxnSp>
        <p:nvCxnSpPr>
          <p:cNvPr id="14" name="直接连接符 13"/>
          <p:cNvCxnSpPr/>
          <p:nvPr/>
        </p:nvCxnSpPr>
        <p:spPr>
          <a:xfrm>
            <a:off x="1907704" y="9070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90045" y="178275"/>
            <a:ext cx="6340197"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第二</a:t>
            </a:r>
            <a:r>
              <a:rPr lang="zh-CN" altLang="en-US" sz="3200" dirty="0" smtClean="0">
                <a:latin typeface="黑体" panose="02010609060101010101" pitchFamily="49" charset="-122"/>
                <a:ea typeface="黑体" panose="02010609060101010101" pitchFamily="49" charset="-122"/>
              </a:rPr>
              <a:t>章  国际商务谈判的影响因素</a:t>
            </a:r>
          </a:p>
        </p:txBody>
      </p:sp>
    </p:spTree>
    <p:extLst>
      <p:ext uri="{BB962C8B-B14F-4D97-AF65-F5344CB8AC3E}">
        <p14:creationId xmlns:p14="http://schemas.microsoft.com/office/powerpoint/2010/main" val="242157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07053" y="1024906"/>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简述谈判中让步的原则。</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634701" y="1823637"/>
            <a:ext cx="10901979" cy="4524315"/>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）不要做无谓的让步，应体现对己方有利的宗旨。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）让步要让在关键环节上，要让得恰到好处，使己方较小的让步能给对方以较大的满足。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）在己方认为重要的问题上要力求对方先让步，而在较为次要的问题上，根据情况的需要，己方可以考虑先作让步。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）不要承诺作同等幅度的让步。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）作出让步时要三思而行，不要掉以轻心。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）如果作了让步后又觉得考虑欠周，想要收回，也是可能的，因为这不是决定，完全可以推倒重来。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7</a:t>
            </a:r>
            <a:r>
              <a:rPr lang="zh-CN" altLang="en-US" sz="2400" dirty="0">
                <a:latin typeface="楷体" panose="02010609060101010101" pitchFamily="49" charset="-122"/>
                <a:ea typeface="楷体" panose="02010609060101010101" pitchFamily="49" charset="-122"/>
              </a:rPr>
              <a:t>）即使己方已决定作出让步，也要使对方觉得己方让步不是轻而易举的，要使对方珍惜所得到的让步。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8</a:t>
            </a:r>
            <a:r>
              <a:rPr lang="zh-CN" altLang="en-US" sz="2400" dirty="0">
                <a:latin typeface="楷体" panose="02010609060101010101" pitchFamily="49" charset="-122"/>
                <a:ea typeface="楷体" panose="02010609060101010101" pitchFamily="49" charset="-122"/>
              </a:rPr>
              <a:t>）一次让步的幅度不要过大，节奏不宜太快，应做到步步为营。</a:t>
            </a:r>
          </a:p>
        </p:txBody>
      </p:sp>
    </p:spTree>
    <p:extLst>
      <p:ext uri="{BB962C8B-B14F-4D97-AF65-F5344CB8AC3E}">
        <p14:creationId xmlns:p14="http://schemas.microsoft.com/office/powerpoint/2010/main" val="17166692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1813" y="794073"/>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哪些谈判思路和方法可以帮助谈判者走出误区</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308797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1813" y="794073"/>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哪些谈判思路和方法可以帮助谈判者走出误区</a:t>
            </a:r>
            <a:r>
              <a:rPr lang="en-US" altLang="zh-CN" sz="2400" dirty="0">
                <a:latin typeface="微软雅黑" panose="020B0503020204020204" pitchFamily="34" charset="-122"/>
                <a:ea typeface="微软雅黑" panose="020B0503020204020204" pitchFamily="34" charset="-122"/>
              </a:rPr>
              <a:t>?</a:t>
            </a:r>
          </a:p>
        </p:txBody>
      </p:sp>
      <p:sp>
        <p:nvSpPr>
          <p:cNvPr id="6" name="矩形 5"/>
          <p:cNvSpPr/>
          <p:nvPr/>
        </p:nvSpPr>
        <p:spPr>
          <a:xfrm>
            <a:off x="589203" y="1578902"/>
            <a:ext cx="11226951" cy="4708981"/>
          </a:xfrm>
          <a:prstGeom prst="rect">
            <a:avLst/>
          </a:prstGeom>
        </p:spPr>
        <p:txBody>
          <a:bodyPr wrap="square">
            <a:spAutoFit/>
          </a:bodyPr>
          <a:lstStyle/>
          <a:p>
            <a:r>
              <a:rPr lang="zh-CN" altLang="en-US" sz="2000" dirty="0">
                <a:latin typeface="楷体" panose="02010609060101010101" pitchFamily="49" charset="-122"/>
                <a:ea typeface="楷体" panose="02010609060101010101" pitchFamily="49" charset="-122"/>
              </a:rPr>
              <a:t>为了使谈判者走出误区，他们必须遵循如下的谈判思路和方法： </a:t>
            </a: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）将方案的创造与对方案的判断行为分开 </a:t>
            </a:r>
          </a:p>
          <a:p>
            <a:r>
              <a:rPr lang="zh-CN" altLang="en-US" sz="2000" dirty="0">
                <a:latin typeface="楷体" panose="02010609060101010101" pitchFamily="49" charset="-122"/>
                <a:ea typeface="楷体" panose="02010609060101010101" pitchFamily="49" charset="-122"/>
              </a:rPr>
              <a:t>谈判者应该先设计方案</a:t>
            </a:r>
            <a:r>
              <a:rPr lang="zh-CN" altLang="en-US" sz="2000" dirty="0" smtClean="0">
                <a:latin typeface="楷体" panose="02010609060101010101" pitchFamily="49" charset="-122"/>
                <a:ea typeface="楷体" panose="02010609060101010101" pitchFamily="49" charset="-122"/>
              </a:rPr>
              <a:t>，再</a:t>
            </a:r>
            <a:r>
              <a:rPr lang="zh-CN" altLang="en-US" sz="2000" dirty="0">
                <a:latin typeface="楷体" panose="02010609060101010101" pitchFamily="49" charset="-122"/>
                <a:ea typeface="楷体" panose="02010609060101010101" pitchFamily="49" charset="-122"/>
              </a:rPr>
              <a:t>决策，不要</a:t>
            </a:r>
            <a:r>
              <a:rPr lang="zh-CN" altLang="en-US" sz="2000" dirty="0" smtClean="0">
                <a:latin typeface="楷体" panose="02010609060101010101" pitchFamily="49" charset="-122"/>
                <a:ea typeface="楷体" panose="02010609060101010101" pitchFamily="49" charset="-122"/>
              </a:rPr>
              <a:t>过早对</a:t>
            </a:r>
            <a:r>
              <a:rPr lang="zh-CN" altLang="en-US" sz="2000" dirty="0">
                <a:latin typeface="楷体" panose="02010609060101010101" pitchFamily="49" charset="-122"/>
                <a:ea typeface="楷体" panose="02010609060101010101" pitchFamily="49" charset="-122"/>
              </a:rPr>
              <a:t>解决方案下结论。比较有效的方法是采用所谓的“头脑风暴”式的小组讨论，即谈判小组成员彼此之间激发思想，创造出各种想法和</a:t>
            </a:r>
            <a:r>
              <a:rPr lang="zh-CN" altLang="en-US" sz="2000" dirty="0" smtClean="0">
                <a:latin typeface="楷体" panose="02010609060101010101" pitchFamily="49" charset="-122"/>
                <a:ea typeface="楷体" panose="02010609060101010101" pitchFamily="49" charset="-122"/>
              </a:rPr>
              <a:t>主意。</a:t>
            </a:r>
            <a:r>
              <a:rPr lang="zh-CN" altLang="en-US" sz="2000" dirty="0">
                <a:latin typeface="楷体" panose="02010609060101010101" pitchFamily="49" charset="-122"/>
                <a:ea typeface="楷体" panose="02010609060101010101" pitchFamily="49" charset="-122"/>
              </a:rPr>
              <a:t>然后再逐步对创造的想法和主意进行评估，最终决定谈判的具体方案。在谈判双方是长期合作伙伴的情况下，双方也可以共同进行这种小组讨论。 </a:t>
            </a: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）充分发挥想象力，以扩大方案的选择范围 </a:t>
            </a:r>
          </a:p>
          <a:p>
            <a:r>
              <a:rPr lang="zh-CN" altLang="en-US" sz="2000" dirty="0">
                <a:latin typeface="楷体" panose="02010609060101010101" pitchFamily="49" charset="-122"/>
                <a:ea typeface="楷体" panose="02010609060101010101" pitchFamily="49" charset="-122"/>
              </a:rPr>
              <a:t>在上述小组讨论中，参加者最容易犯的毛病就是觉得大家都在寻找最佳的方案。而实际上，在激发想象阶段并不是寻找最佳方案的时候，我们要做的就是尽量扩大谈判的可选择余地。 </a:t>
            </a: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）找出双赢的解决方案 </a:t>
            </a:r>
          </a:p>
          <a:p>
            <a:r>
              <a:rPr lang="zh-CN" altLang="en-US" sz="2000" dirty="0">
                <a:latin typeface="楷体" panose="02010609060101010101" pitchFamily="49" charset="-122"/>
                <a:ea typeface="楷体" panose="02010609060101010101" pitchFamily="49" charset="-122"/>
              </a:rPr>
              <a:t>双赢在绝大多数谈判中应该都是存在的，创造性的解决方案可以满足双方利益的需要。这就要求谈判双方应该能够识别共同的利益所在。 </a:t>
            </a: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）替对方着想，并让对方容易作出</a:t>
            </a:r>
            <a:r>
              <a:rPr lang="zh-CN" altLang="en-US" sz="2000" b="1" dirty="0" smtClean="0">
                <a:latin typeface="楷体" panose="02010609060101010101" pitchFamily="49" charset="-122"/>
                <a:ea typeface="楷体" panose="02010609060101010101" pitchFamily="49" charset="-122"/>
              </a:rPr>
              <a:t>决策</a:t>
            </a:r>
            <a:endParaRPr lang="zh-CN" altLang="en-US"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让对方觉得解决方案合法、正当且对双方都公平；另外，列举对方的先例，也有利于促使对方作出决策。</a:t>
            </a:r>
          </a:p>
        </p:txBody>
      </p:sp>
    </p:spTree>
    <p:extLst>
      <p:ext uri="{BB962C8B-B14F-4D97-AF65-F5344CB8AC3E}">
        <p14:creationId xmlns:p14="http://schemas.microsoft.com/office/powerpoint/2010/main" val="1522933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1813" y="794073"/>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影响国际商务谈判风格的文化因素有哪些。</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68684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1813" y="794073"/>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影响国际商务谈判风格的文化因素有哪些。</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589203" y="1578902"/>
            <a:ext cx="11226951" cy="4247317"/>
          </a:xfrm>
          <a:prstGeom prst="rect">
            <a:avLst/>
          </a:prstGeom>
        </p:spPr>
        <p:txBody>
          <a:bodyPr wrap="square">
            <a:spAutoFit/>
          </a:bodyPr>
          <a:lstStyle/>
          <a:p>
            <a:pPr>
              <a:lnSpc>
                <a:spcPct val="150000"/>
              </a:lnSpc>
            </a:pPr>
            <a:r>
              <a:rPr lang="zh-CN" altLang="en-US" sz="2000" b="1" dirty="0">
                <a:latin typeface="楷体" panose="02010609060101010101" pitchFamily="49" charset="-122"/>
                <a:ea typeface="楷体" panose="02010609060101010101" pitchFamily="49" charset="-122"/>
              </a:rPr>
              <a:t>所谓谈判风格</a:t>
            </a:r>
            <a:r>
              <a:rPr lang="zh-CN" altLang="en-US" sz="2000" dirty="0">
                <a:latin typeface="楷体" panose="02010609060101010101" pitchFamily="49" charset="-122"/>
                <a:ea typeface="楷体" panose="02010609060101010101" pitchFamily="49" charset="-122"/>
              </a:rPr>
              <a:t>，主要是指在谈判过程中谈判人员所表现出来的言谈举止、处事方式以及习惯爱好等特点。由于文化背景不一样，不同国家、地区的谈判者具有不同的谈判风格。研究各国的谈判风格，就要从影响谈判风格的文化因素谈起，主要包括以下几个方面的内容：</a:t>
            </a:r>
          </a:p>
          <a:p>
            <a:pPr>
              <a:lnSpc>
                <a:spcPct val="150000"/>
              </a:lnSpc>
            </a:pPr>
            <a:r>
              <a:rPr lang="en-US" altLang="zh-CN" sz="2000" dirty="0" smtClean="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、语言及非语言</a:t>
            </a:r>
            <a:r>
              <a:rPr lang="zh-CN" altLang="en-US" sz="2000" dirty="0" smtClean="0">
                <a:latin typeface="楷体" panose="02010609060101010101" pitchFamily="49" charset="-122"/>
                <a:ea typeface="楷体" panose="02010609060101010101" pitchFamily="49" charset="-122"/>
              </a:rPr>
              <a:t>行为</a:t>
            </a:r>
            <a:endParaRPr lang="zh-CN" altLang="en-US"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风俗习惯</a:t>
            </a:r>
            <a:endParaRPr lang="zh-CN" altLang="en-US"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、思维</a:t>
            </a:r>
            <a:r>
              <a:rPr lang="zh-CN" altLang="en-US" sz="2000" dirty="0" smtClean="0">
                <a:latin typeface="楷体" panose="02010609060101010101" pitchFamily="49" charset="-122"/>
                <a:ea typeface="楷体" panose="02010609060101010101" pitchFamily="49" charset="-122"/>
              </a:rPr>
              <a:t>差异</a:t>
            </a:r>
            <a:endParaRPr lang="zh-CN" altLang="en-US"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价值观</a:t>
            </a:r>
            <a:endParaRPr lang="zh-CN" altLang="en-US"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、人际关系</a:t>
            </a:r>
          </a:p>
          <a:p>
            <a:pPr>
              <a:lnSpc>
                <a:spcPct val="150000"/>
              </a:lnSpc>
            </a:pP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115624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联系实际说明谈判信息收集的主要内容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97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4524315"/>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联系实际说明谈判信息收集的主要内容。</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楷体" panose="02010609060101010101" pitchFamily="49" charset="-122"/>
                <a:ea typeface="楷体" panose="02010609060101010101" pitchFamily="49" charset="-122"/>
              </a:rPr>
              <a:t>谈判信息收集的主要内容包括：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）市场信息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）有关谈判对手的资料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）科技信息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）有关政策法规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）金融方面的信息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）有关货单、样品的准备</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4298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联系实际说明谈判信息收集的主要内容</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887129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078313"/>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联系实际说明谈判信息收集的主要内容</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制定</a:t>
            </a:r>
            <a:r>
              <a:rPr lang="zh-CN" altLang="en-US" sz="2400" b="1" dirty="0">
                <a:latin typeface="楷体" panose="02010609060101010101" pitchFamily="49" charset="-122"/>
                <a:ea typeface="楷体" panose="02010609060101010101" pitchFamily="49" charset="-122"/>
              </a:rPr>
              <a:t>商务谈判策略的步骤是指制定策略所应遵循的逻辑顺序。其主要</a:t>
            </a:r>
            <a:r>
              <a:rPr lang="zh-CN" altLang="en-US" sz="2400" b="1" dirty="0" smtClean="0">
                <a:latin typeface="楷体" panose="02010609060101010101" pitchFamily="49" charset="-122"/>
                <a:ea typeface="楷体" panose="02010609060101010101" pitchFamily="49" charset="-122"/>
              </a:rPr>
              <a:t>步骤如下：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一）了解影响谈判的因素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二）寻找关键问题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三）确定具体目标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四）形成假设性方法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五）深度分析和比较假设方法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六）形成具体的谈判策略 </a:t>
            </a:r>
          </a:p>
          <a:p>
            <a:pPr>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七）拟定行动计划草案 </a:t>
            </a:r>
          </a:p>
        </p:txBody>
      </p:sp>
    </p:spTree>
    <p:extLst>
      <p:ext uri="{BB962C8B-B14F-4D97-AF65-F5344CB8AC3E}">
        <p14:creationId xmlns:p14="http://schemas.microsoft.com/office/powerpoint/2010/main" val="39547164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4701" y="884391"/>
            <a:ext cx="11052588" cy="4524315"/>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背景</a:t>
            </a:r>
            <a:r>
              <a:rPr lang="zh-CN" altLang="en-US" sz="2400" dirty="0">
                <a:latin typeface="微软雅黑" panose="020B0503020204020204" pitchFamily="34" charset="-122"/>
                <a:ea typeface="微软雅黑" panose="020B0503020204020204" pitchFamily="34" charset="-122"/>
              </a:rPr>
              <a:t>材料：</a:t>
            </a:r>
          </a:p>
          <a:p>
            <a:pPr>
              <a:lnSpc>
                <a:spcPct val="150000"/>
              </a:lnSpc>
            </a:pPr>
            <a:r>
              <a:rPr lang="zh-CN" altLang="en-US" sz="2400" dirty="0">
                <a:latin typeface="微软雅黑" panose="020B0503020204020204" pitchFamily="34" charset="-122"/>
                <a:ea typeface="微软雅黑" panose="020B0503020204020204" pitchFamily="34" charset="-122"/>
              </a:rPr>
              <a:t>中国某大型建筑公司于</a:t>
            </a:r>
            <a:r>
              <a:rPr lang="en-US" altLang="zh-CN" sz="2400" dirty="0">
                <a:latin typeface="微软雅黑" panose="020B0503020204020204" pitchFamily="34" charset="-122"/>
                <a:ea typeface="微软雅黑" panose="020B0503020204020204" pitchFamily="34" charset="-122"/>
              </a:rPr>
              <a:t>2007</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月从德国进口了一套价值</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万欧元的机械设备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以欧元计价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。合同签订时的汇率为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欧元兑换</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元人民币，这套设备按人民币计价为</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万元。</a:t>
            </a:r>
            <a:r>
              <a:rPr lang="en-US" altLang="zh-CN" sz="2400" dirty="0">
                <a:latin typeface="微软雅黑" panose="020B0503020204020204" pitchFamily="34" charset="-122"/>
                <a:ea typeface="微软雅黑" panose="020B0503020204020204" pitchFamily="34" charset="-122"/>
              </a:rPr>
              <a:t>2008</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月，当该建筑公司支付货款时，汇率已升为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。这意味着，该公司现在需要为这套设备支付</a:t>
            </a:r>
            <a:r>
              <a:rPr lang="en-US" altLang="zh-CN" sz="2400" dirty="0">
                <a:latin typeface="微软雅黑" panose="020B0503020204020204" pitchFamily="34" charset="-122"/>
                <a:ea typeface="微软雅黑" panose="020B0503020204020204" pitchFamily="34" charset="-122"/>
              </a:rPr>
              <a:t>1100</a:t>
            </a:r>
            <a:r>
              <a:rPr lang="zh-CN" altLang="en-US" sz="2400" dirty="0">
                <a:latin typeface="微软雅黑" panose="020B0503020204020204" pitchFamily="34" charset="-122"/>
                <a:ea typeface="微软雅黑" panose="020B0503020204020204" pitchFamily="34" charset="-122"/>
              </a:rPr>
              <a:t>万元人民币，比签订合同时多付</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万元人民币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708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nvPr>
        </p:nvGraphicFramePr>
        <p:xfrm>
          <a:off x="0" y="1277471"/>
          <a:ext cx="1691680" cy="4672602"/>
        </p:xfrm>
        <a:graphic>
          <a:graphicData uri="http://schemas.openxmlformats.org/drawingml/2006/table">
            <a:tbl>
              <a:tblPr>
                <a:tableStyleId>{2D5ABB26-0587-4C30-8999-92F81FD0307C}</a:tableStyleId>
              </a:tblPr>
              <a:tblGrid>
                <a:gridCol w="1691680"/>
              </a:tblGrid>
              <a:tr h="1557534">
                <a:tc>
                  <a:txBody>
                    <a:bodyPr/>
                    <a:lstStyle/>
                    <a:p>
                      <a:pPr algn="ct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环境因素</a:t>
                      </a:r>
                      <a:endParaRPr lang="zh-CN" altLang="en-US" sz="2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法律因素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心理因素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8" name="等腰三角形 7"/>
          <p:cNvSpPr/>
          <p:nvPr userDrawn="1"/>
        </p:nvSpPr>
        <p:spPr>
          <a:xfrm rot="16200000">
            <a:off x="3291731" y="2429670"/>
            <a:ext cx="288845"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07704" y="9070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a:t>
            </a:fld>
            <a:endParaRPr lang="zh-CN" altLang="en-US" kern="0" dirty="0">
              <a:solidFill>
                <a:sysClr val="window" lastClr="FFFFFF"/>
              </a:solidFill>
              <a:latin typeface="Calibri"/>
              <a:ea typeface="宋体"/>
            </a:endParaRPr>
          </a:p>
        </p:txBody>
      </p:sp>
      <p:sp>
        <p:nvSpPr>
          <p:cNvPr id="32" name="文本框 31"/>
          <p:cNvSpPr txBox="1"/>
          <p:nvPr/>
        </p:nvSpPr>
        <p:spPr>
          <a:xfrm>
            <a:off x="1990045" y="178275"/>
            <a:ext cx="6340197"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第二</a:t>
            </a:r>
            <a:r>
              <a:rPr lang="zh-CN" altLang="en-US" sz="3200" dirty="0" smtClean="0">
                <a:latin typeface="黑体" panose="02010609060101010101" pitchFamily="49" charset="-122"/>
                <a:ea typeface="黑体" panose="02010609060101010101" pitchFamily="49" charset="-122"/>
              </a:rPr>
              <a:t>章  国际商务谈判的影响因素</a:t>
            </a:r>
          </a:p>
        </p:txBody>
      </p:sp>
      <p:sp>
        <p:nvSpPr>
          <p:cNvPr id="14" name="矩形 13"/>
          <p:cNvSpPr/>
          <p:nvPr/>
        </p:nvSpPr>
        <p:spPr>
          <a:xfrm>
            <a:off x="0" y="2817126"/>
            <a:ext cx="1691680" cy="158082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法律因素</a:t>
            </a:r>
          </a:p>
        </p:txBody>
      </p:sp>
      <p:sp>
        <p:nvSpPr>
          <p:cNvPr id="15" name="等腰三角形 14"/>
          <p:cNvSpPr/>
          <p:nvPr/>
        </p:nvSpPr>
        <p:spPr>
          <a:xfrm rot="16200000">
            <a:off x="3291731" y="4010494"/>
            <a:ext cx="288845"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691678" y="2357255"/>
            <a:ext cx="3095474" cy="2636150"/>
            <a:chOff x="2119571" y="1859793"/>
            <a:chExt cx="3865781" cy="4032372"/>
          </a:xfrm>
        </p:grpSpPr>
        <p:sp>
          <p:nvSpPr>
            <p:cNvPr id="12" name="圆角矩形 11"/>
            <p:cNvSpPr/>
            <p:nvPr/>
          </p:nvSpPr>
          <p:spPr>
            <a:xfrm>
              <a:off x="2928963" y="4981331"/>
              <a:ext cx="3056389" cy="910834"/>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常见的法律问题</a:t>
              </a:r>
            </a:p>
          </p:txBody>
        </p:sp>
        <p:cxnSp>
          <p:nvCxnSpPr>
            <p:cNvPr id="13" name="曲线连接符 12"/>
            <p:cNvCxnSpPr>
              <a:endCxn id="17" idx="1"/>
            </p:cNvCxnSpPr>
            <p:nvPr/>
          </p:nvCxnSpPr>
          <p:spPr>
            <a:xfrm rot="5400000" flipH="1" flipV="1">
              <a:off x="1770490" y="2602000"/>
              <a:ext cx="1507553" cy="809392"/>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12" idx="1"/>
            </p:cNvCxnSpPr>
            <p:nvPr/>
          </p:nvCxnSpPr>
          <p:spPr>
            <a:xfrm rot="16200000" flipH="1">
              <a:off x="1803044" y="4310830"/>
              <a:ext cx="1442445" cy="809392"/>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928963" y="1859793"/>
              <a:ext cx="3056389" cy="78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宏观法律环境</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grpSp>
      <p:cxnSp>
        <p:nvCxnSpPr>
          <p:cNvPr id="18" name="直接连接符 17"/>
          <p:cNvCxnSpPr>
            <a:stCxn id="17" idx="3"/>
          </p:cNvCxnSpPr>
          <p:nvPr/>
        </p:nvCxnSpPr>
        <p:spPr>
          <a:xfrm>
            <a:off x="4787152" y="2614260"/>
            <a:ext cx="27736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64514" y="2357255"/>
            <a:ext cx="1457310" cy="514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国际商法</a:t>
            </a:r>
          </a:p>
        </p:txBody>
      </p:sp>
      <p:grpSp>
        <p:nvGrpSpPr>
          <p:cNvPr id="20" name="组合 19"/>
          <p:cNvGrpSpPr/>
          <p:nvPr/>
        </p:nvGrpSpPr>
        <p:grpSpPr>
          <a:xfrm>
            <a:off x="6555185" y="1761565"/>
            <a:ext cx="514386" cy="1532964"/>
            <a:chOff x="3667013" y="2264545"/>
            <a:chExt cx="1063703" cy="1264390"/>
          </a:xfrm>
        </p:grpSpPr>
        <p:grpSp>
          <p:nvGrpSpPr>
            <p:cNvPr id="21" name="组合 30"/>
            <p:cNvGrpSpPr>
              <a:grpSpLocks/>
            </p:cNvGrpSpPr>
            <p:nvPr/>
          </p:nvGrpSpPr>
          <p:grpSpPr bwMode="auto">
            <a:xfrm rot="16200000">
              <a:off x="4067537" y="2427819"/>
              <a:ext cx="826454" cy="499905"/>
              <a:chOff x="7" y="504054"/>
              <a:chExt cx="6032667" cy="648074"/>
            </a:xfrm>
          </p:grpSpPr>
          <p:sp>
            <p:nvSpPr>
              <p:cNvPr id="25"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6" name="直接箭头连接符 33"/>
              <p:cNvCxnSpPr>
                <a:cxnSpLocks noChangeShapeType="1"/>
              </p:cNvCxnSpPr>
              <p:nvPr/>
            </p:nvCxnSpPr>
            <p:spPr bwMode="auto">
              <a:xfrm>
                <a:off x="1607707" y="504054"/>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7"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2" name="直接连接符 21"/>
            <p:cNvCxnSpPr>
              <a:stCxn id="25"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3667013" y="2870749"/>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箭头连接符 35"/>
            <p:cNvCxnSpPr>
              <a:cxnSpLocks noChangeShapeType="1"/>
            </p:cNvCxnSpPr>
            <p:nvPr/>
          </p:nvCxnSpPr>
          <p:spPr bwMode="auto">
            <a:xfrm rot="16200000">
              <a:off x="4480763"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28" name="圆角矩形 27"/>
          <p:cNvSpPr/>
          <p:nvPr/>
        </p:nvSpPr>
        <p:spPr>
          <a:xfrm>
            <a:off x="7069044" y="1553830"/>
            <a:ext cx="1562071"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含义</a:t>
            </a:r>
          </a:p>
        </p:txBody>
      </p:sp>
      <p:sp>
        <p:nvSpPr>
          <p:cNvPr id="29" name="圆角矩形 28"/>
          <p:cNvSpPr/>
          <p:nvPr/>
        </p:nvSpPr>
        <p:spPr>
          <a:xfrm>
            <a:off x="7131191" y="2309739"/>
            <a:ext cx="1514055"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表现形式</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sp>
        <p:nvSpPr>
          <p:cNvPr id="30" name="圆角矩形 29"/>
          <p:cNvSpPr/>
          <p:nvPr/>
        </p:nvSpPr>
        <p:spPr>
          <a:xfrm>
            <a:off x="7117061" y="3075670"/>
            <a:ext cx="1514055"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两大法系</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sp>
        <p:nvSpPr>
          <p:cNvPr id="31" name="矩形 30"/>
          <p:cNvSpPr/>
          <p:nvPr/>
        </p:nvSpPr>
        <p:spPr>
          <a:xfrm>
            <a:off x="8634170" y="1444964"/>
            <a:ext cx="3557829" cy="707886"/>
          </a:xfrm>
          <a:prstGeom prst="rect">
            <a:avLst/>
          </a:prstGeom>
        </p:spPr>
        <p:txBody>
          <a:bodyPr wrap="square">
            <a:spAutoFit/>
          </a:bodyPr>
          <a:lstStyle/>
          <a:p>
            <a:pPr lvl="0">
              <a:spcBef>
                <a:spcPct val="0"/>
              </a:spcBef>
            </a:pPr>
            <a:r>
              <a:rPr lang="zh-CN" altLang="zh-CN" sz="2000" dirty="0" smtClean="0">
                <a:latin typeface="楷体" panose="02010609060101010101" pitchFamily="49" charset="-122"/>
                <a:ea typeface="楷体" panose="02010609060101010101" pitchFamily="49" charset="-122"/>
                <a:cs typeface="微软雅黑" panose="020B0503020204020204" charset="-122"/>
                <a:sym typeface="+mn-ea"/>
              </a:rPr>
              <a:t>调整国际</a:t>
            </a:r>
            <a:r>
              <a:rPr lang="zh-CN" altLang="zh-CN" sz="2000" u="sng" dirty="0" smtClean="0">
                <a:latin typeface="楷体" panose="02010609060101010101" pitchFamily="49" charset="-122"/>
                <a:ea typeface="楷体" panose="02010609060101010101" pitchFamily="49" charset="-122"/>
                <a:cs typeface="微软雅黑" panose="020B0503020204020204" charset="-122"/>
                <a:sym typeface="+mn-ea"/>
              </a:rPr>
              <a:t>商事</a:t>
            </a:r>
            <a:r>
              <a:rPr lang="zh-CN" altLang="zh-CN" sz="2000" dirty="0" smtClean="0">
                <a:latin typeface="楷体" panose="02010609060101010101" pitchFamily="49" charset="-122"/>
                <a:ea typeface="楷体" panose="02010609060101010101" pitchFamily="49" charset="-122"/>
                <a:cs typeface="微软雅黑" panose="020B0503020204020204" charset="-122"/>
                <a:sym typeface="+mn-ea"/>
              </a:rPr>
              <a:t>和</a:t>
            </a:r>
            <a:r>
              <a:rPr lang="zh-CN" altLang="zh-CN" sz="2000" u="sng" dirty="0" smtClean="0">
                <a:latin typeface="楷体" panose="02010609060101010101" pitchFamily="49" charset="-122"/>
                <a:ea typeface="楷体" panose="02010609060101010101" pitchFamily="49" charset="-122"/>
                <a:cs typeface="微软雅黑" panose="020B0503020204020204" charset="-122"/>
                <a:sym typeface="+mn-ea"/>
              </a:rPr>
              <a:t>商事组织</a:t>
            </a:r>
            <a:r>
              <a:rPr lang="zh-CN" altLang="zh-CN" sz="2000" dirty="0" smtClean="0">
                <a:latin typeface="楷体" panose="02010609060101010101" pitchFamily="49" charset="-122"/>
                <a:ea typeface="楷体" panose="02010609060101010101" pitchFamily="49" charset="-122"/>
                <a:cs typeface="微软雅黑" panose="020B0503020204020204" charset="-122"/>
                <a:sym typeface="+mn-ea"/>
              </a:rPr>
              <a:t>各种关系的国际法律规范的总和。</a:t>
            </a:r>
          </a:p>
        </p:txBody>
      </p:sp>
      <p:sp>
        <p:nvSpPr>
          <p:cNvPr id="33" name="矩形 32"/>
          <p:cNvSpPr/>
          <p:nvPr/>
        </p:nvSpPr>
        <p:spPr>
          <a:xfrm>
            <a:off x="8705929" y="2290629"/>
            <a:ext cx="3564979" cy="400110"/>
          </a:xfrm>
          <a:prstGeom prst="rect">
            <a:avLst/>
          </a:prstGeom>
        </p:spPr>
        <p:txBody>
          <a:bodyPr wrap="square">
            <a:spAutoFit/>
          </a:bodyPr>
          <a:lstStyle/>
          <a:p>
            <a:pPr lvl="0">
              <a:spcBef>
                <a:spcPct val="0"/>
              </a:spcBef>
            </a:pPr>
            <a:r>
              <a:rPr lang="zh-CN" altLang="zh-CN" sz="2000" b="1" u="sng" dirty="0" smtClean="0">
                <a:latin typeface="楷体" panose="02010609060101010101" pitchFamily="49" charset="-122"/>
                <a:ea typeface="楷体" panose="02010609060101010101" pitchFamily="49" charset="-122"/>
              </a:rPr>
              <a:t>条约</a:t>
            </a:r>
            <a:r>
              <a:rPr lang="zh-CN" altLang="zh-CN" sz="2000" dirty="0" smtClean="0">
                <a:latin typeface="楷体" panose="02010609060101010101" pitchFamily="49" charset="-122"/>
                <a:ea typeface="楷体" panose="02010609060101010101" pitchFamily="49" charset="-122"/>
              </a:rPr>
              <a:t>（包括多边和双边）</a:t>
            </a:r>
          </a:p>
        </p:txBody>
      </p:sp>
      <p:sp>
        <p:nvSpPr>
          <p:cNvPr id="34" name="矩形 33"/>
          <p:cNvSpPr/>
          <p:nvPr/>
        </p:nvSpPr>
        <p:spPr>
          <a:xfrm>
            <a:off x="8705929" y="3075670"/>
            <a:ext cx="2505814" cy="400110"/>
          </a:xfrm>
          <a:prstGeom prst="rect">
            <a:avLst/>
          </a:prstGeom>
        </p:spPr>
        <p:txBody>
          <a:bodyPr wrap="none">
            <a:spAutoFit/>
          </a:bodyPr>
          <a:lstStyle/>
          <a:p>
            <a:pPr lvl="0">
              <a:spcBef>
                <a:spcPct val="0"/>
              </a:spcBef>
            </a:pPr>
            <a:r>
              <a:rPr lang="zh-CN" altLang="zh-CN" sz="2000" b="1" u="sng" dirty="0" smtClean="0">
                <a:latin typeface="楷体" panose="02010609060101010101" pitchFamily="49" charset="-122"/>
                <a:ea typeface="楷体" panose="02010609060101010101" pitchFamily="49" charset="-122"/>
              </a:rPr>
              <a:t>大陆法系</a:t>
            </a:r>
            <a:r>
              <a:rPr lang="zh-CN" altLang="zh-CN" sz="2000" dirty="0" smtClean="0">
                <a:latin typeface="楷体" panose="02010609060101010101" pitchFamily="49" charset="-122"/>
                <a:ea typeface="楷体" panose="02010609060101010101" pitchFamily="49" charset="-122"/>
              </a:rPr>
              <a:t>、</a:t>
            </a:r>
            <a:r>
              <a:rPr lang="zh-CN" altLang="zh-CN" sz="2000" b="1" u="sng" dirty="0" smtClean="0">
                <a:latin typeface="楷体" panose="02010609060101010101" pitchFamily="49" charset="-122"/>
                <a:ea typeface="楷体" panose="02010609060101010101" pitchFamily="49" charset="-122"/>
              </a:rPr>
              <a:t>英美法系</a:t>
            </a:r>
            <a:endParaRPr lang="zh-CN" altLang="zh-CN" sz="2000" dirty="0">
              <a:latin typeface="楷体" panose="02010609060101010101" pitchFamily="49" charset="-122"/>
              <a:ea typeface="楷体" panose="02010609060101010101" pitchFamily="49" charset="-122"/>
            </a:endParaRPr>
          </a:p>
        </p:txBody>
      </p:sp>
      <p:sp>
        <p:nvSpPr>
          <p:cNvPr id="35" name="左大括号 34"/>
          <p:cNvSpPr/>
          <p:nvPr/>
        </p:nvSpPr>
        <p:spPr>
          <a:xfrm>
            <a:off x="4875838" y="3812811"/>
            <a:ext cx="215311" cy="180953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6" name="文本框 35"/>
          <p:cNvSpPr txBox="1"/>
          <p:nvPr/>
        </p:nvSpPr>
        <p:spPr>
          <a:xfrm>
            <a:off x="5091149" y="3669257"/>
            <a:ext cx="3038554" cy="1938992"/>
          </a:xfrm>
          <a:prstGeom prst="rect">
            <a:avLst/>
          </a:prstGeom>
          <a:noFill/>
        </p:spPr>
        <p:txBody>
          <a:bodyPr wrap="square" rtlCol="0">
            <a:spAutoFit/>
          </a:bodyPr>
          <a:lstStyle/>
          <a:p>
            <a:pPr marL="342900" indent="-342900">
              <a:lnSpc>
                <a:spcPct val="200000"/>
              </a:lnSpc>
              <a:buFont typeface="+mj-lt"/>
              <a:buAutoNum type="arabicPeriod"/>
            </a:pPr>
            <a:r>
              <a:rPr lang="zh-CN" altLang="en-US" sz="2000" dirty="0" smtClean="0">
                <a:latin typeface="楷体" panose="02010609060101010101" pitchFamily="49" charset="-122"/>
                <a:ea typeface="楷体" panose="02010609060101010101" pitchFamily="49" charset="-122"/>
              </a:rPr>
              <a:t>谈判主体的资格问题</a:t>
            </a:r>
          </a:p>
          <a:p>
            <a:pPr marL="342900" indent="-342900">
              <a:lnSpc>
                <a:spcPct val="200000"/>
              </a:lnSpc>
              <a:buFont typeface="+mj-lt"/>
              <a:buAutoNum type="arabicPeriod"/>
            </a:pPr>
            <a:r>
              <a:rPr lang="zh-CN" altLang="en-US" sz="2000" dirty="0" smtClean="0">
                <a:latin typeface="楷体" panose="02010609060101010101" pitchFamily="49" charset="-122"/>
                <a:ea typeface="楷体" panose="02010609060101010101" pitchFamily="49" charset="-122"/>
              </a:rPr>
              <a:t>合同效力问题</a:t>
            </a:r>
            <a:endParaRPr lang="en-US" altLang="zh-CN" sz="2000" dirty="0" smtClean="0">
              <a:latin typeface="楷体" panose="02010609060101010101" pitchFamily="49" charset="-122"/>
              <a:ea typeface="楷体" panose="02010609060101010101" pitchFamily="49" charset="-122"/>
            </a:endParaRPr>
          </a:p>
          <a:p>
            <a:pPr marL="342900" indent="-342900">
              <a:lnSpc>
                <a:spcPct val="200000"/>
              </a:lnSpc>
              <a:buFont typeface="+mj-lt"/>
              <a:buAutoNum type="arabicPeriod"/>
            </a:pPr>
            <a:r>
              <a:rPr lang="zh-CN" altLang="en-US" sz="2000" dirty="0" smtClean="0">
                <a:latin typeface="楷体" panose="02010609060101010101" pitchFamily="49" charset="-122"/>
                <a:ea typeface="楷体" panose="02010609060101010101" pitchFamily="49" charset="-122"/>
              </a:rPr>
              <a:t>争端解决方式</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659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4701" y="884391"/>
            <a:ext cx="11052588" cy="674030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背景</a:t>
            </a:r>
            <a:r>
              <a:rPr lang="zh-CN" altLang="en-US" sz="2400" dirty="0">
                <a:latin typeface="微软雅黑" panose="020B0503020204020204" pitchFamily="34" charset="-122"/>
                <a:ea typeface="微软雅黑" panose="020B0503020204020204" pitchFamily="34" charset="-122"/>
              </a:rPr>
              <a:t>材料：</a:t>
            </a:r>
          </a:p>
          <a:p>
            <a:pPr>
              <a:lnSpc>
                <a:spcPct val="150000"/>
              </a:lnSpc>
            </a:pPr>
            <a:r>
              <a:rPr lang="zh-CN" altLang="en-US" sz="2400" dirty="0">
                <a:latin typeface="微软雅黑" panose="020B0503020204020204" pitchFamily="34" charset="-122"/>
                <a:ea typeface="微软雅黑" panose="020B0503020204020204" pitchFamily="34" charset="-122"/>
              </a:rPr>
              <a:t>中国某大型建筑公司于</a:t>
            </a:r>
            <a:r>
              <a:rPr lang="en-US" altLang="zh-CN" sz="2400" dirty="0">
                <a:latin typeface="微软雅黑" panose="020B0503020204020204" pitchFamily="34" charset="-122"/>
                <a:ea typeface="微软雅黑" panose="020B0503020204020204" pitchFamily="34" charset="-122"/>
              </a:rPr>
              <a:t>2007</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月从德国进口了一套价值</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万欧元的机械设备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以欧元计价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。合同签订时的汇率为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欧元兑换</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元人民币，这套设备按人民币计价为</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万元。</a:t>
            </a:r>
            <a:r>
              <a:rPr lang="en-US" altLang="zh-CN" sz="2400" dirty="0">
                <a:latin typeface="微软雅黑" panose="020B0503020204020204" pitchFamily="34" charset="-122"/>
                <a:ea typeface="微软雅黑" panose="020B0503020204020204" pitchFamily="34" charset="-122"/>
              </a:rPr>
              <a:t>2008</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月，当该建筑公司支付货款时，汇率已升为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。这意味着，该公司现在需要为这套设备支付</a:t>
            </a:r>
            <a:r>
              <a:rPr lang="en-US" altLang="zh-CN" sz="2400" dirty="0">
                <a:latin typeface="微软雅黑" panose="020B0503020204020204" pitchFamily="34" charset="-122"/>
                <a:ea typeface="微软雅黑" panose="020B0503020204020204" pitchFamily="34" charset="-122"/>
              </a:rPr>
              <a:t>1100</a:t>
            </a:r>
            <a:r>
              <a:rPr lang="zh-CN" altLang="en-US" sz="2400" dirty="0">
                <a:latin typeface="微软雅黑" panose="020B0503020204020204" pitchFamily="34" charset="-122"/>
                <a:ea typeface="微软雅黑" panose="020B0503020204020204" pitchFamily="34" charset="-122"/>
              </a:rPr>
              <a:t>万元人民币，比签订合同时多付</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万元人民币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该</a:t>
            </a:r>
            <a:r>
              <a:rPr lang="zh-CN" altLang="en-US" sz="2400" dirty="0">
                <a:latin typeface="楷体" panose="02010609060101010101" pitchFamily="49" charset="-122"/>
                <a:ea typeface="楷体" panose="02010609060101010101" pitchFamily="49" charset="-122"/>
              </a:rPr>
              <a:t>建筑公司遇到了哪种市场风险</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该市场风险又表现为哪些形式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该公司消除该市场风险的技术手段一般有哪几种</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除了利用技术手段外，规避国际商务合作中的风险的措施还有哪些</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中国企业从此案例中应吸取什么教训</a:t>
            </a:r>
            <a:r>
              <a:rPr lang="en-US" altLang="zh-CN" sz="2400" dirty="0">
                <a:latin typeface="楷体" panose="02010609060101010101" pitchFamily="49" charset="-122"/>
                <a:ea typeface="楷体" panose="02010609060101010101" pitchFamily="49" charset="-122"/>
              </a:rPr>
              <a:t>?</a:t>
            </a:r>
          </a:p>
          <a:p>
            <a:pPr>
              <a:lnSpc>
                <a:spcPct val="150000"/>
              </a:lnSpc>
            </a:pPr>
            <a:endParaRPr lang="zh-CN" altLang="en-US" sz="2400" dirty="0">
              <a:latin typeface="楷体" panose="02010609060101010101" pitchFamily="49" charset="-122"/>
              <a:ea typeface="楷体" panose="02010609060101010101" pitchFamily="49" charset="-122"/>
            </a:endParaRPr>
          </a:p>
          <a:p>
            <a:pPr>
              <a:lnSpc>
                <a:spcPct val="150000"/>
              </a:lnSpc>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775632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052588" cy="5632311"/>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该建筑公司遇到了哪种市场风险</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该市场风险又表现为哪些形式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楷体" panose="02010609060101010101" pitchFamily="49" charset="-122"/>
                <a:ea typeface="楷体" panose="02010609060101010101" pitchFamily="49" charset="-122"/>
              </a:rPr>
              <a:t>汇率风险 </a:t>
            </a:r>
            <a:r>
              <a:rPr lang="zh-CN" altLang="en-US" sz="2400" dirty="0">
                <a:latin typeface="楷体" panose="02010609060101010101" pitchFamily="49" charset="-122"/>
                <a:ea typeface="楷体" panose="02010609060101010101" pitchFamily="49" charset="-122"/>
              </a:rPr>
              <a:t/>
            </a:r>
            <a:br>
              <a:rPr lang="zh-CN" altLang="en-US"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汇率风险是指在较长的付款期内，由于汇率变动而造成结汇损失的风险；或指一个组织、经济实体或个人的以外币计价的资产与负债，由于汇率变化而引起的价值上涨或下降的可能。在国际货币市场上，各种货币之问相对汇率的涨落天天都在发生。当这种涨落在一段时期内十分明显，而又涉及巨额货币交易量时，其结果往往会让一方得到巨额的利益，而使另一方遭受惨痛的损失。 </a:t>
            </a:r>
            <a:br>
              <a:rPr lang="zh-CN" altLang="en-US"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国际商务活动中的汇率风险主要有以下</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种类型： </a:t>
            </a:r>
            <a:br>
              <a:rPr lang="zh-CN" altLang="en-US" sz="2400" dirty="0">
                <a:latin typeface="楷体" panose="02010609060101010101" pitchFamily="49" charset="-122"/>
                <a:ea typeface="楷体" panose="02010609060101010101" pitchFamily="49" charset="-122"/>
              </a:rPr>
            </a:b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．交易结算风险 </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．外汇买卖的风险 </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．会计风险 </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8045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052588" cy="2308324"/>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该公司消除该市场风险的技术手段一般有哪几种。</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）平衡法。</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）人民币计价法。</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）易货交易法。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4174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052588" cy="3416320"/>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除了利用技术手段外，规避国际商务合作中的风险的措施还有哪些。</a:t>
            </a:r>
          </a:p>
          <a:p>
            <a:pPr>
              <a:lnSpc>
                <a:spcPct val="150000"/>
              </a:lnSpc>
            </a:pPr>
            <a:r>
              <a:rPr lang="zh-CN" altLang="en-US" sz="2400" dirty="0">
                <a:latin typeface="楷体" panose="02010609060101010101" pitchFamily="49" charset="-122"/>
                <a:ea typeface="楷体" panose="02010609060101010101" pitchFamily="49" charset="-122"/>
              </a:rPr>
              <a:t>规避国际商务合作中可能出现的风险通常可采取的措施有以下几种：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）完全回避风险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）风险损失的控制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）转移风险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）自留风险</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61696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052588" cy="3970318"/>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中国企业从此案例中应吸取什么教训</a:t>
            </a:r>
            <a:r>
              <a:rPr lang="en-US" altLang="zh-CN"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楷体" panose="02010609060101010101" pitchFamily="49" charset="-122"/>
                <a:ea typeface="楷体" panose="02010609060101010101" pitchFamily="49" charset="-122"/>
              </a:rPr>
              <a:t>中国企业应学会规避商务谈判中的各种市场风险，尤其是汇率风险。汇率风险是指在较长的付款期内，由于汇率变动而造成结汇损失的风险；或指一个组织、经济实体或个人的以外币计价的资产与负债，由于汇率变化而引起的价值上涨或下降的可能。在国际货币市场上，各种货币之问相对汇率的涨落天天都在发生。当这种涨落在一段时期内十分明显，而又涉及巨额货币交易量时，其结果往往会让一方得到巨额的利益，而使另一方遭受惨痛的损失。</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79206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8269" y="2211962"/>
            <a:ext cx="10095345" cy="1383665"/>
          </a:xfrm>
          <a:prstGeom prst="rect">
            <a:avLst/>
          </a:prstGeom>
        </p:spPr>
        <p:txBody>
          <a:bodyPr wrap="square">
            <a:spAutoFit/>
          </a:bodyPr>
          <a:lstStyle/>
          <a:p>
            <a:pPr algn="ctr">
              <a:lnSpc>
                <a:spcPct val="150000"/>
              </a:lnSpc>
            </a:pPr>
            <a:r>
              <a:rPr lang="en-US" altLang="zh-CN" sz="2800" b="1" dirty="0" smtClean="0">
                <a:latin typeface="等线" panose="02010600030101010101" pitchFamily="2" charset="-122"/>
                <a:ea typeface="等线" panose="02010600030101010101" pitchFamily="2" charset="-122"/>
              </a:rPr>
              <a:t>2017</a:t>
            </a:r>
            <a:r>
              <a:rPr lang="zh-CN" altLang="zh-CN" sz="2800" b="1" dirty="0" smtClean="0">
                <a:latin typeface="等线" panose="02010600030101010101" pitchFamily="2" charset="-122"/>
                <a:ea typeface="等线" panose="02010600030101010101" pitchFamily="2" charset="-122"/>
              </a:rPr>
              <a:t>年</a:t>
            </a:r>
            <a:r>
              <a:rPr lang="en-US" altLang="zh-CN" sz="2800" b="1" dirty="0" smtClean="0">
                <a:latin typeface="等线" panose="02010600030101010101" pitchFamily="2" charset="-122"/>
                <a:ea typeface="等线" panose="02010600030101010101" pitchFamily="2" charset="-122"/>
              </a:rPr>
              <a:t>04</a:t>
            </a:r>
            <a:r>
              <a:rPr lang="zh-CN" altLang="zh-CN" sz="2800" b="1" dirty="0" smtClean="0">
                <a:latin typeface="等线" panose="02010600030101010101" pitchFamily="2" charset="-122"/>
                <a:ea typeface="等线" panose="02010600030101010101" pitchFamily="2" charset="-122"/>
              </a:rPr>
              <a:t>月</a:t>
            </a:r>
            <a:r>
              <a:rPr lang="zh-CN" altLang="zh-CN" sz="2800" b="1" dirty="0">
                <a:latin typeface="等线" panose="02010600030101010101" pitchFamily="2" charset="-122"/>
                <a:ea typeface="等线" panose="02010600030101010101" pitchFamily="2" charset="-122"/>
              </a:rPr>
              <a:t>高等教育自学考试</a:t>
            </a:r>
            <a:r>
              <a:rPr lang="zh-CN" altLang="zh-CN" sz="2800" b="1" dirty="0" smtClean="0">
                <a:latin typeface="等线" panose="02010600030101010101" pitchFamily="2" charset="-122"/>
                <a:ea typeface="等线" panose="02010600030101010101" pitchFamily="2" charset="-122"/>
              </a:rPr>
              <a:t>《</a:t>
            </a:r>
            <a:r>
              <a:rPr lang="zh-CN" altLang="en-US" sz="2800" b="1" dirty="0" smtClean="0">
                <a:latin typeface="等线" panose="02010600030101010101" pitchFamily="2" charset="-122"/>
                <a:ea typeface="等线" panose="02010600030101010101" pitchFamily="2" charset="-122"/>
              </a:rPr>
              <a:t>国际商务谈判</a:t>
            </a:r>
            <a:r>
              <a:rPr lang="zh-CN" altLang="zh-CN" sz="2800" b="1" dirty="0" smtClean="0">
                <a:latin typeface="等线" panose="02010600030101010101" pitchFamily="2" charset="-122"/>
                <a:ea typeface="等线" panose="02010600030101010101" pitchFamily="2" charset="-122"/>
              </a:rPr>
              <a:t>》</a:t>
            </a:r>
            <a:r>
              <a:rPr lang="zh-CN" altLang="zh-CN" sz="2800" b="1" dirty="0">
                <a:latin typeface="等线" panose="02010600030101010101" pitchFamily="2" charset="-122"/>
                <a:ea typeface="等线" panose="02010600030101010101" pitchFamily="2" charset="-122"/>
              </a:rPr>
              <a:t>试题</a:t>
            </a:r>
          </a:p>
          <a:p>
            <a:pPr algn="ctr">
              <a:lnSpc>
                <a:spcPct val="150000"/>
              </a:lnSpc>
            </a:pPr>
            <a:r>
              <a:rPr lang="zh-CN" altLang="zh-CN" sz="2800" b="1" dirty="0">
                <a:latin typeface="等线" panose="02010600030101010101" pitchFamily="2" charset="-122"/>
                <a:ea typeface="等线" panose="02010600030101010101" pitchFamily="2" charset="-122"/>
              </a:rPr>
              <a:t>课程代码</a:t>
            </a:r>
            <a:r>
              <a:rPr lang="zh-CN" altLang="zh-CN" sz="2800" b="1" dirty="0" smtClean="0">
                <a:latin typeface="等线" panose="02010600030101010101" pitchFamily="2" charset="-122"/>
                <a:ea typeface="等线" panose="02010600030101010101" pitchFamily="2" charset="-122"/>
              </a:rPr>
              <a:t>：</a:t>
            </a:r>
            <a:r>
              <a:rPr lang="en-US" altLang="zh-CN" sz="2800" b="1" dirty="0" smtClean="0">
                <a:latin typeface="等线" panose="02010600030101010101" pitchFamily="2" charset="-122"/>
                <a:ea typeface="等线" panose="02010600030101010101" pitchFamily="2" charset="-122"/>
              </a:rPr>
              <a:t>00186</a:t>
            </a:r>
            <a:endParaRPr lang="en-US" altLang="zh-CN" sz="2800" b="1" dirty="0">
              <a:latin typeface="等线" panose="02010600030101010101" pitchFamily="2" charset="-122"/>
              <a:ea typeface="等线" panose="02010600030101010101" pitchFamily="2" charset="-122"/>
            </a:endParaRPr>
          </a:p>
        </p:txBody>
      </p:sp>
      <p:cxnSp>
        <p:nvCxnSpPr>
          <p:cNvPr id="5" name="直接连接符 4"/>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4701" y="286242"/>
            <a:ext cx="7196866" cy="369332"/>
          </a:xfrm>
          <a:prstGeom prst="rect">
            <a:avLst/>
          </a:prstGeom>
          <a:noFill/>
        </p:spPr>
        <p:txBody>
          <a:bodyPr wrap="square" rtlCol="0">
            <a:spAutoFit/>
          </a:bodyPr>
          <a:lstStyle/>
          <a:p>
            <a:r>
              <a:rPr lang="en-US" altLang="zh-CN" dirty="0" smtClean="0"/>
              <a:t>2017</a:t>
            </a:r>
            <a:r>
              <a:rPr lang="zh-CN" altLang="en-US" dirty="0" smtClean="0"/>
              <a:t>年</a:t>
            </a:r>
            <a:r>
              <a:rPr lang="en-US" altLang="zh-CN" dirty="0" smtClean="0"/>
              <a:t>04</a:t>
            </a:r>
            <a:r>
              <a:rPr lang="zh-CN" altLang="en-US" dirty="0" smtClean="0"/>
              <a:t>月     </a:t>
            </a:r>
            <a:r>
              <a:rPr lang="en-US" altLang="zh-CN" dirty="0" smtClean="0"/>
              <a:t>&lt;</a:t>
            </a:r>
            <a:r>
              <a:rPr lang="zh-CN" altLang="en-US" dirty="0" smtClean="0"/>
              <a:t>国际商务谈判</a:t>
            </a:r>
            <a:r>
              <a:rPr lang="en-US" altLang="zh-CN" dirty="0" smtClean="0"/>
              <a:t>&gt;</a:t>
            </a:r>
            <a:endParaRPr lang="zh-CN" altLang="en-US" dirty="0"/>
          </a:p>
        </p:txBody>
      </p:sp>
      <p:sp>
        <p:nvSpPr>
          <p:cNvPr id="7" name="矩形 6"/>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8278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商务谈判中数量最多的一种谈判是（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货物</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谈判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劳务</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谈判</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技术</a:t>
            </a:r>
            <a:r>
              <a:rPr lang="zh-CN" altLang="en-US" sz="2400" dirty="0">
                <a:latin typeface="微软雅黑" panose="020B0503020204020204" pitchFamily="34" charset="-122"/>
                <a:ea typeface="微软雅黑" panose="020B0503020204020204" pitchFamily="34" charset="-122"/>
              </a:rPr>
              <a:t>贸易谈判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违约</a:t>
            </a:r>
            <a:r>
              <a:rPr lang="zh-CN" altLang="en-US" sz="2400" dirty="0">
                <a:latin typeface="微软雅黑" panose="020B0503020204020204" pitchFamily="34" charset="-122"/>
                <a:ea typeface="微软雅黑" panose="020B0503020204020204" pitchFamily="34" charset="-122"/>
              </a:rPr>
              <a:t>赔偿谈判</a:t>
            </a:r>
          </a:p>
        </p:txBody>
      </p:sp>
    </p:spTree>
    <p:extLst>
      <p:ext uri="{BB962C8B-B14F-4D97-AF65-F5344CB8AC3E}">
        <p14:creationId xmlns:p14="http://schemas.microsoft.com/office/powerpoint/2010/main" val="34880116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商务谈判中数量最多的一种谈判是（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货物</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谈判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劳务</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谈判</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技术</a:t>
            </a:r>
            <a:r>
              <a:rPr lang="zh-CN" altLang="en-US" sz="2400" dirty="0">
                <a:latin typeface="微软雅黑" panose="020B0503020204020204" pitchFamily="34" charset="-122"/>
                <a:ea typeface="微软雅黑" panose="020B0503020204020204" pitchFamily="34" charset="-122"/>
              </a:rPr>
              <a:t>贸易谈判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违约</a:t>
            </a:r>
            <a:r>
              <a:rPr lang="zh-CN" altLang="en-US" sz="2400" dirty="0">
                <a:latin typeface="微软雅黑" panose="020B0503020204020204" pitchFamily="34" charset="-122"/>
                <a:ea typeface="微软雅黑" panose="020B0503020204020204" pitchFamily="34" charset="-122"/>
              </a:rPr>
              <a:t>赔偿谈判</a:t>
            </a:r>
          </a:p>
        </p:txBody>
      </p:sp>
      <p:sp>
        <p:nvSpPr>
          <p:cNvPr id="6" name="文本框 5"/>
          <p:cNvSpPr txBox="1"/>
          <p:nvPr/>
        </p:nvSpPr>
        <p:spPr>
          <a:xfrm>
            <a:off x="1115194" y="3505352"/>
            <a:ext cx="10201851"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p>
          <a:p>
            <a:r>
              <a:rPr lang="zh-CN" altLang="en-US" sz="2400" dirty="0" smtClean="0">
                <a:latin typeface="楷体" panose="02010609060101010101" pitchFamily="49" charset="-122"/>
                <a:ea typeface="楷体" panose="02010609060101010101" pitchFamily="49" charset="-122"/>
              </a:rPr>
              <a:t>    货物</a:t>
            </a:r>
            <a:r>
              <a:rPr lang="zh-CN" altLang="en-US" sz="2400" dirty="0">
                <a:latin typeface="楷体" panose="02010609060101010101" pitchFamily="49" charset="-122"/>
                <a:ea typeface="楷体" panose="02010609060101010101" pitchFamily="49" charset="-122"/>
              </a:rPr>
              <a:t>买卖谈判即一般商品的买卖谈判，它主要是买卖双方就买卖货物本身的有关内容，如质量、数量、货物的转移方式和时间、买卖的价格条件与支付方式、交易过程中双方的权利、责任和义务等问题所进行的谈判。是商务谈判中数量最多的一种。</a:t>
            </a:r>
          </a:p>
        </p:txBody>
      </p:sp>
    </p:spTree>
    <p:extLst>
      <p:ext uri="{BB962C8B-B14F-4D97-AF65-F5344CB8AC3E}">
        <p14:creationId xmlns:p14="http://schemas.microsoft.com/office/powerpoint/2010/main" val="29900782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下列各项中，不属于唠叨谈判对手的性格特征的是（ ）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爱刨根问底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好</a:t>
            </a:r>
            <a:r>
              <a:rPr lang="zh-CN" altLang="en-US" sz="2400" dirty="0">
                <a:latin typeface="微软雅黑" panose="020B0503020204020204" pitchFamily="34" charset="-122"/>
                <a:ea typeface="微软雅黑" panose="020B0503020204020204" pitchFamily="34" charset="-122"/>
              </a:rPr>
              <a:t>驳倒</a:t>
            </a:r>
            <a:r>
              <a:rPr lang="zh-CN" altLang="en-US" sz="2400" dirty="0" smtClean="0">
                <a:latin typeface="微软雅黑" panose="020B0503020204020204" pitchFamily="34" charset="-122"/>
                <a:ea typeface="微软雅黑" panose="020B0503020204020204" pitchFamily="34" charset="-122"/>
              </a:rPr>
              <a:t>对方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心情</a:t>
            </a:r>
            <a:r>
              <a:rPr lang="zh-CN" altLang="en-US" sz="2400" dirty="0">
                <a:latin typeface="微软雅黑" panose="020B0503020204020204" pitchFamily="34" charset="-122"/>
                <a:ea typeface="微软雅黑" panose="020B0503020204020204" pitchFamily="34" charset="-122"/>
              </a:rPr>
              <a:t>较为</a:t>
            </a:r>
            <a:r>
              <a:rPr lang="zh-CN" altLang="en-US" sz="2400" dirty="0" smtClean="0">
                <a:latin typeface="微软雅黑" panose="020B0503020204020204" pitchFamily="34" charset="-122"/>
                <a:ea typeface="微软雅黑" panose="020B0503020204020204" pitchFamily="34" charset="-122"/>
              </a:rPr>
              <a:t>开朗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行为</a:t>
            </a:r>
            <a:r>
              <a:rPr lang="zh-CN" altLang="en-US" sz="2400" dirty="0">
                <a:latin typeface="微软雅黑" panose="020B0503020204020204" pitchFamily="34" charset="-122"/>
                <a:ea typeface="微软雅黑" panose="020B0503020204020204" pitchFamily="34" charset="-122"/>
              </a:rPr>
              <a:t>表情不一</a:t>
            </a:r>
          </a:p>
        </p:txBody>
      </p:sp>
    </p:spTree>
    <p:extLst>
      <p:ext uri="{BB962C8B-B14F-4D97-AF65-F5344CB8AC3E}">
        <p14:creationId xmlns:p14="http://schemas.microsoft.com/office/powerpoint/2010/main" val="34612156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下列各项中，不属于唠叨谈判对手的性格特征的是（ ）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爱刨根问底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好</a:t>
            </a:r>
            <a:r>
              <a:rPr lang="zh-CN" altLang="en-US" sz="2400" dirty="0">
                <a:latin typeface="微软雅黑" panose="020B0503020204020204" pitchFamily="34" charset="-122"/>
                <a:ea typeface="微软雅黑" panose="020B0503020204020204" pitchFamily="34" charset="-122"/>
              </a:rPr>
              <a:t>驳倒</a:t>
            </a:r>
            <a:r>
              <a:rPr lang="zh-CN" altLang="en-US" sz="2400" dirty="0" smtClean="0">
                <a:latin typeface="微软雅黑" panose="020B0503020204020204" pitchFamily="34" charset="-122"/>
                <a:ea typeface="微软雅黑" panose="020B0503020204020204" pitchFamily="34" charset="-122"/>
              </a:rPr>
              <a:t>对方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心情</a:t>
            </a:r>
            <a:r>
              <a:rPr lang="zh-CN" altLang="en-US" sz="2400" dirty="0">
                <a:latin typeface="微软雅黑" panose="020B0503020204020204" pitchFamily="34" charset="-122"/>
                <a:ea typeface="微软雅黑" panose="020B0503020204020204" pitchFamily="34" charset="-122"/>
              </a:rPr>
              <a:t>较为</a:t>
            </a:r>
            <a:r>
              <a:rPr lang="zh-CN" altLang="en-US" sz="2400" dirty="0" smtClean="0">
                <a:latin typeface="微软雅黑" panose="020B0503020204020204" pitchFamily="34" charset="-122"/>
                <a:ea typeface="微软雅黑" panose="020B0503020204020204" pitchFamily="34" charset="-122"/>
              </a:rPr>
              <a:t>开朗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行为</a:t>
            </a:r>
            <a:r>
              <a:rPr lang="zh-CN" altLang="en-US" sz="2400" dirty="0">
                <a:latin typeface="微软雅黑" panose="020B0503020204020204" pitchFamily="34" charset="-122"/>
                <a:ea typeface="微软雅黑" panose="020B0503020204020204" pitchFamily="34" charset="-122"/>
              </a:rPr>
              <a:t>表情不一</a:t>
            </a:r>
          </a:p>
        </p:txBody>
      </p:sp>
      <p:sp>
        <p:nvSpPr>
          <p:cNvPr id="6" name="文本框 5"/>
          <p:cNvSpPr txBox="1"/>
          <p:nvPr/>
        </p:nvSpPr>
        <p:spPr>
          <a:xfrm>
            <a:off x="1115194" y="3505352"/>
            <a:ext cx="10201851"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r>
              <a:rPr lang="zh-CN" altLang="en-US" sz="2400" dirty="0" smtClean="0">
                <a:latin typeface="楷体" panose="02010609060101010101" pitchFamily="49" charset="-122"/>
                <a:ea typeface="楷体" panose="02010609060101010101" pitchFamily="49" charset="-122"/>
              </a:rPr>
              <a:t>    唠叨的谈判对手的心理特征：</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）具有强烈的自我意识，喋喋不休地谈到最后也说不出个所以然</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）爱刨根问底，凡事想通过自己弄个明白。（</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）好驳倒对手</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）心情较为开朗。</a:t>
            </a:r>
          </a:p>
        </p:txBody>
      </p:sp>
    </p:spTree>
    <p:extLst>
      <p:ext uri="{BB962C8B-B14F-4D97-AF65-F5344CB8AC3E}">
        <p14:creationId xmlns:p14="http://schemas.microsoft.com/office/powerpoint/2010/main" val="110479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nvPr>
        </p:nvGraphicFramePr>
        <p:xfrm>
          <a:off x="0" y="1277471"/>
          <a:ext cx="1691680" cy="4672602"/>
        </p:xfrm>
        <a:graphic>
          <a:graphicData uri="http://schemas.openxmlformats.org/drawingml/2006/table">
            <a:tbl>
              <a:tblPr>
                <a:tableStyleId>{2D5ABB26-0587-4C30-8999-92F81FD0307C}</a:tableStyleId>
              </a:tblPr>
              <a:tblGrid>
                <a:gridCol w="1691680"/>
              </a:tblGrid>
              <a:tr h="1557534">
                <a:tc>
                  <a:txBody>
                    <a:bodyPr/>
                    <a:lstStyle/>
                    <a:p>
                      <a:pPr algn="ct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环境因素</a:t>
                      </a:r>
                      <a:endParaRPr lang="zh-CN" altLang="en-US" sz="2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法律因素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557534">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心理因素</a:t>
                      </a:r>
                      <a:endParaRPr lang="zh-CN" altLang="en-US" sz="28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8" name="等腰三角形 7"/>
          <p:cNvSpPr/>
          <p:nvPr userDrawn="1"/>
        </p:nvSpPr>
        <p:spPr>
          <a:xfrm rot="16200000">
            <a:off x="3291731" y="2429670"/>
            <a:ext cx="288845"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07704" y="9070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14</a:t>
            </a:fld>
            <a:endParaRPr lang="zh-CN" altLang="en-US" kern="0" dirty="0">
              <a:solidFill>
                <a:sysClr val="window" lastClr="FFFFFF"/>
              </a:solidFill>
              <a:latin typeface="Calibri"/>
              <a:ea typeface="宋体"/>
            </a:endParaRPr>
          </a:p>
        </p:txBody>
      </p:sp>
      <p:sp>
        <p:nvSpPr>
          <p:cNvPr id="32" name="文本框 31"/>
          <p:cNvSpPr txBox="1"/>
          <p:nvPr/>
        </p:nvSpPr>
        <p:spPr>
          <a:xfrm>
            <a:off x="1990045" y="178275"/>
            <a:ext cx="6340197"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第二</a:t>
            </a:r>
            <a:r>
              <a:rPr lang="zh-CN" altLang="en-US" sz="3200" dirty="0" smtClean="0">
                <a:latin typeface="黑体" panose="02010609060101010101" pitchFamily="49" charset="-122"/>
                <a:ea typeface="黑体" panose="02010609060101010101" pitchFamily="49" charset="-122"/>
              </a:rPr>
              <a:t>章  国际商务谈判的影响因素</a:t>
            </a:r>
          </a:p>
        </p:txBody>
      </p:sp>
      <p:sp>
        <p:nvSpPr>
          <p:cNvPr id="14" name="矩形 13"/>
          <p:cNvSpPr/>
          <p:nvPr/>
        </p:nvSpPr>
        <p:spPr>
          <a:xfrm>
            <a:off x="0" y="4369248"/>
            <a:ext cx="1691680" cy="1580824"/>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心理因素</a:t>
            </a:r>
          </a:p>
        </p:txBody>
      </p:sp>
      <p:sp>
        <p:nvSpPr>
          <p:cNvPr id="15" name="等腰三角形 14"/>
          <p:cNvSpPr/>
          <p:nvPr/>
        </p:nvSpPr>
        <p:spPr>
          <a:xfrm rot="16200000">
            <a:off x="3291731" y="4010494"/>
            <a:ext cx="288845"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649565" y="3200627"/>
            <a:ext cx="620541" cy="3186266"/>
            <a:chOff x="3667013" y="2264545"/>
            <a:chExt cx="1063703" cy="1264390"/>
          </a:xfrm>
        </p:grpSpPr>
        <p:grpSp>
          <p:nvGrpSpPr>
            <p:cNvPr id="33" name="组合 30"/>
            <p:cNvGrpSpPr>
              <a:grpSpLocks/>
            </p:cNvGrpSpPr>
            <p:nvPr/>
          </p:nvGrpSpPr>
          <p:grpSpPr bwMode="auto">
            <a:xfrm rot="16200000">
              <a:off x="4067537" y="2427819"/>
              <a:ext cx="826454" cy="499905"/>
              <a:chOff x="7" y="504054"/>
              <a:chExt cx="6032667" cy="648074"/>
            </a:xfrm>
          </p:grpSpPr>
          <p:sp>
            <p:nvSpPr>
              <p:cNvPr id="37" name="直接连接符 31"/>
              <p:cNvSpPr>
                <a:spLocks noChangeShapeType="1"/>
              </p:cNvSpPr>
              <p:nvPr/>
            </p:nvSpPr>
            <p:spPr bwMode="auto">
              <a:xfrm>
                <a:off x="7" y="504055"/>
                <a:ext cx="6032667" cy="0"/>
              </a:xfrm>
              <a:prstGeom prst="line">
                <a:avLst/>
              </a:prstGeom>
              <a:noFill/>
              <a:ln w="28575">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8" name="直接箭头连接符 33"/>
              <p:cNvCxnSpPr>
                <a:cxnSpLocks noChangeShapeType="1"/>
              </p:cNvCxnSpPr>
              <p:nvPr/>
            </p:nvCxnSpPr>
            <p:spPr bwMode="auto">
              <a:xfrm>
                <a:off x="1607707" y="504054"/>
                <a:ext cx="0" cy="648072"/>
              </a:xfrm>
              <a:prstGeom prst="straightConnector1">
                <a:avLst/>
              </a:prstGeom>
              <a:noFill/>
              <a:ln w="28575">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9" name="直接箭头连接符 35"/>
              <p:cNvCxnSpPr>
                <a:cxnSpLocks noChangeShapeType="1"/>
              </p:cNvCxnSpPr>
              <p:nvPr/>
            </p:nvCxnSpPr>
            <p:spPr bwMode="auto">
              <a:xfrm>
                <a:off x="6030758" y="504056"/>
                <a:ext cx="1" cy="648072"/>
              </a:xfrm>
              <a:prstGeom prst="straightConnector1">
                <a:avLst/>
              </a:prstGeom>
              <a:noFill/>
              <a:ln w="28575">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4" name="直接连接符 33"/>
            <p:cNvCxnSpPr>
              <a:stCxn id="37" idx="0"/>
            </p:cNvCxnSpPr>
            <p:nvPr/>
          </p:nvCxnSpPr>
          <p:spPr>
            <a:xfrm flipH="1">
              <a:off x="4230810" y="3091001"/>
              <a:ext cx="2" cy="437934"/>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3667013" y="2870749"/>
              <a:ext cx="563797"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cxnSpLocks noChangeShapeType="1"/>
            </p:cNvCxnSpPr>
            <p:nvPr/>
          </p:nvCxnSpPr>
          <p:spPr bwMode="auto">
            <a:xfrm rot="16200000">
              <a:off x="4480763" y="3278983"/>
              <a:ext cx="0" cy="499903"/>
            </a:xfrm>
            <a:prstGeom prst="straightConnector1">
              <a:avLst/>
            </a:prstGeom>
            <a:noFill/>
            <a:ln w="28575">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 name="组合 1"/>
          <p:cNvGrpSpPr/>
          <p:nvPr/>
        </p:nvGrpSpPr>
        <p:grpSpPr>
          <a:xfrm>
            <a:off x="2415420" y="2914982"/>
            <a:ext cx="5356979" cy="3723938"/>
            <a:chOff x="2415421" y="2914982"/>
            <a:chExt cx="4647536" cy="3723938"/>
          </a:xfrm>
        </p:grpSpPr>
        <p:sp>
          <p:nvSpPr>
            <p:cNvPr id="29" name="圆角矩形 28"/>
            <p:cNvSpPr/>
            <p:nvPr/>
          </p:nvSpPr>
          <p:spPr>
            <a:xfrm>
              <a:off x="2415421" y="2914982"/>
              <a:ext cx="4647536" cy="530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rPr>
                <a:t>一、国际商务谈判中的</a:t>
              </a:r>
              <a:r>
                <a:rPr lang="zh-CN" altLang="en-US" sz="2800" b="1" u="sng" spc="-5" dirty="0">
                  <a:solidFill>
                    <a:srgbClr val="C00000"/>
                  </a:solidFill>
                  <a:latin typeface="楷体" panose="02010609060101010101" charset="-122"/>
                  <a:ea typeface="楷体" panose="02010609060101010101" charset="-122"/>
                  <a:cs typeface="微软雅黑" panose="020B0503020204020204" pitchFamily="34" charset="-122"/>
                </a:rPr>
                <a:t>个体</a:t>
              </a: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rPr>
                <a:t>心理</a:t>
              </a:r>
            </a:p>
          </p:txBody>
        </p:sp>
        <p:sp>
          <p:nvSpPr>
            <p:cNvPr id="30" name="圆角矩形 29"/>
            <p:cNvSpPr/>
            <p:nvPr/>
          </p:nvSpPr>
          <p:spPr>
            <a:xfrm>
              <a:off x="2415421" y="4474952"/>
              <a:ext cx="4647536" cy="5066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rPr>
                <a:t>二、国际商务谈判中的</a:t>
              </a:r>
              <a:r>
                <a:rPr lang="zh-CN" altLang="en-US" sz="2800" b="1" u="sng" spc="-5" dirty="0">
                  <a:solidFill>
                    <a:srgbClr val="C00000"/>
                  </a:solidFill>
                  <a:latin typeface="楷体" panose="02010609060101010101" charset="-122"/>
                  <a:ea typeface="楷体" panose="02010609060101010101" charset="-122"/>
                  <a:cs typeface="微软雅黑" panose="020B0503020204020204" pitchFamily="34" charset="-122"/>
                </a:rPr>
                <a:t>群体</a:t>
              </a: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rPr>
                <a:t>心理</a:t>
              </a:r>
            </a:p>
          </p:txBody>
        </p:sp>
        <p:sp>
          <p:nvSpPr>
            <p:cNvPr id="31" name="圆角矩形 30"/>
            <p:cNvSpPr/>
            <p:nvPr/>
          </p:nvSpPr>
          <p:spPr>
            <a:xfrm>
              <a:off x="2423683" y="6134864"/>
              <a:ext cx="463927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rPr>
                <a:t>三、谈判的心理</a:t>
              </a:r>
              <a:r>
                <a:rPr lang="zh-CN" altLang="en-US" sz="2800" b="1" u="sng" spc="-5" dirty="0">
                  <a:solidFill>
                    <a:srgbClr val="C00000"/>
                  </a:solidFill>
                  <a:latin typeface="楷体" panose="02010609060101010101" charset="-122"/>
                  <a:ea typeface="楷体" panose="02010609060101010101" charset="-122"/>
                  <a:cs typeface="微软雅黑" panose="020B0503020204020204" pitchFamily="34" charset="-122"/>
                </a:rPr>
                <a:t>禁忌</a:t>
              </a:r>
            </a:p>
          </p:txBody>
        </p:sp>
      </p:grpSp>
    </p:spTree>
    <p:extLst>
      <p:ext uri="{BB962C8B-B14F-4D97-AF65-F5344CB8AC3E}">
        <p14:creationId xmlns:p14="http://schemas.microsoft.com/office/powerpoint/2010/main" val="2615464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下列选项中，属于按谈判信息的内容来划分的是（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经济性信息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自然环境信息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社会性信息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政治性</a:t>
            </a:r>
            <a:r>
              <a:rPr lang="zh-CN" altLang="en-US" sz="2400" dirty="0">
                <a:latin typeface="微软雅黑" panose="020B0503020204020204" pitchFamily="34" charset="-122"/>
                <a:ea typeface="微软雅黑" panose="020B0503020204020204" pitchFamily="34" charset="-122"/>
              </a:rPr>
              <a:t>信息</a:t>
            </a:r>
          </a:p>
        </p:txBody>
      </p:sp>
    </p:spTree>
    <p:extLst>
      <p:ext uri="{BB962C8B-B14F-4D97-AF65-F5344CB8AC3E}">
        <p14:creationId xmlns:p14="http://schemas.microsoft.com/office/powerpoint/2010/main" val="15186424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下列选项中，属于按谈判信息的内容来划分的是（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经济性信息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自然环境信息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社会性信息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政治性</a:t>
            </a:r>
            <a:r>
              <a:rPr lang="zh-CN" altLang="en-US" sz="2400" dirty="0">
                <a:latin typeface="微软雅黑" panose="020B0503020204020204" pitchFamily="34" charset="-122"/>
                <a:ea typeface="微软雅黑" panose="020B0503020204020204" pitchFamily="34" charset="-122"/>
              </a:rPr>
              <a:t>信息</a:t>
            </a:r>
          </a:p>
        </p:txBody>
      </p:sp>
      <p:sp>
        <p:nvSpPr>
          <p:cNvPr id="6" name="文本框 5"/>
          <p:cNvSpPr txBox="1"/>
          <p:nvPr/>
        </p:nvSpPr>
        <p:spPr>
          <a:xfrm>
            <a:off x="1115194" y="3505352"/>
            <a:ext cx="10201851" cy="222176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smtClean="0">
                <a:latin typeface="楷体" panose="02010609060101010101" pitchFamily="49" charset="-122"/>
                <a:ea typeface="楷体" panose="02010609060101010101" pitchFamily="49" charset="-122"/>
              </a:rPr>
              <a:t>按</a:t>
            </a:r>
            <a:r>
              <a:rPr lang="zh-CN" altLang="en-US" sz="2400" dirty="0">
                <a:latin typeface="楷体" panose="02010609060101010101" pitchFamily="49" charset="-122"/>
                <a:ea typeface="楷体" panose="02010609060101010101" pitchFamily="49" charset="-122"/>
              </a:rPr>
              <a:t>谈判信息的内容可以将其分为自然环境信息、社会环境信息、市场细分化信息、竞争对手信息、购买力及投向信息、产品信息、消费需求和消费心理信息等。</a:t>
            </a:r>
          </a:p>
        </p:txBody>
      </p:sp>
    </p:spTree>
    <p:extLst>
      <p:ext uri="{BB962C8B-B14F-4D97-AF65-F5344CB8AC3E}">
        <p14:creationId xmlns:p14="http://schemas.microsoft.com/office/powerpoint/2010/main" val="527771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以下有关谈判队伍人员构成的说法中，不正确的是（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厂长</a:t>
            </a:r>
            <a:r>
              <a:rPr lang="zh-CN" altLang="en-US" sz="2400" dirty="0">
                <a:latin typeface="微软雅黑" panose="020B0503020204020204" pitchFamily="34" charset="-122"/>
                <a:ea typeface="微软雅黑" panose="020B0503020204020204" pitchFamily="34" charset="-122"/>
              </a:rPr>
              <a:t>或经理可出席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人员可</a:t>
            </a:r>
            <a:r>
              <a:rPr lang="zh-CN" altLang="en-US" sz="2400" dirty="0" smtClean="0">
                <a:latin typeface="微软雅黑" panose="020B0503020204020204" pitchFamily="34" charset="-122"/>
                <a:ea typeface="微软雅黑" panose="020B0503020204020204" pitchFamily="34" charset="-122"/>
              </a:rPr>
              <a:t>参与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政府</a:t>
            </a:r>
            <a:r>
              <a:rPr lang="zh-CN" altLang="en-US" sz="2400" dirty="0">
                <a:latin typeface="微软雅黑" panose="020B0503020204020204" pitchFamily="34" charset="-122"/>
                <a:ea typeface="微软雅黑" panose="020B0503020204020204" pitchFamily="34" charset="-122"/>
              </a:rPr>
              <a:t>官员应</a:t>
            </a:r>
            <a:r>
              <a:rPr lang="zh-CN" altLang="en-US" sz="2400" dirty="0" smtClean="0">
                <a:latin typeface="微软雅黑" panose="020B0503020204020204" pitchFamily="34" charset="-122"/>
                <a:ea typeface="微软雅黑" panose="020B0503020204020204" pitchFamily="34" charset="-122"/>
              </a:rPr>
              <a:t>带队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人可身兼数职</a:t>
            </a:r>
          </a:p>
        </p:txBody>
      </p:sp>
    </p:spTree>
    <p:extLst>
      <p:ext uri="{BB962C8B-B14F-4D97-AF65-F5344CB8AC3E}">
        <p14:creationId xmlns:p14="http://schemas.microsoft.com/office/powerpoint/2010/main" val="30392634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以下有关谈判队伍人员构成的说法中，不正确的是（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厂长</a:t>
            </a:r>
            <a:r>
              <a:rPr lang="zh-CN" altLang="en-US" sz="2400" dirty="0">
                <a:latin typeface="微软雅黑" panose="020B0503020204020204" pitchFamily="34" charset="-122"/>
                <a:ea typeface="微软雅黑" panose="020B0503020204020204" pitchFamily="34" charset="-122"/>
              </a:rPr>
              <a:t>或经理可出席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人员可</a:t>
            </a:r>
            <a:r>
              <a:rPr lang="zh-CN" altLang="en-US" sz="2400" dirty="0" smtClean="0">
                <a:latin typeface="微软雅黑" panose="020B0503020204020204" pitchFamily="34" charset="-122"/>
                <a:ea typeface="微软雅黑" panose="020B0503020204020204" pitchFamily="34" charset="-122"/>
              </a:rPr>
              <a:t>参与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政府</a:t>
            </a:r>
            <a:r>
              <a:rPr lang="zh-CN" altLang="en-US" sz="2400" dirty="0">
                <a:latin typeface="微软雅黑" panose="020B0503020204020204" pitchFamily="34" charset="-122"/>
                <a:ea typeface="微软雅黑" panose="020B0503020204020204" pitchFamily="34" charset="-122"/>
              </a:rPr>
              <a:t>官员应</a:t>
            </a:r>
            <a:r>
              <a:rPr lang="zh-CN" altLang="en-US" sz="2400" dirty="0" smtClean="0">
                <a:latin typeface="微软雅黑" panose="020B0503020204020204" pitchFamily="34" charset="-122"/>
                <a:ea typeface="微软雅黑" panose="020B0503020204020204" pitchFamily="34" charset="-122"/>
              </a:rPr>
              <a:t>带队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人可身兼数职</a:t>
            </a:r>
          </a:p>
        </p:txBody>
      </p:sp>
      <p:sp>
        <p:nvSpPr>
          <p:cNvPr id="6" name="文本框 5"/>
          <p:cNvSpPr txBox="1"/>
          <p:nvPr/>
        </p:nvSpPr>
        <p:spPr>
          <a:xfrm>
            <a:off x="1115194" y="3505352"/>
            <a:ext cx="10201851" cy="341632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C</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楷体" panose="02010609060101010101" pitchFamily="49" charset="-122"/>
                <a:ea typeface="楷体" panose="02010609060101010101" pitchFamily="49" charset="-122"/>
              </a:rPr>
              <a:t>一支谈判队伍应包括以下几类人员： </a:t>
            </a:r>
          </a:p>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．技术人员 </a:t>
            </a:r>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．商务人员 </a:t>
            </a:r>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．法律人员 </a:t>
            </a:r>
            <a:r>
              <a:rPr lang="en-US" altLang="zh-CN"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．财务人员 </a:t>
            </a:r>
          </a:p>
          <a:p>
            <a:pPr>
              <a:lnSpc>
                <a:spcPct val="150000"/>
              </a:lnSpc>
            </a:pPr>
            <a:r>
              <a:rPr lang="en-US" altLang="zh-CN" sz="2400" dirty="0" smtClean="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．翻译人员 </a:t>
            </a:r>
            <a:r>
              <a:rPr lang="en-US" altLang="zh-CN" sz="2400" dirty="0" smtClean="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．谈判领导人员 </a:t>
            </a:r>
            <a:r>
              <a:rPr lang="en-US" altLang="zh-CN" sz="2400" dirty="0" smtClean="0">
                <a:latin typeface="楷体" panose="02010609060101010101" pitchFamily="49" charset="-122"/>
                <a:ea typeface="楷体" panose="02010609060101010101" pitchFamily="49" charset="-122"/>
              </a:rPr>
              <a:t>7</a:t>
            </a:r>
            <a:r>
              <a:rPr lang="zh-CN" altLang="en-US" sz="2400" dirty="0">
                <a:latin typeface="楷体" panose="02010609060101010101" pitchFamily="49" charset="-122"/>
                <a:ea typeface="楷体" panose="02010609060101010101" pitchFamily="49" charset="-122"/>
              </a:rPr>
              <a:t>．记录人员 </a:t>
            </a:r>
          </a:p>
          <a:p>
            <a:pPr>
              <a:lnSpc>
                <a:spcPct val="150000"/>
              </a:lnSpc>
            </a:pPr>
            <a:endParaRPr lang="zh-CN" altLang="en-US" sz="2400" dirty="0">
              <a:latin typeface="楷体" panose="02010609060101010101" pitchFamily="49" charset="-122"/>
              <a:ea typeface="楷体" panose="02010609060101010101" pitchFamily="49" charset="-122"/>
            </a:endParaRPr>
          </a:p>
          <a:p>
            <a:pPr>
              <a:lnSpc>
                <a:spcPct val="150000"/>
              </a:lnSpc>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574694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报价以及随之而来的磋商是整个谈判过程的（ ）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核心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开始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前奏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结束</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94647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报价以及随之而来的磋商是整个谈判过程的（ ）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核心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开始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前奏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结束</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15194" y="3505352"/>
            <a:ext cx="10201851"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p>
          <a:p>
            <a:pPr>
              <a:lnSpc>
                <a:spcPct val="150000"/>
              </a:lnSpc>
            </a:pPr>
            <a:r>
              <a:rPr lang="zh-CN" altLang="en-US" sz="2400" dirty="0">
                <a:latin typeface="楷体" panose="02010609060101010101" pitchFamily="49" charset="-122"/>
                <a:ea typeface="楷体" panose="02010609060101010101" pitchFamily="49" charset="-122"/>
              </a:rPr>
              <a:t>磋商阶段也可叫讨价还价阶段，它是谈判的关键阶段，也是最困难、最紧张的阶段。</a:t>
            </a:r>
          </a:p>
        </p:txBody>
      </p:sp>
    </p:spTree>
    <p:extLst>
      <p:ext uri="{BB962C8B-B14F-4D97-AF65-F5344CB8AC3E}">
        <p14:creationId xmlns:p14="http://schemas.microsoft.com/office/powerpoint/2010/main" val="40803394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按照惯例，商务谈判中先报价的应是（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买方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卖方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第三方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中</a:t>
            </a:r>
            <a:r>
              <a:rPr lang="zh-CN" altLang="en-US" sz="2400" dirty="0">
                <a:latin typeface="微软雅黑" panose="020B0503020204020204" pitchFamily="34" charset="-122"/>
                <a:ea typeface="微软雅黑" panose="020B0503020204020204" pitchFamily="34" charset="-122"/>
              </a:rPr>
              <a:t>立方</a:t>
            </a:r>
          </a:p>
        </p:txBody>
      </p:sp>
    </p:spTree>
    <p:extLst>
      <p:ext uri="{BB962C8B-B14F-4D97-AF65-F5344CB8AC3E}">
        <p14:creationId xmlns:p14="http://schemas.microsoft.com/office/powerpoint/2010/main" val="38286267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按照惯例，商务谈判中先报价的应是（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买方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卖方</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第三方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中</a:t>
            </a:r>
            <a:r>
              <a:rPr lang="zh-CN" altLang="en-US" sz="2400" dirty="0">
                <a:latin typeface="微软雅黑" panose="020B0503020204020204" pitchFamily="34" charset="-122"/>
                <a:ea typeface="微软雅黑" panose="020B0503020204020204" pitchFamily="34" charset="-122"/>
              </a:rPr>
              <a:t>立方</a:t>
            </a:r>
          </a:p>
        </p:txBody>
      </p:sp>
      <p:sp>
        <p:nvSpPr>
          <p:cNvPr id="6" name="文本框 5"/>
          <p:cNvSpPr txBox="1"/>
          <p:nvPr/>
        </p:nvSpPr>
        <p:spPr>
          <a:xfrm>
            <a:off x="1115194" y="3505352"/>
            <a:ext cx="10201851"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a:latin typeface="楷体" panose="02010609060101010101" pitchFamily="49" charset="-122"/>
                <a:ea typeface="楷体" panose="02010609060101010101" pitchFamily="49" charset="-122"/>
              </a:rPr>
              <a:t>按照惯例，由卖方先报价。</a:t>
            </a:r>
          </a:p>
        </p:txBody>
      </p:sp>
    </p:spTree>
    <p:extLst>
      <p:ext uri="{BB962C8B-B14F-4D97-AF65-F5344CB8AC3E}">
        <p14:creationId xmlns:p14="http://schemas.microsoft.com/office/powerpoint/2010/main" val="1342176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下列上肢的动作语言中，表示怀有敌意的是（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两手</a:t>
            </a:r>
            <a:r>
              <a:rPr lang="zh-CN" altLang="en-US" sz="2400" dirty="0">
                <a:latin typeface="微软雅黑" panose="020B0503020204020204" pitchFamily="34" charset="-122"/>
                <a:ea typeface="微软雅黑" panose="020B0503020204020204" pitchFamily="34" charset="-122"/>
              </a:rPr>
              <a:t>手指并拢置于胸前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手</a:t>
            </a:r>
            <a:r>
              <a:rPr lang="zh-CN" altLang="en-US" sz="2400" dirty="0">
                <a:latin typeface="微软雅黑" panose="020B0503020204020204" pitchFamily="34" charset="-122"/>
                <a:ea typeface="微软雅黑" panose="020B0503020204020204" pitchFamily="34" charset="-122"/>
              </a:rPr>
              <a:t>与手连接置于</a:t>
            </a:r>
            <a:r>
              <a:rPr lang="zh-CN" altLang="en-US" sz="2400" dirty="0" smtClean="0">
                <a:latin typeface="微软雅黑" panose="020B0503020204020204" pitchFamily="34" charset="-122"/>
                <a:ea typeface="微软雅黑" panose="020B0503020204020204" pitchFamily="34" charset="-122"/>
              </a:rPr>
              <a:t>腹部</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两</a:t>
            </a:r>
            <a:r>
              <a:rPr lang="zh-CN" altLang="en-US" sz="2400" dirty="0">
                <a:latin typeface="微软雅黑" panose="020B0503020204020204" pitchFamily="34" charset="-122"/>
                <a:ea typeface="微软雅黑" panose="020B0503020204020204" pitchFamily="34" charset="-122"/>
              </a:rPr>
              <a:t>臂交叉于胸</a:t>
            </a:r>
            <a:r>
              <a:rPr lang="zh-CN" altLang="en-US" sz="2400" dirty="0" smtClean="0">
                <a:latin typeface="微软雅黑" panose="020B0503020204020204" pitchFamily="34" charset="-122"/>
                <a:ea typeface="微软雅黑" panose="020B0503020204020204" pitchFamily="34" charset="-122"/>
              </a:rPr>
              <a:t>前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吸</a:t>
            </a:r>
            <a:r>
              <a:rPr lang="zh-CN" altLang="en-US" sz="2400" dirty="0">
                <a:latin typeface="微软雅黑" panose="020B0503020204020204" pitchFamily="34" charset="-122"/>
                <a:ea typeface="微软雅黑" panose="020B0503020204020204" pitchFamily="34" charset="-122"/>
              </a:rPr>
              <a:t>手指或指甲</a:t>
            </a:r>
          </a:p>
        </p:txBody>
      </p:sp>
    </p:spTree>
    <p:extLst>
      <p:ext uri="{BB962C8B-B14F-4D97-AF65-F5344CB8AC3E}">
        <p14:creationId xmlns:p14="http://schemas.microsoft.com/office/powerpoint/2010/main" val="10101666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下列上肢的动作语言中，表示怀有敌意的是（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两手</a:t>
            </a:r>
            <a:r>
              <a:rPr lang="zh-CN" altLang="en-US" sz="2400" dirty="0">
                <a:latin typeface="微软雅黑" panose="020B0503020204020204" pitchFamily="34" charset="-122"/>
                <a:ea typeface="微软雅黑" panose="020B0503020204020204" pitchFamily="34" charset="-122"/>
              </a:rPr>
              <a:t>手指并拢置于胸前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手</a:t>
            </a:r>
            <a:r>
              <a:rPr lang="zh-CN" altLang="en-US" sz="2400" dirty="0">
                <a:latin typeface="微软雅黑" panose="020B0503020204020204" pitchFamily="34" charset="-122"/>
                <a:ea typeface="微软雅黑" panose="020B0503020204020204" pitchFamily="34" charset="-122"/>
              </a:rPr>
              <a:t>与手连接置于</a:t>
            </a:r>
            <a:r>
              <a:rPr lang="zh-CN" altLang="en-US" sz="2400" dirty="0" smtClean="0">
                <a:latin typeface="微软雅黑" panose="020B0503020204020204" pitchFamily="34" charset="-122"/>
                <a:ea typeface="微软雅黑" panose="020B0503020204020204" pitchFamily="34" charset="-122"/>
              </a:rPr>
              <a:t>腹部</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两</a:t>
            </a:r>
            <a:r>
              <a:rPr lang="zh-CN" altLang="en-US" sz="2400" dirty="0">
                <a:latin typeface="微软雅黑" panose="020B0503020204020204" pitchFamily="34" charset="-122"/>
                <a:ea typeface="微软雅黑" panose="020B0503020204020204" pitchFamily="34" charset="-122"/>
              </a:rPr>
              <a:t>臂交叉于胸</a:t>
            </a:r>
            <a:r>
              <a:rPr lang="zh-CN" altLang="en-US" sz="2400" dirty="0" smtClean="0">
                <a:latin typeface="微软雅黑" panose="020B0503020204020204" pitchFamily="34" charset="-122"/>
                <a:ea typeface="微软雅黑" panose="020B0503020204020204" pitchFamily="34" charset="-122"/>
              </a:rPr>
              <a:t>前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吸</a:t>
            </a:r>
            <a:r>
              <a:rPr lang="zh-CN" altLang="en-US" sz="2400" dirty="0">
                <a:latin typeface="微软雅黑" panose="020B0503020204020204" pitchFamily="34" charset="-122"/>
                <a:ea typeface="微软雅黑" panose="020B0503020204020204" pitchFamily="34" charset="-122"/>
              </a:rPr>
              <a:t>手指或指甲</a:t>
            </a:r>
          </a:p>
        </p:txBody>
      </p:sp>
      <p:sp>
        <p:nvSpPr>
          <p:cNvPr id="6" name="文本框 5"/>
          <p:cNvSpPr txBox="1"/>
          <p:nvPr/>
        </p:nvSpPr>
        <p:spPr>
          <a:xfrm>
            <a:off x="1115194" y="3505352"/>
            <a:ext cx="10201851"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a:latin typeface="楷体" panose="02010609060101010101" pitchFamily="49" charset="-122"/>
                <a:ea typeface="楷体" panose="02010609060101010101" pitchFamily="49" charset="-122"/>
              </a:rPr>
              <a:t>两臂交叉于胸前并握紧，往往是怀有敌意的标志。</a:t>
            </a:r>
          </a:p>
        </p:txBody>
      </p:sp>
    </p:spTree>
    <p:extLst>
      <p:ext uri="{BB962C8B-B14F-4D97-AF65-F5344CB8AC3E}">
        <p14:creationId xmlns:p14="http://schemas.microsoft.com/office/powerpoint/2010/main" val="3882931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7"/>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8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8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377886"/>
              <a:ext cx="2574925" cy="54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8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8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85000"/>
                    </a:schemeClr>
                  </a:solidFill>
                  <a:latin typeface="Franklin Gothic Book" pitchFamily="34" charset="0"/>
                  <a:ea typeface="微软雅黑" pitchFamily="34" charset="-122"/>
                  <a:sym typeface="Franklin Gothic Book" pitchFamily="34" charset="0"/>
                </a:rPr>
                <a:t>文化</a:t>
              </a:r>
              <a:r>
                <a:rPr lang="zh-CN" altLang="en-US" sz="2400" b="1" dirty="0" smtClean="0">
                  <a:solidFill>
                    <a:schemeClr val="bg1">
                      <a:lumMod val="85000"/>
                    </a:schemeClr>
                  </a:solidFill>
                  <a:latin typeface="Franklin Gothic Book" pitchFamily="34" charset="0"/>
                  <a:ea typeface="微软雅黑" pitchFamily="34" charset="-122"/>
                  <a:sym typeface="Franklin Gothic Book" pitchFamily="34" charset="0"/>
                </a:rPr>
                <a:t>差异</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8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8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85000"/>
                    </a:schemeClr>
                  </a:solidFill>
                  <a:latin typeface="Franklin Gothic Book" pitchFamily="34" charset="0"/>
                  <a:ea typeface="微软雅黑" pitchFamily="34" charset="-122"/>
                  <a:sym typeface="Franklin Gothic Book" pitchFamily="34" charset="0"/>
                </a:rPr>
                <a:t>存在的风险</a:t>
              </a:r>
              <a:endParaRPr lang="en-US" altLang="en-US" sz="2400" b="1" dirty="0">
                <a:solidFill>
                  <a:schemeClr val="bg1">
                    <a:lumMod val="8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282714" y="664882"/>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05102"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47878"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26490"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62667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 “贵方某先生的问题提得很好，我曾经在某一份资料上看过有关这一问题的记载，就记忆所及，大概是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。这种答复谈判对手的技巧是（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问代</a:t>
            </a:r>
            <a:r>
              <a:rPr lang="zh-CN" altLang="en-US" sz="2400" dirty="0" smtClean="0">
                <a:latin typeface="微软雅黑" panose="020B0503020204020204" pitchFamily="34" charset="-122"/>
                <a:ea typeface="微软雅黑" panose="020B0503020204020204" pitchFamily="34" charset="-122"/>
              </a:rPr>
              <a:t>答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避</a:t>
            </a:r>
            <a:r>
              <a:rPr lang="zh-CN" altLang="en-US" sz="2400" dirty="0">
                <a:latin typeface="微软雅黑" panose="020B0503020204020204" pitchFamily="34" charset="-122"/>
                <a:ea typeface="微软雅黑" panose="020B0503020204020204" pitchFamily="34" charset="-122"/>
              </a:rPr>
              <a:t>正答</a:t>
            </a:r>
            <a:r>
              <a:rPr lang="zh-CN" altLang="en-US" sz="2400" dirty="0" smtClean="0">
                <a:latin typeface="微软雅黑" panose="020B0503020204020204" pitchFamily="34" charset="-122"/>
                <a:ea typeface="微软雅黑" panose="020B0503020204020204" pitchFamily="34" charset="-122"/>
              </a:rPr>
              <a:t>偏</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答非所问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推卸</a:t>
            </a:r>
            <a:r>
              <a:rPr lang="zh-CN" altLang="en-US" sz="2400" dirty="0">
                <a:latin typeface="微软雅黑" panose="020B0503020204020204" pitchFamily="34" charset="-122"/>
                <a:ea typeface="微软雅黑" panose="020B0503020204020204" pitchFamily="34" charset="-122"/>
              </a:rPr>
              <a:t>责任</a:t>
            </a:r>
          </a:p>
        </p:txBody>
      </p:sp>
    </p:spTree>
    <p:extLst>
      <p:ext uri="{BB962C8B-B14F-4D97-AF65-F5344CB8AC3E}">
        <p14:creationId xmlns:p14="http://schemas.microsoft.com/office/powerpoint/2010/main" val="19444233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 “贵方某先生的问题提得很好，我曾经在某一份资料上看过有关这一问题的记载，就记忆所及，大概是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。这种答复谈判对手的技巧是（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问代</a:t>
            </a:r>
            <a:r>
              <a:rPr lang="zh-CN" altLang="en-US" sz="2400" dirty="0" smtClean="0">
                <a:latin typeface="微软雅黑" panose="020B0503020204020204" pitchFamily="34" charset="-122"/>
                <a:ea typeface="微软雅黑" panose="020B0503020204020204" pitchFamily="34" charset="-122"/>
              </a:rPr>
              <a:t>答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避</a:t>
            </a:r>
            <a:r>
              <a:rPr lang="zh-CN" altLang="en-US" sz="2400" dirty="0">
                <a:latin typeface="微软雅黑" panose="020B0503020204020204" pitchFamily="34" charset="-122"/>
                <a:ea typeface="微软雅黑" panose="020B0503020204020204" pitchFamily="34" charset="-122"/>
              </a:rPr>
              <a:t>正答</a:t>
            </a:r>
            <a:r>
              <a:rPr lang="zh-CN" altLang="en-US" sz="2400" dirty="0" smtClean="0">
                <a:latin typeface="微软雅黑" panose="020B0503020204020204" pitchFamily="34" charset="-122"/>
                <a:ea typeface="微软雅黑" panose="020B0503020204020204" pitchFamily="34" charset="-122"/>
              </a:rPr>
              <a:t>偏</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答非所问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推卸</a:t>
            </a:r>
            <a:r>
              <a:rPr lang="zh-CN" altLang="en-US" sz="2400" dirty="0">
                <a:latin typeface="微软雅黑" panose="020B0503020204020204" pitchFamily="34" charset="-122"/>
                <a:ea typeface="微软雅黑" panose="020B0503020204020204" pitchFamily="34" charset="-122"/>
              </a:rPr>
              <a:t>责任</a:t>
            </a:r>
          </a:p>
        </p:txBody>
      </p:sp>
      <p:sp>
        <p:nvSpPr>
          <p:cNvPr id="6" name="文本框 5"/>
          <p:cNvSpPr txBox="1"/>
          <p:nvPr/>
        </p:nvSpPr>
        <p:spPr>
          <a:xfrm>
            <a:off x="914399" y="3995678"/>
            <a:ext cx="10997902"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r>
              <a:rPr lang="zh-CN" altLang="en-US" sz="2400" dirty="0">
                <a:latin typeface="楷体" panose="02010609060101010101" pitchFamily="49" charset="-122"/>
                <a:ea typeface="楷体" panose="02010609060101010101" pitchFamily="49" charset="-122"/>
              </a:rPr>
              <a:t>谈判者面对毫无准备的问题，往往不知所措，或者即使能够回答，但鉴于某种原因而不愿意回答。对这类问题通常可以如此回答：“对这个问题，我虽没有调查过，但曾经听说过。”或“贵方某某先生的问题提得很好，我曾经在某一份资料上看过有关这一问题的记载，就记忆所及，大概是</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855290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眼睛</a:t>
            </a:r>
            <a:r>
              <a:rPr lang="zh-CN" altLang="en-US" sz="2400" dirty="0">
                <a:latin typeface="微软雅黑" panose="020B0503020204020204" pitchFamily="34" charset="-122"/>
                <a:ea typeface="微软雅黑" panose="020B0503020204020204" pitchFamily="34" charset="-122"/>
              </a:rPr>
              <a:t>瞳孔放大，炯炯有神而生辉，表示此人处于（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消极状态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欢喜状态</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戒备状态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愤怒</a:t>
            </a:r>
            <a:r>
              <a:rPr lang="zh-CN" altLang="en-US" sz="2400" dirty="0">
                <a:latin typeface="微软雅黑" panose="020B0503020204020204" pitchFamily="34" charset="-122"/>
                <a:ea typeface="微软雅黑" panose="020B0503020204020204" pitchFamily="34" charset="-122"/>
              </a:rPr>
              <a:t>状态</a:t>
            </a:r>
          </a:p>
        </p:txBody>
      </p:sp>
    </p:spTree>
    <p:extLst>
      <p:ext uri="{BB962C8B-B14F-4D97-AF65-F5344CB8AC3E}">
        <p14:creationId xmlns:p14="http://schemas.microsoft.com/office/powerpoint/2010/main" val="47560871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眼睛</a:t>
            </a:r>
            <a:r>
              <a:rPr lang="zh-CN" altLang="en-US" sz="2400" dirty="0">
                <a:latin typeface="微软雅黑" panose="020B0503020204020204" pitchFamily="34" charset="-122"/>
                <a:ea typeface="微软雅黑" panose="020B0503020204020204" pitchFamily="34" charset="-122"/>
              </a:rPr>
              <a:t>瞳孔放大，炯炯有神而生辉，表示此人处于（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消极状态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欢喜状态</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戒备状态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愤怒</a:t>
            </a:r>
            <a:r>
              <a:rPr lang="zh-CN" altLang="en-US" sz="2400" dirty="0">
                <a:latin typeface="微软雅黑" panose="020B0503020204020204" pitchFamily="34" charset="-122"/>
                <a:ea typeface="微软雅黑" panose="020B0503020204020204" pitchFamily="34" charset="-122"/>
              </a:rPr>
              <a:t>状态</a:t>
            </a:r>
          </a:p>
        </p:txBody>
      </p:sp>
      <p:sp>
        <p:nvSpPr>
          <p:cNvPr id="6" name="文本框 5"/>
          <p:cNvSpPr txBox="1"/>
          <p:nvPr/>
        </p:nvSpPr>
        <p:spPr>
          <a:xfrm>
            <a:off x="1194098" y="3565373"/>
            <a:ext cx="9133243" cy="101566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眼睛瞳孔放大，炯炯有神而生辉，表示此人处于欢喜与兴奋状态。</a:t>
            </a:r>
          </a:p>
        </p:txBody>
      </p:sp>
    </p:spTree>
    <p:extLst>
      <p:ext uri="{BB962C8B-B14F-4D97-AF65-F5344CB8AC3E}">
        <p14:creationId xmlns:p14="http://schemas.microsoft.com/office/powerpoint/2010/main" val="41328804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当谈判对手自尊心强、不愿意承认错误时，可先谈谈对手的正确之处。这种说服顽固者的方法称为（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迂回法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沉默法 </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等待</a:t>
            </a:r>
            <a:r>
              <a:rPr lang="zh-CN" altLang="en-US" sz="2400" dirty="0">
                <a:latin typeface="微软雅黑" panose="020B0503020204020204" pitchFamily="34" charset="-122"/>
                <a:ea typeface="微软雅黑" panose="020B0503020204020204" pitchFamily="34" charset="-122"/>
              </a:rPr>
              <a:t>法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台阶法</a:t>
            </a:r>
          </a:p>
        </p:txBody>
      </p:sp>
    </p:spTree>
    <p:extLst>
      <p:ext uri="{BB962C8B-B14F-4D97-AF65-F5344CB8AC3E}">
        <p14:creationId xmlns:p14="http://schemas.microsoft.com/office/powerpoint/2010/main" val="124375847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当谈判对手自尊心强、不愿意承认错误时，可先谈谈对手的正确之处。这种说服顽固者的方法称为（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迂回法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沉默法 </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等待</a:t>
            </a:r>
            <a:r>
              <a:rPr lang="zh-CN" altLang="en-US" sz="2400" dirty="0">
                <a:latin typeface="微软雅黑" panose="020B0503020204020204" pitchFamily="34" charset="-122"/>
                <a:ea typeface="微软雅黑" panose="020B0503020204020204" pitchFamily="34" charset="-122"/>
              </a:rPr>
              <a:t>法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台阶法</a:t>
            </a:r>
          </a:p>
        </p:txBody>
      </p:sp>
      <p:sp>
        <p:nvSpPr>
          <p:cNvPr id="6" name="文本框 5"/>
          <p:cNvSpPr txBox="1"/>
          <p:nvPr/>
        </p:nvSpPr>
        <p:spPr>
          <a:xfrm>
            <a:off x="1194098" y="3565373"/>
            <a:ext cx="9133243"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当对方自尊心很强、不愿承认自己的错误时，你不妨先给对方一个台阶下，说一说他正确的地方，或者说一说他错误存在的客观根据，这也给对方提供了一些自我安慰的条件和机会。</a:t>
            </a:r>
          </a:p>
        </p:txBody>
      </p:sp>
    </p:spTree>
    <p:extLst>
      <p:ext uri="{BB962C8B-B14F-4D97-AF65-F5344CB8AC3E}">
        <p14:creationId xmlns:p14="http://schemas.microsoft.com/office/powerpoint/2010/main" val="34498298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在谈判的交锋过程中，成功的谈判者花在听上的时间占到总谈判时间的（ ） </a:t>
            </a:r>
          </a:p>
          <a:p>
            <a:pPr>
              <a:lnSpc>
                <a:spcPct val="150000"/>
              </a:lnSpc>
            </a:pPr>
            <a:r>
              <a:rPr lang="en-US" altLang="zh-CN" sz="2400" dirty="0" smtClean="0">
                <a:latin typeface="微软雅黑" panose="020B0503020204020204" pitchFamily="34" charset="-122"/>
                <a:ea typeface="微软雅黑" panose="020B0503020204020204" pitchFamily="34" charset="-122"/>
              </a:rPr>
              <a:t>A:30</a:t>
            </a:r>
            <a:r>
              <a:rPr lang="zh-CN" altLang="en-US" sz="2400" dirty="0" smtClean="0">
                <a:latin typeface="微软雅黑" panose="020B0503020204020204" pitchFamily="34" charset="-122"/>
                <a:ea typeface="微软雅黑" panose="020B0503020204020204" pitchFamily="34" charset="-122"/>
              </a:rPr>
              <a:t>％以下                         </a:t>
            </a:r>
            <a:r>
              <a:rPr lang="en-US" altLang="zh-CN" sz="2400" dirty="0" smtClean="0">
                <a:latin typeface="微软雅黑" panose="020B0503020204020204" pitchFamily="34" charset="-122"/>
                <a:ea typeface="微软雅黑" panose="020B0503020204020204" pitchFamily="34" charset="-122"/>
              </a:rPr>
              <a:t>B:30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40</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C:40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50</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D:50</a:t>
            </a:r>
            <a:r>
              <a:rPr lang="zh-CN" altLang="en-US" sz="2400" dirty="0">
                <a:latin typeface="微软雅黑" panose="020B0503020204020204" pitchFamily="34" charset="-122"/>
                <a:ea typeface="微软雅黑" panose="020B0503020204020204" pitchFamily="34" charset="-122"/>
              </a:rPr>
              <a:t>％以上</a:t>
            </a:r>
          </a:p>
        </p:txBody>
      </p:sp>
    </p:spTree>
    <p:extLst>
      <p:ext uri="{BB962C8B-B14F-4D97-AF65-F5344CB8AC3E}">
        <p14:creationId xmlns:p14="http://schemas.microsoft.com/office/powerpoint/2010/main" val="119922982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在谈判的交锋过程中，成功的谈判者花在听上的时间占到总谈判时间的（ ） </a:t>
            </a:r>
          </a:p>
          <a:p>
            <a:pPr>
              <a:lnSpc>
                <a:spcPct val="150000"/>
              </a:lnSpc>
            </a:pPr>
            <a:r>
              <a:rPr lang="en-US" altLang="zh-CN" sz="2400" dirty="0" smtClean="0">
                <a:latin typeface="微软雅黑" panose="020B0503020204020204" pitchFamily="34" charset="-122"/>
                <a:ea typeface="微软雅黑" panose="020B0503020204020204" pitchFamily="34" charset="-122"/>
              </a:rPr>
              <a:t>A:30</a:t>
            </a:r>
            <a:r>
              <a:rPr lang="zh-CN" altLang="en-US" sz="2400" dirty="0" smtClean="0">
                <a:latin typeface="微软雅黑" panose="020B0503020204020204" pitchFamily="34" charset="-122"/>
                <a:ea typeface="微软雅黑" panose="020B0503020204020204" pitchFamily="34" charset="-122"/>
              </a:rPr>
              <a:t>％以下                         </a:t>
            </a:r>
            <a:r>
              <a:rPr lang="en-US" altLang="zh-CN" sz="2400" dirty="0" smtClean="0">
                <a:latin typeface="微软雅黑" panose="020B0503020204020204" pitchFamily="34" charset="-122"/>
                <a:ea typeface="微软雅黑" panose="020B0503020204020204" pitchFamily="34" charset="-122"/>
              </a:rPr>
              <a:t>B:30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40</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C:40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50</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D:50</a:t>
            </a:r>
            <a:r>
              <a:rPr lang="zh-CN" altLang="en-US" sz="2400" dirty="0">
                <a:latin typeface="微软雅黑" panose="020B0503020204020204" pitchFamily="34" charset="-122"/>
                <a:ea typeface="微软雅黑" panose="020B0503020204020204" pitchFamily="34" charset="-122"/>
              </a:rPr>
              <a:t>％以上</a:t>
            </a:r>
          </a:p>
        </p:txBody>
      </p:sp>
      <p:sp>
        <p:nvSpPr>
          <p:cNvPr id="6" name="文本框 5"/>
          <p:cNvSpPr txBox="1"/>
          <p:nvPr/>
        </p:nvSpPr>
        <p:spPr>
          <a:xfrm>
            <a:off x="1194098" y="3565373"/>
            <a:ext cx="9133243"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缺乏经验的谈判者的最大弱点是不能耐心地倾听对方发言，而成功的谈判者在谈判时把 </a:t>
            </a:r>
            <a:r>
              <a:rPr lang="en-US" altLang="zh-CN" sz="2400" dirty="0">
                <a:latin typeface="楷体" panose="02010609060101010101" pitchFamily="49" charset="-122"/>
                <a:ea typeface="楷体" panose="02010609060101010101" pitchFamily="49" charset="-122"/>
              </a:rPr>
              <a:t>50%</a:t>
            </a:r>
            <a:r>
              <a:rPr lang="zh-CN" altLang="en-US" sz="2400" dirty="0">
                <a:latin typeface="楷体" panose="02010609060101010101" pitchFamily="49" charset="-122"/>
                <a:ea typeface="楷体" panose="02010609060101010101" pitchFamily="49" charset="-122"/>
              </a:rPr>
              <a:t>以上的时间用来听。</a:t>
            </a:r>
          </a:p>
        </p:txBody>
      </p:sp>
    </p:spTree>
    <p:extLst>
      <p:ext uri="{BB962C8B-B14F-4D97-AF65-F5344CB8AC3E}">
        <p14:creationId xmlns:p14="http://schemas.microsoft.com/office/powerpoint/2010/main" val="297374041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 “怎么能够忘记我们上次合作得十分愉快呢”这种谈判发问类型属于（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澄清</a:t>
            </a:r>
            <a:r>
              <a:rPr lang="zh-CN" altLang="en-US" sz="2400" dirty="0">
                <a:latin typeface="微软雅黑" panose="020B0503020204020204" pitchFamily="34" charset="-122"/>
                <a:ea typeface="微软雅黑" panose="020B0503020204020204" pitchFamily="34" charset="-122"/>
              </a:rPr>
              <a:t>式发问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探索</a:t>
            </a:r>
            <a:r>
              <a:rPr lang="zh-CN" altLang="en-US" sz="2400" dirty="0">
                <a:latin typeface="微软雅黑" panose="020B0503020204020204" pitchFamily="34" charset="-122"/>
                <a:ea typeface="微软雅黑" panose="020B0503020204020204" pitchFamily="34" charset="-122"/>
              </a:rPr>
              <a:t>式</a:t>
            </a:r>
            <a:r>
              <a:rPr lang="zh-CN" altLang="en-US" sz="2400" dirty="0" smtClean="0">
                <a:latin typeface="微软雅黑" panose="020B0503020204020204" pitchFamily="34" charset="-122"/>
                <a:ea typeface="微软雅黑" panose="020B0503020204020204" pitchFamily="34" charset="-122"/>
              </a:rPr>
              <a:t>发问</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强调</a:t>
            </a:r>
            <a:r>
              <a:rPr lang="zh-CN" altLang="en-US" sz="2400" dirty="0">
                <a:latin typeface="微软雅黑" panose="020B0503020204020204" pitchFamily="34" charset="-122"/>
                <a:ea typeface="微软雅黑" panose="020B0503020204020204" pitchFamily="34" charset="-122"/>
              </a:rPr>
              <a:t>式发问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借助</a:t>
            </a:r>
            <a:r>
              <a:rPr lang="zh-CN" altLang="en-US" sz="2400" dirty="0">
                <a:latin typeface="微软雅黑" panose="020B0503020204020204" pitchFamily="34" charset="-122"/>
                <a:ea typeface="微软雅黑" panose="020B0503020204020204" pitchFamily="34" charset="-122"/>
              </a:rPr>
              <a:t>式发问</a:t>
            </a:r>
          </a:p>
        </p:txBody>
      </p:sp>
    </p:spTree>
    <p:extLst>
      <p:ext uri="{BB962C8B-B14F-4D97-AF65-F5344CB8AC3E}">
        <p14:creationId xmlns:p14="http://schemas.microsoft.com/office/powerpoint/2010/main" val="37594301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 “怎么能够忘记我们上次合作得十分愉快呢”这种谈判发问类型属于（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澄清</a:t>
            </a:r>
            <a:r>
              <a:rPr lang="zh-CN" altLang="en-US" sz="2400" dirty="0">
                <a:latin typeface="微软雅黑" panose="020B0503020204020204" pitchFamily="34" charset="-122"/>
                <a:ea typeface="微软雅黑" panose="020B0503020204020204" pitchFamily="34" charset="-122"/>
              </a:rPr>
              <a:t>式发问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探索</a:t>
            </a:r>
            <a:r>
              <a:rPr lang="zh-CN" altLang="en-US" sz="2400" dirty="0">
                <a:latin typeface="微软雅黑" panose="020B0503020204020204" pitchFamily="34" charset="-122"/>
                <a:ea typeface="微软雅黑" panose="020B0503020204020204" pitchFamily="34" charset="-122"/>
              </a:rPr>
              <a:t>式</a:t>
            </a:r>
            <a:r>
              <a:rPr lang="zh-CN" altLang="en-US" sz="2400" dirty="0" smtClean="0">
                <a:latin typeface="微软雅黑" panose="020B0503020204020204" pitchFamily="34" charset="-122"/>
                <a:ea typeface="微软雅黑" panose="020B0503020204020204" pitchFamily="34" charset="-122"/>
              </a:rPr>
              <a:t>发问</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强调</a:t>
            </a:r>
            <a:r>
              <a:rPr lang="zh-CN" altLang="en-US" sz="2400" dirty="0">
                <a:latin typeface="微软雅黑" panose="020B0503020204020204" pitchFamily="34" charset="-122"/>
                <a:ea typeface="微软雅黑" panose="020B0503020204020204" pitchFamily="34" charset="-122"/>
              </a:rPr>
              <a:t>式发问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借助</a:t>
            </a:r>
            <a:r>
              <a:rPr lang="zh-CN" altLang="en-US" sz="2400" dirty="0">
                <a:latin typeface="微软雅黑" panose="020B0503020204020204" pitchFamily="34" charset="-122"/>
                <a:ea typeface="微软雅黑" panose="020B0503020204020204" pitchFamily="34" charset="-122"/>
              </a:rPr>
              <a:t>式发问</a:t>
            </a:r>
          </a:p>
        </p:txBody>
      </p:sp>
      <p:sp>
        <p:nvSpPr>
          <p:cNvPr id="6" name="文本框 5"/>
          <p:cNvSpPr txBox="1"/>
          <p:nvPr/>
        </p:nvSpPr>
        <p:spPr>
          <a:xfrm>
            <a:off x="1194098" y="3565373"/>
            <a:ext cx="9133243"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强调式发问旨在强调自己的观点和己方的立场。如“怎么能够忘记我们上次合作得十分愉快呢？”</a:t>
            </a:r>
          </a:p>
        </p:txBody>
      </p:sp>
    </p:spTree>
    <p:extLst>
      <p:ext uri="{BB962C8B-B14F-4D97-AF65-F5344CB8AC3E}">
        <p14:creationId xmlns:p14="http://schemas.microsoft.com/office/powerpoint/2010/main" val="151020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16</a:t>
            </a:fld>
            <a:endParaRPr lang="zh-CN" altLang="en-US" sz="2000" kern="0" dirty="0">
              <a:solidFill>
                <a:sysClr val="window" lastClr="FFFFFF"/>
              </a:solidFill>
              <a:latin typeface="Calibri"/>
              <a:ea typeface="宋体"/>
            </a:endParaRPr>
          </a:p>
        </p:txBody>
      </p:sp>
      <p:sp>
        <p:nvSpPr>
          <p:cNvPr id="32" name="文本框 31"/>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4450" y="1439576"/>
            <a:ext cx="3553773" cy="773332"/>
            <a:chOff x="-1862093" y="1035850"/>
            <a:chExt cx="3553773" cy="788186"/>
          </a:xfrm>
        </p:grpSpPr>
        <p:sp>
          <p:nvSpPr>
            <p:cNvPr id="66" name="矩形 65"/>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人员</a:t>
              </a:r>
            </a:p>
          </p:txBody>
        </p:sp>
        <p:sp>
          <p:nvSpPr>
            <p:cNvPr id="67" name="等腰三角形 6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Tree>
    <p:extLst>
      <p:ext uri="{BB962C8B-B14F-4D97-AF65-F5344CB8AC3E}">
        <p14:creationId xmlns:p14="http://schemas.microsoft.com/office/powerpoint/2010/main" val="367662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在谈判方案上喜欢搞全盘平衡的“一揽子交易”的是（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中国人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韩国人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9704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在谈判方案上喜欢搞全盘平衡的“一揽子交易”的是（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中国人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韩国人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德国人</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565373"/>
            <a:ext cx="9133243" cy="101566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美国人在谈判方案上喜欢搞全盘平衡的“一揽子交易”。</a:t>
            </a:r>
          </a:p>
        </p:txBody>
      </p:sp>
    </p:spTree>
    <p:extLst>
      <p:ext uri="{BB962C8B-B14F-4D97-AF65-F5344CB8AC3E}">
        <p14:creationId xmlns:p14="http://schemas.microsoft.com/office/powerpoint/2010/main" val="362230661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以下各国中，使用警告技巧进行谈判的频率最低的是（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韩国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巴西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62751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以下各国中，使用警告技巧进行谈判的频率最低的是（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韩国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巴西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447038"/>
            <a:ext cx="9133243" cy="249299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韩国商人重视在会谈初始阶段就创造友好的谈判气氛。他们一见面总是热情地打招呼，向对方介绍自己的姓名、职务等。就座后，若请他们选择饮料，他们一般选择对方喜欢的，以示对对方的尊重和了解，然后再寒暄几句与谈判无关的话题如天气、旅游等，以此创造一个和谐融洽的气氛，之后才正式开始</a:t>
            </a:r>
            <a:r>
              <a:rPr lang="zh-CN" altLang="en-US" sz="2400" dirty="0" smtClean="0">
                <a:latin typeface="楷体" panose="02010609060101010101" pitchFamily="49" charset="-122"/>
                <a:ea typeface="楷体" panose="02010609060101010101" pitchFamily="49" charset="-122"/>
              </a:rPr>
              <a:t>谈判。</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007351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在商业交往中，习惯使用“</a:t>
            </a:r>
            <a:r>
              <a:rPr lang="en-US" altLang="zh-CN" sz="2400" dirty="0">
                <a:latin typeface="微软雅黑" panose="020B0503020204020204" pitchFamily="34" charset="-122"/>
                <a:ea typeface="微软雅黑" panose="020B0503020204020204" pitchFamily="34" charset="-122"/>
              </a:rPr>
              <a:t>IBM”</a:t>
            </a:r>
            <a:r>
              <a:rPr lang="zh-CN" altLang="en-US" sz="2400" dirty="0">
                <a:latin typeface="微软雅黑" panose="020B0503020204020204" pitchFamily="34" charset="-122"/>
                <a:ea typeface="微软雅黑" panose="020B0503020204020204" pitchFamily="34" charset="-122"/>
              </a:rPr>
              <a:t>的谈判者是（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犹太人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大洋洲</a:t>
            </a:r>
            <a:r>
              <a:rPr lang="zh-CN" altLang="en-US" sz="2400" dirty="0">
                <a:latin typeface="微软雅黑" panose="020B0503020204020204" pitchFamily="34" charset="-122"/>
                <a:ea typeface="微软雅黑" panose="020B0503020204020204" pitchFamily="34" charset="-122"/>
              </a:rPr>
              <a:t>人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阿拉伯人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西班牙</a:t>
            </a:r>
            <a:r>
              <a:rPr lang="zh-CN" altLang="en-US" sz="2400" dirty="0">
                <a:latin typeface="微软雅黑" panose="020B0503020204020204" pitchFamily="34" charset="-122"/>
                <a:ea typeface="微软雅黑" panose="020B0503020204020204" pitchFamily="34" charset="-122"/>
              </a:rPr>
              <a:t>人</a:t>
            </a:r>
          </a:p>
        </p:txBody>
      </p:sp>
    </p:spTree>
    <p:extLst>
      <p:ext uri="{BB962C8B-B14F-4D97-AF65-F5344CB8AC3E}">
        <p14:creationId xmlns:p14="http://schemas.microsoft.com/office/powerpoint/2010/main" val="362827959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在商业交往中，习惯使用“</a:t>
            </a:r>
            <a:r>
              <a:rPr lang="en-US" altLang="zh-CN" sz="2400" dirty="0">
                <a:latin typeface="微软雅黑" panose="020B0503020204020204" pitchFamily="34" charset="-122"/>
                <a:ea typeface="微软雅黑" panose="020B0503020204020204" pitchFamily="34" charset="-122"/>
              </a:rPr>
              <a:t>IBM”</a:t>
            </a:r>
            <a:r>
              <a:rPr lang="zh-CN" altLang="en-US" sz="2400" dirty="0">
                <a:latin typeface="微软雅黑" panose="020B0503020204020204" pitchFamily="34" charset="-122"/>
                <a:ea typeface="微软雅黑" panose="020B0503020204020204" pitchFamily="34" charset="-122"/>
              </a:rPr>
              <a:t>的谈判者是（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犹太人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大洋洲</a:t>
            </a:r>
            <a:r>
              <a:rPr lang="zh-CN" altLang="en-US" sz="2400" dirty="0">
                <a:latin typeface="微软雅黑" panose="020B0503020204020204" pitchFamily="34" charset="-122"/>
                <a:ea typeface="微软雅黑" panose="020B0503020204020204" pitchFamily="34" charset="-122"/>
              </a:rPr>
              <a:t>人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阿拉伯人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西班牙</a:t>
            </a:r>
            <a:r>
              <a:rPr lang="zh-CN" altLang="en-US" sz="2400" dirty="0">
                <a:latin typeface="微软雅黑" panose="020B0503020204020204" pitchFamily="34" charset="-122"/>
                <a:ea typeface="微软雅黑" panose="020B0503020204020204" pitchFamily="34" charset="-122"/>
              </a:rPr>
              <a:t>人</a:t>
            </a:r>
          </a:p>
        </p:txBody>
      </p:sp>
      <p:sp>
        <p:nvSpPr>
          <p:cNvPr id="6" name="文本框 5"/>
          <p:cNvSpPr txBox="1"/>
          <p:nvPr/>
        </p:nvSpPr>
        <p:spPr>
          <a:xfrm>
            <a:off x="1290917" y="3210370"/>
            <a:ext cx="9746429"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阿拉伯人在商业交往中，习惯使用“</a:t>
            </a:r>
            <a:r>
              <a:rPr lang="en-US" altLang="zh-CN" sz="2400" dirty="0" smtClean="0">
                <a:latin typeface="楷体" panose="02010609060101010101" pitchFamily="49" charset="-122"/>
                <a:ea typeface="楷体" panose="02010609060101010101" pitchFamily="49" charset="-122"/>
              </a:rPr>
              <a:t>IBM“,</a:t>
            </a:r>
            <a:r>
              <a:rPr lang="zh-CN" altLang="en-US" sz="2400" dirty="0" smtClean="0">
                <a:latin typeface="楷体" panose="02010609060101010101" pitchFamily="49" charset="-122"/>
                <a:ea typeface="楷体" panose="02010609060101010101" pitchFamily="49" charset="-122"/>
              </a:rPr>
              <a:t>指</a:t>
            </a:r>
            <a:r>
              <a:rPr lang="zh-CN" altLang="en-US" sz="2400" dirty="0">
                <a:latin typeface="楷体" panose="02010609060101010101" pitchFamily="49" charset="-122"/>
                <a:ea typeface="楷体" panose="02010609060101010101" pitchFamily="49" charset="-122"/>
              </a:rPr>
              <a:t>阿拉伯语中分别以</a:t>
            </a:r>
            <a:r>
              <a:rPr lang="en-US" altLang="zh-CN" sz="2400" dirty="0">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开头的</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个词语</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是“因夏利”，即“神的意志”；</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是“波库拉”，即“明天再谈”；</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是指“马列修”，即“不要介意”。</a:t>
            </a:r>
          </a:p>
        </p:txBody>
      </p:sp>
    </p:spTree>
    <p:extLst>
      <p:ext uri="{BB962C8B-B14F-4D97-AF65-F5344CB8AC3E}">
        <p14:creationId xmlns:p14="http://schemas.microsoft.com/office/powerpoint/2010/main" val="2441849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在国际商务谈判中，十分通晓“吃小亏占大便宜”和“放长线钓大鱼”的谈判哲理的是（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日本人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美国人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英国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法国人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24583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在国际商务谈判中，十分通晓“吃小亏占大便宜”和“放长线钓大鱼”的谈判哲理的是（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日本人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美国人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英国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法国人</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845071"/>
            <a:ext cx="9746429" cy="101566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日本人十分通晓“吃小亏占大便宜”和“放长线钓大鱼”的谈判哲理。</a:t>
            </a:r>
          </a:p>
        </p:txBody>
      </p:sp>
    </p:spTree>
    <p:extLst>
      <p:ext uri="{BB962C8B-B14F-4D97-AF65-F5344CB8AC3E}">
        <p14:creationId xmlns:p14="http://schemas.microsoft.com/office/powerpoint/2010/main" val="21151887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下列选项中，不属于合同风险的是（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交货风险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质量风险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数量风险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风险</a:t>
            </a:r>
          </a:p>
        </p:txBody>
      </p:sp>
    </p:spTree>
    <p:extLst>
      <p:ext uri="{BB962C8B-B14F-4D97-AF65-F5344CB8AC3E}">
        <p14:creationId xmlns:p14="http://schemas.microsoft.com/office/powerpoint/2010/main" val="5422476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下列选项中，不属于合同风险的是（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交货风险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质量风险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数量风险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风险</a:t>
            </a:r>
          </a:p>
        </p:txBody>
      </p:sp>
      <p:sp>
        <p:nvSpPr>
          <p:cNvPr id="6" name="文本框 5"/>
          <p:cNvSpPr txBox="1"/>
          <p:nvPr/>
        </p:nvSpPr>
        <p:spPr>
          <a:xfrm>
            <a:off x="1194098" y="3845071"/>
            <a:ext cx="9746429" cy="101566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常见的合同风险主要包括质量数量风险和交货风险。</a:t>
            </a:r>
          </a:p>
        </p:txBody>
      </p:sp>
    </p:spTree>
    <p:extLst>
      <p:ext uri="{BB962C8B-B14F-4D97-AF65-F5344CB8AC3E}">
        <p14:creationId xmlns:p14="http://schemas.microsoft.com/office/powerpoint/2010/main" val="230347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17</a:t>
            </a:fld>
            <a:endParaRPr lang="zh-CN" altLang="en-US" sz="2000" kern="0" dirty="0">
              <a:solidFill>
                <a:sysClr val="window" lastClr="FFFFFF"/>
              </a:solidFill>
              <a:latin typeface="Calibri"/>
              <a:ea typeface="宋体"/>
            </a:endParaRPr>
          </a:p>
        </p:txBody>
      </p:sp>
      <p:sp>
        <p:nvSpPr>
          <p:cNvPr id="32" name="文本框 31"/>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4450" y="1439576"/>
            <a:ext cx="3553773" cy="773332"/>
            <a:chOff x="-1862093" y="1035850"/>
            <a:chExt cx="3553773" cy="788186"/>
          </a:xfrm>
        </p:grpSpPr>
        <p:sp>
          <p:nvSpPr>
            <p:cNvPr id="66" name="矩形 65"/>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人员</a:t>
              </a:r>
            </a:p>
          </p:txBody>
        </p:sp>
        <p:sp>
          <p:nvSpPr>
            <p:cNvPr id="67" name="等腰三角形 6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2" name="组合 11"/>
          <p:cNvGrpSpPr/>
          <p:nvPr/>
        </p:nvGrpSpPr>
        <p:grpSpPr>
          <a:xfrm>
            <a:off x="1706127" y="1462278"/>
            <a:ext cx="1252228" cy="2269830"/>
            <a:chOff x="1712754" y="1522897"/>
            <a:chExt cx="655385" cy="930086"/>
          </a:xfrm>
        </p:grpSpPr>
        <p:grpSp>
          <p:nvGrpSpPr>
            <p:cNvPr id="47" name="组合 46"/>
            <p:cNvGrpSpPr/>
            <p:nvPr/>
          </p:nvGrpSpPr>
          <p:grpSpPr>
            <a:xfrm>
              <a:off x="1712754" y="1522897"/>
              <a:ext cx="655383" cy="930086"/>
              <a:chOff x="3655073" y="2264545"/>
              <a:chExt cx="1075643" cy="1264390"/>
            </a:xfrm>
          </p:grpSpPr>
          <p:grpSp>
            <p:nvGrpSpPr>
              <p:cNvPr id="48" name="组合 30"/>
              <p:cNvGrpSpPr>
                <a:grpSpLocks/>
              </p:cNvGrpSpPr>
              <p:nvPr/>
            </p:nvGrpSpPr>
            <p:grpSpPr bwMode="auto">
              <a:xfrm rot="16200000">
                <a:off x="4067537" y="2427820"/>
                <a:ext cx="826454" cy="499904"/>
                <a:chOff x="7" y="504055"/>
                <a:chExt cx="6032667" cy="648073"/>
              </a:xfrm>
            </p:grpSpPr>
            <p:sp>
              <p:nvSpPr>
                <p:cNvPr id="52"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54"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9" name="直接连接符 48"/>
              <p:cNvCxnSpPr>
                <a:stCxn id="52"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3655073" y="2481738"/>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箭头连接符 35"/>
              <p:cNvCxnSpPr>
                <a:cxnSpLocks noChangeShapeType="1"/>
              </p:cNvCxnSpPr>
              <p:nvPr/>
            </p:nvCxnSpPr>
            <p:spPr bwMode="auto">
              <a:xfrm rot="16200000">
                <a:off x="4480765"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8" name="直接箭头连接符 33"/>
            <p:cNvCxnSpPr>
              <a:cxnSpLocks noChangeShapeType="1"/>
            </p:cNvCxnSpPr>
            <p:nvPr/>
          </p:nvCxnSpPr>
          <p:spPr bwMode="auto">
            <a:xfrm rot="16200000">
              <a:off x="2215845" y="1841452"/>
              <a:ext cx="0" cy="304588"/>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2" name="圆角矩形 71"/>
          <p:cNvSpPr/>
          <p:nvPr/>
        </p:nvSpPr>
        <p:spPr>
          <a:xfrm>
            <a:off x="3046639" y="1190163"/>
            <a:ext cx="4335795" cy="591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一、商务谈判人员的</a:t>
            </a: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rPr>
              <a:t>个体素质</a:t>
            </a:r>
          </a:p>
        </p:txBody>
      </p:sp>
      <p:sp>
        <p:nvSpPr>
          <p:cNvPr id="73" name="圆角矩形 72"/>
          <p:cNvSpPr/>
          <p:nvPr/>
        </p:nvSpPr>
        <p:spPr>
          <a:xfrm>
            <a:off x="3046640" y="2324290"/>
            <a:ext cx="4335794" cy="5854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二、商务</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谈判人员的</a:t>
            </a: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rPr>
              <a:t>群体构成</a:t>
            </a:r>
          </a:p>
        </p:txBody>
      </p:sp>
      <p:sp>
        <p:nvSpPr>
          <p:cNvPr id="74" name="圆角矩形 73"/>
          <p:cNvSpPr/>
          <p:nvPr/>
        </p:nvSpPr>
        <p:spPr>
          <a:xfrm>
            <a:off x="3068978" y="3371223"/>
            <a:ext cx="4313455" cy="5952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三、商务谈判人员的</a:t>
            </a: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rPr>
              <a:t>管理</a:t>
            </a:r>
          </a:p>
        </p:txBody>
      </p:sp>
      <p:grpSp>
        <p:nvGrpSpPr>
          <p:cNvPr id="59" name="组合 58"/>
          <p:cNvGrpSpPr/>
          <p:nvPr/>
        </p:nvGrpSpPr>
        <p:grpSpPr>
          <a:xfrm>
            <a:off x="7394127" y="1158016"/>
            <a:ext cx="754792" cy="2108865"/>
            <a:chOff x="1852200" y="1522897"/>
            <a:chExt cx="523500" cy="930086"/>
          </a:xfrm>
        </p:grpSpPr>
        <p:grpSp>
          <p:nvGrpSpPr>
            <p:cNvPr id="69" name="组合 68"/>
            <p:cNvGrpSpPr/>
            <p:nvPr/>
          </p:nvGrpSpPr>
          <p:grpSpPr>
            <a:xfrm>
              <a:off x="1852200" y="1522897"/>
              <a:ext cx="515939" cy="930086"/>
              <a:chOff x="3883935" y="2264545"/>
              <a:chExt cx="846781" cy="1264390"/>
            </a:xfrm>
          </p:grpSpPr>
          <p:grpSp>
            <p:nvGrpSpPr>
              <p:cNvPr id="71" name="组合 30"/>
              <p:cNvGrpSpPr>
                <a:grpSpLocks/>
              </p:cNvGrpSpPr>
              <p:nvPr/>
            </p:nvGrpSpPr>
            <p:grpSpPr bwMode="auto">
              <a:xfrm rot="16200000">
                <a:off x="4067537" y="2427820"/>
                <a:ext cx="826454" cy="499904"/>
                <a:chOff x="7" y="504055"/>
                <a:chExt cx="6032667" cy="648073"/>
              </a:xfrm>
            </p:grpSpPr>
            <p:sp>
              <p:nvSpPr>
                <p:cNvPr id="78"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79"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75" name="直接连接符 74"/>
              <p:cNvCxnSpPr>
                <a:stCxn id="78"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3883935" y="2491014"/>
                <a:ext cx="334466" cy="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箭头连接符 35"/>
              <p:cNvCxnSpPr>
                <a:cxnSpLocks noChangeShapeType="1"/>
              </p:cNvCxnSpPr>
              <p:nvPr/>
            </p:nvCxnSpPr>
            <p:spPr bwMode="auto">
              <a:xfrm rot="16200000">
                <a:off x="4480765"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70" name="直接箭头连接符 33"/>
            <p:cNvCxnSpPr>
              <a:cxnSpLocks noChangeShapeType="1"/>
            </p:cNvCxnSpPr>
            <p:nvPr/>
          </p:nvCxnSpPr>
          <p:spPr bwMode="auto">
            <a:xfrm rot="16200000">
              <a:off x="2223406" y="1641925"/>
              <a:ext cx="0" cy="304588"/>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80" name="矩形 79"/>
          <p:cNvSpPr/>
          <p:nvPr/>
        </p:nvSpPr>
        <p:spPr>
          <a:xfrm>
            <a:off x="8361269" y="865628"/>
            <a:ext cx="1210588" cy="584775"/>
          </a:xfrm>
          <a:prstGeom prst="rect">
            <a:avLst/>
          </a:prstGeom>
        </p:spPr>
        <p:txBody>
          <a:bodyPr wrap="none">
            <a:spAutoFit/>
          </a:bodyPr>
          <a:lstStyle/>
          <a:p>
            <a:pPr indent="0">
              <a:lnSpc>
                <a:spcPct val="160000"/>
              </a:lnSpc>
            </a:pPr>
            <a:r>
              <a:rPr lang="zh-CN" altLang="en-US" sz="2000" dirty="0" smtClean="0">
                <a:latin typeface="微软雅黑" panose="020B0503020204020204" pitchFamily="34" charset="-122"/>
                <a:ea typeface="微软雅黑" panose="020B0503020204020204" pitchFamily="34" charset="-122"/>
                <a:cs typeface="微软雅黑" panose="020B0503020204020204" charset="-122"/>
                <a:sym typeface="+mn-ea"/>
              </a:rPr>
              <a:t>基本</a:t>
            </a:r>
            <a:r>
              <a:rPr lang="zh-CN" altLang="en-US" sz="2000" dirty="0">
                <a:latin typeface="微软雅黑" panose="020B0503020204020204" pitchFamily="34" charset="-122"/>
                <a:ea typeface="微软雅黑" panose="020B0503020204020204" pitchFamily="34" charset="-122"/>
                <a:cs typeface="微软雅黑" panose="020B0503020204020204" charset="-122"/>
                <a:sym typeface="+mn-ea"/>
              </a:rPr>
              <a:t>观念</a:t>
            </a:r>
          </a:p>
        </p:txBody>
      </p:sp>
      <p:sp>
        <p:nvSpPr>
          <p:cNvPr id="81" name="矩形 80"/>
          <p:cNvSpPr/>
          <p:nvPr/>
        </p:nvSpPr>
        <p:spPr>
          <a:xfrm>
            <a:off x="8361269" y="1509118"/>
            <a:ext cx="1210588" cy="584775"/>
          </a:xfrm>
          <a:prstGeom prst="rect">
            <a:avLst/>
          </a:prstGeom>
        </p:spPr>
        <p:txBody>
          <a:bodyPr wrap="none">
            <a:spAutoFit/>
          </a:bodyPr>
          <a:lstStyle/>
          <a:p>
            <a:pPr indent="0">
              <a:lnSpc>
                <a:spcPct val="160000"/>
              </a:lnSpc>
            </a:pPr>
            <a:r>
              <a:rPr lang="zh-CN" altLang="en-US" sz="2000" dirty="0" smtClean="0">
                <a:latin typeface="微软雅黑" panose="020B0503020204020204" pitchFamily="34" charset="-122"/>
                <a:ea typeface="微软雅黑" panose="020B0503020204020204" pitchFamily="34" charset="-122"/>
                <a:cs typeface="微软雅黑" panose="020B0503020204020204" charset="-122"/>
                <a:sym typeface="+mn-ea"/>
              </a:rPr>
              <a:t>基本知识</a:t>
            </a:r>
            <a:endParaRPr lang="zh-CN" altLang="en-US" sz="2000" dirty="0">
              <a:latin typeface="微软雅黑" panose="020B0503020204020204" pitchFamily="34" charset="-122"/>
              <a:ea typeface="微软雅黑" panose="020B0503020204020204" pitchFamily="34" charset="-122"/>
              <a:cs typeface="微软雅黑" panose="020B0503020204020204" charset="-122"/>
              <a:sym typeface="+mn-ea"/>
            </a:endParaRPr>
          </a:p>
        </p:txBody>
      </p:sp>
      <p:sp>
        <p:nvSpPr>
          <p:cNvPr id="82" name="矩形 81"/>
          <p:cNvSpPr/>
          <p:nvPr/>
        </p:nvSpPr>
        <p:spPr>
          <a:xfrm>
            <a:off x="8317927" y="2244064"/>
            <a:ext cx="1980029" cy="584775"/>
          </a:xfrm>
          <a:prstGeom prst="rect">
            <a:avLst/>
          </a:prstGeom>
        </p:spPr>
        <p:txBody>
          <a:bodyPr wrap="none">
            <a:spAutoFit/>
          </a:bodyPr>
          <a:lstStyle/>
          <a:p>
            <a:pPr indent="0">
              <a:lnSpc>
                <a:spcPct val="160000"/>
              </a:lnSpc>
            </a:pPr>
            <a:r>
              <a:rPr lang="zh-CN" altLang="en-US" sz="2000" dirty="0" smtClean="0">
                <a:latin typeface="微软雅黑" panose="020B0503020204020204" pitchFamily="34" charset="-122"/>
                <a:ea typeface="微软雅黑" panose="020B0503020204020204" pitchFamily="34" charset="-122"/>
                <a:cs typeface="微软雅黑" panose="020B0503020204020204" charset="-122"/>
                <a:sym typeface="+mn-ea"/>
              </a:rPr>
              <a:t>能力和基本素质</a:t>
            </a:r>
            <a:endParaRPr lang="zh-CN" altLang="en-US" sz="2000" dirty="0">
              <a:latin typeface="微软雅黑" panose="020B0503020204020204" pitchFamily="34" charset="-122"/>
              <a:ea typeface="微软雅黑" panose="020B0503020204020204" pitchFamily="34" charset="-122"/>
              <a:cs typeface="微软雅黑" panose="020B0503020204020204" charset="-122"/>
              <a:sym typeface="+mn-ea"/>
            </a:endParaRPr>
          </a:p>
        </p:txBody>
      </p:sp>
      <p:sp>
        <p:nvSpPr>
          <p:cNvPr id="83" name="矩形 82"/>
          <p:cNvSpPr/>
          <p:nvPr/>
        </p:nvSpPr>
        <p:spPr>
          <a:xfrm>
            <a:off x="8361269" y="2945926"/>
            <a:ext cx="1210588" cy="522707"/>
          </a:xfrm>
          <a:prstGeom prst="rect">
            <a:avLst/>
          </a:prstGeom>
        </p:spPr>
        <p:txBody>
          <a:bodyPr wrap="none">
            <a:spAutoFit/>
          </a:bodyPr>
          <a:lstStyle/>
          <a:p>
            <a:pPr indent="0">
              <a:lnSpc>
                <a:spcPct val="160000"/>
              </a:lnSpc>
            </a:pPr>
            <a:r>
              <a:rPr lang="zh-CN" altLang="en-US" sz="2000" dirty="0" smtClean="0">
                <a:latin typeface="微软雅黑" panose="020B0503020204020204" pitchFamily="34" charset="-122"/>
                <a:ea typeface="微软雅黑" panose="020B0503020204020204" pitchFamily="34" charset="-122"/>
                <a:cs typeface="微软雅黑" panose="020B0503020204020204" charset="-122"/>
                <a:sym typeface="+mn-ea"/>
              </a:rPr>
              <a:t>年龄结构</a:t>
            </a:r>
            <a:endParaRPr lang="zh-CN" altLang="en-US" sz="2000" dirty="0">
              <a:latin typeface="微软雅黑" panose="020B0503020204020204" pitchFamily="34" charset="-122"/>
              <a:ea typeface="微软雅黑" panose="020B0503020204020204" pitchFamily="34" charset="-122"/>
              <a:cs typeface="微软雅黑" panose="020B0503020204020204" charset="-122"/>
              <a:sym typeface="+mn-ea"/>
            </a:endParaRPr>
          </a:p>
        </p:txBody>
      </p:sp>
      <p:sp>
        <p:nvSpPr>
          <p:cNvPr id="84" name="圆角矩形 83"/>
          <p:cNvSpPr/>
          <p:nvPr/>
        </p:nvSpPr>
        <p:spPr>
          <a:xfrm>
            <a:off x="8242056" y="2984407"/>
            <a:ext cx="2124100" cy="4979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8217198" y="1590511"/>
            <a:ext cx="2124100" cy="4979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8228099" y="2330854"/>
            <a:ext cx="2124100" cy="4979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8217198" y="929543"/>
            <a:ext cx="2124100" cy="4979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33"/>
          <p:cNvCxnSpPr>
            <a:cxnSpLocks noChangeShapeType="1"/>
          </p:cNvCxnSpPr>
          <p:nvPr/>
        </p:nvCxnSpPr>
        <p:spPr bwMode="auto">
          <a:xfrm>
            <a:off x="7709758" y="2536452"/>
            <a:ext cx="507440"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0325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下列选项中，不属于使外汇风险消失的对策是（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单项</a:t>
            </a:r>
            <a:r>
              <a:rPr lang="zh-CN" altLang="en-US" sz="2400" dirty="0">
                <a:latin typeface="微软雅黑" panose="020B0503020204020204" pitchFamily="34" charset="-122"/>
                <a:ea typeface="微软雅黑" panose="020B0503020204020204" pitchFamily="34" charset="-122"/>
              </a:rPr>
              <a:t>平衡</a:t>
            </a:r>
            <a:r>
              <a:rPr lang="zh-CN" altLang="en-US" sz="2400" dirty="0" smtClean="0">
                <a:latin typeface="微软雅黑" panose="020B0503020204020204" pitchFamily="34" charset="-122"/>
                <a:ea typeface="微软雅黑" panose="020B0503020204020204" pitchFamily="34" charset="-122"/>
              </a:rPr>
              <a:t>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综合平衡法</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期权</a:t>
            </a:r>
            <a:r>
              <a:rPr lang="zh-CN" altLang="en-US" sz="2400" dirty="0">
                <a:latin typeface="微软雅黑" panose="020B0503020204020204" pitchFamily="34" charset="-122"/>
                <a:ea typeface="微软雅黑" panose="020B0503020204020204" pitchFamily="34" charset="-122"/>
              </a:rPr>
              <a:t>交易法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人民币</a:t>
            </a:r>
            <a:r>
              <a:rPr lang="zh-CN" altLang="en-US" sz="2400" dirty="0">
                <a:latin typeface="微软雅黑" panose="020B0503020204020204" pitchFamily="34" charset="-122"/>
                <a:ea typeface="微软雅黑" panose="020B0503020204020204" pitchFamily="34" charset="-122"/>
              </a:rPr>
              <a:t>计价法</a:t>
            </a:r>
          </a:p>
        </p:txBody>
      </p:sp>
    </p:spTree>
    <p:extLst>
      <p:ext uri="{BB962C8B-B14F-4D97-AF65-F5344CB8AC3E}">
        <p14:creationId xmlns:p14="http://schemas.microsoft.com/office/powerpoint/2010/main" val="14799594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下列选项中，不属于使外汇风险消失的对策是（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单项</a:t>
            </a:r>
            <a:r>
              <a:rPr lang="zh-CN" altLang="en-US" sz="2400" dirty="0">
                <a:latin typeface="微软雅黑" panose="020B0503020204020204" pitchFamily="34" charset="-122"/>
                <a:ea typeface="微软雅黑" panose="020B0503020204020204" pitchFamily="34" charset="-122"/>
              </a:rPr>
              <a:t>平衡</a:t>
            </a:r>
            <a:r>
              <a:rPr lang="zh-CN" altLang="en-US" sz="2400" dirty="0" smtClean="0">
                <a:latin typeface="微软雅黑" panose="020B0503020204020204" pitchFamily="34" charset="-122"/>
                <a:ea typeface="微软雅黑" panose="020B0503020204020204" pitchFamily="34" charset="-122"/>
              </a:rPr>
              <a:t>法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综合平衡法</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期权</a:t>
            </a:r>
            <a:r>
              <a:rPr lang="zh-CN" altLang="en-US" sz="2400" dirty="0">
                <a:latin typeface="微软雅黑" panose="020B0503020204020204" pitchFamily="34" charset="-122"/>
                <a:ea typeface="微软雅黑" panose="020B0503020204020204" pitchFamily="34" charset="-122"/>
              </a:rPr>
              <a:t>交易法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人民币</a:t>
            </a:r>
            <a:r>
              <a:rPr lang="zh-CN" altLang="en-US" sz="2400" dirty="0">
                <a:latin typeface="微软雅黑" panose="020B0503020204020204" pitchFamily="34" charset="-122"/>
                <a:ea typeface="微软雅黑" panose="020B0503020204020204" pitchFamily="34" charset="-122"/>
              </a:rPr>
              <a:t>计价法</a:t>
            </a:r>
          </a:p>
        </p:txBody>
      </p:sp>
      <p:sp>
        <p:nvSpPr>
          <p:cNvPr id="6" name="文本框 5"/>
          <p:cNvSpPr txBox="1"/>
          <p:nvPr/>
        </p:nvSpPr>
        <p:spPr>
          <a:xfrm>
            <a:off x="1194098" y="3845071"/>
            <a:ext cx="9746429"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使外汇风险消失的对策有平衡法、人民币计价法、易货交易法。其中平衡法分为单项平衡法和综合平衡法。</a:t>
            </a:r>
          </a:p>
        </p:txBody>
      </p:sp>
    </p:spTree>
    <p:extLst>
      <p:ext uri="{BB962C8B-B14F-4D97-AF65-F5344CB8AC3E}">
        <p14:creationId xmlns:p14="http://schemas.microsoft.com/office/powerpoint/2010/main" val="39495765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开拓海外市场既可能成功也可能失败。这种风险按性质来分属于（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纯风险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投机风险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汇率</a:t>
            </a:r>
            <a:r>
              <a:rPr lang="zh-CN" altLang="en-US" sz="2400" dirty="0">
                <a:latin typeface="微软雅黑" panose="020B0503020204020204" pitchFamily="34" charset="-122"/>
                <a:ea typeface="微软雅黑" panose="020B0503020204020204" pitchFamily="34" charset="-122"/>
              </a:rPr>
              <a:t>风险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合同</a:t>
            </a:r>
            <a:r>
              <a:rPr lang="zh-CN" altLang="en-US" sz="2400" dirty="0">
                <a:latin typeface="微软雅黑" panose="020B0503020204020204" pitchFamily="34" charset="-122"/>
                <a:ea typeface="微软雅黑" panose="020B0503020204020204" pitchFamily="34" charset="-122"/>
              </a:rPr>
              <a:t>风险</a:t>
            </a:r>
          </a:p>
        </p:txBody>
      </p:sp>
    </p:spTree>
    <p:extLst>
      <p:ext uri="{BB962C8B-B14F-4D97-AF65-F5344CB8AC3E}">
        <p14:creationId xmlns:p14="http://schemas.microsoft.com/office/powerpoint/2010/main" val="35309155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开拓海外市场既可能成功也可能失败。这种风险按性质来分属于（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纯风险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投机风险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汇率</a:t>
            </a:r>
            <a:r>
              <a:rPr lang="zh-CN" altLang="en-US" sz="2400" dirty="0">
                <a:latin typeface="微软雅黑" panose="020B0503020204020204" pitchFamily="34" charset="-122"/>
                <a:ea typeface="微软雅黑" panose="020B0503020204020204" pitchFamily="34" charset="-122"/>
              </a:rPr>
              <a:t>风险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合同</a:t>
            </a:r>
            <a:r>
              <a:rPr lang="zh-CN" altLang="en-US" sz="2400" dirty="0">
                <a:latin typeface="微软雅黑" panose="020B0503020204020204" pitchFamily="34" charset="-122"/>
                <a:ea typeface="微软雅黑" panose="020B0503020204020204" pitchFamily="34" charset="-122"/>
              </a:rPr>
              <a:t>风险</a:t>
            </a:r>
          </a:p>
        </p:txBody>
      </p:sp>
      <p:sp>
        <p:nvSpPr>
          <p:cNvPr id="6" name="文本框 5"/>
          <p:cNvSpPr txBox="1"/>
          <p:nvPr/>
        </p:nvSpPr>
        <p:spPr>
          <a:xfrm>
            <a:off x="1194098" y="3845071"/>
            <a:ext cx="9746429"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风险不仅有纯粹造成损失而没有受益机会的纯风险（如货物运输途中，货主要面临船沉货毁的风险），而且有既能带来受益机会又存在损失可能的投机风险（如出口某种产品，开拓海外市场，既有可能成功，也有可能失败等）。</a:t>
            </a:r>
          </a:p>
        </p:txBody>
      </p:sp>
    </p:spTree>
    <p:extLst>
      <p:ext uri="{BB962C8B-B14F-4D97-AF65-F5344CB8AC3E}">
        <p14:creationId xmlns:p14="http://schemas.microsoft.com/office/powerpoint/2010/main" val="191233888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以下各项中，不属于银行担保的是（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财产</a:t>
            </a:r>
            <a:r>
              <a:rPr lang="zh-CN" altLang="en-US" sz="2400" dirty="0">
                <a:latin typeface="微软雅黑" panose="020B0503020204020204" pitchFamily="34" charset="-122"/>
                <a:ea typeface="微软雅黑" panose="020B0503020204020204" pitchFamily="34" charset="-122"/>
              </a:rPr>
              <a:t>保险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履约保证书</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预付款担保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投标</a:t>
            </a:r>
            <a:r>
              <a:rPr lang="zh-CN" altLang="en-US" sz="2400" dirty="0">
                <a:latin typeface="微软雅黑" panose="020B0503020204020204" pitchFamily="34" charset="-122"/>
                <a:ea typeface="微软雅黑" panose="020B0503020204020204" pitchFamily="34" charset="-122"/>
              </a:rPr>
              <a:t>保证书</a:t>
            </a:r>
          </a:p>
        </p:txBody>
      </p:sp>
    </p:spTree>
    <p:extLst>
      <p:ext uri="{BB962C8B-B14F-4D97-AF65-F5344CB8AC3E}">
        <p14:creationId xmlns:p14="http://schemas.microsoft.com/office/powerpoint/2010/main" val="421640313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以下各项中，不属于银行担保的是（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财产</a:t>
            </a:r>
            <a:r>
              <a:rPr lang="zh-CN" altLang="en-US" sz="2400" dirty="0">
                <a:latin typeface="微软雅黑" panose="020B0503020204020204" pitchFamily="34" charset="-122"/>
                <a:ea typeface="微软雅黑" panose="020B0503020204020204" pitchFamily="34" charset="-122"/>
              </a:rPr>
              <a:t>保险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履约保证书</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预付款担保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投标</a:t>
            </a:r>
            <a:r>
              <a:rPr lang="zh-CN" altLang="en-US" sz="2400" dirty="0">
                <a:latin typeface="微软雅黑" panose="020B0503020204020204" pitchFamily="34" charset="-122"/>
                <a:ea typeface="微软雅黑" panose="020B0503020204020204" pitchFamily="34" charset="-122"/>
              </a:rPr>
              <a:t>保证书</a:t>
            </a:r>
          </a:p>
        </p:txBody>
      </p:sp>
      <p:sp>
        <p:nvSpPr>
          <p:cNvPr id="6" name="文本框 5"/>
          <p:cNvSpPr txBox="1"/>
          <p:nvPr/>
        </p:nvSpPr>
        <p:spPr>
          <a:xfrm>
            <a:off x="914400" y="2892354"/>
            <a:ext cx="10488706" cy="360098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通常这类担保必须由银行作出，这类担保分为三种。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）投标保证书。为了阻止投标者在中标后不依照投标报价签订合同，要求投标者在投标的同时提供银行的投标保证书。开标后如投标者未中标，或已正式签订合同后，银行的担保责任即告解除。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）履约保证书。为了防止供应商或承包商不履行合同，业主可以要求供应商提供银行担保，一旦发生不履约情况，业主就可以从银行得到补偿。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）预付款担保。在业主向供应商按合同规定支付预付款的时候，可向供应商等索取银行担保，以保证自身利益。 </a:t>
            </a:r>
          </a:p>
        </p:txBody>
      </p:sp>
    </p:spTree>
    <p:extLst>
      <p:ext uri="{BB962C8B-B14F-4D97-AF65-F5344CB8AC3E}">
        <p14:creationId xmlns:p14="http://schemas.microsoft.com/office/powerpoint/2010/main" val="40271262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 </a:t>
            </a:r>
            <a:r>
              <a:rPr lang="en-US" altLang="zh-CN" sz="2400" dirty="0">
                <a:latin typeface="微软雅黑" panose="020B0503020204020204" pitchFamily="34" charset="-122"/>
                <a:ea typeface="微软雅黑" panose="020B0503020204020204" pitchFamily="34" charset="-122"/>
              </a:rPr>
              <a:t>PRAM </a:t>
            </a:r>
            <a:r>
              <a:rPr lang="zh-CN" altLang="en-US" sz="2400" dirty="0">
                <a:latin typeface="微软雅黑" panose="020B0503020204020204" pitchFamily="34" charset="-122"/>
                <a:ea typeface="微软雅黑" panose="020B0503020204020204" pitchFamily="34" charset="-122"/>
              </a:rPr>
              <a:t>谈判模式包括（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计划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协议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实施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维持</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58965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 </a:t>
            </a:r>
            <a:r>
              <a:rPr lang="en-US" altLang="zh-CN" sz="2400" dirty="0">
                <a:latin typeface="微软雅黑" panose="020B0503020204020204" pitchFamily="34" charset="-122"/>
                <a:ea typeface="微软雅黑" panose="020B0503020204020204" pitchFamily="34" charset="-122"/>
              </a:rPr>
              <a:t>PRAM </a:t>
            </a:r>
            <a:r>
              <a:rPr lang="zh-CN" altLang="en-US" sz="2400" dirty="0">
                <a:latin typeface="微软雅黑" panose="020B0503020204020204" pitchFamily="34" charset="-122"/>
                <a:ea typeface="微软雅黑" panose="020B0503020204020204" pitchFamily="34" charset="-122"/>
              </a:rPr>
              <a:t>谈判模式包括（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计划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协议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实施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维持</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86521" y="3720693"/>
            <a:ext cx="10488706" cy="101566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ABCE</a:t>
            </a:r>
            <a:endParaRPr lang="zh-CN" altLang="en-US"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PRAM </a:t>
            </a:r>
            <a:r>
              <a:rPr lang="zh-CN" altLang="en-US" sz="2400" dirty="0">
                <a:latin typeface="楷体" panose="02010609060101010101" pitchFamily="49" charset="-122"/>
                <a:ea typeface="楷体" panose="02010609060101010101" pitchFamily="49" charset="-122"/>
              </a:rPr>
              <a:t>谈判模式包括四个步骤：计划、关系、协议、维持。</a:t>
            </a:r>
          </a:p>
        </p:txBody>
      </p:sp>
    </p:spTree>
    <p:extLst>
      <p:ext uri="{BB962C8B-B14F-4D97-AF65-F5344CB8AC3E}">
        <p14:creationId xmlns:p14="http://schemas.microsoft.com/office/powerpoint/2010/main" val="18702251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影响国际商务谈判中群体效能的主要因素有（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群体规范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成员的素质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成员的</a:t>
            </a:r>
            <a:r>
              <a:rPr lang="zh-CN" altLang="en-US" sz="2400" dirty="0" smtClean="0">
                <a:latin typeface="微软雅黑" panose="020B0503020204020204" pitchFamily="34" charset="-122"/>
                <a:ea typeface="微软雅黑" panose="020B0503020204020204" pitchFamily="34" charset="-122"/>
              </a:rPr>
              <a:t>结构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的决策方法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内的人际关系</a:t>
            </a:r>
          </a:p>
        </p:txBody>
      </p:sp>
    </p:spTree>
    <p:extLst>
      <p:ext uri="{BB962C8B-B14F-4D97-AF65-F5344CB8AC3E}">
        <p14:creationId xmlns:p14="http://schemas.microsoft.com/office/powerpoint/2010/main" val="5982170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影响国际商务谈判中群体效能的主要因素有（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群体规范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成员的素质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成员的</a:t>
            </a:r>
            <a:r>
              <a:rPr lang="zh-CN" altLang="en-US" sz="2400" dirty="0" smtClean="0">
                <a:latin typeface="微软雅黑" panose="020B0503020204020204" pitchFamily="34" charset="-122"/>
                <a:ea typeface="微软雅黑" panose="020B0503020204020204" pitchFamily="34" charset="-122"/>
              </a:rPr>
              <a:t>结构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的决策方法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群体</a:t>
            </a:r>
            <a:r>
              <a:rPr lang="zh-CN" altLang="en-US" sz="2400" dirty="0">
                <a:latin typeface="微软雅黑" panose="020B0503020204020204" pitchFamily="34" charset="-122"/>
                <a:ea typeface="微软雅黑" panose="020B0503020204020204" pitchFamily="34" charset="-122"/>
              </a:rPr>
              <a:t>内的人际关系</a:t>
            </a:r>
          </a:p>
        </p:txBody>
      </p:sp>
      <p:sp>
        <p:nvSpPr>
          <p:cNvPr id="6" name="文本框 5"/>
          <p:cNvSpPr txBox="1"/>
          <p:nvPr/>
        </p:nvSpPr>
        <p:spPr>
          <a:xfrm>
            <a:off x="1086521" y="3720693"/>
            <a:ext cx="10488706"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ABCDE</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一般来说，影响谈判中群体效能的因素主要有以下几个</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）群体成员的素质。（</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）群体成员的结构。（</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）群体规范</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）群体的决策方式。（</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）群体内的人际关系。</a:t>
            </a:r>
          </a:p>
        </p:txBody>
      </p:sp>
    </p:spTree>
    <p:extLst>
      <p:ext uri="{BB962C8B-B14F-4D97-AF65-F5344CB8AC3E}">
        <p14:creationId xmlns:p14="http://schemas.microsoft.com/office/powerpoint/2010/main" val="5439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18</a:t>
            </a:fld>
            <a:endParaRPr lang="zh-CN" altLang="en-US" sz="2000" kern="0" dirty="0">
              <a:solidFill>
                <a:sysClr val="window" lastClr="FFFFFF"/>
              </a:solidFill>
              <a:latin typeface="Calibri"/>
              <a:ea typeface="宋体"/>
            </a:endParaRPr>
          </a:p>
        </p:txBody>
      </p:sp>
      <p:sp>
        <p:nvSpPr>
          <p:cNvPr id="32" name="文本框 31"/>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14450" y="1439576"/>
            <a:ext cx="3553773" cy="773332"/>
            <a:chOff x="-1862093" y="1035850"/>
            <a:chExt cx="3553773" cy="788186"/>
          </a:xfrm>
        </p:grpSpPr>
        <p:sp>
          <p:nvSpPr>
            <p:cNvPr id="66" name="矩形 65"/>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人员</a:t>
              </a:r>
            </a:p>
          </p:txBody>
        </p:sp>
        <p:sp>
          <p:nvSpPr>
            <p:cNvPr id="67" name="等腰三角形 6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cxnSp>
        <p:nvCxnSpPr>
          <p:cNvPr id="34" name="曲线连接符 33"/>
          <p:cNvCxnSpPr/>
          <p:nvPr/>
        </p:nvCxnSpPr>
        <p:spPr>
          <a:xfrm rot="5400000" flipH="1" flipV="1">
            <a:off x="3497471" y="2205325"/>
            <a:ext cx="1086159" cy="1088670"/>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612654" y="1917744"/>
            <a:ext cx="1776767"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人事管理</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6" name="圆角矩形 35"/>
          <p:cNvSpPr/>
          <p:nvPr/>
        </p:nvSpPr>
        <p:spPr>
          <a:xfrm>
            <a:off x="4612654" y="4547209"/>
            <a:ext cx="1708660" cy="432779"/>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组织管理</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7" name="曲线连接符 36"/>
          <p:cNvCxnSpPr/>
          <p:nvPr/>
        </p:nvCxnSpPr>
        <p:spPr>
          <a:xfrm rot="16200000" flipH="1">
            <a:off x="3551258" y="3749045"/>
            <a:ext cx="978585" cy="1088670"/>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759787" y="3249283"/>
            <a:ext cx="3968660" cy="570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spc="-5" dirty="0">
                <a:solidFill>
                  <a:schemeClr val="tx1"/>
                </a:solidFill>
                <a:latin typeface="楷体" panose="02010609060101010101" charset="-122"/>
                <a:ea typeface="楷体" panose="02010609060101010101" charset="-122"/>
                <a:cs typeface="微软雅黑" panose="020B0503020204020204" pitchFamily="34" charset="-122"/>
              </a:rPr>
              <a:t>商务</a:t>
            </a:r>
            <a:r>
              <a:rPr lang="zh-CN" altLang="en-US" sz="3200" b="1" spc="-5" dirty="0" smtClean="0">
                <a:solidFill>
                  <a:schemeClr val="tx1"/>
                </a:solidFill>
                <a:latin typeface="楷体" panose="02010609060101010101" charset="-122"/>
                <a:ea typeface="楷体" panose="02010609060101010101" charset="-122"/>
                <a:cs typeface="微软雅黑" panose="020B0503020204020204" pitchFamily="34" charset="-122"/>
              </a:rPr>
              <a:t>谈判人员</a:t>
            </a:r>
            <a:r>
              <a:rPr lang="zh-CN" altLang="en-US" sz="3200" b="1" spc="-5" dirty="0">
                <a:solidFill>
                  <a:schemeClr val="tx1"/>
                </a:solidFill>
                <a:latin typeface="楷体" panose="02010609060101010101" charset="-122"/>
                <a:ea typeface="楷体" panose="02010609060101010101" charset="-122"/>
                <a:cs typeface="微软雅黑" panose="020B0503020204020204" pitchFamily="34" charset="-122"/>
              </a:rPr>
              <a:t>的管理</a:t>
            </a:r>
          </a:p>
        </p:txBody>
      </p:sp>
      <p:grpSp>
        <p:nvGrpSpPr>
          <p:cNvPr id="24" name="组合 23"/>
          <p:cNvGrpSpPr/>
          <p:nvPr/>
        </p:nvGrpSpPr>
        <p:grpSpPr>
          <a:xfrm>
            <a:off x="6389420" y="1750357"/>
            <a:ext cx="831055" cy="809381"/>
            <a:chOff x="6145309" y="1826242"/>
            <a:chExt cx="653641" cy="809381"/>
          </a:xfrm>
        </p:grpSpPr>
        <p:cxnSp>
          <p:nvCxnSpPr>
            <p:cNvPr id="25" name="直接连接符 24"/>
            <p:cNvCxnSpPr>
              <a:stCxn id="30" idx="0"/>
            </p:cNvCxnSpPr>
            <p:nvPr/>
          </p:nvCxnSpPr>
          <p:spPr>
            <a:xfrm flipH="1">
              <a:off x="6481479" y="2355286"/>
              <a:ext cx="3" cy="28033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145309" y="2214092"/>
              <a:ext cx="336173" cy="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481482" y="1826242"/>
              <a:ext cx="317468" cy="809381"/>
              <a:chOff x="6843328" y="1826242"/>
              <a:chExt cx="581970" cy="809381"/>
            </a:xfrm>
          </p:grpSpPr>
          <p:grpSp>
            <p:nvGrpSpPr>
              <p:cNvPr id="28" name="组合 30"/>
              <p:cNvGrpSpPr>
                <a:grpSpLocks/>
              </p:cNvGrpSpPr>
              <p:nvPr/>
            </p:nvGrpSpPr>
            <p:grpSpPr bwMode="auto">
              <a:xfrm rot="16200000">
                <a:off x="6869791" y="1799779"/>
                <a:ext cx="529043" cy="581970"/>
                <a:chOff x="1" y="504055"/>
                <a:chExt cx="6032667" cy="648073"/>
              </a:xfrm>
            </p:grpSpPr>
            <p:sp>
              <p:nvSpPr>
                <p:cNvPr id="30" name="直接连接符 31"/>
                <p:cNvSpPr>
                  <a:spLocks noChangeShapeType="1"/>
                </p:cNvSpPr>
                <p:nvPr/>
              </p:nvSpPr>
              <p:spPr bwMode="auto">
                <a:xfrm>
                  <a:off x="1"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2000"/>
                </a:p>
              </p:txBody>
            </p:sp>
            <p:cxnSp>
              <p:nvCxnSpPr>
                <p:cNvPr id="31"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9" name="直接箭头连接符 35"/>
              <p:cNvCxnSpPr>
                <a:cxnSpLocks noChangeShapeType="1"/>
              </p:cNvCxnSpPr>
              <p:nvPr/>
            </p:nvCxnSpPr>
            <p:spPr bwMode="auto">
              <a:xfrm rot="16200000">
                <a:off x="7134313" y="2344638"/>
                <a:ext cx="0" cy="581969"/>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sp>
        <p:nvSpPr>
          <p:cNvPr id="33" name="文本框 32"/>
          <p:cNvSpPr txBox="1"/>
          <p:nvPr/>
        </p:nvSpPr>
        <p:spPr>
          <a:xfrm>
            <a:off x="7332267" y="1519525"/>
            <a:ext cx="937674" cy="461665"/>
          </a:xfrm>
          <a:prstGeom prst="rect">
            <a:avLst/>
          </a:prstGeom>
          <a:noFill/>
          <a:ln>
            <a:solidFill>
              <a:srgbClr val="C00000"/>
            </a:solidFill>
          </a:ln>
        </p:spPr>
        <p:txBody>
          <a:bodyPr wrap="square" rtlCol="0">
            <a:spAutoFit/>
          </a:bodyPr>
          <a:lstStyle/>
          <a:p>
            <a:pPr algn="ctr"/>
            <a:r>
              <a:rPr lang="zh-CN" altLang="en-US" sz="2400" b="1" spc="-5" dirty="0" smtClean="0">
                <a:latin typeface="楷体" panose="02010609060101010101" charset="-122"/>
                <a:ea typeface="楷体" panose="02010609060101010101" charset="-122"/>
                <a:cs typeface="微软雅黑" panose="020B0503020204020204" pitchFamily="34" charset="-122"/>
              </a:rPr>
              <a:t>挑选</a:t>
            </a:r>
            <a:endParaRPr lang="zh-CN" altLang="en-US" sz="2400" b="1" spc="-5" dirty="0">
              <a:latin typeface="楷体" panose="02010609060101010101" charset="-122"/>
              <a:ea typeface="楷体" panose="02010609060101010101" charset="-122"/>
              <a:cs typeface="微软雅黑" panose="020B0503020204020204" pitchFamily="34" charset="-122"/>
            </a:endParaRPr>
          </a:p>
        </p:txBody>
      </p:sp>
      <p:sp>
        <p:nvSpPr>
          <p:cNvPr id="39" name="文本框 38"/>
          <p:cNvSpPr txBox="1"/>
          <p:nvPr/>
        </p:nvSpPr>
        <p:spPr>
          <a:xfrm>
            <a:off x="7332267" y="2380945"/>
            <a:ext cx="937674" cy="461665"/>
          </a:xfrm>
          <a:prstGeom prst="rect">
            <a:avLst/>
          </a:prstGeom>
          <a:noFill/>
          <a:ln>
            <a:solidFill>
              <a:srgbClr val="C00000"/>
            </a:solidFill>
          </a:ln>
        </p:spPr>
        <p:txBody>
          <a:bodyPr wrap="square" rtlCol="0">
            <a:spAutoFit/>
          </a:bodyPr>
          <a:lstStyle/>
          <a:p>
            <a:pPr algn="ctr"/>
            <a:r>
              <a:rPr lang="zh-CN" altLang="en-US" sz="2400" b="1" spc="-5" dirty="0" smtClean="0">
                <a:latin typeface="楷体" panose="02010609060101010101" charset="-122"/>
                <a:ea typeface="楷体" panose="02010609060101010101" charset="-122"/>
                <a:cs typeface="微软雅黑" panose="020B0503020204020204" pitchFamily="34" charset="-122"/>
              </a:rPr>
              <a:t>培训</a:t>
            </a:r>
            <a:endParaRPr lang="zh-CN" altLang="en-US" sz="2400" b="1" spc="-5" dirty="0">
              <a:latin typeface="楷体" panose="02010609060101010101" charset="-122"/>
              <a:ea typeface="楷体" panose="02010609060101010101" charset="-122"/>
              <a:cs typeface="微软雅黑" panose="020B0503020204020204" pitchFamily="34" charset="-122"/>
            </a:endParaRPr>
          </a:p>
        </p:txBody>
      </p:sp>
      <p:sp>
        <p:nvSpPr>
          <p:cNvPr id="40" name="左大括号 39"/>
          <p:cNvSpPr/>
          <p:nvPr/>
        </p:nvSpPr>
        <p:spPr>
          <a:xfrm>
            <a:off x="8381733" y="1987941"/>
            <a:ext cx="239636" cy="12613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文本框 40"/>
          <p:cNvSpPr txBox="1"/>
          <p:nvPr/>
        </p:nvSpPr>
        <p:spPr>
          <a:xfrm>
            <a:off x="8621369" y="1844297"/>
            <a:ext cx="1346487" cy="1477328"/>
          </a:xfrm>
          <a:prstGeom prst="rect">
            <a:avLst/>
          </a:prstGeom>
          <a:noFill/>
        </p:spPr>
        <p:txBody>
          <a:bodyPr wrap="square" rtlCol="0">
            <a:spAutoFit/>
          </a:bodyPr>
          <a:lstStyle/>
          <a:p>
            <a:pPr>
              <a:lnSpc>
                <a:spcPct val="150000"/>
              </a:lnSpc>
            </a:pPr>
            <a:r>
              <a:rPr lang="zh-CN" altLang="en-US" sz="2000" dirty="0" smtClean="0">
                <a:latin typeface="楷体" panose="02010609060101010101" pitchFamily="49" charset="-122"/>
                <a:ea typeface="楷体" panose="02010609060101010101" pitchFamily="49" charset="-122"/>
              </a:rPr>
              <a:t>社会培养</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企业培养</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自我培养</a:t>
            </a:r>
            <a:endParaRPr lang="zh-CN" altLang="en-US" sz="2000" dirty="0">
              <a:latin typeface="楷体" panose="02010609060101010101" pitchFamily="49" charset="-122"/>
              <a:ea typeface="楷体" panose="02010609060101010101" pitchFamily="49" charset="-122"/>
            </a:endParaRPr>
          </a:p>
        </p:txBody>
      </p:sp>
      <p:sp>
        <p:nvSpPr>
          <p:cNvPr id="2" name="文本框 1"/>
          <p:cNvSpPr txBox="1"/>
          <p:nvPr/>
        </p:nvSpPr>
        <p:spPr>
          <a:xfrm>
            <a:off x="10038559" y="1922216"/>
            <a:ext cx="2346368" cy="1323439"/>
          </a:xfrm>
          <a:prstGeom prst="rect">
            <a:avLst/>
          </a:prstGeom>
          <a:noFill/>
          <a:ln>
            <a:noFill/>
          </a:ln>
        </p:spPr>
        <p:txBody>
          <a:bodyPr wrap="square" rtlCol="0">
            <a:spAutoFit/>
          </a:bodyPr>
          <a:lstStyle/>
          <a:p>
            <a:r>
              <a:rPr lang="zh-CN" altLang="en-US" sz="2000" dirty="0">
                <a:solidFill>
                  <a:srgbClr val="C00000"/>
                </a:solidFill>
                <a:latin typeface="楷体" panose="02010609060101010101" pitchFamily="49" charset="-122"/>
                <a:ea typeface="楷体" panose="02010609060101010101" pitchFamily="49" charset="-122"/>
              </a:rPr>
              <a:t>打好基础</a:t>
            </a:r>
            <a:r>
              <a:rPr lang="zh-CN" altLang="en-US" sz="2000" dirty="0" smtClean="0">
                <a:solidFill>
                  <a:srgbClr val="C00000"/>
                </a:solidFill>
                <a:latin typeface="楷体" panose="02010609060101010101" pitchFamily="49" charset="-122"/>
                <a:ea typeface="楷体" panose="02010609060101010101" pitchFamily="49" charset="-122"/>
              </a:rPr>
              <a:t>、</a:t>
            </a:r>
            <a:endParaRPr lang="en-US" altLang="zh-CN" sz="2000" dirty="0" smtClean="0">
              <a:solidFill>
                <a:srgbClr val="C00000"/>
              </a:solidFill>
              <a:latin typeface="楷体" panose="02010609060101010101" pitchFamily="49" charset="-122"/>
              <a:ea typeface="楷体" panose="02010609060101010101" pitchFamily="49" charset="-122"/>
            </a:endParaRPr>
          </a:p>
          <a:p>
            <a:r>
              <a:rPr lang="zh-CN" altLang="en-US" sz="2000" dirty="0" smtClean="0">
                <a:solidFill>
                  <a:srgbClr val="C00000"/>
                </a:solidFill>
                <a:latin typeface="楷体" panose="02010609060101010101" pitchFamily="49" charset="-122"/>
                <a:ea typeface="楷体" panose="02010609060101010101" pitchFamily="49" charset="-122"/>
              </a:rPr>
              <a:t>亲身</a:t>
            </a:r>
            <a:r>
              <a:rPr lang="zh-CN" altLang="en-US" sz="2000" dirty="0">
                <a:solidFill>
                  <a:srgbClr val="C00000"/>
                </a:solidFill>
                <a:latin typeface="楷体" panose="02010609060101010101" pitchFamily="49" charset="-122"/>
                <a:ea typeface="楷体" panose="02010609060101010101" pitchFamily="49" charset="-122"/>
              </a:rPr>
              <a:t>示范</a:t>
            </a:r>
            <a:r>
              <a:rPr lang="zh-CN" altLang="en-US" sz="2000" dirty="0" smtClean="0">
                <a:solidFill>
                  <a:srgbClr val="C00000"/>
                </a:solidFill>
                <a:latin typeface="楷体" panose="02010609060101010101" pitchFamily="49" charset="-122"/>
                <a:ea typeface="楷体" panose="02010609060101010101" pitchFamily="49" charset="-122"/>
              </a:rPr>
              <a:t>、</a:t>
            </a:r>
            <a:endParaRPr lang="en-US" altLang="zh-CN" sz="2000" dirty="0" smtClean="0">
              <a:solidFill>
                <a:srgbClr val="C00000"/>
              </a:solidFill>
              <a:latin typeface="楷体" panose="02010609060101010101" pitchFamily="49" charset="-122"/>
              <a:ea typeface="楷体" panose="02010609060101010101" pitchFamily="49" charset="-122"/>
            </a:endParaRPr>
          </a:p>
          <a:p>
            <a:r>
              <a:rPr lang="zh-CN" altLang="en-US" sz="2000" dirty="0" smtClean="0">
                <a:solidFill>
                  <a:srgbClr val="C00000"/>
                </a:solidFill>
                <a:latin typeface="楷体" panose="02010609060101010101" pitchFamily="49" charset="-122"/>
                <a:ea typeface="楷体" panose="02010609060101010101" pitchFamily="49" charset="-122"/>
              </a:rPr>
              <a:t>先</a:t>
            </a:r>
            <a:r>
              <a:rPr lang="zh-CN" altLang="en-US" sz="2000" dirty="0">
                <a:solidFill>
                  <a:srgbClr val="C00000"/>
                </a:solidFill>
                <a:latin typeface="楷体" panose="02010609060101010101" pitchFamily="49" charset="-122"/>
                <a:ea typeface="楷体" panose="02010609060101010101" pitchFamily="49" charset="-122"/>
              </a:rPr>
              <a:t>交小担</a:t>
            </a:r>
            <a:r>
              <a:rPr lang="zh-CN" altLang="en-US" sz="2000" dirty="0" smtClean="0">
                <a:solidFill>
                  <a:srgbClr val="C00000"/>
                </a:solidFill>
                <a:latin typeface="楷体" panose="02010609060101010101" pitchFamily="49" charset="-122"/>
                <a:ea typeface="楷体" panose="02010609060101010101" pitchFamily="49" charset="-122"/>
              </a:rPr>
              <a:t>、</a:t>
            </a:r>
            <a:endParaRPr lang="en-US" altLang="zh-CN" sz="2000" dirty="0" smtClean="0">
              <a:solidFill>
                <a:srgbClr val="C00000"/>
              </a:solidFill>
              <a:latin typeface="楷体" panose="02010609060101010101" pitchFamily="49" charset="-122"/>
              <a:ea typeface="楷体" panose="02010609060101010101" pitchFamily="49" charset="-122"/>
            </a:endParaRPr>
          </a:p>
          <a:p>
            <a:r>
              <a:rPr lang="zh-CN" altLang="en-US" sz="2000" dirty="0" smtClean="0">
                <a:solidFill>
                  <a:srgbClr val="C00000"/>
                </a:solidFill>
                <a:latin typeface="楷体" panose="02010609060101010101" pitchFamily="49" charset="-122"/>
                <a:ea typeface="楷体" panose="02010609060101010101" pitchFamily="49" charset="-122"/>
              </a:rPr>
              <a:t>再</a:t>
            </a:r>
            <a:r>
              <a:rPr lang="zh-CN" altLang="en-US" sz="2000" dirty="0">
                <a:solidFill>
                  <a:srgbClr val="C00000"/>
                </a:solidFill>
                <a:latin typeface="楷体" panose="02010609060101010101" pitchFamily="49" charset="-122"/>
                <a:ea typeface="楷体" panose="02010609060101010101" pitchFamily="49" charset="-122"/>
              </a:rPr>
              <a:t>加</a:t>
            </a:r>
            <a:r>
              <a:rPr lang="zh-CN" altLang="en-US" sz="2000" dirty="0" smtClean="0">
                <a:solidFill>
                  <a:srgbClr val="C00000"/>
                </a:solidFill>
                <a:latin typeface="楷体" panose="02010609060101010101" pitchFamily="49" charset="-122"/>
                <a:ea typeface="楷体" panose="02010609060101010101" pitchFamily="49" charset="-122"/>
              </a:rPr>
              <a:t>重担。</a:t>
            </a:r>
            <a:endParaRPr lang="zh-CN" altLang="en-US" sz="2000" dirty="0">
              <a:solidFill>
                <a:srgbClr val="C00000"/>
              </a:solidFill>
              <a:latin typeface="楷体" panose="02010609060101010101" pitchFamily="49" charset="-122"/>
              <a:ea typeface="楷体" panose="02010609060101010101" pitchFamily="49" charset="-122"/>
            </a:endParaRPr>
          </a:p>
        </p:txBody>
      </p:sp>
      <p:sp>
        <p:nvSpPr>
          <p:cNvPr id="6" name="左大括号 5"/>
          <p:cNvSpPr/>
          <p:nvPr/>
        </p:nvSpPr>
        <p:spPr>
          <a:xfrm>
            <a:off x="9753687" y="1952289"/>
            <a:ext cx="345073" cy="1261343"/>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文本框 42"/>
          <p:cNvSpPr txBox="1"/>
          <p:nvPr/>
        </p:nvSpPr>
        <p:spPr>
          <a:xfrm>
            <a:off x="8686700" y="3292740"/>
            <a:ext cx="3265167" cy="400110"/>
          </a:xfrm>
          <a:prstGeom prst="rect">
            <a:avLst/>
          </a:prstGeom>
          <a:noFill/>
          <a:ln>
            <a:noFill/>
          </a:ln>
        </p:spPr>
        <p:txBody>
          <a:bodyPr wrap="square" rtlCol="0">
            <a:spAutoFit/>
          </a:bodyPr>
          <a:lstStyle/>
          <a:p>
            <a:r>
              <a:rPr lang="zh-CN" altLang="en-US" sz="2000" b="1" dirty="0" smtClean="0">
                <a:solidFill>
                  <a:srgbClr val="7030A0"/>
                </a:solidFill>
                <a:latin typeface="楷体" panose="02010609060101010101" pitchFamily="49" charset="-122"/>
                <a:ea typeface="楷体" panose="02010609060101010101" pitchFamily="49" charset="-122"/>
              </a:rPr>
              <a:t>博览；勤思；实践；总结</a:t>
            </a:r>
            <a:endParaRPr lang="zh-CN" altLang="en-US" sz="2000" b="1" dirty="0">
              <a:solidFill>
                <a:srgbClr val="7030A0"/>
              </a:solidFill>
              <a:latin typeface="楷体" panose="02010609060101010101" pitchFamily="49" charset="-122"/>
              <a:ea typeface="楷体" panose="02010609060101010101" pitchFamily="49" charset="-122"/>
            </a:endParaRPr>
          </a:p>
        </p:txBody>
      </p:sp>
      <p:grpSp>
        <p:nvGrpSpPr>
          <p:cNvPr id="42" name="组合 41"/>
          <p:cNvGrpSpPr/>
          <p:nvPr/>
        </p:nvGrpSpPr>
        <p:grpSpPr>
          <a:xfrm>
            <a:off x="6377166" y="3939593"/>
            <a:ext cx="771790" cy="1660096"/>
            <a:chOff x="1720030" y="1523091"/>
            <a:chExt cx="655534" cy="815888"/>
          </a:xfrm>
        </p:grpSpPr>
        <p:grpSp>
          <p:nvGrpSpPr>
            <p:cNvPr id="44" name="组合 43"/>
            <p:cNvGrpSpPr/>
            <p:nvPr/>
          </p:nvGrpSpPr>
          <p:grpSpPr>
            <a:xfrm>
              <a:off x="1720030" y="1523091"/>
              <a:ext cx="655534" cy="815888"/>
              <a:chOff x="3667013" y="2264807"/>
              <a:chExt cx="1075890" cy="1109145"/>
            </a:xfrm>
          </p:grpSpPr>
          <p:grpSp>
            <p:nvGrpSpPr>
              <p:cNvPr id="47" name="组合 30"/>
              <p:cNvGrpSpPr>
                <a:grpSpLocks/>
              </p:cNvGrpSpPr>
              <p:nvPr/>
            </p:nvGrpSpPr>
            <p:grpSpPr bwMode="auto">
              <a:xfrm rot="16200000">
                <a:off x="4064142" y="2431476"/>
                <a:ext cx="833243" cy="499906"/>
                <a:chOff x="-51462" y="504053"/>
                <a:chExt cx="6082221" cy="648075"/>
              </a:xfrm>
            </p:grpSpPr>
            <p:sp>
              <p:nvSpPr>
                <p:cNvPr id="51" name="直接连接符 31"/>
                <p:cNvSpPr>
                  <a:spLocks noChangeShapeType="1"/>
                </p:cNvSpPr>
                <p:nvPr/>
              </p:nvSpPr>
              <p:spPr bwMode="auto">
                <a:xfrm>
                  <a:off x="-51462" y="504053"/>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2"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1" idx="0"/>
              </p:cNvCxnSpPr>
              <p:nvPr/>
            </p:nvCxnSpPr>
            <p:spPr>
              <a:xfrm flipH="1">
                <a:off x="4230810" y="3098051"/>
                <a:ext cx="1" cy="275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667013" y="2815986"/>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箭头连接符 35"/>
              <p:cNvCxnSpPr>
                <a:cxnSpLocks noChangeShapeType="1"/>
              </p:cNvCxnSpPr>
              <p:nvPr/>
            </p:nvCxnSpPr>
            <p:spPr bwMode="auto">
              <a:xfrm rot="16200000">
                <a:off x="4492952" y="3117211"/>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5" name="直接箭头连接符 33"/>
            <p:cNvCxnSpPr>
              <a:cxnSpLocks noChangeShapeType="1"/>
            </p:cNvCxnSpPr>
            <p:nvPr/>
          </p:nvCxnSpPr>
          <p:spPr bwMode="auto">
            <a:xfrm rot="16200000">
              <a:off x="2223270" y="1776244"/>
              <a:ext cx="0" cy="304588"/>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4" name="文本框 53"/>
          <p:cNvSpPr txBox="1"/>
          <p:nvPr/>
        </p:nvSpPr>
        <p:spPr>
          <a:xfrm>
            <a:off x="7220475" y="3725922"/>
            <a:ext cx="2116461" cy="461665"/>
          </a:xfrm>
          <a:prstGeom prst="rect">
            <a:avLst/>
          </a:prstGeom>
          <a:noFill/>
          <a:ln>
            <a:solidFill>
              <a:srgbClr val="C00000"/>
            </a:solidFill>
          </a:ln>
        </p:spPr>
        <p:txBody>
          <a:bodyPr wrap="square" rtlCol="0">
            <a:spAutoFit/>
          </a:bodyPr>
          <a:lstStyle/>
          <a:p>
            <a:pPr algn="ctr"/>
            <a:r>
              <a:rPr lang="zh-CN" altLang="en-US" sz="2400" b="1" spc="-5" dirty="0" smtClean="0">
                <a:latin typeface="楷体" panose="02010609060101010101" charset="-122"/>
                <a:ea typeface="楷体" panose="02010609060101010101" charset="-122"/>
                <a:cs typeface="微软雅黑" panose="020B0503020204020204" pitchFamily="34" charset="-122"/>
              </a:rPr>
              <a:t>健全谈判班子</a:t>
            </a:r>
            <a:endParaRPr lang="zh-CN" altLang="en-US" sz="2400" b="1" spc="-5" dirty="0">
              <a:latin typeface="楷体" panose="02010609060101010101" charset="-122"/>
              <a:ea typeface="楷体" panose="02010609060101010101" charset="-122"/>
              <a:cs typeface="微软雅黑" panose="020B0503020204020204" pitchFamily="34" charset="-122"/>
            </a:endParaRPr>
          </a:p>
        </p:txBody>
      </p:sp>
      <p:sp>
        <p:nvSpPr>
          <p:cNvPr id="55" name="文本框 54"/>
          <p:cNvSpPr txBox="1"/>
          <p:nvPr/>
        </p:nvSpPr>
        <p:spPr>
          <a:xfrm>
            <a:off x="7208832" y="4470460"/>
            <a:ext cx="4839733" cy="461665"/>
          </a:xfrm>
          <a:prstGeom prst="rect">
            <a:avLst/>
          </a:prstGeom>
          <a:noFill/>
          <a:ln>
            <a:solidFill>
              <a:srgbClr val="C00000"/>
            </a:solidFill>
          </a:ln>
        </p:spPr>
        <p:txBody>
          <a:bodyPr wrap="square" rtlCol="0">
            <a:spAutoFit/>
          </a:bodyPr>
          <a:lstStyle/>
          <a:p>
            <a:pPr algn="ctr"/>
            <a:r>
              <a:rPr lang="zh-CN" altLang="en-US" sz="2400" b="1" spc="-5" dirty="0" smtClean="0">
                <a:latin typeface="楷体" panose="02010609060101010101" charset="-122"/>
                <a:ea typeface="楷体" panose="02010609060101010101" charset="-122"/>
                <a:cs typeface="微软雅黑" panose="020B0503020204020204" pitchFamily="34" charset="-122"/>
              </a:rPr>
              <a:t>调整好领导干部与谈判人员的关系</a:t>
            </a:r>
            <a:endParaRPr lang="zh-CN" altLang="en-US" sz="2400" b="1" spc="-5" dirty="0">
              <a:latin typeface="楷体" panose="02010609060101010101" charset="-122"/>
              <a:ea typeface="楷体" panose="02010609060101010101" charset="-122"/>
              <a:cs typeface="微软雅黑" panose="020B0503020204020204" pitchFamily="34" charset="-122"/>
            </a:endParaRPr>
          </a:p>
        </p:txBody>
      </p:sp>
      <p:sp>
        <p:nvSpPr>
          <p:cNvPr id="56" name="文本框 55"/>
          <p:cNvSpPr txBox="1"/>
          <p:nvPr/>
        </p:nvSpPr>
        <p:spPr>
          <a:xfrm>
            <a:off x="7220475" y="5248070"/>
            <a:ext cx="4002911" cy="461665"/>
          </a:xfrm>
          <a:prstGeom prst="rect">
            <a:avLst/>
          </a:prstGeom>
          <a:noFill/>
          <a:ln>
            <a:solidFill>
              <a:srgbClr val="C00000"/>
            </a:solidFill>
          </a:ln>
        </p:spPr>
        <p:txBody>
          <a:bodyPr wrap="square" rtlCol="0">
            <a:spAutoFit/>
          </a:bodyPr>
          <a:lstStyle/>
          <a:p>
            <a:pPr algn="ctr"/>
            <a:r>
              <a:rPr lang="zh-CN" altLang="en-US" sz="2400" b="1" spc="-5" dirty="0" smtClean="0">
                <a:latin typeface="楷体" panose="02010609060101010101" charset="-122"/>
                <a:ea typeface="楷体" panose="02010609060101010101" charset="-122"/>
                <a:cs typeface="微软雅黑" panose="020B0503020204020204" pitchFamily="34" charset="-122"/>
              </a:rPr>
              <a:t>调整好谈判人员之间的关系</a:t>
            </a:r>
            <a:endParaRPr lang="zh-CN" altLang="en-US" sz="2400" b="1" spc="-5" dirty="0">
              <a:latin typeface="楷体" panose="02010609060101010101" charset="-122"/>
              <a:ea typeface="楷体" panose="02010609060101010101" charset="-122"/>
              <a:cs typeface="微软雅黑" panose="020B0503020204020204" pitchFamily="34" charset="-122"/>
            </a:endParaRPr>
          </a:p>
        </p:txBody>
      </p:sp>
      <p:sp>
        <p:nvSpPr>
          <p:cNvPr id="57" name="五边形 56"/>
          <p:cNvSpPr/>
          <p:nvPr/>
        </p:nvSpPr>
        <p:spPr>
          <a:xfrm flipH="1">
            <a:off x="5055497" y="5100189"/>
            <a:ext cx="1265817" cy="388183"/>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59" name="五边形 58"/>
          <p:cNvSpPr/>
          <p:nvPr/>
        </p:nvSpPr>
        <p:spPr>
          <a:xfrm flipH="1">
            <a:off x="9903127" y="5768747"/>
            <a:ext cx="1265817" cy="388183"/>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75021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在商务谈判中影响价格的客观因素主要有（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成本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需求</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竞争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产品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环境</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18904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在商务谈判中影响价格的客观因素主要有（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成本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需求</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竞争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产品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环境</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86521" y="3720693"/>
            <a:ext cx="8573846"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ABCDE</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影响价格的客观因素主要有：成本因素、需求因素、竞争因素、产品因素、环境因素。</a:t>
            </a:r>
          </a:p>
        </p:txBody>
      </p:sp>
    </p:spTree>
    <p:extLst>
      <p:ext uri="{BB962C8B-B14F-4D97-AF65-F5344CB8AC3E}">
        <p14:creationId xmlns:p14="http://schemas.microsoft.com/office/powerpoint/2010/main" val="24708139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以下有关犹太商人谈判风格的说法正确的有（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善变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友好</a:t>
            </a:r>
            <a:r>
              <a:rPr lang="zh-CN" altLang="en-US" sz="2400" dirty="0">
                <a:latin typeface="微软雅黑" panose="020B0503020204020204" pitchFamily="34" charset="-122"/>
                <a:ea typeface="微软雅黑" panose="020B0503020204020204" pitchFamily="34" charset="-122"/>
              </a:rPr>
              <a:t>而</a:t>
            </a:r>
            <a:r>
              <a:rPr lang="zh-CN" altLang="en-US" sz="2400" dirty="0" smtClean="0">
                <a:latin typeface="微软雅黑" panose="020B0503020204020204" pitchFamily="34" charset="-122"/>
                <a:ea typeface="微软雅黑" panose="020B0503020204020204" pitchFamily="34" charset="-122"/>
              </a:rPr>
              <a:t>坦诚</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条件比较</a:t>
            </a:r>
            <a:r>
              <a:rPr lang="zh-CN" altLang="en-US" sz="2400" dirty="0" smtClean="0">
                <a:latin typeface="微软雅黑" panose="020B0503020204020204" pitchFamily="34" charset="-122"/>
                <a:ea typeface="微软雅黑" panose="020B0503020204020204" pitchFamily="34" charset="-122"/>
              </a:rPr>
              <a:t>苛刻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关系网</a:t>
            </a:r>
            <a:r>
              <a:rPr lang="zh-CN" altLang="en-US" sz="2400" dirty="0">
                <a:latin typeface="微软雅黑" panose="020B0503020204020204" pitchFamily="34" charset="-122"/>
                <a:ea typeface="微软雅黑" panose="020B0503020204020204" pitchFamily="34" charset="-122"/>
              </a:rPr>
              <a:t>广泛而且坚固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注重</a:t>
            </a:r>
            <a:r>
              <a:rPr lang="zh-CN" altLang="en-US" sz="2400" dirty="0">
                <a:latin typeface="微软雅黑" panose="020B0503020204020204" pitchFamily="34" charset="-122"/>
                <a:ea typeface="微软雅黑" panose="020B0503020204020204" pitchFamily="34" charset="-122"/>
              </a:rPr>
              <a:t>小团体和个人利益</a:t>
            </a:r>
          </a:p>
        </p:txBody>
      </p:sp>
    </p:spTree>
    <p:extLst>
      <p:ext uri="{BB962C8B-B14F-4D97-AF65-F5344CB8AC3E}">
        <p14:creationId xmlns:p14="http://schemas.microsoft.com/office/powerpoint/2010/main" val="3712148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以下有关犹太商人谈判风格的说法正确的有（ ）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善变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友好</a:t>
            </a:r>
            <a:r>
              <a:rPr lang="zh-CN" altLang="en-US" sz="2400" dirty="0">
                <a:latin typeface="微软雅黑" panose="020B0503020204020204" pitchFamily="34" charset="-122"/>
                <a:ea typeface="微软雅黑" panose="020B0503020204020204" pitchFamily="34" charset="-122"/>
              </a:rPr>
              <a:t>而</a:t>
            </a:r>
            <a:r>
              <a:rPr lang="zh-CN" altLang="en-US" sz="2400" dirty="0" smtClean="0">
                <a:latin typeface="微软雅黑" panose="020B0503020204020204" pitchFamily="34" charset="-122"/>
                <a:ea typeface="微软雅黑" panose="020B0503020204020204" pitchFamily="34" charset="-122"/>
              </a:rPr>
              <a:t>坦诚</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条件比较</a:t>
            </a:r>
            <a:r>
              <a:rPr lang="zh-CN" altLang="en-US" sz="2400" dirty="0" smtClean="0">
                <a:latin typeface="微软雅黑" panose="020B0503020204020204" pitchFamily="34" charset="-122"/>
                <a:ea typeface="微软雅黑" panose="020B0503020204020204" pitchFamily="34" charset="-122"/>
              </a:rPr>
              <a:t>苛刻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关系网</a:t>
            </a:r>
            <a:r>
              <a:rPr lang="zh-CN" altLang="en-US" sz="2400" dirty="0">
                <a:latin typeface="微软雅黑" panose="020B0503020204020204" pitchFamily="34" charset="-122"/>
                <a:ea typeface="微软雅黑" panose="020B0503020204020204" pitchFamily="34" charset="-122"/>
              </a:rPr>
              <a:t>广泛而且坚固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注重</a:t>
            </a:r>
            <a:r>
              <a:rPr lang="zh-CN" altLang="en-US" sz="2400" dirty="0">
                <a:latin typeface="微软雅黑" panose="020B0503020204020204" pitchFamily="34" charset="-122"/>
                <a:ea typeface="微软雅黑" panose="020B0503020204020204" pitchFamily="34" charset="-122"/>
              </a:rPr>
              <a:t>小团体和个人利益</a:t>
            </a:r>
          </a:p>
        </p:txBody>
      </p:sp>
      <p:sp>
        <p:nvSpPr>
          <p:cNvPr id="6" name="文本框 5"/>
          <p:cNvSpPr txBox="1"/>
          <p:nvPr/>
        </p:nvSpPr>
        <p:spPr>
          <a:xfrm>
            <a:off x="1086520" y="3720693"/>
            <a:ext cx="9929309" cy="249299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ABCD</a:t>
            </a:r>
          </a:p>
          <a:p>
            <a:r>
              <a:rPr lang="zh-CN" altLang="en-US" sz="2400" dirty="0" smtClean="0">
                <a:latin typeface="楷体" panose="02010609060101010101" pitchFamily="49" charset="-122"/>
                <a:ea typeface="楷体" panose="02010609060101010101" pitchFamily="49" charset="-122"/>
              </a:rPr>
              <a:t>他们</a:t>
            </a:r>
            <a:r>
              <a:rPr lang="zh-CN" altLang="en-US" sz="2400" dirty="0">
                <a:latin typeface="楷体" panose="02010609060101010101" pitchFamily="49" charset="-122"/>
                <a:ea typeface="楷体" panose="02010609060101010101" pitchFamily="49" charset="-122"/>
              </a:rPr>
              <a:t>认为：男人赚钱，女人花钱。要做生意，就必须在女人身上</a:t>
            </a:r>
            <a:r>
              <a:rPr lang="zh-CN" altLang="en-US" sz="2400" dirty="0" smtClean="0">
                <a:latin typeface="楷体" panose="02010609060101010101" pitchFamily="49" charset="-122"/>
                <a:ea typeface="楷体" panose="02010609060101010101" pitchFamily="49" charset="-122"/>
              </a:rPr>
              <a:t>动脑筋</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犹太人</a:t>
            </a:r>
            <a:r>
              <a:rPr lang="zh-CN" altLang="en-US" sz="2400" dirty="0">
                <a:latin typeface="楷体" panose="02010609060101010101" pitchFamily="49" charset="-122"/>
                <a:ea typeface="楷体" panose="02010609060101010101" pitchFamily="49" charset="-122"/>
              </a:rPr>
              <a:t>的关系网广泛而且坚固，他们对外团结一致并善于利用关系网查询谈判对方的情况，对于不守信誉的行为不会</a:t>
            </a:r>
            <a:r>
              <a:rPr lang="zh-CN" altLang="en-US" sz="2400" dirty="0" smtClean="0">
                <a:latin typeface="楷体" panose="02010609060101010101" pitchFamily="49" charset="-122"/>
                <a:ea typeface="楷体" panose="02010609060101010101" pitchFamily="49" charset="-122"/>
              </a:rPr>
              <a:t>宽容</a:t>
            </a:r>
            <a:r>
              <a:rPr lang="en-US" altLang="zh-CN"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犹太人</a:t>
            </a:r>
            <a:r>
              <a:rPr lang="zh-CN" altLang="en-US" sz="2400" dirty="0">
                <a:latin typeface="楷体" panose="02010609060101010101" pitchFamily="49" charset="-122"/>
                <a:ea typeface="楷体" panose="02010609060101010101" pitchFamily="49" charset="-122"/>
              </a:rPr>
              <a:t>非常精明，并且交易条件比较苛刻，很难</a:t>
            </a:r>
            <a:r>
              <a:rPr lang="zh-CN" altLang="en-US" sz="2400" dirty="0" smtClean="0">
                <a:latin typeface="楷体" panose="02010609060101010101" pitchFamily="49" charset="-122"/>
                <a:ea typeface="楷体" panose="02010609060101010101" pitchFamily="49" charset="-122"/>
              </a:rPr>
              <a:t>讨价还价</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犹太人</a:t>
            </a:r>
            <a:r>
              <a:rPr lang="zh-CN" altLang="en-US" sz="2400" dirty="0">
                <a:latin typeface="楷体" panose="02010609060101010101" pitchFamily="49" charset="-122"/>
                <a:ea typeface="楷体" panose="02010609060101010101" pitchFamily="49" charset="-122"/>
              </a:rPr>
              <a:t>在洽谈商务时友好而</a:t>
            </a:r>
            <a:r>
              <a:rPr lang="zh-CN" altLang="en-US" sz="2400" dirty="0" smtClean="0">
                <a:latin typeface="楷体" panose="02010609060101010101" pitchFamily="49" charset="-122"/>
                <a:ea typeface="楷体" panose="02010609060101010101" pitchFamily="49" charset="-122"/>
              </a:rPr>
              <a:t>坦诚</a:t>
            </a:r>
            <a:r>
              <a:rPr lang="en-US" altLang="zh-CN"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犹太</a:t>
            </a:r>
            <a:r>
              <a:rPr lang="zh-CN" altLang="en-US" sz="2400" dirty="0">
                <a:latin typeface="楷体" panose="02010609060101010101" pitchFamily="49" charset="-122"/>
                <a:ea typeface="楷体" panose="02010609060101010101" pitchFamily="49" charset="-122"/>
              </a:rPr>
              <a:t>商人善变，并以此控制对方的心理。 </a:t>
            </a:r>
          </a:p>
        </p:txBody>
      </p:sp>
    </p:spTree>
    <p:extLst>
      <p:ext uri="{BB962C8B-B14F-4D97-AF65-F5344CB8AC3E}">
        <p14:creationId xmlns:p14="http://schemas.microsoft.com/office/powerpoint/2010/main" val="111202916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国际商务谈判中的人员风险主要有（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素质风险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沟通风险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汇率</a:t>
            </a:r>
            <a:r>
              <a:rPr lang="zh-CN" altLang="en-US" sz="2400" dirty="0">
                <a:latin typeface="微软雅黑" panose="020B0503020204020204" pitchFamily="34" charset="-122"/>
                <a:ea typeface="微软雅黑" panose="020B0503020204020204" pitchFamily="34" charset="-122"/>
              </a:rPr>
              <a:t>风险</a:t>
            </a:r>
          </a:p>
        </p:txBody>
      </p:sp>
    </p:spTree>
    <p:extLst>
      <p:ext uri="{BB962C8B-B14F-4D97-AF65-F5344CB8AC3E}">
        <p14:creationId xmlns:p14="http://schemas.microsoft.com/office/powerpoint/2010/main" val="81200207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国际商务谈判中的人员风险主要有（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素质风险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沟通风险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汇率</a:t>
            </a:r>
            <a:r>
              <a:rPr lang="zh-CN" altLang="en-US" sz="2400" dirty="0">
                <a:latin typeface="微软雅黑" panose="020B0503020204020204" pitchFamily="34" charset="-122"/>
                <a:ea typeface="微软雅黑" panose="020B0503020204020204" pitchFamily="34" charset="-122"/>
              </a:rPr>
              <a:t>风险</a:t>
            </a:r>
          </a:p>
        </p:txBody>
      </p:sp>
      <p:sp>
        <p:nvSpPr>
          <p:cNvPr id="6" name="文本框 5"/>
          <p:cNvSpPr txBox="1"/>
          <p:nvPr/>
        </p:nvSpPr>
        <p:spPr>
          <a:xfrm>
            <a:off x="989701" y="4533559"/>
            <a:ext cx="9929309"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a:t>
            </a:r>
          </a:p>
          <a:p>
            <a:r>
              <a:rPr lang="zh-CN" altLang="en-US" sz="2400" dirty="0" smtClean="0">
                <a:latin typeface="楷体" panose="02010609060101010101" pitchFamily="49" charset="-122"/>
                <a:ea typeface="楷体" panose="02010609060101010101" pitchFamily="49" charset="-122"/>
              </a:rPr>
              <a:t>在国际商务谈判中，某些风险是谈判人员无法控制的，既难以预测，又难以防范，使谈判人员往往只能作出被动的反应，称为谈判中的非人员风险，如政治风险、市场风险、技术风险、合同风险、自然风险等；与之相对，人员风险主要有素质风险、技术风险、沟通风险等。</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987021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立场型谈判</a:t>
            </a:r>
            <a:r>
              <a:rPr lang="zh-CN" altLang="en-US" sz="2400" dirty="0" smtClean="0">
                <a:latin typeface="微软雅黑" panose="020B0503020204020204" pitchFamily="34" charset="-122"/>
                <a:ea typeface="微软雅黑" panose="020B0503020204020204" pitchFamily="34" charset="-122"/>
              </a:rPr>
              <a:t>法</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8345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立场型谈判</a:t>
            </a:r>
            <a:r>
              <a:rPr lang="zh-CN" altLang="en-US" sz="2400" dirty="0" smtClean="0">
                <a:latin typeface="微软雅黑" panose="020B0503020204020204" pitchFamily="34" charset="-122"/>
                <a:ea typeface="微软雅黑" panose="020B0503020204020204" pitchFamily="34" charset="-122"/>
              </a:rPr>
              <a:t>法</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立场型谈判法：是指谈判双方把注意力都投入到如何维护自己的立场、否定对方的立场上，而忽视双方在谈判中真正需要</a:t>
            </a:r>
            <a:r>
              <a:rPr lang="zh-CN" altLang="en-US" sz="2400" dirty="0" smtClean="0">
                <a:latin typeface="微软雅黑" panose="020B0503020204020204" pitchFamily="34" charset="-122"/>
                <a:ea typeface="微软雅黑" panose="020B0503020204020204" pitchFamily="34" charset="-122"/>
              </a:rPr>
              <a:t>什么、能否</a:t>
            </a:r>
            <a:r>
              <a:rPr lang="zh-CN" altLang="en-US" sz="2400" dirty="0">
                <a:latin typeface="微软雅黑" panose="020B0503020204020204" pitchFamily="34" charset="-122"/>
                <a:ea typeface="微软雅黑" panose="020B0503020204020204" pitchFamily="34" charset="-122"/>
              </a:rPr>
              <a:t>找到一个兼顾双方需要的解决方法的一种谈判行为。</a:t>
            </a:r>
          </a:p>
        </p:txBody>
      </p:sp>
    </p:spTree>
    <p:extLst>
      <p:ext uri="{BB962C8B-B14F-4D97-AF65-F5344CB8AC3E}">
        <p14:creationId xmlns:p14="http://schemas.microsoft.com/office/powerpoint/2010/main" val="34967697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仲裁协议</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153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仲裁协议</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仲裁协议：指合同当事人在合同中订立的仲裁条款，或者以其他方式达成的将争议提交仲裁的书面协议。</a:t>
            </a:r>
          </a:p>
        </p:txBody>
      </p:sp>
    </p:spTree>
    <p:extLst>
      <p:ext uri="{BB962C8B-B14F-4D97-AF65-F5344CB8AC3E}">
        <p14:creationId xmlns:p14="http://schemas.microsoft.com/office/powerpoint/2010/main" val="3818902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a:t>
            </a:fld>
            <a:endParaRPr lang="zh-CN" altLang="en-US" sz="2000" kern="0" dirty="0">
              <a:solidFill>
                <a:sysClr val="window" lastClr="FFFFFF"/>
              </a:solidFill>
              <a:latin typeface="Calibri"/>
              <a:ea typeface="宋体"/>
            </a:endParaRPr>
          </a:p>
        </p:txBody>
      </p:sp>
      <p:sp>
        <p:nvSpPr>
          <p:cNvPr id="30" name="五边形 29"/>
          <p:cNvSpPr/>
          <p:nvPr/>
        </p:nvSpPr>
        <p:spPr>
          <a:xfrm flipH="1">
            <a:off x="9816353" y="430306"/>
            <a:ext cx="1990164" cy="336254"/>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选择</a:t>
            </a:r>
            <a:r>
              <a:rPr lang="en-US" altLang="zh-CN" dirty="0" smtClean="0">
                <a:solidFill>
                  <a:schemeClr val="tx1"/>
                </a:solidFill>
                <a:latin typeface="微软雅黑" panose="020B0503020204020204" pitchFamily="34" charset="-122"/>
                <a:ea typeface="微软雅黑" panose="020B0503020204020204" pitchFamily="34" charset="-122"/>
                <a:sym typeface="+mn-ea"/>
              </a:rPr>
              <a:t>&amp;</a:t>
            </a: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grpSp>
        <p:nvGrpSpPr>
          <p:cNvPr id="47" name="组合 46"/>
          <p:cNvGrpSpPr/>
          <p:nvPr/>
        </p:nvGrpSpPr>
        <p:grpSpPr>
          <a:xfrm>
            <a:off x="1706129" y="1710697"/>
            <a:ext cx="970838" cy="1914969"/>
            <a:chOff x="3667013" y="2264545"/>
            <a:chExt cx="1063703" cy="1264390"/>
          </a:xfrm>
        </p:grpSpPr>
        <p:grpSp>
          <p:nvGrpSpPr>
            <p:cNvPr id="48" name="组合 30"/>
            <p:cNvGrpSpPr>
              <a:grpSpLocks/>
            </p:cNvGrpSpPr>
            <p:nvPr/>
          </p:nvGrpSpPr>
          <p:grpSpPr bwMode="auto">
            <a:xfrm rot="16200000">
              <a:off x="4067537" y="2427820"/>
              <a:ext cx="826454" cy="499904"/>
              <a:chOff x="7" y="504055"/>
              <a:chExt cx="6032667" cy="648073"/>
            </a:xfrm>
          </p:grpSpPr>
          <p:sp>
            <p:nvSpPr>
              <p:cNvPr id="52"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54"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9" name="直接连接符 48"/>
            <p:cNvCxnSpPr>
              <a:stCxn id="52"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3667013" y="2870749"/>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箭头连接符 35"/>
            <p:cNvCxnSpPr>
              <a:cxnSpLocks noChangeShapeType="1"/>
            </p:cNvCxnSpPr>
            <p:nvPr/>
          </p:nvCxnSpPr>
          <p:spPr bwMode="auto">
            <a:xfrm rot="16200000">
              <a:off x="4480763"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4450" y="2251044"/>
            <a:ext cx="3553773" cy="749703"/>
            <a:chOff x="-1862093" y="1035850"/>
            <a:chExt cx="3553773" cy="788186"/>
          </a:xfrm>
        </p:grpSpPr>
        <p:sp>
          <p:nvSpPr>
            <p:cNvPr id="33" name="矩形 32"/>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信息</a:t>
              </a:r>
            </a:p>
          </p:txBody>
        </p:sp>
        <p:sp>
          <p:nvSpPr>
            <p:cNvPr id="34" name="等腰三角形 33"/>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8" name="文本框 37"/>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sp>
        <p:nvSpPr>
          <p:cNvPr id="39" name="圆角矩形 38"/>
          <p:cNvSpPr/>
          <p:nvPr/>
        </p:nvSpPr>
        <p:spPr>
          <a:xfrm>
            <a:off x="2721046" y="1494308"/>
            <a:ext cx="287293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谈判信息的</a:t>
            </a:r>
            <a:r>
              <a:rPr lang="zh-CN" altLang="en-US" sz="28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分类</a:t>
            </a:r>
            <a:endParaRPr lang="zh-CN" altLang="en-US" sz="2800" b="1" spc="-5" dirty="0">
              <a:solidFill>
                <a:srgbClr val="C00000"/>
              </a:solidFill>
              <a:latin typeface="楷体" panose="02010609060101010101" charset="-122"/>
              <a:ea typeface="楷体" panose="02010609060101010101" charset="-122"/>
              <a:cs typeface="微软雅黑" panose="020B0503020204020204" pitchFamily="34" charset="-122"/>
              <a:sym typeface="+mn-ea"/>
            </a:endParaRPr>
          </a:p>
        </p:txBody>
      </p:sp>
      <p:sp>
        <p:nvSpPr>
          <p:cNvPr id="40" name="圆角矩形 39"/>
          <p:cNvSpPr/>
          <p:nvPr/>
        </p:nvSpPr>
        <p:spPr>
          <a:xfrm>
            <a:off x="2676966" y="3352237"/>
            <a:ext cx="4302058" cy="5468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谈判信息收集的</a:t>
            </a:r>
            <a:r>
              <a:rPr lang="zh-CN" altLang="en-US" sz="2800" b="1" spc="-5" dirty="0">
                <a:solidFill>
                  <a:srgbClr val="C00000"/>
                </a:solidFill>
                <a:latin typeface="楷体" panose="02010609060101010101" charset="-122"/>
                <a:ea typeface="楷体" panose="02010609060101010101" charset="-122"/>
                <a:cs typeface="微软雅黑" panose="020B0503020204020204" pitchFamily="34" charset="-122"/>
                <a:sym typeface="+mn-ea"/>
              </a:rPr>
              <a:t>主要内容</a:t>
            </a:r>
          </a:p>
        </p:txBody>
      </p:sp>
      <p:sp>
        <p:nvSpPr>
          <p:cNvPr id="29" name="矩形 28"/>
          <p:cNvSpPr/>
          <p:nvPr/>
        </p:nvSpPr>
        <p:spPr>
          <a:xfrm>
            <a:off x="5801018" y="946100"/>
            <a:ext cx="4079854" cy="1477328"/>
          </a:xfrm>
          <a:prstGeom prst="rect">
            <a:avLst/>
          </a:prstGeom>
        </p:spPr>
        <p:txBody>
          <a:bodyPr wrap="square">
            <a:spAutoFit/>
          </a:bodyPr>
          <a:lstStyle/>
          <a:p>
            <a:pPr lvl="0">
              <a:lnSpc>
                <a:spcPct val="150000"/>
              </a:lnSpc>
              <a:spcBef>
                <a:spcPct val="0"/>
              </a:spcBef>
            </a:pPr>
            <a:r>
              <a:rPr lang="zh-CN" altLang="zh-CN" sz="2000" b="1" dirty="0">
                <a:latin typeface="楷体" panose="02010609060101010101" pitchFamily="49" charset="-122"/>
                <a:ea typeface="楷体" panose="02010609060101010101" pitchFamily="49" charset="-122"/>
              </a:rPr>
              <a:t>（一）按谈判信息的</a:t>
            </a:r>
            <a:r>
              <a:rPr lang="zh-CN" altLang="zh-CN" sz="2000" b="1" u="sng" dirty="0">
                <a:solidFill>
                  <a:srgbClr val="C00000"/>
                </a:solidFill>
                <a:latin typeface="楷体" panose="02010609060101010101" pitchFamily="49" charset="-122"/>
                <a:ea typeface="楷体" panose="02010609060101010101" pitchFamily="49" charset="-122"/>
              </a:rPr>
              <a:t>内容</a:t>
            </a:r>
            <a:r>
              <a:rPr lang="zh-CN" altLang="zh-CN" sz="2000" b="1" dirty="0">
                <a:latin typeface="楷体" panose="02010609060101010101" pitchFamily="49" charset="-122"/>
                <a:ea typeface="楷体" panose="02010609060101010101" pitchFamily="49" charset="-122"/>
              </a:rPr>
              <a:t>来</a:t>
            </a:r>
            <a:r>
              <a:rPr lang="zh-CN" altLang="zh-CN" sz="2000" b="1" dirty="0" smtClean="0">
                <a:latin typeface="楷体" panose="02010609060101010101" pitchFamily="49" charset="-122"/>
                <a:ea typeface="楷体" panose="02010609060101010101" pitchFamily="49" charset="-122"/>
              </a:rPr>
              <a:t>划分</a:t>
            </a:r>
            <a:r>
              <a:rPr lang="zh-CN" altLang="zh-CN" sz="2000" dirty="0" smtClean="0">
                <a:latin typeface="楷体" panose="02010609060101010101" pitchFamily="49" charset="-122"/>
                <a:ea typeface="楷体" panose="02010609060101010101" pitchFamily="49" charset="-122"/>
              </a:rPr>
              <a:t>      </a:t>
            </a:r>
            <a:endParaRPr lang="zh-CN"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zh-CN" sz="2000" b="1" dirty="0" smtClean="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二）按谈判信息的</a:t>
            </a:r>
            <a:r>
              <a:rPr lang="zh-CN" altLang="zh-CN" sz="2000" b="1" u="sng" dirty="0">
                <a:solidFill>
                  <a:srgbClr val="C00000"/>
                </a:solidFill>
                <a:latin typeface="楷体" panose="02010609060101010101" pitchFamily="49" charset="-122"/>
                <a:ea typeface="楷体" panose="02010609060101010101" pitchFamily="49" charset="-122"/>
              </a:rPr>
              <a:t>载体</a:t>
            </a:r>
          </a:p>
          <a:p>
            <a:pPr lvl="0">
              <a:lnSpc>
                <a:spcPct val="150000"/>
              </a:lnSpc>
              <a:spcBef>
                <a:spcPct val="0"/>
              </a:spcBef>
            </a:pPr>
            <a:r>
              <a:rPr lang="zh-CN" altLang="zh-CN" sz="2000" b="1" dirty="0" smtClean="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三）按谈判信息的</a:t>
            </a:r>
            <a:r>
              <a:rPr lang="zh-CN" altLang="zh-CN" sz="2000" b="1" u="sng" dirty="0" smtClean="0">
                <a:solidFill>
                  <a:srgbClr val="C00000"/>
                </a:solidFill>
                <a:latin typeface="楷体" panose="02010609060101010101" pitchFamily="49" charset="-122"/>
                <a:ea typeface="楷体" panose="02010609060101010101" pitchFamily="49" charset="-122"/>
              </a:rPr>
              <a:t>活动范围</a:t>
            </a:r>
          </a:p>
        </p:txBody>
      </p:sp>
      <p:sp>
        <p:nvSpPr>
          <p:cNvPr id="32" name="左大括号 31"/>
          <p:cNvSpPr/>
          <p:nvPr/>
        </p:nvSpPr>
        <p:spPr>
          <a:xfrm>
            <a:off x="5703800" y="1085550"/>
            <a:ext cx="194437" cy="12502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5" name="矩形 34"/>
          <p:cNvSpPr/>
          <p:nvPr/>
        </p:nvSpPr>
        <p:spPr>
          <a:xfrm>
            <a:off x="2887698" y="4069449"/>
            <a:ext cx="8863946" cy="400110"/>
          </a:xfrm>
          <a:prstGeom prst="rect">
            <a:avLst/>
          </a:prstGeom>
        </p:spPr>
        <p:txBody>
          <a:bodyPr wrap="square">
            <a:spAutoFit/>
          </a:bodyPr>
          <a:lstStyle/>
          <a:p>
            <a:r>
              <a:rPr lang="zh-CN" altLang="zh-CN" sz="2000" dirty="0" smtClean="0">
                <a:latin typeface="微软雅黑" panose="020B0503020204020204" charset="-122"/>
                <a:ea typeface="微软雅黑" panose="020B0503020204020204" charset="-122"/>
              </a:rPr>
              <a:t>包括</a:t>
            </a:r>
            <a:r>
              <a:rPr lang="zh-CN" altLang="zh-CN" sz="2000" u="sng" dirty="0">
                <a:solidFill>
                  <a:srgbClr val="C00000"/>
                </a:solidFill>
                <a:latin typeface="微软雅黑" panose="020B0503020204020204" charset="-122"/>
                <a:ea typeface="微软雅黑" panose="020B0503020204020204" charset="-122"/>
              </a:rPr>
              <a:t>市场信息、谈判对手的资料、科技信息、政策法规、金融方面的信息</a:t>
            </a:r>
            <a:r>
              <a:rPr lang="zh-CN" altLang="zh-CN" sz="2000" dirty="0">
                <a:latin typeface="微软雅黑" panose="020B0503020204020204" charset="-122"/>
                <a:ea typeface="微软雅黑" panose="020B0503020204020204" charset="-122"/>
              </a:rPr>
              <a:t>。</a:t>
            </a:r>
            <a:endParaRPr lang="zh-CN" altLang="en-US" sz="2000" dirty="0"/>
          </a:p>
        </p:txBody>
      </p:sp>
      <p:sp>
        <p:nvSpPr>
          <p:cNvPr id="36" name="矩形 35"/>
          <p:cNvSpPr/>
          <p:nvPr/>
        </p:nvSpPr>
        <p:spPr>
          <a:xfrm>
            <a:off x="4708962" y="4424986"/>
            <a:ext cx="1866650" cy="1569660"/>
          </a:xfrm>
          <a:prstGeom prst="rect">
            <a:avLst/>
          </a:prstGeom>
        </p:spPr>
        <p:txBody>
          <a:bodyPr wrap="square">
            <a:spAutoFit/>
          </a:bodyPr>
          <a:lstStyle/>
          <a:p>
            <a:pPr lvl="0">
              <a:lnSpc>
                <a:spcPct val="16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强有力型</a:t>
            </a:r>
            <a:endParaRPr lang="en-US" altLang="zh-CN" sz="2000" dirty="0" smtClean="0">
              <a:latin typeface="楷体" panose="02010609060101010101" pitchFamily="49" charset="-122"/>
              <a:ea typeface="楷体" panose="02010609060101010101" pitchFamily="49" charset="-122"/>
            </a:endParaRPr>
          </a:p>
          <a:p>
            <a:pPr lvl="0">
              <a:lnSpc>
                <a:spcPct val="160000"/>
              </a:lnSpc>
              <a:spcBef>
                <a:spcPct val="0"/>
              </a:spcBef>
            </a:pPr>
            <a:r>
              <a:rPr lang="zh-CN" altLang="en-US"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软弱型</a:t>
            </a:r>
            <a:r>
              <a:rPr lang="en-US" altLang="zh-CN" sz="2000" dirty="0" smtClean="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a:p>
            <a:pPr lvl="0">
              <a:lnSpc>
                <a:spcPct val="16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合作型</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525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西欧式</a:t>
            </a:r>
            <a:r>
              <a:rPr lang="zh-CN" altLang="en-US" sz="2400" dirty="0" smtClean="0">
                <a:latin typeface="微软雅黑" panose="020B0503020204020204" pitchFamily="34" charset="-122"/>
                <a:ea typeface="微软雅黑" panose="020B0503020204020204" pitchFamily="34" charset="-122"/>
              </a:rPr>
              <a:t>报价</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332204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西欧式</a:t>
            </a:r>
            <a:r>
              <a:rPr lang="zh-CN" altLang="en-US" sz="2400" dirty="0" smtClean="0">
                <a:latin typeface="微软雅黑" panose="020B0503020204020204" pitchFamily="34" charset="-122"/>
                <a:ea typeface="微软雅黑" panose="020B0503020204020204" pitchFamily="34" charset="-122"/>
              </a:rPr>
              <a:t>报价</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西欧式报价：西欧式报价的一般做法是，首先提出含有较大虚头的价格，然后根据买卖双方的实力对比和该笔交易的外部竞争状况，通过给予各种优惠，来逐步软化和接近买方的市场和条件，最终达成交易。</a:t>
            </a:r>
          </a:p>
        </p:txBody>
      </p:sp>
    </p:spTree>
    <p:extLst>
      <p:ext uri="{BB962C8B-B14F-4D97-AF65-F5344CB8AC3E}">
        <p14:creationId xmlns:p14="http://schemas.microsoft.com/office/powerpoint/2010/main" val="15582107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合同</a:t>
            </a:r>
            <a:r>
              <a:rPr lang="zh-CN" altLang="en-US" sz="2400" dirty="0" smtClean="0">
                <a:latin typeface="微软雅黑" panose="020B0503020204020204" pitchFamily="34" charset="-122"/>
                <a:ea typeface="微软雅黑" panose="020B0503020204020204" pitchFamily="34" charset="-122"/>
              </a:rPr>
              <a:t>风险</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55040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合同</a:t>
            </a:r>
            <a:r>
              <a:rPr lang="zh-CN" altLang="en-US" sz="2400" dirty="0" smtClean="0">
                <a:latin typeface="微软雅黑" panose="020B0503020204020204" pitchFamily="34" charset="-122"/>
                <a:ea typeface="微软雅黑" panose="020B0503020204020204" pitchFamily="34" charset="-122"/>
              </a:rPr>
              <a:t>风险</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合同风险：指在磋商签订合同时，由于各种不确定因素和信息缺乏导致合同条款不完善，从而给合同执行带来的风险。</a:t>
            </a:r>
          </a:p>
        </p:txBody>
      </p:sp>
    </p:spTree>
    <p:extLst>
      <p:ext uri="{BB962C8B-B14F-4D97-AF65-F5344CB8AC3E}">
        <p14:creationId xmlns:p14="http://schemas.microsoft.com/office/powerpoint/2010/main" val="24915446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简述我国国际商务谈判的基本原则。</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04156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简述我国国际商务谈判的基本原则。</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445111" y="2225234"/>
            <a:ext cx="6096000" cy="2221762"/>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）平等互利的原则。</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）灵活机动的原则。</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）友好协商的原则。</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）依法办事的原则。</a:t>
            </a:r>
          </a:p>
        </p:txBody>
      </p:sp>
    </p:spTree>
    <p:extLst>
      <p:ext uri="{BB962C8B-B14F-4D97-AF65-F5344CB8AC3E}">
        <p14:creationId xmlns:p14="http://schemas.microsoft.com/office/powerpoint/2010/main" val="107773335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简述国际商务谈判常见的法律问题。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48871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简述国际商务谈判常见的法律问题。</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799652" y="1595268"/>
            <a:ext cx="10216178" cy="4708981"/>
          </a:xfrm>
          <a:prstGeom prst="rect">
            <a:avLst/>
          </a:prstGeom>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（一）谈判主体的资格问题 </a:t>
            </a:r>
          </a:p>
          <a:p>
            <a:pPr>
              <a:lnSpc>
                <a:spcPct val="150000"/>
              </a:lnSpc>
            </a:pPr>
            <a:r>
              <a:rPr lang="zh-CN" altLang="en-US" sz="2000" dirty="0">
                <a:latin typeface="楷体" panose="02010609060101010101" pitchFamily="49" charset="-122"/>
                <a:ea typeface="楷体" panose="02010609060101010101" pitchFamily="49" charset="-122"/>
              </a:rPr>
              <a:t>所谓谈判主体的资格问题是指法律意义上的资格问题，即对方公司的签约能力和履约能力</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二）合同的效力问题 </a:t>
            </a:r>
          </a:p>
          <a:p>
            <a:pPr>
              <a:lnSpc>
                <a:spcPct val="150000"/>
              </a:lnSpc>
            </a:pPr>
            <a:r>
              <a:rPr lang="zh-CN" altLang="en-US" sz="2000" dirty="0">
                <a:latin typeface="楷体" panose="02010609060101010101" pitchFamily="49" charset="-122"/>
                <a:ea typeface="楷体" panose="02010609060101010101" pitchFamily="49" charset="-122"/>
              </a:rPr>
              <a:t>国际商务谈判成功的最终结果就是双方签订合同</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三）争端解决方式 </a:t>
            </a:r>
          </a:p>
          <a:p>
            <a:pPr>
              <a:lnSpc>
                <a:spcPct val="150000"/>
              </a:lnSpc>
            </a:pPr>
            <a:r>
              <a:rPr lang="zh-CN" altLang="en-US" sz="2000" dirty="0" smtClean="0">
                <a:latin typeface="楷体" panose="02010609060101010101" pitchFamily="49" charset="-122"/>
                <a:ea typeface="楷体" panose="02010609060101010101" pitchFamily="49" charset="-122"/>
              </a:rPr>
              <a:t>   仲裁</a:t>
            </a:r>
            <a:r>
              <a:rPr lang="zh-CN" altLang="en-US" sz="2000" dirty="0">
                <a:latin typeface="楷体" panose="02010609060101010101" pitchFamily="49" charset="-122"/>
                <a:ea typeface="楷体" panose="02010609060101010101" pitchFamily="49" charset="-122"/>
              </a:rPr>
              <a:t>是指发生争议的各方当事人自愿地达成协议，将他们之间发生的争议提交一定仲裁机构裁决、解决的一种办法，裁决结果对各方当事人均具有约束力。 </a:t>
            </a:r>
          </a:p>
          <a:p>
            <a:pPr>
              <a:lnSpc>
                <a:spcPct val="150000"/>
              </a:lnSpc>
            </a:pPr>
            <a:r>
              <a:rPr lang="zh-CN" altLang="en-US" sz="2000" dirty="0" smtClean="0">
                <a:latin typeface="楷体" panose="02010609060101010101" pitchFamily="49" charset="-122"/>
                <a:ea typeface="楷体" panose="02010609060101010101" pitchFamily="49" charset="-122"/>
              </a:rPr>
              <a:t>   诉讼</a:t>
            </a:r>
            <a:r>
              <a:rPr lang="zh-CN" altLang="en-US" sz="2000" dirty="0">
                <a:latin typeface="楷体" panose="02010609060101010101" pitchFamily="49" charset="-122"/>
                <a:ea typeface="楷体" panose="02010609060101010101" pitchFamily="49" charset="-122"/>
              </a:rPr>
              <a:t>是经济纠纷的一方当事人到法院起诉，控告另一方当事人有违约行为，要求法院给予救济或惩处另一方当事人的法律制度。法院的判决具有国家强制力。 </a:t>
            </a:r>
          </a:p>
          <a:p>
            <a:pPr>
              <a:lnSpc>
                <a:spcPct val="150000"/>
              </a:lnSpc>
            </a:pPr>
            <a:r>
              <a:rPr lang="zh-CN" altLang="en-US" sz="2000" dirty="0" smtClean="0">
                <a:latin typeface="楷体" panose="02010609060101010101" pitchFamily="49" charset="-122"/>
                <a:ea typeface="楷体" panose="02010609060101010101" pitchFamily="49" charset="-122"/>
              </a:rPr>
              <a:t>   两者有区别，内容也不一样。</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2094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简述谈判人员应具备的基本观念。</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374966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简述谈判人员应具备的基本观念。</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799652" y="1595268"/>
            <a:ext cx="11087548" cy="5016758"/>
          </a:xfrm>
          <a:prstGeom prst="rect">
            <a:avLst/>
          </a:prstGeom>
        </p:spPr>
        <p:txBody>
          <a:bodyPr wrap="square">
            <a:spAutoFit/>
          </a:bodyPr>
          <a:lstStyle/>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．忠于职守 </a:t>
            </a:r>
          </a:p>
          <a:p>
            <a:r>
              <a:rPr lang="zh-CN" altLang="en-US" sz="2000" dirty="0">
                <a:latin typeface="楷体" panose="02010609060101010101" pitchFamily="49" charset="-122"/>
                <a:ea typeface="楷体" panose="02010609060101010101" pitchFamily="49" charset="-122"/>
              </a:rPr>
              <a:t>国际商务谈判人员不仅代表组织个体的经济利益，而且还肩负着维护国家利益的义务和责任。因此，遵纪守法，廉洁奉公，忠于国家和组织，是谈判人员必须具备的首要条件。作为谈判人员，必须自觉维护国家利益和组织利益，必须严守组织机密。 </a:t>
            </a: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．平等</a:t>
            </a:r>
            <a:r>
              <a:rPr lang="zh-CN" altLang="en-US" sz="2000" dirty="0" smtClean="0">
                <a:latin typeface="楷体" panose="02010609060101010101" pitchFamily="49" charset="-122"/>
                <a:ea typeface="楷体" panose="02010609060101010101" pitchFamily="49" charset="-122"/>
              </a:rPr>
              <a:t>互惠</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在商务谈判中，双方地位平等，关系互惠。可是，有些谈判人员常常存在着以下两种倾向： </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）妄自菲薄。 </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）妄自尊大。对待身份低、实力较弱的对手，有的人总是觉着对方比自己矮三分，有求于自己，自己是向对方“施恩”，从而盛气凌人，一心只想独占利益。 </a:t>
            </a:r>
          </a:p>
          <a:p>
            <a:r>
              <a:rPr lang="zh-CN" altLang="en-US" sz="2000" dirty="0">
                <a:latin typeface="楷体" panose="02010609060101010101" pitchFamily="49" charset="-122"/>
                <a:ea typeface="楷体" panose="02010609060101010101" pitchFamily="49" charset="-122"/>
              </a:rPr>
              <a:t>以上两种倾向都不利于国际商务谈判的顺利进行，只有本着“平等互惠”的原则，才能排除妄自菲薄和妄自尊大两种错误情绪的干扰。 </a:t>
            </a:r>
          </a:p>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．团队精神 </a:t>
            </a:r>
          </a:p>
          <a:p>
            <a:r>
              <a:rPr lang="zh-CN" altLang="en-US" sz="2000" dirty="0">
                <a:latin typeface="楷体" panose="02010609060101010101" pitchFamily="49" charset="-122"/>
                <a:ea typeface="楷体" panose="02010609060101010101" pitchFamily="49" charset="-122"/>
              </a:rPr>
              <a:t>商务谈判多为集体谈判，每一方都是由几个人组成的小组或团队，其中</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人为总代表或主谈人，主持领导整个团队完成实际的谈判工作。参加谈判的人员，无论是作为团队总代表的主谈人还是其他的团队成员，都必须具有集体主义精神和团队精神，除了各自负责好分内工作以外，还要注意协调配合，以争取己方在谈判交易中获得更多的利益。</a:t>
            </a:r>
          </a:p>
        </p:txBody>
      </p:sp>
    </p:spTree>
    <p:extLst>
      <p:ext uri="{BB962C8B-B14F-4D97-AF65-F5344CB8AC3E}">
        <p14:creationId xmlns:p14="http://schemas.microsoft.com/office/powerpoint/2010/main" val="128567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6612467" y="2279227"/>
            <a:ext cx="4588087" cy="2308324"/>
          </a:xfrm>
          <a:prstGeom prst="rect">
            <a:avLst/>
          </a:prstGeom>
          <a:noFill/>
        </p:spPr>
        <p:txBody>
          <a:bodyPr wrap="square" rtlCol="0">
            <a:spAutoFit/>
          </a:bodyPr>
          <a:lstStyle/>
          <a:p>
            <a:pPr defTabSz="1219170">
              <a:lnSpc>
                <a:spcPct val="150000"/>
              </a:lnSpc>
              <a:defRPr/>
            </a:pPr>
            <a:r>
              <a:rPr lang="zh-CN" altLang="zh-CN" sz="2400" kern="0" dirty="0">
                <a:solidFill>
                  <a:sysClr val="windowText" lastClr="000000"/>
                </a:solidFill>
                <a:latin typeface="微软雅黑" panose="020B0503020204020204" pitchFamily="34" charset="-122"/>
                <a:ea typeface="微软雅黑" panose="020B0503020204020204" pitchFamily="34" charset="-122"/>
              </a:rPr>
              <a:t>课程代码：</a:t>
            </a:r>
            <a:r>
              <a:rPr lang="en-US" altLang="zh-CN" sz="2400" kern="0" dirty="0">
                <a:solidFill>
                  <a:srgbClr val="FF0000"/>
                </a:solidFill>
                <a:latin typeface="Times New Roman" panose="02020603050405020304" charset="0"/>
                <a:ea typeface="微软雅黑" panose="020B0503020204020204" pitchFamily="34" charset="-122"/>
              </a:rPr>
              <a:t>00186</a:t>
            </a:r>
          </a:p>
          <a:p>
            <a:pPr defTabSz="1219170">
              <a:lnSpc>
                <a:spcPct val="150000"/>
              </a:lnSpc>
              <a:defRPr/>
            </a:pPr>
            <a:r>
              <a:rPr lang="en-US" altLang="zh-CN" sz="2400" kern="0" dirty="0">
                <a:solidFill>
                  <a:sysClr val="windowText" lastClr="000000"/>
                </a:solidFill>
                <a:latin typeface="微软雅黑" panose="020B0503020204020204" pitchFamily="34" charset="-122"/>
                <a:ea typeface="微软雅黑" panose="020B0503020204020204" pitchFamily="34" charset="-122"/>
              </a:rPr>
              <a:t>2008</a:t>
            </a:r>
            <a:r>
              <a:rPr lang="zh-CN" altLang="en-US" sz="2400" kern="0" dirty="0">
                <a:solidFill>
                  <a:sysClr val="windowText" lastClr="000000"/>
                </a:solidFill>
                <a:latin typeface="微软雅黑" panose="020B0503020204020204" pitchFamily="34" charset="-122"/>
                <a:ea typeface="微软雅黑" panose="020B0503020204020204" pitchFamily="34" charset="-122"/>
              </a:rPr>
              <a:t>版</a:t>
            </a:r>
          </a:p>
          <a:p>
            <a:pPr defTabSz="1219170">
              <a:lnSpc>
                <a:spcPct val="150000"/>
              </a:lnSpc>
              <a:defRPr/>
            </a:pPr>
            <a:r>
              <a:rPr lang="zh-CN" altLang="en-US" sz="2400" kern="0" dirty="0">
                <a:solidFill>
                  <a:sysClr val="windowText" lastClr="000000"/>
                </a:solidFill>
                <a:latin typeface="微软雅黑" panose="020B0503020204020204" pitchFamily="34" charset="-122"/>
                <a:ea typeface="微软雅黑" panose="020B0503020204020204" pitchFamily="34" charset="-122"/>
              </a:rPr>
              <a:t>主编：刘园</a:t>
            </a: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defTabSz="1219170">
              <a:lnSpc>
                <a:spcPct val="150000"/>
              </a:lnSpc>
              <a:defRPr/>
            </a:pPr>
            <a:r>
              <a:rPr lang="zh-CN" altLang="en-US" sz="2400" kern="0" dirty="0">
                <a:solidFill>
                  <a:sysClr val="windowText" lastClr="000000"/>
                </a:solidFill>
                <a:latin typeface="微软雅黑" panose="020B0503020204020204" pitchFamily="34" charset="-122"/>
                <a:ea typeface="微软雅黑" panose="020B0503020204020204" pitchFamily="34" charset="-122"/>
              </a:rPr>
              <a:t>出版社：中国人民大学出版社</a:t>
            </a:r>
          </a:p>
        </p:txBody>
      </p:sp>
      <p:sp>
        <p:nvSpPr>
          <p:cNvPr id="4" name=" 220"/>
          <p:cNvSpPr/>
          <p:nvPr/>
        </p:nvSpPr>
        <p:spPr>
          <a:xfrm>
            <a:off x="-847" y="403860"/>
            <a:ext cx="2641600" cy="711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dirty="0">
                <a:solidFill>
                  <a:srgbClr val="FFFFFF"/>
                </a:solidFill>
                <a:latin typeface="方正启体简体" panose="03000509000000000000" charset="-122"/>
                <a:ea typeface="方正启体简体" panose="03000509000000000000" charset="-122"/>
              </a:rPr>
              <a:t>课程教材</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220" y="1370725"/>
            <a:ext cx="2935013" cy="4206852"/>
          </a:xfrm>
          <a:prstGeom prst="rect">
            <a:avLst/>
          </a:prstGeom>
        </p:spPr>
      </p:pic>
    </p:spTree>
    <p:extLst>
      <p:ext uri="{BB962C8B-B14F-4D97-AF65-F5344CB8AC3E}">
        <p14:creationId xmlns:p14="http://schemas.microsoft.com/office/powerpoint/2010/main" val="3381153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a:t>
            </a:fld>
            <a:endParaRPr lang="zh-CN" altLang="en-US" sz="2000" kern="0" dirty="0">
              <a:solidFill>
                <a:sysClr val="window" lastClr="FFFFFF"/>
              </a:solidFill>
              <a:latin typeface="Calibri"/>
              <a:ea typeface="宋体"/>
            </a:endParaRPr>
          </a:p>
        </p:txBody>
      </p:sp>
      <p:grpSp>
        <p:nvGrpSpPr>
          <p:cNvPr id="47" name="组合 46"/>
          <p:cNvGrpSpPr/>
          <p:nvPr/>
        </p:nvGrpSpPr>
        <p:grpSpPr>
          <a:xfrm>
            <a:off x="1698524" y="1965174"/>
            <a:ext cx="648108" cy="3040048"/>
            <a:chOff x="3667013" y="2264545"/>
            <a:chExt cx="1063703" cy="1264390"/>
          </a:xfrm>
        </p:grpSpPr>
        <p:grpSp>
          <p:nvGrpSpPr>
            <p:cNvPr id="48" name="组合 30"/>
            <p:cNvGrpSpPr>
              <a:grpSpLocks/>
            </p:cNvGrpSpPr>
            <p:nvPr/>
          </p:nvGrpSpPr>
          <p:grpSpPr bwMode="auto">
            <a:xfrm rot="16200000">
              <a:off x="4067537" y="2427820"/>
              <a:ext cx="826454" cy="499904"/>
              <a:chOff x="7" y="504055"/>
              <a:chExt cx="6032667" cy="648073"/>
            </a:xfrm>
          </p:grpSpPr>
          <p:sp>
            <p:nvSpPr>
              <p:cNvPr id="52"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54"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9" name="直接连接符 48"/>
            <p:cNvCxnSpPr>
              <a:stCxn id="52"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3667013" y="2870749"/>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箭头连接符 35"/>
            <p:cNvCxnSpPr>
              <a:cxnSpLocks noChangeShapeType="1"/>
            </p:cNvCxnSpPr>
            <p:nvPr/>
          </p:nvCxnSpPr>
          <p:spPr bwMode="auto">
            <a:xfrm rot="16200000">
              <a:off x="4480763"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4450" y="3017562"/>
            <a:ext cx="3553773" cy="749703"/>
            <a:chOff x="-1862093" y="1035850"/>
            <a:chExt cx="3553773" cy="788186"/>
          </a:xfrm>
        </p:grpSpPr>
        <p:sp>
          <p:nvSpPr>
            <p:cNvPr id="28" name="矩形 27"/>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目标</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5" name="文本框 34"/>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sp>
        <p:nvSpPr>
          <p:cNvPr id="36" name="圆角矩形 35"/>
          <p:cNvSpPr/>
          <p:nvPr/>
        </p:nvSpPr>
        <p:spPr>
          <a:xfrm>
            <a:off x="2422524" y="1725088"/>
            <a:ext cx="280838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谈判</a:t>
            </a:r>
            <a:r>
              <a:rPr lang="zh-CN" altLang="en-US" sz="28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主题</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的确定</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7" name="圆角矩形 36"/>
          <p:cNvSpPr/>
          <p:nvPr/>
        </p:nvSpPr>
        <p:spPr>
          <a:xfrm>
            <a:off x="2392405" y="4759942"/>
            <a:ext cx="283850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谈判</a:t>
            </a:r>
            <a:r>
              <a:rPr lang="zh-CN" altLang="en-US" sz="28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目标</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的确定</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7" name="直接箭头连接符 6"/>
          <p:cNvCxnSpPr>
            <a:stCxn id="36" idx="2"/>
            <a:endCxn id="37" idx="0"/>
          </p:cNvCxnSpPr>
          <p:nvPr/>
        </p:nvCxnSpPr>
        <p:spPr>
          <a:xfrm flipH="1">
            <a:off x="3811655" y="2157866"/>
            <a:ext cx="15060" cy="26020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15795" y="2315405"/>
            <a:ext cx="492443" cy="2123812"/>
          </a:xfrm>
          <a:prstGeom prst="rect">
            <a:avLst/>
          </a:prstGeom>
          <a:noFill/>
        </p:spPr>
        <p:txBody>
          <a:bodyPr vert="eaVert"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具体化</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5681474" y="3633255"/>
            <a:ext cx="5880632" cy="2554545"/>
          </a:xfrm>
          <a:prstGeom prst="rect">
            <a:avLst/>
          </a:prstGeom>
        </p:spPr>
        <p:txBody>
          <a:bodyPr wrap="square">
            <a:spAutoFit/>
          </a:bodyPr>
          <a:lstStyle/>
          <a:p>
            <a:pPr>
              <a:lnSpc>
                <a:spcPct val="200000"/>
              </a:lnSpc>
              <a:spcBef>
                <a:spcPct val="0"/>
              </a:spcBef>
            </a:pPr>
            <a:r>
              <a:rPr lang="zh-CN" altLang="en-US" sz="2000" dirty="0" smtClean="0">
                <a:latin typeface="微软雅黑" panose="020B0503020204020204" pitchFamily="34" charset="-122"/>
                <a:ea typeface="微软雅黑" panose="020B0503020204020204" pitchFamily="34" charset="-122"/>
              </a:rPr>
              <a:t>最高</a:t>
            </a:r>
            <a:r>
              <a:rPr lang="zh-CN" altLang="en-US" sz="2000" dirty="0">
                <a:latin typeface="微软雅黑" panose="020B0503020204020204" pitchFamily="34" charset="-122"/>
                <a:ea typeface="微软雅黑" panose="020B0503020204020204" pitchFamily="34" charset="-122"/>
              </a:rPr>
              <a:t>目标：</a:t>
            </a:r>
            <a:r>
              <a:rPr lang="zh-CN" altLang="en-US" sz="2000" u="sng" dirty="0">
                <a:solidFill>
                  <a:srgbClr val="C00000"/>
                </a:solidFill>
                <a:latin typeface="楷体" panose="02010609060101010101" pitchFamily="49" charset="-122"/>
                <a:ea typeface="楷体" panose="02010609060101010101" pitchFamily="49" charset="-122"/>
              </a:rPr>
              <a:t>最优期望目标</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E</a:t>
            </a:r>
            <a:r>
              <a:rPr lang="zh-CN" altLang="en-US" sz="2000" dirty="0">
                <a:latin typeface="楷体" panose="02010609060101010101" pitchFamily="49" charset="-122"/>
                <a:ea typeface="楷体" panose="02010609060101010101" pitchFamily="49" charset="-122"/>
              </a:rPr>
              <a:t>） </a:t>
            </a:r>
            <a:r>
              <a:rPr lang="en-US" altLang="zh-CN" sz="2000" dirty="0">
                <a:solidFill>
                  <a:srgbClr val="C00000"/>
                </a:solidFill>
                <a:latin typeface="微软雅黑" panose="020B0503020204020204" charset="-122"/>
                <a:ea typeface="微软雅黑" panose="020B0503020204020204" charset="-122"/>
              </a:rPr>
              <a:t>Y+△Y=E</a:t>
            </a:r>
            <a:r>
              <a:rPr lang="zh-CN" altLang="en-US" sz="2000" dirty="0">
                <a:latin typeface="楷体" panose="02010609060101010101" pitchFamily="49" charset="-122"/>
                <a:ea typeface="楷体" panose="02010609060101010101" pitchFamily="49"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200000"/>
              </a:lnSpc>
              <a:spcBef>
                <a:spcPct val="0"/>
              </a:spcBef>
            </a:pPr>
            <a:r>
              <a:rPr lang="zh-CN" altLang="en-US" sz="2000" dirty="0" smtClean="0">
                <a:latin typeface="微软雅黑" panose="020B0503020204020204" pitchFamily="34" charset="-122"/>
                <a:ea typeface="微软雅黑" panose="020B0503020204020204" pitchFamily="34" charset="-122"/>
              </a:rPr>
              <a:t>实际需求</a:t>
            </a:r>
            <a:r>
              <a:rPr lang="zh-CN" altLang="en-US" sz="2000" dirty="0">
                <a:latin typeface="微软雅黑" panose="020B0503020204020204" pitchFamily="34" charset="-122"/>
                <a:ea typeface="微软雅黑" panose="020B0503020204020204" pitchFamily="34" charset="-122"/>
              </a:rPr>
              <a:t>目标：</a:t>
            </a:r>
            <a:r>
              <a:rPr lang="zh-CN" altLang="en-US" sz="2000" dirty="0">
                <a:latin typeface="楷体" panose="02010609060101010101" pitchFamily="49" charset="-122"/>
                <a:ea typeface="楷体" panose="02010609060101010101" pitchFamily="49" charset="-122"/>
              </a:rPr>
              <a:t>谈判者“</a:t>
            </a:r>
            <a:r>
              <a:rPr lang="zh-CN" altLang="en-US" sz="2000" u="sng" dirty="0">
                <a:solidFill>
                  <a:srgbClr val="C00000"/>
                </a:solidFill>
                <a:latin typeface="楷体" panose="02010609060101010101" pitchFamily="49" charset="-122"/>
                <a:ea typeface="楷体" panose="02010609060101010101" pitchFamily="49" charset="-122"/>
              </a:rPr>
              <a:t>坚守的最后防线</a:t>
            </a:r>
            <a:r>
              <a:rPr lang="zh-CN" altLang="en-US" sz="2000" dirty="0">
                <a:latin typeface="楷体" panose="02010609060101010101" pitchFamily="49" charset="-122"/>
                <a:ea typeface="楷体" panose="02010609060101010101" pitchFamily="49" charset="-122"/>
              </a:rPr>
              <a:t>”</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pitchFamily="34" charset="-122"/>
              <a:ea typeface="微软雅黑" panose="020B0503020204020204" pitchFamily="34" charset="-122"/>
            </a:endParaRPr>
          </a:p>
          <a:p>
            <a:pPr lvl="0">
              <a:lnSpc>
                <a:spcPct val="200000"/>
              </a:lnSpc>
              <a:spcBef>
                <a:spcPct val="0"/>
              </a:spcBef>
            </a:pP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接受目标：</a:t>
            </a:r>
            <a:r>
              <a:rPr lang="zh-CN" altLang="en-US" sz="2000" dirty="0">
                <a:latin typeface="楷体" panose="02010609060101010101" pitchFamily="49" charset="-122"/>
                <a:ea typeface="楷体" panose="02010609060101010101" pitchFamily="49" charset="-122"/>
              </a:rPr>
              <a:t>谈判中可努力争取或作出</a:t>
            </a:r>
            <a:r>
              <a:rPr lang="zh-CN" altLang="en-US" sz="2000" u="sng" dirty="0">
                <a:solidFill>
                  <a:srgbClr val="C00000"/>
                </a:solidFill>
                <a:latin typeface="楷体" panose="02010609060101010101" pitchFamily="49" charset="-122"/>
                <a:ea typeface="楷体" panose="02010609060101010101" pitchFamily="49" charset="-122"/>
              </a:rPr>
              <a:t>让步</a:t>
            </a:r>
            <a:r>
              <a:rPr lang="zh-CN" altLang="en-US" sz="2000" dirty="0">
                <a:latin typeface="楷体" panose="02010609060101010101" pitchFamily="49" charset="-122"/>
                <a:ea typeface="楷体" panose="02010609060101010101" pitchFamily="49" charset="-122"/>
              </a:rPr>
              <a:t>的</a:t>
            </a:r>
            <a:r>
              <a:rPr lang="zh-CN" altLang="en-US" sz="2000" dirty="0" smtClean="0">
                <a:latin typeface="楷体" panose="02010609060101010101" pitchFamily="49" charset="-122"/>
                <a:ea typeface="楷体" panose="02010609060101010101" pitchFamily="49" charset="-122"/>
              </a:rPr>
              <a:t>范围</a:t>
            </a:r>
            <a:endParaRPr lang="en-US" altLang="zh-CN" sz="2000" dirty="0" smtClean="0">
              <a:latin typeface="微软雅黑" panose="020B0503020204020204" pitchFamily="34" charset="-122"/>
              <a:ea typeface="微软雅黑" panose="020B0503020204020204" pitchFamily="34" charset="-122"/>
            </a:endParaRPr>
          </a:p>
          <a:p>
            <a:pPr lvl="0">
              <a:lnSpc>
                <a:spcPct val="200000"/>
              </a:lnSpc>
              <a:spcBef>
                <a:spcPct val="0"/>
              </a:spcBef>
            </a:pPr>
            <a:r>
              <a:rPr lang="zh-CN" altLang="en-US" sz="2000" dirty="0" smtClean="0">
                <a:latin typeface="微软雅黑" panose="020B0503020204020204" pitchFamily="34" charset="-122"/>
                <a:ea typeface="微软雅黑" panose="020B0503020204020204" pitchFamily="34" charset="-122"/>
              </a:rPr>
              <a:t>最低</a:t>
            </a:r>
            <a:r>
              <a:rPr lang="zh-CN" altLang="en-US" sz="2000" dirty="0">
                <a:latin typeface="微软雅黑" panose="020B0503020204020204" pitchFamily="34" charset="-122"/>
                <a:ea typeface="微软雅黑" panose="020B0503020204020204" pitchFamily="34" charset="-122"/>
              </a:rPr>
              <a:t>接受目标：</a:t>
            </a:r>
            <a:r>
              <a:rPr lang="zh-CN" altLang="en-US" sz="2000" dirty="0">
                <a:latin typeface="楷体" panose="02010609060101010101" pitchFamily="49" charset="-122"/>
                <a:ea typeface="楷体" panose="02010609060101010101" pitchFamily="49" charset="-122"/>
              </a:rPr>
              <a:t>谈判中的</a:t>
            </a:r>
            <a:r>
              <a:rPr lang="zh-CN" altLang="en-US" sz="2000" u="sng" dirty="0">
                <a:solidFill>
                  <a:srgbClr val="C00000"/>
                </a:solidFill>
                <a:latin typeface="楷体" panose="02010609060101010101" pitchFamily="49" charset="-122"/>
                <a:ea typeface="楷体" panose="02010609060101010101" pitchFamily="49" charset="-122"/>
              </a:rPr>
              <a:t>最低要求</a:t>
            </a:r>
            <a:r>
              <a:rPr lang="zh-CN" altLang="en-US" sz="2000" dirty="0">
                <a:latin typeface="楷体" panose="02010609060101010101" pitchFamily="49" charset="-122"/>
                <a:ea typeface="楷体" panose="02010609060101010101" pitchFamily="49" charset="-122"/>
              </a:rPr>
              <a:t>，否则谈判</a:t>
            </a:r>
            <a:r>
              <a:rPr lang="zh-CN" altLang="en-US" sz="2000" dirty="0" smtClean="0">
                <a:latin typeface="楷体" panose="02010609060101010101" pitchFamily="49" charset="-122"/>
                <a:ea typeface="楷体" panose="02010609060101010101" pitchFamily="49" charset="-122"/>
              </a:rPr>
              <a:t>失败</a:t>
            </a:r>
            <a:endParaRPr lang="zh-CN" altLang="en-US" sz="2000" dirty="0">
              <a:latin typeface="楷体" panose="02010609060101010101" pitchFamily="49" charset="-122"/>
              <a:ea typeface="楷体" panose="02010609060101010101" pitchFamily="49" charset="-122"/>
            </a:endParaRPr>
          </a:p>
        </p:txBody>
      </p:sp>
      <p:sp>
        <p:nvSpPr>
          <p:cNvPr id="31" name="左大括号 30"/>
          <p:cNvSpPr/>
          <p:nvPr/>
        </p:nvSpPr>
        <p:spPr>
          <a:xfrm>
            <a:off x="5331111" y="3869245"/>
            <a:ext cx="280521" cy="22141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4967301" y="3022596"/>
            <a:ext cx="6244442" cy="400110"/>
          </a:xfrm>
          <a:prstGeom prst="rect">
            <a:avLst/>
          </a:prstGeom>
          <a:noFill/>
        </p:spPr>
        <p:txBody>
          <a:bodyPr wrap="square" rtlCol="0">
            <a:spAutoFit/>
          </a:bodyPr>
          <a:lstStyle/>
          <a:p>
            <a:pPr algn="ctr"/>
            <a:r>
              <a:rPr lang="zh-CN" altLang="en-US" sz="2000" b="1" dirty="0" smtClean="0">
                <a:solidFill>
                  <a:srgbClr val="7030A0"/>
                </a:solidFill>
                <a:latin typeface="幼圆" panose="02010509060101010101" pitchFamily="49" charset="-122"/>
                <a:ea typeface="幼圆" panose="02010509060101010101" pitchFamily="49" charset="-122"/>
              </a:rPr>
              <a:t>①</a:t>
            </a:r>
            <a:r>
              <a:rPr lang="en-US" altLang="zh-CN" sz="2000" b="1" dirty="0" smtClean="0">
                <a:solidFill>
                  <a:srgbClr val="7030A0"/>
                </a:solidFill>
                <a:latin typeface="幼圆" panose="02010509060101010101" pitchFamily="49" charset="-122"/>
                <a:ea typeface="幼圆" panose="02010509060101010101" pitchFamily="49" charset="-122"/>
              </a:rPr>
              <a:t>1000</a:t>
            </a:r>
            <a:r>
              <a:rPr lang="zh-CN" altLang="en-US" sz="2000" b="1" dirty="0" smtClean="0">
                <a:solidFill>
                  <a:srgbClr val="7030A0"/>
                </a:solidFill>
                <a:latin typeface="幼圆" panose="02010509060101010101" pitchFamily="49" charset="-122"/>
                <a:ea typeface="幼圆" panose="02010509060101010101" pitchFamily="49" charset="-122"/>
              </a:rPr>
              <a:t>； ②</a:t>
            </a:r>
            <a:r>
              <a:rPr lang="en-US" altLang="zh-CN" sz="2000" b="1" dirty="0" smtClean="0">
                <a:solidFill>
                  <a:srgbClr val="7030A0"/>
                </a:solidFill>
                <a:latin typeface="幼圆" panose="02010509060101010101" pitchFamily="49" charset="-122"/>
                <a:ea typeface="幼圆" panose="02010509060101010101" pitchFamily="49" charset="-122"/>
              </a:rPr>
              <a:t>800</a:t>
            </a:r>
            <a:r>
              <a:rPr lang="zh-CN" altLang="en-US" sz="2000" b="1" dirty="0" smtClean="0">
                <a:solidFill>
                  <a:srgbClr val="7030A0"/>
                </a:solidFill>
                <a:latin typeface="幼圆" panose="02010509060101010101" pitchFamily="49" charset="-122"/>
                <a:ea typeface="幼圆" panose="02010509060101010101" pitchFamily="49" charset="-122"/>
              </a:rPr>
              <a:t>； ③</a:t>
            </a:r>
            <a:r>
              <a:rPr lang="en-US" altLang="zh-CN" sz="2000" b="1" dirty="0" smtClean="0">
                <a:solidFill>
                  <a:srgbClr val="7030A0"/>
                </a:solidFill>
                <a:latin typeface="幼圆" panose="02010509060101010101" pitchFamily="49" charset="-122"/>
                <a:ea typeface="幼圆" panose="02010509060101010101" pitchFamily="49" charset="-122"/>
              </a:rPr>
              <a:t>600-800</a:t>
            </a:r>
            <a:r>
              <a:rPr lang="zh-CN" altLang="en-US" sz="2000" b="1" dirty="0" smtClean="0">
                <a:solidFill>
                  <a:srgbClr val="7030A0"/>
                </a:solidFill>
                <a:latin typeface="幼圆" panose="02010509060101010101" pitchFamily="49" charset="-122"/>
                <a:ea typeface="幼圆" panose="02010509060101010101" pitchFamily="49" charset="-122"/>
              </a:rPr>
              <a:t>； ④</a:t>
            </a:r>
            <a:r>
              <a:rPr lang="en-US" altLang="zh-CN" sz="2000" b="1" dirty="0" smtClean="0">
                <a:solidFill>
                  <a:srgbClr val="7030A0"/>
                </a:solidFill>
                <a:latin typeface="幼圆" panose="02010509060101010101" pitchFamily="49" charset="-122"/>
                <a:ea typeface="幼圆" panose="02010509060101010101" pitchFamily="49" charset="-122"/>
              </a:rPr>
              <a:t>600</a:t>
            </a:r>
            <a:endParaRPr lang="zh-CN" altLang="en-US" sz="2000" b="1" dirty="0">
              <a:solidFill>
                <a:srgbClr val="7030A0"/>
              </a:solidFill>
              <a:latin typeface="幼圆" panose="02010509060101010101" pitchFamily="49" charset="-122"/>
              <a:ea typeface="幼圆" panose="02010509060101010101" pitchFamily="49" charset="-122"/>
            </a:endParaRPr>
          </a:p>
        </p:txBody>
      </p:sp>
      <p:sp>
        <p:nvSpPr>
          <p:cNvPr id="33" name="矩形 32"/>
          <p:cNvSpPr/>
          <p:nvPr/>
        </p:nvSpPr>
        <p:spPr>
          <a:xfrm>
            <a:off x="5014771" y="2261031"/>
            <a:ext cx="6196972" cy="553998"/>
          </a:xfrm>
          <a:prstGeom prst="rect">
            <a:avLst/>
          </a:prstGeom>
        </p:spPr>
        <p:txBody>
          <a:bodyPr wrap="square">
            <a:spAutoFit/>
          </a:bodyPr>
          <a:lstStyle/>
          <a:p>
            <a:pPr lvl="0">
              <a:lnSpc>
                <a:spcPct val="150000"/>
              </a:lnSpc>
              <a:spcBef>
                <a:spcPct val="0"/>
              </a:spcBef>
            </a:pPr>
            <a:r>
              <a:rPr lang="en-US" altLang="zh-CN" sz="2000" b="1" dirty="0" smtClean="0">
                <a:solidFill>
                  <a:srgbClr val="C00000"/>
                </a:solidFill>
                <a:latin typeface="微软雅黑" panose="020B0503020204020204" charset="-122"/>
                <a:ea typeface="微软雅黑" panose="020B0503020204020204" charset="-122"/>
                <a:sym typeface="+mn-ea"/>
              </a:rPr>
              <a:t>【</a:t>
            </a:r>
            <a:r>
              <a:rPr lang="zh-CN" altLang="en-US" sz="2000" b="1" dirty="0" smtClean="0">
                <a:solidFill>
                  <a:srgbClr val="C00000"/>
                </a:solidFill>
                <a:latin typeface="微软雅黑" panose="020B0503020204020204" charset="-122"/>
                <a:ea typeface="微软雅黑" panose="020B0503020204020204" charset="-122"/>
                <a:sym typeface="+mn-ea"/>
              </a:rPr>
              <a:t>最高</a:t>
            </a:r>
            <a:r>
              <a:rPr lang="zh-CN" altLang="en-US" sz="2000" b="1" dirty="0">
                <a:solidFill>
                  <a:srgbClr val="C00000"/>
                </a:solidFill>
                <a:latin typeface="微软雅黑" panose="020B0503020204020204" charset="-122"/>
                <a:ea typeface="微软雅黑" panose="020B0503020204020204" charset="-122"/>
                <a:sym typeface="+mn-ea"/>
              </a:rPr>
              <a:t>目标</a:t>
            </a:r>
            <a:r>
              <a:rPr lang="en-US" altLang="zh-CN" sz="2000" b="1" dirty="0">
                <a:solidFill>
                  <a:srgbClr val="C00000"/>
                </a:solidFill>
                <a:latin typeface="微软雅黑" panose="020B0503020204020204" charset="-122"/>
                <a:ea typeface="微软雅黑" panose="020B0503020204020204" charset="-122"/>
                <a:sym typeface="+mn-ea"/>
              </a:rPr>
              <a:t>&gt;</a:t>
            </a:r>
            <a:r>
              <a:rPr lang="zh-CN" altLang="en-US" sz="2000" b="1" dirty="0">
                <a:solidFill>
                  <a:srgbClr val="C00000"/>
                </a:solidFill>
                <a:latin typeface="微软雅黑" panose="020B0503020204020204" charset="-122"/>
                <a:ea typeface="微软雅黑" panose="020B0503020204020204" charset="-122"/>
                <a:sym typeface="+mn-ea"/>
              </a:rPr>
              <a:t>实际需求目标≥可接受目标≥最低</a:t>
            </a:r>
            <a:r>
              <a:rPr lang="zh-CN" altLang="en-US" sz="2000" b="1" dirty="0" smtClean="0">
                <a:solidFill>
                  <a:srgbClr val="C00000"/>
                </a:solidFill>
                <a:latin typeface="微软雅黑" panose="020B0503020204020204" charset="-122"/>
                <a:ea typeface="微软雅黑" panose="020B0503020204020204" charset="-122"/>
                <a:sym typeface="+mn-ea"/>
              </a:rPr>
              <a:t>目标</a:t>
            </a:r>
            <a:r>
              <a:rPr lang="en-US" altLang="zh-CN" sz="2000" b="1" dirty="0" smtClean="0">
                <a:solidFill>
                  <a:srgbClr val="C00000"/>
                </a:solidFill>
                <a:latin typeface="微软雅黑" panose="020B0503020204020204" charset="-122"/>
                <a:ea typeface="微软雅黑" panose="020B0503020204020204" charset="-122"/>
                <a:sym typeface="+mn-ea"/>
              </a:rPr>
              <a:t>】</a:t>
            </a:r>
            <a:endParaRPr lang="zh-CN" altLang="en-US" sz="2000" b="1" dirty="0">
              <a:solidFill>
                <a:srgbClr val="C00000"/>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169174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简述阐述的技巧。</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068523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简述阐述的技巧。</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634701" y="1595268"/>
            <a:ext cx="10183905" cy="4708981"/>
          </a:xfrm>
          <a:prstGeom prst="rect">
            <a:avLst/>
          </a:prstGeom>
        </p:spPr>
        <p:txBody>
          <a:bodyPr wrap="square">
            <a:spAutoFit/>
          </a:bodyPr>
          <a:lstStyle/>
          <a:p>
            <a:r>
              <a:rPr lang="en-US" altLang="zh-CN" sz="2000" b="1" dirty="0" smtClean="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开场阐述 </a:t>
            </a:r>
          </a:p>
          <a:p>
            <a:r>
              <a:rPr lang="zh-CN" altLang="en-US" sz="2000" dirty="0" smtClean="0">
                <a:latin typeface="楷体" panose="02010609060101010101" pitchFamily="49" charset="-122"/>
                <a:ea typeface="楷体" panose="02010609060101010101" pitchFamily="49" charset="-122"/>
              </a:rPr>
              <a:t>   己方</a:t>
            </a:r>
            <a:r>
              <a:rPr lang="zh-CN" altLang="en-US" sz="2000" dirty="0">
                <a:latin typeface="楷体" panose="02010609060101010101" pitchFamily="49" charset="-122"/>
                <a:ea typeface="楷体" panose="02010609060101010101" pitchFamily="49" charset="-122"/>
              </a:rPr>
              <a:t>开场阐述要做到以下几点</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①开宗明义</a:t>
            </a:r>
            <a:r>
              <a:rPr lang="zh-CN" altLang="en-US" sz="2000" dirty="0">
                <a:latin typeface="楷体" panose="02010609060101010101" pitchFamily="49" charset="-122"/>
                <a:ea typeface="楷体" panose="02010609060101010101" pitchFamily="49" charset="-122"/>
              </a:rPr>
              <a:t>，明确本次会谈所要解决的主题</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②表明</a:t>
            </a:r>
            <a:r>
              <a:rPr lang="zh-CN" altLang="en-US" sz="2000" dirty="0">
                <a:latin typeface="楷体" panose="02010609060101010101" pitchFamily="49" charset="-122"/>
                <a:ea typeface="楷体" panose="02010609060101010101" pitchFamily="49" charset="-122"/>
              </a:rPr>
              <a:t>己方通过洽谈应当得到的利益，尤其是对己方至关重要的利益</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③表明</a:t>
            </a:r>
            <a:r>
              <a:rPr lang="zh-CN" altLang="en-US" sz="2000" dirty="0">
                <a:latin typeface="楷体" panose="02010609060101010101" pitchFamily="49" charset="-122"/>
                <a:ea typeface="楷体" panose="02010609060101010101" pitchFamily="49" charset="-122"/>
              </a:rPr>
              <a:t>己方的基本立场</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④开场</a:t>
            </a:r>
            <a:r>
              <a:rPr lang="zh-CN" altLang="en-US" sz="2000" dirty="0">
                <a:latin typeface="楷体" panose="02010609060101010101" pitchFamily="49" charset="-122"/>
                <a:ea typeface="楷体" panose="02010609060101010101" pitchFamily="49" charset="-122"/>
              </a:rPr>
              <a:t>阐述应是原则的，而不是具体的，应尽可能简明扼要</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⑤阐述</a:t>
            </a:r>
            <a:r>
              <a:rPr lang="zh-CN" altLang="en-US" sz="2000" dirty="0">
                <a:latin typeface="楷体" panose="02010609060101010101" pitchFamily="49" charset="-122"/>
                <a:ea typeface="楷体" panose="02010609060101010101" pitchFamily="49" charset="-122"/>
              </a:rPr>
              <a:t>应以诚挚和轻松的方式来表达。 </a:t>
            </a:r>
          </a:p>
          <a:p>
            <a:r>
              <a:rPr lang="zh-CN" altLang="en-US" sz="2000" dirty="0" smtClean="0">
                <a:latin typeface="楷体" panose="02010609060101010101" pitchFamily="49" charset="-122"/>
                <a:ea typeface="楷体" panose="02010609060101010101" pitchFamily="49" charset="-122"/>
              </a:rPr>
              <a:t>   对方</a:t>
            </a:r>
            <a:r>
              <a:rPr lang="zh-CN" altLang="en-US" sz="2000" dirty="0">
                <a:latin typeface="楷体" panose="02010609060101010101" pitchFamily="49" charset="-122"/>
                <a:ea typeface="楷体" panose="02010609060101010101" pitchFamily="49" charset="-122"/>
              </a:rPr>
              <a:t>阐述时，主要注意以下几点</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①认真</a:t>
            </a:r>
            <a:r>
              <a:rPr lang="zh-CN" altLang="en-US" sz="2000" dirty="0">
                <a:latin typeface="楷体" panose="02010609060101010101" pitchFamily="49" charset="-122"/>
                <a:ea typeface="楷体" panose="02010609060101010101" pitchFamily="49" charset="-122"/>
              </a:rPr>
              <a:t>耐心地倾听对方的开场阐述，归纳并弄懂对方开场阐述的内容，思考和理解对方阐述的关键问题，以免产生误会</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②如果</a:t>
            </a:r>
            <a:r>
              <a:rPr lang="zh-CN" altLang="en-US" sz="2000" dirty="0">
                <a:latin typeface="楷体" panose="02010609060101010101" pitchFamily="49" charset="-122"/>
                <a:ea typeface="楷体" panose="02010609060101010101" pitchFamily="49" charset="-122"/>
              </a:rPr>
              <a:t>对方开场阐述的内容与己方的意见差距较大，切记不要打断对方的阐述，更不要立即与对方争执</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让对方先谈。</a:t>
            </a:r>
          </a:p>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注意正确使用语言。</a:t>
            </a:r>
          </a:p>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叙述时发现错误要及时纠正。</a:t>
            </a:r>
          </a:p>
        </p:txBody>
      </p:sp>
    </p:spTree>
    <p:extLst>
      <p:ext uri="{BB962C8B-B14F-4D97-AF65-F5344CB8AC3E}">
        <p14:creationId xmlns:p14="http://schemas.microsoft.com/office/powerpoint/2010/main" val="200304335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简述应对利率风险的技术手段。</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256745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948937"/>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简述应对利率风险的技术手段。</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634701" y="2100877"/>
            <a:ext cx="11023002" cy="3416320"/>
          </a:xfrm>
          <a:prstGeom prst="rect">
            <a:avLst/>
          </a:prstGeom>
        </p:spPr>
        <p:txBody>
          <a:bodyPr wrap="square">
            <a:spAutoFit/>
          </a:bodyPr>
          <a:lstStyle/>
          <a:p>
            <a:r>
              <a:rPr lang="en-US" altLang="zh-CN" sz="2400" b="1" dirty="0" smtClean="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．利用利率期货市场 </a:t>
            </a:r>
          </a:p>
          <a:p>
            <a:r>
              <a:rPr lang="zh-CN" altLang="en-US" sz="2400" dirty="0">
                <a:latin typeface="楷体" panose="02010609060101010101" pitchFamily="49" charset="-122"/>
                <a:ea typeface="楷体" panose="02010609060101010101" pitchFamily="49" charset="-122"/>
              </a:rPr>
              <a:t>利率期货是指以债券类证券为标的物的期货合约，它可以回避银行利率波动所引起的证券价格变动的风险</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．利用远期交易 </a:t>
            </a:r>
          </a:p>
          <a:p>
            <a:r>
              <a:rPr lang="zh-CN" altLang="en-US" sz="2400" dirty="0">
                <a:latin typeface="楷体" panose="02010609060101010101" pitchFamily="49" charset="-122"/>
                <a:ea typeface="楷体" panose="02010609060101010101" pitchFamily="49" charset="-122"/>
              </a:rPr>
              <a:t>远期交易是交易双方约定在未来某个时期按照预先签订的协议交易某一特定产品的合约</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．利用期权交易 </a:t>
            </a:r>
          </a:p>
          <a:p>
            <a:r>
              <a:rPr lang="zh-CN" altLang="en-US" sz="2400" dirty="0">
                <a:latin typeface="楷体" panose="02010609060101010101" pitchFamily="49" charset="-122"/>
                <a:ea typeface="楷体" panose="02010609060101010101" pitchFamily="49" charset="-122"/>
              </a:rPr>
              <a:t>期权是事先以较小的代价购买一种在未来规定的时间内以某一确定价格卖出或卖出某种金融工具的权利。</a:t>
            </a:r>
          </a:p>
        </p:txBody>
      </p:sp>
    </p:spTree>
    <p:extLst>
      <p:ext uri="{BB962C8B-B14F-4D97-AF65-F5344CB8AC3E}">
        <p14:creationId xmlns:p14="http://schemas.microsoft.com/office/powerpoint/2010/main" val="63939539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联系实际说明如何对商务谈判人员进行管理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58343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63231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联系实际说明如何对商务谈判人员进行管理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）人事管理。 </a:t>
            </a:r>
          </a:p>
          <a:p>
            <a:pPr>
              <a:lnSpc>
                <a:spcPct val="150000"/>
              </a:lnSpc>
            </a:pPr>
            <a:r>
              <a:rPr lang="zh-CN" altLang="en-US" sz="2400" dirty="0">
                <a:latin typeface="楷体" panose="02010609060101010101" pitchFamily="49" charset="-122"/>
                <a:ea typeface="楷体" panose="02010609060101010101" pitchFamily="49" charset="-122"/>
              </a:rPr>
              <a:t>①谈判人员的挑选。 </a:t>
            </a:r>
          </a:p>
          <a:p>
            <a:pPr>
              <a:lnSpc>
                <a:spcPct val="150000"/>
              </a:lnSpc>
            </a:pPr>
            <a:r>
              <a:rPr lang="zh-CN" altLang="en-US" sz="2400" dirty="0">
                <a:latin typeface="楷体" panose="02010609060101010101" pitchFamily="49" charset="-122"/>
                <a:ea typeface="楷体" panose="02010609060101010101" pitchFamily="49" charset="-122"/>
              </a:rPr>
              <a:t>②谈判人员的培训。</a:t>
            </a:r>
          </a:p>
          <a:p>
            <a:pPr>
              <a:lnSpc>
                <a:spcPct val="150000"/>
              </a:lnSpc>
            </a:pPr>
            <a:r>
              <a:rPr lang="zh-CN" altLang="en-US" sz="2400" dirty="0">
                <a:latin typeface="楷体" panose="02010609060101010101" pitchFamily="49" charset="-122"/>
                <a:ea typeface="楷体" panose="02010609060101010101" pitchFamily="49" charset="-122"/>
              </a:rPr>
              <a:t>③调动谈判人员的积极性。 </a:t>
            </a:r>
          </a:p>
          <a:p>
            <a:pPr>
              <a:lnSpc>
                <a:spcPct val="15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）组织管理。 </a:t>
            </a:r>
          </a:p>
          <a:p>
            <a:pPr>
              <a:lnSpc>
                <a:spcPct val="150000"/>
              </a:lnSpc>
            </a:pPr>
            <a:r>
              <a:rPr lang="zh-CN" altLang="en-US" sz="2400" dirty="0">
                <a:latin typeface="楷体" panose="02010609060101010101" pitchFamily="49" charset="-122"/>
                <a:ea typeface="楷体" panose="02010609060101010101" pitchFamily="49" charset="-122"/>
              </a:rPr>
              <a:t>①健全谈判班子。</a:t>
            </a:r>
          </a:p>
          <a:p>
            <a:pPr>
              <a:lnSpc>
                <a:spcPct val="150000"/>
              </a:lnSpc>
            </a:pPr>
            <a:r>
              <a:rPr lang="zh-CN" altLang="en-US" sz="2400" dirty="0">
                <a:latin typeface="楷体" panose="02010609060101010101" pitchFamily="49" charset="-122"/>
                <a:ea typeface="楷体" panose="02010609060101010101" pitchFamily="49" charset="-122"/>
              </a:rPr>
              <a:t>②调整好领导干部与谈判人员的关系。 </a:t>
            </a:r>
          </a:p>
          <a:p>
            <a:pPr>
              <a:lnSpc>
                <a:spcPct val="150000"/>
              </a:lnSpc>
            </a:pPr>
            <a:r>
              <a:rPr lang="zh-CN" altLang="en-US" sz="2400" dirty="0">
                <a:latin typeface="楷体" panose="02010609060101010101" pitchFamily="49" charset="-122"/>
                <a:ea typeface="楷体" panose="02010609060101010101" pitchFamily="49" charset="-122"/>
              </a:rPr>
              <a:t>③调整好谈判人员之间的关系。</a:t>
            </a: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14557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联系实际说明打破谈判僵局的做法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29870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46474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联系实际说明打破谈判僵局的做法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．采取横向式的谈判 </a:t>
            </a:r>
          </a:p>
          <a:p>
            <a:r>
              <a:rPr lang="zh-CN" altLang="en-US" sz="2000" dirty="0">
                <a:latin typeface="楷体" panose="02010609060101010101" pitchFamily="49" charset="-122"/>
                <a:ea typeface="楷体" panose="02010609060101010101" pitchFamily="49" charset="-122"/>
              </a:rPr>
              <a:t>把谈判的面撒开，先撇开争执的问题，再谈另一个问题，而不是盯住一个问题不放，不谈妥誓不罢休。 </a:t>
            </a:r>
          </a:p>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．改期再谈 </a:t>
            </a:r>
          </a:p>
          <a:p>
            <a:r>
              <a:rPr lang="zh-CN" altLang="en-US" sz="2000" dirty="0">
                <a:latin typeface="楷体" panose="02010609060101010101" pitchFamily="49" charset="-122"/>
                <a:ea typeface="楷体" panose="02010609060101010101" pitchFamily="49" charset="-122"/>
              </a:rPr>
              <a:t>谈判中，往往会出现严重僵持，致使谈判无法继续的局面。这时候时候可以共同商定休会，并商定再次谈判的时间、地点。但在休会之前，务必向对方重申己方的意见，引起对方有充裕的时间进行考虑。 </a:t>
            </a:r>
          </a:p>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．改变谈判环境与气氛</a:t>
            </a:r>
            <a:r>
              <a:rPr lang="zh-CN" altLang="en-US" sz="2000" dirty="0">
                <a:latin typeface="楷体" panose="02010609060101010101" pitchFamily="49" charset="-122"/>
                <a:ea typeface="楷体" panose="02010609060101010101" pitchFamily="49" charset="-122"/>
              </a:rPr>
              <a:t> </a:t>
            </a:r>
          </a:p>
          <a:p>
            <a:r>
              <a:rPr lang="zh-CN" altLang="en-US" sz="2000" dirty="0">
                <a:latin typeface="楷体" panose="02010609060101010101" pitchFamily="49" charset="-122"/>
                <a:ea typeface="楷体" panose="02010609060101010101" pitchFamily="49" charset="-122"/>
              </a:rPr>
              <a:t>谈判气氛紧张，易使谈判人员产生压抑、沉闷，甚至烦躁不安的情绪。作为东道主可以组织谈判双方搞一些松弛的活动。 </a:t>
            </a:r>
          </a:p>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．叙旧情，强调双方共同点 </a:t>
            </a:r>
          </a:p>
          <a:p>
            <a:r>
              <a:rPr lang="zh-CN" altLang="en-US" sz="2000" dirty="0">
                <a:latin typeface="楷体" panose="02010609060101010101" pitchFamily="49" charset="-122"/>
                <a:ea typeface="楷体" panose="02010609060101010101" pitchFamily="49" charset="-122"/>
              </a:rPr>
              <a:t>这是通过回顾双方以往的合作历史，强调和突出共同点和以往合作的成果，以此来削弱彼此的对立情绪，达到打破僵局的目的。 </a:t>
            </a:r>
          </a:p>
          <a:p>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．更换谈判人员或者由领导出面调解 </a:t>
            </a:r>
          </a:p>
          <a:p>
            <a:r>
              <a:rPr lang="zh-CN" altLang="en-US" sz="2000" dirty="0">
                <a:latin typeface="楷体" panose="02010609060101010101" pitchFamily="49" charset="-122"/>
                <a:ea typeface="楷体" panose="02010609060101010101" pitchFamily="49" charset="-122"/>
              </a:rPr>
              <a:t>谈判中出现了僵局，经多方努力仍无效果时，可以征得对方同意，及时更换谈判人员。 </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437268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背景</a:t>
            </a:r>
            <a:r>
              <a:rPr lang="zh-CN" altLang="en-US" sz="2400" dirty="0">
                <a:latin typeface="微软雅黑" panose="020B0503020204020204" pitchFamily="34" charset="-122"/>
                <a:ea typeface="微软雅黑" panose="020B0503020204020204" pitchFamily="34" charset="-122"/>
              </a:rPr>
              <a:t>材料：</a:t>
            </a:r>
          </a:p>
          <a:p>
            <a:pPr>
              <a:lnSpc>
                <a:spcPct val="150000"/>
              </a:lnSpc>
            </a:pPr>
            <a:r>
              <a:rPr lang="zh-CN" altLang="en-US" sz="2400" dirty="0">
                <a:latin typeface="微软雅黑" panose="020B0503020204020204" pitchFamily="34" charset="-122"/>
                <a:ea typeface="微软雅黑" panose="020B0503020204020204" pitchFamily="34" charset="-122"/>
              </a:rPr>
              <a:t>芬兰人在买卖做成之后，会举行一个长时间的宴会，请对方洗蒸汽浴。洗蒸汽浴是芬兰人一项重要的礼节，表示对客人的欢迎，对此是不能拒绝的，因为芬兰人经常在蒸汽浴中解决重要问题和加强友谊</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36351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078313"/>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背景</a:t>
            </a:r>
            <a:r>
              <a:rPr lang="zh-CN" altLang="en-US" sz="2400" dirty="0">
                <a:latin typeface="微软雅黑" panose="020B0503020204020204" pitchFamily="34" charset="-122"/>
                <a:ea typeface="微软雅黑" panose="020B0503020204020204" pitchFamily="34" charset="-122"/>
              </a:rPr>
              <a:t>材料：</a:t>
            </a:r>
          </a:p>
          <a:p>
            <a:pPr>
              <a:lnSpc>
                <a:spcPct val="150000"/>
              </a:lnSpc>
            </a:pPr>
            <a:r>
              <a:rPr lang="zh-CN" altLang="en-US" sz="2400" dirty="0">
                <a:latin typeface="微软雅黑" panose="020B0503020204020204" pitchFamily="34" charset="-122"/>
                <a:ea typeface="微软雅黑" panose="020B0503020204020204" pitchFamily="34" charset="-122"/>
              </a:rPr>
              <a:t>芬兰人在买卖做成之后，会举行一个长时间的宴会，请对方洗蒸汽浴。洗蒸汽浴是芬兰人一项重要的礼节，表示对客人的欢迎，对此是不能拒绝的，因为芬兰人经常在蒸汽浴中解决重要问题和加强友谊。</a:t>
            </a:r>
          </a:p>
          <a:p>
            <a:pPr>
              <a:lnSpc>
                <a:spcPct val="150000"/>
              </a:lnSpc>
            </a:pPr>
            <a:r>
              <a:rPr lang="zh-CN" altLang="en-US" sz="2400" dirty="0">
                <a:latin typeface="微软雅黑" panose="020B0503020204020204" pitchFamily="34" charset="-122"/>
                <a:ea typeface="微软雅黑" panose="020B0503020204020204" pitchFamily="34" charset="-122"/>
              </a:rPr>
              <a:t>问题</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）上述</a:t>
            </a:r>
            <a:r>
              <a:rPr lang="zh-CN" altLang="en-US" sz="2400" dirty="0">
                <a:latin typeface="楷体" panose="02010609060101010101" pitchFamily="49" charset="-122"/>
                <a:ea typeface="楷体" panose="02010609060101010101" pitchFamily="49" charset="-122"/>
              </a:rPr>
              <a:t>案例突出说明了哪种文化因素会影响国际商务谈判的风格</a:t>
            </a:r>
            <a:r>
              <a:rPr lang="en-US" altLang="zh-CN" sz="2400" dirty="0">
                <a:latin typeface="楷体" panose="02010609060101010101" pitchFamily="49" charset="-122"/>
                <a:ea typeface="楷体" panose="02010609060101010101" pitchFamily="49" charset="-122"/>
              </a:rPr>
              <a:t>?</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）除上述因素外，影响国际商务谈判风格的文化因素还有哪些</a:t>
            </a:r>
            <a:r>
              <a:rPr lang="en-US" altLang="zh-CN" sz="2400" dirty="0">
                <a:latin typeface="楷体" panose="02010609060101010101" pitchFamily="49" charset="-122"/>
                <a:ea typeface="楷体" panose="02010609060101010101" pitchFamily="49" charset="-122"/>
              </a:rPr>
              <a:t>?</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）以芬兰为代表的北欧商人的谈判风格是什么</a:t>
            </a:r>
            <a:r>
              <a:rPr lang="en-US" altLang="zh-CN" sz="2400" dirty="0">
                <a:latin typeface="楷体" panose="02010609060101010101" pitchFamily="49" charset="-122"/>
                <a:ea typeface="楷体" panose="02010609060101010101" pitchFamily="49" charset="-122"/>
              </a:rPr>
              <a:t>?</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）北欧商人与东欧商人的谈判风格有哪些异同</a:t>
            </a:r>
            <a:r>
              <a:rPr lang="en-US" altLang="zh-CN" sz="2400" dirty="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937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a:t>
            </a:fld>
            <a:endParaRPr lang="zh-CN" altLang="en-US" sz="2000" kern="0" dirty="0">
              <a:solidFill>
                <a:sysClr val="window" lastClr="FFFFFF"/>
              </a:solidFill>
              <a:latin typeface="Calibri"/>
              <a:ea typeface="宋体"/>
            </a:endParaRPr>
          </a:p>
        </p:txBody>
      </p:sp>
      <p:sp>
        <p:nvSpPr>
          <p:cNvPr id="30" name="五边形 29"/>
          <p:cNvSpPr/>
          <p:nvPr/>
        </p:nvSpPr>
        <p:spPr>
          <a:xfrm flipH="1">
            <a:off x="10222297" y="468110"/>
            <a:ext cx="1142993" cy="298450"/>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grpSp>
        <p:nvGrpSpPr>
          <p:cNvPr id="47" name="组合 46"/>
          <p:cNvGrpSpPr/>
          <p:nvPr/>
        </p:nvGrpSpPr>
        <p:grpSpPr>
          <a:xfrm>
            <a:off x="1720029" y="1784335"/>
            <a:ext cx="648692" cy="3410002"/>
            <a:chOff x="3667013" y="2264545"/>
            <a:chExt cx="1064661" cy="826454"/>
          </a:xfrm>
        </p:grpSpPr>
        <p:grpSp>
          <p:nvGrpSpPr>
            <p:cNvPr id="48" name="组合 30"/>
            <p:cNvGrpSpPr>
              <a:grpSpLocks/>
            </p:cNvGrpSpPr>
            <p:nvPr/>
          </p:nvGrpSpPr>
          <p:grpSpPr bwMode="auto">
            <a:xfrm rot="16200000">
              <a:off x="4067537" y="2427820"/>
              <a:ext cx="826454" cy="499904"/>
              <a:chOff x="7" y="504055"/>
              <a:chExt cx="6032667" cy="648073"/>
            </a:xfrm>
          </p:grpSpPr>
          <p:sp>
            <p:nvSpPr>
              <p:cNvPr id="52"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54"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0" name="直接连接符 49"/>
            <p:cNvCxnSpPr/>
            <p:nvPr/>
          </p:nvCxnSpPr>
          <p:spPr>
            <a:xfrm flipH="1" flipV="1">
              <a:off x="3667013" y="2870749"/>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箭头连接符 35"/>
            <p:cNvCxnSpPr>
              <a:cxnSpLocks noChangeShapeType="1"/>
            </p:cNvCxnSpPr>
            <p:nvPr/>
          </p:nvCxnSpPr>
          <p:spPr bwMode="auto">
            <a:xfrm rot="16200000">
              <a:off x="4481723" y="2840667"/>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4450" y="3823191"/>
            <a:ext cx="3553773" cy="874395"/>
            <a:chOff x="-1862093" y="1035850"/>
            <a:chExt cx="3553773" cy="788186"/>
          </a:xfrm>
        </p:grpSpPr>
        <p:sp>
          <p:nvSpPr>
            <p:cNvPr id="33" name="矩形 32"/>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方案</a:t>
              </a:r>
            </a:p>
          </p:txBody>
        </p:sp>
        <p:sp>
          <p:nvSpPr>
            <p:cNvPr id="34" name="等腰三角形 33"/>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5" name="文本框 34"/>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sp>
        <p:nvSpPr>
          <p:cNvPr id="36" name="圆角矩形 35"/>
          <p:cNvSpPr/>
          <p:nvPr/>
        </p:nvSpPr>
        <p:spPr>
          <a:xfrm>
            <a:off x="2406041" y="1529675"/>
            <a:ext cx="183313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基本要求</a:t>
            </a:r>
            <a:endParaRPr lang="zh-CN" altLang="en-US" sz="2800" b="1" spc="-5" dirty="0">
              <a:solidFill>
                <a:srgbClr val="C00000"/>
              </a:solidFill>
              <a:latin typeface="楷体" panose="02010609060101010101" charset="-122"/>
              <a:ea typeface="楷体" panose="02010609060101010101" charset="-122"/>
              <a:cs typeface="微软雅黑" panose="020B0503020204020204" pitchFamily="34" charset="-122"/>
              <a:sym typeface="+mn-ea"/>
            </a:endParaRPr>
          </a:p>
        </p:txBody>
      </p:sp>
      <p:sp>
        <p:nvSpPr>
          <p:cNvPr id="37" name="圆角矩形 36"/>
          <p:cNvSpPr/>
          <p:nvPr/>
        </p:nvSpPr>
        <p:spPr>
          <a:xfrm>
            <a:off x="2393902" y="4954244"/>
            <a:ext cx="191044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rgbClr val="C00000"/>
                </a:solidFill>
                <a:latin typeface="楷体" panose="02010609060101010101" charset="-122"/>
                <a:ea typeface="楷体" panose="02010609060101010101" charset="-122"/>
                <a:cs typeface="微软雅黑" panose="020B0503020204020204" pitchFamily="34" charset="-122"/>
                <a:sym typeface="+mn-ea"/>
              </a:rPr>
              <a:t>主要内容</a:t>
            </a:r>
          </a:p>
        </p:txBody>
      </p:sp>
      <p:sp>
        <p:nvSpPr>
          <p:cNvPr id="7" name="矩形 6"/>
          <p:cNvSpPr/>
          <p:nvPr/>
        </p:nvSpPr>
        <p:spPr>
          <a:xfrm>
            <a:off x="4561656" y="2550393"/>
            <a:ext cx="3858054" cy="3785652"/>
          </a:xfrm>
          <a:prstGeom prst="rect">
            <a:avLst/>
          </a:prstGeom>
        </p:spPr>
        <p:txBody>
          <a:bodyPr wrap="square">
            <a:spAutoFit/>
          </a:bodyPr>
          <a:lstStyle/>
          <a:p>
            <a:pPr lvl="0">
              <a:lnSpc>
                <a:spcPct val="200000"/>
              </a:lnSpc>
              <a:spcBef>
                <a:spcPct val="0"/>
              </a:spcBef>
            </a:pPr>
            <a:r>
              <a:rPr lang="zh-CN" altLang="en-US" sz="2000" dirty="0">
                <a:latin typeface="微软雅黑" panose="020B0503020204020204" charset="-122"/>
                <a:ea typeface="微软雅黑" panose="020B0503020204020204" charset="-122"/>
              </a:rPr>
              <a:t>（一）确定谈判目标</a:t>
            </a:r>
          </a:p>
          <a:p>
            <a:pPr lvl="0">
              <a:lnSpc>
                <a:spcPct val="200000"/>
              </a:lnSpc>
              <a:spcBef>
                <a:spcPct val="0"/>
              </a:spcBef>
            </a:pPr>
            <a:r>
              <a:rPr lang="zh-CN" altLang="en-US" sz="2000" dirty="0">
                <a:latin typeface="微软雅黑" panose="020B0503020204020204" charset="-122"/>
                <a:ea typeface="微软雅黑" panose="020B0503020204020204" charset="-122"/>
              </a:rPr>
              <a:t>（二）规定谈判期限</a:t>
            </a:r>
          </a:p>
          <a:p>
            <a:pPr lvl="0">
              <a:lnSpc>
                <a:spcPct val="200000"/>
              </a:lnSpc>
              <a:spcBef>
                <a:spcPct val="0"/>
              </a:spcBef>
            </a:pPr>
            <a:r>
              <a:rPr lang="zh-CN" altLang="en-US" sz="2000" dirty="0">
                <a:solidFill>
                  <a:srgbClr val="C00000"/>
                </a:solidFill>
                <a:latin typeface="微软雅黑" panose="020B0503020204020204" charset="-122"/>
                <a:ea typeface="微软雅黑" panose="020B0503020204020204" charset="-122"/>
              </a:rPr>
              <a:t>（三）拟定谈判议程</a:t>
            </a:r>
          </a:p>
          <a:p>
            <a:pPr lvl="0">
              <a:lnSpc>
                <a:spcPct val="200000"/>
              </a:lnSpc>
              <a:spcBef>
                <a:spcPct val="0"/>
              </a:spcBef>
            </a:pPr>
            <a:r>
              <a:rPr lang="zh-CN" altLang="en-US" sz="2000" dirty="0">
                <a:latin typeface="微软雅黑" panose="020B0503020204020204" charset="-122"/>
                <a:ea typeface="微软雅黑" panose="020B0503020204020204" charset="-122"/>
              </a:rPr>
              <a:t>（四）安排谈判人员</a:t>
            </a:r>
          </a:p>
          <a:p>
            <a:pPr lvl="0">
              <a:lnSpc>
                <a:spcPct val="200000"/>
              </a:lnSpc>
              <a:spcBef>
                <a:spcPct val="0"/>
              </a:spcBef>
            </a:pPr>
            <a:r>
              <a:rPr lang="zh-CN" altLang="en-US" sz="2000" dirty="0">
                <a:latin typeface="微软雅黑" panose="020B0503020204020204" charset="-122"/>
                <a:ea typeface="微软雅黑" panose="020B0503020204020204" charset="-122"/>
              </a:rPr>
              <a:t>（五）选择谈判地点</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zh-CN" altLang="en-US" sz="2000" dirty="0">
                <a:solidFill>
                  <a:srgbClr val="C00000"/>
                </a:solidFill>
                <a:latin typeface="微软雅黑" panose="020B0503020204020204" charset="-122"/>
                <a:ea typeface="微软雅黑" panose="020B0503020204020204" charset="-122"/>
              </a:rPr>
              <a:t>（六）谈判现场的布置与安排</a:t>
            </a:r>
          </a:p>
        </p:txBody>
      </p:sp>
      <p:sp>
        <p:nvSpPr>
          <p:cNvPr id="32" name="矩形 31"/>
          <p:cNvSpPr/>
          <p:nvPr/>
        </p:nvSpPr>
        <p:spPr>
          <a:xfrm>
            <a:off x="4684955" y="1399670"/>
            <a:ext cx="3213806" cy="707886"/>
          </a:xfrm>
          <a:prstGeom prst="rect">
            <a:avLst/>
          </a:prstGeom>
        </p:spPr>
        <p:txBody>
          <a:bodyPr wrap="square">
            <a:spAutoFit/>
          </a:bodyPr>
          <a:lstStyle/>
          <a:p>
            <a:pPr lvl="0">
              <a:lnSpc>
                <a:spcPct val="200000"/>
              </a:lnSpc>
              <a:spcBef>
                <a:spcPct val="0"/>
              </a:spcBef>
            </a:pPr>
            <a:r>
              <a:rPr lang="zh-CN" altLang="en-US" sz="2000" dirty="0">
                <a:latin typeface="微软雅黑" panose="020B0503020204020204" charset="-122"/>
                <a:ea typeface="微软雅黑" panose="020B0503020204020204" charset="-122"/>
              </a:rPr>
              <a:t>简明扼要、具体、灵活</a:t>
            </a:r>
          </a:p>
        </p:txBody>
      </p:sp>
      <p:sp>
        <p:nvSpPr>
          <p:cNvPr id="8" name="左中括号 7"/>
          <p:cNvSpPr/>
          <p:nvPr/>
        </p:nvSpPr>
        <p:spPr>
          <a:xfrm>
            <a:off x="4423134" y="2944906"/>
            <a:ext cx="100000" cy="3163351"/>
          </a:xfrm>
          <a:prstGeom prst="leftBracket">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8" name="矩形 37"/>
          <p:cNvSpPr/>
          <p:nvPr/>
        </p:nvSpPr>
        <p:spPr>
          <a:xfrm>
            <a:off x="7035801" y="3134105"/>
            <a:ext cx="4682352" cy="1938992"/>
          </a:xfrm>
          <a:prstGeom prst="rect">
            <a:avLst/>
          </a:prstGeom>
        </p:spPr>
        <p:txBody>
          <a:bodyPr wrap="square">
            <a:spAutoFit/>
          </a:bodyPr>
          <a:lstStyle/>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）时间安排      </a:t>
            </a: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）确定谈判议题</a:t>
            </a: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）谈判议题的顺序安排   </a:t>
            </a:r>
            <a:endParaRPr lang="en-US" altLang="zh-CN" sz="2000" dirty="0" smtClean="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）通则议程与细则议程的内容</a:t>
            </a:r>
          </a:p>
        </p:txBody>
      </p:sp>
      <p:sp>
        <p:nvSpPr>
          <p:cNvPr id="39" name="左大括号 38"/>
          <p:cNvSpPr/>
          <p:nvPr/>
        </p:nvSpPr>
        <p:spPr>
          <a:xfrm>
            <a:off x="7028282" y="3266871"/>
            <a:ext cx="171013" cy="168737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8191493" y="5596129"/>
            <a:ext cx="3033698" cy="707886"/>
          </a:xfrm>
          <a:prstGeom prst="rect">
            <a:avLst/>
          </a:prstGeom>
        </p:spPr>
        <p:txBody>
          <a:bodyPr wrap="square">
            <a:spAutoFit/>
          </a:bodyPr>
          <a:lstStyle/>
          <a:p>
            <a:pPr lvl="0">
              <a:lnSpc>
                <a:spcPct val="200000"/>
              </a:lnSpc>
              <a:spcBef>
                <a:spcPct val="0"/>
              </a:spcBef>
            </a:pPr>
            <a:r>
              <a:rPr lang="zh-CN" altLang="en-US" sz="2000" dirty="0" smtClean="0">
                <a:latin typeface="楷体" panose="02010609060101010101" pitchFamily="49" charset="-122"/>
                <a:ea typeface="楷体" panose="02010609060101010101" pitchFamily="49" charset="-122"/>
              </a:rPr>
              <a:t>方形 </a:t>
            </a:r>
            <a:r>
              <a:rPr lang="en-US" altLang="zh-CN" sz="2000" dirty="0" smtClean="0">
                <a:latin typeface="楷体" panose="02010609060101010101" pitchFamily="49" charset="-122"/>
                <a:ea typeface="楷体" panose="02010609060101010101" pitchFamily="49" charset="-122"/>
              </a:rPr>
              <a:t>&amp; </a:t>
            </a:r>
            <a:r>
              <a:rPr lang="zh-CN" altLang="en-US" sz="2000" dirty="0" smtClean="0">
                <a:latin typeface="楷体" panose="02010609060101010101" pitchFamily="49" charset="-122"/>
                <a:ea typeface="楷体" panose="02010609060101010101" pitchFamily="49" charset="-122"/>
              </a:rPr>
              <a:t>圆形 </a:t>
            </a:r>
            <a:r>
              <a:rPr lang="en-US" altLang="zh-CN" sz="2000" dirty="0" smtClean="0">
                <a:latin typeface="楷体" panose="02010609060101010101" pitchFamily="49" charset="-122"/>
                <a:ea typeface="楷体" panose="02010609060101010101" pitchFamily="49" charset="-122"/>
              </a:rPr>
              <a:t>&amp; </a:t>
            </a:r>
            <a:r>
              <a:rPr lang="zh-CN" altLang="en-US" sz="2000" dirty="0" smtClean="0">
                <a:latin typeface="楷体" panose="02010609060101010101" pitchFamily="49" charset="-122"/>
                <a:ea typeface="楷体" panose="02010609060101010101" pitchFamily="49" charset="-122"/>
              </a:rPr>
              <a:t>不设置</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820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123409" cy="4154984"/>
          </a:xfrm>
          <a:prstGeom prst="rect">
            <a:avLst/>
          </a:prstGeom>
          <a:noFill/>
        </p:spPr>
        <p:txBody>
          <a:bodyPr wrap="square" rtlCol="0">
            <a:spAutoFit/>
          </a:bodyPr>
          <a:lstStyle/>
          <a:p>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风俗习惯</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影响</a:t>
            </a:r>
            <a:r>
              <a:rPr lang="zh-CN" altLang="en-US" sz="2400" dirty="0">
                <a:latin typeface="楷体" panose="02010609060101010101" pitchFamily="49" charset="-122"/>
                <a:ea typeface="楷体" panose="02010609060101010101" pitchFamily="49" charset="-122"/>
              </a:rPr>
              <a:t>谈判风格的文化因素还有</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   语言</a:t>
            </a:r>
            <a:r>
              <a:rPr lang="zh-CN" altLang="en-US" sz="2400" dirty="0">
                <a:latin typeface="楷体" panose="02010609060101010101" pitchFamily="49" charset="-122"/>
                <a:ea typeface="楷体" panose="02010609060101010101" pitchFamily="49" charset="-122"/>
              </a:rPr>
              <a:t>及非语言行为、思维差异、价值观 、人际关系</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以芬兰为代表的北欧商人的谈判</a:t>
            </a:r>
            <a:r>
              <a:rPr lang="zh-CN" altLang="en-US" sz="2400" dirty="0" smtClean="0">
                <a:latin typeface="楷体" panose="02010609060101010101" pitchFamily="49" charset="-122"/>
                <a:ea typeface="楷体" panose="02010609060101010101" pitchFamily="49" charset="-122"/>
              </a:rPr>
              <a:t>风格：</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    1</a:t>
            </a:r>
            <a:r>
              <a:rPr lang="zh-CN" altLang="en-US" sz="2400" dirty="0">
                <a:latin typeface="楷体" panose="02010609060101010101" pitchFamily="49" charset="-122"/>
                <a:ea typeface="楷体" panose="02010609060101010101" pitchFamily="49" charset="-122"/>
              </a:rPr>
              <a:t>、北欧人是务实型的，工作计划性很强，没有丝毫浮躁的样子，凡事按部就班，规规矩矩。与其他国家商人相比，北欧人在谈判中显得沉着冷静。 </a:t>
            </a:r>
          </a:p>
          <a:p>
            <a:r>
              <a:rPr lang="en-US" altLang="zh-CN" sz="2400" dirty="0" smtClean="0">
                <a:latin typeface="楷体" panose="02010609060101010101" pitchFamily="49" charset="-122"/>
                <a:ea typeface="楷体" panose="02010609060101010101" pitchFamily="49" charset="-122"/>
              </a:rPr>
              <a:t>    2</a:t>
            </a:r>
            <a:r>
              <a:rPr lang="zh-CN" altLang="en-US" sz="2400" dirty="0" smtClean="0">
                <a:latin typeface="楷体" panose="02010609060101010101" pitchFamily="49" charset="-122"/>
                <a:ea typeface="楷体" panose="02010609060101010101" pitchFamily="49" charset="-122"/>
              </a:rPr>
              <a:t>、态度</a:t>
            </a:r>
            <a:r>
              <a:rPr lang="zh-CN" altLang="en-US" sz="2400" dirty="0">
                <a:latin typeface="楷体" panose="02010609060101010101" pitchFamily="49" charset="-122"/>
                <a:ea typeface="楷体" panose="02010609060101010101" pitchFamily="49" charset="-122"/>
              </a:rPr>
              <a:t>谦恭，非常讲究文明礼貌，不易激动，善于同外国客商搞好关系。同时，他们的谈判风格坦诚，不隐藏自己的观点、善于提出各种建设性方案。  </a:t>
            </a:r>
          </a:p>
          <a:p>
            <a:r>
              <a:rPr lang="en-US" altLang="zh-CN" sz="2400" dirty="0" smtClean="0">
                <a:latin typeface="楷体" panose="02010609060101010101" pitchFamily="49" charset="-122"/>
                <a:ea typeface="楷体" panose="02010609060101010101" pitchFamily="49" charset="-122"/>
              </a:rPr>
              <a:t>    3</a:t>
            </a:r>
            <a:r>
              <a:rPr lang="zh-CN" altLang="en-US" sz="2400" dirty="0">
                <a:latin typeface="楷体" panose="02010609060101010101" pitchFamily="49" charset="-122"/>
                <a:ea typeface="楷体" panose="02010609060101010101" pitchFamily="49" charset="-122"/>
              </a:rPr>
              <a:t>、北欧人为保证其竞争力，总是大规模地投资于现代技术。他们的出口商品往往是高质量、高附加值的产品、而他们进口的商品也多半是自己需要而在国内难以买到的高品质产品。 </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7120398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94852" y="1332393"/>
            <a:ext cx="11123409" cy="4278094"/>
          </a:xfrm>
          <a:prstGeom prst="rect">
            <a:avLst/>
          </a:prstGeom>
          <a:noFill/>
        </p:spPr>
        <p:txBody>
          <a:bodyPr wrap="square" rtlCol="0">
            <a:spAutoFit/>
          </a:bodyPr>
          <a:lstStyle/>
          <a:p>
            <a:r>
              <a:rPr lang="en-US" altLang="zh-CN" sz="2400" b="1" dirty="0" smtClean="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北欧商人与东欧商人的谈判风格有哪些异同</a:t>
            </a:r>
            <a:r>
              <a:rPr lang="en-US" altLang="zh-CN" sz="2400" b="1" dirty="0" smtClean="0">
                <a:latin typeface="楷体" panose="02010609060101010101" pitchFamily="49" charset="-122"/>
                <a:ea typeface="楷体" panose="02010609060101010101" pitchFamily="49" charset="-122"/>
              </a:rPr>
              <a:t>?</a:t>
            </a:r>
          </a:p>
          <a:p>
            <a:r>
              <a:rPr lang="zh-CN" altLang="en-US" sz="2400" b="1" dirty="0" smtClean="0"/>
              <a:t> </a:t>
            </a:r>
            <a:r>
              <a:rPr lang="zh-CN" altLang="en-US" sz="2400" b="1" dirty="0" smtClean="0">
                <a:latin typeface="楷体" panose="02010609060101010101" pitchFamily="49" charset="-122"/>
                <a:ea typeface="楷体" panose="02010609060101010101" pitchFamily="49" charset="-122"/>
              </a:rPr>
              <a:t>一</a:t>
            </a:r>
            <a:r>
              <a:rPr lang="zh-CN" altLang="en-US" sz="2400" b="1" dirty="0">
                <a:latin typeface="楷体" panose="02010609060101010101" pitchFamily="49" charset="-122"/>
                <a:ea typeface="楷体" panose="02010609060101010101" pitchFamily="49" charset="-122"/>
              </a:rPr>
              <a:t>、 不同点：</a:t>
            </a:r>
            <a:r>
              <a:rPr lang="zh-CN" altLang="en-US" sz="2400" dirty="0">
                <a:latin typeface="楷体" panose="02010609060101010101" pitchFamily="49" charset="-122"/>
                <a:ea typeface="楷体" panose="02010609060101010101" pitchFamily="49" charset="-122"/>
              </a:rPr>
              <a:t>  </a:t>
            </a:r>
            <a:br>
              <a:rPr lang="zh-CN" altLang="en-US" sz="2400" dirty="0">
                <a:latin typeface="楷体" panose="02010609060101010101" pitchFamily="49" charset="-122"/>
                <a:ea typeface="楷体" panose="02010609060101010101" pitchFamily="49" charset="-122"/>
              </a:rPr>
            </a:b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东欧诸国一般是指捷克、斯洛伐克、波兰、匈牙利、罗马尼亚、保加利亚等。这些国家的政治体制改革和经济体制改革对社会文化的影响很大，国家制度的变化给这些国家人民的思想带来很大冲击。他们的谈判人员在此背景下显得作风散漫，待人谦恭，缺乏自信。在谈判中，他们显得急于求成，注重实利，虽然顾及历史关系，但对现实利益紧抓不放。  </a:t>
            </a:r>
            <a:br>
              <a:rPr lang="zh-CN" altLang="en-US" sz="2000" dirty="0">
                <a:latin typeface="楷体" panose="02010609060101010101" pitchFamily="49" charset="-122"/>
                <a:ea typeface="楷体" panose="02010609060101010101" pitchFamily="49" charset="-122"/>
              </a:rPr>
            </a:b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、一些东欧商人言行比较随意，谈判准备工作懈怠，信誉较差。对此，应在谈判之前就约法三章，在谈判时循章行事，对于无诚意的对方应尽 早结束谈判，不要再耗费时间和精力。  </a:t>
            </a:r>
            <a:br>
              <a:rPr lang="zh-CN" altLang="en-US" sz="2000" dirty="0">
                <a:latin typeface="楷体" panose="02010609060101010101" pitchFamily="49" charset="-122"/>
                <a:ea typeface="楷体" panose="02010609060101010101" pitchFamily="49" charset="-122"/>
              </a:rPr>
            </a:b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、现在的东欧商人特别看重别人的尊重。与他们谈判时，应以尊重为前提，以敬换情，通过一系列尊敬对方的措施感动对方，换取信任，来促进思想的沟通和信息的交流，以使谈判顺利进行。  </a:t>
            </a:r>
            <a:br>
              <a:rPr lang="zh-CN" altLang="en-US" sz="2000" dirty="0">
                <a:latin typeface="楷体" panose="02010609060101010101" pitchFamily="49" charset="-122"/>
                <a:ea typeface="楷体" panose="02010609060101010101" pitchFamily="49" charset="-122"/>
              </a:rPr>
            </a:b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、现在的东欧商人更为注重现实利益。因此，谈判时，不要过分怀念传统，而应在珍惜传统的同时追求开阔的眼界和更高的利益。 </a:t>
            </a:r>
            <a:br>
              <a:rPr lang="zh-CN" altLang="en-US" sz="2000" dirty="0">
                <a:latin typeface="楷体" panose="02010609060101010101" pitchFamily="49" charset="-122"/>
                <a:ea typeface="楷体" panose="02010609060101010101" pitchFamily="49" charset="-122"/>
              </a:rPr>
            </a:br>
            <a:r>
              <a:rPr lang="zh-CN" altLang="en-US" sz="2400" b="1" dirty="0">
                <a:latin typeface="楷体" panose="02010609060101010101" pitchFamily="49" charset="-122"/>
                <a:ea typeface="楷体" panose="02010609060101010101" pitchFamily="49" charset="-122"/>
              </a:rPr>
              <a:t>二、 相同点：</a:t>
            </a:r>
            <a:r>
              <a:rPr lang="zh-CN" altLang="en-US" sz="2000" dirty="0">
                <a:latin typeface="楷体" panose="02010609060101010101" pitchFamily="49" charset="-122"/>
                <a:ea typeface="楷体" panose="02010609060101010101" pitchFamily="49" charset="-122"/>
              </a:rPr>
              <a:t>态度谦恭，尊敬谈判对手，来促进思想的沟通和信息的交流，以使谈判顺利进行。</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8611220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8269" y="2211962"/>
            <a:ext cx="10095345" cy="1383665"/>
          </a:xfrm>
          <a:prstGeom prst="rect">
            <a:avLst/>
          </a:prstGeom>
        </p:spPr>
        <p:txBody>
          <a:bodyPr wrap="square">
            <a:spAutoFit/>
          </a:bodyPr>
          <a:lstStyle/>
          <a:p>
            <a:pPr algn="ctr">
              <a:lnSpc>
                <a:spcPct val="150000"/>
              </a:lnSpc>
            </a:pPr>
            <a:r>
              <a:rPr lang="en-US" altLang="zh-CN" sz="2800" b="1" dirty="0" smtClean="0">
                <a:latin typeface="等线" panose="02010600030101010101" pitchFamily="2" charset="-122"/>
                <a:ea typeface="等线" panose="02010600030101010101" pitchFamily="2" charset="-122"/>
              </a:rPr>
              <a:t>2016</a:t>
            </a:r>
            <a:r>
              <a:rPr lang="zh-CN" altLang="zh-CN" sz="2800" b="1" dirty="0" smtClean="0">
                <a:latin typeface="等线" panose="02010600030101010101" pitchFamily="2" charset="-122"/>
                <a:ea typeface="等线" panose="02010600030101010101" pitchFamily="2" charset="-122"/>
              </a:rPr>
              <a:t>年</a:t>
            </a:r>
            <a:r>
              <a:rPr lang="en-US" altLang="zh-CN" sz="2800" b="1" dirty="0" smtClean="0">
                <a:latin typeface="等线" panose="02010600030101010101" pitchFamily="2" charset="-122"/>
                <a:ea typeface="等线" panose="02010600030101010101" pitchFamily="2" charset="-122"/>
              </a:rPr>
              <a:t>10</a:t>
            </a:r>
            <a:r>
              <a:rPr lang="zh-CN" altLang="zh-CN" sz="2800" b="1" dirty="0" smtClean="0">
                <a:latin typeface="等线" panose="02010600030101010101" pitchFamily="2" charset="-122"/>
                <a:ea typeface="等线" panose="02010600030101010101" pitchFamily="2" charset="-122"/>
              </a:rPr>
              <a:t>月</a:t>
            </a:r>
            <a:r>
              <a:rPr lang="zh-CN" altLang="zh-CN" sz="2800" b="1" dirty="0">
                <a:latin typeface="等线" panose="02010600030101010101" pitchFamily="2" charset="-122"/>
                <a:ea typeface="等线" panose="02010600030101010101" pitchFamily="2" charset="-122"/>
              </a:rPr>
              <a:t>高等教育自学考试</a:t>
            </a:r>
            <a:r>
              <a:rPr lang="zh-CN" altLang="zh-CN" sz="2800" b="1" dirty="0" smtClean="0">
                <a:latin typeface="等线" panose="02010600030101010101" pitchFamily="2" charset="-122"/>
                <a:ea typeface="等线" panose="02010600030101010101" pitchFamily="2" charset="-122"/>
              </a:rPr>
              <a:t>《</a:t>
            </a:r>
            <a:r>
              <a:rPr lang="zh-CN" altLang="en-US" sz="2800" b="1" dirty="0" smtClean="0">
                <a:latin typeface="等线" panose="02010600030101010101" pitchFamily="2" charset="-122"/>
                <a:ea typeface="等线" panose="02010600030101010101" pitchFamily="2" charset="-122"/>
              </a:rPr>
              <a:t>国际商务谈判</a:t>
            </a:r>
            <a:r>
              <a:rPr lang="zh-CN" altLang="zh-CN" sz="2800" b="1" dirty="0" smtClean="0">
                <a:latin typeface="等线" panose="02010600030101010101" pitchFamily="2" charset="-122"/>
                <a:ea typeface="等线" panose="02010600030101010101" pitchFamily="2" charset="-122"/>
              </a:rPr>
              <a:t>》</a:t>
            </a:r>
            <a:r>
              <a:rPr lang="zh-CN" altLang="zh-CN" sz="2800" b="1" dirty="0">
                <a:latin typeface="等线" panose="02010600030101010101" pitchFamily="2" charset="-122"/>
                <a:ea typeface="等线" panose="02010600030101010101" pitchFamily="2" charset="-122"/>
              </a:rPr>
              <a:t>试题</a:t>
            </a:r>
          </a:p>
          <a:p>
            <a:pPr algn="ctr">
              <a:lnSpc>
                <a:spcPct val="150000"/>
              </a:lnSpc>
            </a:pPr>
            <a:r>
              <a:rPr lang="zh-CN" altLang="zh-CN" sz="2800" b="1" dirty="0">
                <a:latin typeface="等线" panose="02010600030101010101" pitchFamily="2" charset="-122"/>
                <a:ea typeface="等线" panose="02010600030101010101" pitchFamily="2" charset="-122"/>
              </a:rPr>
              <a:t>课程代码</a:t>
            </a:r>
            <a:r>
              <a:rPr lang="zh-CN" altLang="zh-CN" sz="2800" b="1" dirty="0" smtClean="0">
                <a:latin typeface="等线" panose="02010600030101010101" pitchFamily="2" charset="-122"/>
                <a:ea typeface="等线" panose="02010600030101010101" pitchFamily="2" charset="-122"/>
              </a:rPr>
              <a:t>：</a:t>
            </a:r>
            <a:r>
              <a:rPr lang="en-US" altLang="zh-CN" sz="2800" b="1" dirty="0" smtClean="0">
                <a:latin typeface="等线" panose="02010600030101010101" pitchFamily="2" charset="-122"/>
                <a:ea typeface="等线" panose="02010600030101010101" pitchFamily="2" charset="-122"/>
              </a:rPr>
              <a:t>00186</a:t>
            </a:r>
            <a:endParaRPr lang="en-US" altLang="zh-CN" sz="2800" b="1" dirty="0">
              <a:latin typeface="等线" panose="02010600030101010101" pitchFamily="2" charset="-122"/>
              <a:ea typeface="等线" panose="02010600030101010101" pitchFamily="2" charset="-122"/>
            </a:endParaRPr>
          </a:p>
        </p:txBody>
      </p:sp>
      <p:cxnSp>
        <p:nvCxnSpPr>
          <p:cNvPr id="5" name="直接连接符 4"/>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4701" y="286242"/>
            <a:ext cx="7196866" cy="369332"/>
          </a:xfrm>
          <a:prstGeom prst="rect">
            <a:avLst/>
          </a:prstGeom>
          <a:noFill/>
        </p:spPr>
        <p:txBody>
          <a:bodyPr wrap="square" rtlCol="0">
            <a:spAutoFit/>
          </a:bodyPr>
          <a:lstStyle/>
          <a:p>
            <a:r>
              <a:rPr lang="en-US" altLang="zh-CN" dirty="0" smtClean="0"/>
              <a:t>2016</a:t>
            </a:r>
            <a:r>
              <a:rPr lang="zh-CN" altLang="en-US" dirty="0" smtClean="0"/>
              <a:t>年</a:t>
            </a:r>
            <a:r>
              <a:rPr lang="en-US" altLang="zh-CN" dirty="0" smtClean="0"/>
              <a:t>10</a:t>
            </a:r>
            <a:r>
              <a:rPr lang="zh-CN" altLang="en-US" dirty="0" smtClean="0"/>
              <a:t>月     </a:t>
            </a:r>
            <a:r>
              <a:rPr lang="en-US" altLang="zh-CN" dirty="0" smtClean="0"/>
              <a:t>&lt;</a:t>
            </a:r>
            <a:r>
              <a:rPr lang="zh-CN" altLang="en-US" dirty="0" smtClean="0"/>
              <a:t>国际商务谈判</a:t>
            </a:r>
            <a:r>
              <a:rPr lang="en-US" altLang="zh-CN" dirty="0" smtClean="0"/>
              <a:t>&gt;</a:t>
            </a:r>
            <a:endParaRPr lang="zh-CN" altLang="en-US" dirty="0"/>
          </a:p>
        </p:txBody>
      </p:sp>
      <p:sp>
        <p:nvSpPr>
          <p:cNvPr id="7" name="矩形 6"/>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058561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以下选项中，属于谈判合同必不可少的程序是（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询盘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发</a:t>
            </a:r>
            <a:r>
              <a:rPr lang="zh-CN" altLang="en-US" sz="2400" dirty="0">
                <a:latin typeface="微软雅黑" panose="020B0503020204020204" pitchFamily="34" charset="-122"/>
                <a:ea typeface="微软雅黑" panose="020B0503020204020204" pitchFamily="34" charset="-122"/>
              </a:rPr>
              <a:t>盘</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递盘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还</a:t>
            </a:r>
            <a:r>
              <a:rPr lang="zh-CN" altLang="en-US" sz="2400" dirty="0">
                <a:latin typeface="微软雅黑" panose="020B0503020204020204" pitchFamily="34" charset="-122"/>
                <a:ea typeface="微软雅黑" panose="020B0503020204020204" pitchFamily="34" charset="-122"/>
              </a:rPr>
              <a:t>盘</a:t>
            </a:r>
          </a:p>
        </p:txBody>
      </p:sp>
    </p:spTree>
    <p:extLst>
      <p:ext uri="{BB962C8B-B14F-4D97-AF65-F5344CB8AC3E}">
        <p14:creationId xmlns:p14="http://schemas.microsoft.com/office/powerpoint/2010/main" val="9678061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以下选项中，属于谈判合同必不可少的程序是（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询盘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发</a:t>
            </a:r>
            <a:r>
              <a:rPr lang="zh-CN" altLang="en-US" sz="2400" dirty="0">
                <a:latin typeface="微软雅黑" panose="020B0503020204020204" pitchFamily="34" charset="-122"/>
                <a:ea typeface="微软雅黑" panose="020B0503020204020204" pitchFamily="34" charset="-122"/>
              </a:rPr>
              <a:t>盘</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递盘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还</a:t>
            </a:r>
            <a:r>
              <a:rPr lang="zh-CN" altLang="en-US" sz="2400" dirty="0">
                <a:latin typeface="微软雅黑" panose="020B0503020204020204" pitchFamily="34" charset="-122"/>
                <a:ea typeface="微软雅黑" panose="020B0503020204020204" pitchFamily="34" charset="-122"/>
              </a:rPr>
              <a:t>盘</a:t>
            </a:r>
          </a:p>
        </p:txBody>
      </p:sp>
      <p:sp>
        <p:nvSpPr>
          <p:cNvPr id="6" name="文本框 5"/>
          <p:cNvSpPr txBox="1"/>
          <p:nvPr/>
        </p:nvSpPr>
        <p:spPr>
          <a:xfrm>
            <a:off x="1194098" y="4441225"/>
            <a:ext cx="9746429"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正式谈判阶段一般要经历询盘、发盘、还盘、接受四个环节。发盘和接受是谈判获得成功和签订合同必不可少的两道程序。</a:t>
            </a:r>
          </a:p>
        </p:txBody>
      </p:sp>
    </p:spTree>
    <p:extLst>
      <p:ext uri="{BB962C8B-B14F-4D97-AF65-F5344CB8AC3E}">
        <p14:creationId xmlns:p14="http://schemas.microsoft.com/office/powerpoint/2010/main" val="233690054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下列选项不属于国际商务谈判与一般贸易谈判共性的是（）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经济利益为目的</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影响</a:t>
            </a:r>
            <a:r>
              <a:rPr lang="zh-CN" altLang="en-US" sz="2400" dirty="0">
                <a:latin typeface="微软雅黑" panose="020B0503020204020204" pitchFamily="34" charset="-122"/>
                <a:ea typeface="微软雅黑" panose="020B0503020204020204" pitchFamily="34" charset="-122"/>
              </a:rPr>
              <a:t>谈判的因素复杂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价格作为谈判</a:t>
            </a:r>
            <a:r>
              <a:rPr lang="zh-CN" altLang="en-US" sz="2400" dirty="0" smtClean="0">
                <a:latin typeface="微软雅黑" panose="020B0503020204020204" pitchFamily="34" charset="-122"/>
                <a:ea typeface="微软雅黑" panose="020B0503020204020204" pitchFamily="34" charset="-122"/>
              </a:rPr>
              <a:t>核心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经济利益作为谈判的主要评价指标</a:t>
            </a:r>
          </a:p>
        </p:txBody>
      </p:sp>
    </p:spTree>
    <p:extLst>
      <p:ext uri="{BB962C8B-B14F-4D97-AF65-F5344CB8AC3E}">
        <p14:creationId xmlns:p14="http://schemas.microsoft.com/office/powerpoint/2010/main" val="353009072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下列选项不属于国际商务谈判与一般贸易谈判共性的是（）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经济利益为目的</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影响</a:t>
            </a:r>
            <a:r>
              <a:rPr lang="zh-CN" altLang="en-US" sz="2400" dirty="0">
                <a:latin typeface="微软雅黑" panose="020B0503020204020204" pitchFamily="34" charset="-122"/>
                <a:ea typeface="微软雅黑" panose="020B0503020204020204" pitchFamily="34" charset="-122"/>
              </a:rPr>
              <a:t>谈判的因素复杂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价格作为谈判</a:t>
            </a:r>
            <a:r>
              <a:rPr lang="zh-CN" altLang="en-US" sz="2400" dirty="0" smtClean="0">
                <a:latin typeface="微软雅黑" panose="020B0503020204020204" pitchFamily="34" charset="-122"/>
                <a:ea typeface="微软雅黑" panose="020B0503020204020204" pitchFamily="34" charset="-122"/>
              </a:rPr>
              <a:t>核心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经济利益作为谈判的主要评价指标</a:t>
            </a:r>
          </a:p>
        </p:txBody>
      </p:sp>
      <p:sp>
        <p:nvSpPr>
          <p:cNvPr id="6" name="文本框 5"/>
          <p:cNvSpPr txBox="1"/>
          <p:nvPr/>
        </p:nvSpPr>
        <p:spPr>
          <a:xfrm>
            <a:off x="1194098" y="4441225"/>
            <a:ext cx="9746429"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国际商务谈判具有一般贸易谈判的</a:t>
            </a:r>
            <a:r>
              <a:rPr lang="zh-CN" altLang="en-US" sz="2400" dirty="0" smtClean="0">
                <a:latin typeface="楷体" panose="02010609060101010101" pitchFamily="49" charset="-122"/>
                <a:ea typeface="楷体" panose="02010609060101010101" pitchFamily="49" charset="-122"/>
              </a:rPr>
              <a:t>共性</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个共性 </a:t>
            </a:r>
            <a:endParaRPr lang="zh-CN" altLang="en-US"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．以经济利益为谈判的目的 </a:t>
            </a: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．以经济利益作为谈判的主要评价指标 </a:t>
            </a: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．以价格作为谈判的核心 </a:t>
            </a:r>
          </a:p>
        </p:txBody>
      </p:sp>
    </p:spTree>
    <p:extLst>
      <p:ext uri="{BB962C8B-B14F-4D97-AF65-F5344CB8AC3E}">
        <p14:creationId xmlns:p14="http://schemas.microsoft.com/office/powerpoint/2010/main" val="2546344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26638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美国谈判协会会长杰德勒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尼尔龙伯格表达了“谈判的定义最为简单，而涉及的范围最为广泛”的观点的书是（）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谈判人</a:t>
            </a:r>
            <a:r>
              <a:rPr lang="en-US" altLang="zh-CN" sz="2400" dirty="0">
                <a:latin typeface="微软雅黑" panose="020B0503020204020204" pitchFamily="34" charset="-122"/>
                <a:ea typeface="微软雅黑" panose="020B0503020204020204" pitchFamily="34" charset="-122"/>
              </a:rPr>
              <a:t>》</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终极谈判策略</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贸易洽谈技巧</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谈判的艺术</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116459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26638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美国谈判协会会长杰德勒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尼尔龙伯格表达了“谈判的定义最为简单，而涉及的范围最为广泛”的观点的书是（）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谈判人</a:t>
            </a:r>
            <a:r>
              <a:rPr lang="en-US" altLang="zh-CN" sz="2400" dirty="0">
                <a:latin typeface="微软雅黑" panose="020B0503020204020204" pitchFamily="34" charset="-122"/>
                <a:ea typeface="微软雅黑" panose="020B0503020204020204" pitchFamily="34" charset="-122"/>
              </a:rPr>
              <a:t>》</a:t>
            </a:r>
          </a:p>
          <a:p>
            <a:pPr>
              <a:lnSpc>
                <a:spcPct val="150000"/>
              </a:lnSpc>
            </a:pPr>
            <a:r>
              <a:rPr lang="en-US" altLang="zh-CN" sz="2400" dirty="0" smtClean="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终极谈判策略</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贸易洽谈技巧</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谈判的艺术</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35018" y="4579279"/>
            <a:ext cx="10860742" cy="219456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所谓谈判是指参与各方基于某种需要，彼此进行信息交流，磋商协议，旨在协调其相互关系，赢得或维护各自利益的行为过程。美国谈判协会会长杰德勒</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尼尔龙伯格在</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谈判的艺术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一书中所阐述的观点非常明确：“谈判的定义最为简单，而涉及的范围最为广泛”。</a:t>
            </a:r>
          </a:p>
        </p:txBody>
      </p:sp>
    </p:spTree>
    <p:extLst>
      <p:ext uri="{BB962C8B-B14F-4D97-AF65-F5344CB8AC3E}">
        <p14:creationId xmlns:p14="http://schemas.microsoft.com/office/powerpoint/2010/main" val="245072021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2254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通常情况下，如果出口产品以初级产品为主，附加价值低，则换汇能力就（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低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先</a:t>
            </a:r>
            <a:r>
              <a:rPr lang="zh-CN" altLang="en-US" sz="2400" dirty="0">
                <a:latin typeface="微软雅黑" panose="020B0503020204020204" pitchFamily="34" charset="-122"/>
                <a:ea typeface="微软雅黑" panose="020B0503020204020204" pitchFamily="34" charset="-122"/>
              </a:rPr>
              <a:t>高后</a:t>
            </a:r>
            <a:r>
              <a:rPr lang="zh-CN" altLang="en-US" sz="2400" dirty="0" smtClean="0">
                <a:latin typeface="微软雅黑" panose="020B0503020204020204" pitchFamily="34" charset="-122"/>
                <a:ea typeface="微软雅黑" panose="020B0503020204020204" pitchFamily="34" charset="-122"/>
              </a:rPr>
              <a:t>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先</a:t>
            </a:r>
            <a:r>
              <a:rPr lang="zh-CN" altLang="en-US" sz="2400" dirty="0">
                <a:latin typeface="微软雅黑" panose="020B0503020204020204" pitchFamily="34" charset="-122"/>
                <a:ea typeface="微软雅黑" panose="020B0503020204020204" pitchFamily="34" charset="-122"/>
              </a:rPr>
              <a:t>低后高</a:t>
            </a:r>
          </a:p>
        </p:txBody>
      </p:sp>
    </p:spTree>
    <p:extLst>
      <p:ext uri="{BB962C8B-B14F-4D97-AF65-F5344CB8AC3E}">
        <p14:creationId xmlns:p14="http://schemas.microsoft.com/office/powerpoint/2010/main" val="261183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a:t>
            </a:fld>
            <a:endParaRPr lang="zh-CN" altLang="en-US" sz="2000" kern="0" dirty="0">
              <a:solidFill>
                <a:sysClr val="window" lastClr="FFFFFF"/>
              </a:solidFill>
              <a:latin typeface="Calibri"/>
              <a:ea typeface="宋体"/>
            </a:endParaRPr>
          </a:p>
        </p:txBody>
      </p:sp>
      <p:sp>
        <p:nvSpPr>
          <p:cNvPr id="30" name="五边形 29"/>
          <p:cNvSpPr/>
          <p:nvPr/>
        </p:nvSpPr>
        <p:spPr>
          <a:xfrm flipH="1">
            <a:off x="10222297" y="468110"/>
            <a:ext cx="1142993" cy="298450"/>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544" y="4613732"/>
            <a:ext cx="3553773" cy="874395"/>
            <a:chOff x="-1862093" y="1035850"/>
            <a:chExt cx="3553773" cy="788186"/>
          </a:xfrm>
        </p:grpSpPr>
        <p:sp>
          <p:nvSpPr>
            <p:cNvPr id="36" name="矩形 35"/>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模拟谈判</a:t>
              </a:r>
            </a:p>
          </p:txBody>
        </p:sp>
        <p:sp>
          <p:nvSpPr>
            <p:cNvPr id="37" name="等腰三角形 3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8" name="文本框 37"/>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grpSp>
        <p:nvGrpSpPr>
          <p:cNvPr id="2" name="组合 1"/>
          <p:cNvGrpSpPr/>
          <p:nvPr/>
        </p:nvGrpSpPr>
        <p:grpSpPr>
          <a:xfrm>
            <a:off x="1698905" y="2315410"/>
            <a:ext cx="1218287" cy="3673559"/>
            <a:chOff x="1707960" y="3949867"/>
            <a:chExt cx="763050" cy="1864429"/>
          </a:xfrm>
        </p:grpSpPr>
        <p:grpSp>
          <p:nvGrpSpPr>
            <p:cNvPr id="39" name="组合 38"/>
            <p:cNvGrpSpPr/>
            <p:nvPr/>
          </p:nvGrpSpPr>
          <p:grpSpPr>
            <a:xfrm>
              <a:off x="1707960" y="3949867"/>
              <a:ext cx="763050" cy="1864429"/>
              <a:chOff x="1727454" y="1527583"/>
              <a:chExt cx="648110" cy="815310"/>
            </a:xfrm>
          </p:grpSpPr>
          <p:grpSp>
            <p:nvGrpSpPr>
              <p:cNvPr id="40" name="组合 39"/>
              <p:cNvGrpSpPr/>
              <p:nvPr/>
            </p:nvGrpSpPr>
            <p:grpSpPr>
              <a:xfrm>
                <a:off x="1727454" y="1527583"/>
                <a:ext cx="640680" cy="815310"/>
                <a:chOff x="3679203" y="2270912"/>
                <a:chExt cx="1051512" cy="1108359"/>
              </a:xfrm>
            </p:grpSpPr>
            <p:grpSp>
              <p:nvGrpSpPr>
                <p:cNvPr id="42" name="组合 30"/>
                <p:cNvGrpSpPr>
                  <a:grpSpLocks/>
                </p:cNvGrpSpPr>
                <p:nvPr/>
              </p:nvGrpSpPr>
              <p:grpSpPr bwMode="auto">
                <a:xfrm rot="16200000">
                  <a:off x="4067193" y="2434530"/>
                  <a:ext cx="827139" cy="499904"/>
                  <a:chOff x="-51466" y="504053"/>
                  <a:chExt cx="6037670" cy="648072"/>
                </a:xfrm>
              </p:grpSpPr>
              <p:sp>
                <p:nvSpPr>
                  <p:cNvPr id="55" name="直接连接符 31"/>
                  <p:cNvSpPr>
                    <a:spLocks noChangeShapeType="1"/>
                  </p:cNvSpPr>
                  <p:nvPr/>
                </p:nvSpPr>
                <p:spPr bwMode="auto">
                  <a:xfrm>
                    <a:off x="-51466" y="504053"/>
                    <a:ext cx="6032668"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56" name="直接箭头连接符 35"/>
                  <p:cNvCxnSpPr>
                    <a:cxnSpLocks noChangeShapeType="1"/>
                  </p:cNvCxnSpPr>
                  <p:nvPr/>
                </p:nvCxnSpPr>
                <p:spPr bwMode="auto">
                  <a:xfrm>
                    <a:off x="5986204" y="504053"/>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55" idx="0"/>
                </p:cNvCxnSpPr>
                <p:nvPr/>
              </p:nvCxnSpPr>
              <p:spPr>
                <a:xfrm flipH="1">
                  <a:off x="4230810" y="3098051"/>
                  <a:ext cx="1" cy="275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679203" y="3095232"/>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箭头连接符 35"/>
                <p:cNvCxnSpPr>
                  <a:cxnSpLocks noChangeShapeType="1"/>
                </p:cNvCxnSpPr>
                <p:nvPr/>
              </p:nvCxnSpPr>
              <p:spPr bwMode="auto">
                <a:xfrm rot="16200000">
                  <a:off x="4479414" y="3129319"/>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1" name="直接箭头连接符 33"/>
              <p:cNvCxnSpPr>
                <a:cxnSpLocks noChangeShapeType="1"/>
              </p:cNvCxnSpPr>
              <p:nvPr/>
            </p:nvCxnSpPr>
            <p:spPr bwMode="auto">
              <a:xfrm rot="16200000">
                <a:off x="2223270" y="1643948"/>
                <a:ext cx="0" cy="304588"/>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7" name="直接箭头连接符 33"/>
            <p:cNvCxnSpPr>
              <a:cxnSpLocks noChangeShapeType="1"/>
            </p:cNvCxnSpPr>
            <p:nvPr/>
          </p:nvCxnSpPr>
          <p:spPr bwMode="auto">
            <a:xfrm rot="16200000">
              <a:off x="2282961" y="4998140"/>
              <a:ext cx="0" cy="35860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13" name="矩形 12"/>
          <p:cNvSpPr/>
          <p:nvPr/>
        </p:nvSpPr>
        <p:spPr>
          <a:xfrm>
            <a:off x="3018847" y="1854315"/>
            <a:ext cx="3262432" cy="719556"/>
          </a:xfrm>
          <a:prstGeom prst="rect">
            <a:avLst/>
          </a:prstGeom>
        </p:spPr>
        <p:txBody>
          <a:bodyPr wrap="none">
            <a:spAutoFit/>
          </a:bodyPr>
          <a:lstStyle/>
          <a:p>
            <a:pPr lvl="0">
              <a:lnSpc>
                <a:spcPct val="200000"/>
              </a:lnSpc>
              <a:spcBef>
                <a:spcPct val="0"/>
              </a:spcBef>
            </a:pPr>
            <a:r>
              <a:rPr lang="zh-CN" altLang="en-US" sz="2400" dirty="0">
                <a:latin typeface="微软雅黑" panose="020B0503020204020204" charset="-122"/>
                <a:ea typeface="微软雅黑" panose="020B0503020204020204" charset="-122"/>
              </a:rPr>
              <a:t>一、模拟谈判的必要性</a:t>
            </a:r>
          </a:p>
        </p:txBody>
      </p:sp>
      <p:sp>
        <p:nvSpPr>
          <p:cNvPr id="59" name="矩形 58"/>
          <p:cNvSpPr/>
          <p:nvPr/>
        </p:nvSpPr>
        <p:spPr>
          <a:xfrm>
            <a:off x="3018847" y="3059022"/>
            <a:ext cx="6340197" cy="830997"/>
          </a:xfrm>
          <a:prstGeom prst="rect">
            <a:avLst/>
          </a:prstGeom>
        </p:spPr>
        <p:txBody>
          <a:bodyPr wrap="none">
            <a:spAutoFit/>
          </a:bodyPr>
          <a:lstStyle/>
          <a:p>
            <a:pPr lvl="0">
              <a:lnSpc>
                <a:spcPct val="200000"/>
              </a:lnSpc>
              <a:spcBef>
                <a:spcPct val="0"/>
              </a:spcBef>
            </a:pPr>
            <a:r>
              <a:rPr lang="zh-CN" altLang="en-US" sz="2400" dirty="0">
                <a:latin typeface="微软雅黑" panose="020B0503020204020204" charset="-122"/>
                <a:ea typeface="微软雅黑" panose="020B0503020204020204" charset="-122"/>
              </a:rPr>
              <a:t>二、拟定假设（</a:t>
            </a:r>
            <a:r>
              <a:rPr lang="zh-CN" altLang="en-US" sz="2400" dirty="0">
                <a:solidFill>
                  <a:srgbClr val="C00000"/>
                </a:solidFill>
                <a:latin typeface="楷体" panose="02010609060101010101" pitchFamily="49" charset="-122"/>
                <a:ea typeface="楷体" panose="02010609060101010101" pitchFamily="49" charset="-122"/>
              </a:rPr>
              <a:t>外在客观事物、对方、己方</a:t>
            </a:r>
            <a:r>
              <a:rPr lang="zh-CN" altLang="en-US" sz="2400" dirty="0">
                <a:latin typeface="微软雅黑" panose="020B0503020204020204" charset="-122"/>
                <a:ea typeface="微软雅黑" panose="020B0503020204020204" charset="-122"/>
              </a:rPr>
              <a:t>）</a:t>
            </a:r>
          </a:p>
        </p:txBody>
      </p:sp>
      <p:sp>
        <p:nvSpPr>
          <p:cNvPr id="65" name="矩形 64"/>
          <p:cNvSpPr/>
          <p:nvPr/>
        </p:nvSpPr>
        <p:spPr>
          <a:xfrm>
            <a:off x="2983627" y="4263729"/>
            <a:ext cx="2954655" cy="719556"/>
          </a:xfrm>
          <a:prstGeom prst="rect">
            <a:avLst/>
          </a:prstGeom>
        </p:spPr>
        <p:txBody>
          <a:bodyPr wrap="none">
            <a:spAutoFit/>
          </a:bodyPr>
          <a:lstStyle/>
          <a:p>
            <a:pPr lvl="0">
              <a:lnSpc>
                <a:spcPct val="200000"/>
              </a:lnSpc>
              <a:spcBef>
                <a:spcPct val="0"/>
              </a:spcBef>
            </a:pPr>
            <a:r>
              <a:rPr lang="zh-CN" altLang="en-US" sz="2400" dirty="0">
                <a:latin typeface="微软雅黑" panose="020B0503020204020204" charset="-122"/>
                <a:ea typeface="微软雅黑" panose="020B0503020204020204" charset="-122"/>
              </a:rPr>
              <a:t>三、想象谈判全过程</a:t>
            </a:r>
          </a:p>
        </p:txBody>
      </p:sp>
      <p:sp>
        <p:nvSpPr>
          <p:cNvPr id="66" name="矩形 65"/>
          <p:cNvSpPr/>
          <p:nvPr/>
        </p:nvSpPr>
        <p:spPr>
          <a:xfrm>
            <a:off x="2999472" y="5512315"/>
            <a:ext cx="2031325" cy="719556"/>
          </a:xfrm>
          <a:prstGeom prst="rect">
            <a:avLst/>
          </a:prstGeom>
        </p:spPr>
        <p:txBody>
          <a:bodyPr wrap="none">
            <a:spAutoFit/>
          </a:bodyPr>
          <a:lstStyle/>
          <a:p>
            <a:pPr lvl="0">
              <a:lnSpc>
                <a:spcPct val="200000"/>
              </a:lnSpc>
              <a:spcBef>
                <a:spcPct val="0"/>
              </a:spcBef>
            </a:pPr>
            <a:r>
              <a:rPr lang="zh-CN" altLang="en-US" sz="2400" dirty="0">
                <a:latin typeface="微软雅黑" panose="020B0503020204020204" charset="-122"/>
                <a:ea typeface="微软雅黑" panose="020B0503020204020204" charset="-122"/>
              </a:rPr>
              <a:t>四、集体模拟</a:t>
            </a:r>
          </a:p>
        </p:txBody>
      </p:sp>
      <p:sp>
        <p:nvSpPr>
          <p:cNvPr id="47" name="矩形 46"/>
          <p:cNvSpPr/>
          <p:nvPr/>
        </p:nvSpPr>
        <p:spPr>
          <a:xfrm>
            <a:off x="5103685" y="5309620"/>
            <a:ext cx="1165393" cy="1323439"/>
          </a:xfrm>
          <a:prstGeom prst="rect">
            <a:avLst/>
          </a:prstGeom>
        </p:spPr>
        <p:txBody>
          <a:bodyPr wrap="square">
            <a:spAutoFit/>
          </a:bodyPr>
          <a:lstStyle/>
          <a:p>
            <a:pPr lvl="0">
              <a:lnSpc>
                <a:spcPct val="200000"/>
              </a:lnSpc>
              <a:spcBef>
                <a:spcPct val="0"/>
              </a:spcBef>
            </a:pPr>
            <a:r>
              <a:rPr lang="en-US" altLang="zh-CN" sz="2000" dirty="0">
                <a:solidFill>
                  <a:srgbClr val="C00000"/>
                </a:solidFill>
                <a:latin typeface="微软雅黑" panose="020B0503020204020204" charset="-122"/>
                <a:ea typeface="微软雅黑" panose="020B0503020204020204" charset="-122"/>
              </a:rPr>
              <a:t>1.</a:t>
            </a:r>
            <a:r>
              <a:rPr lang="zh-CN" altLang="en-US" sz="2000" dirty="0" smtClean="0">
                <a:solidFill>
                  <a:srgbClr val="C00000"/>
                </a:solidFill>
                <a:latin typeface="微软雅黑" panose="020B0503020204020204" charset="-122"/>
                <a:ea typeface="微软雅黑" panose="020B0503020204020204" charset="-122"/>
              </a:rPr>
              <a:t>沙龙式：</a:t>
            </a:r>
            <a:endParaRPr lang="en-US" altLang="zh-CN" sz="2000" dirty="0" smtClean="0">
              <a:solidFill>
                <a:srgbClr val="C00000"/>
              </a:solidFill>
              <a:latin typeface="微软雅黑" panose="020B0503020204020204" charset="-122"/>
              <a:ea typeface="微软雅黑" panose="020B0503020204020204" charset="-122"/>
            </a:endParaRPr>
          </a:p>
          <a:p>
            <a:pPr lvl="0">
              <a:lnSpc>
                <a:spcPct val="200000"/>
              </a:lnSpc>
              <a:spcBef>
                <a:spcPct val="0"/>
              </a:spcBef>
            </a:pPr>
            <a:r>
              <a:rPr lang="en-US" altLang="zh-CN" sz="2000" dirty="0" smtClean="0">
                <a:solidFill>
                  <a:srgbClr val="C00000"/>
                </a:solidFill>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rPr>
              <a:t>戏剧</a:t>
            </a:r>
            <a:r>
              <a:rPr lang="zh-CN" altLang="en-US" sz="2000" dirty="0" smtClean="0">
                <a:solidFill>
                  <a:srgbClr val="C00000"/>
                </a:solidFill>
                <a:latin typeface="微软雅黑" panose="020B0503020204020204" charset="-122"/>
                <a:ea typeface="微软雅黑" panose="020B0503020204020204" charset="-122"/>
              </a:rPr>
              <a:t>式：</a:t>
            </a:r>
            <a:endParaRPr lang="zh-CN" altLang="en-US" sz="2000" dirty="0">
              <a:solidFill>
                <a:srgbClr val="C00000"/>
              </a:solidFill>
              <a:latin typeface="微软雅黑" panose="020B0503020204020204" charset="-122"/>
              <a:ea typeface="微软雅黑" panose="020B0503020204020204" charset="-122"/>
            </a:endParaRPr>
          </a:p>
        </p:txBody>
      </p:sp>
      <p:sp>
        <p:nvSpPr>
          <p:cNvPr id="48" name="左大括号 47"/>
          <p:cNvSpPr/>
          <p:nvPr/>
        </p:nvSpPr>
        <p:spPr>
          <a:xfrm>
            <a:off x="4959728" y="5606209"/>
            <a:ext cx="90924" cy="847856"/>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6338589" y="5479934"/>
            <a:ext cx="2954655" cy="461665"/>
          </a:xfrm>
          <a:prstGeom prst="rect">
            <a:avLst/>
          </a:prstGeom>
        </p:spPr>
        <p:txBody>
          <a:bodyPr wrap="none">
            <a:spAutoFit/>
          </a:bodyPr>
          <a:lstStyle/>
          <a:p>
            <a:r>
              <a:rPr lang="zh-CN" altLang="en-US" sz="2400" dirty="0" smtClean="0">
                <a:solidFill>
                  <a:srgbClr val="C00000"/>
                </a:solidFill>
                <a:latin typeface="楷体" panose="02010609060101010101" pitchFamily="49" charset="-122"/>
                <a:ea typeface="楷体" panose="02010609060101010101" pitchFamily="49" charset="-122"/>
              </a:rPr>
              <a:t>充分讨论，互相启发</a:t>
            </a:r>
            <a:endParaRPr lang="zh-CN" altLang="en-US" sz="2400" dirty="0">
              <a:solidFill>
                <a:srgbClr val="C00000"/>
              </a:solidFill>
              <a:latin typeface="楷体" panose="02010609060101010101" pitchFamily="49" charset="-122"/>
              <a:ea typeface="楷体" panose="02010609060101010101" pitchFamily="49" charset="-122"/>
            </a:endParaRPr>
          </a:p>
        </p:txBody>
      </p:sp>
      <p:sp>
        <p:nvSpPr>
          <p:cNvPr id="50" name="矩形 49"/>
          <p:cNvSpPr/>
          <p:nvPr/>
        </p:nvSpPr>
        <p:spPr>
          <a:xfrm>
            <a:off x="6326480" y="6071039"/>
            <a:ext cx="2954655" cy="461665"/>
          </a:xfrm>
          <a:prstGeom prst="rect">
            <a:avLst/>
          </a:prstGeom>
        </p:spPr>
        <p:txBody>
          <a:bodyPr wrap="none">
            <a:spAutoFit/>
          </a:bodyPr>
          <a:lstStyle/>
          <a:p>
            <a:r>
              <a:rPr lang="zh-CN" altLang="en-US" sz="2400" dirty="0" smtClean="0">
                <a:solidFill>
                  <a:srgbClr val="C00000"/>
                </a:solidFill>
                <a:latin typeface="楷体" panose="02010609060101010101" pitchFamily="49" charset="-122"/>
                <a:ea typeface="楷体" panose="02010609060101010101" pitchFamily="49" charset="-122"/>
              </a:rPr>
              <a:t>特定角色，真实演出</a:t>
            </a:r>
            <a:endParaRPr lang="zh-CN" altLang="en-US" sz="2400"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2451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2254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通常情况下，如果出口产品以初级产品为主，附加价值低，则换汇能力就（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低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先</a:t>
            </a:r>
            <a:r>
              <a:rPr lang="zh-CN" altLang="en-US" sz="2400" dirty="0">
                <a:latin typeface="微软雅黑" panose="020B0503020204020204" pitchFamily="34" charset="-122"/>
                <a:ea typeface="微软雅黑" panose="020B0503020204020204" pitchFamily="34" charset="-122"/>
              </a:rPr>
              <a:t>高后</a:t>
            </a:r>
            <a:r>
              <a:rPr lang="zh-CN" altLang="en-US" sz="2400" dirty="0" smtClean="0">
                <a:latin typeface="微软雅黑" panose="020B0503020204020204" pitchFamily="34" charset="-122"/>
                <a:ea typeface="微软雅黑" panose="020B0503020204020204" pitchFamily="34" charset="-122"/>
              </a:rPr>
              <a:t>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先</a:t>
            </a:r>
            <a:r>
              <a:rPr lang="zh-CN" altLang="en-US" sz="2400" dirty="0">
                <a:latin typeface="微软雅黑" panose="020B0503020204020204" pitchFamily="34" charset="-122"/>
                <a:ea typeface="微软雅黑" panose="020B0503020204020204" pitchFamily="34" charset="-122"/>
              </a:rPr>
              <a:t>低后高</a:t>
            </a:r>
          </a:p>
        </p:txBody>
      </p:sp>
      <p:sp>
        <p:nvSpPr>
          <p:cNvPr id="6" name="文本框 5"/>
          <p:cNvSpPr txBox="1"/>
          <p:nvPr/>
        </p:nvSpPr>
        <p:spPr>
          <a:xfrm>
            <a:off x="950258" y="4685959"/>
            <a:ext cx="10860742"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一个国家的外汇储备状况与该国出口产品的结构有着密切的关系。通常情况下，如果出口产品以初级产品为主，附加价值低，则换汇能力就较差。</a:t>
            </a:r>
          </a:p>
        </p:txBody>
      </p:sp>
    </p:spTree>
    <p:extLst>
      <p:ext uri="{BB962C8B-B14F-4D97-AF65-F5344CB8AC3E}">
        <p14:creationId xmlns:p14="http://schemas.microsoft.com/office/powerpoint/2010/main" val="159190113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“合同是当事人之间设立、变更、终止民事关系的协议。依法成立的合同，受法律保护。” 此句话说明合同具有的特征是（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单方的民事</a:t>
            </a:r>
            <a:r>
              <a:rPr lang="zh-CN" altLang="en-US" sz="2400" dirty="0" smtClean="0">
                <a:latin typeface="微软雅黑" panose="020B0503020204020204" pitchFamily="34" charset="-122"/>
                <a:ea typeface="微软雅黑" panose="020B0503020204020204" pitchFamily="34" charset="-122"/>
              </a:rPr>
              <a:t>法律行为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均</a:t>
            </a:r>
            <a:r>
              <a:rPr lang="zh-CN" altLang="en-US" sz="2400" dirty="0">
                <a:latin typeface="微软雅黑" panose="020B0503020204020204" pitchFamily="34" charset="-122"/>
                <a:ea typeface="微软雅黑" panose="020B0503020204020204" pitchFamily="34" charset="-122"/>
              </a:rPr>
              <a:t>受法律保护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产生某种民事法律</a:t>
            </a:r>
            <a:r>
              <a:rPr lang="zh-CN" altLang="en-US" sz="2400" dirty="0" smtClean="0">
                <a:latin typeface="微软雅黑" panose="020B0503020204020204" pitchFamily="34" charset="-122"/>
                <a:ea typeface="微软雅黑" panose="020B0503020204020204" pitchFamily="34" charset="-122"/>
              </a:rPr>
              <a:t>效果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仅</a:t>
            </a:r>
            <a:r>
              <a:rPr lang="zh-CN" altLang="en-US" sz="2400" dirty="0">
                <a:latin typeface="微软雅黑" panose="020B0503020204020204" pitchFamily="34" charset="-122"/>
                <a:ea typeface="微软雅黑" panose="020B0503020204020204" pitchFamily="34" charset="-122"/>
              </a:rPr>
              <a:t>为当事双方确立买卖关系</a:t>
            </a:r>
          </a:p>
        </p:txBody>
      </p:sp>
    </p:spTree>
    <p:extLst>
      <p:ext uri="{BB962C8B-B14F-4D97-AF65-F5344CB8AC3E}">
        <p14:creationId xmlns:p14="http://schemas.microsoft.com/office/powerpoint/2010/main" val="29990480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“合同是当事人之间设立、变更、终止民事关系的协议。依法成立的合同，受法律保护。” 此句话说明合同具有的特征是（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单方的民事</a:t>
            </a:r>
            <a:r>
              <a:rPr lang="zh-CN" altLang="en-US" sz="2400" dirty="0" smtClean="0">
                <a:latin typeface="微软雅黑" panose="020B0503020204020204" pitchFamily="34" charset="-122"/>
                <a:ea typeface="微软雅黑" panose="020B0503020204020204" pitchFamily="34" charset="-122"/>
              </a:rPr>
              <a:t>法律行为</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均</a:t>
            </a:r>
            <a:r>
              <a:rPr lang="zh-CN" altLang="en-US" sz="2400" dirty="0">
                <a:latin typeface="微软雅黑" panose="020B0503020204020204" pitchFamily="34" charset="-122"/>
                <a:ea typeface="微软雅黑" panose="020B0503020204020204" pitchFamily="34" charset="-122"/>
              </a:rPr>
              <a:t>受法律保护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产生某种民事法律</a:t>
            </a:r>
            <a:r>
              <a:rPr lang="zh-CN" altLang="en-US" sz="2400" dirty="0" smtClean="0">
                <a:latin typeface="微软雅黑" panose="020B0503020204020204" pitchFamily="34" charset="-122"/>
                <a:ea typeface="微软雅黑" panose="020B0503020204020204" pitchFamily="34" charset="-122"/>
              </a:rPr>
              <a:t>效果</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仅</a:t>
            </a:r>
            <a:r>
              <a:rPr lang="zh-CN" altLang="en-US" sz="2400" dirty="0">
                <a:latin typeface="微软雅黑" panose="020B0503020204020204" pitchFamily="34" charset="-122"/>
                <a:ea typeface="微软雅黑" panose="020B0503020204020204" pitchFamily="34" charset="-122"/>
              </a:rPr>
              <a:t>为当事双方确立买卖关系</a:t>
            </a:r>
          </a:p>
        </p:txBody>
      </p:sp>
      <p:sp>
        <p:nvSpPr>
          <p:cNvPr id="6" name="文本框 5"/>
          <p:cNvSpPr txBox="1"/>
          <p:nvPr/>
        </p:nvSpPr>
        <p:spPr>
          <a:xfrm>
            <a:off x="1041698" y="4640239"/>
            <a:ext cx="10860742"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一个国家的外汇储备状况与该国出口产品的结构有着密切的关系。通常情况下，如果出口产品以初级产品为主，附加价值低，则换汇能力就较差。</a:t>
            </a:r>
          </a:p>
        </p:txBody>
      </p:sp>
    </p:spTree>
    <p:extLst>
      <p:ext uri="{BB962C8B-B14F-4D97-AF65-F5344CB8AC3E}">
        <p14:creationId xmlns:p14="http://schemas.microsoft.com/office/powerpoint/2010/main" val="225375761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一般而言，常具有“控制他人”心理特点的谈判人员类型是（）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迟疑</a:t>
            </a:r>
            <a:r>
              <a:rPr lang="zh-CN" altLang="en-US" sz="2400" dirty="0">
                <a:latin typeface="微软雅黑" panose="020B0503020204020204" pitchFamily="34" charset="-122"/>
                <a:ea typeface="微软雅黑" panose="020B0503020204020204" pitchFamily="34" charset="-122"/>
              </a:rPr>
              <a:t>型 </a:t>
            </a: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唠叨型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沉默型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顽固</a:t>
            </a:r>
            <a:r>
              <a:rPr lang="zh-CN" altLang="en-US" sz="2400" dirty="0">
                <a:latin typeface="微软雅黑" panose="020B0503020204020204" pitchFamily="34" charset="-122"/>
                <a:ea typeface="微软雅黑" panose="020B0503020204020204" pitchFamily="34" charset="-122"/>
              </a:rPr>
              <a:t>型</a:t>
            </a:r>
          </a:p>
        </p:txBody>
      </p:sp>
    </p:spTree>
    <p:extLst>
      <p:ext uri="{BB962C8B-B14F-4D97-AF65-F5344CB8AC3E}">
        <p14:creationId xmlns:p14="http://schemas.microsoft.com/office/powerpoint/2010/main" val="79260040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一般而言，常具有“控制他人”心理特点的谈判人员类型是（）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迟疑</a:t>
            </a:r>
            <a:r>
              <a:rPr lang="zh-CN" altLang="en-US" sz="2400" dirty="0">
                <a:latin typeface="微软雅黑" panose="020B0503020204020204" pitchFamily="34" charset="-122"/>
                <a:ea typeface="微软雅黑" panose="020B0503020204020204" pitchFamily="34" charset="-122"/>
              </a:rPr>
              <a:t>型 </a:t>
            </a: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唠叨型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沉默型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顽固</a:t>
            </a:r>
            <a:r>
              <a:rPr lang="zh-CN" altLang="en-US" sz="2400" dirty="0">
                <a:latin typeface="微软雅黑" panose="020B0503020204020204" pitchFamily="34" charset="-122"/>
                <a:ea typeface="微软雅黑" panose="020B0503020204020204" pitchFamily="34" charset="-122"/>
              </a:rPr>
              <a:t>型</a:t>
            </a:r>
          </a:p>
        </p:txBody>
      </p:sp>
      <p:sp>
        <p:nvSpPr>
          <p:cNvPr id="6" name="文本框 5"/>
          <p:cNvSpPr txBox="1"/>
          <p:nvPr/>
        </p:nvSpPr>
        <p:spPr>
          <a:xfrm>
            <a:off x="950258" y="3979561"/>
            <a:ext cx="10860742" cy="249299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顽固的谈判对手心理具有如下特点：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）非常固执，你说东，他谈</a:t>
            </a:r>
            <a:r>
              <a:rPr lang="zh-CN" altLang="en-US" sz="2400" dirty="0" smtClean="0">
                <a:latin typeface="楷体" panose="02010609060101010101" pitchFamily="49" charset="-122"/>
                <a:ea typeface="楷体" panose="02010609060101010101" pitchFamily="49" charset="-122"/>
              </a:rPr>
              <a:t>西。（</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）自信自满。他们自以为无所不能，认识事物带有片面性，只按自己的标准行事，往往听不进别人的意见。 （</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）控制</a:t>
            </a:r>
            <a:r>
              <a:rPr lang="zh-CN" altLang="en-US" sz="2400" dirty="0" smtClean="0">
                <a:latin typeface="楷体" panose="02010609060101010101" pitchFamily="49" charset="-122"/>
                <a:ea typeface="楷体" panose="02010609060101010101" pitchFamily="49" charset="-122"/>
              </a:rPr>
              <a:t>别人</a:t>
            </a:r>
            <a:r>
              <a:rPr lang="en-US" altLang="zh-CN"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想</a:t>
            </a:r>
            <a:r>
              <a:rPr lang="zh-CN" altLang="en-US" sz="2400" dirty="0">
                <a:latin typeface="楷体" panose="02010609060101010101" pitchFamily="49" charset="-122"/>
                <a:ea typeface="楷体" panose="02010609060101010101" pitchFamily="49" charset="-122"/>
              </a:rPr>
              <a:t>让别人也按他的意志行事。 </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）不愿有所拘束，个性外向者居多。这类人精力充沛，做起事来很有魄力。 </a:t>
            </a:r>
          </a:p>
        </p:txBody>
      </p:sp>
    </p:spTree>
    <p:extLst>
      <p:ext uri="{BB962C8B-B14F-4D97-AF65-F5344CB8AC3E}">
        <p14:creationId xmlns:p14="http://schemas.microsoft.com/office/powerpoint/2010/main" val="281251451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戏剧式模拟谈判的特点是（）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自由</a:t>
            </a:r>
            <a:r>
              <a:rPr lang="zh-CN" altLang="en-US" sz="2400" dirty="0">
                <a:latin typeface="微软雅黑" panose="020B0503020204020204" pitchFamily="34" charset="-122"/>
                <a:ea typeface="微软雅黑" panose="020B0503020204020204" pitchFamily="34" charset="-122"/>
              </a:rPr>
              <a:t>发表</a:t>
            </a:r>
            <a:r>
              <a:rPr lang="zh-CN" altLang="en-US" sz="2400" dirty="0" smtClean="0">
                <a:latin typeface="微软雅黑" panose="020B0503020204020204" pitchFamily="34" charset="-122"/>
                <a:ea typeface="微软雅黑" panose="020B0503020204020204" pitchFamily="34" charset="-122"/>
              </a:rPr>
              <a:t>意见</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互相</a:t>
            </a:r>
            <a:r>
              <a:rPr lang="zh-CN" altLang="en-US" sz="2400" dirty="0">
                <a:latin typeface="微软雅黑" panose="020B0503020204020204" pitchFamily="34" charset="-122"/>
                <a:ea typeface="微软雅黑" panose="020B0503020204020204" pitchFamily="34" charset="-122"/>
              </a:rPr>
              <a:t>启发 </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设定角色</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充分</a:t>
            </a:r>
            <a:r>
              <a:rPr lang="zh-CN" altLang="en-US" sz="2400" dirty="0">
                <a:latin typeface="微软雅黑" panose="020B0503020204020204" pitchFamily="34" charset="-122"/>
                <a:ea typeface="微软雅黑" panose="020B0503020204020204" pitchFamily="34" charset="-122"/>
              </a:rPr>
              <a:t>讨论</a:t>
            </a:r>
          </a:p>
        </p:txBody>
      </p:sp>
    </p:spTree>
    <p:extLst>
      <p:ext uri="{BB962C8B-B14F-4D97-AF65-F5344CB8AC3E}">
        <p14:creationId xmlns:p14="http://schemas.microsoft.com/office/powerpoint/2010/main" val="39930154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戏剧式模拟谈判的特点是（）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自由</a:t>
            </a:r>
            <a:r>
              <a:rPr lang="zh-CN" altLang="en-US" sz="2400" dirty="0">
                <a:latin typeface="微软雅黑" panose="020B0503020204020204" pitchFamily="34" charset="-122"/>
                <a:ea typeface="微软雅黑" panose="020B0503020204020204" pitchFamily="34" charset="-122"/>
              </a:rPr>
              <a:t>发表</a:t>
            </a:r>
            <a:r>
              <a:rPr lang="zh-CN" altLang="en-US" sz="2400" dirty="0" smtClean="0">
                <a:latin typeface="微软雅黑" panose="020B0503020204020204" pitchFamily="34" charset="-122"/>
                <a:ea typeface="微软雅黑" panose="020B0503020204020204" pitchFamily="34" charset="-122"/>
              </a:rPr>
              <a:t>意见</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互相</a:t>
            </a:r>
            <a:r>
              <a:rPr lang="zh-CN" altLang="en-US" sz="2400" dirty="0">
                <a:latin typeface="微软雅黑" panose="020B0503020204020204" pitchFamily="34" charset="-122"/>
                <a:ea typeface="微软雅黑" panose="020B0503020204020204" pitchFamily="34" charset="-122"/>
              </a:rPr>
              <a:t>启发 </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设定角色</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充分</a:t>
            </a:r>
            <a:r>
              <a:rPr lang="zh-CN" altLang="en-US" sz="2400" dirty="0">
                <a:latin typeface="微软雅黑" panose="020B0503020204020204" pitchFamily="34" charset="-122"/>
                <a:ea typeface="微软雅黑" panose="020B0503020204020204" pitchFamily="34" charset="-122"/>
              </a:rPr>
              <a:t>讨论</a:t>
            </a:r>
          </a:p>
        </p:txBody>
      </p:sp>
      <p:sp>
        <p:nvSpPr>
          <p:cNvPr id="6" name="文本框 5"/>
          <p:cNvSpPr txBox="1"/>
          <p:nvPr/>
        </p:nvSpPr>
        <p:spPr>
          <a:xfrm>
            <a:off x="1041698" y="4131961"/>
            <a:ext cx="10860742"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戏剧式模拟是指在谈判前进行模拟谈判。它和想象谈判不同，想象谈判主要是谈判者个人或集体的思维活动。戏剧式模拟谈判是真实地进行演出，每个谈判者都在模拟谈判中扮演特定的角色，随着剧情发展，谈判全过程会一一展现在每个谈判者面前。</a:t>
            </a:r>
          </a:p>
        </p:txBody>
      </p:sp>
    </p:spTree>
    <p:extLst>
      <p:ext uri="{BB962C8B-B14F-4D97-AF65-F5344CB8AC3E}">
        <p14:creationId xmlns:p14="http://schemas.microsoft.com/office/powerpoint/2010/main" val="10134163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谈判人员应具备“</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型结构，不属于横向方面的基本知识是（）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价格</a:t>
            </a:r>
            <a:r>
              <a:rPr lang="zh-CN" altLang="en-US" sz="2400" dirty="0">
                <a:latin typeface="微软雅黑" panose="020B0503020204020204" pitchFamily="34" charset="-122"/>
                <a:ea typeface="微软雅黑" panose="020B0503020204020204" pitchFamily="34" charset="-122"/>
              </a:rPr>
              <a:t>水平及变化趋势</a:t>
            </a:r>
            <a:r>
              <a:rPr lang="zh-CN" altLang="en-US" sz="2400" dirty="0" smtClean="0">
                <a:latin typeface="微软雅黑" panose="020B0503020204020204" pitchFamily="34" charset="-122"/>
                <a:ea typeface="微软雅黑" panose="020B0503020204020204" pitchFamily="34" charset="-122"/>
              </a:rPr>
              <a:t>信息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国际惯例</a:t>
            </a:r>
            <a:r>
              <a:rPr lang="zh-CN" altLang="en-US" sz="2400" dirty="0">
                <a:latin typeface="微软雅黑" panose="020B0503020204020204" pitchFamily="34" charset="-122"/>
                <a:ea typeface="微软雅黑" panose="020B0503020204020204" pitchFamily="34" charset="-122"/>
              </a:rPr>
              <a:t>知识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各</a:t>
            </a:r>
            <a:r>
              <a:rPr lang="zh-CN" altLang="en-US" sz="2400" dirty="0">
                <a:latin typeface="微软雅黑" panose="020B0503020204020204" pitchFamily="34" charset="-122"/>
                <a:ea typeface="微软雅黑" panose="020B0503020204020204" pitchFamily="34" charset="-122"/>
              </a:rPr>
              <a:t>民族的</a:t>
            </a:r>
            <a:r>
              <a:rPr lang="zh-CN" altLang="en-US" sz="2400" dirty="0" smtClean="0">
                <a:latin typeface="微软雅黑" panose="020B0503020204020204" pitchFamily="34" charset="-122"/>
                <a:ea typeface="微软雅黑" panose="020B0503020204020204" pitchFamily="34" charset="-122"/>
              </a:rPr>
              <a:t>风土人情</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商品</a:t>
            </a:r>
            <a:r>
              <a:rPr lang="zh-CN" altLang="en-US" sz="2400" dirty="0">
                <a:latin typeface="微软雅黑" panose="020B0503020204020204" pitchFamily="34" charset="-122"/>
                <a:ea typeface="微软雅黑" panose="020B0503020204020204" pitchFamily="34" charset="-122"/>
              </a:rPr>
              <a:t>的性能及特点</a:t>
            </a:r>
          </a:p>
        </p:txBody>
      </p:sp>
    </p:spTree>
    <p:extLst>
      <p:ext uri="{BB962C8B-B14F-4D97-AF65-F5344CB8AC3E}">
        <p14:creationId xmlns:p14="http://schemas.microsoft.com/office/powerpoint/2010/main" val="368846514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谈判人员应具备“</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型结构，不属于横向方面的基本知识是（）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价格</a:t>
            </a:r>
            <a:r>
              <a:rPr lang="zh-CN" altLang="en-US" sz="2400" dirty="0">
                <a:latin typeface="微软雅黑" panose="020B0503020204020204" pitchFamily="34" charset="-122"/>
                <a:ea typeface="微软雅黑" panose="020B0503020204020204" pitchFamily="34" charset="-122"/>
              </a:rPr>
              <a:t>水平及变化趋势</a:t>
            </a:r>
            <a:r>
              <a:rPr lang="zh-CN" altLang="en-US" sz="2400" dirty="0" smtClean="0">
                <a:latin typeface="微软雅黑" panose="020B0503020204020204" pitchFamily="34" charset="-122"/>
                <a:ea typeface="微软雅黑" panose="020B0503020204020204" pitchFamily="34" charset="-122"/>
              </a:rPr>
              <a:t>信息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国际惯例</a:t>
            </a:r>
            <a:r>
              <a:rPr lang="zh-CN" altLang="en-US" sz="2400" dirty="0">
                <a:latin typeface="微软雅黑" panose="020B0503020204020204" pitchFamily="34" charset="-122"/>
                <a:ea typeface="微软雅黑" panose="020B0503020204020204" pitchFamily="34" charset="-122"/>
              </a:rPr>
              <a:t>知识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各</a:t>
            </a:r>
            <a:r>
              <a:rPr lang="zh-CN" altLang="en-US" sz="2400" dirty="0">
                <a:latin typeface="微软雅黑" panose="020B0503020204020204" pitchFamily="34" charset="-122"/>
                <a:ea typeface="微软雅黑" panose="020B0503020204020204" pitchFamily="34" charset="-122"/>
              </a:rPr>
              <a:t>民族的</a:t>
            </a:r>
            <a:r>
              <a:rPr lang="zh-CN" altLang="en-US" sz="2400" dirty="0" smtClean="0">
                <a:latin typeface="微软雅黑" panose="020B0503020204020204" pitchFamily="34" charset="-122"/>
                <a:ea typeface="微软雅黑" panose="020B0503020204020204" pitchFamily="34" charset="-122"/>
              </a:rPr>
              <a:t>风土人情</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商品</a:t>
            </a:r>
            <a:r>
              <a:rPr lang="zh-CN" altLang="en-US" sz="2400" dirty="0">
                <a:latin typeface="微软雅黑" panose="020B0503020204020204" pitchFamily="34" charset="-122"/>
                <a:ea typeface="微软雅黑" panose="020B0503020204020204" pitchFamily="34" charset="-122"/>
              </a:rPr>
              <a:t>的性能及特点</a:t>
            </a:r>
          </a:p>
        </p:txBody>
      </p:sp>
      <p:sp>
        <p:nvSpPr>
          <p:cNvPr id="6" name="文本框 5"/>
          <p:cNvSpPr txBox="1"/>
          <p:nvPr/>
        </p:nvSpPr>
        <p:spPr>
          <a:xfrm>
            <a:off x="1041698" y="4131961"/>
            <a:ext cx="11302702" cy="57708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6221329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公式</a:t>
            </a:r>
            <a:r>
              <a:rPr lang="en-US" altLang="zh-CN" sz="2400" dirty="0">
                <a:latin typeface="微软雅黑" panose="020B0503020204020204" pitchFamily="34" charset="-122"/>
                <a:ea typeface="微软雅黑" panose="020B0503020204020204" pitchFamily="34" charset="-122"/>
              </a:rPr>
              <a:t>Y+∆Y=E</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为实际需求资金数额，∆</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为多报价数额，则</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最低目标</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接受目标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实际</a:t>
            </a:r>
            <a:r>
              <a:rPr lang="zh-CN" altLang="en-US" sz="2400" dirty="0">
                <a:latin typeface="微软雅黑" panose="020B0503020204020204" pitchFamily="34" charset="-122"/>
                <a:ea typeface="微软雅黑" panose="020B0503020204020204" pitchFamily="34" charset="-122"/>
              </a:rPr>
              <a:t>需求</a:t>
            </a:r>
            <a:r>
              <a:rPr lang="zh-CN" altLang="en-US" sz="2400" dirty="0" smtClean="0">
                <a:latin typeface="微软雅黑" panose="020B0503020204020204" pitchFamily="34" charset="-122"/>
                <a:ea typeface="微软雅黑" panose="020B0503020204020204" pitchFamily="34" charset="-122"/>
              </a:rPr>
              <a:t>目标</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最高</a:t>
            </a:r>
            <a:r>
              <a:rPr lang="zh-CN" altLang="en-US" sz="2400" dirty="0">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389339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23</a:t>
            </a:fld>
            <a:endParaRPr lang="zh-CN" altLang="en-US" sz="2000" kern="0" dirty="0">
              <a:solidFill>
                <a:sysClr val="window" lastClr="FFFFFF"/>
              </a:solidFill>
              <a:latin typeface="Calibri"/>
              <a:ea typeface="宋体"/>
            </a:endParaRPr>
          </a:p>
        </p:txBody>
      </p:sp>
      <p:sp>
        <p:nvSpPr>
          <p:cNvPr id="30" name="五边形 29"/>
          <p:cNvSpPr/>
          <p:nvPr/>
        </p:nvSpPr>
        <p:spPr>
          <a:xfrm flipH="1">
            <a:off x="10222297" y="468110"/>
            <a:ext cx="1142993" cy="298450"/>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人员</a:t>
            </a:r>
            <a:endParaRPr lang="zh-CN"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信息</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目标</a:t>
            </a: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方案</a:t>
            </a: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模拟谈判</a:t>
            </a: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交易条件</a:t>
            </a:r>
            <a:endParaRPr lang="zh-CN" altLang="zh-CN" sz="2400"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0" y="5394970"/>
            <a:ext cx="3553773" cy="874395"/>
            <a:chOff x="-1862093" y="1035850"/>
            <a:chExt cx="3553773" cy="788186"/>
          </a:xfrm>
        </p:grpSpPr>
        <p:sp>
          <p:nvSpPr>
            <p:cNvPr id="29" name="矩形 28"/>
            <p:cNvSpPr/>
            <p:nvPr userDrawn="1"/>
          </p:nvSpPr>
          <p:spPr>
            <a:xfrm>
              <a:off x="-1862093" y="1035850"/>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交易条件</a:t>
              </a:r>
            </a:p>
          </p:txBody>
        </p:sp>
        <p:sp>
          <p:nvSpPr>
            <p:cNvPr id="31" name="等腰三角形 30"/>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3" name="文本框 32"/>
          <p:cNvSpPr txBox="1"/>
          <p:nvPr/>
        </p:nvSpPr>
        <p:spPr>
          <a:xfrm>
            <a:off x="1842129" y="150111"/>
            <a:ext cx="6878806"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第三章   国际</a:t>
            </a:r>
            <a:r>
              <a:rPr lang="zh-CN" altLang="en-US" sz="3600" dirty="0">
                <a:latin typeface="黑体" panose="02010609060101010101" pitchFamily="49" charset="-122"/>
                <a:ea typeface="黑体" panose="02010609060101010101" pitchFamily="49" charset="-122"/>
              </a:rPr>
              <a:t>商务谈判前的准备</a:t>
            </a:r>
          </a:p>
        </p:txBody>
      </p:sp>
      <p:sp>
        <p:nvSpPr>
          <p:cNvPr id="34" name="圆角矩形 33"/>
          <p:cNvSpPr/>
          <p:nvPr/>
        </p:nvSpPr>
        <p:spPr>
          <a:xfrm>
            <a:off x="-211200" y="6274090"/>
            <a:ext cx="3021635" cy="4327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最低可接受限度</a:t>
            </a:r>
            <a:r>
              <a:rPr lang="en-US" altLang="zh-CN"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a:t>
            </a:r>
            <a:endPar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sym typeface="+mn-ea"/>
            </a:endParaRPr>
          </a:p>
        </p:txBody>
      </p:sp>
      <p:grpSp>
        <p:nvGrpSpPr>
          <p:cNvPr id="21" name="组合 20"/>
          <p:cNvGrpSpPr/>
          <p:nvPr/>
        </p:nvGrpSpPr>
        <p:grpSpPr>
          <a:xfrm>
            <a:off x="1659420" y="1955947"/>
            <a:ext cx="1473419" cy="3903130"/>
            <a:chOff x="1659420" y="1955947"/>
            <a:chExt cx="1473419" cy="3903130"/>
          </a:xfrm>
        </p:grpSpPr>
        <p:grpSp>
          <p:nvGrpSpPr>
            <p:cNvPr id="22" name="组合 21"/>
            <p:cNvGrpSpPr/>
            <p:nvPr/>
          </p:nvGrpSpPr>
          <p:grpSpPr>
            <a:xfrm>
              <a:off x="2544769" y="1955947"/>
              <a:ext cx="588070" cy="3673559"/>
              <a:chOff x="2102686" y="3949867"/>
              <a:chExt cx="368326" cy="1864429"/>
            </a:xfrm>
          </p:grpSpPr>
          <p:grpSp>
            <p:nvGrpSpPr>
              <p:cNvPr id="24" name="组合 23"/>
              <p:cNvGrpSpPr/>
              <p:nvPr/>
            </p:nvGrpSpPr>
            <p:grpSpPr>
              <a:xfrm>
                <a:off x="2102686" y="3949867"/>
                <a:ext cx="368326" cy="1864429"/>
                <a:chOff x="2062720" y="1527583"/>
                <a:chExt cx="312844" cy="815310"/>
              </a:xfrm>
            </p:grpSpPr>
            <p:grpSp>
              <p:nvGrpSpPr>
                <p:cNvPr id="26" name="组合 25"/>
                <p:cNvGrpSpPr/>
                <p:nvPr/>
              </p:nvGrpSpPr>
              <p:grpSpPr>
                <a:xfrm>
                  <a:off x="2062720" y="1527583"/>
                  <a:ext cx="305410" cy="815310"/>
                  <a:chOff x="4229462" y="2270912"/>
                  <a:chExt cx="501253" cy="1108359"/>
                </a:xfrm>
              </p:grpSpPr>
              <p:grpSp>
                <p:nvGrpSpPr>
                  <p:cNvPr id="32" name="组合 30"/>
                  <p:cNvGrpSpPr>
                    <a:grpSpLocks/>
                  </p:cNvGrpSpPr>
                  <p:nvPr/>
                </p:nvGrpSpPr>
                <p:grpSpPr bwMode="auto">
                  <a:xfrm rot="16200000">
                    <a:off x="4067193" y="2434530"/>
                    <a:ext cx="827139" cy="499904"/>
                    <a:chOff x="-51466" y="504053"/>
                    <a:chExt cx="6037670" cy="648072"/>
                  </a:xfrm>
                </p:grpSpPr>
                <p:sp>
                  <p:nvSpPr>
                    <p:cNvPr id="37" name="直接连接符 31"/>
                    <p:cNvSpPr>
                      <a:spLocks noChangeShapeType="1"/>
                    </p:cNvSpPr>
                    <p:nvPr/>
                  </p:nvSpPr>
                  <p:spPr bwMode="auto">
                    <a:xfrm>
                      <a:off x="-51466" y="504053"/>
                      <a:ext cx="6032668"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8" name="直接箭头连接符 35"/>
                    <p:cNvCxnSpPr>
                      <a:cxnSpLocks noChangeShapeType="1"/>
                    </p:cNvCxnSpPr>
                    <p:nvPr/>
                  </p:nvCxnSpPr>
                  <p:spPr bwMode="auto">
                    <a:xfrm>
                      <a:off x="5986204" y="504053"/>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5" name="直接连接符 34"/>
                  <p:cNvCxnSpPr>
                    <a:stCxn id="37" idx="0"/>
                  </p:cNvCxnSpPr>
                  <p:nvPr/>
                </p:nvCxnSpPr>
                <p:spPr>
                  <a:xfrm flipH="1">
                    <a:off x="4230810" y="3098051"/>
                    <a:ext cx="1" cy="275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cxnSpLocks noChangeShapeType="1"/>
                  </p:cNvCxnSpPr>
                  <p:nvPr/>
                </p:nvCxnSpPr>
                <p:spPr bwMode="auto">
                  <a:xfrm rot="16200000">
                    <a:off x="4479414" y="3129319"/>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7" name="直接箭头连接符 33"/>
                <p:cNvCxnSpPr>
                  <a:cxnSpLocks noChangeShapeType="1"/>
                </p:cNvCxnSpPr>
                <p:nvPr/>
              </p:nvCxnSpPr>
              <p:spPr bwMode="auto">
                <a:xfrm rot="16200000">
                  <a:off x="2223270" y="1643948"/>
                  <a:ext cx="0" cy="304588"/>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5" name="直接箭头连接符 33"/>
              <p:cNvCxnSpPr>
                <a:cxnSpLocks noChangeShapeType="1"/>
              </p:cNvCxnSpPr>
              <p:nvPr/>
            </p:nvCxnSpPr>
            <p:spPr bwMode="auto">
              <a:xfrm rot="16200000">
                <a:off x="2282961" y="4998140"/>
                <a:ext cx="0" cy="35860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3" name="直接连接符 22"/>
            <p:cNvCxnSpPr/>
            <p:nvPr/>
          </p:nvCxnSpPr>
          <p:spPr>
            <a:xfrm flipV="1">
              <a:off x="1659420" y="3696624"/>
              <a:ext cx="854304" cy="216245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9" name="圆角矩形 38"/>
          <p:cNvSpPr/>
          <p:nvPr/>
        </p:nvSpPr>
        <p:spPr>
          <a:xfrm>
            <a:off x="3217348" y="1746895"/>
            <a:ext cx="254729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价格水平的确定</a:t>
            </a:r>
            <a:endPar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sym typeface="+mn-ea"/>
            </a:endParaRPr>
          </a:p>
        </p:txBody>
      </p:sp>
      <p:sp>
        <p:nvSpPr>
          <p:cNvPr id="40" name="圆角矩形 39"/>
          <p:cNvSpPr/>
          <p:nvPr/>
        </p:nvSpPr>
        <p:spPr>
          <a:xfrm>
            <a:off x="3217348" y="2986705"/>
            <a:ext cx="254729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sym typeface="+mn-ea"/>
              </a:rPr>
              <a:t>支付方式的选择</a:t>
            </a:r>
          </a:p>
        </p:txBody>
      </p:sp>
      <p:sp>
        <p:nvSpPr>
          <p:cNvPr id="41" name="圆角矩形 40"/>
          <p:cNvSpPr/>
          <p:nvPr/>
        </p:nvSpPr>
        <p:spPr>
          <a:xfrm>
            <a:off x="3221991" y="4158298"/>
            <a:ext cx="336649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sym typeface="+mn-ea"/>
              </a:rPr>
              <a:t>交货及罚金条件的确定 </a:t>
            </a:r>
          </a:p>
        </p:txBody>
      </p:sp>
      <p:sp>
        <p:nvSpPr>
          <p:cNvPr id="42" name="圆角矩形 41"/>
          <p:cNvSpPr/>
          <p:nvPr/>
        </p:nvSpPr>
        <p:spPr>
          <a:xfrm>
            <a:off x="3213198" y="5414499"/>
            <a:ext cx="337528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sym typeface="+mn-ea"/>
              </a:rPr>
              <a:t>保证期长短的综合考虑</a:t>
            </a:r>
          </a:p>
        </p:txBody>
      </p:sp>
      <p:sp>
        <p:nvSpPr>
          <p:cNvPr id="43" name="矩形 42"/>
          <p:cNvSpPr/>
          <p:nvPr/>
        </p:nvSpPr>
        <p:spPr>
          <a:xfrm>
            <a:off x="6102350" y="1025804"/>
            <a:ext cx="6096000" cy="1719381"/>
          </a:xfrm>
          <a:prstGeom prst="rect">
            <a:avLst/>
          </a:prstGeom>
        </p:spPr>
        <p:txBody>
          <a:bodyPr>
            <a:spAutoFit/>
          </a:bodyPr>
          <a:lstStyle/>
          <a:p>
            <a:pPr lvl="0">
              <a:lnSpc>
                <a:spcPts val="2600"/>
              </a:lnSpc>
              <a:spcBef>
                <a:spcPct val="0"/>
              </a:spcBef>
            </a:pPr>
            <a:r>
              <a:rPr lang="en-US" altLang="zh-CN" sz="2000" dirty="0" smtClean="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．成本因素</a:t>
            </a:r>
          </a:p>
          <a:p>
            <a:pPr lvl="0">
              <a:lnSpc>
                <a:spcPts val="2600"/>
              </a:lnSpc>
              <a:spcBef>
                <a:spcPct val="0"/>
              </a:spcBef>
            </a:pPr>
            <a:r>
              <a:rPr lang="en-US" altLang="zh-CN" sz="2000" dirty="0" smtClean="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．需求因素</a:t>
            </a:r>
          </a:p>
          <a:p>
            <a:pPr lvl="0">
              <a:lnSpc>
                <a:spcPts val="2600"/>
              </a:lnSpc>
              <a:spcBef>
                <a:spcPct val="0"/>
              </a:spcBef>
            </a:pPr>
            <a:r>
              <a:rPr lang="en-US" altLang="zh-CN" sz="2000" dirty="0" smtClean="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．竞争因素：完全竞争</a:t>
            </a:r>
            <a:r>
              <a:rPr lang="zh-CN" altLang="en-US" sz="2000" dirty="0" smtClean="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垄断竞争、寡头垄断</a:t>
            </a:r>
          </a:p>
          <a:p>
            <a:pPr lvl="0">
              <a:lnSpc>
                <a:spcPts val="2600"/>
              </a:lnSpc>
              <a:spcBef>
                <a:spcPct val="0"/>
              </a:spcBef>
            </a:pPr>
            <a:r>
              <a:rPr lang="en-US" altLang="zh-CN" sz="2000" dirty="0" smtClean="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．产品因素：声誉、</a:t>
            </a:r>
            <a:r>
              <a:rPr lang="zh-CN" altLang="en-US" sz="2000" dirty="0" smtClean="0">
                <a:latin typeface="楷体" panose="02010609060101010101" pitchFamily="49" charset="-122"/>
                <a:ea typeface="楷体" panose="02010609060101010101" pitchFamily="49" charset="-122"/>
              </a:rPr>
              <a:t>特点</a:t>
            </a:r>
            <a:endParaRPr lang="en-US" altLang="zh-CN" sz="2000" dirty="0" smtClean="0">
              <a:latin typeface="楷体" panose="02010609060101010101" pitchFamily="49" charset="-122"/>
              <a:ea typeface="楷体" panose="02010609060101010101" pitchFamily="49" charset="-122"/>
            </a:endParaRPr>
          </a:p>
          <a:p>
            <a:pPr lvl="0">
              <a:lnSpc>
                <a:spcPts val="2600"/>
              </a:lnSpc>
              <a:spcBef>
                <a:spcPct val="0"/>
              </a:spcBef>
            </a:pPr>
            <a:r>
              <a:rPr lang="en-US" altLang="zh-CN" sz="2000" dirty="0" smtClean="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．环境因素：政策、经济形势、银行利率</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44" name="左大括号 43"/>
          <p:cNvSpPr/>
          <p:nvPr/>
        </p:nvSpPr>
        <p:spPr>
          <a:xfrm>
            <a:off x="5849146" y="1066354"/>
            <a:ext cx="225933" cy="1678831"/>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5764638" y="3019373"/>
            <a:ext cx="4544834" cy="400110"/>
          </a:xfrm>
          <a:prstGeom prst="rect">
            <a:avLst/>
          </a:prstGeom>
        </p:spPr>
        <p:txBody>
          <a:bodyPr wrap="none">
            <a:spAutoFit/>
          </a:bodyPr>
          <a:lstStyle/>
          <a:p>
            <a:r>
              <a:rPr lang="zh-CN" altLang="en-US" sz="2000" dirty="0"/>
              <a:t>（</a:t>
            </a:r>
            <a:r>
              <a:rPr lang="zh-CN" altLang="en-US" sz="2000" dirty="0" smtClean="0">
                <a:latin typeface="楷体" panose="02010609060101010101" pitchFamily="49" charset="-122"/>
                <a:ea typeface="楷体" panose="02010609060101010101" pitchFamily="49" charset="-122"/>
              </a:rPr>
              <a:t>如：付款</a:t>
            </a:r>
            <a:r>
              <a:rPr lang="zh-CN" altLang="en-US" sz="2000" dirty="0">
                <a:latin typeface="楷体" panose="02010609060101010101" pitchFamily="49" charset="-122"/>
                <a:ea typeface="楷体" panose="02010609060101010101" pitchFamily="49" charset="-122"/>
              </a:rPr>
              <a:t>交单和承兑交单支付方式）</a:t>
            </a:r>
          </a:p>
        </p:txBody>
      </p:sp>
      <p:sp>
        <p:nvSpPr>
          <p:cNvPr id="47" name="矩形 46"/>
          <p:cNvSpPr/>
          <p:nvPr/>
        </p:nvSpPr>
        <p:spPr>
          <a:xfrm>
            <a:off x="6684363" y="5456273"/>
            <a:ext cx="4031873"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（卖方将货物卖出后的担保期限）</a:t>
            </a:r>
          </a:p>
        </p:txBody>
      </p:sp>
    </p:spTree>
    <p:extLst>
      <p:ext uri="{BB962C8B-B14F-4D97-AF65-F5344CB8AC3E}">
        <p14:creationId xmlns:p14="http://schemas.microsoft.com/office/powerpoint/2010/main" val="95826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公式</a:t>
            </a:r>
            <a:r>
              <a:rPr lang="en-US" altLang="zh-CN" sz="2400" dirty="0">
                <a:latin typeface="微软雅黑" panose="020B0503020204020204" pitchFamily="34" charset="-122"/>
                <a:ea typeface="微软雅黑" panose="020B0503020204020204" pitchFamily="34" charset="-122"/>
              </a:rPr>
              <a:t>Y+∆Y=E</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为实际需求资金数额，∆</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为多报价数额，则</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最低目标</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接受目标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实际</a:t>
            </a:r>
            <a:r>
              <a:rPr lang="zh-CN" altLang="en-US" sz="2400" dirty="0">
                <a:latin typeface="微软雅黑" panose="020B0503020204020204" pitchFamily="34" charset="-122"/>
                <a:ea typeface="微软雅黑" panose="020B0503020204020204" pitchFamily="34" charset="-122"/>
              </a:rPr>
              <a:t>需求</a:t>
            </a:r>
            <a:r>
              <a:rPr lang="zh-CN" altLang="en-US" sz="2400" dirty="0" smtClean="0">
                <a:latin typeface="微软雅黑" panose="020B0503020204020204" pitchFamily="34" charset="-122"/>
                <a:ea typeface="微软雅黑" panose="020B0503020204020204" pitchFamily="34" charset="-122"/>
              </a:rPr>
              <a:t>目标</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最高</a:t>
            </a:r>
            <a:r>
              <a:rPr lang="zh-CN" altLang="en-US" sz="2400" dirty="0">
                <a:latin typeface="微软雅黑" panose="020B0503020204020204" pitchFamily="34" charset="-122"/>
                <a:ea typeface="微软雅黑" panose="020B0503020204020204" pitchFamily="34" charset="-122"/>
              </a:rPr>
              <a:t>目标</a:t>
            </a:r>
          </a:p>
        </p:txBody>
      </p:sp>
      <p:sp>
        <p:nvSpPr>
          <p:cNvPr id="6" name="文本框 5"/>
          <p:cNvSpPr txBox="1"/>
          <p:nvPr/>
        </p:nvSpPr>
        <p:spPr>
          <a:xfrm>
            <a:off x="1173479" y="3979561"/>
            <a:ext cx="1054070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r>
              <a:rPr lang="zh-CN" altLang="en-US" sz="2400" dirty="0">
                <a:latin typeface="楷体" panose="02010609060101010101" pitchFamily="49" charset="-122"/>
                <a:ea typeface="楷体" panose="02010609060101010101" pitchFamily="49" charset="-122"/>
              </a:rPr>
              <a:t>最高目标也叫最优期望目标。</a:t>
            </a:r>
          </a:p>
          <a:p>
            <a:r>
              <a:rPr lang="zh-CN" altLang="en-US" sz="2400" dirty="0">
                <a:latin typeface="楷体" panose="02010609060101010101" pitchFamily="49" charset="-122"/>
                <a:ea typeface="楷体" panose="02010609060101010101" pitchFamily="49" charset="-122"/>
              </a:rPr>
              <a:t>用一个简式表达就是：</a:t>
            </a:r>
            <a:r>
              <a:rPr lang="en-US" altLang="zh-CN" sz="2400" dirty="0">
                <a:latin typeface="楷体" panose="02010609060101010101" pitchFamily="49" charset="-122"/>
                <a:ea typeface="楷体" panose="02010609060101010101" pitchFamily="49" charset="-122"/>
              </a:rPr>
              <a:t>Y+△Y=E </a:t>
            </a:r>
            <a:r>
              <a:rPr lang="zh-CN" altLang="en-US" sz="2400" dirty="0" smtClean="0">
                <a:latin typeface="楷体" panose="02010609060101010101" pitchFamily="49" charset="-122"/>
                <a:ea typeface="楷体" panose="02010609060101010101" pitchFamily="49" charset="-122"/>
              </a:rPr>
              <a:t>式</a:t>
            </a:r>
            <a:r>
              <a:rPr lang="zh-CN" altLang="en-US" sz="2400" dirty="0">
                <a:latin typeface="楷体" panose="02010609060101010101" pitchFamily="49" charset="-122"/>
                <a:ea typeface="楷体" panose="02010609060101010101" pitchFamily="49" charset="-122"/>
              </a:rPr>
              <a:t>中，</a:t>
            </a:r>
            <a:r>
              <a:rPr lang="en-US" altLang="zh-CN" sz="2400" dirty="0">
                <a:latin typeface="楷体" panose="02010609060101010101" pitchFamily="49" charset="-122"/>
                <a:ea typeface="楷体" panose="02010609060101010101" pitchFamily="49" charset="-122"/>
              </a:rPr>
              <a:t>Y</a:t>
            </a:r>
            <a:r>
              <a:rPr lang="zh-CN" altLang="en-US" sz="2400" dirty="0">
                <a:latin typeface="楷体" panose="02010609060101010101" pitchFamily="49" charset="-122"/>
                <a:ea typeface="楷体" panose="02010609060101010101" pitchFamily="49" charset="-122"/>
              </a:rPr>
              <a:t>为需方的实际需求资金数额；△</a:t>
            </a:r>
            <a:r>
              <a:rPr lang="en-US" altLang="zh-CN" sz="2400" dirty="0">
                <a:latin typeface="楷体" panose="02010609060101010101" pitchFamily="49" charset="-122"/>
                <a:ea typeface="楷体" panose="02010609060101010101" pitchFamily="49" charset="-122"/>
              </a:rPr>
              <a:t>Y</a:t>
            </a:r>
            <a:r>
              <a:rPr lang="zh-CN" altLang="en-US" sz="2400" dirty="0">
                <a:latin typeface="楷体" panose="02010609060101010101" pitchFamily="49" charset="-122"/>
                <a:ea typeface="楷体" panose="02010609060101010101" pitchFamily="49" charset="-122"/>
              </a:rPr>
              <a:t>为多报价即增量；</a:t>
            </a:r>
            <a:r>
              <a:rPr lang="en-US" altLang="zh-CN" sz="2400" dirty="0">
                <a:latin typeface="楷体" panose="02010609060101010101" pitchFamily="49" charset="-122"/>
                <a:ea typeface="楷体" panose="02010609060101010101" pitchFamily="49" charset="-122"/>
              </a:rPr>
              <a:t>E</a:t>
            </a:r>
            <a:r>
              <a:rPr lang="zh-CN" altLang="en-US" sz="2400" dirty="0">
                <a:latin typeface="楷体" panose="02010609060101010101" pitchFamily="49" charset="-122"/>
                <a:ea typeface="楷体" panose="02010609060101010101" pitchFamily="49" charset="-122"/>
              </a:rPr>
              <a:t>为需方的最优期望目标。 </a:t>
            </a:r>
          </a:p>
          <a:p>
            <a:pPr>
              <a:lnSpc>
                <a:spcPct val="150000"/>
              </a:lnSpc>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203841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当需要拒绝对方要求时，己方人员找一个借口暂时回避，让另一人员压迫对方让步的策略是（）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限制策略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软硬兼施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最后通牒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利用</a:t>
            </a:r>
            <a:r>
              <a:rPr lang="zh-CN" altLang="en-US" sz="2400" dirty="0">
                <a:latin typeface="微软雅黑" panose="020B0503020204020204" pitchFamily="34" charset="-122"/>
                <a:ea typeface="微软雅黑" panose="020B0503020204020204" pitchFamily="34" charset="-122"/>
              </a:rPr>
              <a:t>竞争</a:t>
            </a:r>
          </a:p>
        </p:txBody>
      </p:sp>
    </p:spTree>
    <p:extLst>
      <p:ext uri="{BB962C8B-B14F-4D97-AF65-F5344CB8AC3E}">
        <p14:creationId xmlns:p14="http://schemas.microsoft.com/office/powerpoint/2010/main" val="191531814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当需要拒绝对方要求时，己方人员找一个借口暂时回避，让另一人员压迫对方让步的策略是（）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限制策略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软硬兼施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最后通牒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利用</a:t>
            </a:r>
            <a:r>
              <a:rPr lang="zh-CN" altLang="en-US" sz="2400" dirty="0">
                <a:latin typeface="微软雅黑" panose="020B0503020204020204" pitchFamily="34" charset="-122"/>
                <a:ea typeface="微软雅黑" panose="020B0503020204020204" pitchFamily="34" charset="-122"/>
              </a:rPr>
              <a:t>竞争</a:t>
            </a:r>
          </a:p>
        </p:txBody>
      </p:sp>
      <p:sp>
        <p:nvSpPr>
          <p:cNvPr id="6" name="文本框 5"/>
          <p:cNvSpPr txBox="1"/>
          <p:nvPr/>
        </p:nvSpPr>
        <p:spPr>
          <a:xfrm>
            <a:off x="787548" y="3613801"/>
            <a:ext cx="10866121"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r>
              <a:rPr lang="zh-CN" altLang="en-US" sz="2400" dirty="0">
                <a:latin typeface="楷体" panose="02010609060101010101" pitchFamily="49" charset="-122"/>
                <a:ea typeface="楷体" panose="02010609060101010101" pitchFamily="49" charset="-122"/>
              </a:rPr>
              <a:t>谈判过程中，对方在某一问题上应让步或可以让步但却坚持不让步时，谈判便难以继续下去。在这种情况下，谈判人员可采用软硬兼施的策略。 </a:t>
            </a:r>
          </a:p>
          <a:p>
            <a:r>
              <a:rPr lang="zh-CN" altLang="en-US" sz="2400" dirty="0">
                <a:latin typeface="楷体" panose="02010609060101010101" pitchFamily="49" charset="-122"/>
                <a:ea typeface="楷体" panose="02010609060101010101" pitchFamily="49" charset="-122"/>
              </a:rPr>
              <a:t>具体做法是，我方主谈人或负责人找一个借口暂时回避，让“强硬派”挂帅出阵，将对方的注意力引向自己，采取强硬立场，唇枪舌剑，寸步不让，从气势上压倒对方，给对方在心理上造成错觉，迫使对方让步，或者索性将对方主谈人激怒，使其怒中失态。 </a:t>
            </a:r>
          </a:p>
        </p:txBody>
      </p:sp>
    </p:spTree>
    <p:extLst>
      <p:ext uri="{BB962C8B-B14F-4D97-AF65-F5344CB8AC3E}">
        <p14:creationId xmlns:p14="http://schemas.microsoft.com/office/powerpoint/2010/main" val="232267158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如果谈判对方是外行，这时可采用的报价策略是（）</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先报价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后报价</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先后无所谓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不</a:t>
            </a:r>
            <a:r>
              <a:rPr lang="zh-CN" altLang="en-US" sz="2400" dirty="0">
                <a:latin typeface="微软雅黑" panose="020B0503020204020204" pitchFamily="34" charset="-122"/>
                <a:ea typeface="微软雅黑" panose="020B0503020204020204" pitchFamily="34" charset="-122"/>
              </a:rPr>
              <a:t>清楚</a:t>
            </a:r>
          </a:p>
        </p:txBody>
      </p:sp>
    </p:spTree>
    <p:extLst>
      <p:ext uri="{BB962C8B-B14F-4D97-AF65-F5344CB8AC3E}">
        <p14:creationId xmlns:p14="http://schemas.microsoft.com/office/powerpoint/2010/main" val="345807632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10053022"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如果谈判对方是外行，这时可采用的报价策略是（）</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先报价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后报价</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先后无所谓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不</a:t>
            </a:r>
            <a:r>
              <a:rPr lang="zh-CN" altLang="en-US" sz="2400" dirty="0">
                <a:latin typeface="微软雅黑" panose="020B0503020204020204" pitchFamily="34" charset="-122"/>
                <a:ea typeface="微软雅黑" panose="020B0503020204020204" pitchFamily="34" charset="-122"/>
              </a:rPr>
              <a:t>清楚</a:t>
            </a:r>
          </a:p>
        </p:txBody>
      </p:sp>
      <p:sp>
        <p:nvSpPr>
          <p:cNvPr id="6" name="文本框 5"/>
          <p:cNvSpPr txBox="1"/>
          <p:nvPr/>
        </p:nvSpPr>
        <p:spPr>
          <a:xfrm>
            <a:off x="1016148" y="3888998"/>
            <a:ext cx="10866121"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一般来说，通过分析比较谈判双方的谈判实力，可以采取不同的策略</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一般遵循强者先报价。 </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7631918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甲：“您对合作的前景怎么看？” </a:t>
            </a:r>
            <a:r>
              <a:rPr lang="zh-CN" altLang="en-US" sz="2400" dirty="0" smtClean="0">
                <a:latin typeface="微软雅黑" panose="020B0503020204020204" pitchFamily="34" charset="-122"/>
                <a:ea typeface="微软雅黑" panose="020B0503020204020204" pitchFamily="34" charset="-122"/>
              </a:rPr>
              <a:t>乙</a:t>
            </a:r>
            <a:r>
              <a:rPr lang="zh-CN" altLang="en-US" sz="2400" dirty="0">
                <a:latin typeface="微软雅黑" panose="020B0503020204020204" pitchFamily="34" charset="-122"/>
                <a:ea typeface="微软雅黑" panose="020B0503020204020204" pitchFamily="34" charset="-122"/>
              </a:rPr>
              <a:t>：“您对双方合作的前景又怎么看呢？” </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对话中乙所采用的回答方式是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答非所问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重申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无可奉告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问代答</a:t>
            </a:r>
          </a:p>
        </p:txBody>
      </p:sp>
    </p:spTree>
    <p:extLst>
      <p:ext uri="{BB962C8B-B14F-4D97-AF65-F5344CB8AC3E}">
        <p14:creationId xmlns:p14="http://schemas.microsoft.com/office/powerpoint/2010/main" val="11441649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甲：“您对合作的前景怎么看？” </a:t>
            </a:r>
            <a:r>
              <a:rPr lang="zh-CN" altLang="en-US" sz="2400" dirty="0" smtClean="0">
                <a:latin typeface="微软雅黑" panose="020B0503020204020204" pitchFamily="34" charset="-122"/>
                <a:ea typeface="微软雅黑" panose="020B0503020204020204" pitchFamily="34" charset="-122"/>
              </a:rPr>
              <a:t>乙</a:t>
            </a:r>
            <a:r>
              <a:rPr lang="zh-CN" altLang="en-US" sz="2400" dirty="0">
                <a:latin typeface="微软雅黑" panose="020B0503020204020204" pitchFamily="34" charset="-122"/>
                <a:ea typeface="微软雅黑" panose="020B0503020204020204" pitchFamily="34" charset="-122"/>
              </a:rPr>
              <a:t>：“您对双方合作的前景又怎么看呢？” </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对话中乙所采用的回答方式是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答非所问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重申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无可奉告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问代答</a:t>
            </a:r>
          </a:p>
        </p:txBody>
      </p:sp>
      <p:sp>
        <p:nvSpPr>
          <p:cNvPr id="6" name="文本框 5"/>
          <p:cNvSpPr txBox="1"/>
          <p:nvPr/>
        </p:nvSpPr>
        <p:spPr>
          <a:xfrm>
            <a:off x="1016596" y="3887227"/>
            <a:ext cx="10866121"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以问代答是用来应付谈判中那些一时难以回答或不想回答的问题的方式。此法如同把对方踢过来的球又踢了回去，请对方在自己的领域内反思后寻找答案。</a:t>
            </a:r>
          </a:p>
        </p:txBody>
      </p:sp>
    </p:spTree>
    <p:extLst>
      <p:ext uri="{BB962C8B-B14F-4D97-AF65-F5344CB8AC3E}">
        <p14:creationId xmlns:p14="http://schemas.microsoft.com/office/powerpoint/2010/main" val="220449765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如果对方用力握手，则表明此人（）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个性懦弱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傲慢</a:t>
            </a:r>
            <a:r>
              <a:rPr lang="zh-CN" altLang="en-US" sz="2400" dirty="0">
                <a:latin typeface="微软雅黑" panose="020B0503020204020204" pitchFamily="34" charset="-122"/>
                <a:ea typeface="微软雅黑" panose="020B0503020204020204" pitchFamily="34" charset="-122"/>
              </a:rPr>
              <a:t>矜持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做事主动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爱</a:t>
            </a:r>
            <a:r>
              <a:rPr lang="zh-CN" altLang="en-US" sz="2400" dirty="0">
                <a:latin typeface="微软雅黑" panose="020B0503020204020204" pitchFamily="34" charset="-122"/>
                <a:ea typeface="微软雅黑" panose="020B0503020204020204" pitchFamily="34" charset="-122"/>
              </a:rPr>
              <a:t>摆架子</a:t>
            </a:r>
          </a:p>
        </p:txBody>
      </p:sp>
    </p:spTree>
    <p:extLst>
      <p:ext uri="{BB962C8B-B14F-4D97-AF65-F5344CB8AC3E}">
        <p14:creationId xmlns:p14="http://schemas.microsoft.com/office/powerpoint/2010/main" val="16412412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如果对方用力握手，则表明此人（）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个性懦弱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傲慢</a:t>
            </a:r>
            <a:r>
              <a:rPr lang="zh-CN" altLang="en-US" sz="2400" dirty="0">
                <a:latin typeface="微软雅黑" panose="020B0503020204020204" pitchFamily="34" charset="-122"/>
                <a:ea typeface="微软雅黑" panose="020B0503020204020204" pitchFamily="34" charset="-122"/>
              </a:rPr>
              <a:t>矜持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做事主动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爱</a:t>
            </a:r>
            <a:r>
              <a:rPr lang="zh-CN" altLang="en-US" sz="2400" dirty="0">
                <a:latin typeface="微软雅黑" panose="020B0503020204020204" pitchFamily="34" charset="-122"/>
                <a:ea typeface="微软雅黑" panose="020B0503020204020204" pitchFamily="34" charset="-122"/>
              </a:rPr>
              <a:t>摆架子</a:t>
            </a:r>
          </a:p>
        </p:txBody>
      </p:sp>
      <p:sp>
        <p:nvSpPr>
          <p:cNvPr id="6" name="文本框 5"/>
          <p:cNvSpPr txBox="1"/>
          <p:nvPr/>
        </p:nvSpPr>
        <p:spPr>
          <a:xfrm>
            <a:off x="884815" y="3460507"/>
            <a:ext cx="10866121" cy="166776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smtClean="0">
                <a:latin typeface="楷体" panose="02010609060101010101" pitchFamily="49" charset="-122"/>
                <a:ea typeface="楷体" panose="02010609060101010101" pitchFamily="49" charset="-122"/>
              </a:rPr>
              <a:t>如果</a:t>
            </a:r>
            <a:r>
              <a:rPr lang="zh-CN" altLang="en-US" sz="2400" dirty="0">
                <a:latin typeface="楷体" panose="02010609060101010101" pitchFamily="49" charset="-122"/>
                <a:ea typeface="楷体" panose="02010609060101010101" pitchFamily="49" charset="-122"/>
              </a:rPr>
              <a:t>对方用力握手，则表明此人具有好动、热情的性格，这类人往往做事喜欢主动。美国人大都喜欢采用这种握手的方式，这主要与他们好动的性格是分不开的。</a:t>
            </a:r>
          </a:p>
        </p:txBody>
      </p:sp>
    </p:spTree>
    <p:extLst>
      <p:ext uri="{BB962C8B-B14F-4D97-AF65-F5344CB8AC3E}">
        <p14:creationId xmlns:p14="http://schemas.microsoft.com/office/powerpoint/2010/main" val="30089314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小时的谈判，精力旺盛的阶段是（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最初</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5—8</a:t>
            </a:r>
            <a:r>
              <a:rPr lang="zh-CN" altLang="en-US" sz="2400" dirty="0" smtClean="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最初</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8—15</a:t>
            </a:r>
            <a:r>
              <a:rPr lang="zh-CN" altLang="en-US" sz="2400" dirty="0">
                <a:latin typeface="微软雅黑" panose="020B0503020204020204" pitchFamily="34" charset="-122"/>
                <a:ea typeface="微软雅黑" panose="020B0503020204020204" pitchFamily="34" charset="-122"/>
              </a:rPr>
              <a:t>分钟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5—8</a:t>
            </a:r>
            <a:r>
              <a:rPr lang="zh-CN" altLang="en-US" sz="2400" dirty="0" smtClean="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8—15</a:t>
            </a:r>
            <a:r>
              <a:rPr lang="zh-CN" altLang="en-US" sz="2400" dirty="0">
                <a:latin typeface="微软雅黑" panose="020B0503020204020204" pitchFamily="34" charset="-122"/>
                <a:ea typeface="微软雅黑" panose="020B0503020204020204" pitchFamily="34" charset="-122"/>
              </a:rPr>
              <a:t>分钟</a:t>
            </a:r>
          </a:p>
        </p:txBody>
      </p:sp>
    </p:spTree>
    <p:extLst>
      <p:ext uri="{BB962C8B-B14F-4D97-AF65-F5344CB8AC3E}">
        <p14:creationId xmlns:p14="http://schemas.microsoft.com/office/powerpoint/2010/main" val="254019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23292"/>
              <a:ext cx="3106738" cy="54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a:t>
              </a: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存在的风险</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2285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小时的谈判，精力旺盛的阶段是（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最初</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5—8</a:t>
            </a:r>
            <a:r>
              <a:rPr lang="zh-CN" altLang="en-US" sz="2400" dirty="0" smtClean="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最初</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8—15</a:t>
            </a:r>
            <a:r>
              <a:rPr lang="zh-CN" altLang="en-US" sz="2400" dirty="0">
                <a:latin typeface="微软雅黑" panose="020B0503020204020204" pitchFamily="34" charset="-122"/>
                <a:ea typeface="微软雅黑" panose="020B0503020204020204" pitchFamily="34" charset="-122"/>
              </a:rPr>
              <a:t>分钟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5—8</a:t>
            </a:r>
            <a:r>
              <a:rPr lang="zh-CN" altLang="en-US" sz="2400" dirty="0" smtClean="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最后</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8—15</a:t>
            </a:r>
            <a:r>
              <a:rPr lang="zh-CN" altLang="en-US" sz="2400" dirty="0">
                <a:latin typeface="微软雅黑" panose="020B0503020204020204" pitchFamily="34" charset="-122"/>
                <a:ea typeface="微软雅黑" panose="020B0503020204020204" pitchFamily="34" charset="-122"/>
              </a:rPr>
              <a:t>分钟</a:t>
            </a:r>
          </a:p>
        </p:txBody>
      </p:sp>
      <p:sp>
        <p:nvSpPr>
          <p:cNvPr id="6" name="文本框 5"/>
          <p:cNvSpPr txBox="1"/>
          <p:nvPr/>
        </p:nvSpPr>
        <p:spPr>
          <a:xfrm>
            <a:off x="634701" y="4441225"/>
            <a:ext cx="10866121"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一般来讲，如果是</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小时的谈判，最初的</a:t>
            </a:r>
            <a:r>
              <a:rPr lang="en-US" altLang="zh-CN" sz="2400" dirty="0">
                <a:latin typeface="楷体" panose="02010609060101010101" pitchFamily="49" charset="-122"/>
                <a:ea typeface="楷体" panose="02010609060101010101" pitchFamily="49" charset="-122"/>
              </a:rPr>
              <a:t>5—8</a:t>
            </a:r>
            <a:r>
              <a:rPr lang="zh-CN" altLang="en-US" sz="2400" dirty="0">
                <a:latin typeface="楷体" panose="02010609060101010101" pitchFamily="49" charset="-122"/>
                <a:ea typeface="楷体" panose="02010609060101010101" pitchFamily="49" charset="-122"/>
              </a:rPr>
              <a:t>分钟是精力旺盛的阶段。</a:t>
            </a:r>
          </a:p>
        </p:txBody>
      </p:sp>
    </p:spTree>
    <p:extLst>
      <p:ext uri="{BB962C8B-B14F-4D97-AF65-F5344CB8AC3E}">
        <p14:creationId xmlns:p14="http://schemas.microsoft.com/office/powerpoint/2010/main" val="176388042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下面国家的商人使用“不”的频率较高的是（）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巴西</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西班牙</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75964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下面国家的商人使用“不”的频率较高的是（）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巴西</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西班牙</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34701" y="4441225"/>
            <a:ext cx="10866121"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拉丁美洲人最突出的性格特点是固执、个人人格至上和富于男子气概；同时，他们也比较开朗和直爽，与处事精明敏捷的北美商人有所不同</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778228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英国商务宴请如需要男士着礼服，女士着长裙，则请柬上会注明（） </a:t>
            </a:r>
          </a:p>
          <a:p>
            <a:pPr>
              <a:lnSpc>
                <a:spcPct val="150000"/>
              </a:lnSpc>
            </a:pPr>
            <a:r>
              <a:rPr lang="en-US" altLang="zh-CN" sz="2400" dirty="0" smtClean="0">
                <a:latin typeface="微软雅黑" panose="020B0503020204020204" pitchFamily="34" charset="-122"/>
                <a:ea typeface="微软雅黑" panose="020B0503020204020204" pitchFamily="34" charset="-122"/>
              </a:rPr>
              <a:t>A:white </a:t>
            </a:r>
            <a:r>
              <a:rPr lang="en-US" altLang="zh-CN" sz="2400" dirty="0">
                <a:latin typeface="微软雅黑" panose="020B0503020204020204" pitchFamily="34" charset="-122"/>
                <a:ea typeface="微软雅黑" panose="020B0503020204020204" pitchFamily="34" charset="-122"/>
              </a:rPr>
              <a:t>jacket </a:t>
            </a:r>
          </a:p>
          <a:p>
            <a:pPr>
              <a:lnSpc>
                <a:spcPct val="150000"/>
              </a:lnSpc>
            </a:pPr>
            <a:r>
              <a:rPr lang="en-US" altLang="zh-CN" sz="2400" dirty="0" smtClean="0">
                <a:latin typeface="微软雅黑" panose="020B0503020204020204" pitchFamily="34" charset="-122"/>
                <a:ea typeface="微软雅黑" panose="020B0503020204020204" pitchFamily="34" charset="-122"/>
              </a:rPr>
              <a:t>B:black </a:t>
            </a:r>
            <a:r>
              <a:rPr lang="en-US" altLang="zh-CN" sz="2400" dirty="0">
                <a:latin typeface="微软雅黑" panose="020B0503020204020204" pitchFamily="34" charset="-122"/>
                <a:ea typeface="微软雅黑" panose="020B0503020204020204" pitchFamily="34" charset="-122"/>
              </a:rPr>
              <a:t>jacket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C:white tie</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D:black </a:t>
            </a:r>
            <a:r>
              <a:rPr lang="en-US" altLang="zh-CN" sz="2400" dirty="0">
                <a:latin typeface="微软雅黑" panose="020B0503020204020204" pitchFamily="34" charset="-122"/>
                <a:ea typeface="微软雅黑" panose="020B0503020204020204" pitchFamily="34" charset="-122"/>
              </a:rPr>
              <a:t>tie</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655869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英国商务宴请如需要男士着礼服，女士着长裙，则请柬上会注明（） </a:t>
            </a:r>
          </a:p>
          <a:p>
            <a:pPr>
              <a:lnSpc>
                <a:spcPct val="150000"/>
              </a:lnSpc>
            </a:pPr>
            <a:r>
              <a:rPr lang="en-US" altLang="zh-CN" sz="2400" dirty="0" smtClean="0">
                <a:latin typeface="微软雅黑" panose="020B0503020204020204" pitchFamily="34" charset="-122"/>
                <a:ea typeface="微软雅黑" panose="020B0503020204020204" pitchFamily="34" charset="-122"/>
              </a:rPr>
              <a:t>A:white </a:t>
            </a:r>
            <a:r>
              <a:rPr lang="en-US" altLang="zh-CN" sz="2400" dirty="0">
                <a:latin typeface="微软雅黑" panose="020B0503020204020204" pitchFamily="34" charset="-122"/>
                <a:ea typeface="微软雅黑" panose="020B0503020204020204" pitchFamily="34" charset="-122"/>
              </a:rPr>
              <a:t>jacket </a:t>
            </a:r>
          </a:p>
          <a:p>
            <a:pPr>
              <a:lnSpc>
                <a:spcPct val="150000"/>
              </a:lnSpc>
            </a:pPr>
            <a:r>
              <a:rPr lang="en-US" altLang="zh-CN" sz="2400" dirty="0" smtClean="0">
                <a:latin typeface="微软雅黑" panose="020B0503020204020204" pitchFamily="34" charset="-122"/>
                <a:ea typeface="微软雅黑" panose="020B0503020204020204" pitchFamily="34" charset="-122"/>
              </a:rPr>
              <a:t>B:black </a:t>
            </a:r>
            <a:r>
              <a:rPr lang="en-US" altLang="zh-CN" sz="2400" dirty="0">
                <a:latin typeface="微软雅黑" panose="020B0503020204020204" pitchFamily="34" charset="-122"/>
                <a:ea typeface="微软雅黑" panose="020B0503020204020204" pitchFamily="34" charset="-122"/>
              </a:rPr>
              <a:t>jacket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C:white tie</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D:black </a:t>
            </a:r>
            <a:r>
              <a:rPr lang="en-US" altLang="zh-CN" sz="2400" dirty="0">
                <a:latin typeface="微软雅黑" panose="020B0503020204020204" pitchFamily="34" charset="-122"/>
                <a:ea typeface="微软雅黑" panose="020B0503020204020204" pitchFamily="34" charset="-122"/>
              </a:rPr>
              <a:t>tie</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34701" y="4441225"/>
            <a:ext cx="10866121"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楷体" panose="02010609060101010101" pitchFamily="49" charset="-122"/>
                <a:ea typeface="楷体" panose="02010609060101010101" pitchFamily="49" charset="-122"/>
              </a:rPr>
              <a:t>     </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英国</a:t>
            </a:r>
            <a:r>
              <a:rPr lang="zh-CN" altLang="en-US" sz="2400" dirty="0">
                <a:latin typeface="楷体" panose="02010609060101010101" pitchFamily="49" charset="-122"/>
                <a:ea typeface="楷体" panose="02010609060101010101" pitchFamily="49" charset="-122"/>
              </a:rPr>
              <a:t>商人的谈判礼仪及禁忌 </a:t>
            </a:r>
          </a:p>
          <a:p>
            <a:pPr>
              <a:lnSpc>
                <a:spcPct val="150000"/>
              </a:lnSpc>
            </a:pPr>
            <a:r>
              <a:rPr lang="zh-CN" altLang="en-US" sz="2400" dirty="0" smtClean="0">
                <a:latin typeface="楷体" panose="02010609060101010101" pitchFamily="49" charset="-122"/>
                <a:ea typeface="楷体" panose="02010609060101010101" pitchFamily="49" charset="-122"/>
              </a:rPr>
              <a:t>若</a:t>
            </a:r>
            <a:r>
              <a:rPr lang="zh-CN" altLang="en-US" sz="2400" dirty="0">
                <a:latin typeface="楷体" panose="02010609060101010101" pitchFamily="49" charset="-122"/>
                <a:ea typeface="楷体" panose="02010609060101010101" pitchFamily="49" charset="-122"/>
              </a:rPr>
              <a:t>请柬上写有“</a:t>
            </a:r>
            <a:r>
              <a:rPr lang="en-US" altLang="zh-CN" sz="2400" dirty="0">
                <a:latin typeface="楷体" panose="02010609060101010101" pitchFamily="49" charset="-122"/>
                <a:ea typeface="楷体" panose="02010609060101010101" pitchFamily="49" charset="-122"/>
              </a:rPr>
              <a:t>black tie”</a:t>
            </a:r>
            <a:r>
              <a:rPr lang="zh-CN" altLang="en-US" sz="2400" dirty="0">
                <a:latin typeface="楷体" panose="02010609060101010101" pitchFamily="49" charset="-122"/>
                <a:ea typeface="楷体" panose="02010609060101010101" pitchFamily="49" charset="-122"/>
              </a:rPr>
              <a:t>字样，赴约时，男士应穿礼服，女士应穿长裙</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pPr>
              <a:lnSpc>
                <a:spcPct val="150000"/>
              </a:lnSpc>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201258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0199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之后，对方邀请己方去洗蒸汽浴，对方很有可能来自（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希腊</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俄罗斯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北欧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332512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之后，对方邀请己方去洗蒸汽浴，对方很有可能来自（ ）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希腊</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俄罗斯</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北欧</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84815" y="4182145"/>
            <a:ext cx="10866121"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楷体" panose="02010609060101010101" pitchFamily="49" charset="-122"/>
                <a:ea typeface="楷体" panose="02010609060101010101" pitchFamily="49" charset="-122"/>
              </a:rPr>
              <a:t>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北欧在一般意义上是指位于日德兰半岛、斯堪的纳维亚半岛上的芬兰、挪威、瑞典、丹麦、冰岛五国。 </a:t>
            </a:r>
            <a:r>
              <a:rPr lang="zh-CN" altLang="en-US" sz="2400" dirty="0" smtClean="0">
                <a:latin typeface="楷体" panose="02010609060101010101" pitchFamily="49" charset="-122"/>
                <a:ea typeface="楷体" panose="02010609060101010101" pitchFamily="49" charset="-122"/>
              </a:rPr>
              <a:t>北欧</a:t>
            </a:r>
            <a:r>
              <a:rPr lang="zh-CN" altLang="en-US" sz="2400" dirty="0">
                <a:latin typeface="楷体" panose="02010609060101010101" pitchFamily="49" charset="-122"/>
                <a:ea typeface="楷体" panose="02010609060101010101" pitchFamily="49" charset="-122"/>
              </a:rPr>
              <a:t>商人在谈判中态度谦恭，非常讲究文明礼貌，不易激动，善于同外国客商搞好关系。同时，他们的谈判风格坦诚，不隐藏自己的观点，善于提出各种建设性方案。 谈判之后，常会邀请对方去洗蒸汽</a:t>
            </a:r>
            <a:r>
              <a:rPr lang="zh-CN" altLang="en-US" sz="2400" dirty="0" smtClean="0">
                <a:latin typeface="楷体" panose="02010609060101010101" pitchFamily="49" charset="-122"/>
                <a:ea typeface="楷体" panose="02010609060101010101" pitchFamily="49" charset="-122"/>
              </a:rPr>
              <a:t>浴</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3949437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如果外币债券和债务入账时的汇率与最终结算时的汇率不同，就会产生账面上的损益差异，这种风险属于（）</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利率风险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结算</a:t>
            </a:r>
            <a:r>
              <a:rPr lang="zh-CN" altLang="en-US" sz="2400" dirty="0" smtClean="0">
                <a:latin typeface="微软雅黑" panose="020B0503020204020204" pitchFamily="34" charset="-122"/>
                <a:ea typeface="微软雅黑" panose="020B0503020204020204" pitchFamily="34" charset="-122"/>
              </a:rPr>
              <a:t>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外汇</a:t>
            </a:r>
            <a:r>
              <a:rPr lang="zh-CN" altLang="en-US" sz="2400" dirty="0">
                <a:latin typeface="微软雅黑" panose="020B0503020204020204" pitchFamily="34" charset="-122"/>
                <a:ea typeface="微软雅黑" panose="020B0503020204020204" pitchFamily="34" charset="-122"/>
              </a:rPr>
              <a:t>买卖风险</a:t>
            </a:r>
          </a:p>
        </p:txBody>
      </p:sp>
    </p:spTree>
    <p:extLst>
      <p:ext uri="{BB962C8B-B14F-4D97-AF65-F5344CB8AC3E}">
        <p14:creationId xmlns:p14="http://schemas.microsoft.com/office/powerpoint/2010/main" val="395378675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如果外币债券和债务入账时的汇率与最终结算时的汇率不同，就会产生账面上的损益差异，这种风险属于（）</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利率风险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a:t>
            </a:r>
            <a:r>
              <a:rPr lang="zh-CN" altLang="en-US" sz="2400" dirty="0">
                <a:latin typeface="微软雅黑" panose="020B0503020204020204" pitchFamily="34" charset="-122"/>
                <a:ea typeface="微软雅黑" panose="020B0503020204020204" pitchFamily="34"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结算</a:t>
            </a:r>
            <a:r>
              <a:rPr lang="zh-CN" altLang="en-US" sz="2400" dirty="0" smtClean="0">
                <a:latin typeface="微软雅黑" panose="020B0503020204020204" pitchFamily="34" charset="-122"/>
                <a:ea typeface="微软雅黑" panose="020B0503020204020204" pitchFamily="34" charset="-122"/>
              </a:rPr>
              <a:t>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外汇</a:t>
            </a:r>
            <a:r>
              <a:rPr lang="zh-CN" altLang="en-US" sz="2400" dirty="0">
                <a:latin typeface="微软雅黑" panose="020B0503020204020204" pitchFamily="34" charset="-122"/>
                <a:ea typeface="微软雅黑" panose="020B0503020204020204" pitchFamily="34" charset="-122"/>
              </a:rPr>
              <a:t>买卖风险</a:t>
            </a:r>
          </a:p>
        </p:txBody>
      </p:sp>
      <p:sp>
        <p:nvSpPr>
          <p:cNvPr id="6" name="文本框 5"/>
          <p:cNvSpPr txBox="1"/>
          <p:nvPr/>
        </p:nvSpPr>
        <p:spPr>
          <a:xfrm>
            <a:off x="884815" y="3626346"/>
            <a:ext cx="10907358"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当企业对拥有的外币债权和债务必须进行会计处理时，由于企业一般是用本币对企业的经济活动进行核算的，因此就必须用外币来对外币债券和债务进行评价和折算，这就出现了折算的汇率问题。 </a:t>
            </a:r>
          </a:p>
          <a:p>
            <a:r>
              <a:rPr lang="zh-CN" altLang="en-US" sz="2400" dirty="0">
                <a:latin typeface="楷体" panose="02010609060101010101" pitchFamily="49" charset="-122"/>
                <a:ea typeface="楷体" panose="02010609060101010101" pitchFamily="49" charset="-122"/>
              </a:rPr>
              <a:t>如果外币债券和债务入账时的汇率与最终结算时的汇率不同，就会产生账面上的损益差异。这种损益不是进行实际交割时的实际损益，而是会计财务评价上的损益。它会影响到向股东和社会公开的营业报告书中的经营成果。 </a:t>
            </a:r>
          </a:p>
        </p:txBody>
      </p:sp>
    </p:spTree>
    <p:extLst>
      <p:ext uri="{BB962C8B-B14F-4D97-AF65-F5344CB8AC3E}">
        <p14:creationId xmlns:p14="http://schemas.microsoft.com/office/powerpoint/2010/main" val="87849805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期权的购买者预期某种产品的价格会下跌时，以一定的期权费购买在未来约定时期内以约定的价格卖出该种产品的权利是（）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卖</a:t>
            </a:r>
            <a:r>
              <a:rPr lang="zh-CN" altLang="en-US" sz="2400" dirty="0">
                <a:latin typeface="微软雅黑" panose="020B0503020204020204" pitchFamily="34" charset="-122"/>
                <a:ea typeface="微软雅黑" panose="020B0503020204020204" pitchFamily="34" charset="-122"/>
              </a:rPr>
              <a:t>入</a:t>
            </a:r>
            <a:r>
              <a:rPr lang="zh-CN" altLang="en-US" sz="2400" dirty="0" smtClean="0">
                <a:latin typeface="微软雅黑" panose="020B0503020204020204" pitchFamily="34" charset="-122"/>
                <a:ea typeface="微软雅黑" panose="020B0503020204020204" pitchFamily="34" charset="-122"/>
              </a:rPr>
              <a:t>期权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买入期权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看涨</a:t>
            </a:r>
            <a:r>
              <a:rPr lang="zh-CN" altLang="en-US" sz="2400" dirty="0">
                <a:latin typeface="微软雅黑" panose="020B0503020204020204" pitchFamily="34" charset="-122"/>
                <a:ea typeface="微软雅黑" panose="020B0503020204020204" pitchFamily="34" charset="-122"/>
              </a:rPr>
              <a:t>期权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看跌</a:t>
            </a:r>
            <a:r>
              <a:rPr lang="zh-CN" altLang="en-US" sz="2400" dirty="0">
                <a:latin typeface="微软雅黑" panose="020B0503020204020204" pitchFamily="34" charset="-122"/>
                <a:ea typeface="微软雅黑" panose="020B0503020204020204" pitchFamily="34" charset="-122"/>
              </a:rPr>
              <a:t>期权</a:t>
            </a:r>
          </a:p>
        </p:txBody>
      </p:sp>
    </p:spTree>
    <p:extLst>
      <p:ext uri="{BB962C8B-B14F-4D97-AF65-F5344CB8AC3E}">
        <p14:creationId xmlns:p14="http://schemas.microsoft.com/office/powerpoint/2010/main" val="110156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6456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期权的购买者预期某种产品的价格会下跌时，以一定的期权费购买在未来约定时期内以约定的价格卖出该种产品的权利是（）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卖</a:t>
            </a:r>
            <a:r>
              <a:rPr lang="zh-CN" altLang="en-US" sz="2400" dirty="0">
                <a:latin typeface="微软雅黑" panose="020B0503020204020204" pitchFamily="34" charset="-122"/>
                <a:ea typeface="微软雅黑" panose="020B0503020204020204" pitchFamily="34" charset="-122"/>
              </a:rPr>
              <a:t>入</a:t>
            </a:r>
            <a:r>
              <a:rPr lang="zh-CN" altLang="en-US" sz="2400" dirty="0" smtClean="0">
                <a:latin typeface="微软雅黑" panose="020B0503020204020204" pitchFamily="34" charset="-122"/>
                <a:ea typeface="微软雅黑" panose="020B0503020204020204" pitchFamily="34" charset="-122"/>
              </a:rPr>
              <a:t>期权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买入期权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看涨</a:t>
            </a:r>
            <a:r>
              <a:rPr lang="zh-CN" altLang="en-US" sz="2400" dirty="0">
                <a:latin typeface="微软雅黑" panose="020B0503020204020204" pitchFamily="34" charset="-122"/>
                <a:ea typeface="微软雅黑" panose="020B0503020204020204" pitchFamily="34" charset="-122"/>
              </a:rPr>
              <a:t>期权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看跌</a:t>
            </a:r>
            <a:r>
              <a:rPr lang="zh-CN" altLang="en-US" sz="2400" dirty="0">
                <a:latin typeface="微软雅黑" panose="020B0503020204020204" pitchFamily="34" charset="-122"/>
                <a:ea typeface="微软雅黑" panose="020B0503020204020204" pitchFamily="34" charset="-122"/>
              </a:rPr>
              <a:t>期权</a:t>
            </a:r>
          </a:p>
        </p:txBody>
      </p:sp>
      <p:sp>
        <p:nvSpPr>
          <p:cNvPr id="6" name="文本框 5"/>
          <p:cNvSpPr txBox="1"/>
          <p:nvPr/>
        </p:nvSpPr>
        <p:spPr>
          <a:xfrm>
            <a:off x="634701" y="3422126"/>
            <a:ext cx="11472133" cy="323165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期权是事先以较小的代价购买一种在未来规定的时间内以某一确定价格卖出或卖出某种金融工具的权利。其中，购买这种权利所费的代价就是期权费，而未来卖出或卖出某种金融工具的价格就是履约价格。按照购买者的权利划分，期权分为两种，即买入期权和卖出期权。买入期权也叫看涨期权，是指期权的购买者预期某种产品的价格会上涨时，以一定的期权费购买在未来约定的时期内以约定的价格购买该种产品的权利。卖出期权也叫看跌期权，是指期权的购买者预期某种产品的价格会下跌时，以一定的期权费购买在未来约定的时期内以约定的价格卖出该种产品的权利。</a:t>
            </a:r>
          </a:p>
        </p:txBody>
      </p:sp>
    </p:spTree>
    <p:extLst>
      <p:ext uri="{BB962C8B-B14F-4D97-AF65-F5344CB8AC3E}">
        <p14:creationId xmlns:p14="http://schemas.microsoft.com/office/powerpoint/2010/main" val="349822889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中国入世谈判过程中遇到的最大谈判对手是 （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美国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英国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01508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4815" y="1117239"/>
            <a:ext cx="10997902"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中国入世谈判过程中遇到的最大谈判对手是 （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美国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英国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84815" y="4260326"/>
            <a:ext cx="9978613" cy="138499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在过往的谈判中，最主要的对手就是美国了。首先是美国财大气粗，谈判地位非常强。</a:t>
            </a:r>
          </a:p>
        </p:txBody>
      </p:sp>
    </p:spTree>
    <p:extLst>
      <p:ext uri="{BB962C8B-B14F-4D97-AF65-F5344CB8AC3E}">
        <p14:creationId xmlns:p14="http://schemas.microsoft.com/office/powerpoint/2010/main" val="91223564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以下国家中，采用大陆法系的有（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荷兰</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瑞士</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意大利</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936152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以下国家中，采用大陆法系的有（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德国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荷兰</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瑞士</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法国</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意大利</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9701" y="4533559"/>
            <a:ext cx="9929309"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ABCDE</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大陆法系形成于西欧，除法国和德国以外，许多欧洲国家如瑞士、意大利、奥地利、比利时、卢森堡、荷兰、西班牙、葡萄牙等国也都属于大陆法体系。</a:t>
            </a:r>
          </a:p>
        </p:txBody>
      </p:sp>
    </p:spTree>
    <p:extLst>
      <p:ext uri="{BB962C8B-B14F-4D97-AF65-F5344CB8AC3E}">
        <p14:creationId xmlns:p14="http://schemas.microsoft.com/office/powerpoint/2010/main" val="138014908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以下人员属于第二层次谈判队伍的有（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首席代表 </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B:</a:t>
            </a:r>
            <a:r>
              <a:rPr lang="zh-CN" altLang="en-US" sz="2400" dirty="0" smtClean="0">
                <a:latin typeface="微软雅黑" panose="020B0503020204020204" pitchFamily="34" charset="-122"/>
                <a:ea typeface="微软雅黑" panose="020B0503020204020204" pitchFamily="34" charset="-122"/>
              </a:rPr>
              <a:t>技术人员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管理人员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翻译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速记员</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1660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以下人员属于第二层次谈判队伍的有（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首席代表 </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B:</a:t>
            </a:r>
            <a:r>
              <a:rPr lang="zh-CN" altLang="en-US" sz="2400" dirty="0" smtClean="0">
                <a:latin typeface="微软雅黑" panose="020B0503020204020204" pitchFamily="34" charset="-122"/>
                <a:ea typeface="微软雅黑" panose="020B0503020204020204" pitchFamily="34" charset="-122"/>
              </a:rPr>
              <a:t>技术人员</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管理人员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翻译</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速记员</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4461" y="3688080"/>
            <a:ext cx="10882259" cy="249299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BCD</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二层次的谈判人员是懂行的专家和专业人员，他们凭自己的专长负责某一方面的专门工作。既要有熟悉全部生产过程的设计、技术人员，也应有基层生产或者管理人员，更要有了解市场信息、善于经营的销售、经营人员。特别需要指出的是，在国际商务谈判中，翻译是实际的核心人员。根据题意，第二层次谈判队伍包括</a:t>
            </a:r>
            <a:r>
              <a:rPr lang="en-US" altLang="zh-CN" sz="2400" dirty="0">
                <a:latin typeface="楷体" panose="02010609060101010101" pitchFamily="49" charset="-122"/>
                <a:ea typeface="楷体" panose="02010609060101010101" pitchFamily="49" charset="-122"/>
              </a:rPr>
              <a:t>BCD</a:t>
            </a:r>
            <a:r>
              <a:rPr lang="zh-CN" altLang="en-US" sz="2400" dirty="0">
                <a:latin typeface="楷体" panose="02010609060101010101" pitchFamily="49" charset="-122"/>
                <a:ea typeface="楷体" panose="02010609060101010101" pitchFamily="49" charset="-122"/>
              </a:rPr>
              <a:t>选项。</a:t>
            </a:r>
          </a:p>
        </p:txBody>
      </p:sp>
    </p:spTree>
    <p:extLst>
      <p:ext uri="{BB962C8B-B14F-4D97-AF65-F5344CB8AC3E}">
        <p14:creationId xmlns:p14="http://schemas.microsoft.com/office/powerpoint/2010/main" val="18539856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限制策略有（）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权利限制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年龄</a:t>
            </a:r>
            <a:r>
              <a:rPr lang="zh-CN" altLang="en-US" sz="2400" dirty="0">
                <a:latin typeface="微软雅黑" panose="020B0503020204020204" pitchFamily="34" charset="-122"/>
                <a:ea typeface="微软雅黑" panose="020B0503020204020204" pitchFamily="34" charset="-122"/>
              </a:rPr>
              <a:t>限制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资料限制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自然环境</a:t>
            </a:r>
            <a:r>
              <a:rPr lang="zh-CN" altLang="en-US" sz="2400" dirty="0">
                <a:latin typeface="微软雅黑" panose="020B0503020204020204" pitchFamily="34" charset="-122"/>
                <a:ea typeface="微软雅黑" panose="020B0503020204020204" pitchFamily="34" charset="-122"/>
              </a:rPr>
              <a:t>限制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人力资源</a:t>
            </a:r>
            <a:r>
              <a:rPr lang="zh-CN" altLang="en-US" sz="2400" dirty="0">
                <a:latin typeface="微软雅黑" panose="020B0503020204020204" pitchFamily="34" charset="-122"/>
                <a:ea typeface="微软雅黑" panose="020B0503020204020204" pitchFamily="34" charset="-122"/>
              </a:rPr>
              <a:t>限制</a:t>
            </a:r>
          </a:p>
        </p:txBody>
      </p:sp>
    </p:spTree>
    <p:extLst>
      <p:ext uri="{BB962C8B-B14F-4D97-AF65-F5344CB8AC3E}">
        <p14:creationId xmlns:p14="http://schemas.microsoft.com/office/powerpoint/2010/main" val="275971188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限制策略有（）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权利限制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年龄</a:t>
            </a:r>
            <a:r>
              <a:rPr lang="zh-CN" altLang="en-US" sz="2400" dirty="0">
                <a:latin typeface="微软雅黑" panose="020B0503020204020204" pitchFamily="34" charset="-122"/>
                <a:ea typeface="微软雅黑" panose="020B0503020204020204" pitchFamily="34" charset="-122"/>
              </a:rPr>
              <a:t>限制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资料限制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自然环境</a:t>
            </a:r>
            <a:r>
              <a:rPr lang="zh-CN" altLang="en-US" sz="2400" dirty="0">
                <a:latin typeface="微软雅黑" panose="020B0503020204020204" pitchFamily="34" charset="-122"/>
                <a:ea typeface="微软雅黑" panose="020B0503020204020204" pitchFamily="34" charset="-122"/>
              </a:rPr>
              <a:t>限制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人力资源</a:t>
            </a:r>
            <a:r>
              <a:rPr lang="zh-CN" altLang="en-US" sz="2400" dirty="0">
                <a:latin typeface="微软雅黑" panose="020B0503020204020204" pitchFamily="34" charset="-122"/>
                <a:ea typeface="微软雅黑" panose="020B0503020204020204" pitchFamily="34" charset="-122"/>
              </a:rPr>
              <a:t>限制</a:t>
            </a:r>
          </a:p>
        </p:txBody>
      </p:sp>
      <p:sp>
        <p:nvSpPr>
          <p:cNvPr id="6" name="文本框 5"/>
          <p:cNvSpPr txBox="1"/>
          <p:nvPr/>
        </p:nvSpPr>
        <p:spPr>
          <a:xfrm>
            <a:off x="1035421" y="3688080"/>
            <a:ext cx="10882259"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ACDE</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商务谈判中，经常运用的限制因素有以下几种： </a:t>
            </a: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．权利限制 </a:t>
            </a:r>
          </a:p>
          <a:p>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．资料限制 </a:t>
            </a: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．其他方面的限制 </a:t>
            </a:r>
          </a:p>
        </p:txBody>
      </p:sp>
    </p:spTree>
    <p:extLst>
      <p:ext uri="{BB962C8B-B14F-4D97-AF65-F5344CB8AC3E}">
        <p14:creationId xmlns:p14="http://schemas.microsoft.com/office/powerpoint/2010/main" val="220880731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885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跨文化谈判中，“</a:t>
            </a:r>
            <a:r>
              <a:rPr lang="en-US" altLang="zh-CN" sz="2400" dirty="0">
                <a:latin typeface="微软雅黑" panose="020B0503020204020204" pitchFamily="34" charset="-122"/>
                <a:ea typeface="微软雅黑" panose="020B0503020204020204" pitchFamily="34" charset="-122"/>
              </a:rPr>
              <a:t>YES”</a:t>
            </a:r>
            <a:r>
              <a:rPr lang="zh-CN" altLang="en-US" sz="2400" dirty="0">
                <a:latin typeface="微软雅黑" panose="020B0503020204020204" pitchFamily="34" charset="-122"/>
                <a:ea typeface="微软雅黑" panose="020B0503020204020204" pitchFamily="34" charset="-122"/>
              </a:rPr>
              <a:t>可能表示的含义包括（ ） </a:t>
            </a:r>
          </a:p>
          <a:p>
            <a:pPr>
              <a:lnSpc>
                <a:spcPct val="150000"/>
              </a:lnSpc>
            </a:pPr>
            <a:r>
              <a:rPr lang="en-US" altLang="zh-CN" sz="2400" dirty="0" smtClean="0">
                <a:latin typeface="微软雅黑" panose="020B0503020204020204" pitchFamily="34" charset="-122"/>
                <a:ea typeface="微软雅黑" panose="020B0503020204020204" pitchFamily="34" charset="-122"/>
              </a:rPr>
              <a:t>A:I </a:t>
            </a:r>
            <a:r>
              <a:rPr lang="en-US" altLang="zh-CN" sz="2400" dirty="0">
                <a:latin typeface="微软雅黑" panose="020B0503020204020204" pitchFamily="34" charset="-122"/>
                <a:ea typeface="微软雅黑" panose="020B0503020204020204" pitchFamily="34" charset="-122"/>
              </a:rPr>
              <a:t>agree with </a:t>
            </a:r>
            <a:r>
              <a:rPr lang="en-US" altLang="zh-CN" sz="2400" dirty="0" smtClean="0">
                <a:latin typeface="微软雅黑" panose="020B0503020204020204" pitchFamily="34" charset="-122"/>
                <a:ea typeface="微软雅黑" panose="020B0503020204020204" pitchFamily="34" charset="-122"/>
              </a:rPr>
              <a:t>you              B:I </a:t>
            </a:r>
            <a:r>
              <a:rPr lang="en-US" altLang="zh-CN" sz="2400" dirty="0">
                <a:latin typeface="微软雅黑" panose="020B0503020204020204" pitchFamily="34" charset="-122"/>
                <a:ea typeface="微软雅黑" panose="020B0503020204020204" pitchFamily="34" charset="-122"/>
              </a:rPr>
              <a:t>will consider it </a:t>
            </a:r>
          </a:p>
          <a:p>
            <a:pPr>
              <a:lnSpc>
                <a:spcPct val="150000"/>
              </a:lnSpc>
            </a:pPr>
            <a:r>
              <a:rPr lang="en-US" altLang="zh-CN" sz="2400" dirty="0" smtClean="0">
                <a:latin typeface="微软雅黑" panose="020B0503020204020204" pitchFamily="34" charset="-122"/>
                <a:ea typeface="微软雅黑" panose="020B0503020204020204" pitchFamily="34" charset="-122"/>
              </a:rPr>
              <a:t>C:I </a:t>
            </a:r>
            <a:r>
              <a:rPr lang="en-US" altLang="zh-CN" sz="2400" dirty="0">
                <a:latin typeface="微软雅黑" panose="020B0503020204020204" pitchFamily="34" charset="-122"/>
                <a:ea typeface="微软雅黑" panose="020B0503020204020204" pitchFamily="34" charset="-122"/>
              </a:rPr>
              <a:t>am </a:t>
            </a:r>
            <a:r>
              <a:rPr lang="en-US" altLang="zh-CN" sz="2400" dirty="0" smtClean="0">
                <a:latin typeface="微软雅黑" panose="020B0503020204020204" pitchFamily="34" charset="-122"/>
                <a:ea typeface="微软雅黑" panose="020B0503020204020204" pitchFamily="34" charset="-122"/>
              </a:rPr>
              <a:t>listening                  D:It </a:t>
            </a:r>
            <a:r>
              <a:rPr lang="en-US" altLang="zh-CN" sz="2400" dirty="0">
                <a:latin typeface="微软雅黑" panose="020B0503020204020204" pitchFamily="34" charset="-122"/>
                <a:ea typeface="微软雅黑" panose="020B0503020204020204" pitchFamily="34" charset="-122"/>
              </a:rPr>
              <a:t>is impossible </a:t>
            </a:r>
          </a:p>
          <a:p>
            <a:pPr>
              <a:lnSpc>
                <a:spcPct val="150000"/>
              </a:lnSpc>
            </a:pPr>
            <a:r>
              <a:rPr lang="en-US" altLang="zh-CN" sz="2400" dirty="0" smtClean="0">
                <a:latin typeface="微软雅黑" panose="020B0503020204020204" pitchFamily="34" charset="-122"/>
                <a:ea typeface="微软雅黑" panose="020B0503020204020204" pitchFamily="34" charset="-122"/>
              </a:rPr>
              <a:t>E:I </a:t>
            </a:r>
            <a:r>
              <a:rPr lang="en-US" altLang="zh-CN" sz="2400" dirty="0">
                <a:latin typeface="微软雅黑" panose="020B0503020204020204" pitchFamily="34" charset="-122"/>
                <a:ea typeface="微软雅黑" panose="020B0503020204020204" pitchFamily="34" charset="-122"/>
              </a:rPr>
              <a:t>understand the question</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8570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135054"/>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16595" y="1349972"/>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策略概述</a:t>
            </a: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grpSp>
        <p:nvGrpSpPr>
          <p:cNvPr id="22" name="组合 21"/>
          <p:cNvGrpSpPr/>
          <p:nvPr/>
        </p:nvGrpSpPr>
        <p:grpSpPr>
          <a:xfrm>
            <a:off x="1720029" y="1424301"/>
            <a:ext cx="1252224" cy="2269830"/>
            <a:chOff x="3655073" y="2264545"/>
            <a:chExt cx="1075643" cy="1264390"/>
          </a:xfrm>
        </p:grpSpPr>
        <p:grpSp>
          <p:nvGrpSpPr>
            <p:cNvPr id="24" name="组合 30"/>
            <p:cNvGrpSpPr>
              <a:grpSpLocks/>
            </p:cNvGrpSpPr>
            <p:nvPr/>
          </p:nvGrpSpPr>
          <p:grpSpPr bwMode="auto">
            <a:xfrm rot="16200000">
              <a:off x="4067537" y="2427820"/>
              <a:ext cx="826454" cy="499904"/>
              <a:chOff x="7" y="504055"/>
              <a:chExt cx="6032667" cy="648073"/>
            </a:xfrm>
          </p:grpSpPr>
          <p:sp>
            <p:nvSpPr>
              <p:cNvPr id="28" name="直接连接符 31"/>
              <p:cNvSpPr>
                <a:spLocks noChangeShapeType="1"/>
              </p:cNvSpPr>
              <p:nvPr/>
            </p:nvSpPr>
            <p:spPr bwMode="auto">
              <a:xfrm>
                <a:off x="7" y="504055"/>
                <a:ext cx="6032667" cy="0"/>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0"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5" name="直接连接符 24"/>
            <p:cNvCxnSpPr>
              <a:stCxn id="28" idx="0"/>
            </p:cNvCxnSpPr>
            <p:nvPr/>
          </p:nvCxnSpPr>
          <p:spPr>
            <a:xfrm flipH="1">
              <a:off x="4230810" y="3091001"/>
              <a:ext cx="2" cy="4379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3655073" y="2481738"/>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箭头连接符 35"/>
            <p:cNvCxnSpPr>
              <a:cxnSpLocks noChangeShapeType="1"/>
            </p:cNvCxnSpPr>
            <p:nvPr/>
          </p:nvCxnSpPr>
          <p:spPr bwMode="auto">
            <a:xfrm rot="16200000">
              <a:off x="4480765" y="3278983"/>
              <a:ext cx="0" cy="49990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31" name="圆角矩形 30"/>
          <p:cNvSpPr/>
          <p:nvPr/>
        </p:nvSpPr>
        <p:spPr>
          <a:xfrm>
            <a:off x="3046640" y="1190163"/>
            <a:ext cx="1485019" cy="591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策略</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rPr>
              <a:t>概念</a:t>
            </a:r>
            <a:endPar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endParaRPr>
          </a:p>
        </p:txBody>
      </p:sp>
      <p:sp>
        <p:nvSpPr>
          <p:cNvPr id="32" name="圆角矩形 31"/>
          <p:cNvSpPr/>
          <p:nvPr/>
        </p:nvSpPr>
        <p:spPr>
          <a:xfrm>
            <a:off x="2972254" y="3455894"/>
            <a:ext cx="1559406" cy="5854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制定</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rPr>
              <a:t>步骤</a:t>
            </a:r>
            <a:endParaRPr lang="zh-CN" altLang="en-US" sz="2400" b="1" spc="-5" dirty="0">
              <a:solidFill>
                <a:srgbClr val="C00000"/>
              </a:solidFill>
              <a:latin typeface="楷体" panose="02010609060101010101" charset="-122"/>
              <a:ea typeface="楷体" panose="02010609060101010101" charset="-122"/>
              <a:cs typeface="微软雅黑" panose="020B0503020204020204" pitchFamily="34" charset="-122"/>
            </a:endParaRPr>
          </a:p>
        </p:txBody>
      </p:sp>
      <p:sp>
        <p:nvSpPr>
          <p:cNvPr id="34" name="文本框 4"/>
          <p:cNvSpPr txBox="1"/>
          <p:nvPr/>
        </p:nvSpPr>
        <p:spPr>
          <a:xfrm>
            <a:off x="3046640" y="1750625"/>
            <a:ext cx="8558172" cy="83099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200000"/>
              </a:lnSpc>
              <a:spcBef>
                <a:spcPct val="0"/>
              </a:spcBef>
              <a:buNone/>
            </a:pPr>
            <a:r>
              <a:rPr sz="2400" dirty="0" err="1" smtClean="0">
                <a:latin typeface="楷体" panose="02010609060101010101" pitchFamily="49" charset="-122"/>
                <a:ea typeface="楷体" panose="02010609060101010101" pitchFamily="49" charset="-122"/>
              </a:rPr>
              <a:t>在</a:t>
            </a:r>
            <a:r>
              <a:rPr sz="2400" u="sng" dirty="0" err="1" smtClean="0">
                <a:solidFill>
                  <a:srgbClr val="C00000"/>
                </a:solidFill>
                <a:latin typeface="楷体" panose="02010609060101010101" pitchFamily="49" charset="-122"/>
                <a:ea typeface="楷体" panose="02010609060101010101" pitchFamily="49" charset="-122"/>
              </a:rPr>
              <a:t>可以预见和可能发生的情况下</a:t>
            </a:r>
            <a:r>
              <a:rPr sz="2400" dirty="0" err="1" smtClean="0">
                <a:latin typeface="楷体" panose="02010609060101010101" pitchFamily="49" charset="-122"/>
                <a:ea typeface="楷体" panose="02010609060101010101" pitchFamily="49" charset="-122"/>
              </a:rPr>
              <a:t>应采取的相应的</a:t>
            </a:r>
            <a:r>
              <a:rPr sz="2400" u="sng" dirty="0" err="1" smtClean="0">
                <a:solidFill>
                  <a:srgbClr val="C00000"/>
                </a:solidFill>
                <a:latin typeface="楷体" panose="02010609060101010101" pitchFamily="49" charset="-122"/>
                <a:ea typeface="楷体" panose="02010609060101010101" pitchFamily="49" charset="-122"/>
              </a:rPr>
              <a:t>行动和手段</a:t>
            </a:r>
            <a:r>
              <a:rPr sz="2400" dirty="0">
                <a:latin typeface="楷体" panose="02010609060101010101" pitchFamily="49" charset="-122"/>
                <a:ea typeface="楷体" panose="02010609060101010101" pitchFamily="49" charset="-122"/>
              </a:rPr>
              <a:t>。</a:t>
            </a:r>
          </a:p>
        </p:txBody>
      </p:sp>
      <p:sp>
        <p:nvSpPr>
          <p:cNvPr id="35" name="文本框 4"/>
          <p:cNvSpPr txBox="1"/>
          <p:nvPr/>
        </p:nvSpPr>
        <p:spPr>
          <a:xfrm>
            <a:off x="4427455" y="2765883"/>
            <a:ext cx="6953308" cy="3754874"/>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70000"/>
              </a:lnSpc>
              <a:spcBef>
                <a:spcPct val="0"/>
              </a:spcBef>
              <a:buNone/>
            </a:pPr>
            <a:r>
              <a:rPr sz="2000" dirty="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一）</a:t>
            </a:r>
            <a:r>
              <a:rPr sz="2000" b="1" u="sng" dirty="0" err="1">
                <a:latin typeface="楷体" panose="02010609060101010101" pitchFamily="49" charset="-122"/>
                <a:ea typeface="楷体" panose="02010609060101010101" pitchFamily="49" charset="-122"/>
              </a:rPr>
              <a:t>了解影响谈判的因素</a:t>
            </a:r>
            <a:r>
              <a:rPr lang="zh-CN" sz="2000" dirty="0" smtClean="0">
                <a:latin typeface="楷体" panose="02010609060101010101" pitchFamily="49" charset="-122"/>
                <a:ea typeface="楷体" panose="02010609060101010101" pitchFamily="49" charset="-122"/>
              </a:rPr>
              <a:t>：</a:t>
            </a:r>
            <a:r>
              <a:rPr sz="2000" dirty="0" err="1" smtClean="0">
                <a:latin typeface="楷体" panose="02010609060101010101" pitchFamily="49" charset="-122"/>
                <a:ea typeface="楷体" panose="02010609060101010101" pitchFamily="49" charset="-122"/>
              </a:rPr>
              <a:t>问题、分歧</a:t>
            </a:r>
            <a:r>
              <a:rPr sz="2000" dirty="0" err="1">
                <a:latin typeface="楷体" panose="02010609060101010101" pitchFamily="49" charset="-122"/>
                <a:ea typeface="楷体" panose="02010609060101010101" pitchFamily="49" charset="-122"/>
              </a:rPr>
              <a:t>、态度、趋势等</a:t>
            </a:r>
            <a:endParaRPr sz="2000" dirty="0">
              <a:latin typeface="楷体" panose="02010609060101010101" pitchFamily="49" charset="-122"/>
              <a:ea typeface="楷体" panose="02010609060101010101" pitchFamily="49" charset="-122"/>
            </a:endParaRPr>
          </a:p>
          <a:p>
            <a:pPr marL="0" lvl="0" indent="0">
              <a:lnSpc>
                <a:spcPct val="170000"/>
              </a:lnSpc>
              <a:spcBef>
                <a:spcPct val="0"/>
              </a:spcBef>
              <a:buNone/>
            </a:pPr>
            <a:r>
              <a:rPr sz="2000" dirty="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二）</a:t>
            </a:r>
            <a:r>
              <a:rPr sz="2000" b="1" u="sng" dirty="0" err="1">
                <a:latin typeface="楷体" panose="02010609060101010101" pitchFamily="49" charset="-122"/>
                <a:ea typeface="楷体" panose="02010609060101010101" pitchFamily="49" charset="-122"/>
              </a:rPr>
              <a:t>寻找关键问题</a:t>
            </a:r>
            <a:r>
              <a:rPr sz="2000" dirty="0" err="1">
                <a:latin typeface="楷体" panose="02010609060101010101" pitchFamily="49" charset="-122"/>
                <a:ea typeface="楷体" panose="02010609060101010101" pitchFamily="49" charset="-122"/>
              </a:rPr>
              <a:t>：陈述界定、厘清性质、分析作用</a:t>
            </a:r>
            <a:endParaRPr sz="2000" dirty="0">
              <a:latin typeface="楷体" panose="02010609060101010101" pitchFamily="49" charset="-122"/>
              <a:ea typeface="楷体" panose="02010609060101010101" pitchFamily="49" charset="-122"/>
            </a:endParaRPr>
          </a:p>
          <a:p>
            <a:pPr marL="0" lvl="0" indent="0">
              <a:lnSpc>
                <a:spcPct val="170000"/>
              </a:lnSpc>
              <a:spcBef>
                <a:spcPct val="0"/>
              </a:spcBef>
              <a:buNone/>
            </a:pPr>
            <a:r>
              <a:rPr sz="2000" dirty="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三）</a:t>
            </a:r>
            <a:r>
              <a:rPr sz="2000" b="1" u="sng" dirty="0" err="1" smtClean="0">
                <a:latin typeface="楷体" panose="02010609060101010101" pitchFamily="49" charset="-122"/>
                <a:ea typeface="楷体" panose="02010609060101010101" pitchFamily="49" charset="-122"/>
              </a:rPr>
              <a:t>确定具体目标</a:t>
            </a:r>
            <a:r>
              <a:rPr lang="zh-CN" altLang="en-US" sz="2000" dirty="0">
                <a:latin typeface="楷体" panose="02010609060101010101" pitchFamily="49" charset="-122"/>
                <a:ea typeface="楷体" panose="02010609060101010101" pitchFamily="49" charset="-122"/>
              </a:rPr>
              <a:t>：分</a:t>
            </a:r>
            <a:r>
              <a:rPr lang="zh-CN" altLang="en-US" sz="2000" dirty="0" smtClean="0">
                <a:latin typeface="楷体" panose="02010609060101010101" pitchFamily="49" charset="-122"/>
                <a:ea typeface="楷体" panose="02010609060101010101" pitchFamily="49" charset="-122"/>
              </a:rPr>
              <a:t>析</a:t>
            </a:r>
            <a:r>
              <a:rPr lang="zh-CN" altLang="en-US" sz="2000" dirty="0">
                <a:latin typeface="楷体" panose="02010609060101010101" pitchFamily="49" charset="-122"/>
                <a:ea typeface="楷体" panose="02010609060101010101" pitchFamily="49" charset="-122"/>
              </a:rPr>
              <a:t>、调整、修订</a:t>
            </a:r>
            <a:endParaRPr lang="en-US" sz="2000" dirty="0">
              <a:latin typeface="楷体" panose="02010609060101010101" pitchFamily="49" charset="-122"/>
              <a:ea typeface="楷体" panose="02010609060101010101" pitchFamily="49" charset="-122"/>
            </a:endParaRPr>
          </a:p>
          <a:p>
            <a:pPr marL="0" lvl="0" indent="0">
              <a:lnSpc>
                <a:spcPct val="170000"/>
              </a:lnSpc>
              <a:spcBef>
                <a:spcPct val="0"/>
              </a:spcBef>
              <a:buNone/>
            </a:pPr>
            <a:r>
              <a:rPr sz="2000" dirty="0" smtClean="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四）</a:t>
            </a:r>
            <a:r>
              <a:rPr sz="2000" b="1" u="sng" dirty="0" err="1" smtClean="0">
                <a:latin typeface="楷体" panose="02010609060101010101" pitchFamily="49" charset="-122"/>
                <a:ea typeface="楷体" panose="02010609060101010101" pitchFamily="49" charset="-122"/>
              </a:rPr>
              <a:t>形成假设性方法</a:t>
            </a:r>
            <a:r>
              <a:rPr lang="zh-CN" altLang="en-US" sz="2000" dirty="0">
                <a:latin typeface="楷体" panose="02010609060101010101" pitchFamily="49" charset="-122"/>
                <a:ea typeface="楷体" panose="02010609060101010101" pitchFamily="49" charset="-122"/>
              </a:rPr>
              <a:t>：途径及方法</a:t>
            </a:r>
            <a:endParaRPr sz="2000" dirty="0">
              <a:latin typeface="楷体" panose="02010609060101010101" pitchFamily="49" charset="-122"/>
              <a:ea typeface="楷体" panose="02010609060101010101" pitchFamily="49" charset="-122"/>
            </a:endParaRPr>
          </a:p>
          <a:p>
            <a:pPr marL="0" indent="0">
              <a:lnSpc>
                <a:spcPct val="170000"/>
              </a:lnSpc>
              <a:spcBef>
                <a:spcPct val="0"/>
              </a:spcBef>
              <a:buNone/>
            </a:pPr>
            <a:r>
              <a:rPr sz="2000" dirty="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五）</a:t>
            </a:r>
            <a:r>
              <a:rPr sz="2000" b="1" u="sng" dirty="0" err="1" smtClean="0">
                <a:latin typeface="楷体" panose="02010609060101010101" pitchFamily="49" charset="-122"/>
                <a:ea typeface="楷体" panose="02010609060101010101" pitchFamily="49" charset="-122"/>
              </a:rPr>
              <a:t>深度分析和比较假设方法</a:t>
            </a:r>
            <a:r>
              <a:rPr lang="zh-CN" altLang="en-US" sz="2000" dirty="0">
                <a:latin typeface="楷体" panose="02010609060101010101" pitchFamily="49" charset="-122"/>
                <a:ea typeface="楷体" panose="02010609060101010101" pitchFamily="49" charset="-122"/>
              </a:rPr>
              <a:t>：权衡利弊、分析比较</a:t>
            </a:r>
            <a:endParaRPr lang="en-US" sz="2000" dirty="0">
              <a:latin typeface="楷体" panose="02010609060101010101" pitchFamily="49" charset="-122"/>
              <a:ea typeface="楷体" panose="02010609060101010101" pitchFamily="49" charset="-122"/>
            </a:endParaRPr>
          </a:p>
          <a:p>
            <a:pPr marL="0" lvl="0" indent="0">
              <a:lnSpc>
                <a:spcPct val="170000"/>
              </a:lnSpc>
              <a:spcBef>
                <a:spcPct val="0"/>
              </a:spcBef>
              <a:buNone/>
            </a:pPr>
            <a:r>
              <a:rPr sz="2000" dirty="0" smtClean="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六）</a:t>
            </a:r>
            <a:r>
              <a:rPr sz="2000" b="1" u="sng" dirty="0" err="1" smtClean="0">
                <a:latin typeface="楷体" panose="02010609060101010101" pitchFamily="49" charset="-122"/>
                <a:ea typeface="楷体" panose="02010609060101010101" pitchFamily="49" charset="-122"/>
              </a:rPr>
              <a:t>形成具体的谈判策略</a:t>
            </a:r>
            <a:r>
              <a:rPr lang="zh-CN" altLang="en-US" sz="2000" dirty="0">
                <a:latin typeface="楷体" panose="02010609060101010101" pitchFamily="49" charset="-122"/>
                <a:ea typeface="楷体" panose="02010609060101010101" pitchFamily="49" charset="-122"/>
              </a:rPr>
              <a:t>：评价得出结论，分出上中下策</a:t>
            </a:r>
            <a:endParaRPr sz="2000" dirty="0">
              <a:latin typeface="楷体" panose="02010609060101010101" pitchFamily="49" charset="-122"/>
              <a:ea typeface="楷体" panose="02010609060101010101" pitchFamily="49" charset="-122"/>
            </a:endParaRPr>
          </a:p>
          <a:p>
            <a:pPr marL="0" lvl="0" indent="0">
              <a:lnSpc>
                <a:spcPct val="170000"/>
              </a:lnSpc>
              <a:spcBef>
                <a:spcPct val="0"/>
              </a:spcBef>
              <a:buNone/>
            </a:pPr>
            <a:r>
              <a:rPr sz="2000" dirty="0">
                <a:latin typeface="楷体" panose="02010609060101010101" pitchFamily="49" charset="-122"/>
                <a:ea typeface="楷体" panose="02010609060101010101" pitchFamily="49" charset="-122"/>
              </a:rPr>
              <a:t>（</a:t>
            </a:r>
            <a:r>
              <a:rPr sz="2000" dirty="0" err="1">
                <a:latin typeface="楷体" panose="02010609060101010101" pitchFamily="49" charset="-122"/>
                <a:ea typeface="楷体" panose="02010609060101010101" pitchFamily="49" charset="-122"/>
              </a:rPr>
              <a:t>七）</a:t>
            </a:r>
            <a:r>
              <a:rPr sz="2000" b="1" u="sng" dirty="0" err="1" smtClean="0">
                <a:latin typeface="楷体" panose="02010609060101010101" pitchFamily="49" charset="-122"/>
                <a:ea typeface="楷体" panose="02010609060101010101" pitchFamily="49" charset="-122"/>
              </a:rPr>
              <a:t>拟定行动计划草案</a:t>
            </a:r>
            <a:r>
              <a:rPr lang="zh-CN" altLang="en-US" sz="2000" dirty="0">
                <a:latin typeface="楷体" panose="02010609060101010101" pitchFamily="49" charset="-122"/>
                <a:ea typeface="楷体" panose="02010609060101010101" pitchFamily="49" charset="-122"/>
              </a:rPr>
              <a:t>：具体事项、时间、空间</a:t>
            </a:r>
            <a:endParaRPr sz="2000" dirty="0">
              <a:latin typeface="楷体" panose="02010609060101010101" pitchFamily="49" charset="-122"/>
              <a:ea typeface="楷体" panose="02010609060101010101" pitchFamily="49" charset="-122"/>
            </a:endParaRPr>
          </a:p>
        </p:txBody>
      </p:sp>
      <p:sp>
        <p:nvSpPr>
          <p:cNvPr id="36" name="五边形 35"/>
          <p:cNvSpPr/>
          <p:nvPr/>
        </p:nvSpPr>
        <p:spPr>
          <a:xfrm flipH="1">
            <a:off x="4661043" y="1269923"/>
            <a:ext cx="1265817" cy="388183"/>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名词解释</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7" name="五边形 36"/>
          <p:cNvSpPr/>
          <p:nvPr/>
        </p:nvSpPr>
        <p:spPr>
          <a:xfrm flipH="1">
            <a:off x="3146881" y="4247179"/>
            <a:ext cx="1265817" cy="388183"/>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smtClean="0">
                <a:solidFill>
                  <a:schemeClr val="tx1"/>
                </a:solidFill>
                <a:latin typeface="微软雅黑" panose="020B0503020204020204" pitchFamily="34" charset="-122"/>
                <a:ea typeface="微软雅黑" panose="020B0503020204020204" pitchFamily="34" charset="-122"/>
                <a:sym typeface="+mn-ea"/>
              </a:rPr>
              <a:t>简答题</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9897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885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跨文化谈判中，“</a:t>
            </a:r>
            <a:r>
              <a:rPr lang="en-US" altLang="zh-CN" sz="2400" dirty="0">
                <a:latin typeface="微软雅黑" panose="020B0503020204020204" pitchFamily="34" charset="-122"/>
                <a:ea typeface="微软雅黑" panose="020B0503020204020204" pitchFamily="34" charset="-122"/>
              </a:rPr>
              <a:t>YES”</a:t>
            </a:r>
            <a:r>
              <a:rPr lang="zh-CN" altLang="en-US" sz="2400" dirty="0">
                <a:latin typeface="微软雅黑" panose="020B0503020204020204" pitchFamily="34" charset="-122"/>
                <a:ea typeface="微软雅黑" panose="020B0503020204020204" pitchFamily="34" charset="-122"/>
              </a:rPr>
              <a:t>可能表示的含义包括（ ） </a:t>
            </a:r>
          </a:p>
          <a:p>
            <a:pPr>
              <a:lnSpc>
                <a:spcPct val="150000"/>
              </a:lnSpc>
            </a:pPr>
            <a:r>
              <a:rPr lang="en-US" altLang="zh-CN" sz="2400" dirty="0" smtClean="0">
                <a:latin typeface="微软雅黑" panose="020B0503020204020204" pitchFamily="34" charset="-122"/>
                <a:ea typeface="微软雅黑" panose="020B0503020204020204" pitchFamily="34" charset="-122"/>
              </a:rPr>
              <a:t>A:I </a:t>
            </a:r>
            <a:r>
              <a:rPr lang="en-US" altLang="zh-CN" sz="2400" dirty="0">
                <a:latin typeface="微软雅黑" panose="020B0503020204020204" pitchFamily="34" charset="-122"/>
                <a:ea typeface="微软雅黑" panose="020B0503020204020204" pitchFamily="34" charset="-122"/>
              </a:rPr>
              <a:t>agree with </a:t>
            </a:r>
            <a:r>
              <a:rPr lang="en-US" altLang="zh-CN" sz="2400" dirty="0" smtClean="0">
                <a:latin typeface="微软雅黑" panose="020B0503020204020204" pitchFamily="34" charset="-122"/>
                <a:ea typeface="微软雅黑" panose="020B0503020204020204" pitchFamily="34" charset="-122"/>
              </a:rPr>
              <a:t>you              B:I </a:t>
            </a:r>
            <a:r>
              <a:rPr lang="en-US" altLang="zh-CN" sz="2400" dirty="0">
                <a:latin typeface="微软雅黑" panose="020B0503020204020204" pitchFamily="34" charset="-122"/>
                <a:ea typeface="微软雅黑" panose="020B0503020204020204" pitchFamily="34" charset="-122"/>
              </a:rPr>
              <a:t>will consider it </a:t>
            </a:r>
          </a:p>
          <a:p>
            <a:pPr>
              <a:lnSpc>
                <a:spcPct val="150000"/>
              </a:lnSpc>
            </a:pPr>
            <a:r>
              <a:rPr lang="en-US" altLang="zh-CN" sz="2400" dirty="0" smtClean="0">
                <a:latin typeface="微软雅黑" panose="020B0503020204020204" pitchFamily="34" charset="-122"/>
                <a:ea typeface="微软雅黑" panose="020B0503020204020204" pitchFamily="34" charset="-122"/>
              </a:rPr>
              <a:t>C:I </a:t>
            </a:r>
            <a:r>
              <a:rPr lang="en-US" altLang="zh-CN" sz="2400" dirty="0">
                <a:latin typeface="微软雅黑" panose="020B0503020204020204" pitchFamily="34" charset="-122"/>
                <a:ea typeface="微软雅黑" panose="020B0503020204020204" pitchFamily="34" charset="-122"/>
              </a:rPr>
              <a:t>am </a:t>
            </a:r>
            <a:r>
              <a:rPr lang="en-US" altLang="zh-CN" sz="2400" dirty="0" smtClean="0">
                <a:latin typeface="微软雅黑" panose="020B0503020204020204" pitchFamily="34" charset="-122"/>
                <a:ea typeface="微软雅黑" panose="020B0503020204020204" pitchFamily="34" charset="-122"/>
              </a:rPr>
              <a:t>listening                  D:It </a:t>
            </a:r>
            <a:r>
              <a:rPr lang="en-US" altLang="zh-CN" sz="2400" dirty="0">
                <a:latin typeface="微软雅黑" panose="020B0503020204020204" pitchFamily="34" charset="-122"/>
                <a:ea typeface="微软雅黑" panose="020B0503020204020204" pitchFamily="34" charset="-122"/>
              </a:rPr>
              <a:t>is impossible </a:t>
            </a:r>
          </a:p>
          <a:p>
            <a:pPr>
              <a:lnSpc>
                <a:spcPct val="150000"/>
              </a:lnSpc>
            </a:pPr>
            <a:r>
              <a:rPr lang="en-US" altLang="zh-CN" sz="2400" dirty="0" smtClean="0">
                <a:latin typeface="微软雅黑" panose="020B0503020204020204" pitchFamily="34" charset="-122"/>
                <a:ea typeface="微软雅黑" panose="020B0503020204020204" pitchFamily="34" charset="-122"/>
              </a:rPr>
              <a:t>E:I </a:t>
            </a:r>
            <a:r>
              <a:rPr lang="en-US" altLang="zh-CN" sz="2400" dirty="0">
                <a:latin typeface="微软雅黑" panose="020B0503020204020204" pitchFamily="34" charset="-122"/>
                <a:ea typeface="微软雅黑" panose="020B0503020204020204" pitchFamily="34" charset="-122"/>
              </a:rPr>
              <a:t>understand the question</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34701" y="3425563"/>
            <a:ext cx="11384280" cy="323165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ABCE</a:t>
            </a:r>
            <a:endParaRPr lang="zh-CN" altLang="en-US"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有家美国公司和一家日本公司进行商务谈判。在谈判中，美国人很高兴地发现，每当他提出一个意见时，对方就点头说“</a:t>
            </a:r>
            <a:r>
              <a:rPr lang="en-US" altLang="zh-CN" sz="2400" dirty="0" smtClean="0">
                <a:latin typeface="楷体" panose="02010609060101010101" pitchFamily="49" charset="-122"/>
                <a:ea typeface="楷体" panose="02010609060101010101" pitchFamily="49" charset="-122"/>
              </a:rPr>
              <a:t>Yes”</a:t>
            </a:r>
            <a:r>
              <a:rPr lang="zh-CN" altLang="en-US" sz="2400" dirty="0" smtClean="0">
                <a:latin typeface="楷体" panose="02010609060101010101" pitchFamily="49" charset="-122"/>
                <a:ea typeface="楷体" panose="02010609060101010101" pitchFamily="49" charset="-122"/>
              </a:rPr>
              <a:t>，他以为这次谈判特别顺利。直到他要求签合同时才震惊地发现日本人说的“</a:t>
            </a:r>
            <a:r>
              <a:rPr lang="en-US" altLang="zh-CN" sz="2400" dirty="0" smtClean="0">
                <a:latin typeface="楷体" panose="02010609060101010101" pitchFamily="49" charset="-122"/>
                <a:ea typeface="楷体" panose="02010609060101010101" pitchFamily="49" charset="-122"/>
              </a:rPr>
              <a:t>Yes”</a:t>
            </a:r>
            <a:r>
              <a:rPr lang="zh-CN" altLang="en-US" sz="2400" dirty="0" smtClean="0">
                <a:latin typeface="楷体" panose="02010609060101010101" pitchFamily="49" charset="-122"/>
                <a:ea typeface="楷体" panose="02010609060101010101" pitchFamily="49" charset="-122"/>
              </a:rPr>
              <a:t>是表示礼貌的“ </a:t>
            </a:r>
            <a:r>
              <a:rPr lang="en-US" altLang="zh-CN" sz="2400" dirty="0" smtClean="0">
                <a:latin typeface="楷体" panose="02010609060101010101" pitchFamily="49" charset="-122"/>
                <a:ea typeface="楷体" panose="02010609060101010101" pitchFamily="49" charset="-122"/>
              </a:rPr>
              <a:t>I'm listening</a:t>
            </a:r>
            <a:r>
              <a:rPr lang="zh-CN" altLang="en-US" sz="2400" dirty="0" smtClean="0">
                <a:latin typeface="楷体" panose="02010609060101010101" pitchFamily="49" charset="-122"/>
                <a:ea typeface="楷体" panose="02010609060101010101" pitchFamily="49" charset="-122"/>
              </a:rPr>
              <a:t>（我在听）”的意思，不是“ </a:t>
            </a:r>
            <a:r>
              <a:rPr lang="en-US" altLang="zh-CN" sz="2400" dirty="0" smtClean="0">
                <a:latin typeface="楷体" panose="02010609060101010101" pitchFamily="49" charset="-122"/>
                <a:ea typeface="楷体" panose="02010609060101010101" pitchFamily="49" charset="-122"/>
              </a:rPr>
              <a:t>I agree with you</a:t>
            </a:r>
            <a:r>
              <a:rPr lang="zh-CN" altLang="en-US" sz="2400" dirty="0" smtClean="0">
                <a:latin typeface="楷体" panose="02010609060101010101" pitchFamily="49" charset="-122"/>
                <a:ea typeface="楷体" panose="02010609060101010101" pitchFamily="49" charset="-122"/>
              </a:rPr>
              <a:t>（我同意你的意见）的意思。实际上，“</a:t>
            </a:r>
            <a:r>
              <a:rPr lang="en-US" altLang="zh-CN" sz="2400" dirty="0" smtClean="0">
                <a:latin typeface="楷体" panose="02010609060101010101" pitchFamily="49" charset="-122"/>
                <a:ea typeface="楷体" panose="02010609060101010101" pitchFamily="49" charset="-122"/>
              </a:rPr>
              <a:t>Yes”</a:t>
            </a:r>
            <a:r>
              <a:rPr lang="zh-CN" altLang="en-US" sz="2400" dirty="0" smtClean="0">
                <a:latin typeface="楷体" panose="02010609060101010101" pitchFamily="49" charset="-122"/>
                <a:ea typeface="楷体" panose="02010609060101010101" pitchFamily="49" charset="-122"/>
              </a:rPr>
              <a:t>这个词的意思是非常丰富的，除了以上两种以外，还有“ </a:t>
            </a:r>
            <a:r>
              <a:rPr lang="en-US" altLang="zh-CN" sz="2400" dirty="0" smtClean="0">
                <a:latin typeface="楷体" panose="02010609060101010101" pitchFamily="49" charset="-122"/>
                <a:ea typeface="楷体" panose="02010609060101010101" pitchFamily="49" charset="-122"/>
              </a:rPr>
              <a:t>I understand the question</a:t>
            </a:r>
            <a:r>
              <a:rPr lang="zh-CN" altLang="en-US" sz="2400" dirty="0" smtClean="0">
                <a:latin typeface="楷体" panose="02010609060101010101" pitchFamily="49" charset="-122"/>
                <a:ea typeface="楷体" panose="02010609060101010101" pitchFamily="49" charset="-122"/>
              </a:rPr>
              <a:t>（这个问题我理解）的意思和“ </a:t>
            </a:r>
            <a:r>
              <a:rPr lang="en-US" altLang="zh-CN" sz="2400" dirty="0" smtClean="0">
                <a:latin typeface="楷体" panose="02010609060101010101" pitchFamily="49" charset="-122"/>
                <a:ea typeface="楷体" panose="02010609060101010101" pitchFamily="49" charset="-122"/>
              </a:rPr>
              <a:t>I'll consider it”</a:t>
            </a:r>
            <a:r>
              <a:rPr lang="zh-CN" altLang="en-US" sz="2400" dirty="0" smtClean="0">
                <a:latin typeface="楷体" panose="02010609060101010101" pitchFamily="49" charset="-122"/>
                <a:ea typeface="楷体" panose="02010609060101010101" pitchFamily="49" charset="-122"/>
              </a:rPr>
              <a:t>（我会考虑的）的意思。</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7628394"/>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885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以下选项中属于日本商人谈判风格的有（）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讲究礼仪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注重人际关系</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等级</a:t>
            </a:r>
            <a:r>
              <a:rPr lang="zh-CN" altLang="en-US" sz="2400" dirty="0">
                <a:latin typeface="微软雅黑" panose="020B0503020204020204" pitchFamily="34" charset="-122"/>
                <a:ea typeface="微软雅黑" panose="020B0503020204020204" pitchFamily="34" charset="-122"/>
              </a:rPr>
              <a:t>观念</a:t>
            </a:r>
            <a:r>
              <a:rPr lang="zh-CN" altLang="en-US" sz="2400" dirty="0" smtClean="0">
                <a:latin typeface="微软雅黑" panose="020B0503020204020204" pitchFamily="34" charset="-122"/>
                <a:ea typeface="微软雅黑" panose="020B0503020204020204" pitchFamily="34" charset="-122"/>
              </a:rPr>
              <a:t>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精明</a:t>
            </a:r>
            <a:r>
              <a:rPr lang="zh-CN" altLang="en-US" sz="2400" dirty="0">
                <a:latin typeface="微软雅黑" panose="020B0503020204020204" pitchFamily="34" charset="-122"/>
                <a:ea typeface="微软雅黑" panose="020B0503020204020204" pitchFamily="34" charset="-122"/>
              </a:rPr>
              <a:t>自信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勤奋</a:t>
            </a:r>
            <a:r>
              <a:rPr lang="zh-CN" altLang="en-US" sz="2400" dirty="0">
                <a:latin typeface="微软雅黑" panose="020B0503020204020204" pitchFamily="34" charset="-122"/>
                <a:ea typeface="微软雅黑" panose="020B0503020204020204" pitchFamily="34" charset="-122"/>
              </a:rPr>
              <a:t>刻苦 </a:t>
            </a:r>
          </a:p>
        </p:txBody>
      </p:sp>
    </p:spTree>
    <p:extLst>
      <p:ext uri="{BB962C8B-B14F-4D97-AF65-F5344CB8AC3E}">
        <p14:creationId xmlns:p14="http://schemas.microsoft.com/office/powerpoint/2010/main" val="147123888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885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以下选项中属于日本商人谈判风格的有（）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讲究礼仪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注重人际关系</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等级</a:t>
            </a:r>
            <a:r>
              <a:rPr lang="zh-CN" altLang="en-US" sz="2400" dirty="0">
                <a:latin typeface="微软雅黑" panose="020B0503020204020204" pitchFamily="34" charset="-122"/>
                <a:ea typeface="微软雅黑" panose="020B0503020204020204" pitchFamily="34" charset="-122"/>
              </a:rPr>
              <a:t>观念</a:t>
            </a:r>
            <a:r>
              <a:rPr lang="zh-CN" altLang="en-US" sz="2400" dirty="0" smtClean="0">
                <a:latin typeface="微软雅黑" panose="020B0503020204020204" pitchFamily="34" charset="-122"/>
                <a:ea typeface="微软雅黑" panose="020B0503020204020204" pitchFamily="34" charset="-122"/>
              </a:rPr>
              <a:t>强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精明</a:t>
            </a:r>
            <a:r>
              <a:rPr lang="zh-CN" altLang="en-US" sz="2400" dirty="0">
                <a:latin typeface="微软雅黑" panose="020B0503020204020204" pitchFamily="34" charset="-122"/>
                <a:ea typeface="微软雅黑" panose="020B0503020204020204" pitchFamily="34" charset="-122"/>
              </a:rPr>
              <a:t>自信 </a:t>
            </a: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勤奋</a:t>
            </a:r>
            <a:r>
              <a:rPr lang="zh-CN" altLang="en-US" sz="2400" dirty="0">
                <a:latin typeface="微软雅黑" panose="020B0503020204020204" pitchFamily="34" charset="-122"/>
                <a:ea typeface="微软雅黑" panose="020B0503020204020204" pitchFamily="34" charset="-122"/>
              </a:rPr>
              <a:t>刻苦 </a:t>
            </a:r>
          </a:p>
        </p:txBody>
      </p:sp>
      <p:sp>
        <p:nvSpPr>
          <p:cNvPr id="6" name="文本框 5"/>
          <p:cNvSpPr txBox="1"/>
          <p:nvPr/>
        </p:nvSpPr>
        <p:spPr>
          <a:xfrm>
            <a:off x="944880" y="3780547"/>
            <a:ext cx="10759440" cy="2123658"/>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ABCDE</a:t>
            </a:r>
          </a:p>
          <a:p>
            <a:r>
              <a:rPr lang="zh-CN" altLang="en-US" sz="2400" dirty="0" smtClean="0">
                <a:latin typeface="楷体" panose="02010609060101010101" pitchFamily="49" charset="-122"/>
                <a:ea typeface="楷体" panose="02010609060101010101" pitchFamily="49" charset="-122"/>
              </a:rPr>
              <a:t>现代</a:t>
            </a:r>
            <a:r>
              <a:rPr lang="zh-CN" altLang="en-US" sz="2400" dirty="0">
                <a:latin typeface="楷体" panose="02010609060101010101" pitchFamily="49" charset="-122"/>
                <a:ea typeface="楷体" panose="02010609060101010101" pitchFamily="49" charset="-122"/>
              </a:rPr>
              <a:t>的日本人兼有东西方观念，具有鲜明特点。他们讲究礼仪，注重人际关系；等级观念强，性格内向，不轻信人；工作态度认真、慎重，办事有耐心；精明自信，进取心强，勤奋刻苦。这些特征在日本商人身上表现为事前准备充分，计划性强，注重长远利益，善于开拓新的市场。</a:t>
            </a:r>
          </a:p>
        </p:txBody>
      </p:sp>
    </p:spTree>
    <p:extLst>
      <p:ext uri="{BB962C8B-B14F-4D97-AF65-F5344CB8AC3E}">
        <p14:creationId xmlns:p14="http://schemas.microsoft.com/office/powerpoint/2010/main" val="323472542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中立地</a:t>
            </a:r>
            <a:r>
              <a:rPr lang="zh-CN" altLang="en-US" sz="2400" dirty="0" smtClean="0">
                <a:latin typeface="微软雅黑" panose="020B0503020204020204" pitchFamily="34" charset="-122"/>
                <a:ea typeface="微软雅黑" panose="020B0503020204020204" pitchFamily="34" charset="-122"/>
              </a:rPr>
              <a:t>谈判</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000838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中立地</a:t>
            </a:r>
            <a:r>
              <a:rPr lang="zh-CN" altLang="en-US" sz="2400" dirty="0" smtClean="0">
                <a:latin typeface="微软雅黑" panose="020B0503020204020204" pitchFamily="34" charset="-122"/>
                <a:ea typeface="微软雅黑" panose="020B0503020204020204" pitchFamily="34" charset="-122"/>
              </a:rPr>
              <a:t>谈判</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是指在谈判双方所在地以外的其他地点进行谈判。</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38325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smtClean="0">
                <a:latin typeface="微软雅黑" panose="020B0503020204020204" pitchFamily="34" charset="-122"/>
                <a:ea typeface="微软雅黑" panose="020B0503020204020204" pitchFamily="34" charset="-122"/>
              </a:rPr>
              <a:t>法人</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907459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27.</a:t>
            </a:r>
            <a:r>
              <a:rPr lang="zh-CN" altLang="en-US" sz="2400" dirty="0" smtClean="0">
                <a:latin typeface="微软雅黑" panose="020B0503020204020204" pitchFamily="34" charset="-122"/>
                <a:ea typeface="微软雅黑" panose="020B0503020204020204" pitchFamily="34" charset="-122"/>
              </a:rPr>
              <a:t>法人</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拥有独立的财产、能够以自己的名义享受民事权利和承担民事义务，并且按照法定程序成立的法律实体。</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42962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日本式报价术</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90340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日本式报价术</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将最低价格列在价格表上，以求首先引起买主的兴趣。</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821242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套期保值</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970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16595" y="2159645"/>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开局阶段</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grpSp>
        <p:nvGrpSpPr>
          <p:cNvPr id="17" name="组合 16"/>
          <p:cNvGrpSpPr/>
          <p:nvPr/>
        </p:nvGrpSpPr>
        <p:grpSpPr>
          <a:xfrm>
            <a:off x="1660634" y="1676025"/>
            <a:ext cx="752658" cy="3065494"/>
            <a:chOff x="3690729" y="2253962"/>
            <a:chExt cx="1235295" cy="1274973"/>
          </a:xfrm>
        </p:grpSpPr>
        <p:grpSp>
          <p:nvGrpSpPr>
            <p:cNvPr id="18" name="组合 30"/>
            <p:cNvGrpSpPr>
              <a:grpSpLocks/>
            </p:cNvGrpSpPr>
            <p:nvPr/>
          </p:nvGrpSpPr>
          <p:grpSpPr bwMode="auto">
            <a:xfrm rot="16200000">
              <a:off x="4126734" y="2358035"/>
              <a:ext cx="837037" cy="628891"/>
              <a:chOff x="10" y="504050"/>
              <a:chExt cx="6109912" cy="815291"/>
            </a:xfrm>
          </p:grpSpPr>
          <p:sp>
            <p:nvSpPr>
              <p:cNvPr id="22" name="直接连接符 31"/>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3" name="直接箭头连接符 35"/>
              <p:cNvCxnSpPr>
                <a:cxnSpLocks noChangeShapeType="1"/>
                <a:endCxn id="24" idx="1"/>
              </p:cNvCxnSpPr>
              <p:nvPr/>
            </p:nvCxnSpPr>
            <p:spPr bwMode="auto">
              <a:xfrm rot="5400000">
                <a:off x="5684992" y="910964"/>
                <a:ext cx="815291"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9" name="直接连接符 18"/>
            <p:cNvCxnSpPr>
              <a:stCxn id="22" idx="0"/>
            </p:cNvCxnSpPr>
            <p:nvPr/>
          </p:nvCxnSpPr>
          <p:spPr>
            <a:xfrm>
              <a:off x="4230810" y="3090998"/>
              <a:ext cx="2" cy="43793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690729" y="2667812"/>
              <a:ext cx="56379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5"/>
            <p:cNvCxnSpPr>
              <a:cxnSpLocks noChangeShapeType="1"/>
              <a:endCxn id="25" idx="1"/>
            </p:cNvCxnSpPr>
            <p:nvPr/>
          </p:nvCxnSpPr>
          <p:spPr bwMode="auto">
            <a:xfrm flipV="1">
              <a:off x="4230811" y="3528934"/>
              <a:ext cx="695213" cy="1"/>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24" name="圆角矩形 23"/>
          <p:cNvSpPr/>
          <p:nvPr/>
        </p:nvSpPr>
        <p:spPr>
          <a:xfrm>
            <a:off x="2372881" y="1465571"/>
            <a:ext cx="459269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一、创造良好的谈判气氛</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25" name="圆角矩形 24"/>
          <p:cNvSpPr/>
          <p:nvPr/>
        </p:nvSpPr>
        <p:spPr>
          <a:xfrm>
            <a:off x="2413292" y="4525127"/>
            <a:ext cx="455228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四、开局阶段应考虑的因素</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26" name="直接箭头连接符 32"/>
          <p:cNvCxnSpPr>
            <a:cxnSpLocks noChangeShapeType="1"/>
          </p:cNvCxnSpPr>
          <p:nvPr/>
        </p:nvCxnSpPr>
        <p:spPr bwMode="auto">
          <a:xfrm>
            <a:off x="1961189" y="2671068"/>
            <a:ext cx="411694"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2"/>
          <p:cNvCxnSpPr>
            <a:cxnSpLocks noChangeShapeType="1"/>
          </p:cNvCxnSpPr>
          <p:nvPr/>
        </p:nvCxnSpPr>
        <p:spPr bwMode="auto">
          <a:xfrm>
            <a:off x="2004152" y="3688562"/>
            <a:ext cx="368729"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
        <p:nvSpPr>
          <p:cNvPr id="34" name="圆角矩形 33"/>
          <p:cNvSpPr/>
          <p:nvPr/>
        </p:nvSpPr>
        <p:spPr>
          <a:xfrm>
            <a:off x="2401397" y="2518524"/>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二、交换意见</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5" name="圆角矩形 34"/>
          <p:cNvSpPr/>
          <p:nvPr/>
        </p:nvSpPr>
        <p:spPr>
          <a:xfrm>
            <a:off x="2401397" y="3429157"/>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三、开场陈述</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Tree>
    <p:extLst>
      <p:ext uri="{BB962C8B-B14F-4D97-AF65-F5344CB8AC3E}">
        <p14:creationId xmlns:p14="http://schemas.microsoft.com/office/powerpoint/2010/main" val="2673469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三、 名词解释题</a:t>
            </a:r>
            <a:r>
              <a:rPr lang="en-US" altLang="zh-CN" sz="2400" b="1" dirty="0"/>
              <a:t>(</a:t>
            </a:r>
            <a:r>
              <a:rPr lang="zh-CN" altLang="en-US" sz="2400" b="1" dirty="0"/>
              <a:t>本大题共</a:t>
            </a:r>
            <a:r>
              <a:rPr lang="en-US" altLang="zh-CN" sz="2400" b="1" dirty="0"/>
              <a:t>4</a:t>
            </a:r>
            <a:r>
              <a:rPr lang="zh-CN" altLang="en-US" sz="2400" b="1" dirty="0"/>
              <a:t>小题，每小题</a:t>
            </a:r>
            <a:r>
              <a:rPr lang="en-US" altLang="zh-CN" sz="2400" b="1" dirty="0"/>
              <a:t>3</a:t>
            </a:r>
            <a:r>
              <a:rPr lang="zh-CN" altLang="en-US" sz="2400" b="1" dirty="0"/>
              <a:t>分，共</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套期保值</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是期货市场交易者将期货交易与现货交易结合起来进行的一种市场行为，其目的就是要通过期货交易转移现货交易中的价格风险，并获得这两种交易相配合的最大利润。</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982365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国际商务谈判的基本程序有哪几个阶段？</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554934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国际商务谈判的基本程序有哪几个阶段？</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445111" y="2225234"/>
            <a:ext cx="6096000" cy="2221762"/>
          </a:xfrm>
          <a:prstGeom prst="rect">
            <a:avLst/>
          </a:prstGeom>
        </p:spPr>
        <p:txBody>
          <a:bodyPr>
            <a:spAutoFit/>
          </a:bodyPr>
          <a:lstStyle/>
          <a:p>
            <a:pPr>
              <a:lnSpc>
                <a:spcPct val="150000"/>
              </a:lnSpc>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准备阶段 </a:t>
            </a: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开局阶段 </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正式谈判阶段 </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签约阶段</a:t>
            </a:r>
          </a:p>
        </p:txBody>
      </p:sp>
    </p:spTree>
    <p:extLst>
      <p:ext uri="{BB962C8B-B14F-4D97-AF65-F5344CB8AC3E}">
        <p14:creationId xmlns:p14="http://schemas.microsoft.com/office/powerpoint/2010/main" val="234745815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谈判时必须避免出现的心理状态有哪些？</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059757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谈判时必须避免出现的心理状态有哪些？</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595703" y="1992170"/>
            <a:ext cx="11018519" cy="4524315"/>
          </a:xfrm>
          <a:prstGeom prst="rect">
            <a:avLst/>
          </a:prstGeom>
        </p:spPr>
        <p:txBody>
          <a:bodyPr wrap="square">
            <a:spAutoFit/>
          </a:bodyPr>
          <a:lstStyle/>
          <a:p>
            <a:pPr>
              <a:lnSpc>
                <a:spcPct val="150000"/>
              </a:lnSpc>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．信心</a:t>
            </a:r>
            <a:r>
              <a:rPr lang="zh-CN" altLang="en-US" sz="2400" b="1" dirty="0" smtClean="0">
                <a:latin typeface="楷体" panose="02010609060101010101" pitchFamily="49" charset="-122"/>
                <a:ea typeface="楷体" panose="02010609060101010101" pitchFamily="49" charset="-122"/>
              </a:rPr>
              <a:t>不足   </a:t>
            </a:r>
            <a:r>
              <a:rPr lang="zh-CN" altLang="en-US" sz="2400" dirty="0" smtClean="0">
                <a:latin typeface="楷体" panose="02010609060101010101" pitchFamily="49" charset="-122"/>
                <a:ea typeface="楷体" panose="02010609060101010101" pitchFamily="49" charset="-122"/>
              </a:rPr>
              <a:t>在激烈的谈判中谈判参与者如果信心不足，就很难取得成功，即便达成了交易，也必将付出巨大的代价。 </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．热情过度 </a:t>
            </a:r>
            <a:r>
              <a:rPr lang="zh-CN" altLang="en-US" sz="2400" b="1"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过分</a:t>
            </a:r>
            <a:r>
              <a:rPr lang="zh-CN" altLang="en-US" sz="2400" dirty="0">
                <a:latin typeface="楷体" panose="02010609060101010101" pitchFamily="49" charset="-122"/>
                <a:ea typeface="楷体" panose="02010609060101010101" pitchFamily="49" charset="-122"/>
              </a:rPr>
              <a:t>热情，会暴露自己的缺点和真实愿望，给人以有求于人的感觉，这样就削弱了自己的谈判实力，提高了对手的地位，本来比较容易解决的问题却可能要付出更大的代价。 </a:t>
            </a:r>
          </a:p>
          <a:p>
            <a:pPr>
              <a:lnSpc>
                <a:spcPct val="150000"/>
              </a:lnSpc>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．不知所措 </a:t>
            </a:r>
            <a:r>
              <a:rPr lang="zh-CN" altLang="en-US" sz="2400" b="1"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当</a:t>
            </a:r>
            <a:r>
              <a:rPr lang="zh-CN" altLang="en-US" sz="2400" dirty="0">
                <a:latin typeface="楷体" panose="02010609060101010101" pitchFamily="49" charset="-122"/>
                <a:ea typeface="楷体" panose="02010609060101010101" pitchFamily="49" charset="-122"/>
              </a:rPr>
              <a:t>谈判出现某些比较令人棘手的问题时，如果没有心理准备，不知所措，就可能难以签订对自己有利的协议；或者对问题处理不当，不利于谈判的顺利进行。 </a:t>
            </a:r>
          </a:p>
        </p:txBody>
      </p:sp>
    </p:spTree>
    <p:extLst>
      <p:ext uri="{BB962C8B-B14F-4D97-AF65-F5344CB8AC3E}">
        <p14:creationId xmlns:p14="http://schemas.microsoft.com/office/powerpoint/2010/main" val="15503932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简述影响价格的主要客观因素。</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58036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简述影响价格的主要客观因素。</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625746" y="2037890"/>
            <a:ext cx="4479217" cy="2862322"/>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成本因素； </a:t>
            </a: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需求因素； </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竞争因素； </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产品因素； </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环境因素。</a:t>
            </a:r>
          </a:p>
        </p:txBody>
      </p:sp>
    </p:spTree>
    <p:extLst>
      <p:ext uri="{BB962C8B-B14F-4D97-AF65-F5344CB8AC3E}">
        <p14:creationId xmlns:p14="http://schemas.microsoft.com/office/powerpoint/2010/main" val="4282176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简述倾听过程中的“五不要”技巧。</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926430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简述倾听过程中的“五不要”技巧。</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403423" y="2072834"/>
            <a:ext cx="9081697" cy="3416320"/>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）不要因轻视对方而抢话、急于反驳而放弃听。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）不要使自己陷入争论。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）不要为了急于判断问题而耽误听。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）不要回避难以应付的话题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）不要逃避交往的责任。交往的双方缺一不可：既要有说话者，又要有听话者。 </a:t>
            </a:r>
          </a:p>
        </p:txBody>
      </p:sp>
    </p:spTree>
    <p:extLst>
      <p:ext uri="{BB962C8B-B14F-4D97-AF65-F5344CB8AC3E}">
        <p14:creationId xmlns:p14="http://schemas.microsoft.com/office/powerpoint/2010/main" val="275423672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简述国际商务谈判中的非人员风险。</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16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0" y="2947831"/>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报价阶段</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grpSp>
        <p:nvGrpSpPr>
          <p:cNvPr id="17" name="组合 16"/>
          <p:cNvGrpSpPr/>
          <p:nvPr/>
        </p:nvGrpSpPr>
        <p:grpSpPr>
          <a:xfrm>
            <a:off x="1677230" y="1676024"/>
            <a:ext cx="736062" cy="3065496"/>
            <a:chOff x="3717967" y="2253962"/>
            <a:chExt cx="1208057" cy="1274974"/>
          </a:xfrm>
        </p:grpSpPr>
        <p:grpSp>
          <p:nvGrpSpPr>
            <p:cNvPr id="18" name="组合 30"/>
            <p:cNvGrpSpPr>
              <a:grpSpLocks/>
            </p:cNvGrpSpPr>
            <p:nvPr/>
          </p:nvGrpSpPr>
          <p:grpSpPr bwMode="auto">
            <a:xfrm rot="16200000">
              <a:off x="4126734" y="2358035"/>
              <a:ext cx="837037" cy="628891"/>
              <a:chOff x="10" y="504050"/>
              <a:chExt cx="6109912" cy="815291"/>
            </a:xfrm>
          </p:grpSpPr>
          <p:sp>
            <p:nvSpPr>
              <p:cNvPr id="22" name="直接连接符 31"/>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3" name="直接箭头连接符 35"/>
              <p:cNvCxnSpPr>
                <a:cxnSpLocks noChangeShapeType="1"/>
                <a:endCxn id="24" idx="1"/>
              </p:cNvCxnSpPr>
              <p:nvPr/>
            </p:nvCxnSpPr>
            <p:spPr bwMode="auto">
              <a:xfrm rot="5400000">
                <a:off x="5684992" y="910964"/>
                <a:ext cx="815291"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9" name="直接连接符 18"/>
            <p:cNvCxnSpPr>
              <a:stCxn id="22" idx="0"/>
            </p:cNvCxnSpPr>
            <p:nvPr/>
          </p:nvCxnSpPr>
          <p:spPr>
            <a:xfrm>
              <a:off x="4230810" y="3090998"/>
              <a:ext cx="2" cy="43793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717967" y="2977582"/>
              <a:ext cx="563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5"/>
            <p:cNvCxnSpPr>
              <a:cxnSpLocks noChangeShapeType="1"/>
              <a:endCxn id="25" idx="1"/>
            </p:cNvCxnSpPr>
            <p:nvPr/>
          </p:nvCxnSpPr>
          <p:spPr bwMode="auto">
            <a:xfrm flipV="1">
              <a:off x="4230811" y="3528935"/>
              <a:ext cx="695213" cy="1"/>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24" name="圆角矩形 23"/>
          <p:cNvSpPr/>
          <p:nvPr/>
        </p:nvSpPr>
        <p:spPr>
          <a:xfrm>
            <a:off x="2372881" y="1465571"/>
            <a:ext cx="459269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一、报价的先后</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25" name="圆角矩形 24"/>
          <p:cNvSpPr/>
          <p:nvPr/>
        </p:nvSpPr>
        <p:spPr>
          <a:xfrm>
            <a:off x="2413292" y="4525127"/>
            <a:ext cx="455228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四</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、报价</a:t>
            </a: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解释</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时遵循</a:t>
            </a: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的原则</a:t>
            </a:r>
          </a:p>
        </p:txBody>
      </p:sp>
      <p:sp>
        <p:nvSpPr>
          <p:cNvPr id="26" name="圆角矩形 25"/>
          <p:cNvSpPr/>
          <p:nvPr/>
        </p:nvSpPr>
        <p:spPr>
          <a:xfrm>
            <a:off x="2401397" y="2518524"/>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二、如何报价</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27" name="圆角矩形 26"/>
          <p:cNvSpPr/>
          <p:nvPr/>
        </p:nvSpPr>
        <p:spPr>
          <a:xfrm>
            <a:off x="2401397" y="3429157"/>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三、如何对待对方的报价</a:t>
            </a:r>
          </a:p>
        </p:txBody>
      </p:sp>
      <p:cxnSp>
        <p:nvCxnSpPr>
          <p:cNvPr id="28" name="直接箭头连接符 32"/>
          <p:cNvCxnSpPr>
            <a:cxnSpLocks noChangeShapeType="1"/>
          </p:cNvCxnSpPr>
          <p:nvPr/>
        </p:nvCxnSpPr>
        <p:spPr bwMode="auto">
          <a:xfrm>
            <a:off x="1961189" y="2671068"/>
            <a:ext cx="411694"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2"/>
          <p:cNvCxnSpPr>
            <a:cxnSpLocks noChangeShapeType="1"/>
          </p:cNvCxnSpPr>
          <p:nvPr/>
        </p:nvCxnSpPr>
        <p:spPr bwMode="auto">
          <a:xfrm>
            <a:off x="2004152" y="3688562"/>
            <a:ext cx="368729"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171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四、 简答题</a:t>
            </a:r>
            <a:r>
              <a:rPr lang="en-US" altLang="zh-CN" sz="2400" b="1" dirty="0"/>
              <a:t>(</a:t>
            </a:r>
            <a:r>
              <a:rPr lang="zh-CN" altLang="en-US" sz="2400" b="1" dirty="0"/>
              <a:t>本大题共</a:t>
            </a:r>
            <a:r>
              <a:rPr lang="en-US" altLang="zh-CN" sz="2400" b="1" dirty="0"/>
              <a:t>5</a:t>
            </a:r>
            <a:r>
              <a:rPr lang="zh-CN" altLang="en-US" sz="2400" b="1" dirty="0"/>
              <a:t>小题，每小题</a:t>
            </a:r>
            <a:r>
              <a:rPr lang="en-US" altLang="zh-CN" sz="2400" b="1" dirty="0"/>
              <a:t>6</a:t>
            </a:r>
            <a:r>
              <a:rPr lang="zh-CN" altLang="en-US" sz="2400" b="1" dirty="0"/>
              <a:t>分，共</a:t>
            </a:r>
            <a:r>
              <a:rPr lang="en-US" altLang="zh-CN" sz="2400" b="1" dirty="0"/>
              <a:t>30</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7" y="1117239"/>
            <a:ext cx="9821733"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简述国际商务谈判中的非人员风险。</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799663" y="2011874"/>
            <a:ext cx="3199057" cy="2862322"/>
          </a:xfrm>
          <a:prstGeom prst="rect">
            <a:avLst/>
          </a:prstGeom>
        </p:spPr>
        <p:txBody>
          <a:bodyPr wrap="square">
            <a:spAutoFit/>
          </a:bodyPr>
          <a:lstStyle/>
          <a:p>
            <a:pPr>
              <a:lnSpc>
                <a:spcPct val="150000"/>
              </a:lnSpc>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政治风险； </a:t>
            </a: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市场风险； </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技术风险； </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合同风险； </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自然风险。</a:t>
            </a:r>
          </a:p>
        </p:txBody>
      </p:sp>
    </p:spTree>
    <p:extLst>
      <p:ext uri="{BB962C8B-B14F-4D97-AF65-F5344CB8AC3E}">
        <p14:creationId xmlns:p14="http://schemas.microsoft.com/office/powerpoint/2010/main" val="340169681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试分析确定具体谈判目标需考虑的因素</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5836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4524315"/>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试分析确定具体谈判目标需考虑的因素。</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楷体" panose="02010609060101010101" pitchFamily="49" charset="-122"/>
                <a:ea typeface="楷体" panose="02010609060101010101" pitchFamily="49" charset="-122"/>
              </a:rPr>
              <a:t>   在</a:t>
            </a:r>
            <a:r>
              <a:rPr lang="zh-CN" altLang="en-US" sz="2400" dirty="0">
                <a:latin typeface="楷体" panose="02010609060101010101" pitchFamily="49" charset="-122"/>
                <a:ea typeface="楷体" panose="02010609060101010101" pitchFamily="49" charset="-122"/>
              </a:rPr>
              <a:t>确定谈判目标时，必须以客观条件为基础，即综合企业或组织外部环境和内部条件，一般说来，具体谈判目标要考虑以下因素：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）谈判的性质及其领域。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）谈判的对象及其环境。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）谈判项目所涉及的业务指标的要求。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）各种条件变化的可能性、变化方向及其对谈判的影响。 </a:t>
            </a:r>
          </a:p>
          <a:p>
            <a:pPr>
              <a:lnSpc>
                <a:spcPct val="15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）与谈判密切相关的事项和问题等。 </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87564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4701" y="1024906"/>
            <a:ext cx="11381592"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试述商务谈判中让步的原则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605207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五、 论述题</a:t>
            </a:r>
            <a:r>
              <a:rPr lang="en-US" altLang="zh-CN" sz="2400" b="1" dirty="0"/>
              <a:t>(</a:t>
            </a:r>
            <a:r>
              <a:rPr lang="zh-CN" altLang="en-US" sz="2400" b="1" dirty="0"/>
              <a:t>本大题共</a:t>
            </a:r>
            <a:r>
              <a:rPr lang="en-US" altLang="zh-CN" sz="2400" b="1" dirty="0"/>
              <a:t>2</a:t>
            </a:r>
            <a:r>
              <a:rPr lang="zh-CN" altLang="en-US" sz="2400" b="1" dirty="0"/>
              <a:t>小题，每小题</a:t>
            </a:r>
            <a:r>
              <a:rPr lang="en-US" altLang="zh-CN" sz="2400" b="1" dirty="0"/>
              <a:t>8</a:t>
            </a:r>
            <a:r>
              <a:rPr lang="zh-CN" altLang="en-US" sz="2400" b="1" dirty="0"/>
              <a:t>分，共</a:t>
            </a:r>
            <a:r>
              <a:rPr lang="en-US" altLang="zh-CN" sz="2400" b="1" dirty="0"/>
              <a:t>16</a:t>
            </a:r>
            <a:r>
              <a:rPr lang="zh-CN" altLang="en-US" sz="2400" b="1" dirty="0"/>
              <a:t>分）</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4701" y="1024906"/>
            <a:ext cx="11381592" cy="5078313"/>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rPr>
              <a:t>试述商务谈判中让步的原则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）不要做无谓的让步，应体现对己方有利的宗旨。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）让步要让在关键环节上，要让得恰到好处，使己方较小的让步能给对方以较大的满足。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）在己方认为重要的问题上要力求对方先让步，而在较为次要的问题上，根据情况的需要，己方可以考虑先作让步。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）不要承诺作同等幅度的让步。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）作出让步时要三思而行，不要掉以轻心。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）如果作了让步后又觉得考虑欠周，想要收回，也是可能的，因为这不是决定，完全可以推倒重来。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7</a:t>
            </a:r>
            <a:r>
              <a:rPr lang="zh-CN" altLang="en-US" sz="2400" dirty="0">
                <a:latin typeface="楷体" panose="02010609060101010101" pitchFamily="49" charset="-122"/>
                <a:ea typeface="楷体" panose="02010609060101010101" pitchFamily="49" charset="-122"/>
              </a:rPr>
              <a:t>）即使己方已决定作出让步，也要使对方觉得己方让步不是轻而易举的，要使对方珍惜所得到的让步。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8</a:t>
            </a:r>
            <a:r>
              <a:rPr lang="zh-CN" altLang="en-US" sz="2400" dirty="0">
                <a:latin typeface="楷体" panose="02010609060101010101" pitchFamily="49" charset="-122"/>
                <a:ea typeface="楷体" panose="02010609060101010101" pitchFamily="49" charset="-122"/>
              </a:rPr>
              <a:t>）一次让步的幅度不要过大，节奏不宜太快，应做到步步为营。 </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2094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3970318"/>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背景</a:t>
            </a:r>
            <a:r>
              <a:rPr lang="zh-CN" altLang="en-US" sz="2400" dirty="0">
                <a:latin typeface="微软雅黑" panose="020B0503020204020204" pitchFamily="34" charset="-122"/>
                <a:ea typeface="微软雅黑" panose="020B0503020204020204" pitchFamily="34" charset="-122"/>
              </a:rPr>
              <a:t>材料：</a:t>
            </a:r>
          </a:p>
          <a:p>
            <a:pPr>
              <a:lnSpc>
                <a:spcPct val="150000"/>
              </a:lnSpc>
            </a:pPr>
            <a:r>
              <a:rPr lang="zh-CN" altLang="en-US" sz="2400" dirty="0">
                <a:latin typeface="微软雅黑" panose="020B0503020204020204" pitchFamily="34" charset="-122"/>
                <a:ea typeface="微软雅黑" panose="020B0503020204020204" pitchFamily="34" charset="-122"/>
              </a:rPr>
              <a:t>某国商人生性开朗，在谈判时常常怀有一种居高临下的优越感，仿佛自己是世界的主人。他们考虑问题很注重现实，对工作、生活中的各种关系和事务的安排都十分严肃认真。另外，此国商人一般不肯承认自己的错误，即使按照合同遭受了一点损失也不愿公开承认他们在签订合同时犯了错误，更不会主动要求对合同进行修改。这时，如果对方能帮助他们下台阶的话，就会赢得他们的信任和友谊，为今后更好地商务合作奠定坚实的基础。</a:t>
            </a:r>
          </a:p>
        </p:txBody>
      </p:sp>
    </p:spTree>
    <p:extLst>
      <p:ext uri="{BB962C8B-B14F-4D97-AF65-F5344CB8AC3E}">
        <p14:creationId xmlns:p14="http://schemas.microsoft.com/office/powerpoint/2010/main" val="279923080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案例中的商人最有可能来自哪一</a:t>
            </a:r>
            <a:r>
              <a:rPr lang="zh-CN" altLang="en-US" sz="2400" dirty="0" smtClean="0">
                <a:latin typeface="微软雅黑" panose="020B0503020204020204" pitchFamily="34" charset="-122"/>
                <a:ea typeface="微软雅黑" panose="020B0503020204020204" pitchFamily="34" charset="-122"/>
              </a:rPr>
              <a:t>国家？          </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111286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7708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案例中的商人最有可能来自哪一</a:t>
            </a:r>
            <a:r>
              <a:rPr lang="zh-CN" altLang="en-US" sz="2400" dirty="0" smtClean="0">
                <a:latin typeface="微软雅黑" panose="020B0503020204020204" pitchFamily="34" charset="-122"/>
                <a:ea typeface="微软雅黑" panose="020B0503020204020204" pitchFamily="34" charset="-122"/>
              </a:rPr>
              <a:t>国家？          </a:t>
            </a:r>
            <a:r>
              <a:rPr lang="zh-CN" altLang="en-US" sz="2400" dirty="0" smtClean="0">
                <a:latin typeface="楷体" panose="02010609060101010101" pitchFamily="49" charset="-122"/>
                <a:ea typeface="楷体" panose="02010609060101010101" pitchFamily="49" charset="-122"/>
              </a:rPr>
              <a:t>西班牙</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7123856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案例中的商人最有可能来自哪一</a:t>
            </a:r>
            <a:r>
              <a:rPr lang="zh-CN" altLang="en-US" sz="2400" dirty="0" smtClean="0">
                <a:latin typeface="微软雅黑" panose="020B0503020204020204" pitchFamily="34" charset="-122"/>
                <a:ea typeface="微软雅黑" panose="020B0503020204020204" pitchFamily="34" charset="-122"/>
              </a:rPr>
              <a:t>国家？          </a:t>
            </a:r>
            <a:r>
              <a:rPr lang="zh-CN" altLang="en-US" sz="2400" dirty="0" smtClean="0">
                <a:latin typeface="楷体" panose="02010609060101010101" pitchFamily="49" charset="-122"/>
                <a:ea typeface="楷体" panose="02010609060101010101" pitchFamily="49" charset="-122"/>
              </a:rPr>
              <a:t>西班牙</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该国商人的主要谈判风格有哪些？</a:t>
            </a:r>
          </a:p>
        </p:txBody>
      </p:sp>
    </p:spTree>
    <p:extLst>
      <p:ext uri="{BB962C8B-B14F-4D97-AF65-F5344CB8AC3E}">
        <p14:creationId xmlns:p14="http://schemas.microsoft.com/office/powerpoint/2010/main" val="45038764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上述</a:t>
            </a:r>
            <a:r>
              <a:rPr lang="zh-CN" altLang="en-US" sz="2400" dirty="0">
                <a:latin typeface="微软雅黑" panose="020B0503020204020204" pitchFamily="34" charset="-122"/>
                <a:ea typeface="微软雅黑" panose="020B0503020204020204" pitchFamily="34" charset="-122"/>
              </a:rPr>
              <a:t>案例中的商人最有可能来自哪一国家</a:t>
            </a:r>
            <a:r>
              <a:rPr lang="zh-CN" altLang="en-US" sz="2400" dirty="0" smtClean="0">
                <a:latin typeface="微软雅黑" panose="020B0503020204020204" pitchFamily="34" charset="-122"/>
                <a:ea typeface="微软雅黑" panose="020B0503020204020204" pitchFamily="34" charset="-122"/>
              </a:rPr>
              <a:t>？          </a:t>
            </a:r>
            <a:r>
              <a:rPr lang="zh-CN" altLang="en-US" sz="2400" dirty="0" smtClean="0">
                <a:latin typeface="楷体" panose="02010609060101010101" pitchFamily="49" charset="-122"/>
                <a:ea typeface="楷体" panose="02010609060101010101" pitchFamily="49" charset="-122"/>
              </a:rPr>
              <a:t>西班牙</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该</a:t>
            </a:r>
            <a:r>
              <a:rPr lang="zh-CN" altLang="en-US" sz="2400" dirty="0">
                <a:latin typeface="微软雅黑" panose="020B0503020204020204" pitchFamily="34" charset="-122"/>
                <a:ea typeface="微软雅黑" panose="020B0503020204020204" pitchFamily="34" charset="-122"/>
              </a:rPr>
              <a:t>国商人的主要谈判风格有哪些？</a:t>
            </a:r>
          </a:p>
          <a:p>
            <a:pPr>
              <a:lnSpc>
                <a:spcPct val="150000"/>
              </a:lnSpc>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重视</a:t>
            </a:r>
            <a:r>
              <a:rPr lang="zh-CN" altLang="en-US" sz="2400" dirty="0">
                <a:latin typeface="楷体" panose="02010609060101010101" pitchFamily="49" charset="-122"/>
                <a:ea typeface="楷体" panose="02010609060101010101" pitchFamily="49" charset="-122"/>
              </a:rPr>
              <a:t>信誉</a:t>
            </a:r>
            <a:r>
              <a:rPr lang="en-US" altLang="zh-CN" sz="2400" dirty="0" smtClean="0">
                <a:latin typeface="楷体" panose="02010609060101010101" pitchFamily="49" charset="-122"/>
                <a:ea typeface="楷体" panose="02010609060101010101" pitchFamily="49" charset="-122"/>
              </a:rPr>
              <a:t>;  2)</a:t>
            </a:r>
            <a:r>
              <a:rPr lang="zh-CN" altLang="en-US" sz="2400" dirty="0" smtClean="0">
                <a:latin typeface="楷体" panose="02010609060101010101" pitchFamily="49" charset="-122"/>
                <a:ea typeface="楷体" panose="02010609060101010101" pitchFamily="49" charset="-122"/>
              </a:rPr>
              <a:t>态度</a:t>
            </a:r>
            <a:r>
              <a:rPr lang="zh-CN" altLang="en-US" sz="2400" dirty="0">
                <a:latin typeface="楷体" panose="02010609060101010101" pitchFamily="49" charset="-122"/>
                <a:ea typeface="楷体" panose="02010609060101010101" pitchFamily="49" charset="-122"/>
              </a:rPr>
              <a:t>认真</a:t>
            </a: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3)</a:t>
            </a:r>
            <a:r>
              <a:rPr lang="zh-CN" altLang="en-US" sz="2400" dirty="0" smtClean="0">
                <a:latin typeface="楷体" panose="02010609060101010101" pitchFamily="49" charset="-122"/>
                <a:ea typeface="楷体" panose="02010609060101010101" pitchFamily="49" charset="-122"/>
              </a:rPr>
              <a:t>穿戴</a:t>
            </a:r>
            <a:r>
              <a:rPr lang="zh-CN" altLang="en-US" sz="2400" dirty="0">
                <a:latin typeface="楷体" panose="02010609060101010101" pitchFamily="49" charset="-122"/>
                <a:ea typeface="楷体" panose="02010609060101010101" pitchFamily="49" charset="-122"/>
              </a:rPr>
              <a:t>讲究； </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常</a:t>
            </a:r>
            <a:r>
              <a:rPr lang="zh-CN" altLang="en-US" sz="2400" dirty="0">
                <a:latin typeface="楷体" panose="02010609060101010101" pitchFamily="49" charset="-122"/>
                <a:ea typeface="楷体" panose="02010609060101010101" pitchFamily="49" charset="-122"/>
              </a:rPr>
              <a:t>在晚餐上谈生意</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75841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0" y="3807582"/>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磋商阶段</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grpSp>
        <p:nvGrpSpPr>
          <p:cNvPr id="18" name="组合 17"/>
          <p:cNvGrpSpPr/>
          <p:nvPr/>
        </p:nvGrpSpPr>
        <p:grpSpPr>
          <a:xfrm>
            <a:off x="1696501" y="1974333"/>
            <a:ext cx="795171" cy="3065491"/>
            <a:chOff x="3651564" y="2253963"/>
            <a:chExt cx="1305071" cy="1274973"/>
          </a:xfrm>
        </p:grpSpPr>
        <p:grpSp>
          <p:nvGrpSpPr>
            <p:cNvPr id="19" name="组合 30"/>
            <p:cNvGrpSpPr>
              <a:grpSpLocks/>
            </p:cNvGrpSpPr>
            <p:nvPr/>
          </p:nvGrpSpPr>
          <p:grpSpPr bwMode="auto">
            <a:xfrm rot="16200000">
              <a:off x="4130184" y="2354587"/>
              <a:ext cx="837037" cy="635790"/>
              <a:chOff x="10" y="504052"/>
              <a:chExt cx="6109912" cy="824236"/>
            </a:xfrm>
          </p:grpSpPr>
          <p:sp>
            <p:nvSpPr>
              <p:cNvPr id="23" name="直接连接符 31"/>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4" name="直接箭头连接符 35"/>
              <p:cNvCxnSpPr>
                <a:cxnSpLocks noChangeShapeType="1"/>
              </p:cNvCxnSpPr>
              <p:nvPr/>
            </p:nvCxnSpPr>
            <p:spPr bwMode="auto">
              <a:xfrm rot="5400000">
                <a:off x="5665681" y="919911"/>
                <a:ext cx="815291"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0" name="直接连接符 19"/>
            <p:cNvCxnSpPr>
              <a:stCxn id="23" idx="0"/>
            </p:cNvCxnSpPr>
            <p:nvPr/>
          </p:nvCxnSpPr>
          <p:spPr>
            <a:xfrm>
              <a:off x="4230810" y="3090998"/>
              <a:ext cx="2" cy="43793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651564" y="3222764"/>
              <a:ext cx="56379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接箭头连接符 35"/>
            <p:cNvCxnSpPr>
              <a:cxnSpLocks noChangeShapeType="1"/>
            </p:cNvCxnSpPr>
            <p:nvPr/>
          </p:nvCxnSpPr>
          <p:spPr bwMode="auto">
            <a:xfrm flipV="1">
              <a:off x="4261421" y="3528935"/>
              <a:ext cx="695214" cy="1"/>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25" name="圆角矩形 24"/>
          <p:cNvSpPr/>
          <p:nvPr/>
        </p:nvSpPr>
        <p:spPr>
          <a:xfrm>
            <a:off x="2455438" y="1781315"/>
            <a:ext cx="459269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一、还价前的</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准备</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26" name="圆角矩形 25"/>
          <p:cNvSpPr/>
          <p:nvPr/>
        </p:nvSpPr>
        <p:spPr>
          <a:xfrm>
            <a:off x="2495849" y="4840871"/>
            <a:ext cx="455228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四、阻止对方进攻的策略</a:t>
            </a:r>
          </a:p>
        </p:txBody>
      </p:sp>
      <p:sp>
        <p:nvSpPr>
          <p:cNvPr id="27" name="圆角矩形 26"/>
          <p:cNvSpPr/>
          <p:nvPr/>
        </p:nvSpPr>
        <p:spPr>
          <a:xfrm>
            <a:off x="2483954" y="2834268"/>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二、让步阶段</a:t>
            </a:r>
          </a:p>
        </p:txBody>
      </p:sp>
      <p:sp>
        <p:nvSpPr>
          <p:cNvPr id="28" name="圆角矩形 27"/>
          <p:cNvSpPr/>
          <p:nvPr/>
        </p:nvSpPr>
        <p:spPr>
          <a:xfrm>
            <a:off x="2483954" y="3744901"/>
            <a:ext cx="45641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三、迫使对方让步的策略</a:t>
            </a:r>
          </a:p>
        </p:txBody>
      </p:sp>
      <p:cxnSp>
        <p:nvCxnSpPr>
          <p:cNvPr id="30" name="直接箭头连接符 32"/>
          <p:cNvCxnSpPr>
            <a:cxnSpLocks noChangeShapeType="1"/>
          </p:cNvCxnSpPr>
          <p:nvPr/>
        </p:nvCxnSpPr>
        <p:spPr bwMode="auto">
          <a:xfrm>
            <a:off x="2043746" y="2986812"/>
            <a:ext cx="411694"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1" name="直接箭头连接符 32"/>
          <p:cNvCxnSpPr>
            <a:cxnSpLocks noChangeShapeType="1"/>
          </p:cNvCxnSpPr>
          <p:nvPr/>
        </p:nvCxnSpPr>
        <p:spPr bwMode="auto">
          <a:xfrm>
            <a:off x="2068083" y="3939612"/>
            <a:ext cx="368729" cy="0"/>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
        <p:nvSpPr>
          <p:cNvPr id="32" name="文本框 4"/>
          <p:cNvSpPr txBox="1"/>
          <p:nvPr/>
        </p:nvSpPr>
        <p:spPr>
          <a:xfrm>
            <a:off x="7735355" y="1978842"/>
            <a:ext cx="4456645" cy="20313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dirty="0" err="1" smtClean="0">
                <a:latin typeface="楷体" panose="02010609060101010101" pitchFamily="49" charset="-122"/>
                <a:ea typeface="楷体" panose="02010609060101010101" pitchFamily="49" charset="-122"/>
              </a:rPr>
              <a:t>磋商阶段也可叫</a:t>
            </a:r>
            <a:r>
              <a:rPr b="1" dirty="0" err="1" smtClean="0">
                <a:solidFill>
                  <a:srgbClr val="C00000"/>
                </a:solidFill>
                <a:latin typeface="楷体" panose="02010609060101010101" pitchFamily="49" charset="-122"/>
                <a:ea typeface="楷体" panose="02010609060101010101" pitchFamily="49" charset="-122"/>
              </a:rPr>
              <a:t>讨价还价阶段</a:t>
            </a:r>
            <a:r>
              <a:rPr dirty="0" err="1" smtClean="0">
                <a:latin typeface="楷体" panose="02010609060101010101" pitchFamily="49" charset="-122"/>
                <a:ea typeface="楷体" panose="02010609060101010101" pitchFamily="49" charset="-122"/>
              </a:rPr>
              <a:t>，关键</a:t>
            </a:r>
            <a:r>
              <a:rPr lang="zh-CN" dirty="0">
                <a:latin typeface="楷体" panose="02010609060101010101" pitchFamily="49" charset="-122"/>
                <a:ea typeface="楷体" panose="02010609060101010101" pitchFamily="49" charset="-122"/>
              </a:rPr>
              <a:t>阶段，</a:t>
            </a:r>
            <a:r>
              <a:rPr dirty="0" err="1">
                <a:latin typeface="楷体" panose="02010609060101010101" pitchFamily="49" charset="-122"/>
                <a:ea typeface="楷体" panose="02010609060101010101" pitchFamily="49" charset="-122"/>
              </a:rPr>
              <a:t>最困难、最紧张的阶段</a:t>
            </a:r>
            <a:r>
              <a:rPr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740540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我国</a:t>
            </a:r>
            <a:r>
              <a:rPr lang="zh-CN" altLang="en-US" sz="2400" dirty="0">
                <a:latin typeface="微软雅黑" panose="020B0503020204020204" pitchFamily="34" charset="-122"/>
                <a:ea typeface="微软雅黑" panose="020B0503020204020204" pitchFamily="34" charset="-122"/>
              </a:rPr>
              <a:t>商人在与该国商人谈判时应注意什么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913187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六、 案例分析题</a:t>
            </a:r>
            <a:r>
              <a:rPr lang="en-US" altLang="zh-CN" sz="2400" b="1" dirty="0"/>
              <a:t>(</a:t>
            </a:r>
            <a:r>
              <a:rPr lang="zh-CN" altLang="en-US" sz="2400" b="1" dirty="0"/>
              <a:t>本大题共</a:t>
            </a:r>
            <a:r>
              <a:rPr lang="en-US" altLang="zh-CN" sz="2400" b="1" dirty="0"/>
              <a:t>1</a:t>
            </a:r>
            <a:r>
              <a:rPr lang="zh-CN" altLang="en-US" sz="2400" b="1" dirty="0"/>
              <a:t>小题，</a:t>
            </a:r>
            <a:r>
              <a:rPr lang="en-US" altLang="zh-CN" sz="2400" b="1" dirty="0"/>
              <a:t>12</a:t>
            </a:r>
            <a:r>
              <a:rPr lang="zh-CN" altLang="en-US" sz="2400" b="1" dirty="0"/>
              <a:t>分</a:t>
            </a:r>
            <a:r>
              <a:rPr lang="en-US" altLang="zh-CN" sz="2400" b="1"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4092" y="1250151"/>
            <a:ext cx="11381592" cy="5632311"/>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我国</a:t>
            </a:r>
            <a:r>
              <a:rPr lang="zh-CN" altLang="en-US" sz="2400" dirty="0">
                <a:latin typeface="微软雅黑" panose="020B0503020204020204" pitchFamily="34" charset="-122"/>
                <a:ea typeface="微软雅黑" panose="020B0503020204020204" pitchFamily="34" charset="-122"/>
              </a:rPr>
              <a:t>商人在与该国商人谈判时应注意什么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楷体" panose="02010609060101010101" pitchFamily="49" charset="-122"/>
                <a:ea typeface="楷体" panose="02010609060101010101" pitchFamily="49" charset="-122"/>
              </a:rPr>
              <a:t>鉴于</a:t>
            </a:r>
            <a:r>
              <a:rPr lang="zh-CN" altLang="en-US" sz="2400" dirty="0">
                <a:latin typeface="楷体" panose="02010609060101010101" pitchFamily="49" charset="-122"/>
                <a:ea typeface="楷体" panose="02010609060101010101" pitchFamily="49" charset="-122"/>
              </a:rPr>
              <a:t>社交礼仪和传统习惯，西班牙人认为直截了当地拒绝别人是非常失礼的，因此绝不说“不”字。 </a:t>
            </a:r>
          </a:p>
          <a:p>
            <a:pPr>
              <a:lnSpc>
                <a:spcPct val="150000"/>
              </a:lnSpc>
            </a:pPr>
            <a:r>
              <a:rPr lang="zh-CN" altLang="en-US" sz="2400" dirty="0">
                <a:latin typeface="楷体" panose="02010609060101010101" pitchFamily="49" charset="-122"/>
                <a:ea typeface="楷体" panose="02010609060101010101" pitchFamily="49" charset="-122"/>
              </a:rPr>
              <a:t>西班牙商人强调个人信誉，签订合同后一般都会很认真地履行。 </a:t>
            </a:r>
          </a:p>
          <a:p>
            <a:pPr>
              <a:lnSpc>
                <a:spcPct val="150000"/>
              </a:lnSpc>
            </a:pPr>
            <a:r>
              <a:rPr lang="zh-CN" altLang="en-US" sz="2400" dirty="0">
                <a:latin typeface="楷体" panose="02010609060101010101" pitchFamily="49" charset="-122"/>
                <a:ea typeface="楷体" panose="02010609060101010101" pitchFamily="49" charset="-122"/>
              </a:rPr>
              <a:t>西班牙各地区都有不同的政治组织，他们在地方议会和国家议会中都有自己的代表，西班牙商人也有许多是加入这些组织的或是支持其中某个组织，所以，与他们进行商务谈判时要注意避免卷入其地方政治纠纷之中。 </a:t>
            </a:r>
          </a:p>
          <a:p>
            <a:pPr>
              <a:lnSpc>
                <a:spcPct val="150000"/>
              </a:lnSpc>
            </a:pPr>
            <a:r>
              <a:rPr lang="zh-CN" altLang="en-US" sz="2400" dirty="0">
                <a:latin typeface="楷体" panose="02010609060101010101" pitchFamily="49" charset="-122"/>
                <a:ea typeface="楷体" panose="02010609060101010101" pitchFamily="49" charset="-122"/>
              </a:rPr>
              <a:t>西班牙人认为大丽花和菊花与死亡有关，送礼时千万不可送这两种花。要避免和他们谈论宗教、家庭和工作等问题，不要说有关斗牛的坏话。 </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2422303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1208071" y="1702323"/>
            <a:ext cx="10443886" cy="1323439"/>
          </a:xfrm>
          <a:prstGeom prst="rect">
            <a:avLst/>
          </a:prstGeom>
        </p:spPr>
        <p:txBody>
          <a:bodyPr wrap="none">
            <a:spAutoFit/>
          </a:bodyPr>
          <a:lstStyle/>
          <a:p>
            <a:pPr algn="ctr"/>
            <a:r>
              <a:rPr lang="zh-CN" altLang="en-US" sz="8000" dirty="0" smtClean="0">
                <a:solidFill>
                  <a:schemeClr val="bg1"/>
                </a:solidFill>
                <a:latin typeface="华文新魏" panose="02010800040101010101" pitchFamily="2" charset="-122"/>
                <a:ea typeface="华文新魏" panose="02010800040101010101" pitchFamily="2" charset="-122"/>
              </a:rPr>
              <a:t>未来可期，一帆风顺</a:t>
            </a:r>
            <a:r>
              <a:rPr lang="zh-CN" altLang="en-US" sz="8000" dirty="0">
                <a:solidFill>
                  <a:schemeClr val="bg1"/>
                </a:solidFill>
                <a:latin typeface="华文新魏" panose="02010800040101010101" pitchFamily="2" charset="-122"/>
                <a:ea typeface="华文新魏" panose="02010800040101010101" pitchFamily="2" charset="-122"/>
              </a:rPr>
              <a:t>！</a:t>
            </a:r>
            <a:endParaRPr lang="zh-CN" altLang="en-US" sz="8000" dirty="0">
              <a:solidFill>
                <a:schemeClr val="bg1"/>
              </a:solidFill>
              <a:latin typeface="华文新魏" panose="02010800040101010101" pitchFamily="2" charset="-122"/>
              <a:ea typeface="华文新魏" panose="02010800040101010101" pitchFamily="2" charset="-122"/>
            </a:endParaRPr>
          </a:p>
        </p:txBody>
      </p:sp>
      <p:sp>
        <p:nvSpPr>
          <p:cNvPr id="36" name="矩形 35"/>
          <p:cNvSpPr/>
          <p:nvPr/>
        </p:nvSpPr>
        <p:spPr>
          <a:xfrm>
            <a:off x="2388401" y="4108652"/>
            <a:ext cx="7778425" cy="2123658"/>
          </a:xfrm>
          <a:prstGeom prst="rect">
            <a:avLst/>
          </a:prstGeom>
        </p:spPr>
        <p:txBody>
          <a:bodyPr wrap="square">
            <a:spAutoFit/>
          </a:bodyPr>
          <a:lstStyle/>
          <a:p>
            <a:pPr algn="ctr">
              <a:lnSpc>
                <a:spcPct val="150000"/>
              </a:lnSpc>
            </a:pPr>
            <a:r>
              <a:rPr lang="zh-CN" altLang="en-US"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世界那么大</a:t>
            </a:r>
            <a:r>
              <a:rPr lang="zh-CN" altLang="en-US"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，那么美，</a:t>
            </a:r>
            <a:endParaRPr lang="en-US" altLang="zh-CN"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a:p>
            <a:pPr algn="ctr">
              <a:lnSpc>
                <a:spcPct val="150000"/>
              </a:lnSpc>
            </a:pPr>
            <a:r>
              <a:rPr lang="zh-CN" altLang="en-US"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有机会一定要多走一走</a:t>
            </a:r>
            <a:r>
              <a:rPr lang="en-US" altLang="zh-CN"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44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8346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220"/>
          <p:cNvSpPr/>
          <p:nvPr/>
        </p:nvSpPr>
        <p:spPr>
          <a:xfrm>
            <a:off x="-847" y="403860"/>
            <a:ext cx="2641600" cy="711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dirty="0">
                <a:solidFill>
                  <a:srgbClr val="FFFFFF"/>
                </a:solidFill>
                <a:latin typeface="方正启体简体" panose="03000509000000000000" charset="-122"/>
                <a:ea typeface="方正启体简体" panose="03000509000000000000" charset="-122"/>
              </a:rPr>
              <a:t>考试题型</a:t>
            </a:r>
          </a:p>
        </p:txBody>
      </p:sp>
      <p:graphicFrame>
        <p:nvGraphicFramePr>
          <p:cNvPr id="4" name="表格 3"/>
          <p:cNvGraphicFramePr/>
          <p:nvPr>
            <p:extLst>
              <p:ext uri="{D42A27DB-BD31-4B8C-83A1-F6EECF244321}">
                <p14:modId xmlns:p14="http://schemas.microsoft.com/office/powerpoint/2010/main" val="330364801"/>
              </p:ext>
            </p:extLst>
          </p:nvPr>
        </p:nvGraphicFramePr>
        <p:xfrm>
          <a:off x="2300817" y="1620521"/>
          <a:ext cx="7086600" cy="4031223"/>
        </p:xfrm>
        <a:graphic>
          <a:graphicData uri="http://schemas.openxmlformats.org/drawingml/2006/table">
            <a:tbl>
              <a:tblPr firstRow="1" bandRow="1">
                <a:tableStyleId>{5C22544A-7EE6-4342-B048-85BDC9FD1C3A}</a:tableStyleId>
              </a:tblPr>
              <a:tblGrid>
                <a:gridCol w="2436283"/>
                <a:gridCol w="1765300"/>
                <a:gridCol w="1460500"/>
                <a:gridCol w="1424517"/>
              </a:tblGrid>
              <a:tr h="575889">
                <a:tc>
                  <a:txBody>
                    <a:bodyPr/>
                    <a:lstStyle/>
                    <a:p>
                      <a:pPr algn="ctr">
                        <a:buNone/>
                      </a:pPr>
                      <a:r>
                        <a:rPr lang="zh-CN" altLang="en-US" sz="2700" b="0" dirty="0">
                          <a:solidFill>
                            <a:schemeClr val="tx1">
                              <a:lumMod val="85000"/>
                              <a:lumOff val="15000"/>
                            </a:schemeClr>
                          </a:solidFill>
                          <a:latin typeface="微软雅黑" panose="020B0503020204020204" pitchFamily="18" charset="-122"/>
                          <a:ea typeface="微软雅黑" panose="020B0503020204020204" pitchFamily="18" charset="-122"/>
                        </a:rPr>
                        <a:t>题型</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solidFill>
                  </a:tcPr>
                </a:tc>
                <a:tc>
                  <a:txBody>
                    <a:bodyPr/>
                    <a:lstStyle/>
                    <a:p>
                      <a:pPr algn="ctr">
                        <a:buNone/>
                      </a:pPr>
                      <a:r>
                        <a:rPr lang="zh-CN" altLang="en-US" sz="2700" b="0" dirty="0">
                          <a:solidFill>
                            <a:schemeClr val="tx1">
                              <a:lumMod val="85000"/>
                              <a:lumOff val="15000"/>
                            </a:schemeClr>
                          </a:solidFill>
                          <a:latin typeface="微软雅黑" panose="020B0503020204020204" pitchFamily="18" charset="-122"/>
                          <a:ea typeface="微软雅黑" panose="020B0503020204020204" pitchFamily="18" charset="-122"/>
                        </a:rPr>
                        <a:t>分值</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solidFill>
                  </a:tcPr>
                </a:tc>
                <a:tc>
                  <a:txBody>
                    <a:bodyPr/>
                    <a:lstStyle/>
                    <a:p>
                      <a:pPr algn="ctr">
                        <a:buNone/>
                      </a:pPr>
                      <a:r>
                        <a:rPr lang="zh-CN" altLang="en-US" sz="2700" b="0" dirty="0">
                          <a:solidFill>
                            <a:schemeClr val="tx1">
                              <a:lumMod val="85000"/>
                              <a:lumOff val="15000"/>
                            </a:schemeClr>
                          </a:solidFill>
                          <a:latin typeface="微软雅黑" panose="020B0503020204020204" pitchFamily="18" charset="-122"/>
                          <a:ea typeface="微软雅黑" panose="020B0503020204020204" pitchFamily="18" charset="-122"/>
                        </a:rPr>
                        <a:t>个数</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solidFill>
                  </a:tcPr>
                </a:tc>
                <a:tc>
                  <a:txBody>
                    <a:bodyPr/>
                    <a:lstStyle/>
                    <a:p>
                      <a:pPr algn="ctr">
                        <a:buNone/>
                      </a:pPr>
                      <a:r>
                        <a:rPr lang="zh-CN" altLang="en-US" sz="2700" b="0" dirty="0">
                          <a:solidFill>
                            <a:schemeClr val="tx1">
                              <a:lumMod val="85000"/>
                              <a:lumOff val="15000"/>
                            </a:schemeClr>
                          </a:solidFill>
                          <a:latin typeface="微软雅黑" panose="020B0503020204020204" pitchFamily="18" charset="-122"/>
                          <a:ea typeface="微软雅黑" panose="020B0503020204020204" pitchFamily="18" charset="-122"/>
                        </a:rPr>
                        <a:t>总分</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solidFill>
                  </a:tcPr>
                </a:tc>
              </a:tr>
              <a:tr h="575889">
                <a:tc>
                  <a:txBody>
                    <a:bodyPr/>
                    <a:lstStyle/>
                    <a:p>
                      <a:pPr algn="ctr">
                        <a:buNone/>
                      </a:pPr>
                      <a:r>
                        <a:rPr lang="zh-CN" altLang="en-US" sz="2700" b="0" dirty="0">
                          <a:latin typeface="微软雅黑" panose="020B0503020204020204" pitchFamily="18" charset="-122"/>
                          <a:ea typeface="微软雅黑" panose="020B0503020204020204" pitchFamily="18" charset="-122"/>
                        </a:rPr>
                        <a:t>单选</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a:solidFill>
                            <a:srgbClr val="C00000"/>
                          </a:solidFill>
                          <a:latin typeface="微软雅黑" panose="020B0503020204020204" pitchFamily="18" charset="-122"/>
                          <a:ea typeface="微软雅黑" panose="020B0503020204020204" pitchFamily="18" charset="-122"/>
                        </a:rPr>
                        <a:t>1</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a:solidFill>
                            <a:srgbClr val="7030A0"/>
                          </a:solidFill>
                          <a:latin typeface="微软雅黑" panose="020B0503020204020204" pitchFamily="18" charset="-122"/>
                          <a:ea typeface="微软雅黑" panose="020B0503020204020204" pitchFamily="18" charset="-122"/>
                        </a:rPr>
                        <a:t>2</a:t>
                      </a:r>
                      <a:r>
                        <a:rPr lang="en-US" altLang="zh-CN" sz="2700" b="0" dirty="0" smtClean="0">
                          <a:solidFill>
                            <a:srgbClr val="7030A0"/>
                          </a:solidFill>
                          <a:latin typeface="微软雅黑" panose="020B0503020204020204" pitchFamily="18" charset="-122"/>
                          <a:ea typeface="微软雅黑" panose="020B0503020204020204" pitchFamily="18" charset="-122"/>
                        </a:rPr>
                        <a:t>0</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a:latin typeface="微软雅黑" panose="020B0503020204020204" pitchFamily="18" charset="-122"/>
                          <a:ea typeface="微软雅黑" panose="020B0503020204020204" pitchFamily="18" charset="-122"/>
                        </a:rPr>
                        <a:t>2</a:t>
                      </a:r>
                      <a:r>
                        <a:rPr lang="en-US" altLang="zh-CN" sz="2700" b="0" dirty="0" smtClean="0">
                          <a:latin typeface="微软雅黑" panose="020B0503020204020204" pitchFamily="18" charset="-122"/>
                          <a:ea typeface="微软雅黑" panose="020B0503020204020204" pitchFamily="18" charset="-122"/>
                        </a:rPr>
                        <a:t>0</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75889">
                <a:tc>
                  <a:txBody>
                    <a:bodyPr/>
                    <a:lstStyle/>
                    <a:p>
                      <a:pPr algn="ctr">
                        <a:buNone/>
                      </a:pPr>
                      <a:r>
                        <a:rPr lang="zh-CN" altLang="en-US" sz="2700" b="0">
                          <a:latin typeface="微软雅黑" panose="020B0503020204020204" pitchFamily="18" charset="-122"/>
                          <a:ea typeface="微软雅黑" panose="020B0503020204020204" pitchFamily="18" charset="-122"/>
                        </a:rPr>
                        <a:t>多选</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a:solidFill>
                            <a:srgbClr val="C00000"/>
                          </a:solidFill>
                          <a:latin typeface="微软雅黑" panose="020B0503020204020204" pitchFamily="18" charset="-122"/>
                          <a:ea typeface="微软雅黑" panose="020B0503020204020204" pitchFamily="18" charset="-122"/>
                        </a:rPr>
                        <a:t>2</a:t>
                      </a: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7030A0"/>
                          </a:solidFill>
                          <a:latin typeface="微软雅黑" panose="020B0503020204020204" pitchFamily="18" charset="-122"/>
                          <a:ea typeface="微软雅黑" panose="020B0503020204020204" pitchFamily="18" charset="-122"/>
                        </a:rPr>
                        <a:t>5</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latin typeface="微软雅黑" panose="020B0503020204020204" pitchFamily="18" charset="-122"/>
                          <a:ea typeface="微软雅黑" panose="020B0503020204020204" pitchFamily="18" charset="-122"/>
                        </a:rPr>
                        <a:t>10</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75889">
                <a:tc>
                  <a:txBody>
                    <a:bodyPr/>
                    <a:lstStyle/>
                    <a:p>
                      <a:pPr algn="ctr">
                        <a:buNone/>
                      </a:pPr>
                      <a:r>
                        <a:rPr lang="zh-CN" altLang="en-US" sz="2700" b="0" dirty="0" smtClean="0">
                          <a:latin typeface="微软雅黑" panose="020B0503020204020204" pitchFamily="18" charset="-122"/>
                          <a:ea typeface="微软雅黑" panose="020B0503020204020204" pitchFamily="18" charset="-122"/>
                        </a:rPr>
                        <a:t>名解</a:t>
                      </a:r>
                      <a:endParaRPr lang="zh-CN" altLang="en-US"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C00000"/>
                          </a:solidFill>
                          <a:latin typeface="微软雅黑" panose="020B0503020204020204" pitchFamily="18" charset="-122"/>
                          <a:ea typeface="微软雅黑" panose="020B0503020204020204" pitchFamily="18" charset="-122"/>
                        </a:rPr>
                        <a:t>3</a:t>
                      </a:r>
                      <a:endParaRPr lang="en-US" altLang="zh-CN" sz="2700" b="0" dirty="0">
                        <a:solidFill>
                          <a:srgbClr val="C0000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7030A0"/>
                          </a:solidFill>
                          <a:latin typeface="微软雅黑" panose="020B0503020204020204" pitchFamily="18" charset="-122"/>
                          <a:ea typeface="微软雅黑" panose="020B0503020204020204" pitchFamily="18" charset="-122"/>
                        </a:rPr>
                        <a:t>4</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latin typeface="微软雅黑" panose="020B0503020204020204" pitchFamily="18" charset="-122"/>
                          <a:ea typeface="微软雅黑" panose="020B0503020204020204" pitchFamily="18" charset="-122"/>
                        </a:rPr>
                        <a:t>12</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75889">
                <a:tc>
                  <a:txBody>
                    <a:bodyPr/>
                    <a:lstStyle/>
                    <a:p>
                      <a:pPr algn="ctr">
                        <a:buNone/>
                      </a:pPr>
                      <a:r>
                        <a:rPr lang="zh-CN" altLang="en-US" sz="2700" b="0" dirty="0" smtClean="0">
                          <a:latin typeface="微软雅黑" panose="020B0503020204020204" pitchFamily="18" charset="-122"/>
                          <a:ea typeface="微软雅黑" panose="020B0503020204020204" pitchFamily="18" charset="-122"/>
                        </a:rPr>
                        <a:t>简答</a:t>
                      </a:r>
                      <a:endParaRPr lang="zh-CN" altLang="en-US"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C00000"/>
                          </a:solidFill>
                          <a:latin typeface="微软雅黑" panose="020B0503020204020204" pitchFamily="18" charset="-122"/>
                          <a:ea typeface="微软雅黑" panose="020B0503020204020204" pitchFamily="18" charset="-122"/>
                        </a:rPr>
                        <a:t>6</a:t>
                      </a:r>
                      <a:endParaRPr lang="en-US" altLang="zh-CN" sz="2700" b="0" dirty="0">
                        <a:solidFill>
                          <a:srgbClr val="C0000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7030A0"/>
                          </a:solidFill>
                          <a:latin typeface="微软雅黑" panose="020B0503020204020204" pitchFamily="18" charset="-122"/>
                          <a:ea typeface="微软雅黑" panose="020B0503020204020204" pitchFamily="18" charset="-122"/>
                        </a:rPr>
                        <a:t>5</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latin typeface="微软雅黑" panose="020B0503020204020204" pitchFamily="18" charset="-122"/>
                          <a:ea typeface="微软雅黑" panose="020B0503020204020204" pitchFamily="18" charset="-122"/>
                        </a:rPr>
                        <a:t>30</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75889">
                <a:tc>
                  <a:txBody>
                    <a:bodyPr/>
                    <a:lstStyle/>
                    <a:p>
                      <a:pPr algn="ctr">
                        <a:buNone/>
                      </a:pPr>
                      <a:r>
                        <a:rPr lang="zh-CN" altLang="en-US" sz="2700" b="0" dirty="0" smtClean="0">
                          <a:latin typeface="微软雅黑" panose="020B0503020204020204" pitchFamily="18" charset="-122"/>
                          <a:ea typeface="微软雅黑" panose="020B0503020204020204" pitchFamily="18" charset="-122"/>
                        </a:rPr>
                        <a:t>论述</a:t>
                      </a:r>
                      <a:endParaRPr lang="zh-CN" altLang="en-US"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sz="2700" b="0" dirty="0" smtClean="0">
                          <a:solidFill>
                            <a:srgbClr val="C00000"/>
                          </a:solidFill>
                          <a:latin typeface="微软雅黑" panose="020B0503020204020204" pitchFamily="18" charset="-122"/>
                          <a:ea typeface="微软雅黑" panose="020B0503020204020204" pitchFamily="18" charset="-122"/>
                        </a:rPr>
                        <a:t>8</a:t>
                      </a:r>
                      <a:endParaRPr lang="en-US" altLang="zh-CN" sz="2700" b="0" dirty="0">
                        <a:solidFill>
                          <a:srgbClr val="C0000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sz="2700" b="0" dirty="0" smtClean="0">
                          <a:solidFill>
                            <a:srgbClr val="7030A0"/>
                          </a:solidFill>
                          <a:latin typeface="微软雅黑" panose="020B0503020204020204" pitchFamily="18" charset="-122"/>
                          <a:ea typeface="微软雅黑" panose="020B0503020204020204" pitchFamily="18" charset="-122"/>
                        </a:rPr>
                        <a:t>2</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sz="2700" b="0" dirty="0" smtClean="0">
                          <a:latin typeface="微软雅黑" panose="020B0503020204020204" pitchFamily="18" charset="-122"/>
                          <a:ea typeface="微软雅黑" panose="020B0503020204020204" pitchFamily="18" charset="-122"/>
                        </a:rPr>
                        <a:t>16</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tr>
              <a:tr h="575889">
                <a:tc>
                  <a:txBody>
                    <a:bodyPr/>
                    <a:lstStyle/>
                    <a:p>
                      <a:pPr algn="ctr">
                        <a:buNone/>
                      </a:pPr>
                      <a:r>
                        <a:rPr lang="zh-CN" altLang="en-US" sz="2700" b="0" dirty="0" smtClean="0">
                          <a:latin typeface="微软雅黑" panose="020B0503020204020204" pitchFamily="18" charset="-122"/>
                          <a:ea typeface="微软雅黑" panose="020B0503020204020204" pitchFamily="18" charset="-122"/>
                        </a:rPr>
                        <a:t>案例分析</a:t>
                      </a:r>
                      <a:endParaRPr lang="zh-CN" altLang="en-US" sz="2700" b="0" dirty="0">
                        <a:latin typeface="微软雅黑" panose="020B0503020204020204" pitchFamily="18" charset="-122"/>
                        <a:ea typeface="微软雅黑" panose="020B0503020204020204" pitchFamily="18" charset="-122"/>
                      </a:endParaRPr>
                    </a:p>
                  </a:txBody>
                  <a:tcPr marL="162560" marR="162560" marT="81280" marB="81280">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C00000"/>
                          </a:solidFill>
                          <a:latin typeface="微软雅黑" panose="020B0503020204020204" pitchFamily="18" charset="-122"/>
                          <a:ea typeface="微软雅黑" panose="020B0503020204020204" pitchFamily="18" charset="-122"/>
                        </a:rPr>
                        <a:t>12</a:t>
                      </a:r>
                      <a:endParaRPr lang="en-US" altLang="zh-CN" sz="2700" b="0" dirty="0">
                        <a:solidFill>
                          <a:srgbClr val="C00000"/>
                        </a:solidFill>
                        <a:latin typeface="微软雅黑" panose="020B0503020204020204" pitchFamily="18" charset="-122"/>
                        <a:ea typeface="微软雅黑" panose="020B0503020204020204" pitchFamily="18" charset="-122"/>
                      </a:endParaRPr>
                    </a:p>
                  </a:txBody>
                  <a:tcPr marL="162560" marR="16256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solidFill>
                            <a:srgbClr val="7030A0"/>
                          </a:solidFill>
                          <a:latin typeface="微软雅黑" panose="020B0503020204020204" pitchFamily="18" charset="-122"/>
                          <a:ea typeface="微软雅黑" panose="020B0503020204020204" pitchFamily="18" charset="-122"/>
                        </a:rPr>
                        <a:t>1</a:t>
                      </a:r>
                      <a:endParaRPr lang="en-US" altLang="zh-CN" sz="2700" b="0" dirty="0">
                        <a:solidFill>
                          <a:srgbClr val="7030A0"/>
                        </a:solidFill>
                        <a:latin typeface="微软雅黑" panose="020B0503020204020204" pitchFamily="18" charset="-122"/>
                        <a:ea typeface="微软雅黑" panose="020B0503020204020204" pitchFamily="18" charset="-122"/>
                      </a:endParaRPr>
                    </a:p>
                  </a:txBody>
                  <a:tcPr marL="162560" marR="16256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tc>
                  <a:txBody>
                    <a:bodyPr/>
                    <a:lstStyle/>
                    <a:p>
                      <a:pPr algn="ctr">
                        <a:buNone/>
                      </a:pPr>
                      <a:r>
                        <a:rPr lang="en-US" altLang="zh-CN" sz="2700" b="0" dirty="0" smtClean="0">
                          <a:latin typeface="微软雅黑" panose="020B0503020204020204" pitchFamily="18" charset="-122"/>
                          <a:ea typeface="微软雅黑" panose="020B0503020204020204" pitchFamily="18" charset="-122"/>
                        </a:rPr>
                        <a:t>12</a:t>
                      </a:r>
                      <a:endParaRPr lang="en-US" altLang="zh-CN" sz="2700" b="0" dirty="0">
                        <a:latin typeface="微软雅黑" panose="020B0503020204020204" pitchFamily="18" charset="-122"/>
                        <a:ea typeface="微软雅黑" panose="020B0503020204020204" pitchFamily="18" charset="-122"/>
                      </a:endParaRPr>
                    </a:p>
                  </a:txBody>
                  <a:tcPr marL="162560" marR="162560" marT="81280" marB="81280">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extLst>
      <p:ext uri="{BB962C8B-B14F-4D97-AF65-F5344CB8AC3E}">
        <p14:creationId xmlns:p14="http://schemas.microsoft.com/office/powerpoint/2010/main" val="2692568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14450" y="4608545"/>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成交阶段</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sp>
        <p:nvSpPr>
          <p:cNvPr id="17" name="文本框 4"/>
          <p:cNvSpPr txBox="1"/>
          <p:nvPr/>
        </p:nvSpPr>
        <p:spPr>
          <a:xfrm>
            <a:off x="2075291" y="1260090"/>
            <a:ext cx="10123059" cy="3785652"/>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zh-CN" sz="2400" dirty="0">
                <a:latin typeface="微软雅黑" panose="020B0503020204020204" charset="-122"/>
                <a:ea typeface="微软雅黑" panose="020B0503020204020204" charset="-122"/>
              </a:rPr>
              <a:t>一、场外交易   </a:t>
            </a:r>
            <a:r>
              <a:rPr lang="zh-CN" sz="2000" dirty="0" smtClean="0">
                <a:latin typeface="楷体" panose="02010609060101010101" pitchFamily="49" charset="-122"/>
                <a:ea typeface="楷体" panose="02010609060101010101" pitchFamily="49" charset="-122"/>
              </a:rPr>
              <a:t>如</a:t>
            </a:r>
            <a:r>
              <a:rPr lang="zh-CN" sz="2000" dirty="0">
                <a:latin typeface="楷体" panose="02010609060101010101" pitchFamily="49" charset="-122"/>
                <a:ea typeface="楷体" panose="02010609060101010101" pitchFamily="49" charset="-122"/>
              </a:rPr>
              <a:t>酒宴或其他娱乐场所等，仅在</a:t>
            </a:r>
            <a:r>
              <a:rPr lang="zh-CN" sz="2000" u="sng" dirty="0">
                <a:solidFill>
                  <a:srgbClr val="C00000"/>
                </a:solidFill>
                <a:latin typeface="楷体" panose="02010609060101010101" pitchFamily="49" charset="-122"/>
                <a:ea typeface="楷体" panose="02010609060101010101" pitchFamily="49" charset="-122"/>
              </a:rPr>
              <a:t>只有一两个问题</a:t>
            </a:r>
            <a:r>
              <a:rPr lang="zh-CN" sz="2000" dirty="0">
                <a:latin typeface="楷体" panose="02010609060101010101" pitchFamily="49" charset="-122"/>
                <a:ea typeface="楷体" panose="02010609060101010101" pitchFamily="49" charset="-122"/>
              </a:rPr>
              <a:t>存在</a:t>
            </a:r>
            <a:r>
              <a:rPr lang="zh-CN" sz="2000" dirty="0" smtClean="0">
                <a:latin typeface="楷体" panose="02010609060101010101" pitchFamily="49" charset="-122"/>
                <a:ea typeface="楷体" panose="02010609060101010101" pitchFamily="49" charset="-122"/>
              </a:rPr>
              <a:t>分歧</a:t>
            </a:r>
            <a:r>
              <a:rPr lang="zh-CN" altLang="en-US" sz="2000" dirty="0" smtClean="0">
                <a:latin typeface="楷体" panose="02010609060101010101" pitchFamily="49" charset="-122"/>
                <a:ea typeface="楷体" panose="02010609060101010101" pitchFamily="49" charset="-122"/>
              </a:rPr>
              <a:t>时</a:t>
            </a:r>
            <a:endParaRPr 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zh-CN" sz="2400" dirty="0">
                <a:solidFill>
                  <a:srgbClr val="C00000"/>
                </a:solidFill>
                <a:latin typeface="微软雅黑" panose="020B0503020204020204" charset="-122"/>
                <a:ea typeface="微软雅黑" panose="020B0503020204020204" charset="-122"/>
              </a:rPr>
              <a:t>二、</a:t>
            </a:r>
            <a:r>
              <a:rPr lang="zh-CN" sz="2400" dirty="0" smtClean="0">
                <a:solidFill>
                  <a:srgbClr val="C00000"/>
                </a:solidFill>
                <a:latin typeface="微软雅黑" panose="020B0503020204020204" charset="-122"/>
                <a:ea typeface="微软雅黑" panose="020B0503020204020204" charset="-122"/>
              </a:rPr>
              <a:t>最后让步</a:t>
            </a:r>
            <a:r>
              <a:rPr lang="zh-CN" sz="2400" dirty="0" smtClean="0">
                <a:latin typeface="微软雅黑" panose="020B0503020204020204" charset="-122"/>
                <a:ea typeface="微软雅黑" panose="020B0503020204020204" charset="-122"/>
              </a:rPr>
              <a:t>    </a:t>
            </a:r>
            <a:r>
              <a:rPr lang="zh-CN" sz="2000" u="sng" dirty="0" smtClean="0">
                <a:solidFill>
                  <a:srgbClr val="C00000"/>
                </a:solidFill>
                <a:latin typeface="楷体" panose="02010609060101010101" pitchFamily="49" charset="-122"/>
                <a:ea typeface="楷体" panose="02010609060101010101" pitchFamily="49" charset="-122"/>
              </a:rPr>
              <a:t>最后一两个有分歧的问题</a:t>
            </a:r>
            <a:r>
              <a:rPr lang="zh-CN" sz="2000" dirty="0">
                <a:latin typeface="楷体" panose="02010609060101010101" pitchFamily="49" charset="-122"/>
                <a:ea typeface="楷体" panose="02010609060101010101" pitchFamily="49" charset="-122"/>
              </a:rPr>
              <a:t>，需要通过最后的让步才能求得一致</a:t>
            </a:r>
            <a:r>
              <a:rPr lang="zh-CN" sz="2000" dirty="0" smtClean="0">
                <a:latin typeface="楷体" panose="02010609060101010101" pitchFamily="49" charset="-122"/>
                <a:ea typeface="楷体" panose="02010609060101010101" pitchFamily="49" charset="-122"/>
              </a:rPr>
              <a:t>。</a:t>
            </a:r>
            <a:endParaRPr 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zh-CN" sz="2400" dirty="0">
                <a:latin typeface="微软雅黑" panose="020B0503020204020204" charset="-122"/>
                <a:ea typeface="微软雅黑" panose="020B0503020204020204" charset="-122"/>
              </a:rPr>
              <a:t>三、不忘最后的获利    </a:t>
            </a:r>
            <a:r>
              <a:rPr lang="zh-CN" sz="2000" dirty="0" smtClean="0">
                <a:latin typeface="楷体" panose="02010609060101010101" pitchFamily="49" charset="-122"/>
                <a:ea typeface="楷体" panose="02010609060101010101" pitchFamily="49" charset="-122"/>
              </a:rPr>
              <a:t>做法</a:t>
            </a:r>
            <a:r>
              <a:rPr lang="zh-CN" sz="2000" dirty="0">
                <a:latin typeface="楷体" panose="02010609060101010101" pitchFamily="49" charset="-122"/>
                <a:ea typeface="楷体" panose="02010609060101010101" pitchFamily="49" charset="-122"/>
              </a:rPr>
              <a:t>：签约之前，突然提出一个</a:t>
            </a:r>
            <a:r>
              <a:rPr lang="zh-CN" sz="2000" u="sng" dirty="0">
                <a:solidFill>
                  <a:srgbClr val="C00000"/>
                </a:solidFill>
                <a:latin typeface="楷体" panose="02010609060101010101" pitchFamily="49" charset="-122"/>
                <a:ea typeface="楷体" panose="02010609060101010101" pitchFamily="49" charset="-122"/>
              </a:rPr>
              <a:t>小小的请求</a:t>
            </a:r>
            <a:r>
              <a:rPr lang="zh-CN" sz="2000" dirty="0">
                <a:latin typeface="楷体" panose="02010609060101010101" pitchFamily="49" charset="-122"/>
                <a:ea typeface="楷体" panose="02010609060101010101" pitchFamily="49" charset="-122"/>
              </a:rPr>
              <a:t>，要求对方再让出一点点</a:t>
            </a:r>
            <a:r>
              <a:rPr lang="zh-CN" sz="2000" dirty="0" smtClean="0">
                <a:latin typeface="楷体" panose="02010609060101010101" pitchFamily="49" charset="-122"/>
                <a:ea typeface="楷体" panose="02010609060101010101" pitchFamily="49" charset="-122"/>
              </a:rPr>
              <a:t>。往往</a:t>
            </a:r>
            <a:r>
              <a:rPr lang="zh-CN" sz="2000" dirty="0">
                <a:latin typeface="楷体" panose="02010609060101010101" pitchFamily="49" charset="-122"/>
                <a:ea typeface="楷体" panose="02010609060101010101" pitchFamily="49" charset="-122"/>
              </a:rPr>
              <a:t>会很快答应，尽快签约。</a:t>
            </a:r>
          </a:p>
          <a:p>
            <a:pPr marL="0" lvl="0" indent="0">
              <a:lnSpc>
                <a:spcPct val="150000"/>
              </a:lnSpc>
              <a:spcBef>
                <a:spcPct val="0"/>
              </a:spcBef>
              <a:buNone/>
            </a:pPr>
            <a:r>
              <a:rPr lang="zh-CN" sz="2400" dirty="0">
                <a:latin typeface="微软雅黑" panose="020B0503020204020204" charset="-122"/>
                <a:ea typeface="微软雅黑" panose="020B0503020204020204" charset="-122"/>
              </a:rPr>
              <a:t>四、注意为双方庆贺  </a:t>
            </a:r>
            <a:r>
              <a:rPr lang="zh-CN" sz="2000" dirty="0" smtClean="0">
                <a:latin typeface="楷体" panose="02010609060101010101" pitchFamily="49" charset="-122"/>
                <a:ea typeface="楷体" panose="02010609060101010101" pitchFamily="49" charset="-122"/>
              </a:rPr>
              <a:t>强调结果</a:t>
            </a:r>
            <a:r>
              <a:rPr lang="zh-CN" sz="2000" dirty="0">
                <a:latin typeface="楷体" panose="02010609060101010101" pitchFamily="49" charset="-122"/>
                <a:ea typeface="楷体" panose="02010609060101010101" pitchFamily="49" charset="-122"/>
              </a:rPr>
              <a:t>是双方共同努力的结晶，满足双方心理的平衡与安慰</a:t>
            </a:r>
            <a:endParaRPr lang="zh-CN" sz="2000" b="1"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zh-CN" sz="2400" dirty="0">
                <a:latin typeface="微软雅黑" panose="020B0503020204020204" charset="-122"/>
                <a:ea typeface="微软雅黑" panose="020B0503020204020204" charset="-122"/>
              </a:rPr>
              <a:t>五、慎重地对待协议  </a:t>
            </a:r>
            <a:r>
              <a:rPr lang="zh-CN" sz="2000" dirty="0" smtClean="0">
                <a:latin typeface="楷体" panose="02010609060101010101" pitchFamily="49" charset="-122"/>
                <a:ea typeface="楷体" panose="02010609060101010101" pitchFamily="49" charset="-122"/>
              </a:rPr>
              <a:t>谈判</a:t>
            </a:r>
            <a:r>
              <a:rPr lang="zh-CN" sz="2000" dirty="0">
                <a:latin typeface="楷体" panose="02010609060101010101" pitchFamily="49" charset="-122"/>
                <a:ea typeface="楷体" panose="02010609060101010101" pitchFamily="49" charset="-122"/>
              </a:rPr>
              <a:t>的成果要靠严密的协议来确认和保证，协议是以法律形式对谈判成果的记录和确认，它们之间应该</a:t>
            </a:r>
            <a:r>
              <a:rPr lang="zh-CN" sz="2000" u="sng" dirty="0">
                <a:solidFill>
                  <a:srgbClr val="C00000"/>
                </a:solidFill>
                <a:latin typeface="楷体" panose="02010609060101010101" pitchFamily="49" charset="-122"/>
                <a:ea typeface="楷体" panose="02010609060101010101" pitchFamily="49" charset="-122"/>
              </a:rPr>
              <a:t>完全一致，不得有任何误差</a:t>
            </a:r>
            <a:r>
              <a:rPr lang="zh-CN"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1536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 name="表格 4"/>
          <p:cNvGraphicFramePr>
            <a:graphicFrameLocks noGrp="1"/>
          </p:cNvGraphicFramePr>
          <p:nvPr>
            <p:extLst/>
          </p:nvPr>
        </p:nvGraphicFramePr>
        <p:xfrm>
          <a:off x="0" y="1429512"/>
          <a:ext cx="1691680" cy="4864846"/>
        </p:xfrm>
        <a:graphic>
          <a:graphicData uri="http://schemas.openxmlformats.org/drawingml/2006/table">
            <a:tbl>
              <a:tblPr>
                <a:tableStyleId>{2D5ABB26-0587-4C30-8999-92F81FD0307C}</a:tableStyleId>
              </a:tblPr>
              <a:tblGrid>
                <a:gridCol w="1691680"/>
              </a:tblGrid>
              <a:tr h="15867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dirty="0" smtClean="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49864">
                <a:tc>
                  <a:txBody>
                    <a:bodyPr/>
                    <a:lstStyle/>
                    <a:p>
                      <a:pPr algn="ct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1628229">
                <a:tc>
                  <a:txBody>
                    <a:bodyPr/>
                    <a:lstStyle/>
                    <a:p>
                      <a:pPr marL="0" algn="ctr" defTabSz="914400" rtl="0" eaLnBrk="1" latinLnBrk="0" hangingPunct="1"/>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0" y="221409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379272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0" y="545627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575184"/>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策略概述</a:t>
            </a:r>
          </a:p>
        </p:txBody>
      </p:sp>
      <p:sp>
        <p:nvSpPr>
          <p:cNvPr id="60" name="矩形 59"/>
          <p:cNvSpPr/>
          <p:nvPr/>
        </p:nvSpPr>
        <p:spPr>
          <a:xfrm>
            <a:off x="0" y="2315405"/>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开局阶段</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7225" y="3087117"/>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报价</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2" name="矩形 61"/>
          <p:cNvSpPr/>
          <p:nvPr/>
        </p:nvSpPr>
        <p:spPr>
          <a:xfrm>
            <a:off x="-16595" y="3939593"/>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磋商</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zh-CN" sz="2400" dirty="0">
              <a:latin typeface="微软雅黑" panose="020B0503020204020204" pitchFamily="34" charset="-122"/>
              <a:ea typeface="微软雅黑" panose="020B0503020204020204" pitchFamily="34" charset="-122"/>
            </a:endParaRPr>
          </a:p>
        </p:txBody>
      </p:sp>
      <p:sp>
        <p:nvSpPr>
          <p:cNvPr id="63" name="矩形 62"/>
          <p:cNvSpPr/>
          <p:nvPr/>
        </p:nvSpPr>
        <p:spPr>
          <a:xfrm>
            <a:off x="-28349" y="4755410"/>
            <a:ext cx="1677230" cy="1200329"/>
          </a:xfrm>
          <a:prstGeom prst="rect">
            <a:avLst/>
          </a:prstGeom>
        </p:spPr>
        <p:txBody>
          <a:bodyPr wrap="square">
            <a:spAutoFit/>
          </a:bodyPr>
          <a:lstStyle/>
          <a:p>
            <a:pPr algn="ctr">
              <a:lnSpc>
                <a:spcPct val="150000"/>
              </a:lnSpc>
              <a:defRPr/>
            </a:pPr>
            <a:r>
              <a:rPr lang="zh-CN" altLang="en-US" sz="2400" dirty="0" smtClean="0">
                <a:latin typeface="微软雅黑" panose="020B0503020204020204" pitchFamily="34" charset="-122"/>
                <a:ea typeface="微软雅黑" panose="020B0503020204020204" pitchFamily="34" charset="-122"/>
              </a:rPr>
              <a:t>成交</a:t>
            </a:r>
            <a:r>
              <a:rPr lang="zh-CN" altLang="en-US" sz="2400" dirty="0">
                <a:latin typeface="微软雅黑" panose="020B0503020204020204" pitchFamily="34" charset="-122"/>
                <a:ea typeface="微软雅黑" panose="020B0503020204020204" pitchFamily="34" charset="-122"/>
              </a:rPr>
              <a:t>阶段</a:t>
            </a:r>
            <a:endParaRPr lang="zh-CN" altLang="zh-CN" sz="2400" dirty="0">
              <a:latin typeface="微软雅黑" panose="020B0503020204020204" pitchFamily="34" charset="-122"/>
              <a:ea typeface="微软雅黑" panose="020B0503020204020204" pitchFamily="34" charset="-122"/>
            </a:endParaRPr>
          </a:p>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28349" y="5599689"/>
            <a:ext cx="1677230"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处理僵局</a:t>
            </a:r>
          </a:p>
        </p:txBody>
      </p:sp>
      <p:sp>
        <p:nvSpPr>
          <p:cNvPr id="29" name="矩形 28"/>
          <p:cNvSpPr/>
          <p:nvPr userDrawn="1"/>
        </p:nvSpPr>
        <p:spPr>
          <a:xfrm>
            <a:off x="0" y="5456273"/>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处理僵局</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9" y="150111"/>
            <a:ext cx="7340471" cy="646331"/>
          </a:xfrm>
          <a:prstGeom prst="rect">
            <a:avLst/>
          </a:prstGeom>
          <a:noFill/>
        </p:spPr>
        <p:txBody>
          <a:bodyPr wrap="none" rtlCol="0">
            <a:spAutoFit/>
          </a:bodyPr>
          <a:lstStyle/>
          <a:p>
            <a:r>
              <a:rPr lang="zh-CN" altLang="en-US" sz="3600" dirty="0" smtClean="0">
                <a:latin typeface="黑体" panose="02010609060101010101" pitchFamily="49" charset="-122"/>
                <a:ea typeface="黑体" panose="02010609060101010101" pitchFamily="49" charset="-122"/>
              </a:rPr>
              <a:t>第四章   国际</a:t>
            </a:r>
            <a:r>
              <a:rPr lang="zh-CN" altLang="en-US" sz="3600" dirty="0">
                <a:latin typeface="黑体" panose="02010609060101010101" pitchFamily="49" charset="-122"/>
                <a:ea typeface="黑体" panose="02010609060101010101" pitchFamily="49" charset="-122"/>
              </a:rPr>
              <a:t>商务</a:t>
            </a:r>
            <a:r>
              <a:rPr lang="zh-CN" altLang="en-US" sz="3600" dirty="0" smtClean="0">
                <a:latin typeface="黑体" panose="02010609060101010101" pitchFamily="49" charset="-122"/>
                <a:ea typeface="黑体" panose="02010609060101010101" pitchFamily="49" charset="-122"/>
              </a:rPr>
              <a:t>谈判各阶段策略</a:t>
            </a:r>
            <a:endParaRPr lang="zh-CN" altLang="en-US" sz="3600" dirty="0">
              <a:latin typeface="黑体" panose="02010609060101010101" pitchFamily="49" charset="-122"/>
              <a:ea typeface="黑体" panose="02010609060101010101" pitchFamily="49" charset="-122"/>
            </a:endParaRPr>
          </a:p>
        </p:txBody>
      </p:sp>
      <p:grpSp>
        <p:nvGrpSpPr>
          <p:cNvPr id="17" name="组合 16"/>
          <p:cNvGrpSpPr/>
          <p:nvPr/>
        </p:nvGrpSpPr>
        <p:grpSpPr>
          <a:xfrm>
            <a:off x="1648881" y="1610839"/>
            <a:ext cx="1175001" cy="4608753"/>
            <a:chOff x="2994335" y="352457"/>
            <a:chExt cx="1370800" cy="4504981"/>
          </a:xfrm>
        </p:grpSpPr>
        <p:grpSp>
          <p:nvGrpSpPr>
            <p:cNvPr id="18" name="组合 30"/>
            <p:cNvGrpSpPr>
              <a:grpSpLocks/>
            </p:cNvGrpSpPr>
            <p:nvPr/>
          </p:nvGrpSpPr>
          <p:grpSpPr bwMode="auto">
            <a:xfrm rot="16200000">
              <a:off x="2996818" y="1071136"/>
              <a:ext cx="2046363" cy="609006"/>
              <a:chOff x="0" y="504055"/>
              <a:chExt cx="6032665" cy="648073"/>
            </a:xfrm>
          </p:grpSpPr>
          <p:sp>
            <p:nvSpPr>
              <p:cNvPr id="27"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0" name="直接箭头连接符 33"/>
              <p:cNvCxnSpPr>
                <a:cxnSpLocks noChangeShapeType="1"/>
              </p:cNvCxnSpPr>
              <p:nvPr/>
            </p:nvCxnSpPr>
            <p:spPr bwMode="auto">
              <a:xfrm>
                <a:off x="2834156"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2" name="直接箭头连接符 35"/>
              <p:cNvCxnSpPr>
                <a:cxnSpLocks noChangeShapeType="1"/>
              </p:cNvCxnSpPr>
              <p:nvPr/>
            </p:nvCxnSpPr>
            <p:spPr bwMode="auto">
              <a:xfrm>
                <a:off x="595124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19" name="组合 30"/>
            <p:cNvGrpSpPr>
              <a:grpSpLocks/>
            </p:cNvGrpSpPr>
            <p:nvPr/>
          </p:nvGrpSpPr>
          <p:grpSpPr bwMode="auto">
            <a:xfrm rot="16200000">
              <a:off x="2877089" y="3369392"/>
              <a:ext cx="2326454" cy="649638"/>
              <a:chOff x="0" y="504056"/>
              <a:chExt cx="6858371" cy="691311"/>
            </a:xfrm>
          </p:grpSpPr>
          <p:sp>
            <p:nvSpPr>
              <p:cNvPr id="2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4" name="直接箭头连接符 33"/>
              <p:cNvCxnSpPr>
                <a:cxnSpLocks noChangeShapeType="1"/>
              </p:cNvCxnSpPr>
              <p:nvPr/>
            </p:nvCxnSpPr>
            <p:spPr bwMode="auto">
              <a:xfrm>
                <a:off x="3634588" y="54729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6" name="直接箭头连接符 35"/>
              <p:cNvCxnSpPr>
                <a:cxnSpLocks noChangeShapeType="1"/>
              </p:cNvCxnSpPr>
              <p:nvPr/>
            </p:nvCxnSpPr>
            <p:spPr bwMode="auto">
              <a:xfrm>
                <a:off x="685837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0" name="直接连接符 19"/>
            <p:cNvCxnSpPr>
              <a:stCxn id="27" idx="0"/>
              <a:endCxn id="22"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994335" y="4572789"/>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4" name="圆角矩形 33"/>
          <p:cNvSpPr/>
          <p:nvPr/>
        </p:nvSpPr>
        <p:spPr>
          <a:xfrm>
            <a:off x="2842394" y="1422707"/>
            <a:ext cx="293984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一、僵局种类</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5" name="圆角矩形 34"/>
          <p:cNvSpPr/>
          <p:nvPr/>
        </p:nvSpPr>
        <p:spPr>
          <a:xfrm>
            <a:off x="2837552" y="2542873"/>
            <a:ext cx="294468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二、形成原因</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6" name="圆角矩形 35"/>
          <p:cNvSpPr/>
          <p:nvPr/>
        </p:nvSpPr>
        <p:spPr>
          <a:xfrm>
            <a:off x="2837552" y="3660520"/>
            <a:ext cx="294468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、处理原则</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7" name="圆角矩形 36"/>
          <p:cNvSpPr/>
          <p:nvPr/>
        </p:nvSpPr>
        <p:spPr>
          <a:xfrm>
            <a:off x="2858710" y="4778167"/>
            <a:ext cx="292352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四、处理方法</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8" name="圆角矩形 37"/>
          <p:cNvSpPr/>
          <p:nvPr/>
        </p:nvSpPr>
        <p:spPr>
          <a:xfrm>
            <a:off x="2837550" y="6017333"/>
            <a:ext cx="294468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五、注意问题</a:t>
            </a:r>
            <a:endParaRPr lang="zh-CN" altLang="en-US" sz="28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Tree>
    <p:extLst>
      <p:ext uri="{BB962C8B-B14F-4D97-AF65-F5344CB8AC3E}">
        <p14:creationId xmlns:p14="http://schemas.microsoft.com/office/powerpoint/2010/main" val="232873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a:t>
              </a: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存在的风险</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923218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28349" y="28663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p:nvSpPr>
        <p:spPr>
          <a:xfrm>
            <a:off x="-1" y="838184"/>
            <a:ext cx="1691680"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技巧</a:t>
            </a:r>
            <a:r>
              <a:rPr lang="zh-CN" altLang="en-US" sz="2400" dirty="0" smtClean="0">
                <a:latin typeface="微软雅黑" panose="020B0503020204020204" pitchFamily="34" charset="-122"/>
                <a:ea typeface="微软雅黑" panose="020B0503020204020204" pitchFamily="34" charset="-122"/>
              </a:rPr>
              <a:t>概述</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691679" y="1098190"/>
            <a:ext cx="1094087" cy="3467333"/>
            <a:chOff x="2210592" y="870393"/>
            <a:chExt cx="1455091" cy="5139585"/>
          </a:xfrm>
        </p:grpSpPr>
        <p:grpSp>
          <p:nvGrpSpPr>
            <p:cNvPr id="41" name="组合 30"/>
            <p:cNvGrpSpPr>
              <a:grpSpLocks/>
            </p:cNvGrpSpPr>
            <p:nvPr/>
          </p:nvGrpSpPr>
          <p:grpSpPr bwMode="auto">
            <a:xfrm rot="16200000">
              <a:off x="2086273" y="1774016"/>
              <a:ext cx="2483034" cy="675787"/>
              <a:chOff x="-383478" y="504056"/>
              <a:chExt cx="6416143" cy="657397"/>
            </a:xfrm>
          </p:grpSpPr>
          <p:sp>
            <p:nvSpPr>
              <p:cNvPr id="5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2" name="直接箭头连接符 32"/>
              <p:cNvCxnSpPr>
                <a:cxnSpLocks noChangeShapeType="1"/>
              </p:cNvCxnSpPr>
              <p:nvPr/>
            </p:nvCxnSpPr>
            <p:spPr bwMode="auto">
              <a:xfrm>
                <a:off x="-383478" y="513381"/>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5" name="直接箭头连接符 34"/>
              <p:cNvCxnSpPr>
                <a:cxnSpLocks noChangeShapeType="1"/>
              </p:cNvCxnSpPr>
              <p:nvPr/>
            </p:nvCxnSpPr>
            <p:spPr bwMode="auto">
              <a:xfrm>
                <a:off x="313017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6"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30"/>
            <p:cNvGrpSpPr>
              <a:grpSpLocks/>
            </p:cNvGrpSpPr>
            <p:nvPr/>
          </p:nvGrpSpPr>
          <p:grpSpPr bwMode="auto">
            <a:xfrm rot="16200000">
              <a:off x="2155682" y="4509563"/>
              <a:ext cx="2334629" cy="666201"/>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4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48" name="直接箭头连接符 33"/>
              <p:cNvCxnSpPr>
                <a:cxnSpLocks noChangeShapeType="1"/>
              </p:cNvCxnSpPr>
              <p:nvPr/>
            </p:nvCxnSpPr>
            <p:spPr bwMode="auto">
              <a:xfrm>
                <a:off x="3350860"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51" idx="0"/>
              <a:endCxn id="45" idx="1"/>
            </p:cNvCxnSpPr>
            <p:nvPr/>
          </p:nvCxnSpPr>
          <p:spPr>
            <a:xfrm>
              <a:off x="2989895" y="3205020"/>
              <a:ext cx="1" cy="47032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2210592" y="1240221"/>
              <a:ext cx="788889" cy="52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7" name="圆角矩形 56"/>
          <p:cNvSpPr/>
          <p:nvPr/>
        </p:nvSpPr>
        <p:spPr>
          <a:xfrm>
            <a:off x="2792972" y="914609"/>
            <a:ext cx="4850999"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一、对事不对人</a:t>
            </a:r>
          </a:p>
        </p:txBody>
      </p:sp>
      <p:sp>
        <p:nvSpPr>
          <p:cNvPr id="59" name="圆角矩形 58"/>
          <p:cNvSpPr/>
          <p:nvPr/>
        </p:nvSpPr>
        <p:spPr>
          <a:xfrm>
            <a:off x="2792972" y="1664455"/>
            <a:ext cx="4865416"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二、注重</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利益，而</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非立场</a:t>
            </a:r>
          </a:p>
        </p:txBody>
      </p:sp>
      <p:sp>
        <p:nvSpPr>
          <p:cNvPr id="65" name="圆角矩形 64"/>
          <p:cNvSpPr/>
          <p:nvPr/>
        </p:nvSpPr>
        <p:spPr>
          <a:xfrm>
            <a:off x="2785766" y="2601563"/>
            <a:ext cx="4850999"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三、创造双赢的解决答案</a:t>
            </a:r>
          </a:p>
        </p:txBody>
      </p:sp>
      <p:sp>
        <p:nvSpPr>
          <p:cNvPr id="66" name="圆角矩形 65"/>
          <p:cNvSpPr/>
          <p:nvPr/>
        </p:nvSpPr>
        <p:spPr>
          <a:xfrm>
            <a:off x="2778557" y="3476410"/>
            <a:ext cx="4850999"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四、使用客观标准，破解利益冲突</a:t>
            </a:r>
          </a:p>
        </p:txBody>
      </p:sp>
      <p:sp>
        <p:nvSpPr>
          <p:cNvPr id="67" name="圆角矩形 66"/>
          <p:cNvSpPr/>
          <p:nvPr/>
        </p:nvSpPr>
        <p:spPr>
          <a:xfrm>
            <a:off x="2792974" y="4344279"/>
            <a:ext cx="4850998"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五、交锋中的技巧</a:t>
            </a:r>
          </a:p>
        </p:txBody>
      </p:sp>
    </p:spTree>
    <p:extLst>
      <p:ext uri="{BB962C8B-B14F-4D97-AF65-F5344CB8AC3E}">
        <p14:creationId xmlns:p14="http://schemas.microsoft.com/office/powerpoint/2010/main" val="1736319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28349" y="28663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9370" y="1688567"/>
            <a:ext cx="1691680" cy="57422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3490317" y="1229643"/>
            <a:ext cx="3670771"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一</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、“听”的障碍有哪些</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sp>
        <p:nvSpPr>
          <p:cNvPr id="63" name="圆角矩形 62"/>
          <p:cNvSpPr/>
          <p:nvPr/>
        </p:nvSpPr>
        <p:spPr>
          <a:xfrm>
            <a:off x="3490317" y="2423829"/>
            <a:ext cx="3670772"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二、如何做到有效的倾听</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cxnSp>
        <p:nvCxnSpPr>
          <p:cNvPr id="70" name="曲线连接符 69"/>
          <p:cNvCxnSpPr>
            <a:endCxn id="57" idx="1"/>
          </p:cNvCxnSpPr>
          <p:nvPr/>
        </p:nvCxnSpPr>
        <p:spPr>
          <a:xfrm flipV="1">
            <a:off x="1667860" y="1450886"/>
            <a:ext cx="1822457" cy="513592"/>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29" idx="3"/>
            <a:endCxn id="63" idx="1"/>
          </p:cNvCxnSpPr>
          <p:nvPr/>
        </p:nvCxnSpPr>
        <p:spPr>
          <a:xfrm>
            <a:off x="1682310" y="1975681"/>
            <a:ext cx="1808007" cy="669391"/>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23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9370" y="2285724"/>
            <a:ext cx="1691680" cy="57422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问</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grpSp>
        <p:nvGrpSpPr>
          <p:cNvPr id="27" name="组合 30"/>
          <p:cNvGrpSpPr>
            <a:grpSpLocks/>
          </p:cNvGrpSpPr>
          <p:nvPr/>
        </p:nvGrpSpPr>
        <p:grpSpPr bwMode="auto">
          <a:xfrm rot="16200000">
            <a:off x="1238931" y="2214014"/>
            <a:ext cx="2012538" cy="383179"/>
            <a:chOff x="10" y="492417"/>
            <a:chExt cx="6109913" cy="815290"/>
          </a:xfrm>
        </p:grpSpPr>
        <p:sp>
          <p:nvSpPr>
            <p:cNvPr id="41" name="直接连接符 31"/>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42" name="直接箭头连接符 35"/>
            <p:cNvCxnSpPr>
              <a:cxnSpLocks noChangeShapeType="1"/>
            </p:cNvCxnSpPr>
            <p:nvPr/>
          </p:nvCxnSpPr>
          <p:spPr bwMode="auto">
            <a:xfrm rot="5400000">
              <a:off x="5701547" y="899330"/>
              <a:ext cx="815290"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41" idx="0"/>
          </p:cNvCxnSpPr>
          <p:nvPr/>
        </p:nvCxnSpPr>
        <p:spPr>
          <a:xfrm>
            <a:off x="2059079" y="3411869"/>
            <a:ext cx="1" cy="10529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1710093" y="2581494"/>
            <a:ext cx="34351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5"/>
          <p:cNvCxnSpPr>
            <a:cxnSpLocks noChangeShapeType="1"/>
          </p:cNvCxnSpPr>
          <p:nvPr/>
        </p:nvCxnSpPr>
        <p:spPr bwMode="auto">
          <a:xfrm flipV="1">
            <a:off x="2053610" y="4460632"/>
            <a:ext cx="423589" cy="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
        <p:nvSpPr>
          <p:cNvPr id="43" name="圆角矩形 42"/>
          <p:cNvSpPr/>
          <p:nvPr/>
        </p:nvSpPr>
        <p:spPr>
          <a:xfrm>
            <a:off x="2554375" y="1196502"/>
            <a:ext cx="420602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一、发问的类型（</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问什么</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4" name="圆角矩形 43"/>
          <p:cNvSpPr/>
          <p:nvPr/>
        </p:nvSpPr>
        <p:spPr>
          <a:xfrm>
            <a:off x="2594786" y="4256058"/>
            <a:ext cx="416561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四、提问时应注意的问题</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5" name="圆角矩形 44"/>
          <p:cNvSpPr/>
          <p:nvPr/>
        </p:nvSpPr>
        <p:spPr>
          <a:xfrm>
            <a:off x="2582891" y="2249455"/>
            <a:ext cx="4177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二、提问的时机（</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何时问</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7" name="圆角矩形 46"/>
          <p:cNvSpPr/>
          <p:nvPr/>
        </p:nvSpPr>
        <p:spPr>
          <a:xfrm>
            <a:off x="2582891" y="3160088"/>
            <a:ext cx="4177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三、提问的要诀（</a:t>
            </a:r>
            <a:r>
              <a:rPr lang="zh-CN" altLang="en-US" sz="2400" b="1" spc="-5" dirty="0" smtClean="0">
                <a:solidFill>
                  <a:srgbClr val="C00000"/>
                </a:solidFill>
                <a:latin typeface="楷体" panose="02010609060101010101" charset="-122"/>
                <a:ea typeface="楷体" panose="02010609060101010101" charset="-122"/>
                <a:cs typeface="微软雅黑" panose="020B0503020204020204" pitchFamily="34" charset="-122"/>
                <a:sym typeface="+mn-ea"/>
              </a:rPr>
              <a:t>怎么问</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48" name="直接箭头连接符 35"/>
          <p:cNvCxnSpPr>
            <a:cxnSpLocks noChangeShapeType="1"/>
          </p:cNvCxnSpPr>
          <p:nvPr/>
        </p:nvCxnSpPr>
        <p:spPr bwMode="auto">
          <a:xfrm>
            <a:off x="2053610" y="2448093"/>
            <a:ext cx="383179" cy="48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0" name="直接箭头连接符 35"/>
          <p:cNvCxnSpPr>
            <a:cxnSpLocks noChangeShapeType="1"/>
          </p:cNvCxnSpPr>
          <p:nvPr/>
        </p:nvCxnSpPr>
        <p:spPr bwMode="auto">
          <a:xfrm>
            <a:off x="2053609" y="3411387"/>
            <a:ext cx="383179" cy="48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150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 y="2879731"/>
            <a:ext cx="1691680" cy="57422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答</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867816" y="1203831"/>
            <a:ext cx="8277873" cy="4708981"/>
          </a:xfrm>
          <a:prstGeom prst="rect">
            <a:avLst/>
          </a:prstGeom>
        </p:spPr>
        <p:txBody>
          <a:bodyPr wrap="square">
            <a:spAutoFit/>
          </a:bodyPr>
          <a:lstStyle/>
          <a:p>
            <a:pPr lvl="0">
              <a:lnSpc>
                <a:spcPct val="150000"/>
              </a:lnSpc>
              <a:spcBef>
                <a:spcPct val="0"/>
              </a:spcBef>
            </a:pPr>
            <a:r>
              <a:rPr lang="zh-CN" altLang="zh-CN" sz="2000" dirty="0">
                <a:latin typeface="楷体" panose="02010609060101010101" pitchFamily="49" charset="-122"/>
                <a:ea typeface="楷体" panose="02010609060101010101" pitchFamily="49" charset="-122"/>
              </a:rPr>
              <a:t>一、回答问题之前，要给自己留有</a:t>
            </a:r>
            <a:r>
              <a:rPr lang="zh-CN" altLang="zh-CN" sz="2000" u="sng" dirty="0">
                <a:solidFill>
                  <a:srgbClr val="C00000"/>
                </a:solidFill>
                <a:latin typeface="楷体" panose="02010609060101010101" pitchFamily="49" charset="-122"/>
                <a:ea typeface="楷体" panose="02010609060101010101" pitchFamily="49" charset="-122"/>
              </a:rPr>
              <a:t>思考</a:t>
            </a:r>
            <a:r>
              <a:rPr lang="zh-CN" altLang="zh-CN" sz="2000" dirty="0">
                <a:latin typeface="楷体" panose="02010609060101010101" pitchFamily="49" charset="-122"/>
                <a:ea typeface="楷体" panose="02010609060101010101" pitchFamily="49" charset="-122"/>
              </a:rPr>
              <a:t>的时间</a:t>
            </a:r>
          </a:p>
          <a:p>
            <a:pPr lvl="0">
              <a:lnSpc>
                <a:spcPct val="150000"/>
              </a:lnSpc>
              <a:spcBef>
                <a:spcPct val="0"/>
              </a:spcBef>
            </a:pPr>
            <a:r>
              <a:rPr lang="zh-CN" altLang="zh-CN" sz="2000" dirty="0">
                <a:latin typeface="楷体" panose="02010609060101010101" pitchFamily="49" charset="-122"/>
                <a:ea typeface="楷体" panose="02010609060101010101" pitchFamily="49" charset="-122"/>
              </a:rPr>
              <a:t>二、 针对提问者的</a:t>
            </a:r>
            <a:r>
              <a:rPr lang="zh-CN" altLang="zh-CN" sz="2000" u="sng" dirty="0">
                <a:solidFill>
                  <a:srgbClr val="C00000"/>
                </a:solidFill>
                <a:latin typeface="楷体" panose="02010609060101010101" pitchFamily="49" charset="-122"/>
                <a:ea typeface="楷体" panose="02010609060101010101" pitchFamily="49" charset="-122"/>
              </a:rPr>
              <a:t>真实心理</a:t>
            </a:r>
            <a:r>
              <a:rPr lang="zh-CN" altLang="zh-CN" sz="2000" dirty="0">
                <a:latin typeface="楷体" panose="02010609060101010101" pitchFamily="49" charset="-122"/>
                <a:ea typeface="楷体" panose="02010609060101010101" pitchFamily="49" charset="-122"/>
              </a:rPr>
              <a:t>答复</a:t>
            </a:r>
          </a:p>
          <a:p>
            <a:pPr lvl="0">
              <a:lnSpc>
                <a:spcPct val="150000"/>
              </a:lnSpc>
              <a:spcBef>
                <a:spcPct val="0"/>
              </a:spcBef>
            </a:pPr>
            <a:r>
              <a:rPr lang="zh-CN" altLang="zh-CN" sz="2000" dirty="0">
                <a:latin typeface="楷体" panose="02010609060101010101" pitchFamily="49" charset="-122"/>
                <a:ea typeface="楷体" panose="02010609060101010101" pitchFamily="49" charset="-122"/>
              </a:rPr>
              <a:t>三、不要彻底地回答问题，因为</a:t>
            </a:r>
            <a:r>
              <a:rPr lang="zh-CN" altLang="zh-CN" sz="2000" u="sng" dirty="0">
                <a:solidFill>
                  <a:srgbClr val="C00000"/>
                </a:solidFill>
                <a:latin typeface="楷体" panose="02010609060101010101" pitchFamily="49" charset="-122"/>
                <a:ea typeface="楷体" panose="02010609060101010101" pitchFamily="49" charset="-122"/>
              </a:rPr>
              <a:t>有些问题不必回答</a:t>
            </a:r>
            <a:endParaRPr lang="zh-CN"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zh-CN" sz="2000" dirty="0">
                <a:latin typeface="楷体" panose="02010609060101010101" pitchFamily="49" charset="-122"/>
                <a:ea typeface="楷体" panose="02010609060101010101" pitchFamily="49" charset="-122"/>
              </a:rPr>
              <a:t>四、逃避问题的方法是</a:t>
            </a:r>
            <a:r>
              <a:rPr lang="zh-CN" altLang="zh-CN" sz="2000" u="sng" dirty="0">
                <a:solidFill>
                  <a:srgbClr val="C00000"/>
                </a:solidFill>
                <a:latin typeface="楷体" panose="02010609060101010101" pitchFamily="49" charset="-122"/>
                <a:ea typeface="楷体" panose="02010609060101010101" pitchFamily="49" charset="-122"/>
              </a:rPr>
              <a:t>避正答偏</a:t>
            </a:r>
            <a:r>
              <a:rPr lang="zh-CN" altLang="zh-CN" sz="2000" dirty="0">
                <a:latin typeface="楷体" panose="02010609060101010101" pitchFamily="49" charset="-122"/>
                <a:ea typeface="楷体" panose="02010609060101010101" pitchFamily="49" charset="-122"/>
              </a:rPr>
              <a:t>，</a:t>
            </a:r>
            <a:r>
              <a:rPr lang="zh-CN" altLang="zh-CN" sz="2000" dirty="0" smtClean="0">
                <a:latin typeface="楷体" panose="02010609060101010101" pitchFamily="49" charset="-122"/>
                <a:ea typeface="楷体" panose="02010609060101010101" pitchFamily="49" charset="-122"/>
              </a:rPr>
              <a:t>顾左右而言他</a:t>
            </a:r>
            <a:endParaRPr lang="en-US" altLang="zh-CN" sz="2000" dirty="0" smtClean="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五、对于不知道的问题不要回答</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六、有些问题可以答非所问</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七、以问代</a:t>
            </a:r>
            <a:r>
              <a:rPr lang="zh-CN" altLang="en-US" sz="2000" dirty="0" smtClean="0">
                <a:latin typeface="楷体" panose="02010609060101010101" pitchFamily="49" charset="-122"/>
                <a:ea typeface="楷体" panose="02010609060101010101" pitchFamily="49" charset="-122"/>
              </a:rPr>
              <a:t>答（</a:t>
            </a:r>
            <a:r>
              <a:rPr lang="zh-CN" altLang="en-US" sz="2000" u="sng" dirty="0" smtClean="0">
                <a:solidFill>
                  <a:srgbClr val="C00000"/>
                </a:solidFill>
                <a:latin typeface="楷体" panose="02010609060101010101" pitchFamily="49" charset="-122"/>
                <a:ea typeface="楷体" panose="02010609060101010101" pitchFamily="49" charset="-122"/>
              </a:rPr>
              <a:t>踢皮球</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八</a:t>
            </a:r>
            <a:r>
              <a:rPr lang="zh-CN" altLang="en-US" sz="2000" dirty="0">
                <a:latin typeface="楷体" panose="02010609060101010101" pitchFamily="49" charset="-122"/>
                <a:ea typeface="楷体" panose="02010609060101010101" pitchFamily="49" charset="-122"/>
              </a:rPr>
              <a:t>、有时可以采取</a:t>
            </a:r>
            <a:r>
              <a:rPr lang="zh-CN" altLang="en-US" sz="2000" dirty="0">
                <a:solidFill>
                  <a:srgbClr val="C00000"/>
                </a:solidFill>
                <a:latin typeface="楷体" panose="02010609060101010101" pitchFamily="49" charset="-122"/>
                <a:ea typeface="楷体" panose="02010609060101010101" pitchFamily="49" charset="-122"/>
              </a:rPr>
              <a:t>推卸责任</a:t>
            </a:r>
            <a:r>
              <a:rPr lang="zh-CN" altLang="en-US" sz="2000" dirty="0">
                <a:latin typeface="楷体" panose="02010609060101010101" pitchFamily="49" charset="-122"/>
                <a:ea typeface="楷体" panose="02010609060101010101" pitchFamily="49" charset="-122"/>
              </a:rPr>
              <a:t>的方法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九、重申和打岔有时也很有效</a:t>
            </a:r>
          </a:p>
          <a:p>
            <a:pPr lvl="0">
              <a:lnSpc>
                <a:spcPct val="150000"/>
              </a:lnSpc>
              <a:spcBef>
                <a:spcPct val="0"/>
              </a:spcBef>
            </a:pPr>
            <a:endParaRPr lang="zh-CN"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2819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36" y="3455957"/>
            <a:ext cx="1691680" cy="5941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叙</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sp>
        <p:nvSpPr>
          <p:cNvPr id="25" name="圆角矩形 24"/>
          <p:cNvSpPr/>
          <p:nvPr/>
        </p:nvSpPr>
        <p:spPr>
          <a:xfrm>
            <a:off x="3582244" y="2107701"/>
            <a:ext cx="2078817"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rPr>
              <a:t>一</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、入题技巧</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sp>
        <p:nvSpPr>
          <p:cNvPr id="26" name="圆角矩形 25"/>
          <p:cNvSpPr/>
          <p:nvPr/>
        </p:nvSpPr>
        <p:spPr>
          <a:xfrm>
            <a:off x="3586720" y="4848380"/>
            <a:ext cx="2074341" cy="442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rPr>
              <a:t>二、阐述技巧</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endParaRPr>
          </a:p>
        </p:txBody>
      </p:sp>
      <p:cxnSp>
        <p:nvCxnSpPr>
          <p:cNvPr id="42" name="曲线连接符 41"/>
          <p:cNvCxnSpPr>
            <a:endCxn id="25" idx="1"/>
          </p:cNvCxnSpPr>
          <p:nvPr/>
        </p:nvCxnSpPr>
        <p:spPr>
          <a:xfrm flipV="1">
            <a:off x="1696174" y="2328944"/>
            <a:ext cx="1886070" cy="1356972"/>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曲线连接符 42"/>
          <p:cNvCxnSpPr>
            <a:endCxn id="26" idx="1"/>
          </p:cNvCxnSpPr>
          <p:nvPr/>
        </p:nvCxnSpPr>
        <p:spPr>
          <a:xfrm>
            <a:off x="1691644" y="3677001"/>
            <a:ext cx="1895076" cy="1392622"/>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12760" y="803617"/>
            <a:ext cx="6264858" cy="3323987"/>
          </a:xfrm>
          <a:prstGeom prst="rect">
            <a:avLst/>
          </a:prstGeom>
        </p:spPr>
        <p:txBody>
          <a:bodyPr wrap="square">
            <a:spAutoFit/>
          </a:bodyPr>
          <a:lstStyle/>
          <a:p>
            <a:pPr lvl="0">
              <a:lnSpc>
                <a:spcPct val="150000"/>
              </a:lnSpc>
              <a:spcBef>
                <a:spcPct val="0"/>
              </a:spcBef>
            </a:pPr>
            <a:r>
              <a:rPr lang="en-US" altLang="zh-CN" sz="2000" dirty="0" smtClean="0">
                <a:latin typeface="微软雅黑" panose="020B0503020204020204" charset="-122"/>
                <a:ea typeface="微软雅黑" panose="020B0503020204020204" charset="-122"/>
              </a:rPr>
              <a:t>1.</a:t>
            </a:r>
            <a:r>
              <a:rPr lang="zh-CN" altLang="zh-CN" sz="2000" dirty="0" smtClean="0">
                <a:latin typeface="微软雅黑" panose="020B0503020204020204" charset="-122"/>
                <a:ea typeface="微软雅黑" panose="020B0503020204020204" charset="-122"/>
              </a:rPr>
              <a:t>迂回</a:t>
            </a:r>
            <a:r>
              <a:rPr lang="zh-CN" altLang="zh-CN" sz="2000" dirty="0">
                <a:latin typeface="微软雅黑" panose="020B0503020204020204" charset="-122"/>
                <a:ea typeface="微软雅黑" panose="020B0503020204020204" charset="-122"/>
              </a:rPr>
              <a:t>入</a:t>
            </a:r>
            <a:r>
              <a:rPr lang="zh-CN" altLang="zh-CN" sz="2000" dirty="0" smtClean="0">
                <a:latin typeface="微软雅黑" panose="020B0503020204020204" charset="-122"/>
                <a:ea typeface="微软雅黑" panose="020B0503020204020204" charset="-122"/>
              </a:rPr>
              <a:t>题</a:t>
            </a:r>
            <a:endParaRPr lang="en-US" altLang="zh-CN" sz="2000" dirty="0" smtClean="0">
              <a:latin typeface="微软雅黑" panose="020B0503020204020204" charset="-122"/>
              <a:ea typeface="微软雅黑" panose="020B0503020204020204" charset="-122"/>
            </a:endParaRP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    ①从</a:t>
            </a:r>
            <a:r>
              <a:rPr lang="zh-CN" altLang="en-US" sz="2000" dirty="0">
                <a:latin typeface="楷体" panose="02010609060101010101" pitchFamily="49" charset="-122"/>
                <a:ea typeface="楷体" panose="02010609060101010101" pitchFamily="49" charset="-122"/>
              </a:rPr>
              <a:t>题外话入题</a:t>
            </a: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    ②从</a:t>
            </a:r>
            <a:r>
              <a:rPr lang="zh-CN" altLang="en-US" sz="2000" dirty="0">
                <a:latin typeface="楷体" panose="02010609060101010101" pitchFamily="49" charset="-122"/>
                <a:ea typeface="楷体" panose="02010609060101010101" pitchFamily="49" charset="-122"/>
              </a:rPr>
              <a:t>自谦入题</a:t>
            </a: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    ③从</a:t>
            </a:r>
            <a:r>
              <a:rPr lang="zh-CN" altLang="en-US" sz="2000" dirty="0">
                <a:latin typeface="楷体" panose="02010609060101010101" pitchFamily="49" charset="-122"/>
                <a:ea typeface="楷体" panose="02010609060101010101" pitchFamily="49" charset="-122"/>
              </a:rPr>
              <a:t>介绍己方谈判人员入题</a:t>
            </a:r>
          </a:p>
          <a:p>
            <a:pPr lvl="0">
              <a:lnSpc>
                <a:spcPct val="150000"/>
              </a:lnSpc>
              <a:spcBef>
                <a:spcPct val="0"/>
              </a:spcBef>
            </a:pPr>
            <a:r>
              <a:rPr lang="zh-CN" altLang="en-US" sz="2000" dirty="0" smtClean="0">
                <a:latin typeface="楷体" panose="02010609060101010101" pitchFamily="49" charset="-122"/>
                <a:ea typeface="楷体" panose="02010609060101010101" pitchFamily="49" charset="-122"/>
              </a:rPr>
              <a:t>    ④从</a:t>
            </a:r>
            <a:r>
              <a:rPr lang="zh-CN" altLang="en-US" sz="2000" dirty="0">
                <a:latin typeface="楷体" panose="02010609060101010101" pitchFamily="49" charset="-122"/>
                <a:ea typeface="楷体" panose="02010609060101010101" pitchFamily="49" charset="-122"/>
              </a:rPr>
              <a:t>介绍己方的生产、经营、财务状况等入题</a:t>
            </a:r>
            <a:endParaRPr lang="zh-CN" altLang="zh-CN" sz="2000" dirty="0">
              <a:latin typeface="楷体" panose="02010609060101010101" pitchFamily="49" charset="-122"/>
              <a:ea typeface="楷体" panose="02010609060101010101" pitchFamily="49" charset="-122"/>
            </a:endParaRPr>
          </a:p>
          <a:p>
            <a:pPr lvl="0">
              <a:lnSpc>
                <a:spcPct val="150000"/>
              </a:lnSpc>
              <a:spcBef>
                <a:spcPct val="0"/>
              </a:spcBef>
            </a:pPr>
            <a:r>
              <a:rPr lang="en-US" altLang="zh-CN" sz="2000" dirty="0" smtClean="0">
                <a:latin typeface="微软雅黑" panose="020B0503020204020204" charset="-122"/>
                <a:ea typeface="微软雅黑" panose="020B0503020204020204" charset="-122"/>
              </a:rPr>
              <a:t>2.</a:t>
            </a:r>
            <a:r>
              <a:rPr lang="zh-CN" altLang="zh-CN" sz="2000" dirty="0" smtClean="0">
                <a:latin typeface="微软雅黑" panose="020B0503020204020204" charset="-122"/>
                <a:ea typeface="微软雅黑" panose="020B0503020204020204" charset="-122"/>
              </a:rPr>
              <a:t>先</a:t>
            </a:r>
            <a:r>
              <a:rPr lang="zh-CN" altLang="zh-CN" sz="2000" dirty="0">
                <a:latin typeface="微软雅黑" panose="020B0503020204020204" charset="-122"/>
                <a:ea typeface="微软雅黑" panose="020B0503020204020204" charset="-122"/>
              </a:rPr>
              <a:t>谈一般原则，再谈细节问题 </a:t>
            </a:r>
          </a:p>
          <a:p>
            <a:pPr lvl="0">
              <a:lnSpc>
                <a:spcPct val="150000"/>
              </a:lnSpc>
              <a:spcBef>
                <a:spcPct val="0"/>
              </a:spcBef>
            </a:pPr>
            <a:r>
              <a:rPr lang="en-US" altLang="zh-CN" sz="2000" dirty="0" smtClean="0">
                <a:latin typeface="微软雅黑" panose="020B0503020204020204" charset="-122"/>
                <a:ea typeface="微软雅黑" panose="020B0503020204020204" charset="-122"/>
              </a:rPr>
              <a:t>3.</a:t>
            </a:r>
            <a:r>
              <a:rPr lang="zh-CN" altLang="zh-CN" sz="2000" dirty="0" smtClean="0">
                <a:latin typeface="微软雅黑" panose="020B0503020204020204" charset="-122"/>
                <a:ea typeface="微软雅黑" panose="020B0503020204020204" charset="-122"/>
              </a:rPr>
              <a:t>从</a:t>
            </a:r>
            <a:r>
              <a:rPr lang="zh-CN" altLang="zh-CN" sz="2000" dirty="0">
                <a:latin typeface="微软雅黑" panose="020B0503020204020204" charset="-122"/>
                <a:ea typeface="微软雅黑" panose="020B0503020204020204" charset="-122"/>
              </a:rPr>
              <a:t>具体议题入手</a:t>
            </a:r>
          </a:p>
        </p:txBody>
      </p:sp>
      <p:sp>
        <p:nvSpPr>
          <p:cNvPr id="18" name="左中括号 17"/>
          <p:cNvSpPr/>
          <p:nvPr/>
        </p:nvSpPr>
        <p:spPr>
          <a:xfrm>
            <a:off x="5825447" y="960328"/>
            <a:ext cx="187315" cy="3024138"/>
          </a:xfrm>
          <a:prstGeom prst="leftBracket">
            <a:avLst/>
          </a:prstGeom>
          <a:noFill/>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6007741" y="4373312"/>
            <a:ext cx="6096000" cy="1938992"/>
          </a:xfrm>
          <a:prstGeom prst="rect">
            <a:avLst/>
          </a:prstGeom>
        </p:spPr>
        <p:txBody>
          <a:bodyPr>
            <a:spAutoFit/>
          </a:bodyPr>
          <a:lstStyle/>
          <a:p>
            <a:pPr lvl="0">
              <a:lnSpc>
                <a:spcPct val="150000"/>
              </a:lnSpc>
              <a:spcBef>
                <a:spcPct val="0"/>
              </a:spcBef>
            </a:pPr>
            <a:r>
              <a:rPr lang="en-US" altLang="zh-CN" sz="2000" dirty="0" smtClean="0">
                <a:latin typeface="微软雅黑" panose="020B0503020204020204" charset="-122"/>
                <a:ea typeface="微软雅黑" panose="020B0503020204020204" charset="-122"/>
              </a:rPr>
              <a:t>1.</a:t>
            </a:r>
            <a:r>
              <a:rPr lang="zh-CN" altLang="zh-CN" sz="2000" dirty="0" smtClean="0">
                <a:latin typeface="微软雅黑" panose="020B0503020204020204" charset="-122"/>
                <a:ea typeface="微软雅黑" panose="020B0503020204020204" charset="-122"/>
              </a:rPr>
              <a:t>开场</a:t>
            </a:r>
            <a:r>
              <a:rPr lang="zh-CN" altLang="zh-CN" sz="2000" dirty="0">
                <a:latin typeface="微软雅黑" panose="020B0503020204020204" charset="-122"/>
                <a:ea typeface="微软雅黑" panose="020B0503020204020204" charset="-122"/>
              </a:rPr>
              <a:t>阐述</a:t>
            </a:r>
          </a:p>
          <a:p>
            <a:pPr lvl="0">
              <a:lnSpc>
                <a:spcPct val="150000"/>
              </a:lnSpc>
              <a:spcBef>
                <a:spcPct val="0"/>
              </a:spcBef>
            </a:pPr>
            <a:r>
              <a:rPr lang="en-US" altLang="zh-CN" sz="2000" dirty="0" smtClean="0">
                <a:latin typeface="微软雅黑" panose="020B0503020204020204" charset="-122"/>
                <a:ea typeface="微软雅黑" panose="020B0503020204020204" charset="-122"/>
              </a:rPr>
              <a:t>2.</a:t>
            </a:r>
            <a:r>
              <a:rPr lang="zh-CN" altLang="zh-CN" sz="2000" dirty="0" smtClean="0">
                <a:latin typeface="微软雅黑" panose="020B0503020204020204" charset="-122"/>
                <a:ea typeface="微软雅黑" panose="020B0503020204020204" charset="-122"/>
              </a:rPr>
              <a:t>让</a:t>
            </a:r>
            <a:r>
              <a:rPr lang="zh-CN" altLang="zh-CN" sz="2000" dirty="0">
                <a:latin typeface="微软雅黑" panose="020B0503020204020204" charset="-122"/>
                <a:ea typeface="微软雅黑" panose="020B0503020204020204" charset="-122"/>
              </a:rPr>
              <a:t>对方先谈</a:t>
            </a:r>
          </a:p>
          <a:p>
            <a:pPr lvl="0">
              <a:lnSpc>
                <a:spcPct val="150000"/>
              </a:lnSpc>
              <a:spcBef>
                <a:spcPct val="0"/>
              </a:spcBef>
            </a:pPr>
            <a:r>
              <a:rPr lang="en-US" altLang="zh-CN" sz="2000" dirty="0" smtClean="0">
                <a:latin typeface="微软雅黑" panose="020B0503020204020204" charset="-122"/>
                <a:ea typeface="微软雅黑" panose="020B0503020204020204" charset="-122"/>
              </a:rPr>
              <a:t>3.</a:t>
            </a:r>
            <a:r>
              <a:rPr lang="zh-CN" altLang="zh-CN" sz="2000" dirty="0" smtClean="0">
                <a:latin typeface="微软雅黑" panose="020B0503020204020204" charset="-122"/>
                <a:ea typeface="微软雅黑" panose="020B0503020204020204" charset="-122"/>
              </a:rPr>
              <a:t>注意</a:t>
            </a:r>
            <a:r>
              <a:rPr lang="zh-CN" altLang="zh-CN" sz="2000" dirty="0">
                <a:latin typeface="微软雅黑" panose="020B0503020204020204" charset="-122"/>
                <a:ea typeface="微软雅黑" panose="020B0503020204020204" charset="-122"/>
              </a:rPr>
              <a:t>正确使用语言</a:t>
            </a:r>
          </a:p>
          <a:p>
            <a:pPr lvl="0">
              <a:lnSpc>
                <a:spcPct val="150000"/>
              </a:lnSpc>
              <a:spcBef>
                <a:spcPct val="0"/>
              </a:spcBef>
            </a:pPr>
            <a:r>
              <a:rPr lang="en-US" altLang="zh-CN" sz="2000" dirty="0" smtClean="0">
                <a:latin typeface="微软雅黑" panose="020B0503020204020204" charset="-122"/>
                <a:ea typeface="微软雅黑" panose="020B0503020204020204" charset="-122"/>
              </a:rPr>
              <a:t>4.</a:t>
            </a:r>
            <a:r>
              <a:rPr lang="zh-CN" altLang="zh-CN" sz="2000" dirty="0" smtClean="0">
                <a:latin typeface="微软雅黑" panose="020B0503020204020204" charset="-122"/>
                <a:ea typeface="微软雅黑" panose="020B0503020204020204" charset="-122"/>
              </a:rPr>
              <a:t>叙述</a:t>
            </a:r>
            <a:r>
              <a:rPr lang="zh-CN" altLang="zh-CN" sz="2000" dirty="0">
                <a:latin typeface="微软雅黑" panose="020B0503020204020204" charset="-122"/>
                <a:ea typeface="微软雅黑" panose="020B0503020204020204" charset="-122"/>
              </a:rPr>
              <a:t>时发现错误要及时纠正</a:t>
            </a:r>
          </a:p>
        </p:txBody>
      </p:sp>
      <p:sp>
        <p:nvSpPr>
          <p:cNvPr id="44" name="左中括号 43"/>
          <p:cNvSpPr/>
          <p:nvPr/>
        </p:nvSpPr>
        <p:spPr>
          <a:xfrm>
            <a:off x="5849106" y="4497526"/>
            <a:ext cx="243469" cy="1762836"/>
          </a:xfrm>
          <a:prstGeom prst="leftBracket">
            <a:avLst/>
          </a:prstGeom>
          <a:noFill/>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1987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4721" y="3971328"/>
            <a:ext cx="1691680" cy="5941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4" name="矩形 33"/>
          <p:cNvSpPr/>
          <p:nvPr/>
        </p:nvSpPr>
        <p:spPr>
          <a:xfrm>
            <a:off x="-51603" y="4651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sp>
        <p:nvSpPr>
          <p:cNvPr id="50" name="圆角矩形 49"/>
          <p:cNvSpPr/>
          <p:nvPr/>
        </p:nvSpPr>
        <p:spPr>
          <a:xfrm>
            <a:off x="2281134" y="1455738"/>
            <a:ext cx="209981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一、面部表情</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51" name="圆角矩形 50"/>
          <p:cNvSpPr/>
          <p:nvPr/>
        </p:nvSpPr>
        <p:spPr>
          <a:xfrm>
            <a:off x="2306439" y="5393893"/>
            <a:ext cx="207451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四、腹部</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52" name="圆角矩形 51"/>
          <p:cNvSpPr/>
          <p:nvPr/>
        </p:nvSpPr>
        <p:spPr>
          <a:xfrm>
            <a:off x="2276673" y="2804896"/>
            <a:ext cx="210427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二、上肢</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54" name="圆角矩形 53"/>
          <p:cNvSpPr/>
          <p:nvPr/>
        </p:nvSpPr>
        <p:spPr>
          <a:xfrm>
            <a:off x="2280585" y="4058605"/>
            <a:ext cx="210036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三、下肢</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grpSp>
        <p:nvGrpSpPr>
          <p:cNvPr id="2" name="组合 1"/>
          <p:cNvGrpSpPr/>
          <p:nvPr/>
        </p:nvGrpSpPr>
        <p:grpSpPr>
          <a:xfrm>
            <a:off x="1710094" y="1672128"/>
            <a:ext cx="583616" cy="3943551"/>
            <a:chOff x="2110784" y="2256271"/>
            <a:chExt cx="767107" cy="3065492"/>
          </a:xfrm>
        </p:grpSpPr>
        <p:grpSp>
          <p:nvGrpSpPr>
            <p:cNvPr id="31" name="组合 30"/>
            <p:cNvGrpSpPr>
              <a:grpSpLocks/>
            </p:cNvGrpSpPr>
            <p:nvPr/>
          </p:nvGrpSpPr>
          <p:grpSpPr bwMode="auto">
            <a:xfrm rot="16200000">
              <a:off x="1639623" y="3070950"/>
              <a:ext cx="2012538" cy="383179"/>
              <a:chOff x="10" y="492417"/>
              <a:chExt cx="6109913" cy="815290"/>
            </a:xfrm>
          </p:grpSpPr>
          <p:sp>
            <p:nvSpPr>
              <p:cNvPr id="32" name="直接连接符 31"/>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41" name="直接箭头连接符 35"/>
              <p:cNvCxnSpPr>
                <a:cxnSpLocks noChangeShapeType="1"/>
              </p:cNvCxnSpPr>
              <p:nvPr/>
            </p:nvCxnSpPr>
            <p:spPr bwMode="auto">
              <a:xfrm rot="5400000">
                <a:off x="5701547" y="899330"/>
                <a:ext cx="815290"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5" name="直接连接符 44"/>
            <p:cNvCxnSpPr>
              <a:stCxn id="32" idx="0"/>
            </p:cNvCxnSpPr>
            <p:nvPr/>
          </p:nvCxnSpPr>
          <p:spPr>
            <a:xfrm>
              <a:off x="2459771" y="4268805"/>
              <a:ext cx="1" cy="10529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110784" y="4268323"/>
              <a:ext cx="34351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接箭头连接符 35"/>
            <p:cNvCxnSpPr>
              <a:cxnSpLocks noChangeShapeType="1"/>
            </p:cNvCxnSpPr>
            <p:nvPr/>
          </p:nvCxnSpPr>
          <p:spPr bwMode="auto">
            <a:xfrm flipV="1">
              <a:off x="2454302" y="5317568"/>
              <a:ext cx="423589" cy="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5" name="直接箭头连接符 35"/>
            <p:cNvCxnSpPr>
              <a:cxnSpLocks noChangeShapeType="1"/>
            </p:cNvCxnSpPr>
            <p:nvPr/>
          </p:nvCxnSpPr>
          <p:spPr bwMode="auto">
            <a:xfrm>
              <a:off x="2454302" y="3305029"/>
              <a:ext cx="383179" cy="48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6" name="直接箭头连接符 35"/>
          <p:cNvCxnSpPr>
            <a:cxnSpLocks noChangeShapeType="1"/>
          </p:cNvCxnSpPr>
          <p:nvPr/>
        </p:nvCxnSpPr>
        <p:spPr bwMode="auto">
          <a:xfrm>
            <a:off x="1879787" y="4261257"/>
            <a:ext cx="383179" cy="48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sp>
        <p:nvSpPr>
          <p:cNvPr id="6" name="左大括号 5"/>
          <p:cNvSpPr/>
          <p:nvPr/>
        </p:nvSpPr>
        <p:spPr>
          <a:xfrm>
            <a:off x="4446221" y="1091072"/>
            <a:ext cx="236305" cy="111848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682526" y="911648"/>
            <a:ext cx="865389" cy="1477328"/>
          </a:xfrm>
          <a:prstGeom prst="rect">
            <a:avLst/>
          </a:prstGeom>
          <a:noFill/>
        </p:spPr>
        <p:txBody>
          <a:bodyPr wrap="square" rtlCol="0">
            <a:spAutoFit/>
          </a:bodyPr>
          <a:lstStyle/>
          <a:p>
            <a:pPr>
              <a:lnSpc>
                <a:spcPct val="150000"/>
              </a:lnSpc>
            </a:pPr>
            <a:r>
              <a:rPr lang="zh-CN" altLang="en-US" sz="2000" dirty="0" smtClean="0">
                <a:latin typeface="楷体" panose="02010609060101010101" pitchFamily="49" charset="-122"/>
                <a:ea typeface="楷体" panose="02010609060101010101" pitchFamily="49" charset="-122"/>
              </a:rPr>
              <a:t>眼神</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眉毛</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嘴巴</a:t>
            </a:r>
          </a:p>
        </p:txBody>
      </p:sp>
    </p:spTree>
    <p:extLst>
      <p:ext uri="{BB962C8B-B14F-4D97-AF65-F5344CB8AC3E}">
        <p14:creationId xmlns:p14="http://schemas.microsoft.com/office/powerpoint/2010/main" val="169980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4450" y="4557171"/>
            <a:ext cx="1691680" cy="5941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辩</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5" name="矩形 34"/>
          <p:cNvSpPr/>
          <p:nvPr/>
        </p:nvSpPr>
        <p:spPr>
          <a:xfrm>
            <a:off x="-9370" y="5154015"/>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说服</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2729500" y="1691842"/>
            <a:ext cx="6096000" cy="3970318"/>
          </a:xfrm>
          <a:prstGeom prst="rect">
            <a:avLst/>
          </a:prstGeom>
        </p:spPr>
        <p:txBody>
          <a:bodyPr>
            <a:spAutoFit/>
          </a:bodyPr>
          <a:lstStyle/>
          <a:p>
            <a:pPr lvl="0">
              <a:lnSpc>
                <a:spcPct val="150000"/>
              </a:lnSpc>
              <a:spcBef>
                <a:spcPct val="0"/>
              </a:spcBef>
            </a:pPr>
            <a:r>
              <a:rPr lang="zh-CN" altLang="zh-CN" sz="2400" dirty="0">
                <a:latin typeface="楷体" panose="02010609060101010101" pitchFamily="49" charset="-122"/>
                <a:ea typeface="楷体" panose="02010609060101010101" pitchFamily="49" charset="-122"/>
              </a:rPr>
              <a:t>一、观点明确，立场坚定</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二、辩路敏捷、严密，逻辑性强</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三、掌握大的原则，不纠缠细枝末节</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四、辩论时应掌握好进攻的尺度</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五、态度客观公正，措辞准确严密</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六、善于处理辩论中的优势与劣势</a:t>
            </a:r>
          </a:p>
          <a:p>
            <a:pPr lvl="0">
              <a:lnSpc>
                <a:spcPct val="150000"/>
              </a:lnSpc>
              <a:spcBef>
                <a:spcPct val="0"/>
              </a:spcBef>
            </a:pPr>
            <a:r>
              <a:rPr lang="zh-CN" altLang="zh-CN" sz="2400" dirty="0">
                <a:latin typeface="楷体" panose="02010609060101010101" pitchFamily="49" charset="-122"/>
                <a:ea typeface="楷体" panose="02010609060101010101" pitchFamily="49" charset="-122"/>
              </a:rPr>
              <a:t>七、注意辩论中个人的举止和气度</a:t>
            </a:r>
          </a:p>
        </p:txBody>
      </p:sp>
    </p:spTree>
    <p:extLst>
      <p:ext uri="{BB962C8B-B14F-4D97-AF65-F5344CB8AC3E}">
        <p14:creationId xmlns:p14="http://schemas.microsoft.com/office/powerpoint/2010/main" val="209603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68227" y="3089602"/>
            <a:ext cx="2558782" cy="616689"/>
            <a:chOff x="-84650" y="0"/>
            <a:chExt cx="2489562" cy="576064"/>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0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84650" y="42031"/>
              <a:ext cx="2489562" cy="4887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98918"/>
            <a:ext cx="3463352" cy="5477232"/>
            <a:chOff x="4552950" y="201500"/>
            <a:chExt cx="3106738" cy="4800936"/>
          </a:xfrm>
        </p:grpSpPr>
        <p:sp>
          <p:nvSpPr>
            <p:cNvPr id="39" name="TextBox 4"/>
            <p:cNvSpPr>
              <a:spLocks noChangeArrowheads="1"/>
            </p:cNvSpPr>
            <p:nvPr/>
          </p:nvSpPr>
          <p:spPr bwMode="auto">
            <a:xfrm>
              <a:off x="4552950" y="821598"/>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影响因素</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201500"/>
              <a:ext cx="1798638"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概述</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42351"/>
              <a:ext cx="2574925"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谈判前：准备</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87757"/>
              <a:ext cx="3106738"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各阶段：策略</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708510"/>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谈判中：技巧</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085813" cy="8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文化</a:t>
              </a: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差异</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经典</a:t>
              </a: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案例分析</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26018"/>
              <a:ext cx="2576513"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存在的风险</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2897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262481" y="1637206"/>
            <a:ext cx="907010" cy="4525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anose="02010609060101010101" pitchFamily="49" charset="-122"/>
                <a:ea typeface="楷体" panose="02010609060101010101" pitchFamily="49" charset="-122"/>
              </a:rPr>
              <a:t>环节</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759787" y="7665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23820" y="286631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0" y="404132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820" y="511360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450" y="1678438"/>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听</a:t>
            </a:r>
            <a:endParaRPr lang="zh-CN" altLang="en-US" sz="2400" dirty="0">
              <a:latin typeface="微软雅黑" panose="020B0503020204020204" pitchFamily="34" charset="-122"/>
              <a:ea typeface="微软雅黑" panose="020B0503020204020204" pitchFamily="34" charset="-122"/>
            </a:endParaRPr>
          </a:p>
        </p:txBody>
      </p:sp>
      <p:sp>
        <p:nvSpPr>
          <p:cNvPr id="60" name="矩形 59"/>
          <p:cNvSpPr/>
          <p:nvPr/>
        </p:nvSpPr>
        <p:spPr>
          <a:xfrm>
            <a:off x="0" y="2328944"/>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问</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28349" y="3386473"/>
            <a:ext cx="1677230"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叙</a:t>
            </a:r>
          </a:p>
        </p:txBody>
      </p:sp>
      <p:sp>
        <p:nvSpPr>
          <p:cNvPr id="62" name="矩形 61"/>
          <p:cNvSpPr/>
          <p:nvPr/>
        </p:nvSpPr>
        <p:spPr>
          <a:xfrm>
            <a:off x="-16595" y="290787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答</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51603" y="3984466"/>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看</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36" y="5116349"/>
            <a:ext cx="1691680" cy="5941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说服</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842128" y="150111"/>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第五</a:t>
            </a:r>
            <a:r>
              <a:rPr lang="zh-CN" altLang="en-US" sz="3600" dirty="0" smtClean="0">
                <a:latin typeface="黑体" panose="02010609060101010101" pitchFamily="49" charset="-122"/>
                <a:ea typeface="黑体" panose="02010609060101010101" pitchFamily="49" charset="-122"/>
              </a:rPr>
              <a:t>章   国际</a:t>
            </a:r>
            <a:r>
              <a:rPr lang="zh-CN" altLang="en-US" sz="3600" dirty="0">
                <a:latin typeface="黑体" panose="02010609060101010101" pitchFamily="49" charset="-122"/>
                <a:ea typeface="黑体" panose="02010609060101010101" pitchFamily="49" charset="-122"/>
              </a:rPr>
              <a:t>商务谈判中的技巧</a:t>
            </a:r>
          </a:p>
        </p:txBody>
      </p:sp>
      <p:sp>
        <p:nvSpPr>
          <p:cNvPr id="35" name="矩形 34"/>
          <p:cNvSpPr/>
          <p:nvPr/>
        </p:nvSpPr>
        <p:spPr>
          <a:xfrm>
            <a:off x="-16595" y="4620252"/>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辩</a:t>
            </a:r>
            <a:endParaRPr lang="zh-CN" altLang="zh-CN" sz="24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3820" y="341683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820" y="2256867"/>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370" y="4569320"/>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5710544"/>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4450" y="1678438"/>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414" y="1091072"/>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技巧概述</a:t>
            </a:r>
            <a:endParaRPr lang="zh-CN" altLang="en-US" sz="2400"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603004" y="2465660"/>
            <a:ext cx="799450" cy="3024677"/>
            <a:chOff x="2110786" y="2256271"/>
            <a:chExt cx="767105" cy="3065492"/>
          </a:xfrm>
        </p:grpSpPr>
        <p:grpSp>
          <p:nvGrpSpPr>
            <p:cNvPr id="24" name="组合 23"/>
            <p:cNvGrpSpPr>
              <a:grpSpLocks/>
            </p:cNvGrpSpPr>
            <p:nvPr/>
          </p:nvGrpSpPr>
          <p:grpSpPr bwMode="auto">
            <a:xfrm rot="16200000">
              <a:off x="1639623" y="3070950"/>
              <a:ext cx="2012538" cy="383179"/>
              <a:chOff x="10" y="492417"/>
              <a:chExt cx="6109913" cy="815290"/>
            </a:xfrm>
          </p:grpSpPr>
          <p:sp>
            <p:nvSpPr>
              <p:cNvPr id="30" name="直接连接符 29"/>
              <p:cNvSpPr>
                <a:spLocks noChangeShapeType="1"/>
              </p:cNvSpPr>
              <p:nvPr/>
            </p:nvSpPr>
            <p:spPr bwMode="auto">
              <a:xfrm flipV="1">
                <a:off x="10" y="504052"/>
                <a:ext cx="6109912" cy="2"/>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1" name="直接箭头连接符 35"/>
              <p:cNvCxnSpPr>
                <a:cxnSpLocks noChangeShapeType="1"/>
              </p:cNvCxnSpPr>
              <p:nvPr/>
            </p:nvCxnSpPr>
            <p:spPr bwMode="auto">
              <a:xfrm rot="5400000">
                <a:off x="5701547" y="899330"/>
                <a:ext cx="815290" cy="146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5" name="直接连接符 24"/>
            <p:cNvCxnSpPr>
              <a:stCxn id="30" idx="0"/>
            </p:cNvCxnSpPr>
            <p:nvPr/>
          </p:nvCxnSpPr>
          <p:spPr>
            <a:xfrm>
              <a:off x="2459771" y="4268805"/>
              <a:ext cx="1" cy="10529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2110786" y="5119968"/>
              <a:ext cx="34351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箭头连接符 35"/>
            <p:cNvCxnSpPr>
              <a:cxnSpLocks noChangeShapeType="1"/>
            </p:cNvCxnSpPr>
            <p:nvPr/>
          </p:nvCxnSpPr>
          <p:spPr bwMode="auto">
            <a:xfrm flipV="1">
              <a:off x="2454302" y="5317568"/>
              <a:ext cx="423589" cy="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32" name="圆角矩形 31"/>
          <p:cNvSpPr/>
          <p:nvPr/>
        </p:nvSpPr>
        <p:spPr>
          <a:xfrm>
            <a:off x="2496620" y="2256867"/>
            <a:ext cx="241442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一、基本要诀</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4" name="圆角矩形 33"/>
          <p:cNvSpPr/>
          <p:nvPr/>
        </p:nvSpPr>
        <p:spPr>
          <a:xfrm>
            <a:off x="2472354" y="5269809"/>
            <a:ext cx="2459292"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二、对于顽固者</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2" name="左大括号 1"/>
          <p:cNvSpPr/>
          <p:nvPr/>
        </p:nvSpPr>
        <p:spPr>
          <a:xfrm>
            <a:off x="4953159" y="1788744"/>
            <a:ext cx="273634" cy="14887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6625047" y="869032"/>
            <a:ext cx="5566493" cy="1754326"/>
          </a:xfrm>
          <a:prstGeom prst="rect">
            <a:avLst/>
          </a:prstGeom>
        </p:spPr>
        <p:txBody>
          <a:bodyPr wrap="square">
            <a:spAutoFit/>
          </a:bodyPr>
          <a:lstStyle/>
          <a:p>
            <a:pPr lvl="0">
              <a:lnSpc>
                <a:spcPct val="150000"/>
              </a:lnSpc>
              <a:spcBef>
                <a:spcPct val="0"/>
              </a:spcBef>
            </a:pPr>
            <a:r>
              <a:rPr lang="zh-CN" altLang="zh-CN" dirty="0" smtClean="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．建立良好的人际关系，</a:t>
            </a:r>
            <a:r>
              <a:rPr lang="zh-CN" altLang="zh-CN" u="sng" dirty="0">
                <a:solidFill>
                  <a:srgbClr val="C00000"/>
                </a:solidFill>
                <a:latin typeface="楷体" panose="02010609060101010101" pitchFamily="49" charset="-122"/>
                <a:ea typeface="楷体" panose="02010609060101010101" pitchFamily="49" charset="-122"/>
              </a:rPr>
              <a:t>取得</a:t>
            </a:r>
            <a:r>
              <a:rPr lang="zh-CN" altLang="zh-CN" dirty="0">
                <a:latin typeface="楷体" panose="02010609060101010101" pitchFamily="49" charset="-122"/>
                <a:ea typeface="楷体" panose="02010609060101010101" pitchFamily="49" charset="-122"/>
              </a:rPr>
              <a:t>他人的</a:t>
            </a:r>
            <a:r>
              <a:rPr lang="zh-CN" altLang="zh-CN" u="sng" dirty="0">
                <a:solidFill>
                  <a:srgbClr val="C00000"/>
                </a:solidFill>
                <a:latin typeface="楷体" panose="02010609060101010101" pitchFamily="49" charset="-122"/>
                <a:ea typeface="楷体" panose="02010609060101010101" pitchFamily="49" charset="-122"/>
              </a:rPr>
              <a:t>信任</a:t>
            </a:r>
            <a:r>
              <a:rPr lang="zh-CN" altLang="zh-CN" dirty="0">
                <a:latin typeface="楷体" panose="02010609060101010101" pitchFamily="49" charset="-122"/>
                <a:ea typeface="楷体" panose="02010609060101010101" pitchFamily="49" charset="-122"/>
              </a:rPr>
              <a:t> </a:t>
            </a:r>
          </a:p>
          <a:p>
            <a:pPr lvl="0">
              <a:lnSpc>
                <a:spcPct val="150000"/>
              </a:lnSpc>
              <a:spcBef>
                <a:spcPct val="0"/>
              </a:spcBef>
            </a:pPr>
            <a:r>
              <a:rPr lang="zh-CN" altLang="zh-CN" dirty="0" smtClean="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a:t>
            </a:r>
            <a:r>
              <a:rPr lang="zh-CN" altLang="zh-CN" u="sng" dirty="0">
                <a:solidFill>
                  <a:srgbClr val="C00000"/>
                </a:solidFill>
                <a:latin typeface="楷体" panose="02010609060101010101" pitchFamily="49" charset="-122"/>
                <a:ea typeface="楷体" panose="02010609060101010101" pitchFamily="49" charset="-122"/>
              </a:rPr>
              <a:t>分析</a:t>
            </a:r>
            <a:r>
              <a:rPr lang="zh-CN" altLang="zh-CN" dirty="0">
                <a:latin typeface="楷体" panose="02010609060101010101" pitchFamily="49" charset="-122"/>
                <a:ea typeface="楷体" panose="02010609060101010101" pitchFamily="49" charset="-122"/>
              </a:rPr>
              <a:t>你的意见可能导致的</a:t>
            </a:r>
            <a:r>
              <a:rPr lang="zh-CN" altLang="zh-CN" u="sng" dirty="0">
                <a:solidFill>
                  <a:srgbClr val="C00000"/>
                </a:solidFill>
                <a:latin typeface="楷体" panose="02010609060101010101" pitchFamily="49" charset="-122"/>
                <a:ea typeface="楷体" panose="02010609060101010101" pitchFamily="49" charset="-122"/>
              </a:rPr>
              <a:t>影响</a:t>
            </a:r>
            <a:endParaRPr lang="zh-CN" altLang="zh-CN" dirty="0">
              <a:latin typeface="楷体" panose="02010609060101010101" pitchFamily="49" charset="-122"/>
              <a:ea typeface="楷体" panose="02010609060101010101" pitchFamily="49" charset="-122"/>
            </a:endParaRPr>
          </a:p>
          <a:p>
            <a:pPr lvl="0">
              <a:lnSpc>
                <a:spcPct val="150000"/>
              </a:lnSpc>
              <a:spcBef>
                <a:spcPct val="0"/>
              </a:spcBef>
            </a:pPr>
            <a:r>
              <a:rPr lang="zh-CN" altLang="zh-CN" dirty="0" smtClean="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a:t>
            </a:r>
            <a:r>
              <a:rPr lang="zh-CN" altLang="zh-CN" u="sng" dirty="0">
                <a:solidFill>
                  <a:srgbClr val="C00000"/>
                </a:solidFill>
                <a:latin typeface="楷体" panose="02010609060101010101" pitchFamily="49" charset="-122"/>
                <a:ea typeface="楷体" panose="02010609060101010101" pitchFamily="49" charset="-122"/>
              </a:rPr>
              <a:t>简化</a:t>
            </a:r>
            <a:r>
              <a:rPr lang="zh-CN" altLang="zh-CN" dirty="0">
                <a:latin typeface="楷体" panose="02010609060101010101" pitchFamily="49" charset="-122"/>
                <a:ea typeface="楷体" panose="02010609060101010101" pitchFamily="49" charset="-122"/>
              </a:rPr>
              <a:t>对方接受说服的</a:t>
            </a:r>
            <a:r>
              <a:rPr lang="zh-CN" altLang="zh-CN" u="sng" dirty="0">
                <a:solidFill>
                  <a:srgbClr val="C00000"/>
                </a:solidFill>
                <a:latin typeface="楷体" panose="02010609060101010101" pitchFamily="49" charset="-122"/>
                <a:ea typeface="楷体" panose="02010609060101010101" pitchFamily="49" charset="-122"/>
              </a:rPr>
              <a:t>程序</a:t>
            </a:r>
            <a:endParaRPr lang="zh-CN" altLang="zh-CN" dirty="0">
              <a:latin typeface="楷体" panose="02010609060101010101" pitchFamily="49" charset="-122"/>
              <a:ea typeface="楷体" panose="02010609060101010101" pitchFamily="49" charset="-122"/>
            </a:endParaRPr>
          </a:p>
          <a:p>
            <a:pPr lvl="0">
              <a:lnSpc>
                <a:spcPct val="150000"/>
              </a:lnSpc>
              <a:spcBef>
                <a:spcPct val="0"/>
              </a:spcBef>
            </a:pPr>
            <a:r>
              <a:rPr lang="zh-CN" altLang="zh-CN" dirty="0" smtClean="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a:t>
            </a:r>
            <a:r>
              <a:rPr lang="zh-CN" altLang="zh-CN" u="sng" dirty="0">
                <a:solidFill>
                  <a:srgbClr val="C00000"/>
                </a:solidFill>
                <a:latin typeface="楷体" panose="02010609060101010101" pitchFamily="49" charset="-122"/>
                <a:ea typeface="楷体" panose="02010609060101010101" pitchFamily="49" charset="-122"/>
              </a:rPr>
              <a:t>争取</a:t>
            </a:r>
            <a:r>
              <a:rPr lang="zh-CN" altLang="zh-CN" dirty="0">
                <a:latin typeface="楷体" panose="02010609060101010101" pitchFamily="49" charset="-122"/>
                <a:ea typeface="楷体" panose="02010609060101010101" pitchFamily="49" charset="-122"/>
              </a:rPr>
              <a:t>另一方的</a:t>
            </a:r>
            <a:r>
              <a:rPr lang="zh-CN" altLang="zh-CN" u="sng" dirty="0" smtClean="0">
                <a:solidFill>
                  <a:srgbClr val="C00000"/>
                </a:solidFill>
                <a:latin typeface="楷体" panose="02010609060101010101" pitchFamily="49" charset="-122"/>
                <a:ea typeface="楷体" panose="02010609060101010101" pitchFamily="49" charset="-122"/>
              </a:rPr>
              <a:t>认同</a:t>
            </a:r>
            <a:r>
              <a:rPr lang="zh-CN" altLang="en-US" dirty="0">
                <a:latin typeface="楷体" panose="02010609060101010101" pitchFamily="49" charset="-122"/>
                <a:ea typeface="楷体" panose="02010609060101010101" pitchFamily="49" charset="-122"/>
              </a:rPr>
              <a:t>（工作、生活、兴趣、第三者）</a:t>
            </a:r>
          </a:p>
        </p:txBody>
      </p:sp>
      <p:sp>
        <p:nvSpPr>
          <p:cNvPr id="42" name="圆角矩形 41"/>
          <p:cNvSpPr/>
          <p:nvPr/>
        </p:nvSpPr>
        <p:spPr>
          <a:xfrm>
            <a:off x="5285709" y="3021605"/>
            <a:ext cx="907010" cy="4525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anose="02010609060101010101" pitchFamily="49" charset="-122"/>
                <a:ea typeface="楷体" panose="02010609060101010101" pitchFamily="49" charset="-122"/>
              </a:rPr>
              <a:t>要点</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4" name="左大括号 13"/>
          <p:cNvSpPr/>
          <p:nvPr/>
        </p:nvSpPr>
        <p:spPr>
          <a:xfrm>
            <a:off x="6255855" y="997187"/>
            <a:ext cx="329420" cy="14980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6648411" y="2608041"/>
            <a:ext cx="4514317" cy="1338828"/>
          </a:xfrm>
          <a:prstGeom prst="rect">
            <a:avLst/>
          </a:prstGeom>
        </p:spPr>
        <p:txBody>
          <a:bodyPr wrap="square">
            <a:spAutoFit/>
          </a:bodyPr>
          <a:lstStyle/>
          <a:p>
            <a:pPr lvl="0">
              <a:lnSpc>
                <a:spcPct val="150000"/>
              </a:lnSpc>
              <a:spcBef>
                <a:spcPct val="0"/>
              </a:spcBef>
            </a:pPr>
            <a:r>
              <a:rPr lang="zh-CN" altLang="zh-CN" dirty="0" smtClean="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．站在他人的角度</a:t>
            </a:r>
            <a:r>
              <a:rPr lang="zh-CN" altLang="zh-CN" u="sng" dirty="0">
                <a:solidFill>
                  <a:srgbClr val="C00000"/>
                </a:solidFill>
                <a:latin typeface="楷体" panose="02010609060101010101" pitchFamily="49" charset="-122"/>
                <a:ea typeface="楷体" panose="02010609060101010101" pitchFamily="49" charset="-122"/>
              </a:rPr>
              <a:t>设身处地</a:t>
            </a:r>
            <a:r>
              <a:rPr lang="zh-CN" altLang="zh-CN" dirty="0">
                <a:latin typeface="楷体" panose="02010609060101010101" pitchFamily="49" charset="-122"/>
                <a:ea typeface="楷体" panose="02010609060101010101" pitchFamily="49" charset="-122"/>
              </a:rPr>
              <a:t>谈</a:t>
            </a:r>
            <a:r>
              <a:rPr lang="zh-CN" altLang="zh-CN" dirty="0" smtClean="0">
                <a:latin typeface="楷体" panose="02010609060101010101" pitchFamily="49" charset="-122"/>
                <a:ea typeface="楷体" panose="02010609060101010101" pitchFamily="49" charset="-122"/>
              </a:rPr>
              <a:t>问题</a:t>
            </a:r>
            <a:endParaRPr lang="en-US" altLang="zh-CN" dirty="0" smtClean="0">
              <a:latin typeface="楷体" panose="02010609060101010101" pitchFamily="49" charset="-122"/>
              <a:ea typeface="楷体" panose="02010609060101010101" pitchFamily="49" charset="-122"/>
            </a:endParaRPr>
          </a:p>
          <a:p>
            <a:pPr lvl="0">
              <a:lnSpc>
                <a:spcPct val="150000"/>
              </a:lnSpc>
              <a:spcBef>
                <a:spcPct val="0"/>
              </a:spcBef>
            </a:pPr>
            <a:r>
              <a:rPr lang="zh-CN" altLang="zh-CN" dirty="0" smtClean="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．消除对方的戒心，创造良好的</a:t>
            </a:r>
            <a:r>
              <a:rPr lang="zh-CN" altLang="zh-CN" u="sng" dirty="0">
                <a:solidFill>
                  <a:srgbClr val="C00000"/>
                </a:solidFill>
                <a:latin typeface="楷体" panose="02010609060101010101" pitchFamily="49" charset="-122"/>
                <a:ea typeface="楷体" panose="02010609060101010101" pitchFamily="49" charset="-122"/>
              </a:rPr>
              <a:t>氛围</a:t>
            </a:r>
            <a:endParaRPr lang="zh-CN" altLang="zh-CN" dirty="0">
              <a:latin typeface="楷体" panose="02010609060101010101" pitchFamily="49" charset="-122"/>
              <a:ea typeface="楷体" panose="02010609060101010101" pitchFamily="49" charset="-122"/>
            </a:endParaRPr>
          </a:p>
          <a:p>
            <a:pPr lvl="0">
              <a:lnSpc>
                <a:spcPct val="150000"/>
              </a:lnSpc>
              <a:spcBef>
                <a:spcPct val="0"/>
              </a:spcBef>
            </a:pPr>
            <a:r>
              <a:rPr lang="zh-CN" altLang="zh-CN" dirty="0" smtClean="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．说服用语要</a:t>
            </a:r>
            <a:r>
              <a:rPr lang="zh-CN" altLang="zh-CN" u="sng" dirty="0">
                <a:solidFill>
                  <a:srgbClr val="C00000"/>
                </a:solidFill>
                <a:latin typeface="楷体" panose="02010609060101010101" pitchFamily="49" charset="-122"/>
                <a:ea typeface="楷体" panose="02010609060101010101" pitchFamily="49" charset="-122"/>
              </a:rPr>
              <a:t>推敲</a:t>
            </a:r>
            <a:endParaRPr lang="zh-CN" altLang="en-US" dirty="0">
              <a:latin typeface="楷体" panose="02010609060101010101" pitchFamily="49" charset="-122"/>
              <a:ea typeface="楷体" panose="02010609060101010101" pitchFamily="49" charset="-122"/>
            </a:endParaRPr>
          </a:p>
        </p:txBody>
      </p:sp>
      <p:sp>
        <p:nvSpPr>
          <p:cNvPr id="44" name="左大括号 43"/>
          <p:cNvSpPr/>
          <p:nvPr/>
        </p:nvSpPr>
        <p:spPr>
          <a:xfrm>
            <a:off x="6255855" y="2738348"/>
            <a:ext cx="329420" cy="11001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5303270" y="4539657"/>
            <a:ext cx="1477366" cy="1938992"/>
          </a:xfrm>
          <a:prstGeom prst="rect">
            <a:avLst/>
          </a:prstGeom>
        </p:spPr>
        <p:txBody>
          <a:bodyPr wrap="square">
            <a:spAutoFit/>
          </a:bodyPr>
          <a:lstStyle/>
          <a:p>
            <a:pPr lvl="0">
              <a:lnSpc>
                <a:spcPct val="150000"/>
              </a:lnSpc>
              <a:spcBef>
                <a:spcPct val="0"/>
              </a:spcBef>
            </a:pPr>
            <a:r>
              <a:rPr lang="en-US" altLang="zh-CN" sz="2000" dirty="0" smtClean="0">
                <a:latin typeface="楷体" panose="02010609060101010101" pitchFamily="49" charset="-122"/>
                <a:ea typeface="楷体" panose="02010609060101010101" pitchFamily="49" charset="-122"/>
              </a:rPr>
              <a:t>1.</a:t>
            </a:r>
            <a:r>
              <a:rPr lang="zh-CN" altLang="zh-CN" sz="2000" dirty="0" smtClean="0">
                <a:latin typeface="楷体" panose="02010609060101010101" pitchFamily="49" charset="-122"/>
                <a:ea typeface="楷体" panose="02010609060101010101" pitchFamily="49" charset="-122"/>
              </a:rPr>
              <a:t>下</a:t>
            </a:r>
            <a:r>
              <a:rPr lang="zh-CN" altLang="zh-CN" sz="2000" dirty="0">
                <a:latin typeface="楷体" panose="02010609060101010101" pitchFamily="49" charset="-122"/>
                <a:ea typeface="楷体" panose="02010609060101010101" pitchFamily="49" charset="-122"/>
              </a:rPr>
              <a:t>台阶法</a:t>
            </a:r>
          </a:p>
          <a:p>
            <a:pPr lvl="0">
              <a:lnSpc>
                <a:spcPct val="150000"/>
              </a:lnSpc>
              <a:spcBef>
                <a:spcPct val="0"/>
              </a:spcBef>
            </a:pPr>
            <a:r>
              <a:rPr lang="en-US" altLang="zh-CN" sz="2000" dirty="0" smtClean="0">
                <a:latin typeface="楷体" panose="02010609060101010101" pitchFamily="49" charset="-122"/>
                <a:ea typeface="楷体" panose="02010609060101010101" pitchFamily="49" charset="-122"/>
              </a:rPr>
              <a:t>2.</a:t>
            </a:r>
            <a:r>
              <a:rPr lang="zh-CN" altLang="zh-CN" sz="2000" dirty="0" smtClean="0">
                <a:latin typeface="楷体" panose="02010609060101010101" pitchFamily="49" charset="-122"/>
                <a:ea typeface="楷体" panose="02010609060101010101" pitchFamily="49" charset="-122"/>
              </a:rPr>
              <a:t>等待</a:t>
            </a:r>
            <a:r>
              <a:rPr lang="zh-CN" altLang="zh-CN" sz="2000" dirty="0">
                <a:latin typeface="楷体" panose="02010609060101010101" pitchFamily="49" charset="-122"/>
                <a:ea typeface="楷体" panose="02010609060101010101" pitchFamily="49" charset="-122"/>
              </a:rPr>
              <a:t>法</a:t>
            </a:r>
          </a:p>
          <a:p>
            <a:pPr lvl="0">
              <a:lnSpc>
                <a:spcPct val="150000"/>
              </a:lnSpc>
              <a:spcBef>
                <a:spcPct val="0"/>
              </a:spcBef>
            </a:pP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迂回</a:t>
            </a:r>
            <a:r>
              <a:rPr lang="zh-CN" altLang="en-US" sz="2000" dirty="0">
                <a:latin typeface="楷体" panose="02010609060101010101" pitchFamily="49" charset="-122"/>
                <a:ea typeface="楷体" panose="02010609060101010101" pitchFamily="49" charset="-122"/>
              </a:rPr>
              <a:t>法</a:t>
            </a:r>
          </a:p>
          <a:p>
            <a:pPr lvl="0">
              <a:lnSpc>
                <a:spcPct val="150000"/>
              </a:lnSpc>
              <a:spcBef>
                <a:spcPct val="0"/>
              </a:spcBef>
            </a:pPr>
            <a:r>
              <a:rPr lang="en-US" altLang="zh-CN" sz="2000" dirty="0" smtClean="0">
                <a:latin typeface="楷体" panose="02010609060101010101" pitchFamily="49" charset="-122"/>
                <a:ea typeface="楷体" panose="02010609060101010101" pitchFamily="49" charset="-122"/>
              </a:rPr>
              <a:t>4.</a:t>
            </a:r>
            <a:r>
              <a:rPr lang="zh-CN" altLang="en-US" sz="2000" dirty="0" smtClean="0">
                <a:latin typeface="楷体" panose="02010609060101010101" pitchFamily="49" charset="-122"/>
                <a:ea typeface="楷体" panose="02010609060101010101" pitchFamily="49" charset="-122"/>
              </a:rPr>
              <a:t>沉默法</a:t>
            </a:r>
            <a:endParaRPr lang="zh-CN" altLang="en-US" sz="2000" dirty="0">
              <a:latin typeface="楷体" panose="02010609060101010101" pitchFamily="49" charset="-122"/>
              <a:ea typeface="楷体" panose="02010609060101010101" pitchFamily="49" charset="-122"/>
            </a:endParaRPr>
          </a:p>
        </p:txBody>
      </p:sp>
      <p:sp>
        <p:nvSpPr>
          <p:cNvPr id="47" name="左大括号 46"/>
          <p:cNvSpPr/>
          <p:nvPr/>
        </p:nvSpPr>
        <p:spPr>
          <a:xfrm>
            <a:off x="4980641" y="4764798"/>
            <a:ext cx="273634" cy="14887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48814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latin typeface="Franklin Gothic Book" pitchFamily="34" charset="0"/>
                  <a:ea typeface="微软雅黑" pitchFamily="34" charset="-122"/>
                  <a:sym typeface="Franklin Gothic Book" pitchFamily="34" charset="0"/>
                </a:rPr>
                <a:t>文化</a:t>
              </a:r>
              <a:r>
                <a:rPr lang="zh-CN" altLang="en-US" sz="2400" b="1" dirty="0" smtClean="0">
                  <a:latin typeface="Franklin Gothic Book" pitchFamily="34" charset="0"/>
                  <a:ea typeface="微软雅黑" pitchFamily="34" charset="-122"/>
                  <a:sym typeface="Franklin Gothic Book" pitchFamily="34" charset="0"/>
                </a:rPr>
                <a:t>差异</a:t>
              </a:r>
              <a:endParaRPr lang="en-US" altLang="en-US" sz="2400" b="1" dirty="0">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存在的风险</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603681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0"/>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350" y="2504753"/>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美洲</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30170" y="326031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欧洲</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44749" y="411837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亚洲</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0253" y="128830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文化因素</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大洋洲与非洲</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第六</a:t>
            </a:r>
            <a:r>
              <a:rPr lang="zh-CN" altLang="en-US" sz="3600" dirty="0" smtClean="0">
                <a:latin typeface="黑体" panose="02010609060101010101" pitchFamily="49" charset="-122"/>
                <a:ea typeface="黑体" panose="02010609060101010101" pitchFamily="49" charset="-122"/>
              </a:rPr>
              <a:t>章  文化</a:t>
            </a:r>
            <a:r>
              <a:rPr lang="zh-CN" altLang="en-US" sz="3600" dirty="0">
                <a:latin typeface="黑体" panose="02010609060101010101" pitchFamily="49" charset="-122"/>
                <a:ea typeface="黑体" panose="02010609060101010101" pitchFamily="49" charset="-122"/>
              </a:rPr>
              <a:t>差异对国际商务谈判的影响</a:t>
            </a:r>
          </a:p>
        </p:txBody>
      </p:sp>
      <p:grpSp>
        <p:nvGrpSpPr>
          <p:cNvPr id="45" name="组合 44"/>
          <p:cNvGrpSpPr/>
          <p:nvPr/>
        </p:nvGrpSpPr>
        <p:grpSpPr>
          <a:xfrm>
            <a:off x="1971549" y="1288309"/>
            <a:ext cx="947262" cy="4037979"/>
            <a:chOff x="3432348" y="1355133"/>
            <a:chExt cx="1455093" cy="4037979"/>
          </a:xfrm>
        </p:grpSpPr>
        <p:grpSp>
          <p:nvGrpSpPr>
            <p:cNvPr id="47" name="组合 46"/>
            <p:cNvGrpSpPr/>
            <p:nvPr/>
          </p:nvGrpSpPr>
          <p:grpSpPr>
            <a:xfrm>
              <a:off x="4221237" y="1355133"/>
              <a:ext cx="666204" cy="4037979"/>
              <a:chOff x="3715494" y="352457"/>
              <a:chExt cx="609008" cy="4504981"/>
            </a:xfrm>
          </p:grpSpPr>
          <p:grpSp>
            <p:nvGrpSpPr>
              <p:cNvPr id="50" name="组合 30"/>
              <p:cNvGrpSpPr>
                <a:grpSpLocks/>
              </p:cNvGrpSpPr>
              <p:nvPr/>
            </p:nvGrpSpPr>
            <p:grpSpPr bwMode="auto">
              <a:xfrm rot="16200000">
                <a:off x="2996817" y="1071135"/>
                <a:ext cx="2046363" cy="609007"/>
                <a:chOff x="0" y="504054"/>
                <a:chExt cx="6032665" cy="648074"/>
              </a:xfrm>
            </p:grpSpPr>
            <p:sp>
              <p:nvSpPr>
                <p:cNvPr id="63"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33"/>
                <p:cNvCxnSpPr>
                  <a:cxnSpLocks noChangeShapeType="1"/>
                </p:cNvCxnSpPr>
                <p:nvPr/>
              </p:nvCxnSpPr>
              <p:spPr bwMode="auto">
                <a:xfrm>
                  <a:off x="2899073" y="504054"/>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66"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1" name="组合 30"/>
              <p:cNvGrpSpPr>
                <a:grpSpLocks/>
              </p:cNvGrpSpPr>
              <p:nvPr/>
            </p:nvGrpSpPr>
            <p:grpSpPr bwMode="auto">
              <a:xfrm rot="16200000">
                <a:off x="2874773" y="3407710"/>
                <a:ext cx="2290449" cy="609007"/>
                <a:chOff x="0" y="504054"/>
                <a:chExt cx="6752230" cy="648074"/>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6" name="直接箭头连接符 33"/>
                <p:cNvCxnSpPr>
                  <a:cxnSpLocks noChangeShapeType="1"/>
                </p:cNvCxnSpPr>
                <p:nvPr/>
              </p:nvCxnSpPr>
              <p:spPr bwMode="auto">
                <a:xfrm>
                  <a:off x="3280655" y="504054"/>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9"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2" name="直接连接符 51"/>
              <p:cNvCxnSpPr>
                <a:stCxn id="63"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3432348" y="1798313"/>
              <a:ext cx="788889" cy="52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7" name="圆角矩形 66"/>
          <p:cNvSpPr/>
          <p:nvPr/>
        </p:nvSpPr>
        <p:spPr>
          <a:xfrm>
            <a:off x="3112026" y="1071920"/>
            <a:ext cx="336134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一、语言</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及非语言行为</a:t>
            </a:r>
          </a:p>
        </p:txBody>
      </p:sp>
      <p:sp>
        <p:nvSpPr>
          <p:cNvPr id="68" name="圆角矩形 67"/>
          <p:cNvSpPr/>
          <p:nvPr/>
        </p:nvSpPr>
        <p:spPr>
          <a:xfrm>
            <a:off x="3137332" y="5109898"/>
            <a:ext cx="333603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五、人际关系</a:t>
            </a:r>
          </a:p>
        </p:txBody>
      </p:sp>
      <p:sp>
        <p:nvSpPr>
          <p:cNvPr id="69" name="圆角矩形 68"/>
          <p:cNvSpPr/>
          <p:nvPr/>
        </p:nvSpPr>
        <p:spPr>
          <a:xfrm>
            <a:off x="3137331" y="2071975"/>
            <a:ext cx="333603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二、风俗习惯</a:t>
            </a:r>
          </a:p>
        </p:txBody>
      </p:sp>
      <p:sp>
        <p:nvSpPr>
          <p:cNvPr id="70" name="圆角矩形 69"/>
          <p:cNvSpPr/>
          <p:nvPr/>
        </p:nvSpPr>
        <p:spPr>
          <a:xfrm>
            <a:off x="3141244" y="3059279"/>
            <a:ext cx="3332126"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三、思维差异</a:t>
            </a:r>
          </a:p>
        </p:txBody>
      </p:sp>
      <p:sp>
        <p:nvSpPr>
          <p:cNvPr id="75" name="圆角矩形 74"/>
          <p:cNvSpPr/>
          <p:nvPr/>
        </p:nvSpPr>
        <p:spPr>
          <a:xfrm>
            <a:off x="3137332" y="4112416"/>
            <a:ext cx="333603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四、价值观</a:t>
            </a:r>
          </a:p>
        </p:txBody>
      </p:sp>
    </p:spTree>
    <p:extLst>
      <p:ext uri="{BB962C8B-B14F-4D97-AF65-F5344CB8AC3E}">
        <p14:creationId xmlns:p14="http://schemas.microsoft.com/office/powerpoint/2010/main" val="361831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0"/>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350" y="2504753"/>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美洲</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30170" y="326031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欧洲</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44749" y="411837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亚洲</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350" y="2217060"/>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美洲</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大洋洲与非洲</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第六</a:t>
            </a:r>
            <a:r>
              <a:rPr lang="zh-CN" altLang="en-US" sz="3600" dirty="0" smtClean="0">
                <a:latin typeface="黑体" panose="02010609060101010101" pitchFamily="49" charset="-122"/>
                <a:ea typeface="黑体" panose="02010609060101010101" pitchFamily="49" charset="-122"/>
              </a:rPr>
              <a:t>章  文化</a:t>
            </a:r>
            <a:r>
              <a:rPr lang="zh-CN" altLang="en-US" sz="3600" dirty="0">
                <a:latin typeface="黑体" panose="02010609060101010101" pitchFamily="49" charset="-122"/>
                <a:ea typeface="黑体" panose="02010609060101010101" pitchFamily="49" charset="-122"/>
              </a:rPr>
              <a:t>差异对国际商务谈判的影响</a:t>
            </a:r>
          </a:p>
        </p:txBody>
      </p:sp>
      <p:cxnSp>
        <p:nvCxnSpPr>
          <p:cNvPr id="19" name="直接连接符 18"/>
          <p:cNvCxnSpPr/>
          <p:nvPr/>
        </p:nvCxnSpPr>
        <p:spPr>
          <a:xfrm>
            <a:off x="61757" y="220801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79428" y="1627768"/>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文化</a:t>
            </a:r>
            <a:r>
              <a:rPr lang="zh-CN" altLang="en-US" sz="2400" dirty="0">
                <a:latin typeface="微软雅黑" panose="020B0503020204020204" pitchFamily="34" charset="-122"/>
                <a:ea typeface="微软雅黑" panose="020B0503020204020204" pitchFamily="34" charset="-122"/>
              </a:rPr>
              <a:t>因素</a:t>
            </a:r>
            <a:endParaRPr lang="zh-CN" altLang="zh-CN" sz="24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7560" y="147926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933150" y="1476528"/>
            <a:ext cx="973865" cy="3411123"/>
            <a:chOff x="3391485" y="1355133"/>
            <a:chExt cx="1495957" cy="4037979"/>
          </a:xfrm>
        </p:grpSpPr>
        <p:grpSp>
          <p:nvGrpSpPr>
            <p:cNvPr id="24" name="组合 23"/>
            <p:cNvGrpSpPr/>
            <p:nvPr/>
          </p:nvGrpSpPr>
          <p:grpSpPr>
            <a:xfrm>
              <a:off x="4221239" y="1355133"/>
              <a:ext cx="666203" cy="4037979"/>
              <a:chOff x="3715495" y="352457"/>
              <a:chExt cx="609007" cy="4504981"/>
            </a:xfrm>
          </p:grpSpPr>
          <p:grpSp>
            <p:nvGrpSpPr>
              <p:cNvPr id="26" name="组合 30"/>
              <p:cNvGrpSpPr>
                <a:grpSpLocks/>
              </p:cNvGrpSpPr>
              <p:nvPr/>
            </p:nvGrpSpPr>
            <p:grpSpPr bwMode="auto">
              <a:xfrm rot="16200000">
                <a:off x="2996818" y="1071136"/>
                <a:ext cx="2046363" cy="609005"/>
                <a:chOff x="0" y="504056"/>
                <a:chExt cx="6032665" cy="648072"/>
              </a:xfrm>
            </p:grpSpPr>
            <p:sp>
              <p:nvSpPr>
                <p:cNvPr id="3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7" name="组合 30"/>
              <p:cNvGrpSpPr>
                <a:grpSpLocks/>
              </p:cNvGrpSpPr>
              <p:nvPr/>
            </p:nvGrpSpPr>
            <p:grpSpPr bwMode="auto">
              <a:xfrm rot="16200000">
                <a:off x="2874773" y="3407711"/>
                <a:ext cx="2290449" cy="609006"/>
                <a:chOff x="0" y="504055"/>
                <a:chExt cx="6752230" cy="648073"/>
              </a:xfrm>
            </p:grpSpPr>
            <p:sp>
              <p:nvSpPr>
                <p:cNvPr id="3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4"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8" name="直接连接符 27"/>
              <p:cNvCxnSpPr>
                <a:stCxn id="36" idx="0"/>
                <a:endCxn id="3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flipV="1">
              <a:off x="3391485" y="2799809"/>
              <a:ext cx="788889" cy="52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9" name="圆角矩形 38"/>
          <p:cNvSpPr/>
          <p:nvPr/>
        </p:nvSpPr>
        <p:spPr>
          <a:xfrm>
            <a:off x="3084709" y="1258990"/>
            <a:ext cx="605929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一、美国商人的谈判风格、礼仪及禁忌</a:t>
            </a:r>
          </a:p>
        </p:txBody>
      </p:sp>
      <p:sp>
        <p:nvSpPr>
          <p:cNvPr id="40" name="圆角矩形 39"/>
          <p:cNvSpPr/>
          <p:nvPr/>
        </p:nvSpPr>
        <p:spPr>
          <a:xfrm>
            <a:off x="3112025" y="2936959"/>
            <a:ext cx="603197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二、加拿大商人的谈判风格、礼仪及禁忌</a:t>
            </a:r>
          </a:p>
        </p:txBody>
      </p:sp>
      <p:sp>
        <p:nvSpPr>
          <p:cNvPr id="45" name="圆角矩形 44"/>
          <p:cNvSpPr/>
          <p:nvPr/>
        </p:nvSpPr>
        <p:spPr>
          <a:xfrm>
            <a:off x="3099318" y="4671262"/>
            <a:ext cx="6044682"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三、拉丁美洲商人的谈判风格、礼仪及禁忌</a:t>
            </a:r>
          </a:p>
        </p:txBody>
      </p:sp>
    </p:spTree>
    <p:extLst>
      <p:ext uri="{BB962C8B-B14F-4D97-AF65-F5344CB8AC3E}">
        <p14:creationId xmlns:p14="http://schemas.microsoft.com/office/powerpoint/2010/main" val="84956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0"/>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350" y="2504753"/>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美洲</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30170" y="326031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欧洲</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44749" y="411837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亚洲</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30170" y="3056206"/>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欧洲</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大洋洲与非洲</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第六</a:t>
            </a:r>
            <a:r>
              <a:rPr lang="zh-CN" altLang="en-US" sz="3600" dirty="0" smtClean="0">
                <a:latin typeface="黑体" panose="02010609060101010101" pitchFamily="49" charset="-122"/>
                <a:ea typeface="黑体" panose="02010609060101010101" pitchFamily="49" charset="-122"/>
              </a:rPr>
              <a:t>章  文化</a:t>
            </a:r>
            <a:r>
              <a:rPr lang="zh-CN" altLang="en-US" sz="3600" dirty="0">
                <a:latin typeface="黑体" panose="02010609060101010101" pitchFamily="49" charset="-122"/>
                <a:ea typeface="黑体" panose="02010609060101010101" pitchFamily="49" charset="-122"/>
              </a:rPr>
              <a:t>差异对国际商务谈判的影响</a:t>
            </a:r>
          </a:p>
        </p:txBody>
      </p:sp>
      <p:cxnSp>
        <p:nvCxnSpPr>
          <p:cNvPr id="19" name="直接连接符 18"/>
          <p:cNvCxnSpPr/>
          <p:nvPr/>
        </p:nvCxnSpPr>
        <p:spPr>
          <a:xfrm>
            <a:off x="61757" y="220801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79428" y="1627768"/>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文化</a:t>
            </a:r>
            <a:r>
              <a:rPr lang="zh-CN" altLang="en-US" sz="2400" dirty="0">
                <a:latin typeface="微软雅黑" panose="020B0503020204020204" pitchFamily="34" charset="-122"/>
                <a:ea typeface="微软雅黑" panose="020B0503020204020204" pitchFamily="34" charset="-122"/>
              </a:rPr>
              <a:t>因素</a:t>
            </a:r>
            <a:endParaRPr lang="zh-CN" altLang="zh-CN" sz="24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7560" y="147926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931613" y="1286034"/>
            <a:ext cx="965765" cy="5154741"/>
            <a:chOff x="1943409" y="1291771"/>
            <a:chExt cx="965765" cy="5027795"/>
          </a:xfrm>
        </p:grpSpPr>
        <p:grpSp>
          <p:nvGrpSpPr>
            <p:cNvPr id="23" name="组合 22"/>
            <p:cNvGrpSpPr/>
            <p:nvPr/>
          </p:nvGrpSpPr>
          <p:grpSpPr>
            <a:xfrm>
              <a:off x="1943409" y="1291771"/>
              <a:ext cx="965765" cy="5027795"/>
              <a:chOff x="3448459" y="1355133"/>
              <a:chExt cx="1483514" cy="4269793"/>
            </a:xfrm>
          </p:grpSpPr>
          <p:grpSp>
            <p:nvGrpSpPr>
              <p:cNvPr id="25" name="组合 24"/>
              <p:cNvGrpSpPr/>
              <p:nvPr/>
            </p:nvGrpSpPr>
            <p:grpSpPr>
              <a:xfrm>
                <a:off x="4221238" y="1355133"/>
                <a:ext cx="710735" cy="4269793"/>
                <a:chOff x="3715495" y="352457"/>
                <a:chExt cx="649716" cy="4763605"/>
              </a:xfrm>
            </p:grpSpPr>
            <p:grpSp>
              <p:nvGrpSpPr>
                <p:cNvPr id="27" name="组合 30"/>
                <p:cNvGrpSpPr>
                  <a:grpSpLocks/>
                </p:cNvGrpSpPr>
                <p:nvPr/>
              </p:nvGrpSpPr>
              <p:grpSpPr bwMode="auto">
                <a:xfrm rot="16200000">
                  <a:off x="2996818" y="1071136"/>
                  <a:ext cx="2046363" cy="609005"/>
                  <a:chOff x="0" y="504056"/>
                  <a:chExt cx="6032665" cy="648072"/>
                </a:xfrm>
              </p:grpSpPr>
              <p:sp>
                <p:nvSpPr>
                  <p:cNvPr id="3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7"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8" name="组合 30"/>
                <p:cNvGrpSpPr>
                  <a:grpSpLocks/>
                </p:cNvGrpSpPr>
                <p:nvPr/>
              </p:nvGrpSpPr>
              <p:grpSpPr bwMode="auto">
                <a:xfrm rot="16200000">
                  <a:off x="2765817" y="3516668"/>
                  <a:ext cx="2549072" cy="649716"/>
                  <a:chOff x="-762420" y="504055"/>
                  <a:chExt cx="7514650" cy="691395"/>
                </a:xfrm>
              </p:grpSpPr>
              <p:sp>
                <p:nvSpPr>
                  <p:cNvPr id="31" name="直接连接符 31"/>
                  <p:cNvSpPr>
                    <a:spLocks noChangeShapeType="1"/>
                  </p:cNvSpPr>
                  <p:nvPr/>
                </p:nvSpPr>
                <p:spPr bwMode="auto">
                  <a:xfrm flipV="1">
                    <a:off x="-762419" y="504056"/>
                    <a:ext cx="6795085" cy="12265"/>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3" name="直接箭头连接符 32"/>
                  <p:cNvCxnSpPr>
                    <a:cxnSpLocks noChangeShapeType="1"/>
                  </p:cNvCxnSpPr>
                  <p:nvPr/>
                </p:nvCxnSpPr>
                <p:spPr bwMode="auto">
                  <a:xfrm>
                    <a:off x="-762420" y="54737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4"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flipH="1">
                  <a:off x="3715495" y="2398820"/>
                  <a:ext cx="1" cy="41225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flipV="1">
                <a:off x="3448459" y="3143925"/>
                <a:ext cx="788888" cy="52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箭头连接符 35"/>
            <p:cNvCxnSpPr>
              <a:cxnSpLocks noChangeShapeType="1"/>
            </p:cNvCxnSpPr>
            <p:nvPr/>
          </p:nvCxnSpPr>
          <p:spPr bwMode="auto">
            <a:xfrm rot="16200000">
              <a:off x="2673909" y="1526328"/>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47" name="直接箭头连接符 35"/>
            <p:cNvCxnSpPr>
              <a:cxnSpLocks noChangeShapeType="1"/>
            </p:cNvCxnSpPr>
            <p:nvPr/>
          </p:nvCxnSpPr>
          <p:spPr bwMode="auto">
            <a:xfrm rot="16200000">
              <a:off x="2663335" y="2003250"/>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48" name="直接箭头连接符 35"/>
            <p:cNvCxnSpPr>
              <a:cxnSpLocks noChangeShapeType="1"/>
            </p:cNvCxnSpPr>
            <p:nvPr/>
          </p:nvCxnSpPr>
          <p:spPr bwMode="auto">
            <a:xfrm rot="16200000">
              <a:off x="2671544" y="2480502"/>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49" name="直接箭头连接符 35"/>
            <p:cNvCxnSpPr>
              <a:cxnSpLocks noChangeShapeType="1"/>
            </p:cNvCxnSpPr>
            <p:nvPr/>
          </p:nvCxnSpPr>
          <p:spPr bwMode="auto">
            <a:xfrm rot="16200000">
              <a:off x="2671545" y="3892832"/>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0" name="直接箭头连接符 35"/>
            <p:cNvCxnSpPr>
              <a:cxnSpLocks noChangeShapeType="1"/>
            </p:cNvCxnSpPr>
            <p:nvPr/>
          </p:nvCxnSpPr>
          <p:spPr bwMode="auto">
            <a:xfrm rot="16200000">
              <a:off x="2671545" y="4337779"/>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1" name="直接箭头连接符 35"/>
            <p:cNvCxnSpPr>
              <a:cxnSpLocks noChangeShapeType="1"/>
            </p:cNvCxnSpPr>
            <p:nvPr/>
          </p:nvCxnSpPr>
          <p:spPr bwMode="auto">
            <a:xfrm rot="16200000">
              <a:off x="2674824" y="4776137"/>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2" name="直接箭头连接符 35"/>
            <p:cNvCxnSpPr>
              <a:cxnSpLocks noChangeShapeType="1"/>
            </p:cNvCxnSpPr>
            <p:nvPr/>
          </p:nvCxnSpPr>
          <p:spPr bwMode="auto">
            <a:xfrm rot="16200000">
              <a:off x="2673909" y="2942295"/>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3" name="直接箭头连接符 35"/>
            <p:cNvCxnSpPr>
              <a:cxnSpLocks noChangeShapeType="1"/>
            </p:cNvCxnSpPr>
            <p:nvPr/>
          </p:nvCxnSpPr>
          <p:spPr bwMode="auto">
            <a:xfrm rot="16200000">
              <a:off x="2671544" y="5238919"/>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4" name="直接箭头连接符 35"/>
            <p:cNvCxnSpPr>
              <a:cxnSpLocks noChangeShapeType="1"/>
            </p:cNvCxnSpPr>
            <p:nvPr/>
          </p:nvCxnSpPr>
          <p:spPr bwMode="auto">
            <a:xfrm rot="16200000">
              <a:off x="2692327" y="5677276"/>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 name="文本框 5"/>
          <p:cNvSpPr txBox="1"/>
          <p:nvPr/>
        </p:nvSpPr>
        <p:spPr>
          <a:xfrm>
            <a:off x="3285095" y="1052399"/>
            <a:ext cx="3877226" cy="5577937"/>
          </a:xfrm>
          <a:prstGeom prst="rect">
            <a:avLst/>
          </a:prstGeom>
          <a:noFill/>
        </p:spPr>
        <p:txBody>
          <a:bodyPr wrap="square" rtlCol="0">
            <a:spAutoFit/>
          </a:bodyPr>
          <a:lstStyle/>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英国</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德国</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法国</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意大利</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西班牙</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葡萄牙</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希腊</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荷兰、比利时和卢森堡</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奥地利和瑞士</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北欧</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俄罗斯</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东欧</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119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0"/>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350" y="2504753"/>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美洲</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30170" y="326031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欧洲</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44749" y="4118375"/>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亚洲</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0" y="4002706"/>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亚洲</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大洋洲与非洲</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第六</a:t>
            </a:r>
            <a:r>
              <a:rPr lang="zh-CN" altLang="en-US" sz="3600" dirty="0" smtClean="0">
                <a:latin typeface="黑体" panose="02010609060101010101" pitchFamily="49" charset="-122"/>
                <a:ea typeface="黑体" panose="02010609060101010101" pitchFamily="49" charset="-122"/>
              </a:rPr>
              <a:t>章  文化</a:t>
            </a:r>
            <a:r>
              <a:rPr lang="zh-CN" altLang="en-US" sz="3600" dirty="0">
                <a:latin typeface="黑体" panose="02010609060101010101" pitchFamily="49" charset="-122"/>
                <a:ea typeface="黑体" panose="02010609060101010101" pitchFamily="49" charset="-122"/>
              </a:rPr>
              <a:t>差异对国际商务谈判的影响</a:t>
            </a:r>
          </a:p>
        </p:txBody>
      </p:sp>
      <p:cxnSp>
        <p:nvCxnSpPr>
          <p:cNvPr id="19" name="直接连接符 18"/>
          <p:cNvCxnSpPr/>
          <p:nvPr/>
        </p:nvCxnSpPr>
        <p:spPr>
          <a:xfrm>
            <a:off x="61757" y="220801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79428" y="1627768"/>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文化</a:t>
            </a:r>
            <a:r>
              <a:rPr lang="zh-CN" altLang="en-US" sz="2400" dirty="0">
                <a:latin typeface="微软雅黑" panose="020B0503020204020204" pitchFamily="34" charset="-122"/>
                <a:ea typeface="微软雅黑" panose="020B0503020204020204" pitchFamily="34" charset="-122"/>
              </a:rPr>
              <a:t>因素</a:t>
            </a:r>
            <a:endParaRPr lang="zh-CN" altLang="zh-CN" sz="24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7560" y="1479263"/>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3111592" y="1545134"/>
            <a:ext cx="40729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日本</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商人</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8" name="圆角矩形 37"/>
          <p:cNvSpPr/>
          <p:nvPr/>
        </p:nvSpPr>
        <p:spPr>
          <a:xfrm>
            <a:off x="3111592" y="2504753"/>
            <a:ext cx="40729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、韩国商人</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9" name="圆角矩形 38"/>
          <p:cNvSpPr/>
          <p:nvPr/>
        </p:nvSpPr>
        <p:spPr>
          <a:xfrm>
            <a:off x="3114512" y="3368683"/>
            <a:ext cx="407005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南亚</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商人和东南亚商人</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40" name="直接箭头连接符 35"/>
          <p:cNvCxnSpPr>
            <a:cxnSpLocks noChangeShapeType="1"/>
          </p:cNvCxnSpPr>
          <p:nvPr/>
        </p:nvCxnSpPr>
        <p:spPr bwMode="auto">
          <a:xfrm rot="16200000">
            <a:off x="2719535" y="2461632"/>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nvGrpSpPr>
          <p:cNvPr id="6" name="组合 5"/>
          <p:cNvGrpSpPr/>
          <p:nvPr/>
        </p:nvGrpSpPr>
        <p:grpSpPr>
          <a:xfrm>
            <a:off x="1995369" y="1761524"/>
            <a:ext cx="947260" cy="3709611"/>
            <a:chOff x="1995369" y="2060012"/>
            <a:chExt cx="947260" cy="3411123"/>
          </a:xfrm>
        </p:grpSpPr>
        <p:grpSp>
          <p:nvGrpSpPr>
            <p:cNvPr id="23" name="组合 22"/>
            <p:cNvGrpSpPr/>
            <p:nvPr/>
          </p:nvGrpSpPr>
          <p:grpSpPr>
            <a:xfrm>
              <a:off x="1995369" y="2060012"/>
              <a:ext cx="947260" cy="3411123"/>
              <a:chOff x="3432353" y="1355133"/>
              <a:chExt cx="1455089" cy="4037979"/>
            </a:xfrm>
          </p:grpSpPr>
          <p:grpSp>
            <p:nvGrpSpPr>
              <p:cNvPr id="25" name="组合 24"/>
              <p:cNvGrpSpPr/>
              <p:nvPr/>
            </p:nvGrpSpPr>
            <p:grpSpPr>
              <a:xfrm>
                <a:off x="4221239" y="1355133"/>
                <a:ext cx="666203" cy="4037979"/>
                <a:chOff x="3715495" y="352457"/>
                <a:chExt cx="609007" cy="4504981"/>
              </a:xfrm>
            </p:grpSpPr>
            <p:grpSp>
              <p:nvGrpSpPr>
                <p:cNvPr id="27" name="组合 30"/>
                <p:cNvGrpSpPr>
                  <a:grpSpLocks/>
                </p:cNvGrpSpPr>
                <p:nvPr/>
              </p:nvGrpSpPr>
              <p:grpSpPr bwMode="auto">
                <a:xfrm rot="16200000">
                  <a:off x="2996818" y="1071136"/>
                  <a:ext cx="2046363" cy="609005"/>
                  <a:chOff x="0" y="504056"/>
                  <a:chExt cx="6032665" cy="648072"/>
                </a:xfrm>
              </p:grpSpPr>
              <p:sp>
                <p:nvSpPr>
                  <p:cNvPr id="3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6"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8" name="组合 30"/>
                <p:cNvGrpSpPr>
                  <a:grpSpLocks/>
                </p:cNvGrpSpPr>
                <p:nvPr/>
              </p:nvGrpSpPr>
              <p:grpSpPr bwMode="auto">
                <a:xfrm rot="16200000">
                  <a:off x="2874773" y="3407711"/>
                  <a:ext cx="2290449" cy="609006"/>
                  <a:chOff x="-2" y="504055"/>
                  <a:chExt cx="6752232" cy="648073"/>
                </a:xfrm>
              </p:grpSpPr>
              <p:sp>
                <p:nvSpPr>
                  <p:cNvPr id="31" name="直接连接符 31"/>
                  <p:cNvSpPr>
                    <a:spLocks noChangeShapeType="1"/>
                  </p:cNvSpPr>
                  <p:nvPr/>
                </p:nvSpPr>
                <p:spPr bwMode="auto">
                  <a:xfrm>
                    <a:off x="-2" y="504056"/>
                    <a:ext cx="6032667"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4"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flipV="1">
                <a:off x="3432353" y="4296165"/>
                <a:ext cx="788889" cy="52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箭头连接符 35"/>
            <p:cNvCxnSpPr>
              <a:cxnSpLocks noChangeShapeType="1"/>
            </p:cNvCxnSpPr>
            <p:nvPr/>
          </p:nvCxnSpPr>
          <p:spPr bwMode="auto">
            <a:xfrm rot="16200000">
              <a:off x="2719535" y="4327630"/>
              <a:ext cx="0" cy="433695"/>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7" name="圆角矩形 46"/>
          <p:cNvSpPr/>
          <p:nvPr/>
        </p:nvSpPr>
        <p:spPr>
          <a:xfrm>
            <a:off x="3126201" y="4266654"/>
            <a:ext cx="405837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四、阿拉伯商人</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8" name="圆角矩形 47"/>
          <p:cNvSpPr/>
          <p:nvPr/>
        </p:nvSpPr>
        <p:spPr>
          <a:xfrm>
            <a:off x="3126201" y="5264655"/>
            <a:ext cx="4058370"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五、犹太商人</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Tree>
    <p:extLst>
      <p:ext uri="{BB962C8B-B14F-4D97-AF65-F5344CB8AC3E}">
        <p14:creationId xmlns:p14="http://schemas.microsoft.com/office/powerpoint/2010/main" val="4056492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latin typeface="Franklin Gothic Book" pitchFamily="34" charset="0"/>
                  <a:ea typeface="微软雅黑" pitchFamily="34" charset="-122"/>
                  <a:sym typeface="Franklin Gothic Book" pitchFamily="34" charset="0"/>
                </a:rPr>
                <a:t>存在的风险</a:t>
              </a:r>
              <a:endParaRPr lang="en-US" altLang="en-US" sz="2400" b="1" dirty="0">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241853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0253" y="128830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政治风险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7.1     </a:t>
            </a:r>
            <a:r>
              <a:rPr lang="zh-CN" altLang="en-US" sz="3600" dirty="0">
                <a:latin typeface="黑体" panose="02010609060101010101" pitchFamily="49" charset="-122"/>
                <a:ea typeface="黑体" panose="02010609060101010101" pitchFamily="49" charset="-122"/>
              </a:rPr>
              <a:t>国际商务活动的风险分析</a:t>
            </a:r>
          </a:p>
        </p:txBody>
      </p:sp>
      <p:sp>
        <p:nvSpPr>
          <p:cNvPr id="2" name="矩形 1"/>
          <p:cNvSpPr/>
          <p:nvPr/>
        </p:nvSpPr>
        <p:spPr>
          <a:xfrm>
            <a:off x="2395039" y="1749140"/>
            <a:ext cx="930365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（1）政治风险</a:t>
            </a:r>
            <a:r>
              <a:rPr lang="zh-CN" altLang="en-US"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由于</a:t>
            </a:r>
            <a:r>
              <a:rPr lang="en-US" altLang="zh-CN" sz="2400" u="sng" dirty="0" err="1">
                <a:solidFill>
                  <a:srgbClr val="C00000"/>
                </a:solidFill>
                <a:latin typeface="微软雅黑" panose="020B0503020204020204" charset="-122"/>
                <a:ea typeface="微软雅黑" panose="020B0503020204020204" charset="-122"/>
              </a:rPr>
              <a:t>政治局势的变化或国际冲突</a:t>
            </a:r>
            <a:r>
              <a:rPr lang="en-US" altLang="zh-CN" sz="2400" dirty="0" err="1">
                <a:latin typeface="微软雅黑" panose="020B0503020204020204" charset="-122"/>
                <a:ea typeface="微软雅黑" panose="020B0503020204020204" charset="-122"/>
              </a:rPr>
              <a:t>给有关商务活动的参与者带来的危害和损失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charset="-122"/>
                <a:ea typeface="楷体" panose="02010609060101010101" charset="-122"/>
              </a:rPr>
              <a:t>     </a:t>
            </a:r>
            <a:r>
              <a:rPr lang="en-US" altLang="zh-CN" sz="2400" dirty="0" err="1" smtClean="0">
                <a:latin typeface="楷体" panose="02010609060101010101" charset="-122"/>
                <a:ea typeface="楷体" panose="02010609060101010101" charset="-122"/>
              </a:rPr>
              <a:t>如第二次世界大战后一些发展中国家先后实行国有化政策</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 </a:t>
            </a:r>
            <a:r>
              <a:rPr lang="en-US" altLang="zh-CN" sz="2400" dirty="0" err="1">
                <a:latin typeface="微软雅黑" panose="020B0503020204020204" charset="-122"/>
                <a:ea typeface="微软雅黑" panose="020B0503020204020204" charset="-122"/>
              </a:rPr>
              <a:t>政治风险也包括由于商务合作中的不当或误会</a:t>
            </a:r>
            <a:r>
              <a:rPr lang="en-US" altLang="zh-CN" sz="2400" u="sng" dirty="0" err="1">
                <a:solidFill>
                  <a:srgbClr val="C00000"/>
                </a:solidFill>
                <a:latin typeface="微软雅黑" panose="020B0503020204020204" charset="-122"/>
                <a:ea typeface="微软雅黑" panose="020B0503020204020204" charset="-122"/>
              </a:rPr>
              <a:t>给国家间的政治关系蒙上阴影</a:t>
            </a:r>
            <a:r>
              <a:rPr lang="en-US" altLang="zh-CN" sz="2400" dirty="0">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86550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48</a:t>
            </a:fld>
            <a:endParaRPr lang="zh-CN" altLang="en-US" sz="2000" kern="0" dirty="0">
              <a:solidFill>
                <a:sysClr val="window" lastClr="FFFFFF"/>
              </a:solidFill>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defRPr/>
            </a:pPr>
            <a:r>
              <a:rPr lang="zh-CN" altLang="en-US" sz="2400" dirty="0" smtClean="0">
                <a:solidFill>
                  <a:prstClr val="black"/>
                </a:solidFill>
                <a:latin typeface="微软雅黑" panose="020B0503020204020204" pitchFamily="34" charset="-122"/>
                <a:ea typeface="微软雅黑" panose="020B0503020204020204" pitchFamily="34" charset="-122"/>
              </a:rPr>
              <a:t>市场风险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技术风险</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合同风险</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市场风险</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谈判人员</a:t>
            </a:r>
            <a:r>
              <a:rPr lang="zh-CN" altLang="en-US" sz="2400" dirty="0" smtClean="0">
                <a:solidFill>
                  <a:prstClr val="black"/>
                </a:solidFill>
                <a:latin typeface="微软雅黑" panose="020B0503020204020204" pitchFamily="34" charset="-122"/>
                <a:ea typeface="微软雅黑" panose="020B0503020204020204" pitchFamily="34" charset="-122"/>
              </a:rPr>
              <a:t>素质</a:t>
            </a:r>
            <a:endParaRPr lang="zh-CN" altLang="zh-CN"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solidFill>
                  <a:prstClr val="black"/>
                </a:solidFill>
                <a:latin typeface="黑体" panose="02010609060101010101" pitchFamily="49" charset="-122"/>
                <a:ea typeface="黑体" panose="02010609060101010101" pitchFamily="49" charset="-122"/>
              </a:rPr>
              <a:t>7.1     </a:t>
            </a:r>
            <a:r>
              <a:rPr lang="zh-CN" altLang="en-US" sz="3600" dirty="0">
                <a:solidFill>
                  <a:prstClr val="black"/>
                </a:solidFill>
                <a:latin typeface="黑体" panose="02010609060101010101" pitchFamily="49" charset="-122"/>
                <a:ea typeface="黑体" panose="02010609060101010101" pitchFamily="49" charset="-122"/>
              </a:rPr>
              <a:t>国际商务活动的风险分析</a:t>
            </a:r>
          </a:p>
        </p:txBody>
      </p:sp>
      <p:grpSp>
        <p:nvGrpSpPr>
          <p:cNvPr id="45" name="组合 44"/>
          <p:cNvGrpSpPr/>
          <p:nvPr/>
        </p:nvGrpSpPr>
        <p:grpSpPr>
          <a:xfrm>
            <a:off x="1946625" y="1785368"/>
            <a:ext cx="501483" cy="4045712"/>
            <a:chOff x="3440677" y="1355133"/>
            <a:chExt cx="1446764" cy="4037980"/>
          </a:xfrm>
        </p:grpSpPr>
        <p:grpSp>
          <p:nvGrpSpPr>
            <p:cNvPr id="47" name="组合 46"/>
            <p:cNvGrpSpPr/>
            <p:nvPr/>
          </p:nvGrpSpPr>
          <p:grpSpPr>
            <a:xfrm>
              <a:off x="4187617" y="1355133"/>
              <a:ext cx="699824" cy="4037980"/>
              <a:chOff x="3684762" y="352457"/>
              <a:chExt cx="639742" cy="4504982"/>
            </a:xfrm>
          </p:grpSpPr>
          <p:grpSp>
            <p:nvGrpSpPr>
              <p:cNvPr id="5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66"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1" name="组合 30"/>
              <p:cNvGrpSpPr>
                <a:grpSpLocks/>
              </p:cNvGrpSpPr>
              <p:nvPr/>
            </p:nvGrpSpPr>
            <p:grpSpPr bwMode="auto">
              <a:xfrm rot="16200000">
                <a:off x="2966507" y="3499444"/>
                <a:ext cx="2076250" cy="639739"/>
                <a:chOff x="0" y="471351"/>
                <a:chExt cx="6120773" cy="680777"/>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9" name="直接箭头连接符 35"/>
                <p:cNvCxnSpPr>
                  <a:cxnSpLocks noChangeShapeType="1"/>
                </p:cNvCxnSpPr>
                <p:nvPr/>
              </p:nvCxnSpPr>
              <p:spPr bwMode="auto">
                <a:xfrm>
                  <a:off x="6120773" y="471351"/>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2" name="直接连接符 51"/>
              <p:cNvCxnSpPr>
                <a:stCxn id="63"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V="1">
              <a:off x="3440677" y="2183537"/>
              <a:ext cx="746941" cy="2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政治</a:t>
            </a:r>
            <a:r>
              <a:rPr lang="zh-CN" altLang="en-US" sz="2400" dirty="0" smtClean="0">
                <a:solidFill>
                  <a:prstClr val="black"/>
                </a:solidFill>
                <a:latin typeface="微软雅黑" panose="020B0503020204020204" pitchFamily="34" charset="-122"/>
                <a:ea typeface="微软雅黑" panose="020B0503020204020204" pitchFamily="34" charset="-122"/>
              </a:rPr>
              <a:t>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2462826" y="1670803"/>
            <a:ext cx="2140480" cy="40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prstClr val="black"/>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endParaRPr>
          </a:p>
        </p:txBody>
      </p:sp>
      <p:sp>
        <p:nvSpPr>
          <p:cNvPr id="68" name="圆角矩形 67"/>
          <p:cNvSpPr/>
          <p:nvPr/>
        </p:nvSpPr>
        <p:spPr>
          <a:xfrm>
            <a:off x="2448107" y="5629975"/>
            <a:ext cx="2116164" cy="40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rPr>
              <a:t>三、价格风险</a:t>
            </a:r>
          </a:p>
        </p:txBody>
      </p:sp>
      <p:sp>
        <p:nvSpPr>
          <p:cNvPr id="37" name="圆角矩形 36"/>
          <p:cNvSpPr/>
          <p:nvPr/>
        </p:nvSpPr>
        <p:spPr>
          <a:xfrm>
            <a:off x="2448108" y="3736929"/>
            <a:ext cx="2135161" cy="40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rPr>
              <a:t>二</a:t>
            </a:r>
            <a:r>
              <a:rPr lang="zh-CN" altLang="en-US" sz="2400" b="1" spc="-5" dirty="0" smtClean="0">
                <a:solidFill>
                  <a:prstClr val="black"/>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rPr>
              <a:t>利率</a:t>
            </a:r>
            <a:r>
              <a:rPr lang="zh-CN" altLang="en-US" sz="2400" b="1" spc="-5" dirty="0" smtClean="0">
                <a:solidFill>
                  <a:prstClr val="black"/>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endParaRPr>
          </a:p>
        </p:txBody>
      </p:sp>
      <p:grpSp>
        <p:nvGrpSpPr>
          <p:cNvPr id="2" name="组合 1"/>
          <p:cNvGrpSpPr/>
          <p:nvPr/>
        </p:nvGrpSpPr>
        <p:grpSpPr>
          <a:xfrm>
            <a:off x="4603306" y="1185948"/>
            <a:ext cx="1365979" cy="1373810"/>
            <a:chOff x="5297715" y="1053269"/>
            <a:chExt cx="1713444" cy="1478229"/>
          </a:xfrm>
        </p:grpSpPr>
        <p:sp>
          <p:nvSpPr>
            <p:cNvPr id="33" name="圆角矩形 32"/>
            <p:cNvSpPr/>
            <p:nvPr/>
          </p:nvSpPr>
          <p:spPr>
            <a:xfrm>
              <a:off x="5872118" y="1053269"/>
              <a:ext cx="113904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prstClr val="black"/>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endParaRPr>
            </a:p>
          </p:txBody>
        </p:sp>
        <p:sp>
          <p:nvSpPr>
            <p:cNvPr id="38" name="圆角矩形 37"/>
            <p:cNvSpPr/>
            <p:nvPr/>
          </p:nvSpPr>
          <p:spPr>
            <a:xfrm>
              <a:off x="5872118" y="2098720"/>
              <a:ext cx="1133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prstClr val="black"/>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39" name="曲线连接符 38"/>
            <p:cNvCxnSpPr>
              <a:endCxn id="33" idx="1"/>
            </p:cNvCxnSpPr>
            <p:nvPr/>
          </p:nvCxnSpPr>
          <p:spPr>
            <a:xfrm flipV="1">
              <a:off x="5297715" y="1269658"/>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曲线连接符 39"/>
            <p:cNvCxnSpPr>
              <a:endCxn id="38" idx="1"/>
            </p:cNvCxnSpPr>
            <p:nvPr/>
          </p:nvCxnSpPr>
          <p:spPr>
            <a:xfrm>
              <a:off x="5297715" y="1783812"/>
              <a:ext cx="574403" cy="531297"/>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5964871" y="1778233"/>
            <a:ext cx="2511309" cy="1144069"/>
            <a:chOff x="6000130" y="1470948"/>
            <a:chExt cx="2756870" cy="1780708"/>
          </a:xfrm>
        </p:grpSpPr>
        <p:sp>
          <p:nvSpPr>
            <p:cNvPr id="46" name="圆角矩形 45"/>
            <p:cNvSpPr/>
            <p:nvPr/>
          </p:nvSpPr>
          <p:spPr>
            <a:xfrm>
              <a:off x="6695247" y="1470948"/>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5" dirty="0">
                  <a:solidFill>
                    <a:prstClr val="black"/>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49" name="圆角矩形 48"/>
            <p:cNvSpPr/>
            <p:nvPr/>
          </p:nvSpPr>
          <p:spPr>
            <a:xfrm>
              <a:off x="6695247" y="2144913"/>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5" dirty="0">
                  <a:solidFill>
                    <a:prstClr val="black"/>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53" name="圆角矩形 52"/>
            <p:cNvSpPr/>
            <p:nvPr/>
          </p:nvSpPr>
          <p:spPr>
            <a:xfrm>
              <a:off x="6695247" y="2818878"/>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5" dirty="0">
                  <a:solidFill>
                    <a:prstClr val="black"/>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56" name="曲线连接符 55"/>
            <p:cNvCxnSpPr>
              <a:endCxn id="46" idx="1"/>
            </p:cNvCxnSpPr>
            <p:nvPr/>
          </p:nvCxnSpPr>
          <p:spPr>
            <a:xfrm flipV="1">
              <a:off x="6000130" y="1687337"/>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曲线连接符 56"/>
            <p:cNvCxnSpPr>
              <a:endCxn id="49" idx="1"/>
            </p:cNvCxnSpPr>
            <p:nvPr/>
          </p:nvCxnSpPr>
          <p:spPr>
            <a:xfrm>
              <a:off x="6000130" y="2357213"/>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曲线连接符 57"/>
            <p:cNvCxnSpPr>
              <a:endCxn id="53" idx="1"/>
            </p:cNvCxnSpPr>
            <p:nvPr/>
          </p:nvCxnSpPr>
          <p:spPr>
            <a:xfrm>
              <a:off x="6000130" y="2357213"/>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4901478" y="3234588"/>
            <a:ext cx="5921828" cy="1477328"/>
          </a:xfrm>
          <a:prstGeom prst="rect">
            <a:avLst/>
          </a:prstGeom>
        </p:spPr>
        <p:txBody>
          <a:bodyPr wrap="square">
            <a:spAutoFit/>
          </a:bodyPr>
          <a:lstStyle/>
          <a:p>
            <a:pPr>
              <a:lnSpc>
                <a:spcPct val="150000"/>
              </a:lnSpc>
              <a:spcBef>
                <a:spcPct val="0"/>
              </a:spcBef>
            </a:pPr>
            <a:r>
              <a:rPr lang="en-US" altLang="zh-CN" sz="2000" dirty="0" smtClean="0">
                <a:solidFill>
                  <a:prstClr val="black"/>
                </a:solidFill>
                <a:latin typeface="楷体" panose="02010609060101010101" pitchFamily="49" charset="-122"/>
                <a:ea typeface="楷体" panose="02010609060101010101" pitchFamily="49" charset="-122"/>
              </a:rPr>
              <a:t>1.固定利率</a:t>
            </a:r>
            <a:endParaRPr lang="en-US" altLang="zh-CN" sz="2000" dirty="0">
              <a:solidFill>
                <a:prstClr val="black"/>
              </a:solidFill>
              <a:latin typeface="楷体" panose="02010609060101010101" pitchFamily="49" charset="-122"/>
              <a:ea typeface="楷体" panose="02010609060101010101" pitchFamily="49" charset="-122"/>
            </a:endParaRPr>
          </a:p>
          <a:p>
            <a:pPr>
              <a:lnSpc>
                <a:spcPct val="150000"/>
              </a:lnSpc>
              <a:spcBef>
                <a:spcPct val="0"/>
              </a:spcBef>
            </a:pPr>
            <a:r>
              <a:rPr lang="en-US" altLang="zh-CN" sz="2000" dirty="0" smtClean="0">
                <a:solidFill>
                  <a:prstClr val="black"/>
                </a:solidFill>
                <a:latin typeface="楷体" panose="02010609060101010101" pitchFamily="49" charset="-122"/>
                <a:ea typeface="楷体" panose="02010609060101010101" pitchFamily="49" charset="-122"/>
              </a:rPr>
              <a:t>2.短期贷款利率</a:t>
            </a:r>
            <a:endParaRPr lang="en-US" altLang="zh-CN" sz="2000" dirty="0">
              <a:solidFill>
                <a:prstClr val="black"/>
              </a:solidFill>
              <a:latin typeface="楷体" panose="02010609060101010101" pitchFamily="49" charset="-122"/>
              <a:ea typeface="楷体" panose="02010609060101010101" pitchFamily="49" charset="-122"/>
            </a:endParaRPr>
          </a:p>
          <a:p>
            <a:pPr>
              <a:lnSpc>
                <a:spcPct val="150000"/>
              </a:lnSpc>
              <a:spcBef>
                <a:spcPct val="0"/>
              </a:spcBef>
            </a:pPr>
            <a:r>
              <a:rPr lang="en-US" altLang="zh-CN" sz="2000" dirty="0" smtClean="0">
                <a:solidFill>
                  <a:prstClr val="black"/>
                </a:solidFill>
                <a:latin typeface="楷体" panose="02010609060101010101" pitchFamily="49" charset="-122"/>
                <a:ea typeface="楷体" panose="02010609060101010101" pitchFamily="49" charset="-122"/>
              </a:rPr>
              <a:t>3.长期贷款利率</a:t>
            </a:r>
            <a:r>
              <a:rPr lang="en-US" altLang="zh-CN" sz="2000" dirty="0">
                <a:solidFill>
                  <a:prstClr val="black"/>
                </a:solidFill>
                <a:latin typeface="楷体" panose="02010609060101010101" pitchFamily="49" charset="-122"/>
                <a:ea typeface="楷体" panose="02010609060101010101" pitchFamily="49" charset="-122"/>
              </a:rPr>
              <a:t>：变动利率、浮动利率和期货利率</a:t>
            </a:r>
          </a:p>
        </p:txBody>
      </p:sp>
      <p:sp>
        <p:nvSpPr>
          <p:cNvPr id="65" name="左大括号 64"/>
          <p:cNvSpPr/>
          <p:nvPr/>
        </p:nvSpPr>
        <p:spPr>
          <a:xfrm>
            <a:off x="4649961" y="3387533"/>
            <a:ext cx="265965" cy="1171438"/>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solidFill>
                <a:prstClr val="black"/>
              </a:solidFill>
              <a:latin typeface="楷体" panose="02010609060101010101" pitchFamily="49" charset="-122"/>
              <a:ea typeface="楷体" panose="02010609060101010101" pitchFamily="49" charset="-122"/>
            </a:endParaRPr>
          </a:p>
        </p:txBody>
      </p:sp>
      <p:sp>
        <p:nvSpPr>
          <p:cNvPr id="7" name="矩形 6"/>
          <p:cNvSpPr/>
          <p:nvPr/>
        </p:nvSpPr>
        <p:spPr>
          <a:xfrm>
            <a:off x="4928175" y="5048935"/>
            <a:ext cx="2291129" cy="1405193"/>
          </a:xfrm>
          <a:prstGeom prst="rect">
            <a:avLst/>
          </a:prstGeom>
        </p:spPr>
        <p:txBody>
          <a:bodyPr wrap="square">
            <a:spAutoFit/>
          </a:bodyPr>
          <a:lstStyle/>
          <a:p>
            <a:pPr>
              <a:lnSpc>
                <a:spcPct val="150000"/>
              </a:lnSpc>
              <a:spcBef>
                <a:spcPct val="0"/>
              </a:spcBef>
            </a:pPr>
            <a:r>
              <a:rPr lang="en-US" altLang="zh-CN" sz="2000" dirty="0">
                <a:solidFill>
                  <a:prstClr val="black"/>
                </a:solidFill>
                <a:latin typeface="楷体" panose="02010609060101010101" pitchFamily="49" charset="-122"/>
                <a:ea typeface="楷体" panose="02010609060101010101" pitchFamily="49" charset="-122"/>
              </a:rPr>
              <a:t>1.</a:t>
            </a:r>
            <a:r>
              <a:rPr lang="zh-CN" altLang="en-US" sz="2000" dirty="0">
                <a:solidFill>
                  <a:prstClr val="black"/>
                </a:solidFill>
                <a:latin typeface="楷体" panose="02010609060101010101" pitchFamily="49" charset="-122"/>
                <a:ea typeface="楷体" panose="02010609060101010101" pitchFamily="49" charset="-122"/>
              </a:rPr>
              <a:t>固定价格</a:t>
            </a:r>
          </a:p>
          <a:p>
            <a:pPr>
              <a:lnSpc>
                <a:spcPct val="150000"/>
              </a:lnSpc>
              <a:spcBef>
                <a:spcPct val="0"/>
              </a:spcBef>
            </a:pPr>
            <a:r>
              <a:rPr lang="en-US" altLang="zh-CN" sz="2000" dirty="0">
                <a:solidFill>
                  <a:prstClr val="black"/>
                </a:solidFill>
                <a:latin typeface="楷体" panose="02010609060101010101" pitchFamily="49" charset="-122"/>
                <a:ea typeface="楷体" panose="02010609060101010101" pitchFamily="49" charset="-122"/>
              </a:rPr>
              <a:t>2.</a:t>
            </a:r>
            <a:r>
              <a:rPr lang="zh-CN" altLang="en-US" sz="2000" dirty="0">
                <a:solidFill>
                  <a:prstClr val="black"/>
                </a:solidFill>
                <a:latin typeface="楷体" panose="02010609060101010101" pitchFamily="49" charset="-122"/>
                <a:ea typeface="楷体" panose="02010609060101010101" pitchFamily="49" charset="-122"/>
              </a:rPr>
              <a:t>浮动价格     </a:t>
            </a:r>
            <a:endParaRPr lang="en-US" altLang="zh-CN" sz="2000" dirty="0">
              <a:solidFill>
                <a:prstClr val="black"/>
              </a:solidFill>
              <a:latin typeface="楷体" panose="02010609060101010101" pitchFamily="49" charset="-122"/>
              <a:ea typeface="楷体" panose="02010609060101010101" pitchFamily="49" charset="-122"/>
            </a:endParaRPr>
          </a:p>
          <a:p>
            <a:pPr>
              <a:lnSpc>
                <a:spcPct val="150000"/>
              </a:lnSpc>
              <a:spcBef>
                <a:spcPct val="0"/>
              </a:spcBef>
            </a:pPr>
            <a:r>
              <a:rPr lang="en-US" altLang="zh-CN" sz="2000" dirty="0">
                <a:solidFill>
                  <a:prstClr val="black"/>
                </a:solidFill>
                <a:latin typeface="楷体" panose="02010609060101010101" pitchFamily="49" charset="-122"/>
                <a:ea typeface="楷体" panose="02010609060101010101" pitchFamily="49" charset="-122"/>
              </a:rPr>
              <a:t>3.</a:t>
            </a:r>
            <a:r>
              <a:rPr lang="zh-CN" altLang="en-US" sz="2000" dirty="0">
                <a:solidFill>
                  <a:prstClr val="black"/>
                </a:solidFill>
                <a:latin typeface="楷体" panose="02010609060101010101" pitchFamily="49" charset="-122"/>
                <a:ea typeface="楷体" panose="02010609060101010101" pitchFamily="49" charset="-122"/>
              </a:rPr>
              <a:t>期货价格 </a:t>
            </a:r>
          </a:p>
        </p:txBody>
      </p:sp>
      <p:sp>
        <p:nvSpPr>
          <p:cNvPr id="69" name="左大括号 68"/>
          <p:cNvSpPr/>
          <p:nvPr/>
        </p:nvSpPr>
        <p:spPr>
          <a:xfrm>
            <a:off x="4662210" y="5238771"/>
            <a:ext cx="265965" cy="1171438"/>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solidFill>
                <a:prstClr val="black"/>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03907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49</a:t>
            </a:fld>
            <a:endParaRPr lang="zh-CN" altLang="en-US" sz="2000" kern="0" dirty="0">
              <a:solidFill>
                <a:sysClr val="window" lastClr="FFFFFF"/>
              </a:solidFill>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defRPr/>
            </a:pPr>
            <a:r>
              <a:rPr lang="zh-CN" altLang="en-US" sz="2400" dirty="0" smtClean="0">
                <a:solidFill>
                  <a:prstClr val="black"/>
                </a:solidFill>
                <a:latin typeface="微软雅黑" panose="020B0503020204020204" pitchFamily="34" charset="-122"/>
                <a:ea typeface="微软雅黑" panose="020B0503020204020204" pitchFamily="34" charset="-122"/>
              </a:rPr>
              <a:t>市场风险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合同风险</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26237" y="305355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技术风险</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谈判人员</a:t>
            </a:r>
            <a:r>
              <a:rPr lang="zh-CN" altLang="en-US" sz="2400" dirty="0" smtClean="0">
                <a:solidFill>
                  <a:prstClr val="black"/>
                </a:solidFill>
                <a:latin typeface="微软雅黑" panose="020B0503020204020204" pitchFamily="34" charset="-122"/>
                <a:ea typeface="微软雅黑" panose="020B0503020204020204" pitchFamily="34" charset="-122"/>
              </a:rPr>
              <a:t>素质</a:t>
            </a:r>
            <a:endParaRPr lang="zh-CN" altLang="zh-CN"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solidFill>
                  <a:prstClr val="black"/>
                </a:solidFill>
                <a:latin typeface="黑体" panose="02010609060101010101" pitchFamily="49" charset="-122"/>
                <a:ea typeface="黑体" panose="02010609060101010101" pitchFamily="49" charset="-122"/>
              </a:rPr>
              <a:t>7.1     </a:t>
            </a:r>
            <a:r>
              <a:rPr lang="zh-CN" altLang="en-US" sz="3600" dirty="0">
                <a:solidFill>
                  <a:prstClr val="black"/>
                </a:solidFill>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政治</a:t>
            </a:r>
            <a:r>
              <a:rPr lang="zh-CN" altLang="en-US" sz="2400" dirty="0" smtClean="0">
                <a:solidFill>
                  <a:prstClr val="black"/>
                </a:solidFill>
                <a:latin typeface="微软雅黑" panose="020B0503020204020204" pitchFamily="34" charset="-122"/>
                <a:ea typeface="微软雅黑" panose="020B0503020204020204" pitchFamily="34" charset="-122"/>
              </a:rPr>
              <a:t>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083621" y="2267789"/>
            <a:ext cx="513146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zh-CN" altLang="en-US" sz="2400" dirty="0">
                <a:solidFill>
                  <a:prstClr val="black"/>
                </a:solidFill>
                <a:latin typeface="微软雅黑" panose="020B0503020204020204" charset="-122"/>
                <a:ea typeface="微软雅黑" panose="020B0503020204020204" charset="-122"/>
              </a:rPr>
              <a:t>技术上</a:t>
            </a:r>
            <a:r>
              <a:rPr lang="zh-CN" altLang="en-US" sz="2400" dirty="0">
                <a:solidFill>
                  <a:srgbClr val="C00000"/>
                </a:solidFill>
                <a:latin typeface="微软雅黑" panose="020B0503020204020204" charset="-122"/>
                <a:ea typeface="微软雅黑" panose="020B0503020204020204" charset="-122"/>
              </a:rPr>
              <a:t>过分奢求</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0" name="圆角矩形 29"/>
          <p:cNvSpPr/>
          <p:nvPr/>
        </p:nvSpPr>
        <p:spPr>
          <a:xfrm>
            <a:off x="3109606" y="3242781"/>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2.</a:t>
            </a:r>
            <a:r>
              <a:rPr lang="zh-CN" altLang="en-US" sz="2400" dirty="0">
                <a:solidFill>
                  <a:prstClr val="black"/>
                </a:solidFill>
                <a:latin typeface="微软雅黑" panose="020B0503020204020204" charset="-122"/>
                <a:ea typeface="微软雅黑" panose="020B0503020204020204" charset="-122"/>
              </a:rPr>
              <a:t>由于</a:t>
            </a:r>
            <a:r>
              <a:rPr lang="zh-CN" altLang="en-US" sz="2400" dirty="0">
                <a:solidFill>
                  <a:srgbClr val="C00000"/>
                </a:solidFill>
                <a:latin typeface="微软雅黑" panose="020B0503020204020204" charset="-122"/>
                <a:ea typeface="微软雅黑" panose="020B0503020204020204" charset="-122"/>
              </a:rPr>
              <a:t>合作伙伴选择不当</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2" name="圆角矩形 31"/>
          <p:cNvSpPr/>
          <p:nvPr/>
        </p:nvSpPr>
        <p:spPr>
          <a:xfrm>
            <a:off x="3109605" y="4217773"/>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3.</a:t>
            </a:r>
            <a:r>
              <a:rPr lang="zh-CN" altLang="en-US" sz="2400" dirty="0">
                <a:solidFill>
                  <a:srgbClr val="C00000"/>
                </a:solidFill>
                <a:latin typeface="微软雅黑" panose="020B0503020204020204" charset="-122"/>
                <a:ea typeface="微软雅黑" panose="020B0503020204020204" charset="-122"/>
              </a:rPr>
              <a:t>强迫性要求</a:t>
            </a:r>
            <a:r>
              <a:rPr lang="zh-CN" altLang="en-US" sz="2400" dirty="0">
                <a:solidFill>
                  <a:prstClr val="black"/>
                </a:solidFill>
                <a:latin typeface="微软雅黑" panose="020B0503020204020204" charset="-122"/>
                <a:ea typeface="微软雅黑" panose="020B0503020204020204" charset="-122"/>
              </a:rPr>
              <a:t>造成的风险</a:t>
            </a:r>
          </a:p>
        </p:txBody>
      </p:sp>
      <p:cxnSp>
        <p:nvCxnSpPr>
          <p:cNvPr id="33" name="曲线连接符 32"/>
          <p:cNvCxnSpPr/>
          <p:nvPr/>
        </p:nvCxnSpPr>
        <p:spPr>
          <a:xfrm flipV="1">
            <a:off x="1905839" y="2484179"/>
            <a:ext cx="1177782" cy="963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1"/>
            <a:endCxn id="29" idx="3"/>
          </p:cNvCxnSpPr>
          <p:nvPr/>
        </p:nvCxnSpPr>
        <p:spPr>
          <a:xfrm rot="10800000">
            <a:off x="1977533" y="3490758"/>
            <a:ext cx="1132072" cy="94340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曲线连接符 49"/>
          <p:cNvCxnSpPr>
            <a:endCxn id="30" idx="1"/>
          </p:cNvCxnSpPr>
          <p:nvPr/>
        </p:nvCxnSpPr>
        <p:spPr>
          <a:xfrm flipV="1">
            <a:off x="1925841" y="3459170"/>
            <a:ext cx="1183765" cy="1270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668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68227" y="3089602"/>
            <a:ext cx="2558782" cy="616689"/>
            <a:chOff x="-84650" y="0"/>
            <a:chExt cx="2489562" cy="576064"/>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0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84650" y="42031"/>
              <a:ext cx="2489562" cy="4887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98918"/>
            <a:ext cx="3463352" cy="5477232"/>
            <a:chOff x="4552950" y="201500"/>
            <a:chExt cx="3106738" cy="4800936"/>
          </a:xfrm>
        </p:grpSpPr>
        <p:sp>
          <p:nvSpPr>
            <p:cNvPr id="39" name="TextBox 4"/>
            <p:cNvSpPr>
              <a:spLocks noChangeArrowheads="1"/>
            </p:cNvSpPr>
            <p:nvPr/>
          </p:nvSpPr>
          <p:spPr bwMode="auto">
            <a:xfrm>
              <a:off x="4552950" y="821598"/>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影响因素</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201500"/>
              <a:ext cx="1798638"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概述</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42351"/>
              <a:ext cx="2574925"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谈判前：准备</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87757"/>
              <a:ext cx="3106738"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各阶段：策略</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708510"/>
              <a:ext cx="2576513" cy="41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谈判中：技巧</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085813" cy="8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文化</a:t>
              </a: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差异</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经典</a:t>
              </a:r>
              <a:r>
                <a:rPr lang="zh-CN"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rPr>
                <a:t>案例分析</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26018"/>
              <a:ext cx="2576513" cy="46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000" b="1" dirty="0" smtClean="0">
                  <a:solidFill>
                    <a:schemeClr val="tx1">
                      <a:lumMod val="65000"/>
                      <a:lumOff val="35000"/>
                    </a:schemeClr>
                  </a:solidFill>
                  <a:latin typeface="Franklin Gothic Book" pitchFamily="34" charset="0"/>
                  <a:ea typeface="微软雅黑" pitchFamily="34" charset="-122"/>
                  <a:sym typeface="Franklin Gothic Book" pitchFamily="34" charset="0"/>
                </a:rPr>
                <a:t>存在的风险</a:t>
              </a:r>
              <a:endParaRPr lang="en-US" altLang="en-US" sz="2000" b="1" dirty="0">
                <a:solidFill>
                  <a:schemeClr val="tx1">
                    <a:lumMod val="65000"/>
                    <a:lumOff val="35000"/>
                  </a:schemeClr>
                </a:solidFill>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0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5" y="598714"/>
            <a:ext cx="1634552"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8304102" y="2056740"/>
            <a:ext cx="1634552"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8261326" y="4247278"/>
            <a:ext cx="1677327"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8282714" y="5608166"/>
            <a:ext cx="1677327"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244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50</a:t>
            </a:fld>
            <a:endParaRPr lang="zh-CN" altLang="en-US" sz="2000" kern="0" dirty="0">
              <a:solidFill>
                <a:sysClr val="window" lastClr="FFFFFF"/>
              </a:solidFill>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defRPr/>
            </a:pPr>
            <a:r>
              <a:rPr lang="zh-CN" altLang="en-US" sz="2400" dirty="0" smtClean="0">
                <a:solidFill>
                  <a:prstClr val="black"/>
                </a:solidFill>
                <a:latin typeface="微软雅黑" panose="020B0503020204020204" pitchFamily="34" charset="-122"/>
                <a:ea typeface="微软雅黑" panose="020B0503020204020204" pitchFamily="34" charset="-122"/>
              </a:rPr>
              <a:t>市场风险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技术风险</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合同风险</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谈判人员</a:t>
            </a:r>
            <a:r>
              <a:rPr lang="zh-CN" altLang="en-US" sz="2400" dirty="0" smtClean="0">
                <a:solidFill>
                  <a:prstClr val="black"/>
                </a:solidFill>
                <a:latin typeface="微软雅黑" panose="020B0503020204020204" pitchFamily="34" charset="-122"/>
                <a:ea typeface="微软雅黑" panose="020B0503020204020204" pitchFamily="34" charset="-122"/>
              </a:rPr>
              <a:t>素质</a:t>
            </a:r>
            <a:endParaRPr lang="zh-CN" altLang="zh-CN"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solidFill>
                  <a:prstClr val="black"/>
                </a:solidFill>
                <a:latin typeface="黑体" panose="02010609060101010101" pitchFamily="49" charset="-122"/>
                <a:ea typeface="黑体" panose="02010609060101010101" pitchFamily="49" charset="-122"/>
              </a:rPr>
              <a:t>7.1     </a:t>
            </a:r>
            <a:r>
              <a:rPr lang="zh-CN" altLang="en-US" sz="3600" dirty="0">
                <a:solidFill>
                  <a:prstClr val="black"/>
                </a:solidFill>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政治</a:t>
            </a:r>
            <a:r>
              <a:rPr lang="zh-CN" altLang="en-US" sz="2400" dirty="0" smtClean="0">
                <a:solidFill>
                  <a:prstClr val="black"/>
                </a:solidFill>
                <a:latin typeface="微软雅黑" panose="020B0503020204020204" pitchFamily="34" charset="-122"/>
                <a:ea typeface="微软雅黑" panose="020B0503020204020204" pitchFamily="34" charset="-122"/>
              </a:rPr>
              <a:t>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1575912"/>
            <a:ext cx="7227024" cy="1754326"/>
          </a:xfrm>
          <a:prstGeom prst="rect">
            <a:avLst/>
          </a:prstGeom>
        </p:spPr>
        <p:txBody>
          <a:bodyPr wrap="square">
            <a:spAutoFit/>
          </a:bodyPr>
          <a:lstStyle/>
          <a:p>
            <a:pPr>
              <a:lnSpc>
                <a:spcPct val="150000"/>
              </a:lnSpc>
              <a:spcBef>
                <a:spcPct val="0"/>
              </a:spcBef>
            </a:pPr>
            <a:r>
              <a:rPr lang="en-US" altLang="zh-CN" sz="2400" dirty="0" err="1">
                <a:solidFill>
                  <a:prstClr val="black"/>
                </a:solidFill>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solidFill>
                  <a:prstClr val="black"/>
                </a:solidFill>
                <a:latin typeface="楷体" panose="02010609060101010101" pitchFamily="49" charset="-122"/>
                <a:ea typeface="楷体" panose="02010609060101010101" pitchFamily="49" charset="-122"/>
              </a:rPr>
              <a:t>，从而给合同执行带来的风险</a:t>
            </a:r>
            <a:r>
              <a:rPr lang="en-US" altLang="zh-CN" sz="2400" dirty="0">
                <a:solidFill>
                  <a:prstClr val="black"/>
                </a:solidFill>
                <a:latin typeface="楷体" panose="02010609060101010101" pitchFamily="49" charset="-122"/>
                <a:ea typeface="楷体" panose="02010609060101010101" pitchFamily="49" charset="-122"/>
              </a:rPr>
              <a:t>。</a:t>
            </a:r>
          </a:p>
        </p:txBody>
      </p:sp>
      <p:sp>
        <p:nvSpPr>
          <p:cNvPr id="17" name="矩形 16"/>
          <p:cNvSpPr/>
          <p:nvPr/>
        </p:nvSpPr>
        <p:spPr>
          <a:xfrm>
            <a:off x="4465297" y="4375192"/>
            <a:ext cx="2590307" cy="1569660"/>
          </a:xfrm>
          <a:prstGeom prst="rect">
            <a:avLst/>
          </a:prstGeom>
        </p:spPr>
        <p:txBody>
          <a:bodyPr wrap="square">
            <a:spAutoFit/>
          </a:bodyPr>
          <a:lstStyle/>
          <a:p>
            <a:pPr>
              <a:spcBef>
                <a:spcPct val="0"/>
              </a:spcBef>
            </a:pPr>
            <a:r>
              <a:rPr lang="zh-CN" altLang="en-US" sz="2400" dirty="0" smtClean="0">
                <a:solidFill>
                  <a:prstClr val="black"/>
                </a:solidFill>
                <a:latin typeface="微软雅黑" panose="020B0503020204020204" charset="-122"/>
                <a:ea typeface="微软雅黑" panose="020B0503020204020204" charset="-122"/>
              </a:rPr>
              <a:t>①</a:t>
            </a:r>
            <a:r>
              <a:rPr lang="en-US" altLang="zh-CN" sz="2400" dirty="0" err="1" smtClean="0">
                <a:solidFill>
                  <a:prstClr val="black"/>
                </a:solidFill>
                <a:latin typeface="微软雅黑" panose="020B0503020204020204" charset="-122"/>
                <a:ea typeface="微软雅黑" panose="020B0503020204020204" charset="-122"/>
              </a:rPr>
              <a:t>质量数量风险</a:t>
            </a:r>
            <a:endParaRPr lang="en-US" altLang="zh-CN" sz="2400" dirty="0">
              <a:solidFill>
                <a:prstClr val="black"/>
              </a:solidFill>
              <a:latin typeface="微软雅黑" panose="020B0503020204020204" charset="-122"/>
              <a:ea typeface="微软雅黑" panose="020B0503020204020204" charset="-122"/>
            </a:endParaRPr>
          </a:p>
          <a:p>
            <a:pPr>
              <a:spcBef>
                <a:spcPct val="0"/>
              </a:spcBef>
            </a:pPr>
            <a:endParaRPr lang="en-US" altLang="zh-CN" sz="2400" dirty="0" smtClean="0">
              <a:solidFill>
                <a:prstClr val="black"/>
              </a:solidFill>
              <a:latin typeface="微软雅黑" panose="020B0503020204020204" charset="-122"/>
              <a:ea typeface="微软雅黑" panose="020B0503020204020204" charset="-122"/>
            </a:endParaRPr>
          </a:p>
          <a:p>
            <a:pPr>
              <a:spcBef>
                <a:spcPct val="0"/>
              </a:spcBef>
            </a:pPr>
            <a:endParaRPr lang="en-US" altLang="zh-CN" sz="2400" dirty="0" smtClean="0">
              <a:solidFill>
                <a:prstClr val="black"/>
              </a:solidFill>
              <a:latin typeface="微软雅黑" panose="020B0503020204020204" charset="-122"/>
              <a:ea typeface="微软雅黑" panose="020B0503020204020204" charset="-122"/>
            </a:endParaRPr>
          </a:p>
          <a:p>
            <a:pPr>
              <a:spcBef>
                <a:spcPct val="0"/>
              </a:spcBef>
            </a:pPr>
            <a:r>
              <a:rPr lang="zh-CN" altLang="en-US" sz="2400" dirty="0" smtClean="0">
                <a:solidFill>
                  <a:prstClr val="black"/>
                </a:solidFill>
                <a:latin typeface="微软雅黑" panose="020B0503020204020204" charset="-122"/>
                <a:ea typeface="微软雅黑" panose="020B0503020204020204" charset="-122"/>
              </a:rPr>
              <a:t>②</a:t>
            </a:r>
            <a:r>
              <a:rPr lang="en-US" altLang="zh-CN" sz="2400" dirty="0" err="1" smtClean="0">
                <a:solidFill>
                  <a:prstClr val="black"/>
                </a:solidFill>
                <a:latin typeface="微软雅黑" panose="020B0503020204020204" charset="-122"/>
                <a:ea typeface="微软雅黑" panose="020B0503020204020204" charset="-122"/>
              </a:rPr>
              <a:t>交货风险</a:t>
            </a:r>
            <a:r>
              <a:rPr lang="zh-CN" altLang="en-US" sz="2400" dirty="0" smtClean="0">
                <a:solidFill>
                  <a:prstClr val="black"/>
                </a:solidFill>
                <a:latin typeface="微软雅黑" panose="020B0503020204020204" charset="-122"/>
                <a:ea typeface="微软雅黑" panose="020B0503020204020204" charset="-122"/>
              </a:rPr>
              <a:t>：</a:t>
            </a:r>
            <a:endParaRPr lang="zh-CN" altLang="en-US" sz="2400" dirty="0">
              <a:solidFill>
                <a:prstClr val="black"/>
              </a:solidFill>
            </a:endParaRP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24726"/>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6431445" y="5375741"/>
            <a:ext cx="4645086" cy="1015663"/>
          </a:xfrm>
          <a:prstGeom prst="rect">
            <a:avLst/>
          </a:prstGeom>
        </p:spPr>
        <p:txBody>
          <a:bodyPr wrap="square">
            <a:spAutoFit/>
          </a:bodyPr>
          <a:lstStyle/>
          <a:p>
            <a:pPr>
              <a:lnSpc>
                <a:spcPct val="150000"/>
              </a:lnSpc>
              <a:spcBef>
                <a:spcPct val="0"/>
              </a:spcBef>
            </a:pPr>
            <a:r>
              <a:rPr lang="en-US" altLang="zh-CN" sz="2000" dirty="0" err="1" smtClean="0">
                <a:solidFill>
                  <a:prstClr val="black"/>
                </a:solidFill>
                <a:latin typeface="微软雅黑" panose="020B0503020204020204" charset="-122"/>
                <a:ea typeface="微软雅黑" panose="020B0503020204020204" charset="-122"/>
              </a:rPr>
              <a:t>安全发货和收货所面临的风险</a:t>
            </a:r>
            <a:r>
              <a:rPr lang="en-US" altLang="zh-CN" sz="2000" dirty="0" smtClean="0">
                <a:solidFill>
                  <a:prstClr val="black"/>
                </a:solidFill>
                <a:latin typeface="微软雅黑" panose="020B0503020204020204" charset="-122"/>
                <a:ea typeface="微软雅黑" panose="020B0503020204020204" charset="-122"/>
              </a:rPr>
              <a:t>，</a:t>
            </a:r>
          </a:p>
          <a:p>
            <a:pPr>
              <a:lnSpc>
                <a:spcPct val="150000"/>
              </a:lnSpc>
              <a:spcBef>
                <a:spcPct val="0"/>
              </a:spcBef>
            </a:pPr>
            <a:r>
              <a:rPr lang="en-US" altLang="zh-CN" sz="2000" dirty="0" err="1" smtClean="0">
                <a:solidFill>
                  <a:prstClr val="black"/>
                </a:solidFill>
                <a:latin typeface="微软雅黑" panose="020B0503020204020204" charset="-122"/>
                <a:ea typeface="微软雅黑" panose="020B0503020204020204" charset="-122"/>
              </a:rPr>
              <a:t>主要包括国际货物运输和保险两个方面</a:t>
            </a:r>
            <a:r>
              <a:rPr lang="zh-CN" altLang="en-US" sz="2000" dirty="0" smtClean="0">
                <a:solidFill>
                  <a:prstClr val="black"/>
                </a:solidFill>
                <a:latin typeface="微软雅黑" panose="020B0503020204020204" charset="-122"/>
                <a:ea typeface="微软雅黑" panose="020B0503020204020204" charset="-122"/>
              </a:rPr>
              <a:t>。</a:t>
            </a:r>
            <a:endParaRPr lang="zh-CN" altLang="en-US" sz="2000" dirty="0">
              <a:solidFill>
                <a:prstClr val="black"/>
              </a:solidFill>
            </a:endParaRPr>
          </a:p>
        </p:txBody>
      </p:sp>
    </p:spTree>
    <p:extLst>
      <p:ext uri="{BB962C8B-B14F-4D97-AF65-F5344CB8AC3E}">
        <p14:creationId xmlns:p14="http://schemas.microsoft.com/office/powerpoint/2010/main" val="196226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197789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51</a:t>
            </a:fld>
            <a:endParaRPr lang="zh-CN" altLang="en-US" sz="2000" kern="0" dirty="0">
              <a:solidFill>
                <a:sysClr val="window" lastClr="FFFFFF"/>
              </a:solidFill>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defRPr/>
            </a:pPr>
            <a:r>
              <a:rPr lang="zh-CN" altLang="en-US" sz="2400" dirty="0" smtClean="0">
                <a:solidFill>
                  <a:prstClr val="black"/>
                </a:solidFill>
                <a:latin typeface="微软雅黑" panose="020B0503020204020204" pitchFamily="34" charset="-122"/>
                <a:ea typeface="微软雅黑" panose="020B0503020204020204" pitchFamily="34" charset="-122"/>
              </a:rPr>
              <a:t>市场风险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技术风险</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75498" y="4945553"/>
            <a:ext cx="210838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谈判人员素质</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25550" y="4245971"/>
            <a:ext cx="2016298" cy="461665"/>
          </a:xfrm>
          <a:prstGeom prst="rect">
            <a:avLst/>
          </a:prstGeom>
        </p:spPr>
        <p:txBody>
          <a:bodyPr wrap="square">
            <a:spAutoFit/>
          </a:bodyPr>
          <a:lstStyle/>
          <a:p>
            <a:pPr algn="ctr">
              <a:defRPr/>
            </a:pPr>
            <a:r>
              <a:rPr lang="zh-CN" altLang="en-US" sz="2400" dirty="0" smtClean="0">
                <a:solidFill>
                  <a:prstClr val="black"/>
                </a:solidFill>
                <a:latin typeface="微软雅黑" panose="020B0503020204020204" pitchFamily="34" charset="-122"/>
                <a:ea typeface="微软雅黑" panose="020B0503020204020204" pitchFamily="34" charset="-122"/>
              </a:rPr>
              <a:t>合同风险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a:solidFill>
                  <a:prstClr val="black"/>
                </a:solidFill>
                <a:latin typeface="黑体" panose="02010609060101010101" pitchFamily="49" charset="-122"/>
                <a:ea typeface="黑体" panose="02010609060101010101" pitchFamily="49" charset="-122"/>
              </a:rPr>
              <a:t>7.1     </a:t>
            </a:r>
            <a:r>
              <a:rPr lang="zh-CN" altLang="en-US" sz="3600" dirty="0">
                <a:solidFill>
                  <a:prstClr val="black"/>
                </a:solidFill>
                <a:latin typeface="黑体" panose="02010609060101010101" pitchFamily="49" charset="-122"/>
                <a:ea typeface="黑体" panose="02010609060101010101" pitchFamily="49" charset="-122"/>
              </a:rPr>
              <a:t>国际商务活动的风险分析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defRPr/>
            </a:pPr>
            <a:r>
              <a:rPr lang="zh-CN" altLang="en-US" sz="2400" dirty="0">
                <a:solidFill>
                  <a:prstClr val="black"/>
                </a:solidFill>
                <a:latin typeface="微软雅黑" panose="020B0503020204020204" pitchFamily="34" charset="-122"/>
                <a:ea typeface="微软雅黑" panose="020B0503020204020204" pitchFamily="34" charset="-122"/>
              </a:rPr>
              <a:t>政治</a:t>
            </a:r>
            <a:r>
              <a:rPr lang="zh-CN" altLang="en-US" sz="2400" dirty="0" smtClean="0">
                <a:solidFill>
                  <a:prstClr val="black"/>
                </a:solidFill>
                <a:latin typeface="微软雅黑" panose="020B0503020204020204" pitchFamily="34" charset="-122"/>
                <a:ea typeface="微软雅黑" panose="020B0503020204020204" pitchFamily="34" charset="-122"/>
              </a:rPr>
              <a:t>风险</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50" name="文本框 4"/>
          <p:cNvSpPr txBox="1"/>
          <p:nvPr/>
        </p:nvSpPr>
        <p:spPr>
          <a:xfrm>
            <a:off x="2783684" y="1849630"/>
            <a:ext cx="8915012" cy="397031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indent="0">
              <a:lnSpc>
                <a:spcPct val="150000"/>
              </a:lnSpc>
              <a:spcBef>
                <a:spcPct val="0"/>
              </a:spcBef>
              <a:buFont typeface="Arial" panose="020B0604020202020204"/>
              <a:buNone/>
            </a:pPr>
            <a:r>
              <a:rPr lang="en-US" altLang="zh-CN" sz="2400" dirty="0" err="1">
                <a:solidFill>
                  <a:prstClr val="black"/>
                </a:solidFill>
                <a:latin typeface="微软雅黑" panose="020B0503020204020204" charset="-122"/>
                <a:ea typeface="微软雅黑" panose="020B0503020204020204" charset="-122"/>
              </a:rPr>
              <a:t>在开展国际商务活动中，</a:t>
            </a:r>
            <a:r>
              <a:rPr lang="en-US" altLang="zh-CN" sz="2400" u="sng" dirty="0" err="1">
                <a:solidFill>
                  <a:srgbClr val="C00000"/>
                </a:solidFill>
                <a:latin typeface="微软雅黑" panose="020B0503020204020204" charset="-122"/>
                <a:ea typeface="微软雅黑" panose="020B0503020204020204" charset="-122"/>
              </a:rPr>
              <a:t>参与者的素质低下</a:t>
            </a:r>
            <a:r>
              <a:rPr lang="en-US" altLang="zh-CN" sz="2400" dirty="0" err="1">
                <a:solidFill>
                  <a:prstClr val="black"/>
                </a:solidFill>
                <a:latin typeface="微软雅黑" panose="020B0503020204020204" charset="-122"/>
                <a:ea typeface="微软雅黑" panose="020B0503020204020204" charset="-122"/>
              </a:rPr>
              <a:t>会给谈判造成不必要的损失</a:t>
            </a:r>
            <a:r>
              <a:rPr lang="en-US" altLang="zh-CN" sz="2400" dirty="0">
                <a:solidFill>
                  <a:prstClr val="black"/>
                </a:solidFill>
                <a:latin typeface="微软雅黑" panose="020B0503020204020204" charset="-122"/>
                <a:ea typeface="微软雅黑" panose="020B0503020204020204" charset="-122"/>
              </a:rPr>
              <a:t>。</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1.性格因素</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2.谈判态度</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3.不敢承担责任</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4</a:t>
            </a:r>
            <a:r>
              <a:rPr lang="en-US" altLang="zh-CN" sz="2400" dirty="0" smtClean="0">
                <a:solidFill>
                  <a:prstClr val="black"/>
                </a:solidFill>
                <a:latin typeface="楷体" panose="02010609060101010101" pitchFamily="49" charset="-122"/>
                <a:ea typeface="楷体" panose="02010609060101010101" pitchFamily="49" charset="-122"/>
              </a:rPr>
              <a:t>.</a:t>
            </a:r>
            <a:r>
              <a:rPr lang="zh-CN" altLang="en-US" sz="2400" dirty="0">
                <a:solidFill>
                  <a:prstClr val="black"/>
                </a:solidFill>
                <a:latin typeface="楷体" panose="02010609060101010101" pitchFamily="49" charset="-122"/>
                <a:ea typeface="楷体" panose="02010609060101010101" pitchFamily="49" charset="-122"/>
              </a:rPr>
              <a:t>刚愎自用</a:t>
            </a:r>
            <a:endParaRPr lang="en-US" altLang="zh-CN" sz="2400" dirty="0">
              <a:solidFill>
                <a:prstClr val="black"/>
              </a:solidFill>
              <a:latin typeface="楷体" panose="02010609060101010101" pitchFamily="49" charset="-122"/>
              <a:ea typeface="楷体" panose="02010609060101010101" pitchFamily="49" charset="-122"/>
            </a:endParaRP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5.缺乏必要知识</a:t>
            </a:r>
          </a:p>
        </p:txBody>
      </p:sp>
    </p:spTree>
    <p:extLst>
      <p:ext uri="{BB962C8B-B14F-4D97-AF65-F5344CB8AC3E}">
        <p14:creationId xmlns:p14="http://schemas.microsoft.com/office/powerpoint/2010/main" val="318572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14955" y="2139160"/>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风险规避的内涵</a:t>
            </a: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4"/>
          <p:cNvSpPr txBox="1"/>
          <p:nvPr/>
        </p:nvSpPr>
        <p:spPr>
          <a:xfrm>
            <a:off x="2800368" y="2136392"/>
            <a:ext cx="9356263" cy="1754326"/>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风险规避</a:t>
            </a:r>
            <a:r>
              <a:rPr lang="en-US" altLang="zh-CN" sz="2400" u="sng" dirty="0" err="1">
                <a:solidFill>
                  <a:srgbClr val="C00000"/>
                </a:solidFill>
                <a:latin typeface="微软雅黑" panose="020B0503020204020204" charset="-122"/>
                <a:ea typeface="微软雅黑" panose="020B0503020204020204" charset="-122"/>
              </a:rPr>
              <a:t>并不意味着完全消灭风险</a:t>
            </a:r>
            <a:r>
              <a:rPr lang="en-US" altLang="zh-CN" sz="2400" dirty="0" err="1">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而是规避风险可能造成的损失</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1.是要降低这种损失发生的</a:t>
            </a:r>
            <a:r>
              <a:rPr lang="en-US" altLang="zh-CN" sz="2400" u="sng" dirty="0" smtClean="0">
                <a:solidFill>
                  <a:srgbClr val="C00000"/>
                </a:solidFill>
                <a:latin typeface="楷体" panose="02010609060101010101" pitchFamily="49" charset="-122"/>
                <a:ea typeface="楷体" panose="02010609060101010101" pitchFamily="49" charset="-122"/>
              </a:rPr>
              <a:t>概率</a:t>
            </a:r>
            <a:r>
              <a:rPr lang="en-US" altLang="zh-CN" sz="2400" dirty="0">
                <a:latin typeface="楷体" panose="02010609060101010101" pitchFamily="49" charset="-122"/>
                <a:ea typeface="楷体" panose="02010609060101010101" pitchFamily="49" charset="-122"/>
              </a:rPr>
              <a:t>。这主要是指采取事先控制措施。</a:t>
            </a: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2.是要降低损失</a:t>
            </a:r>
            <a:r>
              <a:rPr lang="en-US" altLang="zh-CN" sz="2400" u="sng" dirty="0" smtClean="0">
                <a:solidFill>
                  <a:srgbClr val="C00000"/>
                </a:solidFill>
                <a:latin typeface="楷体" panose="02010609060101010101" pitchFamily="49" charset="-122"/>
                <a:ea typeface="楷体" panose="02010609060101010101" pitchFamily="49" charset="-122"/>
              </a:rPr>
              <a:t>程度</a:t>
            </a:r>
            <a:r>
              <a:rPr lang="en-US" altLang="zh-CN" sz="2400" dirty="0">
                <a:latin typeface="楷体" panose="02010609060101010101" pitchFamily="49" charset="-122"/>
                <a:ea typeface="楷体" panose="02010609060101010101" pitchFamily="49" charset="-122"/>
              </a:rPr>
              <a:t>。这包括事先预控、事后补救两个方面。</a:t>
            </a:r>
          </a:p>
        </p:txBody>
      </p:sp>
    </p:spTree>
    <p:extLst>
      <p:ext uri="{BB962C8B-B14F-4D97-AF65-F5344CB8AC3E}">
        <p14:creationId xmlns:p14="http://schemas.microsoft.com/office/powerpoint/2010/main" val="412504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2" name="矩形 1"/>
          <p:cNvSpPr/>
          <p:nvPr/>
        </p:nvSpPr>
        <p:spPr>
          <a:xfrm>
            <a:off x="2757895" y="1652446"/>
            <a:ext cx="9100275" cy="3970318"/>
          </a:xfrm>
          <a:prstGeom prst="rect">
            <a:avLst/>
          </a:prstGeom>
        </p:spPr>
        <p:txBody>
          <a:bodyPr wrap="square">
            <a:spAutoFit/>
          </a:bodyPr>
          <a:lstStyle/>
          <a:p>
            <a:pPr>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1.纯风险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纯粹造成损失而没有受益机会的</a:t>
            </a:r>
            <a:r>
              <a:rPr lang="en-US" altLang="zh-CN" sz="2400" dirty="0" err="1">
                <a:latin typeface="楷体" panose="02010609060101010101" pitchFamily="49" charset="-122"/>
                <a:ea typeface="楷体" panose="02010609060101010101" pitchFamily="49" charset="-122"/>
              </a:rPr>
              <a:t>（如货物运输途中，货主要面临船沉货毁的风险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2.投机风险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既能带来受益机会又存在损失可能的</a:t>
            </a:r>
            <a:r>
              <a:rPr lang="en-US" altLang="zh-CN" sz="2400" dirty="0" err="1">
                <a:latin typeface="楷体" panose="02010609060101010101" pitchFamily="49" charset="-122"/>
                <a:ea typeface="楷体" panose="02010609060101010101" pitchFamily="49" charset="-122"/>
              </a:rPr>
              <a:t>（如出口某种产品，开拓海外市场，既有可能成功，也有可能失败等</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3.注意：</a:t>
            </a:r>
            <a:r>
              <a:rPr lang="en-US" altLang="zh-CN" sz="2400" dirty="0">
                <a:latin typeface="楷体" panose="02010609060101010101" pitchFamily="49" charset="-122"/>
                <a:ea typeface="楷体" panose="02010609060101010101" pitchFamily="49" charset="-122"/>
              </a:rPr>
              <a:t>纯风险和投机风险是</a:t>
            </a:r>
            <a:r>
              <a:rPr lang="en-US" altLang="zh-CN" sz="2400" u="sng" dirty="0">
                <a:solidFill>
                  <a:srgbClr val="C00000"/>
                </a:solidFill>
                <a:latin typeface="楷体" panose="02010609060101010101" pitchFamily="49" charset="-122"/>
                <a:ea typeface="楷体" panose="02010609060101010101" pitchFamily="49" charset="-122"/>
              </a:rPr>
              <a:t>同时存在</a:t>
            </a:r>
            <a:r>
              <a:rPr lang="en-US" altLang="zh-CN" sz="2400" dirty="0">
                <a:latin typeface="楷体" panose="02010609060101010101" pitchFamily="49" charset="-122"/>
                <a:ea typeface="楷体" panose="02010609060101010101" pitchFamily="49" charset="-122"/>
              </a:rPr>
              <a:t>的。</a:t>
            </a:r>
          </a:p>
        </p:txBody>
      </p:sp>
    </p:spTree>
    <p:extLst>
      <p:ext uri="{BB962C8B-B14F-4D97-AF65-F5344CB8AC3E}">
        <p14:creationId xmlns:p14="http://schemas.microsoft.com/office/powerpoint/2010/main" val="2937883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5" name="矩形 4"/>
          <p:cNvSpPr/>
          <p:nvPr/>
        </p:nvSpPr>
        <p:spPr>
          <a:xfrm>
            <a:off x="3070689" y="2208464"/>
            <a:ext cx="7684397" cy="2585323"/>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评价风险的焦点集中在两个方面</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①</a:t>
            </a:r>
            <a:r>
              <a:rPr lang="en-US" altLang="zh-CN" sz="2400" u="sng" dirty="0" err="1">
                <a:solidFill>
                  <a:srgbClr val="C00000"/>
                </a:solidFill>
                <a:latin typeface="楷体" panose="02010609060101010101" pitchFamily="49" charset="-122"/>
                <a:ea typeface="楷体" panose="02010609060101010101" pitchFamily="49" charset="-122"/>
              </a:rPr>
              <a:t>对损失程度的估计</a:t>
            </a:r>
            <a:r>
              <a:rPr lang="en-US" altLang="zh-CN" sz="2400" dirty="0">
                <a:latin typeface="楷体" panose="02010609060101010101" pitchFamily="49" charset="-122"/>
                <a:ea typeface="楷体" panose="02010609060101010101" pitchFamily="49" charset="-122"/>
              </a:rPr>
              <a:t>；②</a:t>
            </a:r>
            <a:r>
              <a:rPr lang="en-US" altLang="zh-CN" sz="2400" u="sng" dirty="0" err="1">
                <a:solidFill>
                  <a:srgbClr val="C00000"/>
                </a:solidFill>
                <a:latin typeface="楷体" panose="02010609060101010101" pitchFamily="49" charset="-122"/>
                <a:ea typeface="楷体" panose="02010609060101010101" pitchFamily="49" charset="-122"/>
              </a:rPr>
              <a:t>对事件发生概率大小的估计</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endParaRPr lang="en-US" altLang="zh-CN" sz="12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1）人员因素引起的风险大多</a:t>
            </a:r>
            <a:r>
              <a:rPr lang="en-US" altLang="zh-CN" sz="2400" u="sng" dirty="0">
                <a:solidFill>
                  <a:srgbClr val="C00000"/>
                </a:solidFill>
                <a:latin typeface="微软雅黑" panose="020B0503020204020204" charset="-122"/>
                <a:ea typeface="微软雅黑" panose="020B0503020204020204" charset="-122"/>
              </a:rPr>
              <a:t>比较容易预先估计到</a:t>
            </a:r>
            <a:r>
              <a:rPr lang="en-US" altLang="zh-CN" sz="2400" dirty="0">
                <a:latin typeface="微软雅黑" panose="020B0503020204020204" charset="-122"/>
                <a:ea typeface="微软雅黑" panose="020B0503020204020204" charset="-122"/>
              </a:rPr>
              <a:t>    </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smtClean="0">
                <a:latin typeface="微软雅黑" panose="020B0503020204020204" charset="-122"/>
                <a:ea typeface="微软雅黑" panose="020B0503020204020204" charset="-122"/>
              </a:rPr>
              <a:t>预见和控制非人员风险的</a:t>
            </a:r>
            <a:r>
              <a:rPr lang="en-US" altLang="zh-CN" sz="2400" u="sng" dirty="0" smtClean="0">
                <a:solidFill>
                  <a:srgbClr val="C00000"/>
                </a:solidFill>
                <a:latin typeface="微软雅黑" panose="020B0503020204020204" charset="-122"/>
                <a:ea typeface="微软雅黑" panose="020B0503020204020204" charset="-122"/>
              </a:rPr>
              <a:t>难度较大</a:t>
            </a:r>
            <a:r>
              <a:rPr lang="zh-CN" altLang="en-US" sz="2400" u="sng" dirty="0" smtClean="0">
                <a:solidFill>
                  <a:srgbClr val="C00000"/>
                </a:solidFill>
                <a:latin typeface="微软雅黑" panose="020B0503020204020204" charset="-122"/>
                <a:ea typeface="微软雅黑" panose="020B0503020204020204" charset="-122"/>
              </a:rPr>
              <a:t>。</a:t>
            </a:r>
            <a:endParaRPr lang="zh-CN" altLang="en-US" sz="2400" dirty="0"/>
          </a:p>
        </p:txBody>
      </p:sp>
    </p:spTree>
    <p:extLst>
      <p:ext uri="{BB962C8B-B14F-4D97-AF65-F5344CB8AC3E}">
        <p14:creationId xmlns:p14="http://schemas.microsoft.com/office/powerpoint/2010/main" val="224313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endParaRPr>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55</a:t>
            </a:fld>
            <a:endParaRPr lang="zh-CN" altLang="en-US" sz="2000" kern="0" dirty="0">
              <a:solidFill>
                <a:sysClr val="window" lastClr="FFFFFF"/>
              </a:solidFill>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defRPr/>
            </a:pP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solidFill>
                  <a:prstClr val="black"/>
                </a:solidFill>
                <a:latin typeface="黑体" panose="02010609060101010101" pitchFamily="49" charset="-122"/>
                <a:ea typeface="黑体" panose="02010609060101010101" pitchFamily="49" charset="-122"/>
              </a:rPr>
              <a:t>7.3        </a:t>
            </a:r>
            <a:r>
              <a:rPr lang="zh-CN" altLang="en-US" sz="3600" dirty="0" smtClean="0">
                <a:solidFill>
                  <a:prstClr val="black"/>
                </a:solidFill>
                <a:latin typeface="黑体" panose="02010609060101010101" pitchFamily="49" charset="-122"/>
                <a:ea typeface="黑体" panose="02010609060101010101" pitchFamily="49" charset="-122"/>
              </a:rPr>
              <a:t>规避</a:t>
            </a:r>
            <a:r>
              <a:rPr lang="zh-CN" altLang="en-US" sz="3600" dirty="0">
                <a:solidFill>
                  <a:prstClr val="black"/>
                </a:solidFill>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各种技术手段</a:t>
            </a: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提高人员素质</a:t>
            </a: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p:sp>
        <p:nvSpPr>
          <p:cNvPr id="15" name="文本框 4"/>
          <p:cNvSpPr txBox="1"/>
          <p:nvPr/>
        </p:nvSpPr>
        <p:spPr>
          <a:xfrm>
            <a:off x="2430549" y="1266339"/>
            <a:ext cx="9320747" cy="452431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indent="0">
              <a:lnSpc>
                <a:spcPct val="150000"/>
              </a:lnSpc>
              <a:spcBef>
                <a:spcPct val="0"/>
              </a:spcBef>
              <a:buFont typeface="Arial" panose="020B0604020202020204"/>
              <a:buNone/>
            </a:pPr>
            <a:r>
              <a:rPr lang="en-US" altLang="zh-CN" sz="2400" dirty="0" smtClean="0">
                <a:solidFill>
                  <a:prstClr val="black"/>
                </a:solidFill>
                <a:latin typeface="微软雅黑" panose="020B0503020204020204" charset="-122"/>
                <a:ea typeface="微软雅黑" panose="020B0503020204020204" charset="-122"/>
              </a:rPr>
              <a:t>   </a:t>
            </a:r>
            <a:r>
              <a:rPr lang="en-US" altLang="zh-CN" sz="2400" dirty="0" err="1" smtClean="0">
                <a:solidFill>
                  <a:prstClr val="black"/>
                </a:solidFill>
                <a:latin typeface="微软雅黑" panose="020B0503020204020204" charset="-122"/>
                <a:ea typeface="微软雅黑" panose="020B0503020204020204" charset="-122"/>
              </a:rPr>
              <a:t>保险一般仅适用于</a:t>
            </a:r>
            <a:r>
              <a:rPr lang="en-US" altLang="zh-CN" sz="2400" u="sng" dirty="0" err="1" smtClean="0">
                <a:solidFill>
                  <a:srgbClr val="C00000"/>
                </a:solidFill>
                <a:latin typeface="微软雅黑" panose="020B0503020204020204" charset="-122"/>
                <a:ea typeface="微软雅黑" panose="020B0503020204020204" charset="-122"/>
              </a:rPr>
              <a:t>纯风险</a:t>
            </a:r>
            <a:r>
              <a:rPr lang="en-US" altLang="zh-CN" sz="2400" dirty="0">
                <a:solidFill>
                  <a:prstClr val="black"/>
                </a:solidFill>
                <a:latin typeface="微软雅黑" panose="020B0503020204020204" charset="-122"/>
                <a:ea typeface="微软雅黑" panose="020B0503020204020204" charset="-122"/>
              </a:rPr>
              <a:t>。</a:t>
            </a:r>
          </a:p>
          <a:p>
            <a:pPr marL="0" indent="0">
              <a:lnSpc>
                <a:spcPct val="150000"/>
              </a:lnSpc>
              <a:spcBef>
                <a:spcPct val="0"/>
              </a:spcBef>
              <a:buFont typeface="Arial" panose="020B0604020202020204"/>
              <a:buNone/>
            </a:pPr>
            <a:r>
              <a:rPr lang="en-US" altLang="zh-CN" sz="2400" dirty="0" smtClean="0">
                <a:solidFill>
                  <a:prstClr val="black"/>
                </a:solidFill>
                <a:latin typeface="微软雅黑" panose="020B0503020204020204" charset="-122"/>
                <a:ea typeface="微软雅黑" panose="020B0503020204020204" charset="-122"/>
              </a:rPr>
              <a:t>   </a:t>
            </a:r>
            <a:r>
              <a:rPr lang="en-US" altLang="zh-CN" sz="2400" dirty="0" err="1" smtClean="0">
                <a:solidFill>
                  <a:prstClr val="black"/>
                </a:solidFill>
                <a:latin typeface="微软雅黑" panose="020B0503020204020204" charset="-122"/>
                <a:ea typeface="微软雅黑" panose="020B0503020204020204" charset="-122"/>
              </a:rPr>
              <a:t>信贷担保是一种支付手段</a:t>
            </a:r>
            <a:r>
              <a:rPr lang="en-US" altLang="zh-CN" sz="2400" dirty="0" err="1">
                <a:solidFill>
                  <a:prstClr val="black"/>
                </a:solidFill>
                <a:latin typeface="微软雅黑" panose="020B0503020204020204" charset="-122"/>
                <a:ea typeface="微软雅黑" panose="020B0503020204020204" charset="-122"/>
              </a:rPr>
              <a:t>，也有规避风险的作用。通常由银行作出，分为三种</a:t>
            </a:r>
            <a:r>
              <a:rPr lang="en-US" altLang="zh-CN" sz="2400" dirty="0">
                <a:solidFill>
                  <a:prstClr val="black"/>
                </a:solidFill>
                <a:latin typeface="微软雅黑" panose="020B0503020204020204" charset="-122"/>
                <a:ea typeface="微软雅黑" panose="020B0503020204020204" charset="-122"/>
              </a:rPr>
              <a:t>：</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投标保证书</a:t>
            </a:r>
            <a:r>
              <a:rPr lang="en-US" altLang="zh-CN" sz="2400" dirty="0">
                <a:solidFill>
                  <a:prstClr val="black"/>
                </a:solidFill>
                <a:latin typeface="楷体" panose="02010609060101010101" pitchFamily="49" charset="-122"/>
                <a:ea typeface="楷体" panose="02010609060101010101" pitchFamily="49" charset="-122"/>
              </a:rPr>
              <a:t>。要求投标者在投标的同时提供银行的投标保证书。</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（2）</a:t>
            </a:r>
            <a:r>
              <a:rPr lang="en-US" altLang="zh-CN" sz="2400" u="sng" dirty="0">
                <a:solidFill>
                  <a:srgbClr val="C00000"/>
                </a:solidFill>
                <a:latin typeface="楷体" panose="02010609060101010101" pitchFamily="49" charset="-122"/>
                <a:ea typeface="楷体" panose="02010609060101010101" pitchFamily="49" charset="-122"/>
              </a:rPr>
              <a:t>履约保证书</a:t>
            </a:r>
            <a:r>
              <a:rPr lang="en-US" altLang="zh-CN" sz="2400" dirty="0">
                <a:solidFill>
                  <a:prstClr val="black"/>
                </a:solidFill>
                <a:latin typeface="楷体" panose="02010609060101010101" pitchFamily="49" charset="-122"/>
                <a:ea typeface="楷体" panose="02010609060101010101" pitchFamily="49" charset="-122"/>
              </a:rPr>
              <a:t>。业主可以要求供应商提供银行担保，一旦发生不履约情况，业主就可以从银行得到补偿。</a:t>
            </a:r>
          </a:p>
          <a:p>
            <a:pPr marL="0" indent="0">
              <a:lnSpc>
                <a:spcPct val="150000"/>
              </a:lnSpc>
              <a:spcBef>
                <a:spcPct val="0"/>
              </a:spcBef>
              <a:buFont typeface="Arial" panose="020B0604020202020204"/>
              <a:buNone/>
            </a:pPr>
            <a:r>
              <a:rPr lang="en-US" altLang="zh-CN" sz="2400" dirty="0">
                <a:solidFill>
                  <a:prstClr val="black"/>
                </a:solidFill>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预付款担保</a:t>
            </a:r>
            <a:r>
              <a:rPr lang="en-US" altLang="zh-CN" sz="2400" dirty="0">
                <a:solidFill>
                  <a:prstClr val="black"/>
                </a:solidFill>
                <a:latin typeface="楷体" panose="02010609060101010101" pitchFamily="49" charset="-122"/>
                <a:ea typeface="楷体" panose="02010609060101010101" pitchFamily="49" charset="-122"/>
              </a:rPr>
              <a:t>。在业主向供应商支付预付款时，可向供应商等索取银行担保，以保证自身利益。</a:t>
            </a:r>
          </a:p>
        </p:txBody>
      </p:sp>
      <p:sp>
        <p:nvSpPr>
          <p:cNvPr id="17" name="矩形 16"/>
          <p:cNvSpPr/>
          <p:nvPr/>
        </p:nvSpPr>
        <p:spPr>
          <a:xfrm>
            <a:off x="-21929" y="2266410"/>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latin typeface="微软雅黑" panose="020B0503020204020204" pitchFamily="34" charset="-122"/>
                <a:ea typeface="微软雅黑" panose="020B0503020204020204" pitchFamily="34" charset="-122"/>
              </a:rPr>
              <a:t>保险信贷担保</a:t>
            </a:r>
          </a:p>
        </p:txBody>
      </p:sp>
    </p:spTree>
    <p:extLst>
      <p:ext uri="{BB962C8B-B14F-4D97-AF65-F5344CB8AC3E}">
        <p14:creationId xmlns:p14="http://schemas.microsoft.com/office/powerpoint/2010/main" val="257398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14514"/>
            <a:ext cx="228337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endParaRPr>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56</a:t>
            </a:fld>
            <a:endParaRPr lang="zh-CN" altLang="en-US" sz="2000" kern="0" dirty="0">
              <a:solidFill>
                <a:sysClr val="window" lastClr="FFFFFF"/>
              </a:solidFill>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defRPr/>
            </a:pP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solidFill>
                  <a:prstClr val="black"/>
                </a:solidFill>
                <a:latin typeface="黑体" panose="02010609060101010101" pitchFamily="49" charset="-122"/>
                <a:ea typeface="黑体" panose="02010609060101010101" pitchFamily="49" charset="-122"/>
              </a:rPr>
              <a:t>7.3        </a:t>
            </a:r>
            <a:r>
              <a:rPr lang="zh-CN" altLang="en-US" sz="3600" dirty="0" smtClean="0">
                <a:solidFill>
                  <a:prstClr val="black"/>
                </a:solidFill>
                <a:latin typeface="黑体" panose="02010609060101010101" pitchFamily="49" charset="-122"/>
                <a:ea typeface="黑体" panose="02010609060101010101" pitchFamily="49" charset="-122"/>
              </a:rPr>
              <a:t>规避</a:t>
            </a:r>
            <a:r>
              <a:rPr lang="zh-CN" altLang="en-US" sz="3600" dirty="0">
                <a:solidFill>
                  <a:prstClr val="black"/>
                </a:solidFill>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保险信贷担保</a:t>
            </a: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defRPr/>
            </a:pPr>
            <a:r>
              <a:rPr lang="zh-CN" altLang="en-US" sz="2400" dirty="0" smtClean="0">
                <a:solidFill>
                  <a:prstClr val="black"/>
                </a:solidFill>
                <a:latin typeface="微软雅黑" panose="020B0503020204020204" pitchFamily="34" charset="-122"/>
                <a:ea typeface="微软雅黑" panose="020B0503020204020204" pitchFamily="34" charset="-122"/>
              </a:rPr>
              <a:t>提高人员素质</a:t>
            </a: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zh-CN" altLang="en-US" sz="2000" b="1" dirty="0" smtClean="0">
                <a:solidFill>
                  <a:prstClr val="black"/>
                </a:solidFill>
                <a:latin typeface="幼圆" panose="02010509060101010101" pitchFamily="49" charset="-122"/>
                <a:ea typeface="幼圆" panose="02010509060101010101" pitchFamily="49" charset="-122"/>
              </a:rPr>
              <a:t>（一）</a:t>
            </a:r>
            <a:r>
              <a:rPr lang="en-US" altLang="zh-CN" sz="2000" b="1" dirty="0" err="1" smtClean="0">
                <a:solidFill>
                  <a:prstClr val="black"/>
                </a:solidFill>
                <a:latin typeface="幼圆" panose="02010509060101010101" pitchFamily="49" charset="-122"/>
                <a:ea typeface="幼圆" panose="02010509060101010101" pitchFamily="49" charset="-122"/>
              </a:rPr>
              <a:t>外汇风险</a:t>
            </a:r>
            <a:endParaRPr lang="en-US" altLang="zh-CN" sz="2000" b="1" dirty="0">
              <a:solidFill>
                <a:prstClr val="black"/>
              </a:solidFill>
              <a:latin typeface="幼圆" panose="02010509060101010101" pitchFamily="49" charset="-122"/>
              <a:ea typeface="幼圆" panose="02010509060101010101" pitchFamily="49" charset="-122"/>
            </a:endParaRPr>
          </a:p>
        </p:txBody>
      </p:sp>
      <p:sp>
        <p:nvSpPr>
          <p:cNvPr id="34" name="矩形 33"/>
          <p:cNvSpPr/>
          <p:nvPr/>
        </p:nvSpPr>
        <p:spPr>
          <a:xfrm>
            <a:off x="5310719" y="1295871"/>
            <a:ext cx="3250673" cy="553998"/>
          </a:xfrm>
          <a:prstGeom prst="rect">
            <a:avLst/>
          </a:prstGeom>
        </p:spPr>
        <p:txBody>
          <a:bodyPr wrap="square">
            <a:spAutoFit/>
          </a:bodyPr>
          <a:lstStyle/>
          <a:p>
            <a:pPr>
              <a:lnSpc>
                <a:spcPct val="150000"/>
              </a:lnSpc>
              <a:spcBef>
                <a:spcPct val="0"/>
              </a:spcBef>
            </a:pPr>
            <a:r>
              <a:rPr lang="en-US" altLang="zh-CN" sz="2000" dirty="0">
                <a:solidFill>
                  <a:prstClr val="black"/>
                </a:solidFill>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solidFill>
                  <a:prstClr val="black"/>
                </a:solidFill>
                <a:latin typeface="微软雅黑" panose="020B0503020204020204" charset="-122"/>
                <a:ea typeface="微软雅黑" panose="020B0503020204020204" charset="-122"/>
              </a:rPr>
              <a:t>的</a:t>
            </a:r>
            <a:r>
              <a:rPr lang="en-US" altLang="zh-CN" sz="2000" u="sng" dirty="0">
                <a:solidFill>
                  <a:prstClr val="black"/>
                </a:solidFill>
                <a:latin typeface="微软雅黑" panose="020B0503020204020204" charset="-122"/>
                <a:ea typeface="微软雅黑" panose="020B0503020204020204" charset="-122"/>
              </a:rPr>
              <a:t>对策</a:t>
            </a:r>
          </a:p>
        </p:txBody>
      </p:sp>
      <p:sp>
        <p:nvSpPr>
          <p:cNvPr id="40" name="矩形 39"/>
          <p:cNvSpPr/>
          <p:nvPr/>
        </p:nvSpPr>
        <p:spPr>
          <a:xfrm>
            <a:off x="5332894" y="2110882"/>
            <a:ext cx="2900153" cy="400110"/>
          </a:xfrm>
          <a:prstGeom prst="rect">
            <a:avLst/>
          </a:prstGeom>
        </p:spPr>
        <p:txBody>
          <a:bodyPr wrap="none">
            <a:spAutoFit/>
          </a:bodyPr>
          <a:lstStyle/>
          <a:p>
            <a:pPr>
              <a:spcBef>
                <a:spcPct val="0"/>
              </a:spcBef>
            </a:pPr>
            <a:r>
              <a:rPr lang="en-US" altLang="zh-CN" sz="2000" dirty="0">
                <a:solidFill>
                  <a:prstClr val="black"/>
                </a:solidFill>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solidFill>
                  <a:prstClr val="black"/>
                </a:solidFill>
                <a:latin typeface="微软雅黑" panose="020B0503020204020204" charset="-122"/>
                <a:ea typeface="微软雅黑" panose="020B0503020204020204" charset="-122"/>
              </a:rPr>
              <a:t>外汇风险的</a:t>
            </a:r>
            <a:r>
              <a:rPr lang="en-US" altLang="zh-CN" sz="2000" u="sng" dirty="0">
                <a:solidFill>
                  <a:prstClr val="black"/>
                </a:solidFill>
                <a:latin typeface="微软雅黑" panose="020B0503020204020204" charset="-122"/>
                <a:ea typeface="微软雅黑" panose="020B0503020204020204" charset="-122"/>
              </a:rPr>
              <a:t>措施</a:t>
            </a:r>
          </a:p>
        </p:txBody>
      </p:sp>
      <p:sp>
        <p:nvSpPr>
          <p:cNvPr id="42" name="左大括号 41"/>
          <p:cNvSpPr/>
          <p:nvPr/>
        </p:nvSpPr>
        <p:spPr>
          <a:xfrm>
            <a:off x="5096090" y="1371019"/>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20" name="圆角矩形 19"/>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zh-CN" altLang="en-US" sz="2000" b="1" dirty="0" smtClean="0">
                <a:solidFill>
                  <a:prstClr val="black"/>
                </a:solidFill>
                <a:latin typeface="幼圆" panose="02010509060101010101" pitchFamily="49" charset="-122"/>
                <a:ea typeface="幼圆" panose="02010509060101010101" pitchFamily="49" charset="-122"/>
              </a:rPr>
              <a:t>（二）</a:t>
            </a:r>
            <a:r>
              <a:rPr lang="en-US" altLang="zh-CN" sz="2000" b="1" dirty="0" err="1" smtClean="0">
                <a:solidFill>
                  <a:prstClr val="black"/>
                </a:solidFill>
                <a:latin typeface="幼圆" panose="02010509060101010101" pitchFamily="49" charset="-122"/>
                <a:ea typeface="幼圆" panose="02010509060101010101" pitchFamily="49" charset="-122"/>
              </a:rPr>
              <a:t>利率风险</a:t>
            </a:r>
            <a:endParaRPr lang="en-US" altLang="zh-CN" sz="2000" b="1" dirty="0">
              <a:solidFill>
                <a:prstClr val="black"/>
              </a:solidFill>
              <a:latin typeface="幼圆" panose="02010509060101010101" pitchFamily="49" charset="-122"/>
              <a:ea typeface="幼圆" panose="02010509060101010101" pitchFamily="49" charset="-122"/>
            </a:endParaRPr>
          </a:p>
        </p:txBody>
      </p:sp>
      <p:sp>
        <p:nvSpPr>
          <p:cNvPr id="21" name="圆角矩形 20"/>
          <p:cNvSpPr/>
          <p:nvPr/>
        </p:nvSpPr>
        <p:spPr>
          <a:xfrm>
            <a:off x="2960982" y="4949244"/>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pPr>
            <a:r>
              <a:rPr lang="zh-CN" altLang="en-US" sz="2000" b="1" dirty="0" smtClean="0">
                <a:solidFill>
                  <a:prstClr val="black"/>
                </a:solidFill>
                <a:latin typeface="幼圆" panose="02010509060101010101" pitchFamily="49" charset="-122"/>
                <a:ea typeface="幼圆" panose="02010509060101010101" pitchFamily="49" charset="-122"/>
              </a:rPr>
              <a:t>（</a:t>
            </a:r>
            <a:r>
              <a:rPr lang="zh-CN" altLang="en-US" sz="2000" b="1" dirty="0">
                <a:solidFill>
                  <a:prstClr val="black"/>
                </a:solidFill>
                <a:latin typeface="幼圆" panose="02010509060101010101" pitchFamily="49" charset="-122"/>
                <a:ea typeface="幼圆" panose="02010509060101010101" pitchFamily="49" charset="-122"/>
              </a:rPr>
              <a:t>三）价格风险</a:t>
            </a:r>
            <a:endParaRPr lang="en-US" altLang="zh-CN" sz="2000" b="1" dirty="0">
              <a:solidFill>
                <a:prstClr val="black"/>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003643"/>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841531"/>
            <a:ext cx="2673187" cy="1477328"/>
          </a:xfrm>
          <a:prstGeom prst="rect">
            <a:avLst/>
          </a:prstGeom>
        </p:spPr>
        <p:txBody>
          <a:bodyPr wrap="square">
            <a:spAutoFit/>
          </a:bodyPr>
          <a:lstStyle/>
          <a:p>
            <a:pPr>
              <a:lnSpc>
                <a:spcPct val="150000"/>
              </a:lnSpc>
              <a:spcBef>
                <a:spcPct val="0"/>
              </a:spcBef>
            </a:pPr>
            <a:r>
              <a:rPr lang="en-US" altLang="zh-CN" sz="2000" dirty="0">
                <a:solidFill>
                  <a:prstClr val="black"/>
                </a:solidFill>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solidFill>
                <a:prstClr val="black"/>
              </a:solidFill>
              <a:latin typeface="楷体" panose="02010609060101010101" pitchFamily="49" charset="-122"/>
              <a:ea typeface="楷体" panose="02010609060101010101" pitchFamily="49" charset="-122"/>
            </a:endParaRPr>
          </a:p>
          <a:p>
            <a:pPr>
              <a:lnSpc>
                <a:spcPct val="150000"/>
              </a:lnSpc>
              <a:spcBef>
                <a:spcPct val="0"/>
              </a:spcBef>
            </a:pPr>
            <a:r>
              <a:rPr lang="zh-CN" altLang="en-US" sz="2000" dirty="0">
                <a:solidFill>
                  <a:prstClr val="black"/>
                </a:solidFill>
                <a:latin typeface="楷体" panose="02010609060101010101" pitchFamily="49" charset="-122"/>
                <a:ea typeface="楷体" panose="02010609060101010101" pitchFamily="49" charset="-122"/>
              </a:rPr>
              <a:t>（</a:t>
            </a:r>
            <a:r>
              <a:rPr lang="en-US" altLang="zh-CN" sz="2000" dirty="0">
                <a:solidFill>
                  <a:prstClr val="black"/>
                </a:solidFill>
                <a:latin typeface="楷体" panose="02010609060101010101" pitchFamily="49" charset="-122"/>
                <a:ea typeface="楷体" panose="02010609060101010101" pitchFamily="49" charset="-122"/>
              </a:rPr>
              <a:t>2</a:t>
            </a:r>
            <a:r>
              <a:rPr lang="zh-CN" altLang="en-US" sz="2000" dirty="0">
                <a:solidFill>
                  <a:prstClr val="black"/>
                </a:solidFill>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a:lnSpc>
                <a:spcPct val="150000"/>
              </a:lnSpc>
              <a:spcBef>
                <a:spcPct val="0"/>
              </a:spcBef>
            </a:pPr>
            <a:r>
              <a:rPr lang="zh-CN" altLang="en-US" sz="2000" dirty="0">
                <a:solidFill>
                  <a:prstClr val="black"/>
                </a:solidFill>
                <a:latin typeface="楷体" panose="02010609060101010101" pitchFamily="49" charset="-122"/>
                <a:ea typeface="楷体" panose="02010609060101010101" pitchFamily="49" charset="-122"/>
              </a:rPr>
              <a:t>（</a:t>
            </a:r>
            <a:r>
              <a:rPr lang="en-US" altLang="zh-CN" sz="2000" dirty="0">
                <a:solidFill>
                  <a:prstClr val="black"/>
                </a:solidFill>
                <a:latin typeface="楷体" panose="02010609060101010101" pitchFamily="49" charset="-122"/>
                <a:ea typeface="楷体" panose="02010609060101010101" pitchFamily="49" charset="-122"/>
              </a:rPr>
              <a:t>3</a:t>
            </a:r>
            <a:r>
              <a:rPr lang="zh-CN" altLang="en-US" sz="2000" dirty="0">
                <a:solidFill>
                  <a:prstClr val="black"/>
                </a:solidFill>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951938"/>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grpSp>
        <p:nvGrpSpPr>
          <p:cNvPr id="46" name="组合 45"/>
          <p:cNvGrpSpPr/>
          <p:nvPr/>
        </p:nvGrpSpPr>
        <p:grpSpPr>
          <a:xfrm>
            <a:off x="5008336" y="2946257"/>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2838909"/>
            <a:ext cx="1723549" cy="400110"/>
          </a:xfrm>
          <a:prstGeom prst="rect">
            <a:avLst/>
          </a:prstGeom>
        </p:spPr>
        <p:txBody>
          <a:bodyPr wrap="none">
            <a:spAutoFit/>
          </a:bodyPr>
          <a:lstStyle/>
          <a:p>
            <a:pPr>
              <a:spcBef>
                <a:spcPct val="0"/>
              </a:spcBef>
            </a:pPr>
            <a:r>
              <a:rPr lang="en-US" altLang="zh-CN" sz="2000" dirty="0" err="1">
                <a:solidFill>
                  <a:prstClr val="black"/>
                </a:solidFill>
                <a:latin typeface="微软雅黑" panose="020B0503020204020204" charset="-122"/>
                <a:ea typeface="微软雅黑" panose="020B0503020204020204" charset="-122"/>
              </a:rPr>
              <a:t>利率期货市场</a:t>
            </a:r>
            <a:endParaRPr lang="en-US" altLang="zh-CN" sz="2000" dirty="0">
              <a:solidFill>
                <a:prstClr val="black"/>
              </a:solidFill>
              <a:latin typeface="微软雅黑" panose="020B0503020204020204" charset="-122"/>
              <a:ea typeface="微软雅黑" panose="020B0503020204020204" charset="-122"/>
            </a:endParaRPr>
          </a:p>
        </p:txBody>
      </p:sp>
      <p:sp>
        <p:nvSpPr>
          <p:cNvPr id="59" name="矩形 58"/>
          <p:cNvSpPr/>
          <p:nvPr/>
        </p:nvSpPr>
        <p:spPr>
          <a:xfrm>
            <a:off x="5453095" y="3354577"/>
            <a:ext cx="1210588" cy="400110"/>
          </a:xfrm>
          <a:prstGeom prst="rect">
            <a:avLst/>
          </a:prstGeom>
        </p:spPr>
        <p:txBody>
          <a:bodyPr wrap="none">
            <a:spAutoFit/>
          </a:bodyPr>
          <a:lstStyle/>
          <a:p>
            <a:pPr>
              <a:spcBef>
                <a:spcPct val="0"/>
              </a:spcBef>
            </a:pPr>
            <a:r>
              <a:rPr lang="en-US" altLang="zh-CN" sz="2000" dirty="0" err="1">
                <a:solidFill>
                  <a:prstClr val="black"/>
                </a:solidFill>
                <a:latin typeface="微软雅黑" panose="020B0503020204020204" charset="-122"/>
                <a:ea typeface="微软雅黑" panose="020B0503020204020204" charset="-122"/>
              </a:rPr>
              <a:t>远期交易</a:t>
            </a:r>
            <a:endParaRPr lang="en-US" altLang="zh-CN" sz="2000" dirty="0">
              <a:solidFill>
                <a:prstClr val="black"/>
              </a:solidFill>
              <a:latin typeface="微软雅黑" panose="020B0503020204020204" charset="-122"/>
              <a:ea typeface="微软雅黑" panose="020B0503020204020204" charset="-122"/>
            </a:endParaRPr>
          </a:p>
        </p:txBody>
      </p:sp>
      <p:sp>
        <p:nvSpPr>
          <p:cNvPr id="60" name="矩形 59"/>
          <p:cNvSpPr/>
          <p:nvPr/>
        </p:nvSpPr>
        <p:spPr>
          <a:xfrm>
            <a:off x="5468172" y="3921137"/>
            <a:ext cx="1210588" cy="400110"/>
          </a:xfrm>
          <a:prstGeom prst="rect">
            <a:avLst/>
          </a:prstGeom>
        </p:spPr>
        <p:txBody>
          <a:bodyPr wrap="none">
            <a:spAutoFit/>
          </a:bodyPr>
          <a:lstStyle/>
          <a:p>
            <a:pPr>
              <a:spcBef>
                <a:spcPct val="0"/>
              </a:spcBef>
            </a:pPr>
            <a:r>
              <a:rPr lang="zh-CN" altLang="en-US" sz="2000" dirty="0">
                <a:solidFill>
                  <a:prstClr val="black"/>
                </a:solidFill>
                <a:latin typeface="微软雅黑" panose="020B0503020204020204" charset="-122"/>
                <a:ea typeface="微软雅黑" panose="020B0503020204020204" charset="-122"/>
              </a:rPr>
              <a:t>期权</a:t>
            </a:r>
            <a:r>
              <a:rPr lang="en-US" altLang="zh-CN" sz="2000" dirty="0" err="1" smtClean="0">
                <a:solidFill>
                  <a:prstClr val="black"/>
                </a:solidFill>
                <a:latin typeface="微软雅黑" panose="020B0503020204020204" charset="-122"/>
                <a:ea typeface="微软雅黑" panose="020B0503020204020204" charset="-122"/>
              </a:rPr>
              <a:t>交易</a:t>
            </a:r>
            <a:endParaRPr lang="en-US" altLang="zh-CN" sz="2000" dirty="0">
              <a:solidFill>
                <a:prstClr val="black"/>
              </a:solidFill>
              <a:latin typeface="微软雅黑" panose="020B0503020204020204" charset="-122"/>
              <a:ea typeface="微软雅黑" panose="020B0503020204020204" charset="-122"/>
            </a:endParaRPr>
          </a:p>
        </p:txBody>
      </p:sp>
      <p:grpSp>
        <p:nvGrpSpPr>
          <p:cNvPr id="61" name="组合 60"/>
          <p:cNvGrpSpPr/>
          <p:nvPr/>
        </p:nvGrpSpPr>
        <p:grpSpPr>
          <a:xfrm>
            <a:off x="5033653" y="4647236"/>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495730"/>
            <a:ext cx="1467068" cy="400110"/>
          </a:xfrm>
          <a:prstGeom prst="rect">
            <a:avLst/>
          </a:prstGeom>
          <a:noFill/>
        </p:spPr>
        <p:txBody>
          <a:bodyPr wrap="none">
            <a:spAutoFit/>
          </a:bodyPr>
          <a:lstStyle/>
          <a:p>
            <a:pPr>
              <a:spcBef>
                <a:spcPct val="0"/>
              </a:spcBef>
            </a:pPr>
            <a:r>
              <a:rPr lang="zh-CN" altLang="en-US" sz="2000" dirty="0" smtClean="0">
                <a:solidFill>
                  <a:prstClr val="black"/>
                </a:solidFill>
                <a:latin typeface="微软雅黑" panose="020B0503020204020204" charset="-122"/>
                <a:ea typeface="微软雅黑" panose="020B0503020204020204" charset="-122"/>
              </a:rPr>
              <a:t>非固定价格</a:t>
            </a:r>
            <a:endParaRPr lang="en-US" altLang="zh-CN" sz="2000" dirty="0">
              <a:solidFill>
                <a:prstClr val="black"/>
              </a:solidFill>
              <a:latin typeface="微软雅黑" panose="020B0503020204020204" charset="-122"/>
              <a:ea typeface="微软雅黑" panose="020B0503020204020204" charset="-122"/>
            </a:endParaRPr>
          </a:p>
        </p:txBody>
      </p:sp>
      <p:sp>
        <p:nvSpPr>
          <p:cNvPr id="75" name="矩形 74"/>
          <p:cNvSpPr/>
          <p:nvPr/>
        </p:nvSpPr>
        <p:spPr>
          <a:xfrm>
            <a:off x="5529076" y="5015801"/>
            <a:ext cx="1723549" cy="400110"/>
          </a:xfrm>
          <a:prstGeom prst="rect">
            <a:avLst/>
          </a:prstGeom>
          <a:noFill/>
        </p:spPr>
        <p:txBody>
          <a:bodyPr wrap="none">
            <a:spAutoFit/>
          </a:bodyPr>
          <a:lstStyle/>
          <a:p>
            <a:pPr>
              <a:spcBef>
                <a:spcPct val="0"/>
              </a:spcBef>
            </a:pPr>
            <a:r>
              <a:rPr lang="zh-CN" altLang="en-US" sz="2000" dirty="0" smtClean="0">
                <a:solidFill>
                  <a:prstClr val="black"/>
                </a:solidFill>
                <a:latin typeface="微软雅黑" panose="020B0503020204020204" charset="-122"/>
                <a:ea typeface="微软雅黑" panose="020B0503020204020204" charset="-122"/>
              </a:rPr>
              <a:t>价格调整条款</a:t>
            </a:r>
            <a:endParaRPr lang="en-US" altLang="zh-CN" sz="2000" dirty="0">
              <a:solidFill>
                <a:prstClr val="black"/>
              </a:solidFill>
              <a:latin typeface="微软雅黑" panose="020B0503020204020204" charset="-122"/>
              <a:ea typeface="微软雅黑" panose="020B0503020204020204" charset="-122"/>
            </a:endParaRPr>
          </a:p>
        </p:txBody>
      </p:sp>
      <p:sp>
        <p:nvSpPr>
          <p:cNvPr id="76" name="矩形 75"/>
          <p:cNvSpPr/>
          <p:nvPr/>
        </p:nvSpPr>
        <p:spPr>
          <a:xfrm>
            <a:off x="5525810" y="5556963"/>
            <a:ext cx="1210588" cy="400110"/>
          </a:xfrm>
          <a:prstGeom prst="rect">
            <a:avLst/>
          </a:prstGeom>
          <a:noFill/>
        </p:spPr>
        <p:txBody>
          <a:bodyPr wrap="none">
            <a:spAutoFit/>
          </a:bodyPr>
          <a:lstStyle/>
          <a:p>
            <a:pPr>
              <a:spcBef>
                <a:spcPct val="0"/>
              </a:spcBef>
            </a:pPr>
            <a:r>
              <a:rPr lang="zh-CN" altLang="en-US" sz="2000" dirty="0">
                <a:solidFill>
                  <a:prstClr val="black"/>
                </a:solidFill>
                <a:latin typeface="微软雅黑" panose="020B0503020204020204" charset="-122"/>
                <a:ea typeface="微软雅黑" panose="020B0503020204020204" charset="-122"/>
              </a:rPr>
              <a:t>套期保值</a:t>
            </a:r>
            <a:endParaRPr lang="en-US" altLang="zh-CN" sz="2000" dirty="0">
              <a:solidFill>
                <a:prstClr val="black"/>
              </a:solidFill>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各种技术手段</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2" name="矩形 1"/>
          <p:cNvSpPr/>
          <p:nvPr/>
        </p:nvSpPr>
        <p:spPr>
          <a:xfrm>
            <a:off x="7025423" y="4190123"/>
            <a:ext cx="4352660" cy="923330"/>
          </a:xfrm>
          <a:prstGeom prst="rect">
            <a:avLst/>
          </a:prstGeom>
        </p:spPr>
        <p:txBody>
          <a:bodyPr wrap="square">
            <a:spAutoFit/>
          </a:bodyPr>
          <a:lstStyle/>
          <a:p>
            <a:pPr>
              <a:spcBef>
                <a:spcPct val="0"/>
              </a:spcBef>
            </a:pPr>
            <a:r>
              <a:rPr lang="en-US" altLang="zh-CN" dirty="0">
                <a:solidFill>
                  <a:prstClr val="black"/>
                </a:solidFill>
                <a:latin typeface="楷体" panose="02010609060101010101" pitchFamily="49" charset="-122"/>
                <a:ea typeface="楷体" panose="02010609060101010101" pitchFamily="49" charset="-122"/>
              </a:rPr>
              <a:t>（1）</a:t>
            </a:r>
            <a:r>
              <a:rPr lang="en-US" altLang="zh-CN" u="sng" dirty="0">
                <a:solidFill>
                  <a:srgbClr val="C00000"/>
                </a:solidFill>
                <a:latin typeface="楷体" panose="02010609060101010101" pitchFamily="49" charset="-122"/>
                <a:ea typeface="楷体" panose="02010609060101010101" pitchFamily="49" charset="-122"/>
              </a:rPr>
              <a:t>具体价格待定</a:t>
            </a:r>
            <a:r>
              <a:rPr lang="en-US" altLang="zh-CN" dirty="0" smtClean="0">
                <a:solidFill>
                  <a:prstClr val="black"/>
                </a:solidFill>
                <a:latin typeface="楷体" panose="02010609060101010101" pitchFamily="49" charset="-122"/>
                <a:ea typeface="楷体" panose="02010609060101010101" pitchFamily="49" charset="-122"/>
              </a:rPr>
              <a:t>。</a:t>
            </a:r>
            <a:endParaRPr lang="en-US" altLang="zh-CN" dirty="0">
              <a:solidFill>
                <a:prstClr val="black"/>
              </a:solidFill>
              <a:latin typeface="楷体" panose="02010609060101010101" pitchFamily="49" charset="-122"/>
              <a:ea typeface="楷体" panose="02010609060101010101" pitchFamily="49" charset="-122"/>
            </a:endParaRPr>
          </a:p>
          <a:p>
            <a:pPr>
              <a:spcBef>
                <a:spcPct val="0"/>
              </a:spcBef>
            </a:pPr>
            <a:r>
              <a:rPr lang="en-US" altLang="zh-CN" dirty="0" smtClean="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2）</a:t>
            </a:r>
            <a:r>
              <a:rPr lang="en-US" altLang="zh-CN" u="sng" dirty="0">
                <a:solidFill>
                  <a:srgbClr val="C00000"/>
                </a:solidFill>
                <a:latin typeface="楷体" panose="02010609060101010101" pitchFamily="49" charset="-122"/>
                <a:ea typeface="楷体" panose="02010609060101010101" pitchFamily="49" charset="-122"/>
              </a:rPr>
              <a:t>暂定价格</a:t>
            </a:r>
            <a:r>
              <a:rPr lang="en-US" altLang="zh-CN" dirty="0" smtClean="0">
                <a:solidFill>
                  <a:prstClr val="black"/>
                </a:solidFill>
                <a:latin typeface="楷体" panose="02010609060101010101" pitchFamily="49" charset="-122"/>
                <a:ea typeface="楷体" panose="02010609060101010101" pitchFamily="49" charset="-122"/>
              </a:rPr>
              <a:t>。</a:t>
            </a:r>
            <a:endParaRPr lang="en-US" altLang="zh-CN" dirty="0">
              <a:solidFill>
                <a:prstClr val="black"/>
              </a:solidFill>
              <a:latin typeface="楷体" panose="02010609060101010101" pitchFamily="49" charset="-122"/>
              <a:ea typeface="楷体" panose="02010609060101010101" pitchFamily="49" charset="-122"/>
            </a:endParaRPr>
          </a:p>
          <a:p>
            <a:pPr>
              <a:spcBef>
                <a:spcPct val="0"/>
              </a:spcBef>
            </a:pPr>
            <a:r>
              <a:rPr lang="en-US" altLang="zh-CN" dirty="0" smtClean="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3）</a:t>
            </a:r>
            <a:r>
              <a:rPr lang="en-US" altLang="zh-CN" u="sng" dirty="0">
                <a:solidFill>
                  <a:srgbClr val="C00000"/>
                </a:solidFill>
                <a:latin typeface="楷体" panose="02010609060101010101" pitchFamily="49" charset="-122"/>
                <a:ea typeface="楷体" panose="02010609060101010101" pitchFamily="49" charset="-122"/>
              </a:rPr>
              <a:t>部分固定价格</a:t>
            </a:r>
            <a:r>
              <a:rPr lang="en-US" altLang="zh-CN" dirty="0">
                <a:solidFill>
                  <a:prstClr val="black"/>
                </a:solidFill>
                <a:latin typeface="楷体" panose="02010609060101010101" pitchFamily="49" charset="-122"/>
                <a:ea typeface="楷体" panose="02010609060101010101" pitchFamily="49" charset="-122"/>
              </a:rPr>
              <a:t>，</a:t>
            </a:r>
            <a:r>
              <a:rPr lang="en-US" altLang="zh-CN" u="sng" dirty="0">
                <a:solidFill>
                  <a:srgbClr val="C00000"/>
                </a:solidFill>
                <a:latin typeface="楷体" panose="02010609060101010101" pitchFamily="49" charset="-122"/>
                <a:ea typeface="楷体" panose="02010609060101010101" pitchFamily="49" charset="-122"/>
              </a:rPr>
              <a:t>部分非固定价格。</a:t>
            </a:r>
          </a:p>
        </p:txBody>
      </p:sp>
      <p:sp>
        <p:nvSpPr>
          <p:cNvPr id="78" name="左大括号 77"/>
          <p:cNvSpPr/>
          <p:nvPr/>
        </p:nvSpPr>
        <p:spPr>
          <a:xfrm>
            <a:off x="7060983" y="4273327"/>
            <a:ext cx="103286" cy="7788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79" name="左大括号 78"/>
          <p:cNvSpPr/>
          <p:nvPr/>
        </p:nvSpPr>
        <p:spPr>
          <a:xfrm>
            <a:off x="6782970" y="5475891"/>
            <a:ext cx="77684" cy="6662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80" name="矩形 79"/>
          <p:cNvSpPr/>
          <p:nvPr/>
        </p:nvSpPr>
        <p:spPr>
          <a:xfrm>
            <a:off x="6798170" y="5332999"/>
            <a:ext cx="2101659" cy="923330"/>
          </a:xfrm>
          <a:prstGeom prst="rect">
            <a:avLst/>
          </a:prstGeom>
        </p:spPr>
        <p:txBody>
          <a:bodyPr wrap="square">
            <a:spAutoFit/>
          </a:bodyPr>
          <a:lstStyle/>
          <a:p>
            <a:pPr>
              <a:lnSpc>
                <a:spcPct val="150000"/>
              </a:lnSpc>
              <a:spcBef>
                <a:spcPct val="0"/>
              </a:spcBef>
            </a:pPr>
            <a:r>
              <a:rPr lang="en-US" altLang="zh-CN" dirty="0">
                <a:solidFill>
                  <a:prstClr val="black"/>
                </a:solidFill>
                <a:latin typeface="楷体" panose="02010609060101010101" pitchFamily="49" charset="-122"/>
                <a:ea typeface="楷体" panose="02010609060101010101" pitchFamily="49" charset="-122"/>
              </a:rPr>
              <a:t>（</a:t>
            </a:r>
            <a:r>
              <a:rPr lang="en-US" altLang="zh-CN" dirty="0" smtClean="0">
                <a:solidFill>
                  <a:prstClr val="black"/>
                </a:solidFill>
                <a:latin typeface="楷体" panose="02010609060101010101" pitchFamily="49" charset="-122"/>
                <a:ea typeface="楷体" panose="02010609060101010101" pitchFamily="49" charset="-122"/>
              </a:rPr>
              <a:t>1）</a:t>
            </a:r>
            <a:r>
              <a:rPr lang="zh-CN" altLang="en-US" u="sng" dirty="0">
                <a:solidFill>
                  <a:srgbClr val="C00000"/>
                </a:solidFill>
                <a:latin typeface="楷体" panose="02010609060101010101" pitchFamily="49" charset="-122"/>
                <a:ea typeface="楷体" panose="02010609060101010101" pitchFamily="49" charset="-122"/>
              </a:rPr>
              <a:t>买期</a:t>
            </a:r>
            <a:r>
              <a:rPr lang="zh-CN" altLang="en-US" u="sng" dirty="0" smtClean="0">
                <a:solidFill>
                  <a:srgbClr val="C00000"/>
                </a:solidFill>
                <a:latin typeface="楷体" panose="02010609060101010101" pitchFamily="49" charset="-122"/>
                <a:ea typeface="楷体" panose="02010609060101010101" pitchFamily="49" charset="-122"/>
              </a:rPr>
              <a:t>保值</a:t>
            </a:r>
            <a:endParaRPr lang="en-US" altLang="zh-CN" dirty="0">
              <a:solidFill>
                <a:prstClr val="black"/>
              </a:solidFill>
              <a:latin typeface="楷体" panose="02010609060101010101" pitchFamily="49" charset="-122"/>
              <a:ea typeface="楷体" panose="02010609060101010101" pitchFamily="49" charset="-122"/>
            </a:endParaRPr>
          </a:p>
          <a:p>
            <a:pPr>
              <a:lnSpc>
                <a:spcPct val="150000"/>
              </a:lnSpc>
              <a:spcBef>
                <a:spcPct val="0"/>
              </a:spcBef>
            </a:pPr>
            <a:r>
              <a:rPr lang="en-US" altLang="zh-CN" dirty="0" smtClean="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2</a:t>
            </a:r>
            <a:r>
              <a:rPr lang="en-US" altLang="zh-CN" dirty="0" smtClean="0">
                <a:solidFill>
                  <a:prstClr val="black"/>
                </a:solidFill>
                <a:latin typeface="楷体" panose="02010609060101010101" pitchFamily="49" charset="-122"/>
                <a:ea typeface="楷体" panose="02010609060101010101" pitchFamily="49" charset="-122"/>
              </a:rPr>
              <a:t>）</a:t>
            </a:r>
            <a:r>
              <a:rPr lang="zh-CN" altLang="en-US" u="sng" dirty="0">
                <a:solidFill>
                  <a:srgbClr val="C00000"/>
                </a:solidFill>
                <a:latin typeface="楷体" panose="02010609060101010101" pitchFamily="49" charset="-122"/>
                <a:ea typeface="楷体" panose="02010609060101010101" pitchFamily="49" charset="-122"/>
              </a:rPr>
              <a:t>卖期</a:t>
            </a:r>
            <a:r>
              <a:rPr lang="zh-CN" altLang="en-US" u="sng" dirty="0" smtClean="0">
                <a:solidFill>
                  <a:srgbClr val="C00000"/>
                </a:solidFill>
                <a:latin typeface="楷体" panose="02010609060101010101" pitchFamily="49" charset="-122"/>
                <a:ea typeface="楷体" panose="02010609060101010101" pitchFamily="49" charset="-122"/>
              </a:rPr>
              <a:t>保值</a:t>
            </a:r>
            <a:endParaRPr lang="en-US" altLang="zh-CN" u="sng"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73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8269" y="2211962"/>
            <a:ext cx="10095345" cy="1383665"/>
          </a:xfrm>
          <a:prstGeom prst="rect">
            <a:avLst/>
          </a:prstGeom>
        </p:spPr>
        <p:txBody>
          <a:bodyPr wrap="square">
            <a:spAutoFit/>
          </a:bodyPr>
          <a:lstStyle/>
          <a:p>
            <a:pPr algn="ctr">
              <a:lnSpc>
                <a:spcPct val="150000"/>
              </a:lnSpc>
            </a:pPr>
            <a:r>
              <a:rPr lang="en-US" altLang="zh-CN" sz="2800" b="1" dirty="0" smtClean="0">
                <a:latin typeface="等线" panose="02010600030101010101" pitchFamily="2" charset="-122"/>
                <a:ea typeface="等线" panose="02010600030101010101" pitchFamily="2" charset="-122"/>
              </a:rPr>
              <a:t>2017</a:t>
            </a:r>
            <a:r>
              <a:rPr lang="zh-CN" altLang="zh-CN" sz="2800" b="1" dirty="0" smtClean="0">
                <a:latin typeface="等线" panose="02010600030101010101" pitchFamily="2" charset="-122"/>
                <a:ea typeface="等线" panose="02010600030101010101" pitchFamily="2" charset="-122"/>
              </a:rPr>
              <a:t>年</a:t>
            </a:r>
            <a:r>
              <a:rPr lang="en-US" altLang="zh-CN" sz="2800" b="1" dirty="0" smtClean="0">
                <a:latin typeface="等线" panose="02010600030101010101" pitchFamily="2" charset="-122"/>
                <a:ea typeface="等线" panose="02010600030101010101" pitchFamily="2" charset="-122"/>
              </a:rPr>
              <a:t>10</a:t>
            </a:r>
            <a:r>
              <a:rPr lang="zh-CN" altLang="zh-CN" sz="2800" b="1" dirty="0" smtClean="0">
                <a:latin typeface="等线" panose="02010600030101010101" pitchFamily="2" charset="-122"/>
                <a:ea typeface="等线" panose="02010600030101010101" pitchFamily="2" charset="-122"/>
              </a:rPr>
              <a:t>月</a:t>
            </a:r>
            <a:r>
              <a:rPr lang="zh-CN" altLang="zh-CN" sz="2800" b="1" dirty="0">
                <a:latin typeface="等线" panose="02010600030101010101" pitchFamily="2" charset="-122"/>
                <a:ea typeface="等线" panose="02010600030101010101" pitchFamily="2" charset="-122"/>
              </a:rPr>
              <a:t>高等教育自学考试</a:t>
            </a:r>
            <a:r>
              <a:rPr lang="zh-CN" altLang="zh-CN" sz="2800" b="1" dirty="0" smtClean="0">
                <a:latin typeface="等线" panose="02010600030101010101" pitchFamily="2" charset="-122"/>
                <a:ea typeface="等线" panose="02010600030101010101" pitchFamily="2" charset="-122"/>
              </a:rPr>
              <a:t>《</a:t>
            </a:r>
            <a:r>
              <a:rPr lang="zh-CN" altLang="en-US" sz="2800" b="1" dirty="0" smtClean="0">
                <a:latin typeface="等线" panose="02010600030101010101" pitchFamily="2" charset="-122"/>
                <a:ea typeface="等线" panose="02010600030101010101" pitchFamily="2" charset="-122"/>
              </a:rPr>
              <a:t>国际商务谈判</a:t>
            </a:r>
            <a:r>
              <a:rPr lang="zh-CN" altLang="zh-CN" sz="2800" b="1" dirty="0" smtClean="0">
                <a:latin typeface="等线" panose="02010600030101010101" pitchFamily="2" charset="-122"/>
                <a:ea typeface="等线" panose="02010600030101010101" pitchFamily="2" charset="-122"/>
              </a:rPr>
              <a:t>》</a:t>
            </a:r>
            <a:r>
              <a:rPr lang="zh-CN" altLang="zh-CN" sz="2800" b="1" dirty="0">
                <a:latin typeface="等线" panose="02010600030101010101" pitchFamily="2" charset="-122"/>
                <a:ea typeface="等线" panose="02010600030101010101" pitchFamily="2" charset="-122"/>
              </a:rPr>
              <a:t>试题</a:t>
            </a:r>
          </a:p>
          <a:p>
            <a:pPr algn="ctr">
              <a:lnSpc>
                <a:spcPct val="150000"/>
              </a:lnSpc>
            </a:pPr>
            <a:r>
              <a:rPr lang="zh-CN" altLang="zh-CN" sz="2800" b="1" dirty="0">
                <a:latin typeface="等线" panose="02010600030101010101" pitchFamily="2" charset="-122"/>
                <a:ea typeface="等线" panose="02010600030101010101" pitchFamily="2" charset="-122"/>
              </a:rPr>
              <a:t>课程代码</a:t>
            </a:r>
            <a:r>
              <a:rPr lang="zh-CN" altLang="zh-CN" sz="2800" b="1" dirty="0" smtClean="0">
                <a:latin typeface="等线" panose="02010600030101010101" pitchFamily="2" charset="-122"/>
                <a:ea typeface="等线" panose="02010600030101010101" pitchFamily="2" charset="-122"/>
              </a:rPr>
              <a:t>：</a:t>
            </a:r>
            <a:r>
              <a:rPr lang="en-US" altLang="zh-CN" sz="2800" b="1" dirty="0" smtClean="0">
                <a:latin typeface="等线" panose="02010600030101010101" pitchFamily="2" charset="-122"/>
                <a:ea typeface="等线" panose="02010600030101010101" pitchFamily="2" charset="-122"/>
              </a:rPr>
              <a:t>00186</a:t>
            </a:r>
            <a:endParaRPr lang="en-US" altLang="zh-CN" sz="2800" b="1" dirty="0">
              <a:latin typeface="等线" panose="02010600030101010101" pitchFamily="2" charset="-122"/>
              <a:ea typeface="等线" panose="02010600030101010101" pitchFamily="2" charset="-122"/>
            </a:endParaRPr>
          </a:p>
        </p:txBody>
      </p:sp>
      <p:cxnSp>
        <p:nvCxnSpPr>
          <p:cNvPr id="5" name="直接连接符 4"/>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4701" y="286242"/>
            <a:ext cx="7196866" cy="369332"/>
          </a:xfrm>
          <a:prstGeom prst="rect">
            <a:avLst/>
          </a:prstGeom>
          <a:noFill/>
        </p:spPr>
        <p:txBody>
          <a:bodyPr wrap="square" rtlCol="0">
            <a:spAutoFit/>
          </a:bodyPr>
          <a:lstStyle/>
          <a:p>
            <a:r>
              <a:rPr lang="en-US" altLang="zh-CN" dirty="0" smtClean="0"/>
              <a:t>2017</a:t>
            </a:r>
            <a:r>
              <a:rPr lang="zh-CN" altLang="en-US" dirty="0" smtClean="0"/>
              <a:t>年</a:t>
            </a:r>
            <a:r>
              <a:rPr lang="en-US" altLang="zh-CN" dirty="0" smtClean="0"/>
              <a:t>10</a:t>
            </a:r>
            <a:r>
              <a:rPr lang="zh-CN" altLang="en-US" dirty="0" smtClean="0"/>
              <a:t>月     </a:t>
            </a:r>
            <a:r>
              <a:rPr lang="en-US" altLang="zh-CN" dirty="0" smtClean="0"/>
              <a:t>&lt;</a:t>
            </a:r>
            <a:r>
              <a:rPr lang="zh-CN" altLang="en-US" dirty="0" smtClean="0"/>
              <a:t>国际商务谈判</a:t>
            </a:r>
            <a:r>
              <a:rPr lang="en-US" altLang="zh-CN" dirty="0" smtClean="0"/>
              <a:t>&gt;</a:t>
            </a:r>
            <a:endParaRPr lang="zh-CN" altLang="en-US" dirty="0"/>
          </a:p>
        </p:txBody>
      </p:sp>
      <p:sp>
        <p:nvSpPr>
          <p:cNvPr id="7" name="矩形 6"/>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2219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862322"/>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在商务谈判中必须“重合同，守信用”。这体现了商务谈判的（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平等互利</a:t>
            </a:r>
            <a:r>
              <a:rPr lang="zh-CN" altLang="en-US" sz="2400" dirty="0">
                <a:latin typeface="微软雅黑" panose="020B0503020204020204" pitchFamily="34" charset="-122"/>
                <a:ea typeface="微软雅黑" panose="020B0503020204020204" pitchFamily="34" charset="-122"/>
              </a:rPr>
              <a:t>原则 </a:t>
            </a: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灵活机动</a:t>
            </a:r>
            <a:r>
              <a:rPr lang="zh-CN" altLang="en-US" sz="2400" dirty="0">
                <a:latin typeface="微软雅黑" panose="020B0503020204020204" pitchFamily="34" charset="-122"/>
                <a:ea typeface="微软雅黑" panose="020B0503020204020204" pitchFamily="34" charset="-122"/>
              </a:rPr>
              <a:t>原则</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友好</a:t>
            </a:r>
            <a:r>
              <a:rPr lang="zh-CN" altLang="en-US" sz="2400" dirty="0">
                <a:latin typeface="微软雅黑" panose="020B0503020204020204" pitchFamily="34" charset="-122"/>
                <a:ea typeface="微软雅黑" panose="020B0503020204020204" pitchFamily="34" charset="-122"/>
              </a:rPr>
              <a:t>协商原则</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依法</a:t>
            </a:r>
            <a:r>
              <a:rPr lang="zh-CN" altLang="en-US" sz="2400" dirty="0">
                <a:latin typeface="微软雅黑" panose="020B0503020204020204" pitchFamily="34" charset="-122"/>
                <a:ea typeface="微软雅黑" panose="020B0503020204020204" pitchFamily="34" charset="-122"/>
              </a:rPr>
              <a:t>办事原则</a:t>
            </a:r>
          </a:p>
        </p:txBody>
      </p:sp>
    </p:spTree>
    <p:extLst>
      <p:ext uri="{BB962C8B-B14F-4D97-AF65-F5344CB8AC3E}">
        <p14:creationId xmlns:p14="http://schemas.microsoft.com/office/powerpoint/2010/main" val="2305814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862322"/>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在商务谈判中必须“重合同，守信用”。这体现了商务谈判的（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平等互利</a:t>
            </a:r>
            <a:r>
              <a:rPr lang="zh-CN" altLang="en-US" sz="2400" dirty="0">
                <a:latin typeface="微软雅黑" panose="020B0503020204020204" pitchFamily="34" charset="-122"/>
                <a:ea typeface="微软雅黑" panose="020B0503020204020204" pitchFamily="34" charset="-122"/>
              </a:rPr>
              <a:t>原则 </a:t>
            </a:r>
          </a:p>
          <a:p>
            <a:pPr>
              <a:lnSpc>
                <a:spcPct val="150000"/>
              </a:lnSpc>
            </a:pPr>
            <a:r>
              <a:rPr lang="en-US" altLang="zh-CN" sz="2400" dirty="0">
                <a:latin typeface="微软雅黑" panose="020B0503020204020204" pitchFamily="34" charset="-122"/>
                <a:ea typeface="微软雅黑" panose="020B0503020204020204" pitchFamily="34" charset="-122"/>
              </a:rPr>
              <a:t>B</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灵活机动</a:t>
            </a:r>
            <a:r>
              <a:rPr lang="zh-CN" altLang="en-US" sz="2400" dirty="0">
                <a:latin typeface="微软雅黑" panose="020B0503020204020204" pitchFamily="34" charset="-122"/>
                <a:ea typeface="微软雅黑" panose="020B0503020204020204" pitchFamily="34" charset="-122"/>
              </a:rPr>
              <a:t>原则</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友好</a:t>
            </a:r>
            <a:r>
              <a:rPr lang="zh-CN" altLang="en-US" sz="2400" dirty="0">
                <a:latin typeface="微软雅黑" panose="020B0503020204020204" pitchFamily="34" charset="-122"/>
                <a:ea typeface="微软雅黑" panose="020B0503020204020204" pitchFamily="34" charset="-122"/>
              </a:rPr>
              <a:t>协商原则</a:t>
            </a:r>
          </a:p>
          <a:p>
            <a:pPr>
              <a:lnSpc>
                <a:spcPct val="150000"/>
              </a:lnSpc>
            </a:pP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依法</a:t>
            </a:r>
            <a:r>
              <a:rPr lang="zh-CN" altLang="en-US" sz="2400" dirty="0">
                <a:latin typeface="微软雅黑" panose="020B0503020204020204" pitchFamily="34" charset="-122"/>
                <a:ea typeface="微软雅黑" panose="020B0503020204020204" pitchFamily="34" charset="-122"/>
              </a:rPr>
              <a:t>办事原则</a:t>
            </a:r>
          </a:p>
        </p:txBody>
      </p:sp>
      <p:sp>
        <p:nvSpPr>
          <p:cNvPr id="6" name="文本框 5"/>
          <p:cNvSpPr txBox="1"/>
          <p:nvPr/>
        </p:nvSpPr>
        <p:spPr>
          <a:xfrm>
            <a:off x="634701" y="3979561"/>
            <a:ext cx="10875982" cy="249299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p>
          <a:p>
            <a:r>
              <a:rPr lang="zh-CN" altLang="en-US" sz="2400" dirty="0">
                <a:latin typeface="楷体" panose="02010609060101010101" pitchFamily="49" charset="-122"/>
                <a:ea typeface="楷体" panose="02010609060101010101" pitchFamily="49" charset="-122"/>
              </a:rPr>
              <a:t>平等互利原则的基本含义是：在商务活动中，双方的实力不分强弱，在相互关系中应处于平等的地位；在商品交换中，自愿让渡商品，等价交换；谈判双方应根据需要与可能，有来有往，互通有无，做到双方互利。 </a:t>
            </a:r>
          </a:p>
          <a:p>
            <a:r>
              <a:rPr lang="zh-CN" altLang="en-US" sz="2400" dirty="0">
                <a:latin typeface="楷体" panose="02010609060101010101" pitchFamily="49" charset="-122"/>
                <a:ea typeface="楷体" panose="02010609060101010101" pitchFamily="49" charset="-122"/>
              </a:rPr>
              <a:t>平等互利原则作为我国对外经贸关系中的一项基本准则，必须贯彻于国际商务谈判的各个方面。 包括在外贸交往中，必须“重合同，守信用”。</a:t>
            </a:r>
          </a:p>
        </p:txBody>
      </p:sp>
    </p:spTree>
    <p:extLst>
      <p:ext uri="{BB962C8B-B14F-4D97-AF65-F5344CB8AC3E}">
        <p14:creationId xmlns:p14="http://schemas.microsoft.com/office/powerpoint/2010/main" val="377520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449946890"/>
              </p:ext>
            </p:extLst>
          </p:nvPr>
        </p:nvGraphicFramePr>
        <p:xfrm>
          <a:off x="0" y="1268760"/>
          <a:ext cx="1691680" cy="3878608"/>
        </p:xfrm>
        <a:graphic>
          <a:graphicData uri="http://schemas.openxmlformats.org/drawingml/2006/table">
            <a:tbl>
              <a:tblPr>
                <a:tableStyleId>{2D5ABB26-0587-4C30-8999-92F81FD0307C}</a:tableStyleId>
              </a:tblPr>
              <a:tblGrid>
                <a:gridCol w="1691680"/>
              </a:tblGrid>
              <a:tr h="9696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概念特点</a:t>
                      </a:r>
                    </a:p>
                    <a:p>
                      <a:pPr algn="ctr"/>
                      <a:endParaRPr lang="zh-CN" altLang="en-US" sz="24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种类</a:t>
                      </a:r>
                    </a:p>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90046" y="652311"/>
            <a:ext cx="5109091"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第一</a:t>
            </a:r>
            <a:r>
              <a:rPr lang="zh-CN" altLang="en-US" sz="3200" dirty="0" smtClean="0">
                <a:latin typeface="黑体" panose="02010609060101010101" pitchFamily="49" charset="-122"/>
                <a:ea typeface="黑体" panose="02010609060101010101" pitchFamily="49" charset="-122"/>
              </a:rPr>
              <a:t>章  国际商务谈判概述</a:t>
            </a:r>
          </a:p>
        </p:txBody>
      </p: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a:t>
            </a:fld>
            <a:endParaRPr lang="zh-CN" altLang="en-US" kern="0" dirty="0">
              <a:solidFill>
                <a:sysClr val="window" lastClr="FFFFFF"/>
              </a:solidFill>
              <a:latin typeface="Calibri"/>
              <a:ea typeface="宋体"/>
            </a:endParaRPr>
          </a:p>
        </p:txBody>
      </p:sp>
      <p:sp>
        <p:nvSpPr>
          <p:cNvPr id="3" name="矩形 2"/>
          <p:cNvSpPr/>
          <p:nvPr/>
        </p:nvSpPr>
        <p:spPr>
          <a:xfrm>
            <a:off x="137954" y="34989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基本原则</a:t>
            </a:r>
          </a:p>
        </p:txBody>
      </p:sp>
      <p:sp>
        <p:nvSpPr>
          <p:cNvPr id="2" name="矩形 1"/>
          <p:cNvSpPr/>
          <p:nvPr/>
        </p:nvSpPr>
        <p:spPr>
          <a:xfrm>
            <a:off x="127575" y="45016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基本程序</a:t>
            </a:r>
          </a:p>
        </p:txBody>
      </p:sp>
      <p:sp>
        <p:nvSpPr>
          <p:cNvPr id="12" name="圆角矩形 11"/>
          <p:cNvSpPr/>
          <p:nvPr/>
        </p:nvSpPr>
        <p:spPr>
          <a:xfrm>
            <a:off x="2953802" y="1551579"/>
            <a:ext cx="2558674"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三个概念</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3" name="圆角矩形 12"/>
          <p:cNvSpPr/>
          <p:nvPr/>
        </p:nvSpPr>
        <p:spPr>
          <a:xfrm>
            <a:off x="6774598" y="1543622"/>
            <a:ext cx="2380199"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共性和特殊性</a:t>
            </a:r>
          </a:p>
        </p:txBody>
      </p:sp>
      <p:sp>
        <p:nvSpPr>
          <p:cNvPr id="6" name="文本框 5"/>
          <p:cNvSpPr txBox="1"/>
          <p:nvPr/>
        </p:nvSpPr>
        <p:spPr>
          <a:xfrm>
            <a:off x="5966035" y="1543622"/>
            <a:ext cx="355003" cy="400110"/>
          </a:xfrm>
          <a:prstGeom prst="rect">
            <a:avLst/>
          </a:prstGeom>
          <a:noFill/>
        </p:spPr>
        <p:txBody>
          <a:bodyPr wrap="square" rtlCol="0">
            <a:spAutoFit/>
          </a:bodyPr>
          <a:lstStyle/>
          <a:p>
            <a:r>
              <a:rPr lang="en-US" altLang="zh-CN" sz="2000" dirty="0" smtClean="0"/>
              <a:t>&amp;</a:t>
            </a:r>
            <a:endParaRPr lang="zh-CN" altLang="en-US" sz="2000" dirty="0"/>
          </a:p>
        </p:txBody>
      </p:sp>
    </p:spTree>
    <p:extLst>
      <p:ext uri="{BB962C8B-B14F-4D97-AF65-F5344CB8AC3E}">
        <p14:creationId xmlns:p14="http://schemas.microsoft.com/office/powerpoint/2010/main" val="124779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模拟谈判一般发生在国际商务谈判基本程序中的（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准备阶段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开局</a:t>
            </a:r>
            <a:r>
              <a:rPr lang="zh-CN" altLang="en-US" sz="2400" dirty="0">
                <a:latin typeface="微软雅黑" panose="020B0503020204020204" pitchFamily="34" charset="-122"/>
                <a:ea typeface="微软雅黑" panose="020B0503020204020204" pitchFamily="34" charset="-122"/>
              </a:rPr>
              <a:t>阶段</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签约</a:t>
            </a:r>
            <a:r>
              <a:rPr lang="zh-CN" altLang="en-US" sz="2400" dirty="0">
                <a:latin typeface="微软雅黑" panose="020B0503020204020204" pitchFamily="34" charset="-122"/>
                <a:ea typeface="微软雅黑" panose="020B0503020204020204" pitchFamily="34" charset="-122"/>
              </a:rPr>
              <a:t>阶段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正式</a:t>
            </a:r>
            <a:r>
              <a:rPr lang="zh-CN" altLang="en-US" sz="2400" dirty="0">
                <a:latin typeface="微软雅黑" panose="020B0503020204020204" pitchFamily="34" charset="-122"/>
                <a:ea typeface="微软雅黑" panose="020B0503020204020204" pitchFamily="34" charset="-122"/>
              </a:rPr>
              <a:t>谈判阶段</a:t>
            </a:r>
          </a:p>
        </p:txBody>
      </p:sp>
    </p:spTree>
    <p:extLst>
      <p:ext uri="{BB962C8B-B14F-4D97-AF65-F5344CB8AC3E}">
        <p14:creationId xmlns:p14="http://schemas.microsoft.com/office/powerpoint/2010/main" val="3566611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模拟谈判一般发生在国际商务谈判基本程序中的（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准备阶段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开局</a:t>
            </a:r>
            <a:r>
              <a:rPr lang="zh-CN" altLang="en-US" sz="2400" dirty="0">
                <a:latin typeface="微软雅黑" panose="020B0503020204020204" pitchFamily="34" charset="-122"/>
                <a:ea typeface="微软雅黑" panose="020B0503020204020204" pitchFamily="34" charset="-122"/>
              </a:rPr>
              <a:t>阶段</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签约</a:t>
            </a:r>
            <a:r>
              <a:rPr lang="zh-CN" altLang="en-US" sz="2400" dirty="0">
                <a:latin typeface="微软雅黑" panose="020B0503020204020204" pitchFamily="34" charset="-122"/>
                <a:ea typeface="微软雅黑" panose="020B0503020204020204" pitchFamily="34" charset="-122"/>
              </a:rPr>
              <a:t>阶段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正式</a:t>
            </a:r>
            <a:r>
              <a:rPr lang="zh-CN" altLang="en-US" sz="2400" dirty="0">
                <a:latin typeface="微软雅黑" panose="020B0503020204020204" pitchFamily="34" charset="-122"/>
                <a:ea typeface="微软雅黑" panose="020B0503020204020204" pitchFamily="34" charset="-122"/>
              </a:rPr>
              <a:t>谈判阶段</a:t>
            </a:r>
          </a:p>
        </p:txBody>
      </p:sp>
      <p:sp>
        <p:nvSpPr>
          <p:cNvPr id="6" name="文本框 5"/>
          <p:cNvSpPr txBox="1"/>
          <p:nvPr/>
        </p:nvSpPr>
        <p:spPr>
          <a:xfrm>
            <a:off x="1194098" y="3042772"/>
            <a:ext cx="10875982"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谈判准备工作的内容主要包括以下五个部分： </a:t>
            </a: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．对谈判环境因素的分析 </a:t>
            </a:r>
          </a:p>
          <a:p>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．信息的收集 </a:t>
            </a:r>
          </a:p>
          <a:p>
            <a:r>
              <a:rPr lang="en-US" altLang="zh-CN" sz="2400" dirty="0" smtClean="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．目标和对象的选择 </a:t>
            </a:r>
          </a:p>
          <a:p>
            <a:r>
              <a:rPr lang="en-US" altLang="zh-CN"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．谈判方案的制订 </a:t>
            </a:r>
          </a:p>
          <a:p>
            <a:r>
              <a:rPr lang="en-US" altLang="zh-CN" sz="2400" dirty="0" smtClean="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．模拟谈判 </a:t>
            </a:r>
          </a:p>
        </p:txBody>
      </p:sp>
    </p:spTree>
    <p:extLst>
      <p:ext uri="{BB962C8B-B14F-4D97-AF65-F5344CB8AC3E}">
        <p14:creationId xmlns:p14="http://schemas.microsoft.com/office/powerpoint/2010/main" val="598755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国际商务谈判与一般贸易谈判的共性体现在（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较强</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政策性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内容广泛</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影响因素复杂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价格为核心</a:t>
            </a:r>
          </a:p>
        </p:txBody>
      </p:sp>
    </p:spTree>
    <p:extLst>
      <p:ext uri="{BB962C8B-B14F-4D97-AF65-F5344CB8AC3E}">
        <p14:creationId xmlns:p14="http://schemas.microsoft.com/office/powerpoint/2010/main" val="4138896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国际商务谈判与一般贸易谈判的共性体现在（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较强</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政策性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内容广泛</a:t>
            </a: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影响因素复杂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价格为核心</a:t>
            </a:r>
          </a:p>
        </p:txBody>
      </p:sp>
      <p:sp>
        <p:nvSpPr>
          <p:cNvPr id="6" name="文本框 5"/>
          <p:cNvSpPr txBox="1"/>
          <p:nvPr/>
        </p:nvSpPr>
        <p:spPr>
          <a:xfrm>
            <a:off x="1194098" y="3222218"/>
            <a:ext cx="10875982"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smtClean="0">
                <a:latin typeface="楷体" panose="02010609060101010101" pitchFamily="49" charset="-122"/>
                <a:ea typeface="楷体" panose="02010609060101010101" pitchFamily="49" charset="-122"/>
              </a:rPr>
              <a:t>国际</a:t>
            </a:r>
            <a:r>
              <a:rPr lang="zh-CN" altLang="en-US" sz="2400" dirty="0">
                <a:latin typeface="楷体" panose="02010609060101010101" pitchFamily="49" charset="-122"/>
                <a:ea typeface="楷体" panose="02010609060101010101" pitchFamily="49" charset="-122"/>
              </a:rPr>
              <a:t>商务谈判具有一般贸易谈判的共性</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）以经济利益为谈判的目的</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）以经济利益作为谈判的主要评价指标</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）以价格作为谈判的核心。</a:t>
            </a:r>
          </a:p>
        </p:txBody>
      </p:sp>
    </p:spTree>
    <p:extLst>
      <p:ext uri="{BB962C8B-B14F-4D97-AF65-F5344CB8AC3E}">
        <p14:creationId xmlns:p14="http://schemas.microsoft.com/office/powerpoint/2010/main" val="4041397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在商务谈判中，一方对其所接触的对象的反应倾向称为（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认识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情感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意向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印象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7203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在商务谈判中，一方对其所接触的对象的反应倾向称为（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认识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情感</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意向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印象</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222218"/>
            <a:ext cx="1087598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a:latin typeface="楷体" panose="02010609060101010101" pitchFamily="49" charset="-122"/>
                <a:ea typeface="楷体" panose="02010609060101010101" pitchFamily="49" charset="-122"/>
              </a:rPr>
              <a:t>所谓意向，是指一个人对其所接触的对象的反应倾向，也称行为的准备状态，它直接作用于谈判的结果。</a:t>
            </a:r>
          </a:p>
        </p:txBody>
      </p:sp>
    </p:spTree>
    <p:extLst>
      <p:ext uri="{BB962C8B-B14F-4D97-AF65-F5344CB8AC3E}">
        <p14:creationId xmlns:p14="http://schemas.microsoft.com/office/powerpoint/2010/main" val="479374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以下各国中，不属于英美法体系的是（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印度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新西兰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爱尔兰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41055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以下各国中，不属于英美法体系的是（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印度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新西兰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爱尔兰</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222218"/>
            <a:ext cx="1087598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zh-CN" altLang="en-US"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a:t>
            </a:r>
          </a:p>
          <a:p>
            <a:pPr>
              <a:lnSpc>
                <a:spcPct val="150000"/>
              </a:lnSpc>
            </a:pPr>
            <a:r>
              <a:rPr lang="zh-CN" altLang="en-US" sz="2400" dirty="0">
                <a:latin typeface="楷体" panose="02010609060101010101" pitchFamily="49" charset="-122"/>
                <a:ea typeface="楷体" panose="02010609060101010101" pitchFamily="49" charset="-122"/>
              </a:rPr>
              <a:t>英美法形成于英国，以后扩展到美国及其他过去曾受英国殖民统治的国家和地区，主要包括加拿大、澳大利亚、新西兰、爱尔兰、印度、巴基斯坦、马来西亚、新加坡以及中国香港地区等。日本是引入了大陆法。</a:t>
            </a:r>
          </a:p>
        </p:txBody>
      </p:sp>
    </p:spTree>
    <p:extLst>
      <p:ext uri="{BB962C8B-B14F-4D97-AF65-F5344CB8AC3E}">
        <p14:creationId xmlns:p14="http://schemas.microsoft.com/office/powerpoint/2010/main" val="2761840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谈判人员应具备的知识结构是（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en-US" altLang="zh-CN" sz="2400" dirty="0">
                <a:latin typeface="微软雅黑" panose="020B0503020204020204" pitchFamily="34" charset="-122"/>
                <a:ea typeface="微软雅黑" panose="020B0503020204020204" pitchFamily="34" charset="-122"/>
              </a:rPr>
              <a:t>H”</a:t>
            </a:r>
            <a:r>
              <a:rPr lang="zh-CN" altLang="en-US" sz="2400" dirty="0">
                <a:latin typeface="微软雅黑" panose="020B0503020204020204" pitchFamily="34" charset="-122"/>
                <a:ea typeface="微软雅黑" panose="020B0503020204020204" pitchFamily="34" charset="-122"/>
              </a:rPr>
              <a:t>形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形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a:t>
            </a:r>
            <a:r>
              <a:rPr lang="zh-CN" altLang="en-US" sz="2400" dirty="0" smtClean="0">
                <a:latin typeface="微软雅黑" panose="020B0503020204020204" pitchFamily="34" charset="-122"/>
                <a:ea typeface="微软雅黑" panose="020B0503020204020204" pitchFamily="34" charset="-122"/>
              </a:rPr>
              <a:t>形                         </a:t>
            </a:r>
            <a:r>
              <a:rPr lang="en-US" altLang="zh-CN" sz="2400" dirty="0" smtClean="0">
                <a:latin typeface="微软雅黑" panose="020B0503020204020204" pitchFamily="34" charset="-122"/>
                <a:ea typeface="微软雅黑" panose="020B0503020204020204" pitchFamily="34" charset="-122"/>
              </a:rPr>
              <a:t>D:“</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形</a:t>
            </a:r>
          </a:p>
        </p:txBody>
      </p:sp>
    </p:spTree>
    <p:extLst>
      <p:ext uri="{BB962C8B-B14F-4D97-AF65-F5344CB8AC3E}">
        <p14:creationId xmlns:p14="http://schemas.microsoft.com/office/powerpoint/2010/main" val="3795276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谈判人员应具备的知识结构是（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en-US" altLang="zh-CN" sz="2400" dirty="0">
                <a:latin typeface="微软雅黑" panose="020B0503020204020204" pitchFamily="34" charset="-122"/>
                <a:ea typeface="微软雅黑" panose="020B0503020204020204" pitchFamily="34" charset="-122"/>
              </a:rPr>
              <a:t>H”</a:t>
            </a:r>
            <a:r>
              <a:rPr lang="zh-CN" altLang="en-US" sz="2400" dirty="0">
                <a:latin typeface="微软雅黑" panose="020B0503020204020204" pitchFamily="34" charset="-122"/>
                <a:ea typeface="微软雅黑" panose="020B0503020204020204" pitchFamily="34" charset="-122"/>
              </a:rPr>
              <a:t>形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形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a:t>
            </a:r>
            <a:r>
              <a:rPr lang="zh-CN" altLang="en-US" sz="2400" dirty="0" smtClean="0">
                <a:latin typeface="微软雅黑" panose="020B0503020204020204" pitchFamily="34" charset="-122"/>
                <a:ea typeface="微软雅黑" panose="020B0503020204020204" pitchFamily="34" charset="-122"/>
              </a:rPr>
              <a:t>形                         </a:t>
            </a:r>
            <a:r>
              <a:rPr lang="en-US" altLang="zh-CN" sz="2400" dirty="0" smtClean="0">
                <a:latin typeface="微软雅黑" panose="020B0503020204020204" pitchFamily="34" charset="-122"/>
                <a:ea typeface="微软雅黑" panose="020B0503020204020204" pitchFamily="34" charset="-122"/>
              </a:rPr>
              <a:t>D:“</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形</a:t>
            </a:r>
          </a:p>
        </p:txBody>
      </p:sp>
      <p:sp>
        <p:nvSpPr>
          <p:cNvPr id="6" name="文本框 5"/>
          <p:cNvSpPr txBox="1"/>
          <p:nvPr/>
        </p:nvSpPr>
        <p:spPr>
          <a:xfrm>
            <a:off x="1194098" y="3222218"/>
            <a:ext cx="10875982" cy="222176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a:latin typeface="楷体" panose="02010609060101010101" pitchFamily="49" charset="-122"/>
                <a:ea typeface="楷体" panose="02010609060101010101" pitchFamily="49" charset="-122"/>
              </a:rPr>
              <a:t>一名商务谈判者必须是全能型专家。“专家”即指能够专长于某一方面。因此应当具备“</a:t>
            </a:r>
            <a:r>
              <a:rPr lang="en-US" altLang="zh-CN" sz="2400" dirty="0">
                <a:latin typeface="楷体" panose="02010609060101010101" pitchFamily="49" charset="-122"/>
                <a:ea typeface="楷体" panose="02010609060101010101" pitchFamily="49" charset="-122"/>
              </a:rPr>
              <a:t>T"</a:t>
            </a:r>
            <a:r>
              <a:rPr lang="zh-CN" altLang="en-US" sz="2400" dirty="0">
                <a:latin typeface="楷体" panose="02010609060101010101" pitchFamily="49" charset="-122"/>
                <a:ea typeface="楷体" panose="02010609060101010101" pitchFamily="49" charset="-122"/>
              </a:rPr>
              <a:t>形知识结构，也就是说，不仅在横向方面具有广博的知识面，而且在纵向方面也要有较深的专门学问，两者构成一个“</a:t>
            </a:r>
            <a:r>
              <a:rPr lang="en-US" altLang="zh-CN" sz="2400" dirty="0">
                <a:latin typeface="楷体" panose="02010609060101010101" pitchFamily="49" charset="-122"/>
                <a:ea typeface="楷体" panose="02010609060101010101" pitchFamily="49" charset="-122"/>
              </a:rPr>
              <a:t>T"</a:t>
            </a:r>
            <a:r>
              <a:rPr lang="zh-CN" altLang="en-US" sz="2400" dirty="0">
                <a:latin typeface="楷体" panose="02010609060101010101" pitchFamily="49" charset="-122"/>
                <a:ea typeface="楷体" panose="02010609060101010101" pitchFamily="49" charset="-122"/>
              </a:rPr>
              <a:t>形的知识结构。</a:t>
            </a:r>
          </a:p>
        </p:txBody>
      </p:sp>
    </p:spTree>
    <p:extLst>
      <p:ext uri="{BB962C8B-B14F-4D97-AF65-F5344CB8AC3E}">
        <p14:creationId xmlns:p14="http://schemas.microsoft.com/office/powerpoint/2010/main" val="185575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449946890"/>
              </p:ext>
            </p:extLst>
          </p:nvPr>
        </p:nvGraphicFramePr>
        <p:xfrm>
          <a:off x="0" y="1268760"/>
          <a:ext cx="1691680" cy="3878608"/>
        </p:xfrm>
        <a:graphic>
          <a:graphicData uri="http://schemas.openxmlformats.org/drawingml/2006/table">
            <a:tbl>
              <a:tblPr>
                <a:tableStyleId>{2D5ABB26-0587-4C30-8999-92F81FD0307C}</a:tableStyleId>
              </a:tblPr>
              <a:tblGrid>
                <a:gridCol w="1691680"/>
              </a:tblGrid>
              <a:tr h="9696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概念特点</a:t>
                      </a:r>
                    </a:p>
                    <a:p>
                      <a:pPr algn="ctr"/>
                      <a:endParaRPr lang="zh-CN" altLang="en-US" sz="24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种类</a:t>
                      </a:r>
                    </a:p>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90046" y="652311"/>
            <a:ext cx="5109091"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第一</a:t>
            </a:r>
            <a:r>
              <a:rPr lang="zh-CN" altLang="en-US" sz="3200" dirty="0" smtClean="0">
                <a:latin typeface="黑体" panose="02010609060101010101" pitchFamily="49" charset="-122"/>
                <a:ea typeface="黑体" panose="02010609060101010101" pitchFamily="49" charset="-122"/>
              </a:rPr>
              <a:t>章  国际商务谈判概述</a:t>
            </a:r>
          </a:p>
        </p:txBody>
      </p: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a:t>
            </a:fld>
            <a:endParaRPr lang="zh-CN" altLang="en-US" kern="0" dirty="0">
              <a:solidFill>
                <a:sysClr val="window" lastClr="FFFFFF"/>
              </a:solidFill>
              <a:latin typeface="Calibri"/>
              <a:ea typeface="宋体"/>
            </a:endParaRPr>
          </a:p>
        </p:txBody>
      </p:sp>
      <p:sp>
        <p:nvSpPr>
          <p:cNvPr id="3" name="矩形 2"/>
          <p:cNvSpPr/>
          <p:nvPr/>
        </p:nvSpPr>
        <p:spPr>
          <a:xfrm>
            <a:off x="137954" y="34989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基本原则</a:t>
            </a:r>
          </a:p>
        </p:txBody>
      </p:sp>
      <p:sp>
        <p:nvSpPr>
          <p:cNvPr id="2" name="矩形 1"/>
          <p:cNvSpPr/>
          <p:nvPr/>
        </p:nvSpPr>
        <p:spPr>
          <a:xfrm>
            <a:off x="127575" y="45016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基本程序</a:t>
            </a:r>
          </a:p>
        </p:txBody>
      </p:sp>
      <p:sp>
        <p:nvSpPr>
          <p:cNvPr id="12" name="圆角矩形 11"/>
          <p:cNvSpPr/>
          <p:nvPr/>
        </p:nvSpPr>
        <p:spPr>
          <a:xfrm>
            <a:off x="2953802" y="1551579"/>
            <a:ext cx="2558674"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三个概念</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3" name="圆角矩形 12"/>
          <p:cNvSpPr/>
          <p:nvPr/>
        </p:nvSpPr>
        <p:spPr>
          <a:xfrm>
            <a:off x="6774598" y="1543622"/>
            <a:ext cx="2380199"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共性和特殊性</a:t>
            </a:r>
          </a:p>
        </p:txBody>
      </p:sp>
      <p:sp>
        <p:nvSpPr>
          <p:cNvPr id="14" name="圆角矩形 13"/>
          <p:cNvSpPr/>
          <p:nvPr/>
        </p:nvSpPr>
        <p:spPr>
          <a:xfrm>
            <a:off x="2953802" y="2607621"/>
            <a:ext cx="2558675"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latin typeface="楷体" panose="02010609060101010101" pitchFamily="49" charset="-122"/>
                <a:ea typeface="楷体" panose="02010609060101010101" pitchFamily="49" charset="-122"/>
              </a:rPr>
              <a:t>6</a:t>
            </a: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种分类方法</a:t>
            </a:r>
          </a:p>
        </p:txBody>
      </p:sp>
      <p:sp>
        <p:nvSpPr>
          <p:cNvPr id="6" name="文本框 5"/>
          <p:cNvSpPr txBox="1"/>
          <p:nvPr/>
        </p:nvSpPr>
        <p:spPr>
          <a:xfrm>
            <a:off x="5966035" y="1543622"/>
            <a:ext cx="355003" cy="400110"/>
          </a:xfrm>
          <a:prstGeom prst="rect">
            <a:avLst/>
          </a:prstGeom>
          <a:noFill/>
        </p:spPr>
        <p:txBody>
          <a:bodyPr wrap="square" rtlCol="0">
            <a:spAutoFit/>
          </a:bodyPr>
          <a:lstStyle/>
          <a:p>
            <a:r>
              <a:rPr lang="en-US" altLang="zh-CN" sz="2000" dirty="0" smtClean="0"/>
              <a:t>&amp;</a:t>
            </a:r>
            <a:endParaRPr lang="zh-CN" altLang="en-US" sz="2000" dirty="0"/>
          </a:p>
        </p:txBody>
      </p:sp>
    </p:spTree>
    <p:extLst>
      <p:ext uri="{BB962C8B-B14F-4D97-AF65-F5344CB8AC3E}">
        <p14:creationId xmlns:p14="http://schemas.microsoft.com/office/powerpoint/2010/main" val="210703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谈判队伍的人员构成一般不包括（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技术人员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翻译</a:t>
            </a:r>
            <a:r>
              <a:rPr lang="zh-CN" altLang="en-US" sz="2400" dirty="0">
                <a:latin typeface="微软雅黑" panose="020B0503020204020204" pitchFamily="34" charset="-122"/>
                <a:ea typeface="微软雅黑" panose="020B0503020204020204" pitchFamily="34" charset="-122"/>
              </a:rPr>
              <a:t>人员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记录</a:t>
            </a:r>
            <a:r>
              <a:rPr lang="zh-CN" altLang="en-US" sz="2400" dirty="0">
                <a:latin typeface="微软雅黑" panose="020B0503020204020204" pitchFamily="34" charset="-122"/>
                <a:ea typeface="微软雅黑" panose="020B0503020204020204" pitchFamily="34" charset="-122"/>
              </a:rPr>
              <a:t>人员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主管</a:t>
            </a:r>
            <a:r>
              <a:rPr lang="zh-CN" altLang="en-US" sz="2400" dirty="0">
                <a:latin typeface="微软雅黑" panose="020B0503020204020204" pitchFamily="34" charset="-122"/>
                <a:ea typeface="微软雅黑" panose="020B0503020204020204" pitchFamily="34" charset="-122"/>
              </a:rPr>
              <a:t>官员</a:t>
            </a:r>
          </a:p>
        </p:txBody>
      </p:sp>
    </p:spTree>
    <p:extLst>
      <p:ext uri="{BB962C8B-B14F-4D97-AF65-F5344CB8AC3E}">
        <p14:creationId xmlns:p14="http://schemas.microsoft.com/office/powerpoint/2010/main" val="10215600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谈判队伍的人员构成一般不包括（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技术人员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翻译</a:t>
            </a:r>
            <a:r>
              <a:rPr lang="zh-CN" altLang="en-US" sz="2400" dirty="0">
                <a:latin typeface="微软雅黑" panose="020B0503020204020204" pitchFamily="34" charset="-122"/>
                <a:ea typeface="微软雅黑" panose="020B0503020204020204" pitchFamily="34" charset="-122"/>
              </a:rPr>
              <a:t>人员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记录</a:t>
            </a:r>
            <a:r>
              <a:rPr lang="zh-CN" altLang="en-US" sz="2400" dirty="0">
                <a:latin typeface="微软雅黑" panose="020B0503020204020204" pitchFamily="34" charset="-122"/>
                <a:ea typeface="微软雅黑" panose="020B0503020204020204" pitchFamily="34" charset="-122"/>
              </a:rPr>
              <a:t>人员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主管</a:t>
            </a:r>
            <a:r>
              <a:rPr lang="zh-CN" altLang="en-US" sz="2400" dirty="0">
                <a:latin typeface="微软雅黑" panose="020B0503020204020204" pitchFamily="34" charset="-122"/>
                <a:ea typeface="微软雅黑" panose="020B0503020204020204" pitchFamily="34" charset="-122"/>
              </a:rPr>
              <a:t>官员</a:t>
            </a:r>
          </a:p>
        </p:txBody>
      </p:sp>
      <p:sp>
        <p:nvSpPr>
          <p:cNvPr id="6" name="文本框 5"/>
          <p:cNvSpPr txBox="1"/>
          <p:nvPr/>
        </p:nvSpPr>
        <p:spPr>
          <a:xfrm>
            <a:off x="1194098" y="3222218"/>
            <a:ext cx="10875982" cy="166776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smtClean="0">
                <a:latin typeface="楷体" panose="02010609060101010101" pitchFamily="49" charset="-122"/>
                <a:ea typeface="楷体" panose="02010609060101010101" pitchFamily="49" charset="-122"/>
              </a:rPr>
              <a:t>一</a:t>
            </a:r>
            <a:r>
              <a:rPr lang="zh-CN" altLang="en-US" sz="2400" dirty="0">
                <a:latin typeface="楷体" panose="02010609060101010101" pitchFamily="49" charset="-122"/>
                <a:ea typeface="楷体" panose="02010609060101010101" pitchFamily="49" charset="-122"/>
              </a:rPr>
              <a:t>支谈判队伍应包括以下几类人员： 技术人员、商务人员、法律人员、财务人员、翻译人员、谈判领导人员、记录人员。</a:t>
            </a:r>
          </a:p>
        </p:txBody>
      </p:sp>
    </p:spTree>
    <p:extLst>
      <p:ext uri="{BB962C8B-B14F-4D97-AF65-F5344CB8AC3E}">
        <p14:creationId xmlns:p14="http://schemas.microsoft.com/office/powerpoint/2010/main" val="33077244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专门从事交易中介的中间商被称为（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享有</a:t>
            </a:r>
            <a:r>
              <a:rPr lang="zh-CN" altLang="en-US" sz="2400" dirty="0">
                <a:latin typeface="微软雅黑" panose="020B0503020204020204" pitchFamily="34" charset="-122"/>
                <a:ea typeface="微软雅黑" panose="020B0503020204020204" pitchFamily="34" charset="-122"/>
              </a:rPr>
              <a:t>一定知名度的客商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骗子</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客商</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借</a:t>
            </a:r>
            <a:r>
              <a:rPr lang="zh-CN" altLang="en-US" sz="2400" dirty="0">
                <a:latin typeface="微软雅黑" panose="020B0503020204020204" pitchFamily="34" charset="-122"/>
                <a:ea typeface="微软雅黑" panose="020B0503020204020204" pitchFamily="34" charset="-122"/>
              </a:rPr>
              <a:t>树乘凉的客商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皮包商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0272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专门从事交易中介的中间商被称为（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享有</a:t>
            </a:r>
            <a:r>
              <a:rPr lang="zh-CN" altLang="en-US" sz="2400" dirty="0">
                <a:latin typeface="微软雅黑" panose="020B0503020204020204" pitchFamily="34" charset="-122"/>
                <a:ea typeface="微软雅黑" panose="020B0503020204020204" pitchFamily="34" charset="-122"/>
              </a:rPr>
              <a:t>一定知名度的客商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骗子</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客商</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借</a:t>
            </a:r>
            <a:r>
              <a:rPr lang="zh-CN" altLang="en-US" sz="2400" dirty="0">
                <a:latin typeface="微软雅黑" panose="020B0503020204020204" pitchFamily="34" charset="-122"/>
                <a:ea typeface="微软雅黑" panose="020B0503020204020204" pitchFamily="34" charset="-122"/>
              </a:rPr>
              <a:t>树乘凉的客商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皮包商</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94098" y="3222218"/>
            <a:ext cx="1087598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a:latin typeface="楷体" panose="02010609060101010101" pitchFamily="49" charset="-122"/>
                <a:ea typeface="楷体" panose="02010609060101010101" pitchFamily="49" charset="-122"/>
              </a:rPr>
              <a:t>皮包商，即专门从事交易中介的中间商。这类客商无法人资格，因而无权签订合同，它们只是为了收取佣金为交易双方牵线搭桥。</a:t>
            </a:r>
          </a:p>
        </p:txBody>
      </p:sp>
    </p:spTree>
    <p:extLst>
      <p:ext uri="{BB962C8B-B14F-4D97-AF65-F5344CB8AC3E}">
        <p14:creationId xmlns:p14="http://schemas.microsoft.com/office/powerpoint/2010/main" val="13244540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由于双方对合同条款理解不同而导致的僵局被称为（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初期僵局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执行</a:t>
            </a:r>
            <a:r>
              <a:rPr lang="zh-CN" altLang="en-US" sz="2400" dirty="0">
                <a:latin typeface="微软雅黑" panose="020B0503020204020204" pitchFamily="34" charset="-122"/>
                <a:ea typeface="微软雅黑" panose="020B0503020204020204" pitchFamily="34" charset="-122"/>
              </a:rPr>
              <a:t>期僵局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协议</a:t>
            </a:r>
            <a:r>
              <a:rPr lang="zh-CN" altLang="en-US" sz="2400" dirty="0">
                <a:latin typeface="微软雅黑" panose="020B0503020204020204" pitchFamily="34" charset="-122"/>
                <a:ea typeface="微软雅黑" panose="020B0503020204020204" pitchFamily="34" charset="-122"/>
              </a:rPr>
              <a:t>期</a:t>
            </a:r>
            <a:r>
              <a:rPr lang="zh-CN" altLang="en-US" sz="2400" dirty="0" smtClean="0">
                <a:latin typeface="微软雅黑" panose="020B0503020204020204" pitchFamily="34" charset="-122"/>
                <a:ea typeface="微软雅黑" panose="020B0503020204020204" pitchFamily="34" charset="-122"/>
              </a:rPr>
              <a:t>僵局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中期</a:t>
            </a:r>
            <a:r>
              <a:rPr lang="zh-CN" altLang="en-US" sz="2400" dirty="0">
                <a:latin typeface="微软雅黑" panose="020B0503020204020204" pitchFamily="34" charset="-122"/>
                <a:ea typeface="微软雅黑" panose="020B0503020204020204" pitchFamily="34" charset="-122"/>
              </a:rPr>
              <a:t>僵局</a:t>
            </a:r>
          </a:p>
        </p:txBody>
      </p:sp>
    </p:spTree>
    <p:extLst>
      <p:ext uri="{BB962C8B-B14F-4D97-AF65-F5344CB8AC3E}">
        <p14:creationId xmlns:p14="http://schemas.microsoft.com/office/powerpoint/2010/main" val="2920868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由于双方对合同条款理解不同而导致的僵局被称为（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初期僵局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执行</a:t>
            </a:r>
            <a:r>
              <a:rPr lang="zh-CN" altLang="en-US" sz="2400" dirty="0">
                <a:latin typeface="微软雅黑" panose="020B0503020204020204" pitchFamily="34" charset="-122"/>
                <a:ea typeface="微软雅黑" panose="020B0503020204020204" pitchFamily="34" charset="-122"/>
              </a:rPr>
              <a:t>期僵局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协议</a:t>
            </a:r>
            <a:r>
              <a:rPr lang="zh-CN" altLang="en-US" sz="2400" dirty="0">
                <a:latin typeface="微软雅黑" panose="020B0503020204020204" pitchFamily="34" charset="-122"/>
                <a:ea typeface="微软雅黑" panose="020B0503020204020204" pitchFamily="34" charset="-122"/>
              </a:rPr>
              <a:t>期</a:t>
            </a:r>
            <a:r>
              <a:rPr lang="zh-CN" altLang="en-US" sz="2400" dirty="0" smtClean="0">
                <a:latin typeface="微软雅黑" panose="020B0503020204020204" pitchFamily="34" charset="-122"/>
                <a:ea typeface="微软雅黑" panose="020B0503020204020204" pitchFamily="34" charset="-122"/>
              </a:rPr>
              <a:t>僵局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中期</a:t>
            </a:r>
            <a:r>
              <a:rPr lang="zh-CN" altLang="en-US" sz="2400" dirty="0">
                <a:latin typeface="微软雅黑" panose="020B0503020204020204" pitchFamily="34" charset="-122"/>
                <a:ea typeface="微软雅黑" panose="020B0503020204020204" pitchFamily="34" charset="-122"/>
              </a:rPr>
              <a:t>僵局</a:t>
            </a:r>
          </a:p>
        </p:txBody>
      </p:sp>
      <p:sp>
        <p:nvSpPr>
          <p:cNvPr id="6" name="文本框 5"/>
          <p:cNvSpPr txBox="1"/>
          <p:nvPr/>
        </p:nvSpPr>
        <p:spPr>
          <a:xfrm>
            <a:off x="1194098" y="3222218"/>
            <a:ext cx="1087598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执行期僵局是在执行合同过程中双方对合同条款理解不同而产生的分歧，或出现了双方始料未及的情况导致一方把责任有意推向另一方，抑或一方未能严格履行协议引起另一方的严重不满等而引起的责任分担不明确的争议。</a:t>
            </a:r>
          </a:p>
        </p:txBody>
      </p:sp>
    </p:spTree>
    <p:extLst>
      <p:ext uri="{BB962C8B-B14F-4D97-AF65-F5344CB8AC3E}">
        <p14:creationId xmlns:p14="http://schemas.microsoft.com/office/powerpoint/2010/main" val="2280144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双方谈判人员适当互赠礼品的做法是（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求助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贿赂</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为了</a:t>
            </a:r>
            <a:r>
              <a:rPr lang="zh-CN" altLang="en-US" sz="2400" dirty="0">
                <a:latin typeface="微软雅黑" panose="020B0503020204020204" pitchFamily="34" charset="-122"/>
                <a:ea typeface="微软雅黑" panose="020B0503020204020204" pitchFamily="34" charset="-122"/>
              </a:rPr>
              <a:t>理解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润滑</a:t>
            </a:r>
            <a:r>
              <a:rPr lang="zh-CN" altLang="en-US" sz="2400" dirty="0">
                <a:latin typeface="微软雅黑" panose="020B0503020204020204" pitchFamily="34" charset="-122"/>
                <a:ea typeface="微软雅黑" panose="020B0503020204020204" pitchFamily="34" charset="-122"/>
              </a:rPr>
              <a:t>策略</a:t>
            </a:r>
          </a:p>
        </p:txBody>
      </p:sp>
    </p:spTree>
    <p:extLst>
      <p:ext uri="{BB962C8B-B14F-4D97-AF65-F5344CB8AC3E}">
        <p14:creationId xmlns:p14="http://schemas.microsoft.com/office/powerpoint/2010/main" val="42726450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双方谈判人员适当互赠礼品的做法是（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求助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贿赂</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为了</a:t>
            </a:r>
            <a:r>
              <a:rPr lang="zh-CN" altLang="en-US" sz="2400" dirty="0">
                <a:latin typeface="微软雅黑" panose="020B0503020204020204" pitchFamily="34" charset="-122"/>
                <a:ea typeface="微软雅黑" panose="020B0503020204020204" pitchFamily="34" charset="-122"/>
              </a:rPr>
              <a:t>理解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润滑</a:t>
            </a:r>
            <a:r>
              <a:rPr lang="zh-CN" altLang="en-US" sz="2400" dirty="0">
                <a:latin typeface="微软雅黑" panose="020B0503020204020204" pitchFamily="34" charset="-122"/>
                <a:ea typeface="微软雅黑" panose="020B0503020204020204" pitchFamily="34" charset="-122"/>
              </a:rPr>
              <a:t>策略</a:t>
            </a:r>
          </a:p>
        </p:txBody>
      </p:sp>
      <p:sp>
        <p:nvSpPr>
          <p:cNvPr id="6" name="文本框 5"/>
          <p:cNvSpPr txBox="1"/>
          <p:nvPr/>
        </p:nvSpPr>
        <p:spPr>
          <a:xfrm>
            <a:off x="1194098" y="3222218"/>
            <a:ext cx="10875982" cy="166776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smtClean="0">
                <a:latin typeface="楷体" panose="02010609060101010101" pitchFamily="49" charset="-122"/>
                <a:ea typeface="楷体" panose="02010609060101010101" pitchFamily="49" charset="-122"/>
              </a:rPr>
              <a:t>谈判</a:t>
            </a:r>
            <a:r>
              <a:rPr lang="zh-CN" altLang="en-US" sz="2400" dirty="0">
                <a:latin typeface="楷体" panose="02010609060101010101" pitchFamily="49" charset="-122"/>
                <a:ea typeface="楷体" panose="02010609060101010101" pitchFamily="49" charset="-122"/>
              </a:rPr>
              <a:t>人员在相互交往的过程中，可以适当地互赠些礼品作为联络感情的方法，西方学者幽默地称之为“润滑策略”。</a:t>
            </a:r>
          </a:p>
        </p:txBody>
      </p:sp>
    </p:spTree>
    <p:extLst>
      <p:ext uri="{BB962C8B-B14F-4D97-AF65-F5344CB8AC3E}">
        <p14:creationId xmlns:p14="http://schemas.microsoft.com/office/powerpoint/2010/main" val="3176973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当谈判对手的腹部起伏不停时，一般意味着（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很自信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有</a:t>
            </a:r>
            <a:r>
              <a:rPr lang="zh-CN" altLang="en-US" sz="2400" dirty="0" smtClean="0">
                <a:latin typeface="微软雅黑" panose="020B0503020204020204" pitchFamily="34" charset="-122"/>
                <a:ea typeface="微软雅黑" panose="020B0503020204020204" pitchFamily="34" charset="-122"/>
              </a:rPr>
              <a:t>雅量</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他很</a:t>
            </a:r>
            <a:r>
              <a:rPr lang="zh-CN" altLang="en-US" sz="2400" dirty="0">
                <a:latin typeface="微软雅黑" panose="020B0503020204020204" pitchFamily="34" charset="-122"/>
                <a:ea typeface="微软雅黑" panose="020B0503020204020204" pitchFamily="34" charset="-122"/>
              </a:rPr>
              <a:t>兴奋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没有戒备之心</a:t>
            </a:r>
          </a:p>
        </p:txBody>
      </p:sp>
    </p:spTree>
    <p:extLst>
      <p:ext uri="{BB962C8B-B14F-4D97-AF65-F5344CB8AC3E}">
        <p14:creationId xmlns:p14="http://schemas.microsoft.com/office/powerpoint/2010/main" val="1405283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当谈判对手的腹部起伏不停时，一般意味着（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很自信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有</a:t>
            </a:r>
            <a:r>
              <a:rPr lang="zh-CN" altLang="en-US" sz="2400" dirty="0" smtClean="0">
                <a:latin typeface="微软雅黑" panose="020B0503020204020204" pitchFamily="34" charset="-122"/>
                <a:ea typeface="微软雅黑" panose="020B0503020204020204" pitchFamily="34" charset="-122"/>
              </a:rPr>
              <a:t>雅量</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他很</a:t>
            </a:r>
            <a:r>
              <a:rPr lang="zh-CN" altLang="en-US" sz="2400" dirty="0">
                <a:latin typeface="微软雅黑" panose="020B0503020204020204" pitchFamily="34" charset="-122"/>
                <a:ea typeface="微软雅黑" panose="020B0503020204020204" pitchFamily="34" charset="-122"/>
              </a:rPr>
              <a:t>兴奋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他</a:t>
            </a:r>
            <a:r>
              <a:rPr lang="zh-CN" altLang="en-US" sz="2400" dirty="0">
                <a:latin typeface="微软雅黑" panose="020B0503020204020204" pitchFamily="34" charset="-122"/>
                <a:ea typeface="微软雅黑" panose="020B0503020204020204" pitchFamily="34" charset="-122"/>
              </a:rPr>
              <a:t>没有戒备之心</a:t>
            </a:r>
          </a:p>
        </p:txBody>
      </p:sp>
      <p:sp>
        <p:nvSpPr>
          <p:cNvPr id="6" name="文本框 5"/>
          <p:cNvSpPr txBox="1"/>
          <p:nvPr/>
        </p:nvSpPr>
        <p:spPr>
          <a:xfrm>
            <a:off x="1194098" y="3222218"/>
            <a:ext cx="1009874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a:latin typeface="楷体" panose="02010609060101010101" pitchFamily="49" charset="-122"/>
                <a:ea typeface="楷体" panose="02010609060101010101" pitchFamily="49" charset="-122"/>
              </a:rPr>
              <a:t>腹部起伏不停，反映出兴奋或愤怒，极度起伏，意味着即将爆发的兴奋与激动状态。</a:t>
            </a:r>
          </a:p>
        </p:txBody>
      </p:sp>
    </p:spTree>
    <p:extLst>
      <p:ext uri="{BB962C8B-B14F-4D97-AF65-F5344CB8AC3E}">
        <p14:creationId xmlns:p14="http://schemas.microsoft.com/office/powerpoint/2010/main" val="24439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nvPr>
        </p:nvGraphicFramePr>
        <p:xfrm>
          <a:off x="0" y="1268760"/>
          <a:ext cx="1691680" cy="3878608"/>
        </p:xfrm>
        <a:graphic>
          <a:graphicData uri="http://schemas.openxmlformats.org/drawingml/2006/table">
            <a:tbl>
              <a:tblPr>
                <a:tableStyleId>{2D5ABB26-0587-4C30-8999-92F81FD0307C}</a:tableStyleId>
              </a:tblPr>
              <a:tblGrid>
                <a:gridCol w="1691680"/>
              </a:tblGrid>
              <a:tr h="9696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概念特点</a:t>
                      </a:r>
                    </a:p>
                    <a:p>
                      <a:pPr algn="ctr"/>
                      <a:endParaRPr lang="zh-CN" altLang="en-US" sz="24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种类</a:t>
                      </a:r>
                    </a:p>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90046" y="652311"/>
            <a:ext cx="5109091"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第一</a:t>
            </a:r>
            <a:r>
              <a:rPr lang="zh-CN" altLang="en-US" sz="3200" dirty="0" smtClean="0">
                <a:latin typeface="黑体" panose="02010609060101010101" pitchFamily="49" charset="-122"/>
                <a:ea typeface="黑体" panose="02010609060101010101" pitchFamily="49" charset="-122"/>
              </a:rPr>
              <a:t>章  国际商务谈判概述</a:t>
            </a:r>
          </a:p>
        </p:txBody>
      </p: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a:t>
            </a:fld>
            <a:endParaRPr lang="zh-CN" altLang="en-US" kern="0" dirty="0">
              <a:solidFill>
                <a:sysClr val="window" lastClr="FFFFFF"/>
              </a:solidFill>
              <a:latin typeface="Calibri"/>
              <a:ea typeface="宋体"/>
            </a:endParaRPr>
          </a:p>
        </p:txBody>
      </p:sp>
      <p:sp>
        <p:nvSpPr>
          <p:cNvPr id="3" name="矩形 2"/>
          <p:cNvSpPr/>
          <p:nvPr/>
        </p:nvSpPr>
        <p:spPr>
          <a:xfrm>
            <a:off x="137954" y="34989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基本原则</a:t>
            </a:r>
          </a:p>
        </p:txBody>
      </p:sp>
      <p:sp>
        <p:nvSpPr>
          <p:cNvPr id="2" name="矩形 1"/>
          <p:cNvSpPr/>
          <p:nvPr/>
        </p:nvSpPr>
        <p:spPr>
          <a:xfrm>
            <a:off x="127575" y="45016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基本程序</a:t>
            </a:r>
          </a:p>
        </p:txBody>
      </p:sp>
      <p:sp>
        <p:nvSpPr>
          <p:cNvPr id="12" name="圆角矩形 11"/>
          <p:cNvSpPr/>
          <p:nvPr/>
        </p:nvSpPr>
        <p:spPr>
          <a:xfrm>
            <a:off x="2953802" y="1551579"/>
            <a:ext cx="2558674"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三个概念</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3" name="圆角矩形 12"/>
          <p:cNvSpPr/>
          <p:nvPr/>
        </p:nvSpPr>
        <p:spPr>
          <a:xfrm>
            <a:off x="6774598" y="1543622"/>
            <a:ext cx="2380199"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共性和特殊性</a:t>
            </a:r>
          </a:p>
        </p:txBody>
      </p:sp>
      <p:sp>
        <p:nvSpPr>
          <p:cNvPr id="14" name="圆角矩形 13"/>
          <p:cNvSpPr/>
          <p:nvPr/>
        </p:nvSpPr>
        <p:spPr>
          <a:xfrm>
            <a:off x="2953802" y="2607621"/>
            <a:ext cx="2558675"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latin typeface="楷体" panose="02010609060101010101" pitchFamily="49" charset="-122"/>
                <a:ea typeface="楷体" panose="02010609060101010101" pitchFamily="49" charset="-122"/>
              </a:rPr>
              <a:t>6</a:t>
            </a: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种分类方法</a:t>
            </a:r>
          </a:p>
        </p:txBody>
      </p:sp>
      <p:sp>
        <p:nvSpPr>
          <p:cNvPr id="6" name="文本框 5"/>
          <p:cNvSpPr txBox="1"/>
          <p:nvPr/>
        </p:nvSpPr>
        <p:spPr>
          <a:xfrm>
            <a:off x="5966035" y="1543622"/>
            <a:ext cx="355003" cy="400110"/>
          </a:xfrm>
          <a:prstGeom prst="rect">
            <a:avLst/>
          </a:prstGeom>
          <a:noFill/>
        </p:spPr>
        <p:txBody>
          <a:bodyPr wrap="square" rtlCol="0">
            <a:spAutoFit/>
          </a:bodyPr>
          <a:lstStyle/>
          <a:p>
            <a:r>
              <a:rPr lang="en-US" altLang="zh-CN" sz="2000" dirty="0" smtClean="0"/>
              <a:t>&amp;</a:t>
            </a:r>
            <a:endParaRPr lang="zh-CN" altLang="en-US" sz="2000" dirty="0"/>
          </a:p>
        </p:txBody>
      </p:sp>
      <p:sp>
        <p:nvSpPr>
          <p:cNvPr id="15" name="圆角矩形 14"/>
          <p:cNvSpPr/>
          <p:nvPr/>
        </p:nvSpPr>
        <p:spPr>
          <a:xfrm>
            <a:off x="2953803" y="3502156"/>
            <a:ext cx="1876382"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个原则</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83665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一般来说，谈判人员在开始时精力充沛，其持续时间约占整个谈判时间的（ ）</a:t>
            </a:r>
          </a:p>
          <a:p>
            <a:pPr>
              <a:lnSpc>
                <a:spcPct val="150000"/>
              </a:lnSpc>
            </a:pPr>
            <a:r>
              <a:rPr lang="en-US" altLang="zh-CN" sz="2400" dirty="0" smtClean="0">
                <a:latin typeface="微软雅黑" panose="020B0503020204020204" pitchFamily="34" charset="-122"/>
                <a:ea typeface="微软雅黑" panose="020B0503020204020204" pitchFamily="34" charset="-122"/>
              </a:rPr>
              <a:t>A:3.3</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以下                   </a:t>
            </a:r>
            <a:r>
              <a:rPr lang="en-US" altLang="zh-CN" sz="2400" dirty="0" smtClean="0">
                <a:latin typeface="微软雅黑" panose="020B0503020204020204" pitchFamily="34" charset="-122"/>
                <a:ea typeface="微软雅黑" panose="020B0503020204020204" pitchFamily="34" charset="-122"/>
              </a:rPr>
              <a:t>B:3.3~8.3</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C:8.3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~13.3</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D:13.3</a:t>
            </a:r>
            <a:r>
              <a:rPr lang="zh-CN" altLang="en-US" sz="2400" dirty="0">
                <a:latin typeface="微软雅黑" panose="020B0503020204020204" pitchFamily="34" charset="-122"/>
                <a:ea typeface="微软雅黑" panose="020B0503020204020204" pitchFamily="34" charset="-122"/>
              </a:rPr>
              <a:t>％以上</a:t>
            </a:r>
          </a:p>
        </p:txBody>
      </p:sp>
    </p:spTree>
    <p:extLst>
      <p:ext uri="{BB962C8B-B14F-4D97-AF65-F5344CB8AC3E}">
        <p14:creationId xmlns:p14="http://schemas.microsoft.com/office/powerpoint/2010/main" val="9593238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一般来说，谈判人员在开始时精力充沛，其持续时间约占整个谈判时间的（ ）</a:t>
            </a:r>
          </a:p>
          <a:p>
            <a:pPr>
              <a:lnSpc>
                <a:spcPct val="150000"/>
              </a:lnSpc>
            </a:pPr>
            <a:r>
              <a:rPr lang="en-US" altLang="zh-CN" sz="2400" dirty="0" smtClean="0">
                <a:latin typeface="微软雅黑" panose="020B0503020204020204" pitchFamily="34" charset="-122"/>
                <a:ea typeface="微软雅黑" panose="020B0503020204020204" pitchFamily="34" charset="-122"/>
              </a:rPr>
              <a:t>A:3.3</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以下                   </a:t>
            </a:r>
            <a:r>
              <a:rPr lang="en-US" altLang="zh-CN" sz="2400" dirty="0" smtClean="0">
                <a:latin typeface="微软雅黑" panose="020B0503020204020204" pitchFamily="34" charset="-122"/>
                <a:ea typeface="微软雅黑" panose="020B0503020204020204" pitchFamily="34" charset="-122"/>
              </a:rPr>
              <a:t>B:3.3~8.3</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C:8.3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~13.3</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D:13.3</a:t>
            </a:r>
            <a:r>
              <a:rPr lang="zh-CN" altLang="en-US" sz="2400" dirty="0">
                <a:latin typeface="微软雅黑" panose="020B0503020204020204" pitchFamily="34" charset="-122"/>
                <a:ea typeface="微软雅黑" panose="020B0503020204020204" pitchFamily="34" charset="-122"/>
              </a:rPr>
              <a:t>％以上</a:t>
            </a:r>
          </a:p>
        </p:txBody>
      </p:sp>
      <p:sp>
        <p:nvSpPr>
          <p:cNvPr id="6" name="文本框 5"/>
          <p:cNvSpPr txBox="1"/>
          <p:nvPr/>
        </p:nvSpPr>
        <p:spPr>
          <a:xfrm>
            <a:off x="1194098" y="3979561"/>
            <a:ext cx="1009874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a:latin typeface="楷体" panose="02010609060101010101" pitchFamily="49" charset="-122"/>
                <a:ea typeface="楷体" panose="02010609060101010101" pitchFamily="49" charset="-122"/>
              </a:rPr>
              <a:t>谈判人员在开始时精力充沛，但持续的时间较短，其持续时间约占整个谈判时间的</a:t>
            </a:r>
            <a:r>
              <a:rPr lang="en-US" altLang="zh-CN" sz="2400" dirty="0">
                <a:latin typeface="楷体" panose="02010609060101010101" pitchFamily="49" charset="-122"/>
                <a:ea typeface="楷体" panose="02010609060101010101" pitchFamily="49" charset="-122"/>
              </a:rPr>
              <a:t>8.3</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~13.3</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7364569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如果是一个超过</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天的谈判，精力旺盛期是（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天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天</a:t>
            </a:r>
          </a:p>
        </p:txBody>
      </p:sp>
    </p:spTree>
    <p:extLst>
      <p:ext uri="{BB962C8B-B14F-4D97-AF65-F5344CB8AC3E}">
        <p14:creationId xmlns:p14="http://schemas.microsoft.com/office/powerpoint/2010/main" val="240805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如果是一个超过</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天的谈判，精力旺盛期是（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天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天</a:t>
            </a:r>
          </a:p>
        </p:txBody>
      </p:sp>
      <p:sp>
        <p:nvSpPr>
          <p:cNvPr id="6" name="文本框 5"/>
          <p:cNvSpPr txBox="1"/>
          <p:nvPr/>
        </p:nvSpPr>
        <p:spPr>
          <a:xfrm>
            <a:off x="1194098" y="3979561"/>
            <a:ext cx="10098742"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a:latin typeface="楷体" panose="02010609060101010101" pitchFamily="49" charset="-122"/>
                <a:ea typeface="楷体" panose="02010609060101010101" pitchFamily="49" charset="-122"/>
              </a:rPr>
              <a:t>如果是一个超过</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天的谈判，只有前</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天为精力旺盛期。</a:t>
            </a:r>
          </a:p>
        </p:txBody>
      </p:sp>
    </p:spTree>
    <p:extLst>
      <p:ext uri="{BB962C8B-B14F-4D97-AF65-F5344CB8AC3E}">
        <p14:creationId xmlns:p14="http://schemas.microsoft.com/office/powerpoint/2010/main" val="1489195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以下各项中，被称为人际关系专家的是（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英国商人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a:t>
            </a:r>
            <a:r>
              <a:rPr lang="zh-CN" altLang="en-US" sz="2400" dirty="0">
                <a:latin typeface="微软雅黑" panose="020B0503020204020204" pitchFamily="34" charset="-122"/>
                <a:ea typeface="微软雅黑" panose="020B0503020204020204" pitchFamily="34" charset="-122"/>
              </a:rPr>
              <a:t>商人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r>
              <a:rPr lang="zh-CN" altLang="en-US" sz="2400" dirty="0">
                <a:latin typeface="微软雅黑" panose="020B0503020204020204" pitchFamily="34" charset="-122"/>
                <a:ea typeface="微软雅黑" panose="020B0503020204020204" pitchFamily="34" charset="-122"/>
              </a:rPr>
              <a:t>商人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a:t>
            </a:r>
            <a:r>
              <a:rPr lang="zh-CN" altLang="en-US" sz="2400" dirty="0">
                <a:latin typeface="微软雅黑" panose="020B0503020204020204" pitchFamily="34" charset="-122"/>
                <a:ea typeface="微软雅黑" panose="020B0503020204020204" pitchFamily="34" charset="-122"/>
              </a:rPr>
              <a:t>商人</a:t>
            </a:r>
          </a:p>
        </p:txBody>
      </p:sp>
    </p:spTree>
    <p:extLst>
      <p:ext uri="{BB962C8B-B14F-4D97-AF65-F5344CB8AC3E}">
        <p14:creationId xmlns:p14="http://schemas.microsoft.com/office/powerpoint/2010/main" val="9969312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以下各项中，被称为人际关系专家的是（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英国商人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美国</a:t>
            </a:r>
            <a:r>
              <a:rPr lang="zh-CN" altLang="en-US" sz="2400" dirty="0">
                <a:latin typeface="微软雅黑" panose="020B0503020204020204" pitchFamily="34" charset="-122"/>
                <a:ea typeface="微软雅黑" panose="020B0503020204020204" pitchFamily="34" charset="-122"/>
              </a:rPr>
              <a:t>商人 </a:t>
            </a: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日本</a:t>
            </a:r>
            <a:r>
              <a:rPr lang="zh-CN" altLang="en-US" sz="2400" dirty="0">
                <a:latin typeface="微软雅黑" panose="020B0503020204020204" pitchFamily="34" charset="-122"/>
                <a:ea typeface="微软雅黑" panose="020B0503020204020204" pitchFamily="34" charset="-122"/>
              </a:rPr>
              <a:t>商人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德国</a:t>
            </a:r>
            <a:r>
              <a:rPr lang="zh-CN" altLang="en-US" sz="2400" dirty="0">
                <a:latin typeface="微软雅黑" panose="020B0503020204020204" pitchFamily="34" charset="-122"/>
                <a:ea typeface="微软雅黑" panose="020B0503020204020204" pitchFamily="34" charset="-122"/>
              </a:rPr>
              <a:t>商人</a:t>
            </a:r>
          </a:p>
        </p:txBody>
      </p:sp>
      <p:sp>
        <p:nvSpPr>
          <p:cNvPr id="6" name="文本框 5"/>
          <p:cNvSpPr txBox="1"/>
          <p:nvPr/>
        </p:nvSpPr>
        <p:spPr>
          <a:xfrm>
            <a:off x="1194098" y="3979561"/>
            <a:ext cx="10098742" cy="166776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C</a:t>
            </a:r>
          </a:p>
          <a:p>
            <a:pPr>
              <a:lnSpc>
                <a:spcPct val="150000"/>
              </a:lnSpc>
            </a:pPr>
            <a:r>
              <a:rPr lang="zh-CN" altLang="en-US" sz="2400" dirty="0" smtClean="0">
                <a:latin typeface="楷体" panose="02010609060101010101" pitchFamily="49" charset="-122"/>
                <a:ea typeface="楷体" panose="02010609060101010101" pitchFamily="49" charset="-122"/>
              </a:rPr>
              <a:t>日本</a:t>
            </a:r>
            <a:r>
              <a:rPr lang="zh-CN" altLang="en-US" sz="2400" dirty="0">
                <a:latin typeface="楷体" panose="02010609060101010101" pitchFamily="49" charset="-122"/>
                <a:ea typeface="楷体" panose="02010609060101010101" pitchFamily="49" charset="-122"/>
              </a:rPr>
              <a:t>商人可谓人际关系的专家。在日本人的观念中，个人之间的关系占据了统治地位。</a:t>
            </a:r>
          </a:p>
        </p:txBody>
      </p:sp>
    </p:spTree>
    <p:extLst>
      <p:ext uri="{BB962C8B-B14F-4D97-AF65-F5344CB8AC3E}">
        <p14:creationId xmlns:p14="http://schemas.microsoft.com/office/powerpoint/2010/main" val="18438997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以下各项中，属于法国人的谈判风格的是（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工作</a:t>
            </a:r>
            <a:r>
              <a:rPr lang="zh-CN" altLang="en-US" sz="2400" dirty="0">
                <a:latin typeface="微软雅黑" panose="020B0503020204020204" pitchFamily="34" charset="-122"/>
                <a:ea typeface="微软雅黑" panose="020B0503020204020204" pitchFamily="34" charset="-122"/>
              </a:rPr>
              <a:t>计划性</a:t>
            </a:r>
            <a:r>
              <a:rPr lang="zh-CN" altLang="en-US" sz="2400" dirty="0" smtClean="0">
                <a:latin typeface="微软雅黑" panose="020B0503020204020204" pitchFamily="34" charset="-122"/>
                <a:ea typeface="微软雅黑" panose="020B0503020204020204" pitchFamily="34" charset="-122"/>
              </a:rPr>
              <a:t>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要求</a:t>
            </a:r>
            <a:r>
              <a:rPr lang="zh-CN" altLang="en-US" sz="2400" dirty="0">
                <a:latin typeface="微软雅黑" panose="020B0503020204020204" pitchFamily="34" charset="-122"/>
                <a:ea typeface="微软雅黑" panose="020B0503020204020204" pitchFamily="34" charset="-122"/>
              </a:rPr>
              <a:t>包装</a:t>
            </a:r>
            <a:r>
              <a:rPr lang="zh-CN" altLang="en-US" sz="2400" dirty="0" smtClean="0">
                <a:latin typeface="微软雅黑" panose="020B0503020204020204" pitchFamily="34" charset="-122"/>
                <a:ea typeface="微软雅黑" panose="020B0503020204020204" pitchFamily="34" charset="-122"/>
              </a:rPr>
              <a:t>精美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语气</a:t>
            </a:r>
            <a:r>
              <a:rPr lang="zh-CN" altLang="en-US" sz="2400" dirty="0">
                <a:latin typeface="微软雅黑" panose="020B0503020204020204" pitchFamily="34" charset="-122"/>
                <a:ea typeface="微软雅黑" panose="020B0503020204020204" pitchFamily="34" charset="-122"/>
              </a:rPr>
              <a:t>比较</a:t>
            </a:r>
            <a:r>
              <a:rPr lang="zh-CN" altLang="en-US" sz="2400" dirty="0" smtClean="0">
                <a:latin typeface="微软雅黑" panose="020B0503020204020204" pitchFamily="34" charset="-122"/>
                <a:ea typeface="微软雅黑" panose="020B0503020204020204" pitchFamily="34" charset="-122"/>
              </a:rPr>
              <a:t>严肃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等级</a:t>
            </a:r>
            <a:r>
              <a:rPr lang="zh-CN" altLang="en-US" sz="2400" dirty="0">
                <a:latin typeface="微软雅黑" panose="020B0503020204020204" pitchFamily="34" charset="-122"/>
                <a:ea typeface="微软雅黑" panose="020B0503020204020204" pitchFamily="34" charset="-122"/>
              </a:rPr>
              <a:t>观念根深蒂固</a:t>
            </a:r>
          </a:p>
        </p:txBody>
      </p:sp>
    </p:spTree>
    <p:extLst>
      <p:ext uri="{BB962C8B-B14F-4D97-AF65-F5344CB8AC3E}">
        <p14:creationId xmlns:p14="http://schemas.microsoft.com/office/powerpoint/2010/main" val="1676623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以下各项中，属于法国人的谈判风格的是（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工作</a:t>
            </a:r>
            <a:r>
              <a:rPr lang="zh-CN" altLang="en-US" sz="2400" dirty="0">
                <a:latin typeface="微软雅黑" panose="020B0503020204020204" pitchFamily="34" charset="-122"/>
                <a:ea typeface="微软雅黑" panose="020B0503020204020204" pitchFamily="34" charset="-122"/>
              </a:rPr>
              <a:t>计划性</a:t>
            </a:r>
            <a:r>
              <a:rPr lang="zh-CN" altLang="en-US" sz="2400" dirty="0" smtClean="0">
                <a:latin typeface="微软雅黑" panose="020B0503020204020204" pitchFamily="34" charset="-122"/>
                <a:ea typeface="微软雅黑" panose="020B0503020204020204" pitchFamily="34" charset="-122"/>
              </a:rPr>
              <a:t>强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要求</a:t>
            </a:r>
            <a:r>
              <a:rPr lang="zh-CN" altLang="en-US" sz="2400" dirty="0">
                <a:latin typeface="微软雅黑" panose="020B0503020204020204" pitchFamily="34" charset="-122"/>
                <a:ea typeface="微软雅黑" panose="020B0503020204020204" pitchFamily="34" charset="-122"/>
              </a:rPr>
              <a:t>包装</a:t>
            </a:r>
            <a:r>
              <a:rPr lang="zh-CN" altLang="en-US" sz="2400" dirty="0" smtClean="0">
                <a:latin typeface="微软雅黑" panose="020B0503020204020204" pitchFamily="34" charset="-122"/>
                <a:ea typeface="微软雅黑" panose="020B0503020204020204" pitchFamily="34" charset="-122"/>
              </a:rPr>
              <a:t>精美</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语气</a:t>
            </a:r>
            <a:r>
              <a:rPr lang="zh-CN" altLang="en-US" sz="2400" dirty="0">
                <a:latin typeface="微软雅黑" panose="020B0503020204020204" pitchFamily="34" charset="-122"/>
                <a:ea typeface="微软雅黑" panose="020B0503020204020204" pitchFamily="34" charset="-122"/>
              </a:rPr>
              <a:t>比较</a:t>
            </a:r>
            <a:r>
              <a:rPr lang="zh-CN" altLang="en-US" sz="2400" dirty="0" smtClean="0">
                <a:latin typeface="微软雅黑" panose="020B0503020204020204" pitchFamily="34" charset="-122"/>
                <a:ea typeface="微软雅黑" panose="020B0503020204020204" pitchFamily="34" charset="-122"/>
              </a:rPr>
              <a:t>严肃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等级</a:t>
            </a:r>
            <a:r>
              <a:rPr lang="zh-CN" altLang="en-US" sz="2400" dirty="0">
                <a:latin typeface="微软雅黑" panose="020B0503020204020204" pitchFamily="34" charset="-122"/>
                <a:ea typeface="微软雅黑" panose="020B0503020204020204" pitchFamily="34" charset="-122"/>
              </a:rPr>
              <a:t>观念根深蒂固</a:t>
            </a:r>
          </a:p>
        </p:txBody>
      </p:sp>
      <p:sp>
        <p:nvSpPr>
          <p:cNvPr id="6" name="文本框 5"/>
          <p:cNvSpPr txBox="1"/>
          <p:nvPr/>
        </p:nvSpPr>
        <p:spPr>
          <a:xfrm>
            <a:off x="1194098" y="3979561"/>
            <a:ext cx="1009874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a:latin typeface="楷体" panose="02010609060101010101" pitchFamily="49" charset="-122"/>
                <a:ea typeface="楷体" panose="02010609060101010101" pitchFamily="49" charset="-122"/>
              </a:rPr>
              <a:t>法国商人对商品的质量要求十分严格，条件比较苛刻，同时他们也十分重视商品的美感，要求包装精美。</a:t>
            </a:r>
          </a:p>
        </p:txBody>
      </p:sp>
    </p:spTree>
    <p:extLst>
      <p:ext uri="{BB962C8B-B14F-4D97-AF65-F5344CB8AC3E}">
        <p14:creationId xmlns:p14="http://schemas.microsoft.com/office/powerpoint/2010/main" val="35212892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撇开了作为外汇价格的汇率和作为资金价格的利率的风险被称为（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利率</a:t>
            </a:r>
            <a:r>
              <a:rPr lang="zh-CN" altLang="en-US" sz="2400" dirty="0">
                <a:latin typeface="微软雅黑" panose="020B0503020204020204" pitchFamily="34" charset="-122"/>
                <a:ea typeface="微软雅黑" panose="020B0503020204020204" pitchFamily="34" charset="-122"/>
              </a:rPr>
              <a:t>风险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外汇风险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会计风险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价格</a:t>
            </a:r>
            <a:r>
              <a:rPr lang="zh-CN" altLang="en-US" sz="2400" dirty="0">
                <a:latin typeface="微软雅黑" panose="020B0503020204020204" pitchFamily="34" charset="-122"/>
                <a:ea typeface="微软雅黑" panose="020B0503020204020204" pitchFamily="34" charset="-122"/>
              </a:rPr>
              <a:t>风险</a:t>
            </a:r>
          </a:p>
        </p:txBody>
      </p:sp>
    </p:spTree>
    <p:extLst>
      <p:ext uri="{BB962C8B-B14F-4D97-AF65-F5344CB8AC3E}">
        <p14:creationId xmlns:p14="http://schemas.microsoft.com/office/powerpoint/2010/main" val="13226168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撇开了作为外汇价格的汇率和作为资金价格的利率的风险被称为（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利率</a:t>
            </a:r>
            <a:r>
              <a:rPr lang="zh-CN" altLang="en-US" sz="2400" dirty="0">
                <a:latin typeface="微软雅黑" panose="020B0503020204020204" pitchFamily="34" charset="-122"/>
                <a:ea typeface="微软雅黑" panose="020B0503020204020204" pitchFamily="34" charset="-122"/>
              </a:rPr>
              <a:t>风险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外汇风险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会计风险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价格</a:t>
            </a:r>
            <a:r>
              <a:rPr lang="zh-CN" altLang="en-US" sz="2400" dirty="0">
                <a:latin typeface="微软雅黑" panose="020B0503020204020204" pitchFamily="34" charset="-122"/>
                <a:ea typeface="微软雅黑" panose="020B0503020204020204" pitchFamily="34" charset="-122"/>
              </a:rPr>
              <a:t>风险</a:t>
            </a:r>
          </a:p>
        </p:txBody>
      </p:sp>
      <p:sp>
        <p:nvSpPr>
          <p:cNvPr id="6" name="文本框 5"/>
          <p:cNvSpPr txBox="1"/>
          <p:nvPr/>
        </p:nvSpPr>
        <p:spPr>
          <a:xfrm>
            <a:off x="1194098" y="3979561"/>
            <a:ext cx="1009874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a:latin typeface="楷体" panose="02010609060101010101" pitchFamily="49" charset="-122"/>
                <a:ea typeface="楷体" panose="02010609060101010101" pitchFamily="49" charset="-122"/>
              </a:rPr>
              <a:t>狭义地理解，价格风险是指撇开了作为外汇价格的汇率和作为资金价格的利率的风险问题，而且，它的产生是对于筹资规模较大、延续时间较长的项目而言的。</a:t>
            </a:r>
          </a:p>
        </p:txBody>
      </p:sp>
    </p:spTree>
    <p:extLst>
      <p:ext uri="{BB962C8B-B14F-4D97-AF65-F5344CB8AC3E}">
        <p14:creationId xmlns:p14="http://schemas.microsoft.com/office/powerpoint/2010/main" val="305370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nvPr>
        </p:nvGraphicFramePr>
        <p:xfrm>
          <a:off x="0" y="1268760"/>
          <a:ext cx="1691680" cy="3878608"/>
        </p:xfrm>
        <a:graphic>
          <a:graphicData uri="http://schemas.openxmlformats.org/drawingml/2006/table">
            <a:tbl>
              <a:tblPr>
                <a:tableStyleId>{2D5ABB26-0587-4C30-8999-92F81FD0307C}</a:tableStyleId>
              </a:tblPr>
              <a:tblGrid>
                <a:gridCol w="1691680"/>
              </a:tblGrid>
              <a:tr h="9696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概念特点</a:t>
                      </a:r>
                    </a:p>
                    <a:p>
                      <a:pPr algn="ctr"/>
                      <a:endParaRPr lang="zh-CN" altLang="en-US" sz="24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种类</a:t>
                      </a:r>
                    </a:p>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969652">
                <a:tc>
                  <a:txBody>
                    <a:bodyP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9" name="直接连接符 8"/>
          <p:cNvCxnSpPr/>
          <p:nvPr/>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90046" y="652311"/>
            <a:ext cx="5109091"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第一</a:t>
            </a:r>
            <a:r>
              <a:rPr lang="zh-CN" altLang="en-US" sz="3200" dirty="0" smtClean="0">
                <a:latin typeface="黑体" panose="02010609060101010101" pitchFamily="49" charset="-122"/>
                <a:ea typeface="黑体" panose="02010609060101010101" pitchFamily="49" charset="-122"/>
              </a:rPr>
              <a:t>章  国际商务谈判概述</a:t>
            </a:r>
          </a:p>
        </p:txBody>
      </p:sp>
      <p:sp>
        <p:nvSpPr>
          <p:cNvPr id="11" name="五边形 10"/>
          <p:cNvSpPr/>
          <p:nvPr/>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9</a:t>
            </a:fld>
            <a:endParaRPr lang="zh-CN" altLang="en-US" kern="0" dirty="0">
              <a:solidFill>
                <a:sysClr val="window" lastClr="FFFFFF"/>
              </a:solidFill>
              <a:latin typeface="Calibri"/>
              <a:ea typeface="宋体"/>
            </a:endParaRPr>
          </a:p>
        </p:txBody>
      </p:sp>
      <p:sp>
        <p:nvSpPr>
          <p:cNvPr id="3" name="矩形 2"/>
          <p:cNvSpPr/>
          <p:nvPr/>
        </p:nvSpPr>
        <p:spPr>
          <a:xfrm>
            <a:off x="137954" y="34989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基本原则</a:t>
            </a:r>
          </a:p>
        </p:txBody>
      </p:sp>
      <p:sp>
        <p:nvSpPr>
          <p:cNvPr id="2" name="矩形 1"/>
          <p:cNvSpPr/>
          <p:nvPr/>
        </p:nvSpPr>
        <p:spPr>
          <a:xfrm>
            <a:off x="127575" y="4501637"/>
            <a:ext cx="1415772" cy="461665"/>
          </a:xfrm>
          <a:prstGeom prst="rect">
            <a:avLst/>
          </a:prstGeom>
        </p:spPr>
        <p:txBody>
          <a:bodyPr wrap="none">
            <a:spAutoFit/>
          </a:bodyPr>
          <a:lstStyle/>
          <a:p>
            <a:pPr lvl="0" algn="ctr"/>
            <a:r>
              <a:rPr lang="zh-CN" altLang="en-US" sz="2400" dirty="0">
                <a:latin typeface="微软雅黑" panose="020B0503020204020204" pitchFamily="34" charset="-122"/>
                <a:ea typeface="微软雅黑" panose="020B0503020204020204" pitchFamily="34" charset="-122"/>
              </a:rPr>
              <a:t>基本程序</a:t>
            </a:r>
          </a:p>
        </p:txBody>
      </p:sp>
      <p:sp>
        <p:nvSpPr>
          <p:cNvPr id="12" name="圆角矩形 11"/>
          <p:cNvSpPr/>
          <p:nvPr/>
        </p:nvSpPr>
        <p:spPr>
          <a:xfrm>
            <a:off x="2953802" y="1551579"/>
            <a:ext cx="2558674"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三个概念</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3" name="圆角矩形 12"/>
          <p:cNvSpPr/>
          <p:nvPr/>
        </p:nvSpPr>
        <p:spPr>
          <a:xfrm>
            <a:off x="6774598" y="1543622"/>
            <a:ext cx="2380199"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共性和特殊性</a:t>
            </a:r>
          </a:p>
        </p:txBody>
      </p:sp>
      <p:sp>
        <p:nvSpPr>
          <p:cNvPr id="14" name="圆角矩形 13"/>
          <p:cNvSpPr/>
          <p:nvPr/>
        </p:nvSpPr>
        <p:spPr>
          <a:xfrm>
            <a:off x="2953802" y="2607621"/>
            <a:ext cx="2558675"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latin typeface="楷体" panose="02010609060101010101" pitchFamily="49" charset="-122"/>
                <a:ea typeface="楷体" panose="02010609060101010101" pitchFamily="49" charset="-122"/>
              </a:rPr>
              <a:t>6</a:t>
            </a: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种分类方法</a:t>
            </a:r>
          </a:p>
        </p:txBody>
      </p:sp>
      <p:sp>
        <p:nvSpPr>
          <p:cNvPr id="6" name="文本框 5"/>
          <p:cNvSpPr txBox="1"/>
          <p:nvPr/>
        </p:nvSpPr>
        <p:spPr>
          <a:xfrm>
            <a:off x="5966035" y="1543622"/>
            <a:ext cx="355003" cy="400110"/>
          </a:xfrm>
          <a:prstGeom prst="rect">
            <a:avLst/>
          </a:prstGeom>
          <a:noFill/>
        </p:spPr>
        <p:txBody>
          <a:bodyPr wrap="square" rtlCol="0">
            <a:spAutoFit/>
          </a:bodyPr>
          <a:lstStyle/>
          <a:p>
            <a:r>
              <a:rPr lang="en-US" altLang="zh-CN" sz="2000" dirty="0" smtClean="0"/>
              <a:t>&amp;</a:t>
            </a:r>
            <a:endParaRPr lang="zh-CN" altLang="en-US" sz="2000" dirty="0"/>
          </a:p>
        </p:txBody>
      </p:sp>
      <p:sp>
        <p:nvSpPr>
          <p:cNvPr id="15" name="圆角矩形 14"/>
          <p:cNvSpPr/>
          <p:nvPr/>
        </p:nvSpPr>
        <p:spPr>
          <a:xfrm>
            <a:off x="2953803" y="3502156"/>
            <a:ext cx="1876382"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95000"/>
                    <a:lumOff val="5000"/>
                  </a:schemeClr>
                </a:solidFill>
                <a:latin typeface="楷体" panose="02010609060101010101" pitchFamily="49" charset="-122"/>
                <a:ea typeface="楷体" panose="02010609060101010101" pitchFamily="49" charset="-122"/>
              </a:rPr>
              <a:t>4</a:t>
            </a: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个原则</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6" name="圆角矩形 15"/>
          <p:cNvSpPr/>
          <p:nvPr/>
        </p:nvSpPr>
        <p:spPr>
          <a:xfrm>
            <a:off x="2953803" y="4501637"/>
            <a:ext cx="1876381"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四个阶段</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7" name="圆角矩形 16"/>
          <p:cNvSpPr/>
          <p:nvPr/>
        </p:nvSpPr>
        <p:spPr>
          <a:xfrm>
            <a:off x="5464885" y="4501637"/>
            <a:ext cx="1742739" cy="362894"/>
          </a:xfrm>
          <a:prstGeom prst="round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95000"/>
                    <a:lumOff val="5000"/>
                  </a:schemeClr>
                </a:solidFill>
                <a:latin typeface="楷体" panose="02010609060101010101" pitchFamily="49" charset="-122"/>
                <a:ea typeface="楷体" panose="02010609060101010101" pitchFamily="49" charset="-122"/>
              </a:rPr>
              <a:t>PRAM</a:t>
            </a:r>
            <a:r>
              <a:rPr lang="zh-CN" altLang="en-US" sz="2400" dirty="0" smtClean="0">
                <a:solidFill>
                  <a:schemeClr val="tx1">
                    <a:lumMod val="95000"/>
                    <a:lumOff val="5000"/>
                  </a:schemeClr>
                </a:solidFill>
                <a:latin typeface="楷体" panose="02010609060101010101" pitchFamily="49" charset="-122"/>
                <a:ea typeface="楷体" panose="02010609060101010101" pitchFamily="49" charset="-122"/>
              </a:rPr>
              <a:t>模式</a:t>
            </a:r>
            <a:endParaRPr lang="zh-CN" altLang="en-US" sz="240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8" name="文本框 17"/>
          <p:cNvSpPr txBox="1"/>
          <p:nvPr/>
        </p:nvSpPr>
        <p:spPr>
          <a:xfrm>
            <a:off x="4968652" y="4501637"/>
            <a:ext cx="355003" cy="400110"/>
          </a:xfrm>
          <a:prstGeom prst="rect">
            <a:avLst/>
          </a:prstGeom>
          <a:noFill/>
        </p:spPr>
        <p:txBody>
          <a:bodyPr wrap="square" rtlCol="0">
            <a:spAutoFit/>
          </a:bodyPr>
          <a:lstStyle/>
          <a:p>
            <a:r>
              <a:rPr lang="en-US" altLang="zh-CN" sz="2000" dirty="0" smtClean="0"/>
              <a:t>&amp;</a:t>
            </a:r>
            <a:endParaRPr lang="zh-CN" altLang="en-US" sz="2000" dirty="0"/>
          </a:p>
        </p:txBody>
      </p:sp>
    </p:spTree>
    <p:extLst>
      <p:ext uri="{BB962C8B-B14F-4D97-AF65-F5344CB8AC3E}">
        <p14:creationId xmlns:p14="http://schemas.microsoft.com/office/powerpoint/2010/main" val="89312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为了防止供应商或承包商不履行合同，业主可要求供应商提供（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投标</a:t>
            </a:r>
            <a:r>
              <a:rPr lang="zh-CN" altLang="en-US" sz="2400" dirty="0">
                <a:latin typeface="微软雅黑" panose="020B0503020204020204" pitchFamily="34" charset="-122"/>
                <a:ea typeface="微软雅黑" panose="020B0503020204020204" pitchFamily="34" charset="-122"/>
              </a:rPr>
              <a:t>保证书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履约保证书</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承兑保证书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预付款</a:t>
            </a:r>
            <a:r>
              <a:rPr lang="zh-CN" altLang="en-US" sz="2400" dirty="0">
                <a:latin typeface="微软雅黑" panose="020B0503020204020204" pitchFamily="34" charset="-122"/>
                <a:ea typeface="微软雅黑" panose="020B0503020204020204" pitchFamily="34" charset="-122"/>
              </a:rPr>
              <a:t>担保</a:t>
            </a:r>
          </a:p>
        </p:txBody>
      </p:sp>
    </p:spTree>
    <p:extLst>
      <p:ext uri="{BB962C8B-B14F-4D97-AF65-F5344CB8AC3E}">
        <p14:creationId xmlns:p14="http://schemas.microsoft.com/office/powerpoint/2010/main" val="1442567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为了防止供应商或承包商不履行合同，业主可要求供应商提供（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投标</a:t>
            </a:r>
            <a:r>
              <a:rPr lang="zh-CN" altLang="en-US" sz="2400" dirty="0">
                <a:latin typeface="微软雅黑" panose="020B0503020204020204" pitchFamily="34" charset="-122"/>
                <a:ea typeface="微软雅黑" panose="020B0503020204020204" pitchFamily="34" charset="-122"/>
              </a:rPr>
              <a:t>保证书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履约保证书</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承兑保证书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预付款</a:t>
            </a:r>
            <a:r>
              <a:rPr lang="zh-CN" altLang="en-US" sz="2400" dirty="0">
                <a:latin typeface="微软雅黑" panose="020B0503020204020204" pitchFamily="34" charset="-122"/>
                <a:ea typeface="微软雅黑" panose="020B0503020204020204" pitchFamily="34" charset="-122"/>
              </a:rPr>
              <a:t>担保</a:t>
            </a:r>
          </a:p>
        </p:txBody>
      </p:sp>
      <p:sp>
        <p:nvSpPr>
          <p:cNvPr id="6" name="文本框 5"/>
          <p:cNvSpPr txBox="1"/>
          <p:nvPr/>
        </p:nvSpPr>
        <p:spPr>
          <a:xfrm>
            <a:off x="1194098" y="3979561"/>
            <a:ext cx="1009874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a:latin typeface="楷体" panose="02010609060101010101" pitchFamily="49" charset="-122"/>
                <a:ea typeface="楷体" panose="02010609060101010101" pitchFamily="49" charset="-122"/>
              </a:rPr>
              <a:t>履约保证书。为了防止供应商或承包商不履行合同，业主可以要求供应商提供银行担保，一旦发生不履约情况，业主就可以从银行得到补偿。</a:t>
            </a:r>
          </a:p>
        </p:txBody>
      </p:sp>
    </p:spTree>
    <p:extLst>
      <p:ext uri="{BB962C8B-B14F-4D97-AF65-F5344CB8AC3E}">
        <p14:creationId xmlns:p14="http://schemas.microsoft.com/office/powerpoint/2010/main" val="10043374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为了防止供应商或承包商不履行合同，业主可要求供应商提供（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投标</a:t>
            </a:r>
            <a:r>
              <a:rPr lang="zh-CN" altLang="en-US" sz="2400" dirty="0">
                <a:latin typeface="微软雅黑" panose="020B0503020204020204" pitchFamily="34" charset="-122"/>
                <a:ea typeface="微软雅黑" panose="020B0503020204020204" pitchFamily="34" charset="-122"/>
              </a:rPr>
              <a:t>保证书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履约保证书</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承兑保证书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预付款</a:t>
            </a:r>
            <a:r>
              <a:rPr lang="zh-CN" altLang="en-US" sz="2400" dirty="0">
                <a:latin typeface="微软雅黑" panose="020B0503020204020204" pitchFamily="34" charset="-122"/>
                <a:ea typeface="微软雅黑" panose="020B0503020204020204" pitchFamily="34" charset="-122"/>
              </a:rPr>
              <a:t>担保</a:t>
            </a:r>
          </a:p>
        </p:txBody>
      </p:sp>
      <p:sp>
        <p:nvSpPr>
          <p:cNvPr id="6" name="文本框 5"/>
          <p:cNvSpPr txBox="1"/>
          <p:nvPr/>
        </p:nvSpPr>
        <p:spPr>
          <a:xfrm>
            <a:off x="1194098" y="3979561"/>
            <a:ext cx="10098742"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B</a:t>
            </a:r>
          </a:p>
          <a:p>
            <a:pPr>
              <a:lnSpc>
                <a:spcPct val="150000"/>
              </a:lnSpc>
            </a:pPr>
            <a:r>
              <a:rPr lang="zh-CN" altLang="en-US" sz="2400" dirty="0">
                <a:latin typeface="楷体" panose="02010609060101010101" pitchFamily="49" charset="-122"/>
                <a:ea typeface="楷体" panose="02010609060101010101" pitchFamily="49" charset="-122"/>
              </a:rPr>
              <a:t>履约保证书。为了防止供应商或承包商不履行合同，业主可以要求供应商提供银行担保，一旦发生不履约情况，业主就可以从银行得到补偿。</a:t>
            </a:r>
          </a:p>
        </p:txBody>
      </p:sp>
    </p:spTree>
    <p:extLst>
      <p:ext uri="{BB962C8B-B14F-4D97-AF65-F5344CB8AC3E}">
        <p14:creationId xmlns:p14="http://schemas.microsoft.com/office/powerpoint/2010/main" val="1709341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因合同签订时的汇率与实际交易时的汇率不一致而产生的风险称为（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利率风险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外汇</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结算风险</a:t>
            </a:r>
          </a:p>
        </p:txBody>
      </p:sp>
    </p:spTree>
    <p:extLst>
      <p:ext uri="{BB962C8B-B14F-4D97-AF65-F5344CB8AC3E}">
        <p14:creationId xmlns:p14="http://schemas.microsoft.com/office/powerpoint/2010/main" val="40337720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因合同签订时的汇率与实际交易时的汇率不一致而产生的风险称为（ ）</a:t>
            </a: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利率风险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会计风险</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外汇</a:t>
            </a:r>
            <a:r>
              <a:rPr lang="zh-CN" altLang="en-US" sz="2400" dirty="0">
                <a:latin typeface="微软雅黑" panose="020B0503020204020204" pitchFamily="34" charset="-122"/>
                <a:ea typeface="微软雅黑" panose="020B0503020204020204" pitchFamily="34" charset="-122"/>
              </a:rPr>
              <a:t>买卖</a:t>
            </a:r>
            <a:r>
              <a:rPr lang="zh-CN" altLang="en-US" sz="2400" dirty="0" smtClean="0">
                <a:latin typeface="微软雅黑" panose="020B0503020204020204" pitchFamily="34" charset="-122"/>
                <a:ea typeface="微软雅黑" panose="020B0503020204020204" pitchFamily="34" charset="-122"/>
              </a:rPr>
              <a:t>风险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结算风险</a:t>
            </a:r>
          </a:p>
        </p:txBody>
      </p:sp>
      <p:sp>
        <p:nvSpPr>
          <p:cNvPr id="6" name="文本框 5"/>
          <p:cNvSpPr txBox="1"/>
          <p:nvPr/>
        </p:nvSpPr>
        <p:spPr>
          <a:xfrm>
            <a:off x="1194098" y="3979561"/>
            <a:ext cx="1009874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D</a:t>
            </a:r>
          </a:p>
          <a:p>
            <a:pPr>
              <a:lnSpc>
                <a:spcPct val="150000"/>
              </a:lnSpc>
            </a:pPr>
            <a:r>
              <a:rPr lang="zh-CN" altLang="en-US" sz="2400" dirty="0">
                <a:latin typeface="楷体" panose="02010609060101010101" pitchFamily="49" charset="-122"/>
                <a:ea typeface="楷体" panose="02010609060101010101" pitchFamily="49" charset="-122"/>
              </a:rPr>
              <a:t>交易结算风险：在进出口贸易中常常存在以外币计价结算的问题，如国际商务合同签订时的汇率与实际交易结算时的汇率不一致，就有可能产生外汇风险的损失。</a:t>
            </a:r>
          </a:p>
        </p:txBody>
      </p:sp>
    </p:spTree>
    <p:extLst>
      <p:ext uri="{BB962C8B-B14F-4D97-AF65-F5344CB8AC3E}">
        <p14:creationId xmlns:p14="http://schemas.microsoft.com/office/powerpoint/2010/main" val="5686680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看涨期权又称（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买入期权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卖</a:t>
            </a:r>
            <a:r>
              <a:rPr lang="zh-CN" altLang="en-US" sz="2400" dirty="0">
                <a:latin typeface="微软雅黑" panose="020B0503020204020204" pitchFamily="34" charset="-122"/>
                <a:ea typeface="微软雅黑" panose="020B0503020204020204" pitchFamily="34" charset="-122"/>
              </a:rPr>
              <a:t>出</a:t>
            </a:r>
            <a:r>
              <a:rPr lang="zh-CN" altLang="en-US" sz="2400" dirty="0" smtClean="0">
                <a:latin typeface="微软雅黑" panose="020B0503020204020204" pitchFamily="34" charset="-122"/>
                <a:ea typeface="微软雅黑" panose="020B0503020204020204" pitchFamily="34" charset="-122"/>
              </a:rPr>
              <a:t>期权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远期交易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即</a:t>
            </a:r>
            <a:r>
              <a:rPr lang="zh-CN" altLang="en-US" sz="2400" dirty="0">
                <a:latin typeface="微软雅黑" panose="020B0503020204020204" pitchFamily="34" charset="-122"/>
                <a:ea typeface="微软雅黑" panose="020B0503020204020204" pitchFamily="34" charset="-122"/>
              </a:rPr>
              <a:t>期交易</a:t>
            </a:r>
          </a:p>
        </p:txBody>
      </p:sp>
    </p:spTree>
    <p:extLst>
      <p:ext uri="{BB962C8B-B14F-4D97-AF65-F5344CB8AC3E}">
        <p14:creationId xmlns:p14="http://schemas.microsoft.com/office/powerpoint/2010/main" val="13780388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zh-CN" sz="2400" b="1" dirty="0"/>
              <a:t>一、单项选择题</a:t>
            </a:r>
            <a:r>
              <a:rPr lang="en-US" altLang="zh-CN" sz="2400" dirty="0"/>
              <a:t>(</a:t>
            </a:r>
            <a:r>
              <a:rPr lang="zh-CN" altLang="zh-CN" sz="2400" dirty="0"/>
              <a:t>本大题共</a:t>
            </a:r>
            <a:r>
              <a:rPr lang="en-US" altLang="zh-CN" sz="2400" dirty="0"/>
              <a:t>20</a:t>
            </a:r>
            <a:r>
              <a:rPr lang="zh-CN" altLang="zh-CN" sz="2400" dirty="0"/>
              <a:t>小题，每小题</a:t>
            </a:r>
            <a:r>
              <a:rPr lang="en-US" altLang="zh-CN" sz="2400" dirty="0"/>
              <a:t>1</a:t>
            </a:r>
            <a:r>
              <a:rPr lang="zh-CN" altLang="zh-CN" sz="2400" dirty="0"/>
              <a:t>分，共</a:t>
            </a:r>
            <a:r>
              <a:rPr lang="en-US" altLang="zh-CN" sz="2400" dirty="0"/>
              <a:t>20</a:t>
            </a:r>
            <a:r>
              <a:rPr lang="zh-CN" altLang="zh-CN"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9294608" cy="1754326"/>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看涨期权又称（ </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买入期权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卖</a:t>
            </a:r>
            <a:r>
              <a:rPr lang="zh-CN" altLang="en-US" sz="2400" dirty="0">
                <a:latin typeface="微软雅黑" panose="020B0503020204020204" pitchFamily="34" charset="-122"/>
                <a:ea typeface="微软雅黑" panose="020B0503020204020204" pitchFamily="34" charset="-122"/>
              </a:rPr>
              <a:t>出</a:t>
            </a:r>
            <a:r>
              <a:rPr lang="zh-CN" altLang="en-US" sz="2400" dirty="0" smtClean="0">
                <a:latin typeface="微软雅黑" panose="020B0503020204020204" pitchFamily="34" charset="-122"/>
                <a:ea typeface="微软雅黑" panose="020B0503020204020204" pitchFamily="34" charset="-122"/>
              </a:rPr>
              <a:t>期权</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远期交易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即</a:t>
            </a:r>
            <a:r>
              <a:rPr lang="zh-CN" altLang="en-US" sz="2400" dirty="0">
                <a:latin typeface="微软雅黑" panose="020B0503020204020204" pitchFamily="34" charset="-122"/>
                <a:ea typeface="微软雅黑" panose="020B0503020204020204" pitchFamily="34" charset="-122"/>
              </a:rPr>
              <a:t>期交易</a:t>
            </a:r>
          </a:p>
        </p:txBody>
      </p:sp>
      <p:sp>
        <p:nvSpPr>
          <p:cNvPr id="6" name="文本框 5"/>
          <p:cNvSpPr txBox="1"/>
          <p:nvPr/>
        </p:nvSpPr>
        <p:spPr>
          <a:xfrm>
            <a:off x="634701" y="3180829"/>
            <a:ext cx="11196022"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a:latin typeface="微软雅黑" panose="020B0503020204020204" pitchFamily="34" charset="-122"/>
                <a:ea typeface="微软雅黑" panose="020B0503020204020204" pitchFamily="34" charset="-122"/>
              </a:rPr>
              <a:t>A</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楷体" panose="02010609060101010101" pitchFamily="49" charset="-122"/>
                <a:ea typeface="楷体" panose="02010609060101010101" pitchFamily="49" charset="-122"/>
              </a:rPr>
              <a:t>买入期权也叫看涨期权，是指期权的购买者预期某种产品的价格会上涨时，以一定的期权费购买在未来约定的时期内以约定的价格购买该种产品的权利。卖出期权也叫看跌期权，是指期权的购买者预期某种产品的价格会下跌时，以一定的期权费购买在未来约定的时期内以约定的价格卖出该种产品的权利。</a:t>
            </a:r>
          </a:p>
        </p:txBody>
      </p:sp>
    </p:spTree>
    <p:extLst>
      <p:ext uri="{BB962C8B-B14F-4D97-AF65-F5344CB8AC3E}">
        <p14:creationId xmlns:p14="http://schemas.microsoft.com/office/powerpoint/2010/main" val="4420004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国际商务谈判的特殊性体现在（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具有</a:t>
            </a:r>
            <a:r>
              <a:rPr lang="zh-CN" altLang="en-US" sz="2400" dirty="0">
                <a:latin typeface="微软雅黑" panose="020B0503020204020204" pitchFamily="34" charset="-122"/>
                <a:ea typeface="微软雅黑" panose="020B0503020204020204" pitchFamily="34" charset="-122"/>
              </a:rPr>
              <a:t>较强的政策性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应</a:t>
            </a:r>
            <a:r>
              <a:rPr lang="zh-CN" altLang="en-US" sz="2400" dirty="0">
                <a:latin typeface="微软雅黑" panose="020B0503020204020204" pitchFamily="34" charset="-122"/>
                <a:ea typeface="微软雅黑" panose="020B0503020204020204" pitchFamily="34" charset="-122"/>
              </a:rPr>
              <a:t>按国际惯例</a:t>
            </a:r>
            <a:r>
              <a:rPr lang="zh-CN" altLang="en-US" sz="2400" dirty="0" smtClean="0">
                <a:latin typeface="微软雅黑" panose="020B0503020204020204" pitchFamily="34" charset="-122"/>
                <a:ea typeface="微软雅黑" panose="020B0503020204020204" pitchFamily="34" charset="-122"/>
              </a:rPr>
              <a:t>办事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议程</a:t>
            </a:r>
            <a:r>
              <a:rPr lang="zh-CN" altLang="en-US" sz="2400" dirty="0" smtClean="0">
                <a:latin typeface="微软雅黑" panose="020B0503020204020204" pitchFamily="34" charset="-122"/>
                <a:ea typeface="微软雅黑" panose="020B0503020204020204" pitchFamily="34" charset="-122"/>
              </a:rPr>
              <a:t>简单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影响因素</a:t>
            </a:r>
            <a:r>
              <a:rPr lang="zh-CN" altLang="en-US" sz="2400" dirty="0">
                <a:latin typeface="微软雅黑" panose="020B0503020204020204" pitchFamily="34" charset="-122"/>
                <a:ea typeface="微软雅黑" panose="020B0503020204020204" pitchFamily="34" charset="-122"/>
              </a:rPr>
              <a:t>复杂</a:t>
            </a:r>
            <a:r>
              <a:rPr lang="zh-CN" altLang="en-US" sz="2400" dirty="0" smtClean="0">
                <a:latin typeface="微软雅黑" panose="020B0503020204020204" pitchFamily="34" charset="-122"/>
                <a:ea typeface="微软雅黑" panose="020B0503020204020204" pitchFamily="34" charset="-122"/>
              </a:rPr>
              <a:t>多样</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内容广泛</a:t>
            </a:r>
          </a:p>
        </p:txBody>
      </p:sp>
    </p:spTree>
    <p:extLst>
      <p:ext uri="{BB962C8B-B14F-4D97-AF65-F5344CB8AC3E}">
        <p14:creationId xmlns:p14="http://schemas.microsoft.com/office/powerpoint/2010/main" val="31359279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国际商务谈判的特殊性体现在（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具有</a:t>
            </a:r>
            <a:r>
              <a:rPr lang="zh-CN" altLang="en-US" sz="2400" dirty="0">
                <a:latin typeface="微软雅黑" panose="020B0503020204020204" pitchFamily="34" charset="-122"/>
                <a:ea typeface="微软雅黑" panose="020B0503020204020204" pitchFamily="34" charset="-122"/>
              </a:rPr>
              <a:t>较强的政策性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应</a:t>
            </a:r>
            <a:r>
              <a:rPr lang="zh-CN" altLang="en-US" sz="2400" dirty="0">
                <a:latin typeface="微软雅黑" panose="020B0503020204020204" pitchFamily="34" charset="-122"/>
                <a:ea typeface="微软雅黑" panose="020B0503020204020204" pitchFamily="34" charset="-122"/>
              </a:rPr>
              <a:t>按国际惯例</a:t>
            </a:r>
            <a:r>
              <a:rPr lang="zh-CN" altLang="en-US" sz="2400" dirty="0" smtClean="0">
                <a:latin typeface="微软雅黑" panose="020B0503020204020204" pitchFamily="34" charset="-122"/>
                <a:ea typeface="微软雅黑" panose="020B0503020204020204" pitchFamily="34" charset="-122"/>
              </a:rPr>
              <a:t>办事</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议程</a:t>
            </a:r>
            <a:r>
              <a:rPr lang="zh-CN" altLang="en-US" sz="2400" dirty="0" smtClean="0">
                <a:latin typeface="微软雅黑" panose="020B0503020204020204" pitchFamily="34" charset="-122"/>
                <a:ea typeface="微软雅黑" panose="020B0503020204020204" pitchFamily="34" charset="-122"/>
              </a:rPr>
              <a:t>简单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影响因素</a:t>
            </a:r>
            <a:r>
              <a:rPr lang="zh-CN" altLang="en-US" sz="2400" dirty="0">
                <a:latin typeface="微软雅黑" panose="020B0503020204020204" pitchFamily="34" charset="-122"/>
                <a:ea typeface="微软雅黑" panose="020B0503020204020204" pitchFamily="34" charset="-122"/>
              </a:rPr>
              <a:t>复杂</a:t>
            </a:r>
            <a:r>
              <a:rPr lang="zh-CN" altLang="en-US" sz="2400" dirty="0" smtClean="0">
                <a:latin typeface="微软雅黑" panose="020B0503020204020204" pitchFamily="34" charset="-122"/>
                <a:ea typeface="微软雅黑" panose="020B0503020204020204" pitchFamily="34" charset="-122"/>
              </a:rPr>
              <a:t>多样</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谈判</a:t>
            </a:r>
            <a:r>
              <a:rPr lang="zh-CN" altLang="en-US" sz="2400" dirty="0">
                <a:latin typeface="微软雅黑" panose="020B0503020204020204" pitchFamily="34" charset="-122"/>
                <a:ea typeface="微软雅黑" panose="020B0503020204020204" pitchFamily="34" charset="-122"/>
              </a:rPr>
              <a:t>内容广泛</a:t>
            </a:r>
          </a:p>
        </p:txBody>
      </p:sp>
      <p:sp>
        <p:nvSpPr>
          <p:cNvPr id="6" name="文本框 5"/>
          <p:cNvSpPr txBox="1"/>
          <p:nvPr/>
        </p:nvSpPr>
        <p:spPr>
          <a:xfrm>
            <a:off x="1194098" y="3887227"/>
            <a:ext cx="1009874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答案：</a:t>
            </a:r>
            <a:r>
              <a:rPr lang="en-US" altLang="zh-CN" sz="2400" dirty="0" smtClean="0">
                <a:latin typeface="微软雅黑" panose="020B0503020204020204" pitchFamily="34" charset="-122"/>
                <a:ea typeface="微软雅黑" panose="020B0503020204020204" pitchFamily="34" charset="-122"/>
              </a:rPr>
              <a:t>ABDE</a:t>
            </a:r>
          </a:p>
          <a:p>
            <a:pPr>
              <a:lnSpc>
                <a:spcPct val="150000"/>
              </a:lnSpc>
            </a:pPr>
            <a:r>
              <a:rPr lang="en-US" altLang="zh-CN" sz="2400" dirty="0" smtClean="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．国际商务谈判既是一笔交易的商洽，也是一项涉外活动，具有较强的政策性 </a:t>
            </a:r>
            <a:r>
              <a:rPr lang="en-US" altLang="zh-CN"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．应按国际惯例办事 </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国际商务谈判内容广泛 </a:t>
            </a:r>
            <a:r>
              <a:rPr lang="en-US" altLang="zh-CN"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．影响谈判的因素复杂多样 </a:t>
            </a:r>
          </a:p>
        </p:txBody>
      </p:sp>
    </p:spTree>
    <p:extLst>
      <p:ext uri="{BB962C8B-B14F-4D97-AF65-F5344CB8AC3E}">
        <p14:creationId xmlns:p14="http://schemas.microsoft.com/office/powerpoint/2010/main" val="9692205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55574"/>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4701" y="193909"/>
            <a:ext cx="8229600" cy="461665"/>
          </a:xfrm>
          <a:prstGeom prst="rect">
            <a:avLst/>
          </a:prstGeom>
          <a:noFill/>
        </p:spPr>
        <p:txBody>
          <a:bodyPr wrap="square" rtlCol="0">
            <a:spAutoFit/>
          </a:bodyPr>
          <a:lstStyle/>
          <a:p>
            <a:r>
              <a:rPr lang="zh-CN" altLang="en-US" sz="2400" b="1" dirty="0"/>
              <a:t>二</a:t>
            </a:r>
            <a:r>
              <a:rPr lang="zh-CN" altLang="zh-CN" sz="2400" b="1" dirty="0" smtClean="0"/>
              <a:t>、</a:t>
            </a:r>
            <a:r>
              <a:rPr lang="zh-CN" altLang="en-US" sz="2400" b="1" dirty="0" smtClean="0"/>
              <a:t>多项</a:t>
            </a:r>
            <a:r>
              <a:rPr lang="zh-CN" altLang="zh-CN" sz="2400" b="1" dirty="0" smtClean="0"/>
              <a:t>选择题</a:t>
            </a:r>
            <a:r>
              <a:rPr lang="en-US" altLang="zh-CN" sz="2400" dirty="0"/>
              <a:t>(</a:t>
            </a:r>
            <a:r>
              <a:rPr lang="zh-CN" altLang="en-US" sz="2400" dirty="0"/>
              <a:t>本大题共</a:t>
            </a:r>
            <a:r>
              <a:rPr lang="en-US" altLang="zh-CN" sz="2400" dirty="0"/>
              <a:t>5</a:t>
            </a:r>
            <a:r>
              <a:rPr lang="zh-CN" altLang="en-US" sz="2400" dirty="0"/>
              <a:t>小题，每小题</a:t>
            </a:r>
            <a:r>
              <a:rPr lang="en-US" altLang="zh-CN" sz="2400" dirty="0"/>
              <a:t>2</a:t>
            </a:r>
            <a:r>
              <a:rPr lang="zh-CN" altLang="en-US" sz="2400" dirty="0"/>
              <a:t>分，共</a:t>
            </a:r>
            <a:r>
              <a:rPr lang="en-US" altLang="zh-CN" sz="2400" dirty="0"/>
              <a:t>10</a:t>
            </a:r>
            <a:r>
              <a:rPr lang="zh-CN" altLang="en-US" sz="2400" dirty="0"/>
              <a:t>分</a:t>
            </a:r>
            <a:r>
              <a:rPr lang="en-US" altLang="zh-CN" sz="2400" dirty="0"/>
              <a:t>)</a:t>
            </a:r>
            <a:endParaRPr lang="zh-CN" altLang="zh-CN" sz="2400" dirty="0"/>
          </a:p>
        </p:txBody>
      </p:sp>
      <p:sp>
        <p:nvSpPr>
          <p:cNvPr id="4" name="矩形 3"/>
          <p:cNvSpPr/>
          <p:nvPr/>
        </p:nvSpPr>
        <p:spPr>
          <a:xfrm>
            <a:off x="172122" y="286242"/>
            <a:ext cx="462579" cy="36933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4098" y="1117239"/>
            <a:ext cx="8229600" cy="2308324"/>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沉默的谈判对手的心理特征是（ ）</a:t>
            </a:r>
          </a:p>
          <a:p>
            <a:pPr>
              <a:lnSpc>
                <a:spcPct val="150000"/>
              </a:lnSpc>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非常</a:t>
            </a:r>
            <a:r>
              <a:rPr lang="zh-CN" altLang="en-US" sz="2400" dirty="0">
                <a:latin typeface="微软雅黑" panose="020B0503020204020204" pitchFamily="34" charset="-122"/>
                <a:ea typeface="微软雅黑" panose="020B0503020204020204" pitchFamily="34" charset="-122"/>
              </a:rPr>
              <a:t>固执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不自信</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想逃避                            </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行为</a:t>
            </a:r>
            <a:r>
              <a:rPr lang="zh-CN" altLang="en-US" sz="2400" dirty="0">
                <a:latin typeface="微软雅黑" panose="020B0503020204020204" pitchFamily="34" charset="-122"/>
                <a:ea typeface="微软雅黑" panose="020B0503020204020204" pitchFamily="34" charset="-122"/>
              </a:rPr>
              <a:t>表情不</a:t>
            </a:r>
            <a:r>
              <a:rPr lang="zh-CN" altLang="en-US" sz="2400" dirty="0" smtClean="0">
                <a:latin typeface="微软雅黑" panose="020B0503020204020204" pitchFamily="34" charset="-122"/>
                <a:ea typeface="微软雅黑" panose="020B0503020204020204" pitchFamily="34" charset="-122"/>
              </a:rPr>
              <a:t>一致</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给</a:t>
            </a:r>
            <a:r>
              <a:rPr lang="zh-CN" altLang="en-US" sz="2400" dirty="0">
                <a:latin typeface="微软雅黑" panose="020B0503020204020204" pitchFamily="34" charset="-122"/>
                <a:ea typeface="微软雅黑" panose="020B0503020204020204" pitchFamily="34" charset="-122"/>
              </a:rPr>
              <a:t>人感觉不热情</a:t>
            </a:r>
          </a:p>
        </p:txBody>
      </p:sp>
    </p:spTree>
    <p:extLst>
      <p:ext uri="{BB962C8B-B14F-4D97-AF65-F5344CB8AC3E}">
        <p14:creationId xmlns:p14="http://schemas.microsoft.com/office/powerpoint/2010/main" val="1855004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4"/>
  <p:tag name="KSO_WM_UNIT_TYPE" val="b"/>
  <p:tag name="KSO_WM_UNIT_INDEX" val="1"/>
  <p:tag name="KSO_WM_UNIT_ID" val="custom20184574_1*b*1"/>
  <p:tag name="KSO_WM_UNIT_LAYERLEVEL" val="1"/>
  <p:tag name="KSO_WM_UNIT_VALUE" val="34"/>
  <p:tag name="KSO_WM_UNIT_ISCONTENTSTITLE" val="0"/>
  <p:tag name="KSO_WM_UNIT_HIGHLIGHT" val="0"/>
  <p:tag name="KSO_WM_UNIT_COMPATIBLE" val="0"/>
  <p:tag name="KSO_WM_UNIT_CLEAR" val="0"/>
  <p:tag name="KSO_WM_BEAUTIFY_FLAG" val="#wm#"/>
  <p:tag name="KSO_WM_TAG_VERSION" val="1.0"/>
  <p:tag name="KSO_WM_UNIT_PRESET_TEXT" val="SIMPLE GEOMETRIC COLOR BUSINESS GENER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3462</TotalTime>
  <Words>28799</Words>
  <Application>Microsoft Office PowerPoint</Application>
  <PresentationFormat>宽屏</PresentationFormat>
  <Paragraphs>2423</Paragraphs>
  <Slides>292</Slides>
  <Notes>118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292</vt:i4>
      </vt:variant>
    </vt:vector>
  </HeadingPairs>
  <TitlesOfParts>
    <vt:vector size="308" baseType="lpstr">
      <vt:lpstr>Arial Unicode MS</vt:lpstr>
      <vt:lpstr>等线</vt:lpstr>
      <vt:lpstr>方正启体简体</vt:lpstr>
      <vt:lpstr>黑体</vt:lpstr>
      <vt:lpstr>华文楷体</vt:lpstr>
      <vt:lpstr>华文新魏</vt:lpstr>
      <vt:lpstr>楷体</vt:lpstr>
      <vt:lpstr>宋体</vt:lpstr>
      <vt:lpstr>微软雅黑</vt:lpstr>
      <vt:lpstr>幼圆</vt:lpstr>
      <vt:lpstr>Arial</vt:lpstr>
      <vt:lpstr>Calibri</vt:lpstr>
      <vt:lpstr>Calibri Light</vt:lpstr>
      <vt:lpstr>Franklin Gothic Book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Asmin</dc:creator>
  <cp:lastModifiedBy>Asmin</cp:lastModifiedBy>
  <cp:revision>351</cp:revision>
  <dcterms:created xsi:type="dcterms:W3CDTF">2018-05-15T04:43:17Z</dcterms:created>
  <dcterms:modified xsi:type="dcterms:W3CDTF">2018-06-28T10:05:01Z</dcterms:modified>
</cp:coreProperties>
</file>