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2"/>
  </p:notesMasterIdLst>
  <p:sldIdLst>
    <p:sldId id="257" r:id="rId2"/>
    <p:sldId id="630" r:id="rId3"/>
    <p:sldId id="634" r:id="rId4"/>
    <p:sldId id="631" r:id="rId5"/>
    <p:sldId id="633" r:id="rId6"/>
    <p:sldId id="627" r:id="rId7"/>
    <p:sldId id="628" r:id="rId8"/>
    <p:sldId id="258" r:id="rId9"/>
    <p:sldId id="414" r:id="rId10"/>
    <p:sldId id="276" r:id="rId11"/>
    <p:sldId id="277" r:id="rId12"/>
    <p:sldId id="278" r:id="rId13"/>
    <p:sldId id="279" r:id="rId14"/>
    <p:sldId id="259" r:id="rId15"/>
    <p:sldId id="256" r:id="rId16"/>
    <p:sldId id="419" r:id="rId17"/>
    <p:sldId id="421" r:id="rId18"/>
    <p:sldId id="420" r:id="rId19"/>
    <p:sldId id="426" r:id="rId20"/>
    <p:sldId id="423" r:id="rId21"/>
    <p:sldId id="422" r:id="rId22"/>
    <p:sldId id="424" r:id="rId23"/>
    <p:sldId id="425" r:id="rId24"/>
    <p:sldId id="428" r:id="rId25"/>
    <p:sldId id="429" r:id="rId26"/>
    <p:sldId id="430" r:id="rId27"/>
    <p:sldId id="431" r:id="rId28"/>
    <p:sldId id="263" r:id="rId29"/>
    <p:sldId id="283" r:id="rId30"/>
    <p:sldId id="284" r:id="rId31"/>
    <p:sldId id="285" r:id="rId32"/>
    <p:sldId id="286" r:id="rId33"/>
    <p:sldId id="264" r:id="rId34"/>
    <p:sldId id="432" r:id="rId35"/>
    <p:sldId id="413" r:id="rId36"/>
    <p:sldId id="282" r:id="rId37"/>
    <p:sldId id="281" r:id="rId38"/>
    <p:sldId id="280" r:id="rId39"/>
    <p:sldId id="306" r:id="rId40"/>
    <p:sldId id="290" r:id="rId41"/>
    <p:sldId id="291" r:id="rId42"/>
    <p:sldId id="292" r:id="rId43"/>
    <p:sldId id="293" r:id="rId44"/>
    <p:sldId id="269" r:id="rId45"/>
    <p:sldId id="265" r:id="rId46"/>
    <p:sldId id="294" r:id="rId47"/>
    <p:sldId id="295" r:id="rId48"/>
    <p:sldId id="296" r:id="rId49"/>
    <p:sldId id="297" r:id="rId50"/>
    <p:sldId id="298" r:id="rId51"/>
    <p:sldId id="327" r:id="rId52"/>
    <p:sldId id="435" r:id="rId53"/>
    <p:sldId id="436" r:id="rId54"/>
    <p:sldId id="439" r:id="rId55"/>
    <p:sldId id="299" r:id="rId56"/>
    <p:sldId id="302" r:id="rId57"/>
    <p:sldId id="361" r:id="rId58"/>
    <p:sldId id="388" r:id="rId59"/>
    <p:sldId id="362" r:id="rId60"/>
    <p:sldId id="363" r:id="rId61"/>
    <p:sldId id="364" r:id="rId62"/>
    <p:sldId id="434" r:id="rId63"/>
    <p:sldId id="433" r:id="rId64"/>
    <p:sldId id="437" r:id="rId65"/>
    <p:sldId id="438" r:id="rId66"/>
    <p:sldId id="300" r:id="rId67"/>
    <p:sldId id="394" r:id="rId68"/>
    <p:sldId id="395" r:id="rId69"/>
    <p:sldId id="307" r:id="rId70"/>
    <p:sldId id="318" r:id="rId71"/>
    <p:sldId id="392" r:id="rId72"/>
    <p:sldId id="391" r:id="rId73"/>
    <p:sldId id="389" r:id="rId74"/>
    <p:sldId id="393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8" r:id="rId84"/>
    <p:sldId id="329" r:id="rId85"/>
    <p:sldId id="330" r:id="rId86"/>
    <p:sldId id="331" r:id="rId87"/>
    <p:sldId id="270" r:id="rId88"/>
    <p:sldId id="266" r:id="rId89"/>
    <p:sldId id="332" r:id="rId90"/>
    <p:sldId id="333" r:id="rId91"/>
    <p:sldId id="335" r:id="rId92"/>
    <p:sldId id="334" r:id="rId93"/>
    <p:sldId id="336" r:id="rId94"/>
    <p:sldId id="337" r:id="rId95"/>
    <p:sldId id="338" r:id="rId96"/>
    <p:sldId id="339" r:id="rId97"/>
    <p:sldId id="271" r:id="rId98"/>
    <p:sldId id="267" r:id="rId99"/>
    <p:sldId id="340" r:id="rId100"/>
    <p:sldId id="341" r:id="rId101"/>
    <p:sldId id="342" r:id="rId102"/>
    <p:sldId id="343" r:id="rId103"/>
    <p:sldId id="344" r:id="rId104"/>
    <p:sldId id="345" r:id="rId105"/>
    <p:sldId id="346" r:id="rId106"/>
    <p:sldId id="347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635" r:id="rId118"/>
    <p:sldId id="380" r:id="rId119"/>
    <p:sldId id="268" r:id="rId120"/>
    <p:sldId id="406" r:id="rId121"/>
    <p:sldId id="365" r:id="rId122"/>
    <p:sldId id="366" r:id="rId123"/>
    <p:sldId id="368" r:id="rId124"/>
    <p:sldId id="371" r:id="rId125"/>
    <p:sldId id="449" r:id="rId126"/>
    <p:sldId id="445" r:id="rId127"/>
    <p:sldId id="446" r:id="rId128"/>
    <p:sldId id="441" r:id="rId129"/>
    <p:sldId id="447" r:id="rId130"/>
    <p:sldId id="440" r:id="rId131"/>
    <p:sldId id="448" r:id="rId132"/>
    <p:sldId id="450" r:id="rId133"/>
    <p:sldId id="453" r:id="rId134"/>
    <p:sldId id="454" r:id="rId135"/>
    <p:sldId id="455" r:id="rId136"/>
    <p:sldId id="452" r:id="rId137"/>
    <p:sldId id="372" r:id="rId138"/>
    <p:sldId id="456" r:id="rId139"/>
    <p:sldId id="373" r:id="rId140"/>
    <p:sldId id="374" r:id="rId141"/>
    <p:sldId id="457" r:id="rId142"/>
    <p:sldId id="458" r:id="rId143"/>
    <p:sldId id="459" r:id="rId144"/>
    <p:sldId id="460" r:id="rId145"/>
    <p:sldId id="375" r:id="rId146"/>
    <p:sldId id="461" r:id="rId147"/>
    <p:sldId id="462" r:id="rId148"/>
    <p:sldId id="463" r:id="rId149"/>
    <p:sldId id="464" r:id="rId150"/>
    <p:sldId id="465" r:id="rId151"/>
    <p:sldId id="376" r:id="rId152"/>
    <p:sldId id="377" r:id="rId153"/>
    <p:sldId id="378" r:id="rId154"/>
    <p:sldId id="379" r:id="rId155"/>
    <p:sldId id="381" r:id="rId156"/>
    <p:sldId id="386" r:id="rId157"/>
    <p:sldId id="383" r:id="rId158"/>
    <p:sldId id="384" r:id="rId159"/>
    <p:sldId id="385" r:id="rId160"/>
    <p:sldId id="399" r:id="rId161"/>
    <p:sldId id="398" r:id="rId162"/>
    <p:sldId id="400" r:id="rId163"/>
    <p:sldId id="401" r:id="rId164"/>
    <p:sldId id="405" r:id="rId165"/>
    <p:sldId id="466" r:id="rId166"/>
    <p:sldId id="467" r:id="rId167"/>
    <p:sldId id="468" r:id="rId168"/>
    <p:sldId id="469" r:id="rId169"/>
    <p:sldId id="470" r:id="rId170"/>
    <p:sldId id="471" r:id="rId171"/>
    <p:sldId id="402" r:id="rId172"/>
    <p:sldId id="403" r:id="rId173"/>
    <p:sldId id="407" r:id="rId174"/>
    <p:sldId id="472" r:id="rId175"/>
    <p:sldId id="475" r:id="rId176"/>
    <p:sldId id="474" r:id="rId177"/>
    <p:sldId id="408" r:id="rId178"/>
    <p:sldId id="409" r:id="rId179"/>
    <p:sldId id="473" r:id="rId180"/>
    <p:sldId id="477" r:id="rId181"/>
    <p:sldId id="476" r:id="rId182"/>
    <p:sldId id="478" r:id="rId183"/>
    <p:sldId id="410" r:id="rId184"/>
    <p:sldId id="411" r:id="rId185"/>
    <p:sldId id="412" r:id="rId186"/>
    <p:sldId id="479" r:id="rId187"/>
    <p:sldId id="480" r:id="rId188"/>
    <p:sldId id="481" r:id="rId189"/>
    <p:sldId id="482" r:id="rId190"/>
    <p:sldId id="483" r:id="rId191"/>
    <p:sldId id="484" r:id="rId192"/>
    <p:sldId id="485" r:id="rId193"/>
    <p:sldId id="487" r:id="rId194"/>
    <p:sldId id="486" r:id="rId195"/>
    <p:sldId id="488" r:id="rId196"/>
    <p:sldId id="489" r:id="rId197"/>
    <p:sldId id="490" r:id="rId198"/>
    <p:sldId id="492" r:id="rId199"/>
    <p:sldId id="493" r:id="rId200"/>
    <p:sldId id="494" r:id="rId201"/>
    <p:sldId id="495" r:id="rId202"/>
    <p:sldId id="496" r:id="rId203"/>
    <p:sldId id="497" r:id="rId204"/>
    <p:sldId id="498" r:id="rId205"/>
    <p:sldId id="499" r:id="rId206"/>
    <p:sldId id="502" r:id="rId207"/>
    <p:sldId id="500" r:id="rId208"/>
    <p:sldId id="501" r:id="rId209"/>
    <p:sldId id="503" r:id="rId210"/>
    <p:sldId id="504" r:id="rId211"/>
    <p:sldId id="506" r:id="rId212"/>
    <p:sldId id="507" r:id="rId213"/>
    <p:sldId id="508" r:id="rId214"/>
    <p:sldId id="511" r:id="rId215"/>
    <p:sldId id="512" r:id="rId216"/>
    <p:sldId id="513" r:id="rId217"/>
    <p:sldId id="516" r:id="rId218"/>
    <p:sldId id="515" r:id="rId219"/>
    <p:sldId id="555" r:id="rId220"/>
    <p:sldId id="514" r:id="rId221"/>
    <p:sldId id="602" r:id="rId222"/>
    <p:sldId id="518" r:id="rId223"/>
    <p:sldId id="517" r:id="rId224"/>
    <p:sldId id="531" r:id="rId225"/>
    <p:sldId id="524" r:id="rId226"/>
    <p:sldId id="525" r:id="rId227"/>
    <p:sldId id="533" r:id="rId228"/>
    <p:sldId id="534" r:id="rId229"/>
    <p:sldId id="529" r:id="rId230"/>
    <p:sldId id="530" r:id="rId231"/>
    <p:sldId id="535" r:id="rId232"/>
    <p:sldId id="536" r:id="rId233"/>
    <p:sldId id="537" r:id="rId234"/>
    <p:sldId id="538" r:id="rId235"/>
    <p:sldId id="539" r:id="rId236"/>
    <p:sldId id="540" r:id="rId237"/>
    <p:sldId id="541" r:id="rId238"/>
    <p:sldId id="542" r:id="rId239"/>
    <p:sldId id="543" r:id="rId240"/>
    <p:sldId id="546" r:id="rId241"/>
    <p:sldId id="544" r:id="rId242"/>
    <p:sldId id="603" r:id="rId243"/>
    <p:sldId id="519" r:id="rId244"/>
    <p:sldId id="547" r:id="rId245"/>
    <p:sldId id="552" r:id="rId246"/>
    <p:sldId id="554" r:id="rId247"/>
    <p:sldId id="553" r:id="rId248"/>
    <p:sldId id="551" r:id="rId249"/>
    <p:sldId id="550" r:id="rId250"/>
    <p:sldId id="548" r:id="rId251"/>
    <p:sldId id="527" r:id="rId252"/>
    <p:sldId id="549" r:id="rId253"/>
    <p:sldId id="604" r:id="rId254"/>
    <p:sldId id="618" r:id="rId255"/>
    <p:sldId id="561" r:id="rId256"/>
    <p:sldId id="619" r:id="rId257"/>
    <p:sldId id="621" r:id="rId258"/>
    <p:sldId id="626" r:id="rId259"/>
    <p:sldId id="624" r:id="rId260"/>
    <p:sldId id="623" r:id="rId261"/>
    <p:sldId id="625" r:id="rId262"/>
    <p:sldId id="622" r:id="rId263"/>
    <p:sldId id="620" r:id="rId264"/>
    <p:sldId id="563" r:id="rId265"/>
    <p:sldId id="564" r:id="rId266"/>
    <p:sldId id="567" r:id="rId267"/>
    <p:sldId id="568" r:id="rId268"/>
    <p:sldId id="569" r:id="rId269"/>
    <p:sldId id="570" r:id="rId270"/>
    <p:sldId id="605" r:id="rId271"/>
    <p:sldId id="575" r:id="rId272"/>
    <p:sldId id="579" r:id="rId273"/>
    <p:sldId id="578" r:id="rId274"/>
    <p:sldId id="577" r:id="rId275"/>
    <p:sldId id="580" r:id="rId276"/>
    <p:sldId id="576" r:id="rId277"/>
    <p:sldId id="581" r:id="rId278"/>
    <p:sldId id="583" r:id="rId279"/>
    <p:sldId id="582" r:id="rId280"/>
    <p:sldId id="584" r:id="rId281"/>
    <p:sldId id="585" r:id="rId282"/>
    <p:sldId id="586" r:id="rId283"/>
    <p:sldId id="606" r:id="rId284"/>
    <p:sldId id="522" r:id="rId285"/>
    <p:sldId id="588" r:id="rId286"/>
    <p:sldId id="589" r:id="rId287"/>
    <p:sldId id="587" r:id="rId288"/>
    <p:sldId id="590" r:id="rId289"/>
    <p:sldId id="591" r:id="rId290"/>
    <p:sldId id="592" r:id="rId291"/>
    <p:sldId id="593" r:id="rId292"/>
    <p:sldId id="594" r:id="rId293"/>
    <p:sldId id="595" r:id="rId294"/>
    <p:sldId id="607" r:id="rId295"/>
    <p:sldId id="523" r:id="rId296"/>
    <p:sldId id="598" r:id="rId297"/>
    <p:sldId id="597" r:id="rId298"/>
    <p:sldId id="599" r:id="rId299"/>
    <p:sldId id="596" r:id="rId300"/>
    <p:sldId id="600" r:id="rId301"/>
    <p:sldId id="601" r:id="rId302"/>
    <p:sldId id="608" r:id="rId303"/>
    <p:sldId id="609" r:id="rId304"/>
    <p:sldId id="610" r:id="rId305"/>
    <p:sldId id="611" r:id="rId306"/>
    <p:sldId id="613" r:id="rId307"/>
    <p:sldId id="614" r:id="rId308"/>
    <p:sldId id="615" r:id="rId309"/>
    <p:sldId id="616" r:id="rId310"/>
    <p:sldId id="617" r:id="rId3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75931" autoAdjust="0"/>
  </p:normalViewPr>
  <p:slideViewPr>
    <p:cSldViewPr snapToGrid="0">
      <p:cViewPr varScale="1">
        <p:scale>
          <a:sx n="71" d="100"/>
          <a:sy n="71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theme" Target="theme/theme1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tableStyles" Target="tableStyles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312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8638-9698-4EDC-9412-A158CEC4640C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40CF5-E53E-4C03-B429-557B55F2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2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8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35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477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210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31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86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94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83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988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394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1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29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76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27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法系是指根据法在结构上、形式上、历史传统等外部特征以及法律实践的特点、法律意识和法在社会生活中的地位等因素对法进行的基本划分。</a:t>
            </a:r>
          </a:p>
          <a:p>
            <a:r>
              <a:rPr lang="zh-CN" altLang="en-US" dirty="0" smtClean="0"/>
              <a:t>　　资本主义国家有两大法系，即大陆法系和英美法系。大陆法系又称罗马法系、民法法系、法典法系或罗马日尔曼法系，是承袭古罗马法的传统，仿照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法国民法典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德国民法典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样式而建立起来的各国法律制度的总称。欧洲大陆上的法、德、意、荷兰、西班牙、葡萄牙等国和拉丁美洲、亚洲的许多国家的法律都属于大陆法系。英美法系又称英国法系。普通法系或判例法系，是承袭英国中世纪的法律传统而发展起来的各国法律制度的总称，英、美、澳大利亚、新西兰、香港等国家和地区的法律制度均属于英美法系。近几十年来，英美法系国家也制定了大量成文法以作为对习惯法的补充。目前世界上大约有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个国家法律属英美法系，除英美两国，其余主要是英联邦国家，大陆法系又称为成文法，其最重要的特点就是以法典为第一法律渊源，法典是各部门法典的系统的综合的首尾一贯的成文法汇编。世界上大约有</a:t>
            </a:r>
            <a:r>
              <a:rPr lang="en-US" altLang="zh-CN" dirty="0" smtClean="0"/>
              <a:t>70</a:t>
            </a:r>
            <a:r>
              <a:rPr lang="zh-CN" altLang="en-US" dirty="0" smtClean="0"/>
              <a:t>个国家法律属成文法系，主要分布在欧洲大陆及受其影响的其他一些国家。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　　两者的主要区别包括以下几个方面：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　　▲第一，法律渊源不同。</a:t>
            </a:r>
          </a:p>
          <a:p>
            <a:r>
              <a:rPr lang="zh-CN" altLang="en-US" dirty="0" smtClean="0"/>
              <a:t>　　大陆法系是成文法系，其法律以成文法即制定法的方式存在。英美法系的法律渊源既包括各种制定法，也包括判例。</a:t>
            </a:r>
          </a:p>
          <a:p>
            <a:r>
              <a:rPr lang="zh-CN" altLang="en-US" dirty="0" smtClean="0"/>
              <a:t>　　▲第二，法律适用不同。</a:t>
            </a:r>
          </a:p>
          <a:p>
            <a:r>
              <a:rPr lang="zh-CN" altLang="en-US" dirty="0" smtClean="0"/>
              <a:t>　　前者习惯用演绎形式，后者习惯用归纳的形式。</a:t>
            </a:r>
          </a:p>
          <a:p>
            <a:r>
              <a:rPr lang="zh-CN" altLang="en-US" dirty="0" smtClean="0"/>
              <a:t>　　▲第三，判例地位不同。</a:t>
            </a:r>
          </a:p>
          <a:p>
            <a:r>
              <a:rPr lang="zh-CN" altLang="en-US" dirty="0" smtClean="0"/>
              <a:t>　　前者不是正式渊源，后者是法</a:t>
            </a:r>
          </a:p>
          <a:p>
            <a:r>
              <a:rPr lang="zh-CN" altLang="en-US" dirty="0" smtClean="0"/>
              <a:t>　　▲第四，法律分类不同</a:t>
            </a:r>
          </a:p>
          <a:p>
            <a:r>
              <a:rPr lang="zh-CN" altLang="en-US" dirty="0" smtClean="0"/>
              <a:t>　　前者分为公法和私法，后者分为普通法、平衡法</a:t>
            </a:r>
          </a:p>
          <a:p>
            <a:r>
              <a:rPr lang="zh-CN" altLang="en-US" dirty="0" smtClean="0"/>
              <a:t>　　▲第五，法律编纂不同</a:t>
            </a:r>
          </a:p>
          <a:p>
            <a:r>
              <a:rPr lang="zh-CN" altLang="en-US" dirty="0" smtClean="0"/>
              <a:t>　　前者倾向法典形式，后者倾向单行法</a:t>
            </a:r>
          </a:p>
          <a:p>
            <a:r>
              <a:rPr lang="zh-CN" altLang="en-US" dirty="0" smtClean="0"/>
              <a:t>　　▲第六，诉讼程序不同。</a:t>
            </a:r>
          </a:p>
          <a:p>
            <a:r>
              <a:rPr lang="zh-CN" altLang="en-US" dirty="0" smtClean="0"/>
              <a:t>　　前者的诉讼程序以法官为重心，具有纠问程序的特点。后者的诉讼程序以原告、被告及其辩护人和代理人为重心，具有抗辩式的特点，同时还存在陪审团制度。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　　▲法系这种分类不能提示法的本质，但有助于促进法律文化的了解与交流。大陆法系和英美法系在历史上差异显著，但二十世纪以来，这种差别开始缩小。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2.</a:t>
            </a:r>
            <a:r>
              <a:rPr lang="zh-CN" altLang="en-US" dirty="0" smtClean="0"/>
              <a:t>我国在旧中国时代属于大陆法系，在新中国时代则不属其中任何一个法系，自成一个独立的法系，叫做社会主义法律体系，但比较接近于大陆法系。别忘了，我国至今没有一部民法典啊！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3.</a:t>
            </a:r>
            <a:r>
              <a:rPr lang="zh-CN" altLang="en-US" dirty="0" smtClean="0"/>
              <a:t>苏联是大陆法系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1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58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80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19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73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824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▲法系这种分类不能提示法的本质，但有助于促进法律文化的了解与交流。大陆法系和英美法系在历史上差异显著，但二十世纪以来，这种差别开始缩小。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　</a:t>
            </a:r>
            <a:r>
              <a:rPr lang="en-US" altLang="zh-CN" dirty="0" smtClean="0"/>
              <a:t>2.</a:t>
            </a:r>
            <a:r>
              <a:rPr lang="zh-CN" altLang="en-US" dirty="0" smtClean="0"/>
              <a:t>我国在旧中国时代属于大陆法系，在新中国时代则不属其中任何一个法系，自成一个独立的法系，叫做社会主义法律体系，但比较接近于大陆法系。别忘了，我国至今没有一部民法典啊！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1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▲法系这种分类不能提示法的本质，但有助于促进法律文化的了解与交流。大陆法系和英美法系在历史上差异显著，但二十世纪以来，这种差别开始缩小。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　</a:t>
            </a:r>
            <a:r>
              <a:rPr lang="en-US" altLang="zh-CN" dirty="0" smtClean="0"/>
              <a:t>2.</a:t>
            </a:r>
            <a:r>
              <a:rPr lang="zh-CN" altLang="en-US" dirty="0" smtClean="0"/>
              <a:t>我国在旧中国时代属于大陆法系，在新中国时代则不属其中任何一个法系，自成一个独立的法系，叫做社会主义法律体系，但比较接近于大陆法系。别忘了，我国至今没有一部民法典啊！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8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404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▲法系这种分类不能提示法的本质，但有助于促进法律文化的了解与交流。大陆法系和英美法系在历史上差异显著，但二十世纪以来，这种差别开始缩小。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　</a:t>
            </a:r>
            <a:r>
              <a:rPr lang="en-US" altLang="zh-CN" dirty="0" smtClean="0"/>
              <a:t>2.</a:t>
            </a:r>
            <a:r>
              <a:rPr lang="zh-CN" altLang="en-US" dirty="0" smtClean="0"/>
              <a:t>我国在旧中国时代属于大陆法系，在新中国时代则不属其中任何一个法系，自成一个独立的法系，叫做社会主义法律体系，但比较接近于大陆法系。别忘了，我国至今没有一部民法典啊！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132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▲法系这种分类不能提示法的本质，但有助于促进法律文化的了解与交流。大陆法系和英美法系在历史上差异显著，但二十世纪以来，这种差别开始缩小。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　</a:t>
            </a:r>
            <a:r>
              <a:rPr lang="en-US" altLang="zh-CN" dirty="0" smtClean="0"/>
              <a:t>2.</a:t>
            </a:r>
            <a:r>
              <a:rPr lang="zh-CN" altLang="en-US" dirty="0" smtClean="0"/>
              <a:t>我国在旧中国时代属于大陆法系，在新中国时代则不属其中任何一个法系，自成一个独立的法系，叫做社会主义法律体系，但比较接近于大陆法系。别忘了，我国至今没有一部民法典啊！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2766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世界各国对合同的定义并不完全相同。按照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中华人民共和国民法通则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</a:t>
            </a:r>
            <a:r>
              <a:rPr lang="en-US" altLang="zh-CN" dirty="0" smtClean="0"/>
              <a:t>85</a:t>
            </a:r>
            <a:r>
              <a:rPr lang="zh-CN" altLang="en-US" dirty="0" smtClean="0"/>
              <a:t>条的规定：“合同是当事人之间设立、变更、终止民事关系的协议。依法成立的合同，受法律保护。”由此可见，合同具有以下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个特征： 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．合同是双方的民事法律行为，不是单方的民事法律行为 </a:t>
            </a:r>
          </a:p>
          <a:p>
            <a:r>
              <a:rPr lang="zh-CN" altLang="en-US" dirty="0" smtClean="0"/>
              <a:t>合同的签订至少要有双方当事人参加，而且双方当事人的意思表示必须一致，合同才能成立。如果双方当事人意思不一致，就不能达成协议，合同就不能成立。这是合同的基本法律特征。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．订立合同的目的是为了产生某种民事法律上的效果 </a:t>
            </a:r>
          </a:p>
          <a:p>
            <a:r>
              <a:rPr lang="zh-CN" altLang="en-US" dirty="0" smtClean="0"/>
              <a:t>合同的订立包括设立、变更或者终止当事人之间的民事法律关系。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．合同是合法行为，不是违法行为 </a:t>
            </a:r>
          </a:p>
          <a:p>
            <a:r>
              <a:rPr lang="zh-CN" altLang="en-US" dirty="0" smtClean="0"/>
              <a:t>依法订立的合同，受法律保护，而违法订立的合同在法律上是无效的。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047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世界各国对合同的定义并不完全相同。按照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中华人民共和国民法通则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</a:t>
            </a:r>
            <a:r>
              <a:rPr lang="en-US" altLang="zh-CN" dirty="0" smtClean="0"/>
              <a:t>85</a:t>
            </a:r>
            <a:r>
              <a:rPr lang="zh-CN" altLang="en-US" dirty="0" smtClean="0"/>
              <a:t>条的规定：“合同是当事人之间设立、变更、终止民事关系的协议。依法成立的合同，受法律保护。”由此可见，合同具有以下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个特征： 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．合同是双方的民事法律行为，不是单方的民事法律行为 </a:t>
            </a:r>
          </a:p>
          <a:p>
            <a:r>
              <a:rPr lang="zh-CN" altLang="en-US" dirty="0" smtClean="0"/>
              <a:t>合同的签订至少要有双方当事人参加，而且双方当事人的意思表示必须一致，合同才能成立。如果双方当事人意思不一致，就不能达成协议，合同就不能成立。这是合同的基本法律特征。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．订立合同的目的是为了产生某种民事法律上的效果 </a:t>
            </a:r>
          </a:p>
          <a:p>
            <a:r>
              <a:rPr lang="zh-CN" altLang="en-US" dirty="0" smtClean="0"/>
              <a:t>合同的订立包括设立、变更或者终止当事人之间的民事法律关系。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．合同是合法行为，不是违法行为 </a:t>
            </a:r>
          </a:p>
          <a:p>
            <a:r>
              <a:rPr lang="zh-CN" altLang="en-US" dirty="0" smtClean="0"/>
              <a:t>依法订立的合同，受法律保护，而违法订立的合同在法律上是无效的。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385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世界各国对合同的定义并不完全相同。按照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中华人民共和国民法通则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</a:t>
            </a:r>
            <a:r>
              <a:rPr lang="en-US" altLang="zh-CN" dirty="0" smtClean="0"/>
              <a:t>85</a:t>
            </a:r>
            <a:r>
              <a:rPr lang="zh-CN" altLang="en-US" dirty="0" smtClean="0"/>
              <a:t>条的规定：“合同是当事人之间设立、变更、终止民事关系的协议。依法成立的合同，受法律保护。”由此可见，合同具有以下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个特征： 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．合同是双方的民事法律行为，不是单方的民事法律行为 </a:t>
            </a:r>
          </a:p>
          <a:p>
            <a:r>
              <a:rPr lang="zh-CN" altLang="en-US" dirty="0" smtClean="0"/>
              <a:t>合同的签订至少要有双方当事人参加，而且双方当事人的意思表示必须一致，合同才能成立。如果双方当事人意思不一致，就不能达成协议，合同就不能成立。这是合同的基本法律特征。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．订立合同的目的是为了产生某种民事法律上的效果 </a:t>
            </a:r>
          </a:p>
          <a:p>
            <a:r>
              <a:rPr lang="zh-CN" altLang="en-US" dirty="0" smtClean="0"/>
              <a:t>合同的订立包括设立、变更或者终止当事人之间的民事法律关系。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．合同是合法行为，不是违法行为 </a:t>
            </a:r>
          </a:p>
          <a:p>
            <a:r>
              <a:rPr lang="zh-CN" altLang="en-US" dirty="0" smtClean="0"/>
              <a:t>依法订立的合同，受法律保护，而违法订立的合同在法律上是无效的。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808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世界各国对合同的定义并不完全相同。按照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中华人民共和国民法通则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</a:t>
            </a:r>
            <a:r>
              <a:rPr lang="en-US" altLang="zh-CN" dirty="0" smtClean="0"/>
              <a:t>85</a:t>
            </a:r>
            <a:r>
              <a:rPr lang="zh-CN" altLang="en-US" dirty="0" smtClean="0"/>
              <a:t>条的规定：“合同是当事人之间设立、变更、终止民事关系的协议。依法成立的合同，受法律保护。”由此可见，合同具有以下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个特征： 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．合同是双方的民事法律行为，不是单方的民事法律行为 </a:t>
            </a:r>
          </a:p>
          <a:p>
            <a:r>
              <a:rPr lang="zh-CN" altLang="en-US" dirty="0" smtClean="0"/>
              <a:t>合同的签订至少要有双方当事人参加，而且双方当事人的意思表示必须一致，合同才能成立。如果双方当事人意思不一致，就不能达成协议，合同就不能成立。这是合同的基本法律特征。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．订立合同的目的是为了产生某种民事法律上的效果 </a:t>
            </a:r>
          </a:p>
          <a:p>
            <a:r>
              <a:rPr lang="zh-CN" altLang="en-US" dirty="0" smtClean="0"/>
              <a:t>合同的订立包括设立、变更或者终止当事人之间的民事法律关系。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．合同是合法行为，不是违法行为 </a:t>
            </a:r>
          </a:p>
          <a:p>
            <a:r>
              <a:rPr lang="zh-CN" altLang="en-US" dirty="0" smtClean="0"/>
              <a:t>依法订立的合同，受法律保护，而违法订立的合同在法律上是无效的。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8255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世界各国对合同的定义并不完全相同。按照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中华人民共和国民法通则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</a:t>
            </a:r>
            <a:r>
              <a:rPr lang="en-US" altLang="zh-CN" dirty="0" smtClean="0"/>
              <a:t>85</a:t>
            </a:r>
            <a:r>
              <a:rPr lang="zh-CN" altLang="en-US" dirty="0" smtClean="0"/>
              <a:t>条的规定：“合同是当事人之间设立、变更、终止民事关系的协议。依法成立的合同，受法律保护。”由此可见，合同具有以下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个特征： 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．合同是双方的民事法律行为，不是单方的民事法律行为 </a:t>
            </a:r>
          </a:p>
          <a:p>
            <a:r>
              <a:rPr lang="zh-CN" altLang="en-US" dirty="0" smtClean="0"/>
              <a:t>合同的签订至少要有双方当事人参加，而且双方当事人的意思表示必须一致，合同才能成立。如果双方当事人意思不一致，就不能达成协议，合同就不能成立。这是合同的基本法律特征。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．订立合同的目的是为了产生某种民事法律上的效果 </a:t>
            </a:r>
          </a:p>
          <a:p>
            <a:r>
              <a:rPr lang="zh-CN" altLang="en-US" dirty="0" smtClean="0"/>
              <a:t>合同的订立包括设立、变更或者终止当事人之间的民事法律关系。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．合同是合法行为，不是违法行为 </a:t>
            </a:r>
          </a:p>
          <a:p>
            <a:r>
              <a:rPr lang="zh-CN" altLang="en-US" dirty="0" smtClean="0"/>
              <a:t>依法订立的合同，受法律保护，而违法订立的合同在法律上是无效的。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25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世界各国对合同的定义并不完全相同。按照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中华人民共和国民法通则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</a:t>
            </a:r>
            <a:r>
              <a:rPr lang="en-US" altLang="zh-CN" dirty="0" smtClean="0"/>
              <a:t>85</a:t>
            </a:r>
            <a:r>
              <a:rPr lang="zh-CN" altLang="en-US" dirty="0" smtClean="0"/>
              <a:t>条的规定：“合同是当事人之间设立、变更、终止民事关系的协议。依法成立的合同，受法律保护。”由此可见，合同具有以下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个特征： 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．合同是双方的民事法律行为，不是单方的民事法律行为 </a:t>
            </a:r>
          </a:p>
          <a:p>
            <a:r>
              <a:rPr lang="zh-CN" altLang="en-US" dirty="0" smtClean="0"/>
              <a:t>合同的签订至少要有双方当事人参加，而且双方当事人的意思表示必须一致，合同才能成立。如果双方当事人意思不一致，就不能达成协议，合同就不能成立。这是合同的基本法律特征。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．订立合同的目的是为了产生某种民事法律上的效果 </a:t>
            </a:r>
          </a:p>
          <a:p>
            <a:r>
              <a:rPr lang="zh-CN" altLang="en-US" dirty="0" smtClean="0"/>
              <a:t>合同的订立包括设立、变更或者终止当事人之间的民事法律关系。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．合同是合法行为，不是违法行为 </a:t>
            </a:r>
          </a:p>
          <a:p>
            <a:r>
              <a:rPr lang="zh-CN" altLang="en-US" dirty="0" smtClean="0"/>
              <a:t>依法订立的合同，受法律保护，而违法订立的合同在法律上是无效的。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3551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世界各国对合同的定义并不完全相同。按照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中华人民共和国民法通则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</a:t>
            </a:r>
            <a:r>
              <a:rPr lang="en-US" altLang="zh-CN" dirty="0" smtClean="0"/>
              <a:t>85</a:t>
            </a:r>
            <a:r>
              <a:rPr lang="zh-CN" altLang="en-US" dirty="0" smtClean="0"/>
              <a:t>条的规定：“合同是当事人之间设立、变更、终止民事关系的协议。依法成立的合同，受法律保护。”由此可见，合同具有以下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个特征： 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．合同是双方的民事法律行为，不是单方的民事法律行为 </a:t>
            </a:r>
          </a:p>
          <a:p>
            <a:r>
              <a:rPr lang="zh-CN" altLang="en-US" dirty="0" smtClean="0"/>
              <a:t>合同的签订至少要有双方当事人参加，而且双方当事人的意思表示必须一致，合同才能成立。如果双方当事人意思不一致，就不能达成协议，合同就不能成立。这是合同的基本法律特征。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．订立合同的目的是为了产生某种民事法律上的效果 </a:t>
            </a:r>
          </a:p>
          <a:p>
            <a:r>
              <a:rPr lang="zh-CN" altLang="en-US" dirty="0" smtClean="0"/>
              <a:t>合同的订立包括设立、变更或者终止当事人之间的民事法律关系。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．合同是合法行为，不是违法行为 </a:t>
            </a:r>
          </a:p>
          <a:p>
            <a:r>
              <a:rPr lang="zh-CN" altLang="en-US" dirty="0" smtClean="0"/>
              <a:t>依法订立的合同，受法律保护，而违法订立的合同在法律上是无效的。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779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涉外仲裁协议一般包括以下内容：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）仲裁意愿。它是当事人一致同意将争议交付仲裁的意思表示。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）仲裁事项。它指提交仲裁的争议范围，一般应写明：凡因执行本合同或与本合同有关的一切争议，均应提交某仲裁机构解决。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）仲裁地点。它是仲裁协议中的主要内容，与仲裁所适用的程序法和实体法有密切的关系，应写明在哪个国家、哪个城市进行仲裁。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）仲裁机构。它是指受理案件并作出裁决的机构。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）仲裁程序规则。它是进行仲裁的准则。仲裁申请、指定仲裁员、组成仲裁庭、审理、裁决和收取仲裁费都在仲裁程序规则中作出具体的规定，供当事人和仲裁员参照执行。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）仲裁裁决的效力。它主要是指裁决是否具有终局性，是否对双方具有约束力。我国法律规定，经我国涉外仲裁机构作出的裁决，当事人不得向法院上诉。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72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7609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涉外仲裁协议一般包括以下</a:t>
            </a:r>
            <a:r>
              <a:rPr lang="zh-CN" altLang="en-US" smtClean="0"/>
              <a:t>内容：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）仲裁意愿。它是当事人一致同意将争议交付仲裁的意思表示。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）仲裁事项。它指提交仲裁的争议范围，一般应写明：凡因执行本合同或与本合同有关的一切争议，均应提交某仲裁机构解决。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）仲裁地点。它是仲裁协议中的主要内容，与仲裁所适用的程序法和实体法有密切的关系，应写明在哪个国家、哪个城市进行仲裁。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）仲裁机构。它是指受理案件并作出裁决的机构。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）仲裁程序规则。它是进行仲裁的准则。仲裁申请、指定仲裁员、组成仲裁庭、审理、裁决和收取仲裁费都在仲裁程序规则中作出具体的规定，供当事人和仲裁员参照执行。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）仲裁裁决的效力。它主要是指裁决是否具有终局性，是否对双方具有约束力。我国法律规定，经我国涉外仲裁机构作出的裁决，当事人不得向法院上诉。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115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涉外仲裁协议一般包括以下</a:t>
            </a:r>
            <a:r>
              <a:rPr lang="zh-CN" altLang="en-US" smtClean="0"/>
              <a:t>内容：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）仲裁意愿。它是当事人一致同意将争议交付仲裁的意思表示。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）仲裁事项。它指提交仲裁的争议范围，一般应写明：凡因执行本合同或与本合同有关的一切争议，均应提交某仲裁机构解决。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）仲裁地点。它是仲裁协议中的主要内容，与仲裁所适用的程序法和实体法有密切的关系，应写明在哪个国家、哪个城市进行仲裁。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）仲裁机构。它是指受理案件并作出裁决的机构。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）仲裁程序规则。它是进行仲裁的准则。仲裁申请、指定仲裁员、组成仲裁庭、审理、裁决和收取仲裁费都在仲裁程序规则中作出具体的规定，供当事人和仲裁员参照执行。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）仲裁裁决的效力。它主要是指裁决是否具有终局性，是否对双方具有约束力。我国法律规定，经我国涉外仲裁机构作出的裁决，当事人不得向法院上诉。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41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812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331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094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696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439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15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2725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53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zh-CN" altLang="en-US" dirty="0" smtClean="0"/>
              <a:t>商务谈判本身就是经济活动的组成部分，或其本身就是一项经济活动，而任何经济活动都要讲究经济利益。不仅要核算从谈判中能获得多少经济利益，还要核算谈判的三项成本，即谈判桌上的成本、谈判过程的成本和谈判的机会成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597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727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916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684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006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242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886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926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30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506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20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820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223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251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860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099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824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292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509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5044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4007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35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680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5181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3735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578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4575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1022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79943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329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305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392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90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505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9867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22729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551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88676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4714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028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7106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357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5761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356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76465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2863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4784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0218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9849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8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1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27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3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624415"/>
      </p:ext>
    </p:extLst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1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7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2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5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180" y="1051276"/>
            <a:ext cx="583340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6600" b="1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国际商务谈判</a:t>
            </a:r>
            <a:endParaRPr lang="zh-CN" altLang="en-US" sz="66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4232" y="2192082"/>
            <a:ext cx="491315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自变量学院：徐微微</a:t>
            </a:r>
          </a:p>
        </p:txBody>
      </p:sp>
      <p:sp>
        <p:nvSpPr>
          <p:cNvPr id="7" name="矩形 6"/>
          <p:cNvSpPr/>
          <p:nvPr/>
        </p:nvSpPr>
        <p:spPr>
          <a:xfrm>
            <a:off x="6816174" y="4036422"/>
            <a:ext cx="5375827" cy="760730"/>
          </a:xfrm>
          <a:prstGeom prst="rect">
            <a:avLst/>
          </a:prstGeom>
          <a:solidFill>
            <a:srgbClr val="414455"/>
          </a:solidFill>
          <a:ln>
            <a:solidFill>
              <a:srgbClr val="005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1149196"/>
            <a:ext cx="1663516" cy="150455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0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艰难的入世谈判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12" y="2899765"/>
            <a:ext cx="3350895" cy="1969770"/>
          </a:xfrm>
          <a:prstGeom prst="rect">
            <a:avLst/>
          </a:prstGeom>
        </p:spPr>
      </p:pic>
      <p:sp>
        <p:nvSpPr>
          <p:cNvPr id="4" name="文本框 8"/>
          <p:cNvSpPr txBox="1"/>
          <p:nvPr/>
        </p:nvSpPr>
        <p:spPr>
          <a:xfrm>
            <a:off x="4701929" y="973174"/>
            <a:ext cx="3297698" cy="12464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sz="18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1年12月11日，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中国正式加入世界贸易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组织，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为此中国经历了15年的漫长历程。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447" y="2899765"/>
            <a:ext cx="3259892" cy="196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86721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599931" y="1979395"/>
            <a:ext cx="8611811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四个阶段：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开局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阶段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：营造气氛，奠定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基调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7686158" y="2831810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4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49523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599931" y="1979395"/>
            <a:ext cx="8611811" cy="31700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四个阶段：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正式谈判阶段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：从开局结束，到签订协议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谈判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失败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正式谈判阶段一般要经历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询盘、发盘、还盘、接受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四个环节。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非必要环节：询盘、还盘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必要环节：发盘、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接受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3053057" y="4023360"/>
            <a:ext cx="131207" cy="989704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边形 14"/>
          <p:cNvSpPr/>
          <p:nvPr/>
        </p:nvSpPr>
        <p:spPr>
          <a:xfrm flipH="1">
            <a:off x="9514958" y="2821052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28660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599931" y="1979395"/>
            <a:ext cx="8611811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四个阶段：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签约阶段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：以文字形式签订书面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合同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8600558" y="2799537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2050653" y="3387471"/>
            <a:ext cx="9273206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国际贸易中，对销售合同的书面形式没有特定的限制，从事进出口贸易的买卖双方，可采用正式的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合同、确认书、协议书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，也可采用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备忘录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等形式。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我国进出口业务中，主要采用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确认书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形式，这两种形式在法律上具有同等效力。</a:t>
            </a:r>
          </a:p>
        </p:txBody>
      </p:sp>
      <p:sp>
        <p:nvSpPr>
          <p:cNvPr id="16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8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实质性谈判阶段是指商务谈判的（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准备阶段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开局阶段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正式谈判阶段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签约阶段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14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实质性谈判阶段是指商务谈判的（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准备阶段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开局阶段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正式谈判阶段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签约阶段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4851" y="3766293"/>
            <a:ext cx="11295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正式谈判阶段又称实质性谈判阶段，是指从开局阶段结束以后，到最终签订协议或谈判失败终止，双方就交易的内容和条件进行谈判的时间和过程。</a:t>
            </a:r>
          </a:p>
        </p:txBody>
      </p:sp>
    </p:spTree>
    <p:extLst>
      <p:ext uri="{BB962C8B-B14F-4D97-AF65-F5344CB8AC3E}">
        <p14:creationId xmlns:p14="http://schemas.microsoft.com/office/powerpoint/2010/main" val="19717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谈判获得成功和签订合同必不可少的两道程序是（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发盘和还盘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发盘和接受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询盘和接受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询盘和还盘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95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谈判获得成功和签订合同必不可少的两道程序是（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发盘和还盘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发盘和接受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询盘和接受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询盘和还盘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4851" y="3766293"/>
            <a:ext cx="11295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发盘和接受是谈判获得成功和签订合同必不可少的两个程序。</a:t>
            </a:r>
          </a:p>
        </p:txBody>
      </p:sp>
    </p:spTree>
    <p:extLst>
      <p:ext uri="{BB962C8B-B14F-4D97-AF65-F5344CB8AC3E}">
        <p14:creationId xmlns:p14="http://schemas.microsoft.com/office/powerpoint/2010/main" val="20837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56497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480188" y="1488198"/>
            <a:ext cx="8611811" cy="615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国际商务谈判的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PRAM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模式：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480188" y="2144720"/>
            <a:ext cx="5858269" cy="6771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PRAM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谈判模式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把谈判看成一个</a:t>
            </a:r>
            <a:r>
              <a:rPr lang="zh-CN" altLang="en-US" sz="16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连续不断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sz="3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 descr="4042018428970003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8053392" y="2040025"/>
            <a:ext cx="3570605" cy="3589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五边形 20"/>
          <p:cNvSpPr/>
          <p:nvPr/>
        </p:nvSpPr>
        <p:spPr>
          <a:xfrm flipH="1">
            <a:off x="6174647" y="1741575"/>
            <a:ext cx="161952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439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30354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480188" y="1488198"/>
            <a:ext cx="8611811" cy="615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国际商务谈判的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PRAM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模式：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6174647" y="1741575"/>
            <a:ext cx="161952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480188" y="2144720"/>
            <a:ext cx="5858269" cy="37548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PRAM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谈判模式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把谈判看成一个</a:t>
            </a:r>
            <a:r>
              <a:rPr lang="zh-CN" altLang="en-US" sz="16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连续不断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sz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一）PRAM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</a:rPr>
              <a:t>谈判模式的构成</a:t>
            </a:r>
            <a:endParaRPr 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sz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1.制定谈判计划（Plan）</a:t>
            </a:r>
          </a:p>
          <a:p>
            <a:pPr marL="0" lv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2.建立关系（Relationship）</a:t>
            </a:r>
          </a:p>
          <a:p>
            <a:pPr marL="0" lv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3.达成使双方都能接受的协议（Agreement）</a:t>
            </a:r>
          </a:p>
          <a:p>
            <a:pPr marL="0" lv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4.协议的履行与关系维持（Maintenance）</a:t>
            </a:r>
          </a:p>
        </p:txBody>
      </p:sp>
      <p:pic>
        <p:nvPicPr>
          <p:cNvPr id="17" name="图片 16" descr="4042018428970003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8053392" y="2040025"/>
            <a:ext cx="3570605" cy="3589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03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75454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480188" y="1488198"/>
            <a:ext cx="8611811" cy="615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国际商务谈判的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PRAM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模式：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6174647" y="174157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480188" y="2144720"/>
            <a:ext cx="5858269" cy="280076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PRAM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谈判模式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把谈判看成一个</a:t>
            </a:r>
            <a:r>
              <a:rPr lang="zh-CN" altLang="en-US" sz="16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连续不断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sz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一）PRAM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</a:rPr>
              <a:t>谈判模式的构成</a:t>
            </a:r>
            <a:endParaRPr 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sz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1.制定谈判计划（Plan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双方利益共同点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----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正式谈判，首先提出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双方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利益不一致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----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共同解决</a:t>
            </a:r>
            <a:endParaRPr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 descr="4042018428970003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8053392" y="2040025"/>
            <a:ext cx="3570605" cy="3589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7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艰难的入世谈判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12" y="2899765"/>
            <a:ext cx="3350895" cy="1969770"/>
          </a:xfrm>
          <a:prstGeom prst="rect">
            <a:avLst/>
          </a:prstGeom>
        </p:spPr>
      </p:pic>
      <p:sp>
        <p:nvSpPr>
          <p:cNvPr id="4" name="文本框 8"/>
          <p:cNvSpPr txBox="1"/>
          <p:nvPr/>
        </p:nvSpPr>
        <p:spPr>
          <a:xfrm>
            <a:off x="4701929" y="973174"/>
            <a:ext cx="3297698" cy="12464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sz="18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1年12月11日，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中国正式加入世界贸易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组织，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为此中国经历了15年的漫长历程。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447" y="2899765"/>
            <a:ext cx="3259892" cy="1969770"/>
          </a:xfrm>
          <a:prstGeom prst="rect">
            <a:avLst/>
          </a:prstGeom>
        </p:spPr>
      </p:pic>
      <p:sp>
        <p:nvSpPr>
          <p:cNvPr id="6" name="五边形 5"/>
          <p:cNvSpPr/>
          <p:nvPr/>
        </p:nvSpPr>
        <p:spPr>
          <a:xfrm flipH="1">
            <a:off x="7187490" y="1070215"/>
            <a:ext cx="1150938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564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431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480188" y="1488198"/>
            <a:ext cx="8611811" cy="615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国际商务谈判的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PRAM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模式：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6174647" y="174157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480188" y="2144720"/>
            <a:ext cx="5858269" cy="36625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PRAM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谈判模式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把谈判看成一个</a:t>
            </a:r>
            <a:r>
              <a:rPr lang="zh-CN" altLang="en-US" sz="16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连续不断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sz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一）PRAM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</a:rPr>
              <a:t>谈判模式的构成</a:t>
            </a:r>
            <a:endParaRPr 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sz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建立关系（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Relationship）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建立一种彼此都希望对方处于良好协商环境之中的关系。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      如何建立谈判双方的信任关系，增强彼此的信赖感？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        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）要坚持使对方相信自己的信念。 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        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）要表现出自己的诚意。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        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）通过行动最终使对方信任自己。</a:t>
            </a:r>
          </a:p>
        </p:txBody>
      </p:sp>
      <p:pic>
        <p:nvPicPr>
          <p:cNvPr id="17" name="图片 16" descr="4042018428970003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8053392" y="2040025"/>
            <a:ext cx="3570605" cy="3589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0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68220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480188" y="1488198"/>
            <a:ext cx="8611811" cy="615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国际商务谈判的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PRAM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模式：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6174647" y="174157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480188" y="2144720"/>
            <a:ext cx="5858269" cy="29238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PRAM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谈判模式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把谈判看成一个</a:t>
            </a:r>
            <a:r>
              <a:rPr lang="zh-CN" altLang="en-US" sz="16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连续不断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sz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一）PRAM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</a:rPr>
              <a:t>谈判模式的构成</a:t>
            </a:r>
            <a:endParaRPr 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sz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达成使双方都能接受的协议（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Agreement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）在谈判双方建立了充分信任的关系之后，即可进行实质性的事务谈判。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）谈判的终极目标是使协议的内容能得到圆满的贯彻执行。</a:t>
            </a:r>
          </a:p>
        </p:txBody>
      </p:sp>
      <p:pic>
        <p:nvPicPr>
          <p:cNvPr id="17" name="图片 16" descr="4042018428970003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8053392" y="2040025"/>
            <a:ext cx="3570605" cy="3589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29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07211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480188" y="1488198"/>
            <a:ext cx="8611811" cy="615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国际商务谈判的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PRAM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模式：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6174647" y="174157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480188" y="2144720"/>
            <a:ext cx="6369898" cy="29238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PRAM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谈判模式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把谈判看成一个</a:t>
            </a:r>
            <a:r>
              <a:rPr lang="zh-CN" altLang="en-US" sz="16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连续不断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sz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一）PRAM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</a:rPr>
              <a:t>谈判模式的构成</a:t>
            </a:r>
            <a:endParaRPr 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sz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协议的履行与关系维持（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Maintenance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为了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促使对方履行协议，必须认真做好以下两点：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）对对方遵守协议约定的行为给予适当的、良好的情感反应。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）当你要求别人信守协议时，自己首先要信守协议。</a:t>
            </a:r>
          </a:p>
        </p:txBody>
      </p:sp>
      <p:pic>
        <p:nvPicPr>
          <p:cNvPr id="17" name="图片 16" descr="4042018428970003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8053392" y="2040025"/>
            <a:ext cx="3570605" cy="3589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83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PRAM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谈判模式的说法中，正确的是（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谈判从与对方的初次见面开始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谈判至与对方达成协议结束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谈判是个互不联系的过程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谈判是个连续不断的过程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12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PRAM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谈判模式的说法中，正确的是（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谈判从与对方的初次见面开始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谈判至与对方达成协议结束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谈判是个互不联系的过程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谈判是个连续不断的过程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3973122"/>
            <a:ext cx="112955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一般的谈判人员习惯把谈判看做一个独立的、互不联系的、个别的过程，把与对方的初次会面作为开始，而把达成协议后的握手作为结束。而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PRAM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谈判模式则不同，它把谈判看做一个连续不断的过程，因而，本次交易的成功将会导致今后交易的不断成功。</a:t>
            </a:r>
          </a:p>
        </p:txBody>
      </p:sp>
    </p:spTree>
    <p:extLst>
      <p:ext uri="{BB962C8B-B14F-4D97-AF65-F5344CB8AC3E}">
        <p14:creationId xmlns:p14="http://schemas.microsoft.com/office/powerpoint/2010/main" val="277205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 PRAM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谈判模式包括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(    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计划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关系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协议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实施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维持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89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 PRAM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谈判模式包括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(    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计划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关系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协议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实施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维持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365008"/>
            <a:ext cx="90429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PRAM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谈判模式的构成：制定谈判计划、建立关系、达成是双方能接受的协议、协议的履行与关系维持。</a:t>
            </a:r>
          </a:p>
        </p:txBody>
      </p:sp>
    </p:spTree>
    <p:extLst>
      <p:ext uri="{BB962C8B-B14F-4D97-AF65-F5344CB8AC3E}">
        <p14:creationId xmlns:p14="http://schemas.microsoft.com/office/powerpoint/2010/main" val="416104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12328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谈判概述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</p:spTree>
    <p:extLst>
      <p:ext uri="{BB962C8B-B14F-4D97-AF65-F5344CB8AC3E}">
        <p14:creationId xmlns:p14="http://schemas.microsoft.com/office/powerpoint/2010/main" val="2775963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0023" y="1308116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7837" y="2593371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68227" y="3089602"/>
            <a:ext cx="2558782" cy="616689"/>
            <a:chOff x="-84650" y="0"/>
            <a:chExt cx="2489562" cy="576064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84650" y="42031"/>
              <a:ext cx="2489562" cy="4887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726297"/>
            <a:ext cx="3463352" cy="5395094"/>
            <a:chOff x="4552950" y="225498"/>
            <a:chExt cx="3106738" cy="4728940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821598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225498"/>
              <a:ext cx="1798638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42351"/>
              <a:ext cx="2574925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87757"/>
              <a:ext cx="3106738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708510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0858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50017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73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223657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2" y="2461779"/>
            <a:ext cx="43114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第二章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国际商务谈判的影响因素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253640" y="161349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305" y="1625012"/>
            <a:ext cx="1415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环境因素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53639" y="2697982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88305" y="2697982"/>
            <a:ext cx="1415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法律因素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53639" y="3889605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88305" y="3889605"/>
            <a:ext cx="1415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心理因素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2" y="2601076"/>
            <a:ext cx="3911858" cy="113043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64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2625477" y="1538344"/>
            <a:ext cx="65371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2018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年底，中国已成为世界贸易组织正式成员达（ 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17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62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223657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2" y="2461779"/>
            <a:ext cx="43114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第二章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国际商务谈判的影响因素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253640" y="161349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305" y="1625012"/>
            <a:ext cx="1415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环境因素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53639" y="2697982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88305" y="2697982"/>
            <a:ext cx="1415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法律因素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53639" y="3889605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88305" y="3889605"/>
            <a:ext cx="1415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心理因素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884784" y="1625012"/>
            <a:ext cx="619918" cy="660273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742" y="2601076"/>
            <a:ext cx="3911858" cy="113043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8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19629"/>
              </p:ext>
            </p:extLst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839686"/>
            <a:ext cx="3508162" cy="1295401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1903" y="1709057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基础设施及后勤供应状况因素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气候状况因素</a:t>
            </a:r>
          </a:p>
        </p:txBody>
      </p:sp>
      <p:sp>
        <p:nvSpPr>
          <p:cNvPr id="30" name="五边形 29"/>
          <p:cNvSpPr/>
          <p:nvPr/>
        </p:nvSpPr>
        <p:spPr>
          <a:xfrm flipH="1">
            <a:off x="9076772" y="929232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</a:p>
        </p:txBody>
      </p:sp>
      <p:sp>
        <p:nvSpPr>
          <p:cNvPr id="3" name="矩形 2"/>
          <p:cNvSpPr/>
          <p:nvPr/>
        </p:nvSpPr>
        <p:spPr>
          <a:xfrm>
            <a:off x="6375912" y="2534922"/>
            <a:ext cx="5139767" cy="120032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由英国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谈判专家</a:t>
            </a:r>
            <a:r>
              <a:rPr lang="zh-CN" altLang="en-US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马什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在其著作的</a:t>
            </a:r>
            <a:r>
              <a:rPr lang="zh-CN" altLang="en-US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《合同谈判手册》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中对谈判的环境作了系统的归类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和分析。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5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19629"/>
              </p:ext>
            </p:extLst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839686"/>
            <a:ext cx="3508162" cy="1295401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1903" y="1709057"/>
            <a:ext cx="6096000" cy="6150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</p:txBody>
      </p:sp>
      <p:sp>
        <p:nvSpPr>
          <p:cNvPr id="3" name="矩形 2"/>
          <p:cNvSpPr/>
          <p:nvPr/>
        </p:nvSpPr>
        <p:spPr>
          <a:xfrm>
            <a:off x="3015734" y="2492829"/>
            <a:ext cx="87863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国家对企业的管理程度       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</a:rPr>
              <a:t>企业自主权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</a:rPr>
              <a:t>小，结果取决于政府；大，取决于企业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经济的运行机制                 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</a:rPr>
              <a:t>计划经济/市场经济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政治背景                           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</a:rPr>
              <a:t>政治因素的影响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政局稳定性                       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</a:rPr>
              <a:t>总统大选、战争、政局、邻国关系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政府间的关系                    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</a:rPr>
              <a:t>政治矛盾/贸易伙伴，军事性手段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五边形 14"/>
          <p:cNvSpPr/>
          <p:nvPr/>
        </p:nvSpPr>
        <p:spPr>
          <a:xfrm flipH="1">
            <a:off x="5498897" y="2016577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123069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19629"/>
              </p:ext>
            </p:extLst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839686"/>
            <a:ext cx="3508162" cy="1295401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1902" y="1709057"/>
            <a:ext cx="77914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宗教信仰的主导地位作用，对人的思想行为是有直接影响的。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宗教信仰的影响与作用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352468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19629"/>
              </p:ext>
            </p:extLst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839686"/>
            <a:ext cx="3508162" cy="1295401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1902" y="1709057"/>
            <a:ext cx="77914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宗教信仰的主导地位作用，对人的思想行为是有直接影响的。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宗教信仰的影响与作用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3765" y="384347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政治事务    </a:t>
            </a:r>
            <a:endParaRPr lang="en-US" altLang="zh-CN" sz="2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法律制度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国别政策     </a:t>
            </a:r>
            <a:endParaRPr lang="en-US" altLang="zh-CN" sz="2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社会交往与个人行为   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节假日与工作时间</a:t>
            </a:r>
          </a:p>
        </p:txBody>
      </p:sp>
      <p:sp>
        <p:nvSpPr>
          <p:cNvPr id="15" name="五边形 14"/>
          <p:cNvSpPr/>
          <p:nvPr/>
        </p:nvSpPr>
        <p:spPr>
          <a:xfrm flipH="1">
            <a:off x="5322037" y="2578144"/>
            <a:ext cx="1655706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362738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19629"/>
              </p:ext>
            </p:extLst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839686"/>
            <a:ext cx="3508162" cy="1295401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1902" y="1709057"/>
            <a:ext cx="77914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宗教信仰的主导地位作用，对人的思想行为是有直接影响的。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宗教信仰的影响与作用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3765" y="384347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政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治事务    </a:t>
            </a:r>
            <a:endParaRPr lang="en-US" altLang="zh-CN" sz="2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法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律制度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国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别政策     </a:t>
            </a:r>
            <a:endParaRPr lang="en-US" altLang="zh-CN" sz="2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社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会交往与个人行为   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节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假日与工作时间</a:t>
            </a:r>
          </a:p>
        </p:txBody>
      </p:sp>
      <p:sp>
        <p:nvSpPr>
          <p:cNvPr id="15" name="五边形 14"/>
          <p:cNvSpPr/>
          <p:nvPr/>
        </p:nvSpPr>
        <p:spPr>
          <a:xfrm flipH="1">
            <a:off x="5322037" y="2578144"/>
            <a:ext cx="1655706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412662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2014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年，俄罗斯与欧盟由于乌克兰危机而互相实施经济制裁，导致俄欧之间很多正在进行中的谈判被迫中断或取消。这充分说明，影响该谈判的因素是（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政治状况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法律制度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习惯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26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2014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年，俄罗斯与欧盟由于乌克兰危机而互相实施经济制裁，导致俄欧之间很多正在进行中的谈判被迫中断或取消。这充分说明，影响该谈判的因素是（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政治状况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法律制度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习惯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365008"/>
            <a:ext cx="9042955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9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如果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国政府与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国政府存在政治矛盾，而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国与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国是很好的贸易伙伴，那么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国就有可能不愿与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国做生意。这突出反映的是商务谈判影响因素中的（ 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政治状况因素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法律制度因素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商业习惯因素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社会习俗因素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7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如果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国政府与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国政府存在政治矛盾，而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国与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国是很好的贸易伙伴，那么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国就有可能不愿与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国做生意。这突出反映的是商务谈判影响因素中的（ 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政治状况因素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法律制度因素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商业习惯因素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社会习俗因素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365008"/>
            <a:ext cx="9042955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02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2625477" y="1538344"/>
            <a:ext cx="65371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2018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年底，中国已成为世界贸易组织正式成员达（ 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17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1694" y="4488922"/>
            <a:ext cx="66909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  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，中国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正式加入世界贸易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WTO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9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09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宗教信仰会对下列事务产生重大影响：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）政治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事务。 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）法律制度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）国别政策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endParaRPr lang="en-US" altLang="zh-CN" sz="20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4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）社会交往与个人行为。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）节假日与工作时间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8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宗教信仰会对下列事务产生重大影响：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）政治事务。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例如宗教信仰对该国的党政方针、国内政治形势等的影响。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2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）法律制度。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3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）国别政策。</a:t>
            </a:r>
            <a:endParaRPr lang="en-US" altLang="zh-CN" sz="20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）社会交往与个人行为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endParaRPr lang="en-US" altLang="zh-CN" sz="20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）节假日与工作时间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77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宗教信仰会对下列事务产生重大影响：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）政治事务。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例如宗教信仰对该国的党政方针、国内政治形势等的影响。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2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）法律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制度。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如在某些受宗教影响很大的国家，其法律制度的制定就必须依据宗教教义。 </a:t>
            </a:r>
            <a:endParaRPr lang="zh-CN" altLang="en-US" sz="2000" dirty="0" smtClean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3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）国别政策。</a:t>
            </a:r>
            <a:endParaRPr lang="en-US" altLang="zh-CN" sz="20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）社会交往与个人行为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endParaRPr lang="en-US" altLang="zh-CN" sz="20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）节假日与工作时间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1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宗教信仰会对下列事务产生重大影响：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）政治事务。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例如宗教信仰对该国的党政方针、国内政治形势等的影响。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2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）法律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制度。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如在某些受宗教影响很大的国家，其法律制度的制定就必须依据宗教教义。 </a:t>
            </a:r>
            <a:endParaRPr lang="zh-CN" altLang="en-US" sz="2000" dirty="0" smtClean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3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）国别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政策。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由于宗教信仰的不同，某些国家依据本国的外交政策，在经济贸易制度上制定了带有歧视性或差别性的国别政策，以便对某些国家及企业给予方便与优惠，而对于另外一些国家及企业则作出种种限制。 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）社会交往与个人行为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endParaRPr lang="en-US" altLang="zh-CN" sz="20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）节假日与工作时间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93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宗教信仰会对下列事务产生重大影响：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）政治事务。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例如宗教信仰对该国的党政方针、国内政治形势等的影响。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2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）法律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制度。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如在某些受宗教影响很大的国家，其法律制度的制定就必须依据宗教教义。 </a:t>
            </a:r>
            <a:endParaRPr lang="zh-CN" altLang="en-US" sz="2000" dirty="0" smtClean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3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）国别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政策。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由于宗教信仰的不同，某些国家依据本国的外交政策，在经济贸易制度上制定了带有歧视性或差别性的国别政策，以便对某些国家及企业给予方便与优惠，而对于另外一些国家及企业则作出种种限制。 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）社会交往与个人行为。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存在宗教信仰的国家与那些没有宗教信仰的国家间，在社会交往与个人行为方面存在着较大差别。 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）节假日与工作时间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81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宗教信仰会对下列事务产生重大影响：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）政治事务。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例如宗教信仰对该国的党政方针、国内政治形势等的影响。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）法律制度。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如在某些受宗教影响很大的国家，其法律制度的制定就必须依据宗教教义。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）国别政策。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由于宗教信仰的不同，某些国家依据本国的外交政策，在经济贸易制度上制定了带有歧视性或差别性的国别政策，以便对某些国家及企业给予方便与优惠，而对于另外一些国家及企业则作出种种限制。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）社会交往与个人行为。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存在宗教信仰的国家与那些没有宗教信仰的国家间，在社会交往与个人行为方面存在着较大差别。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）节假日与工作时间。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宗教活动往往有固定的活动日，不同的国家节日不同，工作时间也各有差别，这在制定具体谈判计划及日程安排时必须全面考虑。 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94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839686"/>
            <a:ext cx="3508162" cy="1295401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1903" y="1709057"/>
            <a:ext cx="92408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五边形 11"/>
          <p:cNvSpPr/>
          <p:nvPr/>
        </p:nvSpPr>
        <p:spPr>
          <a:xfrm flipH="1">
            <a:off x="4962809" y="3164397"/>
            <a:ext cx="1144077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39534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839686"/>
            <a:ext cx="3508162" cy="1295401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1903" y="1709057"/>
            <a:ext cx="92408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02821" y="3604693"/>
            <a:ext cx="894766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该国法律基本概况       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英美法系（判例法体系）</a:t>
            </a:r>
            <a:r>
              <a:rPr lang="en-US" altLang="zh-CN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大陆法系（成文法体系）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法律执行情况              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无法可依</a:t>
            </a:r>
            <a:r>
              <a:rPr lang="en-US" altLang="zh-CN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依法办事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司法部门的影响           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法院与司法部门是否独立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法院受理案件的时间长短     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执行其他国家法律的裁决时所需要的程序</a:t>
            </a:r>
          </a:p>
        </p:txBody>
      </p:sp>
      <p:sp>
        <p:nvSpPr>
          <p:cNvPr id="12" name="五边形 11"/>
          <p:cNvSpPr/>
          <p:nvPr/>
        </p:nvSpPr>
        <p:spPr>
          <a:xfrm flipH="1">
            <a:off x="4962809" y="3164397"/>
            <a:ext cx="1144077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182594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839686"/>
            <a:ext cx="3508162" cy="1295401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1903" y="1709057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6561885" y="1721328"/>
            <a:ext cx="2919625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企业的决策程序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文本的重要性</a:t>
            </a:r>
            <a:r>
              <a:rPr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endParaRPr 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律师的作用</a:t>
            </a:r>
            <a:r>
              <a:rPr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谈判成员的谈话次序</a:t>
            </a:r>
            <a:r>
              <a:rPr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商业间谍问题</a:t>
            </a:r>
            <a:r>
              <a:rPr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endParaRPr 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是否存在贿赂现象</a:t>
            </a:r>
            <a:r>
              <a:rPr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竞争对手的情况</a:t>
            </a:r>
            <a:r>
              <a:rPr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翻译及语言问题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912356" y="2099287"/>
            <a:ext cx="1455093" cy="3861671"/>
            <a:chOff x="2994336" y="352457"/>
            <a:chExt cx="1330168" cy="4504980"/>
          </a:xfrm>
        </p:grpSpPr>
        <p:grpSp>
          <p:nvGrpSpPr>
            <p:cNvPr id="15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24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5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6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19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0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7" name="直接连接符 16"/>
            <p:cNvCxnSpPr>
              <a:stCxn id="24" idx="0"/>
              <a:endCxn id="19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五边形 28"/>
          <p:cNvSpPr/>
          <p:nvPr/>
        </p:nvSpPr>
        <p:spPr>
          <a:xfrm flipH="1">
            <a:off x="4557167" y="4082646"/>
            <a:ext cx="1144077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10534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6742" y="2583085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国际商务谈判概述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53640" y="161349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9569" y="166133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概念及特点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53640" y="2613337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88305" y="269798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种类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53640" y="361318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59569" y="369648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基本原则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253640" y="4613027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59569" y="471406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基本程序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854931" y="1575603"/>
            <a:ext cx="619918" cy="660273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742" y="2601076"/>
            <a:ext cx="3367572" cy="113043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84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839686"/>
            <a:ext cx="3508162" cy="1295401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140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1903" y="1709057"/>
            <a:ext cx="26114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0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社会习俗因素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5551714" y="2373011"/>
            <a:ext cx="6303010" cy="40811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lnSpc>
                <a:spcPct val="180000"/>
              </a:lnSpc>
              <a:spcBef>
                <a:spcPct val="0"/>
              </a:spcBef>
              <a:buFont typeface="+mj-lt"/>
              <a:buAutoNum type="alphaUcPeriod"/>
            </a:pPr>
            <a:r>
              <a:rPr sz="1600" b="1" dirty="0" err="1">
                <a:latin typeface="微软雅黑" panose="020B0503020204020204" charset="-122"/>
                <a:ea typeface="微软雅黑" panose="020B0503020204020204" charset="-122"/>
              </a:rPr>
              <a:t>阿拉伯商人</a:t>
            </a:r>
            <a:r>
              <a:rPr 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lang="zh-CN" sz="16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千万不能赠送</a:t>
            </a:r>
            <a:r>
              <a:rPr sz="1600" b="1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酒类礼品</a:t>
            </a:r>
            <a:r>
              <a:rPr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，因为饮酒是被严格禁止</a:t>
            </a:r>
            <a:endParaRPr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sz="16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不能单独给</a:t>
            </a:r>
            <a:r>
              <a:rPr sz="1600" b="1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女主人</a:t>
            </a:r>
            <a:r>
              <a:rPr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送礼，不能送东西给</a:t>
            </a:r>
            <a:r>
              <a:rPr sz="1600" b="1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已婚女子</a:t>
            </a:r>
            <a:r>
              <a:rPr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忌送</a:t>
            </a:r>
            <a:r>
              <a:rPr sz="1600" b="1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妇女图片及妇女形象的雕塑品</a:t>
            </a:r>
            <a:endParaRPr 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B.  </a:t>
            </a:r>
            <a:r>
              <a:rPr 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意大利</a:t>
            </a:r>
            <a:r>
              <a:rPr lang="zh-CN" sz="16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sz="1600" b="1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手帕</a:t>
            </a:r>
            <a:r>
              <a:rPr 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不能送人，因为手帕象征亲人离别，是不祥之物</a:t>
            </a:r>
            <a:r>
              <a:rPr 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sz="1600" b="1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红玫瑰</a:t>
            </a:r>
            <a:r>
              <a:rPr 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表示对女性的一片温情，是不能随便赠送的</a:t>
            </a: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C.  </a:t>
            </a:r>
            <a:r>
              <a:rPr sz="1600" b="1" dirty="0" err="1" smtClean="0">
                <a:latin typeface="微软雅黑" panose="020B0503020204020204" charset="-122"/>
                <a:ea typeface="微软雅黑" panose="020B0503020204020204" charset="-122"/>
              </a:rPr>
              <a:t>西方国家</a:t>
            </a:r>
            <a:r>
              <a:rPr lang="zh-CN" sz="16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sz="16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sz="16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1600" dirty="0">
                <a:latin typeface="楷体" panose="02010609060101010101" pitchFamily="49" charset="-122"/>
                <a:ea typeface="楷体" panose="02010609060101010101" pitchFamily="49" charset="-122"/>
              </a:rPr>
              <a:t>忌讳</a:t>
            </a:r>
            <a:r>
              <a:rPr sz="16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“13”</a:t>
            </a:r>
            <a:r>
              <a:rPr sz="1600" dirty="0">
                <a:latin typeface="楷体" panose="02010609060101010101" pitchFamily="49" charset="-122"/>
                <a:ea typeface="楷体" panose="02010609060101010101" pitchFamily="49" charset="-122"/>
              </a:rPr>
              <a:t>这个数字，代表着厄运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931177" y="2660690"/>
            <a:ext cx="620540" cy="3097853"/>
            <a:chOff x="3667013" y="2264546"/>
            <a:chExt cx="1063702" cy="1264389"/>
          </a:xfrm>
        </p:grpSpPr>
        <p:grpSp>
          <p:nvGrpSpPr>
            <p:cNvPr id="14" name="组合 30"/>
            <p:cNvGrpSpPr>
              <a:grpSpLocks/>
            </p:cNvGrpSpPr>
            <p:nvPr/>
          </p:nvGrpSpPr>
          <p:grpSpPr bwMode="auto">
            <a:xfrm rot="16200000">
              <a:off x="4067536" y="2427820"/>
              <a:ext cx="826454" cy="499905"/>
              <a:chOff x="0" y="504054"/>
              <a:chExt cx="6032665" cy="648074"/>
            </a:xfrm>
          </p:grpSpPr>
          <p:sp>
            <p:nvSpPr>
              <p:cNvPr id="19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677514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" name="直接连接符 15"/>
            <p:cNvCxnSpPr>
              <a:stCxn id="19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3667013" y="3038169"/>
              <a:ext cx="56379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五边形 23"/>
          <p:cNvSpPr/>
          <p:nvPr/>
        </p:nvSpPr>
        <p:spPr>
          <a:xfrm flipH="1">
            <a:off x="4059294" y="4729931"/>
            <a:ext cx="1144077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346849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在国际商务谈判中，认为手帕象征亲人离别，是不祥之物，不能送人的国家是（ 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英国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意大利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8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在国际商务谈判中，认为手帕象征亲人离别，是不祥之物，不能送人的国家是（ 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英国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意大利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365008"/>
            <a:ext cx="9042955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98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与阿拉伯商人接触时不能赠送酒类礼品，因为饮酒在阿拉伯国家是被严格禁止的。这突出反映的是商务谈归影响因素中的（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状况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因素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制度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因素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习惯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因素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社会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习俗因素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44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与阿拉伯商人接触时不能赠送酒类礼品，因为饮酒在阿拉伯国家是被严格禁止的。这突出反映的是商务谈归影响因素中的（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状况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因素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制度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因素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习惯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因素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社会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习俗因素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365008"/>
            <a:ext cx="9042955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839686"/>
            <a:ext cx="3508162" cy="1295401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145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1903" y="170905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0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4101143" y="5357604"/>
            <a:ext cx="1144077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880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839686"/>
            <a:ext cx="3508162" cy="1295401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146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1903" y="170905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0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</a:p>
        </p:txBody>
      </p:sp>
      <p:sp>
        <p:nvSpPr>
          <p:cNvPr id="3" name="矩形 2"/>
          <p:cNvSpPr/>
          <p:nvPr/>
        </p:nvSpPr>
        <p:spPr>
          <a:xfrm>
            <a:off x="6260273" y="3475822"/>
            <a:ext cx="57136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外债状况              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外汇储备情况        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货币的自由兑换     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支付信誉                 </a:t>
            </a: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税法方面的情况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423838" y="3788229"/>
            <a:ext cx="639899" cy="2327622"/>
            <a:chOff x="3667011" y="2264546"/>
            <a:chExt cx="1096886" cy="1264389"/>
          </a:xfrm>
        </p:grpSpPr>
        <p:grpSp>
          <p:nvGrpSpPr>
            <p:cNvPr id="13" name="组合 30"/>
            <p:cNvGrpSpPr>
              <a:grpSpLocks/>
            </p:cNvGrpSpPr>
            <p:nvPr/>
          </p:nvGrpSpPr>
          <p:grpSpPr bwMode="auto">
            <a:xfrm rot="16200000">
              <a:off x="4084127" y="2411230"/>
              <a:ext cx="826454" cy="533086"/>
              <a:chOff x="0" y="504055"/>
              <a:chExt cx="6032665" cy="691090"/>
            </a:xfrm>
          </p:grpSpPr>
          <p:sp>
            <p:nvSpPr>
              <p:cNvPr id="18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0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464769" y="547072"/>
                <a:ext cx="0" cy="64807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663301" y="504055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1" y="2941571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14"/>
            <p:cNvCxnSpPr>
              <a:stCxn id="18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3667011" y="3008055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五边形 22"/>
          <p:cNvSpPr/>
          <p:nvPr/>
        </p:nvSpPr>
        <p:spPr>
          <a:xfrm flipH="1">
            <a:off x="4101143" y="5357604"/>
            <a:ext cx="1144077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560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839686"/>
            <a:ext cx="3508162" cy="1295401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147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1903" y="170905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0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</a:p>
        </p:txBody>
      </p:sp>
      <p:sp>
        <p:nvSpPr>
          <p:cNvPr id="3" name="矩形 2"/>
          <p:cNvSpPr/>
          <p:nvPr/>
        </p:nvSpPr>
        <p:spPr>
          <a:xfrm>
            <a:off x="6260273" y="3475822"/>
            <a:ext cx="57136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外债状况              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</a:rPr>
              <a:t>是否有能力支付本次交易的款项</a:t>
            </a: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外汇储备情况        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货币的自由兑换     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支付信誉                 </a:t>
            </a: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税法方面的情况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423838" y="3788229"/>
            <a:ext cx="639899" cy="2327622"/>
            <a:chOff x="3667011" y="2264546"/>
            <a:chExt cx="1096886" cy="1264389"/>
          </a:xfrm>
        </p:grpSpPr>
        <p:grpSp>
          <p:nvGrpSpPr>
            <p:cNvPr id="13" name="组合 30"/>
            <p:cNvGrpSpPr>
              <a:grpSpLocks/>
            </p:cNvGrpSpPr>
            <p:nvPr/>
          </p:nvGrpSpPr>
          <p:grpSpPr bwMode="auto">
            <a:xfrm rot="16200000">
              <a:off x="4084127" y="2411230"/>
              <a:ext cx="826454" cy="533086"/>
              <a:chOff x="0" y="504055"/>
              <a:chExt cx="6032665" cy="691090"/>
            </a:xfrm>
          </p:grpSpPr>
          <p:sp>
            <p:nvSpPr>
              <p:cNvPr id="18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0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464769" y="547072"/>
                <a:ext cx="0" cy="64807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663301" y="504055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1" y="2941571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14"/>
            <p:cNvCxnSpPr>
              <a:stCxn id="18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3667011" y="3008055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五边形 22"/>
          <p:cNvSpPr/>
          <p:nvPr/>
        </p:nvSpPr>
        <p:spPr>
          <a:xfrm flipH="1">
            <a:off x="4101143" y="5357604"/>
            <a:ext cx="1144077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0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839686"/>
            <a:ext cx="3508162" cy="1295401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148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1903" y="170905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0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</a:p>
        </p:txBody>
      </p:sp>
      <p:sp>
        <p:nvSpPr>
          <p:cNvPr id="3" name="矩形 2"/>
          <p:cNvSpPr/>
          <p:nvPr/>
        </p:nvSpPr>
        <p:spPr>
          <a:xfrm>
            <a:off x="6260273" y="3475822"/>
            <a:ext cx="57136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外债状况              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</a:rPr>
              <a:t>是否有能力支付本次交易的款项</a:t>
            </a: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外汇储备情况        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</a:rPr>
              <a:t>对外支付能力、出口产品结构</a:t>
            </a:r>
            <a:endParaRPr lang="en-US" altLang="zh-CN" dirty="0" smtClean="0">
              <a:latin typeface="楷体" panose="02010609060101010101" charset="-122"/>
              <a:ea typeface="楷体" panose="02010609060101010101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货币的自由兑换     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支付信誉                 </a:t>
            </a: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税法方面的情况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423838" y="3788229"/>
            <a:ext cx="639899" cy="2327622"/>
            <a:chOff x="3667011" y="2264546"/>
            <a:chExt cx="1096886" cy="1264389"/>
          </a:xfrm>
        </p:grpSpPr>
        <p:grpSp>
          <p:nvGrpSpPr>
            <p:cNvPr id="13" name="组合 30"/>
            <p:cNvGrpSpPr>
              <a:grpSpLocks/>
            </p:cNvGrpSpPr>
            <p:nvPr/>
          </p:nvGrpSpPr>
          <p:grpSpPr bwMode="auto">
            <a:xfrm rot="16200000">
              <a:off x="4084127" y="2411230"/>
              <a:ext cx="826454" cy="533086"/>
              <a:chOff x="0" y="504055"/>
              <a:chExt cx="6032665" cy="691090"/>
            </a:xfrm>
          </p:grpSpPr>
          <p:sp>
            <p:nvSpPr>
              <p:cNvPr id="18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0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464769" y="547072"/>
                <a:ext cx="0" cy="64807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663301" y="504055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1" y="2941571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14"/>
            <p:cNvCxnSpPr>
              <a:stCxn id="18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3667011" y="3008055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五边形 22"/>
          <p:cNvSpPr/>
          <p:nvPr/>
        </p:nvSpPr>
        <p:spPr>
          <a:xfrm flipH="1">
            <a:off x="4101143" y="5357604"/>
            <a:ext cx="1144077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24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839686"/>
            <a:ext cx="3508162" cy="1295401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149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1903" y="170905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0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</a:p>
        </p:txBody>
      </p:sp>
      <p:sp>
        <p:nvSpPr>
          <p:cNvPr id="3" name="矩形 2"/>
          <p:cNvSpPr/>
          <p:nvPr/>
        </p:nvSpPr>
        <p:spPr>
          <a:xfrm>
            <a:off x="6260273" y="3475822"/>
            <a:ext cx="57136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外债状况              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</a:rPr>
              <a:t>是否有能力支付本次交易的款项</a:t>
            </a: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外汇储备情况        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</a:rPr>
              <a:t>对外支付能力、出口产品结构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货币的自由兑换     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</a:rPr>
              <a:t>汇率风险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支付信誉                 </a:t>
            </a: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税法方面的情况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423838" y="3788229"/>
            <a:ext cx="639899" cy="2327622"/>
            <a:chOff x="3667011" y="2264546"/>
            <a:chExt cx="1096886" cy="1264389"/>
          </a:xfrm>
        </p:grpSpPr>
        <p:grpSp>
          <p:nvGrpSpPr>
            <p:cNvPr id="13" name="组合 30"/>
            <p:cNvGrpSpPr>
              <a:grpSpLocks/>
            </p:cNvGrpSpPr>
            <p:nvPr/>
          </p:nvGrpSpPr>
          <p:grpSpPr bwMode="auto">
            <a:xfrm rot="16200000">
              <a:off x="4084127" y="2411230"/>
              <a:ext cx="826454" cy="533086"/>
              <a:chOff x="0" y="504055"/>
              <a:chExt cx="6032665" cy="691090"/>
            </a:xfrm>
          </p:grpSpPr>
          <p:sp>
            <p:nvSpPr>
              <p:cNvPr id="18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0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464769" y="547072"/>
                <a:ext cx="0" cy="64807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663301" y="504055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1" y="2941571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14"/>
            <p:cNvCxnSpPr>
              <a:stCxn id="18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3667011" y="3008055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五边形 22"/>
          <p:cNvSpPr/>
          <p:nvPr/>
        </p:nvSpPr>
        <p:spPr>
          <a:xfrm flipH="1">
            <a:off x="4101143" y="5357604"/>
            <a:ext cx="1144077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679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29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839686"/>
            <a:ext cx="3508162" cy="1295401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1903" y="170905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0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</a:p>
        </p:txBody>
      </p:sp>
      <p:sp>
        <p:nvSpPr>
          <p:cNvPr id="3" name="矩形 2"/>
          <p:cNvSpPr/>
          <p:nvPr/>
        </p:nvSpPr>
        <p:spPr>
          <a:xfrm>
            <a:off x="6260273" y="3475822"/>
            <a:ext cx="57136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外债状况              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</a:rPr>
              <a:t>是否有能力支付本次交易的款项</a:t>
            </a: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外汇储备情况        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</a:rPr>
              <a:t>对外支付能力、出口产品结构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货币的自由兑换     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</a:rPr>
              <a:t>汇率风险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支付信誉                 </a:t>
            </a: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税法方面的情况     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</a:rPr>
              <a:t>征税种类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423838" y="3788229"/>
            <a:ext cx="639899" cy="2327622"/>
            <a:chOff x="3667011" y="2264546"/>
            <a:chExt cx="1096886" cy="1264389"/>
          </a:xfrm>
        </p:grpSpPr>
        <p:grpSp>
          <p:nvGrpSpPr>
            <p:cNvPr id="13" name="组合 30"/>
            <p:cNvGrpSpPr>
              <a:grpSpLocks/>
            </p:cNvGrpSpPr>
            <p:nvPr/>
          </p:nvGrpSpPr>
          <p:grpSpPr bwMode="auto">
            <a:xfrm rot="16200000">
              <a:off x="4084127" y="2411230"/>
              <a:ext cx="826454" cy="533086"/>
              <a:chOff x="0" y="504055"/>
              <a:chExt cx="6032665" cy="691090"/>
            </a:xfrm>
          </p:grpSpPr>
          <p:sp>
            <p:nvSpPr>
              <p:cNvPr id="18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0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464769" y="547072"/>
                <a:ext cx="0" cy="64807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663301" y="504055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1" y="2941571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14"/>
            <p:cNvCxnSpPr>
              <a:stCxn id="18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3667011" y="3008055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五边形 22"/>
          <p:cNvSpPr/>
          <p:nvPr/>
        </p:nvSpPr>
        <p:spPr>
          <a:xfrm flipH="1">
            <a:off x="4101143" y="5357604"/>
            <a:ext cx="1144077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441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839686"/>
            <a:ext cx="3508162" cy="1295401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1903" y="1709057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基础设施及后勤供应状况因素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4936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839686"/>
            <a:ext cx="3508162" cy="1295401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1903" y="1709057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基础设施及后勤供应状况因素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气候状况因素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328957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839686"/>
            <a:ext cx="3508162" cy="1295401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1903" y="1709057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基础设施及后勤供应状况因素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气候状况因素</a:t>
            </a:r>
          </a:p>
        </p:txBody>
      </p:sp>
      <p:sp>
        <p:nvSpPr>
          <p:cNvPr id="12" name="五边形 11"/>
          <p:cNvSpPr/>
          <p:nvPr/>
        </p:nvSpPr>
        <p:spPr>
          <a:xfrm flipH="1">
            <a:off x="9274634" y="970310"/>
            <a:ext cx="1643736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140451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85917"/>
              </p:ext>
            </p:extLst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9274634" y="970310"/>
            <a:ext cx="1643736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3135087"/>
            <a:ext cx="3508162" cy="1295401"/>
            <a:chOff x="-1816482" y="1035850"/>
            <a:chExt cx="3508162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953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85917"/>
              </p:ext>
            </p:extLst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9274634" y="970310"/>
            <a:ext cx="1643736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3135087"/>
            <a:ext cx="3508162" cy="1295401"/>
            <a:chOff x="-1816482" y="1035850"/>
            <a:chExt cx="3508162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91680" y="2508857"/>
            <a:ext cx="3043606" cy="2484548"/>
            <a:chOff x="2119572" y="2091690"/>
            <a:chExt cx="3865780" cy="3800475"/>
          </a:xfrm>
        </p:grpSpPr>
        <p:sp>
          <p:nvSpPr>
            <p:cNvPr id="20" name="圆角矩形 19"/>
            <p:cNvSpPr/>
            <p:nvPr/>
          </p:nvSpPr>
          <p:spPr>
            <a:xfrm>
              <a:off x="3384683" y="5337810"/>
              <a:ext cx="2600669" cy="55435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cxnSp>
          <p:nvCxnSpPr>
            <p:cNvPr id="21" name="曲线连接符 20"/>
            <p:cNvCxnSpPr/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线连接符 21"/>
            <p:cNvCxnSpPr/>
            <p:nvPr/>
          </p:nvCxnSpPr>
          <p:spPr>
            <a:xfrm rot="16200000" flipH="1">
              <a:off x="2125685" y="4355688"/>
              <a:ext cx="1253490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3384680" y="2091690"/>
              <a:ext cx="2600672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73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85917"/>
              </p:ext>
            </p:extLst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9274634" y="970310"/>
            <a:ext cx="1643736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3135087"/>
            <a:ext cx="3508162" cy="1295401"/>
            <a:chOff x="-1816482" y="1035850"/>
            <a:chExt cx="3508162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91680" y="2508857"/>
            <a:ext cx="3043606" cy="2484548"/>
            <a:chOff x="2119572" y="2091690"/>
            <a:chExt cx="3865780" cy="3800475"/>
          </a:xfrm>
        </p:grpSpPr>
        <p:sp>
          <p:nvSpPr>
            <p:cNvPr id="20" name="圆角矩形 19"/>
            <p:cNvSpPr/>
            <p:nvPr/>
          </p:nvSpPr>
          <p:spPr>
            <a:xfrm>
              <a:off x="3384683" y="5337810"/>
              <a:ext cx="2600669" cy="55435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bg1">
                      <a:lumMod val="6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  <a:endParaRPr lang="zh-CN" altLang="en-US" sz="2000" b="1" spc="-5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21" name="曲线连接符 20"/>
            <p:cNvCxnSpPr/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线连接符 21"/>
            <p:cNvCxnSpPr/>
            <p:nvPr/>
          </p:nvCxnSpPr>
          <p:spPr>
            <a:xfrm rot="16200000" flipH="1">
              <a:off x="2125685" y="4355688"/>
              <a:ext cx="1253490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3384680" y="2091690"/>
              <a:ext cx="2600672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47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85917"/>
              </p:ext>
            </p:extLst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9274634" y="970310"/>
            <a:ext cx="1643736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3135087"/>
            <a:ext cx="3508162" cy="1295401"/>
            <a:chOff x="-1816482" y="1035850"/>
            <a:chExt cx="3508162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91680" y="2508857"/>
            <a:ext cx="3043606" cy="2484548"/>
            <a:chOff x="2119572" y="2091690"/>
            <a:chExt cx="3865780" cy="3800475"/>
          </a:xfrm>
        </p:grpSpPr>
        <p:sp>
          <p:nvSpPr>
            <p:cNvPr id="20" name="圆角矩形 19"/>
            <p:cNvSpPr/>
            <p:nvPr/>
          </p:nvSpPr>
          <p:spPr>
            <a:xfrm>
              <a:off x="3384683" y="5337810"/>
              <a:ext cx="2600669" cy="55435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bg1">
                      <a:lumMod val="6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  <a:endParaRPr lang="zh-CN" altLang="en-US" sz="2000" b="1" spc="-5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21" name="曲线连接符 20"/>
            <p:cNvCxnSpPr/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线连接符 21"/>
            <p:cNvCxnSpPr/>
            <p:nvPr/>
          </p:nvCxnSpPr>
          <p:spPr>
            <a:xfrm rot="16200000" flipH="1">
              <a:off x="2125685" y="4355688"/>
              <a:ext cx="1253490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3384680" y="2091690"/>
              <a:ext cx="2600672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3" name="直接连接符 2"/>
          <p:cNvCxnSpPr>
            <a:stCxn id="23" idx="3"/>
          </p:cNvCxnSpPr>
          <p:nvPr/>
        </p:nvCxnSpPr>
        <p:spPr>
          <a:xfrm>
            <a:off x="4735286" y="2690061"/>
            <a:ext cx="329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064514" y="2508857"/>
            <a:ext cx="1401600" cy="3624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</p:spTree>
    <p:extLst>
      <p:ext uri="{BB962C8B-B14F-4D97-AF65-F5344CB8AC3E}">
        <p14:creationId xmlns:p14="http://schemas.microsoft.com/office/powerpoint/2010/main" val="46761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85917"/>
              </p:ext>
            </p:extLst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9274634" y="970310"/>
            <a:ext cx="1643736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3135087"/>
            <a:ext cx="3508162" cy="1295401"/>
            <a:chOff x="-1816482" y="1035850"/>
            <a:chExt cx="3508162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91680" y="2508857"/>
            <a:ext cx="3043606" cy="2484548"/>
            <a:chOff x="2119572" y="2091690"/>
            <a:chExt cx="3865780" cy="3800475"/>
          </a:xfrm>
        </p:grpSpPr>
        <p:sp>
          <p:nvSpPr>
            <p:cNvPr id="20" name="圆角矩形 19"/>
            <p:cNvSpPr/>
            <p:nvPr/>
          </p:nvSpPr>
          <p:spPr>
            <a:xfrm>
              <a:off x="3384683" y="5337810"/>
              <a:ext cx="2600669" cy="55435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bg1">
                      <a:lumMod val="6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  <a:endParaRPr lang="zh-CN" altLang="en-US" sz="2000" b="1" spc="-5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21" name="曲线连接符 20"/>
            <p:cNvCxnSpPr/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线连接符 21"/>
            <p:cNvCxnSpPr/>
            <p:nvPr/>
          </p:nvCxnSpPr>
          <p:spPr>
            <a:xfrm rot="16200000" flipH="1">
              <a:off x="2125685" y="4355688"/>
              <a:ext cx="1253490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3384680" y="2091690"/>
              <a:ext cx="2600672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3" name="直接连接符 2"/>
          <p:cNvCxnSpPr>
            <a:stCxn id="23" idx="3"/>
          </p:cNvCxnSpPr>
          <p:nvPr/>
        </p:nvCxnSpPr>
        <p:spPr>
          <a:xfrm>
            <a:off x="4735286" y="2690061"/>
            <a:ext cx="329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064514" y="2508857"/>
            <a:ext cx="1401600" cy="3624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491532" y="2057599"/>
            <a:ext cx="620541" cy="1371401"/>
            <a:chOff x="3667013" y="2264545"/>
            <a:chExt cx="1063703" cy="1264390"/>
          </a:xfrm>
        </p:grpSpPr>
        <p:grpSp>
          <p:nvGrpSpPr>
            <p:cNvPr id="24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8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9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28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圆角矩形 1"/>
          <p:cNvSpPr/>
          <p:nvPr/>
        </p:nvSpPr>
        <p:spPr>
          <a:xfrm>
            <a:off x="7206343" y="1861457"/>
            <a:ext cx="1344924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7214605" y="2524609"/>
            <a:ext cx="1336662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  <a:endParaRPr lang="zh-CN" altLang="en-US" sz="20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214605" y="3246031"/>
            <a:ext cx="1336662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  <a:endParaRPr lang="zh-CN" altLang="en-US" sz="20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2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85917"/>
              </p:ext>
            </p:extLst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3135087"/>
            <a:ext cx="3508162" cy="1295401"/>
            <a:chOff x="-1816482" y="1035850"/>
            <a:chExt cx="3508162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91680" y="2508857"/>
            <a:ext cx="3043606" cy="1090959"/>
            <a:chOff x="2119572" y="2091690"/>
            <a:chExt cx="3865780" cy="1668780"/>
          </a:xfrm>
        </p:grpSpPr>
        <p:cxnSp>
          <p:nvCxnSpPr>
            <p:cNvPr id="21" name="曲线连接符 20"/>
            <p:cNvCxnSpPr/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3384680" y="2091690"/>
              <a:ext cx="2600672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3" name="直接连接符 2"/>
          <p:cNvCxnSpPr>
            <a:stCxn id="23" idx="3"/>
          </p:cNvCxnSpPr>
          <p:nvPr/>
        </p:nvCxnSpPr>
        <p:spPr>
          <a:xfrm>
            <a:off x="4735286" y="2690061"/>
            <a:ext cx="329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064514" y="2508857"/>
            <a:ext cx="1401600" cy="3624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491532" y="2057599"/>
            <a:ext cx="620541" cy="1371401"/>
            <a:chOff x="3667013" y="2264545"/>
            <a:chExt cx="1063703" cy="1264390"/>
          </a:xfrm>
        </p:grpSpPr>
        <p:grpSp>
          <p:nvGrpSpPr>
            <p:cNvPr id="24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8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9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28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圆角矩形 1"/>
          <p:cNvSpPr/>
          <p:nvPr/>
        </p:nvSpPr>
        <p:spPr>
          <a:xfrm>
            <a:off x="7206343" y="1861457"/>
            <a:ext cx="1344924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7214605" y="2524609"/>
            <a:ext cx="1336662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  <a:endParaRPr lang="zh-CN" altLang="en-US" sz="20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214605" y="3246031"/>
            <a:ext cx="1336662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  <a:endParaRPr lang="zh-CN" altLang="en-US" sz="20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10721" y="1742853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调整国际</a:t>
            </a:r>
            <a:r>
              <a:rPr lang="zh-CN" altLang="zh-CN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zh-CN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商事组织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各种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lvl="0"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关系的国际法律规范的总和。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2687727" y="4630997"/>
            <a:ext cx="2047559" cy="36240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常见的法律问题</a:t>
            </a:r>
            <a:endParaRPr lang="zh-CN" altLang="en-US" sz="20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6" name="曲线连接符 35"/>
          <p:cNvCxnSpPr/>
          <p:nvPr/>
        </p:nvCxnSpPr>
        <p:spPr>
          <a:xfrm rot="16200000" flipH="1">
            <a:off x="1780209" y="3904446"/>
            <a:ext cx="819465" cy="99604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83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267049" y="2660865"/>
            <a:ext cx="1105773" cy="1114080"/>
            <a:chOff x="3254772" y="2872916"/>
            <a:chExt cx="936104" cy="936104"/>
          </a:xfrm>
        </p:grpSpPr>
        <p:sp>
          <p:nvSpPr>
            <p:cNvPr id="34" name="椭圆 33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359056" y="3130473"/>
              <a:ext cx="754786" cy="387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谈判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037425" y="2406949"/>
            <a:ext cx="411683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杰德勒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尼尔龙伯格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谈判的艺术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  <p:sp>
        <p:nvSpPr>
          <p:cNvPr id="18" name="矩形 17"/>
          <p:cNvSpPr/>
          <p:nvPr/>
        </p:nvSpPr>
        <p:spPr>
          <a:xfrm>
            <a:off x="3868489" y="3478315"/>
            <a:ext cx="7692402" cy="1689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谈判的定义最简单，涉及的范围最为广泛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，每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一个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要求满足的愿望和每一次要求满足的需要，至少都是诱发人们展开谈判过程的潜因。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只要人们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为了改变相互关系而交换观点，只要人们为了取得一致而磋商协议，他们就是在进行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谈判。“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25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85917"/>
              </p:ext>
            </p:extLst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3135087"/>
            <a:ext cx="3508162" cy="1295401"/>
            <a:chOff x="-1816482" y="1035850"/>
            <a:chExt cx="3508162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91680" y="2508857"/>
            <a:ext cx="3043606" cy="1090959"/>
            <a:chOff x="2119572" y="2091690"/>
            <a:chExt cx="3865780" cy="1668780"/>
          </a:xfrm>
        </p:grpSpPr>
        <p:cxnSp>
          <p:nvCxnSpPr>
            <p:cNvPr id="21" name="曲线连接符 20"/>
            <p:cNvCxnSpPr/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3384680" y="2091690"/>
              <a:ext cx="2600672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3" name="直接连接符 2"/>
          <p:cNvCxnSpPr>
            <a:stCxn id="23" idx="3"/>
          </p:cNvCxnSpPr>
          <p:nvPr/>
        </p:nvCxnSpPr>
        <p:spPr>
          <a:xfrm>
            <a:off x="4735286" y="2690061"/>
            <a:ext cx="329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064514" y="2508857"/>
            <a:ext cx="1401600" cy="3624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491532" y="2057599"/>
            <a:ext cx="620541" cy="1371401"/>
            <a:chOff x="3667013" y="2264545"/>
            <a:chExt cx="1063703" cy="1264390"/>
          </a:xfrm>
        </p:grpSpPr>
        <p:grpSp>
          <p:nvGrpSpPr>
            <p:cNvPr id="24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8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9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28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圆角矩形 1"/>
          <p:cNvSpPr/>
          <p:nvPr/>
        </p:nvSpPr>
        <p:spPr>
          <a:xfrm>
            <a:off x="7206343" y="1861457"/>
            <a:ext cx="1344924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7214605" y="2524609"/>
            <a:ext cx="1336662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  <a:endParaRPr lang="zh-CN" altLang="en-US" sz="20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214605" y="3246031"/>
            <a:ext cx="1336662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  <a:endParaRPr lang="zh-CN" altLang="en-US" sz="20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10721" y="1742853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调整国际</a:t>
            </a:r>
            <a:r>
              <a:rPr lang="zh-CN" altLang="zh-CN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zh-CN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商事组织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各种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lvl="0"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关系的国际法律规范的总和。</a:t>
            </a:r>
          </a:p>
        </p:txBody>
      </p:sp>
      <p:sp>
        <p:nvSpPr>
          <p:cNvPr id="8" name="矩形 7"/>
          <p:cNvSpPr/>
          <p:nvPr/>
        </p:nvSpPr>
        <p:spPr>
          <a:xfrm>
            <a:off x="8627021" y="2335839"/>
            <a:ext cx="3564979" cy="54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条约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（包括多边和双边）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687727" y="4630997"/>
            <a:ext cx="2047559" cy="36240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常见的法律问题</a:t>
            </a:r>
            <a:endParaRPr lang="zh-CN" altLang="en-US" sz="20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4" name="曲线连接符 33"/>
          <p:cNvCxnSpPr/>
          <p:nvPr/>
        </p:nvCxnSpPr>
        <p:spPr>
          <a:xfrm rot="16200000" flipH="1">
            <a:off x="1780209" y="3904446"/>
            <a:ext cx="819465" cy="99604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0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85917"/>
              </p:ext>
            </p:extLst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3135087"/>
            <a:ext cx="3508162" cy="1295401"/>
            <a:chOff x="-1816482" y="1035850"/>
            <a:chExt cx="3508162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91680" y="2508857"/>
            <a:ext cx="3043606" cy="1090959"/>
            <a:chOff x="2119572" y="2091690"/>
            <a:chExt cx="3865780" cy="1668780"/>
          </a:xfrm>
        </p:grpSpPr>
        <p:cxnSp>
          <p:nvCxnSpPr>
            <p:cNvPr id="21" name="曲线连接符 20"/>
            <p:cNvCxnSpPr/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3384680" y="2091690"/>
              <a:ext cx="2600672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3" name="直接连接符 2"/>
          <p:cNvCxnSpPr>
            <a:stCxn id="23" idx="3"/>
          </p:cNvCxnSpPr>
          <p:nvPr/>
        </p:nvCxnSpPr>
        <p:spPr>
          <a:xfrm>
            <a:off x="4735286" y="2690061"/>
            <a:ext cx="329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064514" y="2508857"/>
            <a:ext cx="1401600" cy="3624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491532" y="2057599"/>
            <a:ext cx="620541" cy="1371401"/>
            <a:chOff x="3667013" y="2264545"/>
            <a:chExt cx="1063703" cy="1264390"/>
          </a:xfrm>
        </p:grpSpPr>
        <p:grpSp>
          <p:nvGrpSpPr>
            <p:cNvPr id="24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8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9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28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圆角矩形 1"/>
          <p:cNvSpPr/>
          <p:nvPr/>
        </p:nvSpPr>
        <p:spPr>
          <a:xfrm>
            <a:off x="7206343" y="1861457"/>
            <a:ext cx="1344924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7214605" y="2524609"/>
            <a:ext cx="1336662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  <a:endParaRPr lang="zh-CN" altLang="en-US" sz="20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214605" y="3246031"/>
            <a:ext cx="1336662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  <a:endParaRPr lang="zh-CN" altLang="en-US" sz="20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10721" y="1742853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调整国际</a:t>
            </a:r>
            <a:r>
              <a:rPr lang="zh-CN" altLang="zh-CN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zh-CN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商事组织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各种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lvl="0"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关系的国际法律规范的总和。</a:t>
            </a:r>
          </a:p>
        </p:txBody>
      </p:sp>
      <p:sp>
        <p:nvSpPr>
          <p:cNvPr id="8" name="矩形 7"/>
          <p:cNvSpPr/>
          <p:nvPr/>
        </p:nvSpPr>
        <p:spPr>
          <a:xfrm>
            <a:off x="8627021" y="2335839"/>
            <a:ext cx="3564979" cy="54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条约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（包括多边和双边）</a:t>
            </a:r>
          </a:p>
        </p:txBody>
      </p:sp>
      <p:sp>
        <p:nvSpPr>
          <p:cNvPr id="10" name="矩形 9"/>
          <p:cNvSpPr/>
          <p:nvPr/>
        </p:nvSpPr>
        <p:spPr>
          <a:xfrm>
            <a:off x="8627021" y="3069052"/>
            <a:ext cx="2274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大陆法系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英美法系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687727" y="4630997"/>
            <a:ext cx="2047559" cy="36240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常见的法律问题</a:t>
            </a:r>
            <a:endParaRPr lang="zh-CN" altLang="en-US" sz="20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4" name="曲线连接符 33"/>
          <p:cNvCxnSpPr/>
          <p:nvPr/>
        </p:nvCxnSpPr>
        <p:spPr>
          <a:xfrm rot="16200000" flipH="1">
            <a:off x="1780209" y="3904446"/>
            <a:ext cx="819465" cy="99604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5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85917"/>
              </p:ext>
            </p:extLst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3135087"/>
            <a:ext cx="3508162" cy="1295401"/>
            <a:chOff x="-1816482" y="1035850"/>
            <a:chExt cx="3508162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2451142" y="2533752"/>
            <a:ext cx="90579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大陆法系：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形成于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西欧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主要国家：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法国、德国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欧洲：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瑞士、意大利、奥地利、比利时、卢森堡、荷兰、西班牙、葡萄牙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殖民地：拉丁美洲、非洲大部分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其他：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日本、土耳其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、美国路易斯安那州、加拿大魁北克地区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特点：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强调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成文法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系统化、条理化、法典化、逻辑性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分类：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公法（与国家状况有关）和私法（与私人利益有关）</a:t>
            </a:r>
          </a:p>
        </p:txBody>
      </p:sp>
      <p:sp>
        <p:nvSpPr>
          <p:cNvPr id="6" name="矩形 5"/>
          <p:cNvSpPr/>
          <p:nvPr/>
        </p:nvSpPr>
        <p:spPr>
          <a:xfrm>
            <a:off x="5164294" y="1764763"/>
            <a:ext cx="3435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“大陆法系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VS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英美法系”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11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85917"/>
              </p:ext>
            </p:extLst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3135087"/>
            <a:ext cx="3508162" cy="1295401"/>
            <a:chOff x="-1816482" y="1035850"/>
            <a:chExt cx="3508162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2451142" y="2533752"/>
            <a:ext cx="96320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英美法系：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形成于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英国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主要国家：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英国、美国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其他国家：加拿大、澳大利亚、新西兰、爱尔兰、印度、巴基斯坦、 马来西亚、新加坡、中国香港地区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特点：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强调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判例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的作用，英美法不区分公法和私法两部分，强调判例的作用，遵循先例。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趋势：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成文法在社会生活中的作用日渐重要。但是，成文法必须通过判例的解释才能产生效力。</a:t>
            </a:r>
          </a:p>
        </p:txBody>
      </p:sp>
      <p:sp>
        <p:nvSpPr>
          <p:cNvPr id="6" name="矩形 5"/>
          <p:cNvSpPr/>
          <p:nvPr/>
        </p:nvSpPr>
        <p:spPr>
          <a:xfrm>
            <a:off x="5164294" y="1764763"/>
            <a:ext cx="3435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“大陆法系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VS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英美法系”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91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3135087"/>
            <a:ext cx="3508162" cy="1295401"/>
            <a:chOff x="-1816482" y="1035850"/>
            <a:chExt cx="3508162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91680" y="2508857"/>
            <a:ext cx="3043606" cy="1090959"/>
            <a:chOff x="2119572" y="2091690"/>
            <a:chExt cx="3865780" cy="1668780"/>
          </a:xfrm>
        </p:grpSpPr>
        <p:cxnSp>
          <p:nvCxnSpPr>
            <p:cNvPr id="21" name="曲线连接符 20"/>
            <p:cNvCxnSpPr/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3384680" y="2091690"/>
              <a:ext cx="2600672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3" name="直接连接符 2"/>
          <p:cNvCxnSpPr>
            <a:stCxn id="23" idx="3"/>
          </p:cNvCxnSpPr>
          <p:nvPr/>
        </p:nvCxnSpPr>
        <p:spPr>
          <a:xfrm>
            <a:off x="4735286" y="2690061"/>
            <a:ext cx="329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064514" y="2508857"/>
            <a:ext cx="1401600" cy="3624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491532" y="2057599"/>
            <a:ext cx="620541" cy="1371401"/>
            <a:chOff x="3667013" y="2264545"/>
            <a:chExt cx="1063703" cy="1264390"/>
          </a:xfrm>
        </p:grpSpPr>
        <p:grpSp>
          <p:nvGrpSpPr>
            <p:cNvPr id="24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8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9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28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圆角矩形 1"/>
          <p:cNvSpPr/>
          <p:nvPr/>
        </p:nvSpPr>
        <p:spPr>
          <a:xfrm>
            <a:off x="7206343" y="1861457"/>
            <a:ext cx="1344924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7214605" y="2524609"/>
            <a:ext cx="1336662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  <a:endParaRPr lang="zh-CN" altLang="en-US" sz="20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214605" y="3246031"/>
            <a:ext cx="1336662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  <a:endParaRPr lang="zh-CN" altLang="en-US" sz="20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10721" y="1742853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调整国际</a:t>
            </a:r>
            <a:r>
              <a:rPr lang="zh-CN" altLang="zh-CN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zh-CN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商事组织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各种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lvl="0">
              <a:spcBef>
                <a:spcPct val="0"/>
              </a:spcBef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关系的国际法律规范的总和。</a:t>
            </a:r>
          </a:p>
        </p:txBody>
      </p:sp>
      <p:sp>
        <p:nvSpPr>
          <p:cNvPr id="8" name="矩形 7"/>
          <p:cNvSpPr/>
          <p:nvPr/>
        </p:nvSpPr>
        <p:spPr>
          <a:xfrm>
            <a:off x="8627021" y="2335839"/>
            <a:ext cx="3564979" cy="54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条约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（包括多边和双边）</a:t>
            </a:r>
          </a:p>
        </p:txBody>
      </p:sp>
      <p:sp>
        <p:nvSpPr>
          <p:cNvPr id="10" name="矩形 9"/>
          <p:cNvSpPr/>
          <p:nvPr/>
        </p:nvSpPr>
        <p:spPr>
          <a:xfrm>
            <a:off x="8627021" y="3069052"/>
            <a:ext cx="2274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大陆法系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英美法系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687727" y="4630997"/>
            <a:ext cx="2047559" cy="36240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常见的法律问题</a:t>
            </a:r>
            <a:endParaRPr lang="zh-CN" altLang="en-US" sz="20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4" name="曲线连接符 33"/>
          <p:cNvCxnSpPr/>
          <p:nvPr/>
        </p:nvCxnSpPr>
        <p:spPr>
          <a:xfrm rot="16200000" flipH="1">
            <a:off x="1780209" y="3904446"/>
            <a:ext cx="819465" cy="99604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5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下列各国中采用英美法系处理国际商务谈判纠纷的是（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荷兰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瑞士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法国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香港地区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21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下列各国中采用英美法系处理国际商务谈判纠纷的是（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荷兰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瑞士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法国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香港地区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365008"/>
            <a:ext cx="108410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英美法形成于英国，以后扩展到美国及其他过去曾受英国殖民统治的国家和地区，主要包括加拿大、澳大利亚、新西兰、爱尔兰、印度、巴基斯坦、马来西亚、新加坡以及中国香港地区等。</a:t>
            </a: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70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下列有关大陆法与普通法的说法中正确的是（ ）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大陆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法强调判例的作用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采用的是大陆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英美法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强调文法的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作用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苏格兰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采用的是英美法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55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下列有关大陆法与普通法的说法中正确的是（ ）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大陆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法强调判例的作用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采用的是大陆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英美法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强调文法的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作用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苏格兰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采用的是英美法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1404" y="3995678"/>
            <a:ext cx="114999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大陆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法系形成于西欧，除法国和德国以外，许多欧洲国家如瑞士、意大利、奥地利、比利时、卢森堡、荷兰、西班牙、葡萄牙等国也属于大陆法体系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日本和土耳其等国也引入了大陆法。美国路易斯安那州、加拿大魁北克地区，也属于大陆法的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范围。大陆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法的一个特点是强调成文法的作用。它在结构上强调系统化、条理化、法典化和逻辑性。</a:t>
            </a: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7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以下各国中，采用大陆法系处理国际商务谈判纠纷的是（ ）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64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90234" y="2967393"/>
            <a:ext cx="891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谈判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54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以下各国中，采用大陆法系处理国际商务谈判纠纷的是（ ）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1404" y="3995678"/>
            <a:ext cx="114999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大陆法系形成于西欧，除法国和德国以外，许多欧洲国家如瑞士、意大利、奥地利、比利时、卢森堡、荷兰、西班牙、葡萄牙等国也都属于大陆法体系。</a:t>
            </a: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12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171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3135087"/>
            <a:ext cx="3508162" cy="1295401"/>
            <a:chOff x="-1816482" y="1035850"/>
            <a:chExt cx="3508162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91680" y="2508857"/>
            <a:ext cx="3043606" cy="1090959"/>
            <a:chOff x="2119572" y="2091690"/>
            <a:chExt cx="3865780" cy="1668780"/>
          </a:xfrm>
        </p:grpSpPr>
        <p:cxnSp>
          <p:nvCxnSpPr>
            <p:cNvPr id="21" name="曲线连接符 20"/>
            <p:cNvCxnSpPr/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3384680" y="2091690"/>
              <a:ext cx="2600672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bg1">
                      <a:lumMod val="7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  <a:endParaRPr lang="zh-CN" altLang="en-US" sz="2000" b="1" spc="-5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3" name="直接连接符 2"/>
          <p:cNvCxnSpPr>
            <a:stCxn id="23" idx="3"/>
          </p:cNvCxnSpPr>
          <p:nvPr/>
        </p:nvCxnSpPr>
        <p:spPr>
          <a:xfrm>
            <a:off x="4735286" y="2690061"/>
            <a:ext cx="329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064514" y="2508857"/>
            <a:ext cx="1401600" cy="3624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491532" y="2057599"/>
            <a:ext cx="620541" cy="1371401"/>
            <a:chOff x="3667013" y="2264545"/>
            <a:chExt cx="1063703" cy="1264390"/>
          </a:xfrm>
        </p:grpSpPr>
        <p:grpSp>
          <p:nvGrpSpPr>
            <p:cNvPr id="24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8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9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28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圆角矩形 1"/>
          <p:cNvSpPr/>
          <p:nvPr/>
        </p:nvSpPr>
        <p:spPr>
          <a:xfrm>
            <a:off x="7206343" y="1861457"/>
            <a:ext cx="1344924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7214605" y="2524609"/>
            <a:ext cx="1336662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  <a:endParaRPr lang="zh-CN" altLang="en-US" sz="2000" b="1" spc="-5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214605" y="3246031"/>
            <a:ext cx="1336662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  <a:endParaRPr lang="zh-CN" altLang="en-US" sz="2000" b="1" spc="-5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10721" y="1742853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调整国际</a:t>
            </a:r>
            <a:r>
              <a:rPr lang="zh-CN" altLang="zh-CN" u="sng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</a:t>
            </a: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zh-CN" u="sng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商事组织</a:t>
            </a: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各种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lvl="0">
              <a:spcBef>
                <a:spcPct val="0"/>
              </a:spcBef>
            </a:pP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关系的国际法律规范的总和。</a:t>
            </a:r>
          </a:p>
        </p:txBody>
      </p:sp>
      <p:sp>
        <p:nvSpPr>
          <p:cNvPr id="8" name="矩形 7"/>
          <p:cNvSpPr/>
          <p:nvPr/>
        </p:nvSpPr>
        <p:spPr>
          <a:xfrm>
            <a:off x="8627021" y="2335839"/>
            <a:ext cx="3564979" cy="54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u="sng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条约</a:t>
            </a: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（包括多边和双边）</a:t>
            </a:r>
          </a:p>
        </p:txBody>
      </p:sp>
      <p:sp>
        <p:nvSpPr>
          <p:cNvPr id="10" name="矩形 9"/>
          <p:cNvSpPr/>
          <p:nvPr/>
        </p:nvSpPr>
        <p:spPr>
          <a:xfrm>
            <a:off x="8627021" y="3069052"/>
            <a:ext cx="2274982" cy="5467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u="sng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大陆法系</a:t>
            </a: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u="sng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英美法系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687727" y="4630997"/>
            <a:ext cx="2047559" cy="36240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常见的法律问题</a:t>
            </a:r>
          </a:p>
        </p:txBody>
      </p:sp>
      <p:cxnSp>
        <p:nvCxnSpPr>
          <p:cNvPr id="34" name="曲线连接符 33"/>
          <p:cNvCxnSpPr/>
          <p:nvPr/>
        </p:nvCxnSpPr>
        <p:spPr>
          <a:xfrm rot="16200000" flipH="1">
            <a:off x="1780209" y="3904446"/>
            <a:ext cx="819465" cy="99604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左大括号 34"/>
          <p:cNvSpPr/>
          <p:nvPr/>
        </p:nvSpPr>
        <p:spPr>
          <a:xfrm>
            <a:off x="4838476" y="4068181"/>
            <a:ext cx="238800" cy="14880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1878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172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3135087"/>
            <a:ext cx="3508162" cy="1295401"/>
            <a:chOff x="-1816482" y="1035850"/>
            <a:chExt cx="3508162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91680" y="2508857"/>
            <a:ext cx="3043606" cy="1090959"/>
            <a:chOff x="2119572" y="2091690"/>
            <a:chExt cx="3865780" cy="1668780"/>
          </a:xfrm>
        </p:grpSpPr>
        <p:cxnSp>
          <p:nvCxnSpPr>
            <p:cNvPr id="21" name="曲线连接符 20"/>
            <p:cNvCxnSpPr/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3384680" y="2091690"/>
              <a:ext cx="2600672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bg1">
                      <a:lumMod val="7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  <a:endParaRPr lang="zh-CN" altLang="en-US" sz="2000" b="1" spc="-5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3" name="直接连接符 2"/>
          <p:cNvCxnSpPr>
            <a:stCxn id="23" idx="3"/>
          </p:cNvCxnSpPr>
          <p:nvPr/>
        </p:nvCxnSpPr>
        <p:spPr>
          <a:xfrm>
            <a:off x="4735286" y="2690061"/>
            <a:ext cx="329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064514" y="2508857"/>
            <a:ext cx="1401600" cy="3624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491532" y="2057599"/>
            <a:ext cx="620541" cy="1371401"/>
            <a:chOff x="3667013" y="2264545"/>
            <a:chExt cx="1063703" cy="1264390"/>
          </a:xfrm>
        </p:grpSpPr>
        <p:grpSp>
          <p:nvGrpSpPr>
            <p:cNvPr id="24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8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9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28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圆角矩形 1"/>
          <p:cNvSpPr/>
          <p:nvPr/>
        </p:nvSpPr>
        <p:spPr>
          <a:xfrm>
            <a:off x="7206343" y="1861457"/>
            <a:ext cx="1344924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7214605" y="2524609"/>
            <a:ext cx="1336662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  <a:endParaRPr lang="zh-CN" altLang="en-US" sz="2000" b="1" spc="-5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214605" y="3246031"/>
            <a:ext cx="1336662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  <a:endParaRPr lang="zh-CN" altLang="en-US" sz="2000" b="1" spc="-5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10721" y="1742853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调整国际</a:t>
            </a:r>
            <a:r>
              <a:rPr lang="zh-CN" altLang="zh-CN" u="sng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</a:t>
            </a: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zh-CN" u="sng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商事组织</a:t>
            </a: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各种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lvl="0">
              <a:spcBef>
                <a:spcPct val="0"/>
              </a:spcBef>
            </a:pP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关系的国际法律规范的总和。</a:t>
            </a:r>
          </a:p>
        </p:txBody>
      </p:sp>
      <p:sp>
        <p:nvSpPr>
          <p:cNvPr id="8" name="矩形 7"/>
          <p:cNvSpPr/>
          <p:nvPr/>
        </p:nvSpPr>
        <p:spPr>
          <a:xfrm>
            <a:off x="8627021" y="2335839"/>
            <a:ext cx="3564979" cy="54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u="sng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条约</a:t>
            </a: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（包括多边和双边）</a:t>
            </a:r>
          </a:p>
        </p:txBody>
      </p:sp>
      <p:sp>
        <p:nvSpPr>
          <p:cNvPr id="10" name="矩形 9"/>
          <p:cNvSpPr/>
          <p:nvPr/>
        </p:nvSpPr>
        <p:spPr>
          <a:xfrm>
            <a:off x="8627021" y="3069052"/>
            <a:ext cx="2274982" cy="5467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u="sng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大陆法系</a:t>
            </a: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u="sng" dirty="0" smtClean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英美法系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687727" y="4630997"/>
            <a:ext cx="2047559" cy="36240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常见的法律问题</a:t>
            </a:r>
          </a:p>
        </p:txBody>
      </p:sp>
      <p:cxnSp>
        <p:nvCxnSpPr>
          <p:cNvPr id="34" name="曲线连接符 33"/>
          <p:cNvCxnSpPr/>
          <p:nvPr/>
        </p:nvCxnSpPr>
        <p:spPr>
          <a:xfrm rot="16200000" flipH="1">
            <a:off x="1780209" y="3904446"/>
            <a:ext cx="819465" cy="99604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左大括号 34"/>
          <p:cNvSpPr/>
          <p:nvPr/>
        </p:nvSpPr>
        <p:spPr>
          <a:xfrm>
            <a:off x="4855028" y="4068181"/>
            <a:ext cx="222247" cy="16577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文本框 35"/>
          <p:cNvSpPr txBox="1"/>
          <p:nvPr/>
        </p:nvSpPr>
        <p:spPr>
          <a:xfrm>
            <a:off x="5136708" y="3899063"/>
            <a:ext cx="3038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谈判主体的资格问题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合同效力问题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争端解决方式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48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173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3135087"/>
            <a:ext cx="3508162" cy="1295401"/>
            <a:chOff x="-1816482" y="1035850"/>
            <a:chExt cx="3508162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2918592" y="2036449"/>
            <a:ext cx="2047559" cy="36240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常见的法律问题</a:t>
            </a:r>
          </a:p>
        </p:txBody>
      </p:sp>
      <p:cxnSp>
        <p:nvCxnSpPr>
          <p:cNvPr id="34" name="曲线连接符 33"/>
          <p:cNvCxnSpPr>
            <a:endCxn id="33" idx="1"/>
          </p:cNvCxnSpPr>
          <p:nvPr/>
        </p:nvCxnSpPr>
        <p:spPr>
          <a:xfrm rot="5400000" flipH="1" flipV="1">
            <a:off x="1417713" y="2491858"/>
            <a:ext cx="1775084" cy="122667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308059" y="1976721"/>
            <a:ext cx="3038554" cy="4818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谈判主体的资格问题</a:t>
            </a:r>
          </a:p>
        </p:txBody>
      </p:sp>
      <p:sp>
        <p:nvSpPr>
          <p:cNvPr id="14" name="矩形 13"/>
          <p:cNvSpPr/>
          <p:nvPr/>
        </p:nvSpPr>
        <p:spPr>
          <a:xfrm>
            <a:off x="2305255" y="2737053"/>
            <a:ext cx="92787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谈判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主体的资格问题：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指法律意义上的资格问题，即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对方公司的签约能力和履约能力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285750" lvl="0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b="1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法人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法人是指拥有独立的财产、能够以自己的名义享受民事权利和承担民事义务，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并且按照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法定程序成立的法律实体。最常见的法人是公司。</a:t>
            </a:r>
          </a:p>
          <a:p>
            <a:pPr marL="285750" lvl="0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公司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必须通过它</a:t>
            </a:r>
            <a:r>
              <a:rPr lang="zh-CN" altLang="zh-CN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授权的代理人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才能订立合同，并且其活动范围</a:t>
            </a:r>
            <a:r>
              <a:rPr lang="zh-CN" altLang="zh-CN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不得超过公司章程的规定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18" name="五边形 17"/>
          <p:cNvSpPr/>
          <p:nvPr/>
        </p:nvSpPr>
        <p:spPr>
          <a:xfrm flipH="1">
            <a:off x="8945796" y="2029678"/>
            <a:ext cx="1643736" cy="298450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978830" y="2217653"/>
            <a:ext cx="329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952053" y="1393117"/>
            <a:ext cx="106796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谈判主体的资格问题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指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法律意义上的资格问题，即对方公司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的</a:t>
            </a:r>
            <a:r>
              <a:rPr lang="en-US" altLang="zh-CN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  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拥有</a:t>
            </a:r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、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能够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以</a:t>
            </a:r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享受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民事权利和承担民事义务，并且按照法定程序成立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的</a:t>
            </a:r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最常见的法人是公司。</a:t>
            </a:r>
          </a:p>
        </p:txBody>
      </p:sp>
    </p:spTree>
    <p:extLst>
      <p:ext uri="{BB962C8B-B14F-4D97-AF65-F5344CB8AC3E}">
        <p14:creationId xmlns:p14="http://schemas.microsoft.com/office/powerpoint/2010/main" val="117184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952053" y="1393117"/>
            <a:ext cx="106796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谈判主体的资格问题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指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法律意义上的资格问题，即对方公司的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签约能力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和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履约能力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  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拥有</a:t>
            </a:r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、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能够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以</a:t>
            </a:r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享受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民事权利和承担民事义务，并且按照法定程序成立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的</a:t>
            </a:r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最常见的法人是公司。</a:t>
            </a:r>
          </a:p>
        </p:txBody>
      </p:sp>
    </p:spTree>
    <p:extLst>
      <p:ext uri="{BB962C8B-B14F-4D97-AF65-F5344CB8AC3E}">
        <p14:creationId xmlns:p14="http://schemas.microsoft.com/office/powerpoint/2010/main" val="367165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952053" y="1393117"/>
            <a:ext cx="106796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谈判主体的资格问题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指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法律意义上的资格问题，即对方公司的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签约能力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和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履约能力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  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拥有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独立的财产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、能够以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自己的名义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享受民事权利和承担民事义务，并且按照法定程序成立的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法律实体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。最常见的法人是公司。</a:t>
            </a:r>
          </a:p>
        </p:txBody>
      </p:sp>
    </p:spTree>
    <p:extLst>
      <p:ext uri="{BB962C8B-B14F-4D97-AF65-F5344CB8AC3E}">
        <p14:creationId xmlns:p14="http://schemas.microsoft.com/office/powerpoint/2010/main" val="76884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177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3135087"/>
            <a:ext cx="3508162" cy="1295401"/>
            <a:chOff x="-1816482" y="1035850"/>
            <a:chExt cx="3508162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2918592" y="2036449"/>
            <a:ext cx="2047559" cy="36240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常见的法律问题</a:t>
            </a:r>
          </a:p>
        </p:txBody>
      </p:sp>
      <p:cxnSp>
        <p:nvCxnSpPr>
          <p:cNvPr id="34" name="曲线连接符 33"/>
          <p:cNvCxnSpPr>
            <a:endCxn id="33" idx="1"/>
          </p:cNvCxnSpPr>
          <p:nvPr/>
        </p:nvCxnSpPr>
        <p:spPr>
          <a:xfrm rot="5400000" flipH="1" flipV="1">
            <a:off x="1417713" y="2491858"/>
            <a:ext cx="1775084" cy="122667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308059" y="1976721"/>
            <a:ext cx="3038554" cy="4818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合同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效力问题</a:t>
            </a:r>
          </a:p>
        </p:txBody>
      </p:sp>
      <p:sp>
        <p:nvSpPr>
          <p:cNvPr id="14" name="矩形 13"/>
          <p:cNvSpPr/>
          <p:nvPr/>
        </p:nvSpPr>
        <p:spPr>
          <a:xfrm>
            <a:off x="2718912" y="2740834"/>
            <a:ext cx="92787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合同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是当事人之间设立、变更、终止民事关系的协议。依法成立的合同，受法律保护。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合同具有以下3个特征：</a:t>
            </a: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合同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双方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的民事法律行为，不是单方的民事法律行为（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基本法律特征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订立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合同的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是为了产生某种民事法律上的效果</a:t>
            </a: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合同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合法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行为，不是违法行为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978830" y="2204855"/>
            <a:ext cx="329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82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178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3135087"/>
            <a:ext cx="3508162" cy="1295401"/>
            <a:chOff x="-1816482" y="1035850"/>
            <a:chExt cx="3508162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2918592" y="2036449"/>
            <a:ext cx="2047559" cy="36240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常见的法律问题</a:t>
            </a:r>
          </a:p>
        </p:txBody>
      </p:sp>
      <p:cxnSp>
        <p:nvCxnSpPr>
          <p:cNvPr id="34" name="曲线连接符 33"/>
          <p:cNvCxnSpPr>
            <a:endCxn id="33" idx="1"/>
          </p:cNvCxnSpPr>
          <p:nvPr/>
        </p:nvCxnSpPr>
        <p:spPr>
          <a:xfrm rot="5400000" flipH="1" flipV="1">
            <a:off x="1417713" y="2491858"/>
            <a:ext cx="1775084" cy="122667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308059" y="1976721"/>
            <a:ext cx="3038554" cy="4818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合同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效力问题</a:t>
            </a:r>
          </a:p>
        </p:txBody>
      </p:sp>
      <p:sp>
        <p:nvSpPr>
          <p:cNvPr id="14" name="矩形 13"/>
          <p:cNvSpPr/>
          <p:nvPr/>
        </p:nvSpPr>
        <p:spPr>
          <a:xfrm>
            <a:off x="2718912" y="2740834"/>
            <a:ext cx="9278797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各国对合同有效成立的要求主要有以下几项：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（1）当事人之间必须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达成协议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，通过要约与承诺达成的；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（2）当事人必须具有订立合同的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能力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（3）合同必须有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对价或合法约因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（4）合同的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标的和内容必须合法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（5）合同必须符合法律规定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形式要求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（6）当事人的意思表示必须</a:t>
            </a:r>
            <a:r>
              <a:rPr lang="zh-CN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真实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978830" y="2217653"/>
            <a:ext cx="329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下列有关合同的说法，不正确的是（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一旦签订即受法律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保护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是双方的民事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法律行为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订立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合同的目的是为了产生某种民事法律上的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效果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是合法行为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5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VS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“讨价还价”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00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下列有关合同的说法，不正确的是（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一旦签订即受法律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保护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是双方的民事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法律行为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订立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合同的目的是为了产生某种民事法律上的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效果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是合法行为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1404" y="3995678"/>
            <a:ext cx="1149992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0425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7.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“合同是当事人之间设立、变更、终止民事关系的协议。依法成立的合同，受法律保护。” 此句话说明合同具有的特征是（ ）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单方的民事法律行为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受法律保护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产生某种民事法律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效果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为当事双方确立买卖关系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19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7.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“合同是当事人之间设立、变更、终止民事关系的协议。依法成立的合同，受法律保护。” 此句话说明合同具有的特征是（ ）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单方的民事法律行为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受法律保护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产生某种民事法律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效果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为当事双方确立买卖关系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2075" y="4506667"/>
            <a:ext cx="1149992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77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183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3135087"/>
            <a:ext cx="3508162" cy="1295401"/>
            <a:chOff x="-1816482" y="1035850"/>
            <a:chExt cx="3508162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2918592" y="2036449"/>
            <a:ext cx="2047559" cy="36240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常见的法律问题</a:t>
            </a:r>
          </a:p>
        </p:txBody>
      </p:sp>
      <p:cxnSp>
        <p:nvCxnSpPr>
          <p:cNvPr id="34" name="曲线连接符 33"/>
          <p:cNvCxnSpPr>
            <a:endCxn id="33" idx="1"/>
          </p:cNvCxnSpPr>
          <p:nvPr/>
        </p:nvCxnSpPr>
        <p:spPr>
          <a:xfrm rot="5400000" flipH="1" flipV="1">
            <a:off x="1417713" y="2491858"/>
            <a:ext cx="1775084" cy="122667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308059" y="1976721"/>
            <a:ext cx="3038554" cy="4818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争端解决方式</a:t>
            </a:r>
          </a:p>
        </p:txBody>
      </p:sp>
      <p:sp>
        <p:nvSpPr>
          <p:cNvPr id="14" name="矩形 13"/>
          <p:cNvSpPr/>
          <p:nvPr/>
        </p:nvSpPr>
        <p:spPr>
          <a:xfrm>
            <a:off x="2776244" y="2760986"/>
            <a:ext cx="89288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仲裁 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&amp;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诉讼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>
              <a:lnSpc>
                <a:spcPct val="18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仲裁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发生争议的两方当事人自愿地达成协议，将他们之间发生的争议提交一定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仲裁机构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裁决、解决的一种办法。</a:t>
            </a:r>
          </a:p>
          <a:p>
            <a:pPr marL="285750" lvl="0" indent="-285750">
              <a:lnSpc>
                <a:spcPct val="18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诉讼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经济纠纷的一方当事人到法院起诉，控告另一方当事人有违约行为，要求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法院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给予救济或惩处另一方当事人的法律制度。法院的判决具有国家强制力。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978830" y="2217653"/>
            <a:ext cx="329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80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184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3135087"/>
            <a:ext cx="3508162" cy="1295401"/>
            <a:chOff x="-1816482" y="1035850"/>
            <a:chExt cx="3508162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2918592" y="2036449"/>
            <a:ext cx="2047559" cy="36240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常见的法律问题</a:t>
            </a:r>
          </a:p>
        </p:txBody>
      </p:sp>
      <p:cxnSp>
        <p:nvCxnSpPr>
          <p:cNvPr id="34" name="曲线连接符 33"/>
          <p:cNvCxnSpPr>
            <a:endCxn id="33" idx="1"/>
          </p:cNvCxnSpPr>
          <p:nvPr/>
        </p:nvCxnSpPr>
        <p:spPr>
          <a:xfrm rot="5400000" flipH="1" flipV="1">
            <a:off x="1417713" y="2491858"/>
            <a:ext cx="1775084" cy="122667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308059" y="1976721"/>
            <a:ext cx="3038554" cy="4818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争端解决方式</a:t>
            </a:r>
          </a:p>
        </p:txBody>
      </p:sp>
      <p:sp>
        <p:nvSpPr>
          <p:cNvPr id="14" name="矩形 13"/>
          <p:cNvSpPr/>
          <p:nvPr/>
        </p:nvSpPr>
        <p:spPr>
          <a:xfrm>
            <a:off x="2765358" y="2627871"/>
            <a:ext cx="9263356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2．仲裁与诉讼的区别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    （1）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根本区别）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受理案件的依据不同        </a:t>
            </a:r>
            <a:r>
              <a:rPr lang="zh-CN" altLang="zh-CN" dirty="0">
                <a:latin typeface="楷体" panose="02010609060101010101" charset="-122"/>
                <a:ea typeface="楷体" panose="02010609060101010101" charset="-122"/>
              </a:rPr>
              <a:t>仲裁：协议管辖；法院：强制管辖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    （2）审理案件的组织人员不同                      </a:t>
            </a:r>
            <a:r>
              <a:rPr lang="zh-CN" altLang="zh-CN" dirty="0">
                <a:latin typeface="楷体" panose="02010609060101010101" charset="-122"/>
                <a:ea typeface="楷体" panose="02010609060101010101" charset="-122"/>
              </a:rPr>
              <a:t>仲裁：自行指定；诉讼：法院指定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    （3）审理案件的方式不同。                         </a:t>
            </a:r>
            <a:r>
              <a:rPr lang="zh-CN" altLang="zh-CN" dirty="0">
                <a:latin typeface="楷体" panose="02010609060101010101" charset="-122"/>
                <a:ea typeface="楷体" panose="02010609060101010101" charset="-122"/>
              </a:rPr>
              <a:t>仲裁 ：不公开；诉讼：公开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    （4）处理结果不同                                       </a:t>
            </a:r>
            <a:r>
              <a:rPr lang="zh-CN" altLang="zh-CN" dirty="0">
                <a:latin typeface="楷体" panose="02010609060101010101" charset="-122"/>
                <a:ea typeface="楷体" panose="02010609060101010101" charset="-122"/>
              </a:rPr>
              <a:t>法院：两审终审制，仲裁：裁决终局性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    （5）受理案件机构的性质不同                      </a:t>
            </a:r>
            <a:r>
              <a:rPr lang="zh-CN" altLang="zh-CN" dirty="0">
                <a:latin typeface="楷体" panose="02010609060101010101" charset="-122"/>
                <a:ea typeface="楷体" panose="02010609060101010101" charset="-122"/>
              </a:rPr>
              <a:t>诉讼：法院；仲裁：民进性质的社会团体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    （6）处理结果境外执行的不同                      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978830" y="2218302"/>
            <a:ext cx="329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7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185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3135087"/>
            <a:ext cx="3508162" cy="1295401"/>
            <a:chOff x="-1816482" y="1035850"/>
            <a:chExt cx="3508162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2918592" y="2036449"/>
            <a:ext cx="2047559" cy="36240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常见的法律问题</a:t>
            </a:r>
          </a:p>
        </p:txBody>
      </p:sp>
      <p:cxnSp>
        <p:nvCxnSpPr>
          <p:cNvPr id="34" name="曲线连接符 33"/>
          <p:cNvCxnSpPr>
            <a:endCxn id="33" idx="1"/>
          </p:cNvCxnSpPr>
          <p:nvPr/>
        </p:nvCxnSpPr>
        <p:spPr>
          <a:xfrm rot="5400000" flipH="1" flipV="1">
            <a:off x="1417713" y="2491858"/>
            <a:ext cx="1775084" cy="122667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308059" y="1976721"/>
            <a:ext cx="3038554" cy="4818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争端解决方式</a:t>
            </a:r>
          </a:p>
        </p:txBody>
      </p:sp>
      <p:sp>
        <p:nvSpPr>
          <p:cNvPr id="14" name="矩形 13"/>
          <p:cNvSpPr/>
          <p:nvPr/>
        </p:nvSpPr>
        <p:spPr>
          <a:xfrm>
            <a:off x="2754473" y="2664650"/>
            <a:ext cx="92633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 3．仲裁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协议的概念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和内容</a:t>
            </a:r>
            <a:endParaRPr lang="zh-CN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仲裁协议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合同当事人在合同中订立的仲裁条款，或者以其他方式达成的将争议提交仲裁的书面协议。 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涉外仲裁协议的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内容：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仲裁意愿、仲裁事项、仲裁地点、仲裁机构、仲裁程序规则、仲裁裁决的效力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978830" y="2217653"/>
            <a:ext cx="329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1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从法律学角度来讲，其结果是终局性的是（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协商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调解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仲裁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诉讼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388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从法律学角度来讲，其结果是终局性的是（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协商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调解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仲裁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诉讼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404382"/>
            <a:ext cx="105362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仲裁裁决的效力。它主要是指裁决是否具有终局性，是否对双方具有约束力。我国法律规定，经我国涉外仲裁机构作出的裁决，当事人不得向法院上诉。</a:t>
            </a:r>
            <a:endParaRPr lang="en-US" altLang="zh-CN" sz="20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31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9.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下列有关涉外仲裁协议的说法正确的是（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继续向法院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上诉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临时设置仲裁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在第三国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仲裁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自由制造仲裁规则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22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9.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下列有关涉外仲裁协议的说法正确的是（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继续向法院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上诉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临时设置仲裁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在第三国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仲裁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自由制造仲裁规则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404382"/>
            <a:ext cx="1053621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4343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VS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“讨价还价”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56447" y="3198222"/>
            <a:ext cx="3906438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基于某种需要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4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10.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下列有关涉外仲裁协议的说法中，不正确的是（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在第三国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仲裁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临时设置仲裁庭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继续向法院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上诉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自由选用仲裁规则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9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10.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下列有关涉外仲裁协议的说法中，不正确的是（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在第三国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仲裁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临时设置仲裁庭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继续向法院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上诉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自由选用仲裁规则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175782"/>
            <a:ext cx="105362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我国法院是两审终审制，一方当事人对法院判决不服的可以上诉；仲裁裁决是终局性的，不能上诉，也不允许再向任何机构提出变更裁决的要求，败诉方如不自动执行裁决，胜诉方可以向法院申请强制执行。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192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心理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4401568"/>
            <a:ext cx="3553773" cy="1295401"/>
            <a:chOff x="-1862093" y="1035850"/>
            <a:chExt cx="3553773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45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193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心理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4401568"/>
            <a:ext cx="3553773" cy="1295401"/>
            <a:chOff x="-1862093" y="1035850"/>
            <a:chExt cx="3553773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曲线连接符 19"/>
          <p:cNvCxnSpPr/>
          <p:nvPr/>
        </p:nvCxnSpPr>
        <p:spPr>
          <a:xfrm rot="5400000" flipH="1" flipV="1">
            <a:off x="3048529" y="2295027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135941" y="2079646"/>
            <a:ext cx="223796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人的心理活动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135943" y="4613852"/>
            <a:ext cx="2237963" cy="4327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人的心理特征</a:t>
            </a:r>
          </a:p>
        </p:txBody>
      </p:sp>
      <p:cxnSp>
        <p:nvCxnSpPr>
          <p:cNvPr id="23" name="曲线连接符 22"/>
          <p:cNvCxnSpPr/>
          <p:nvPr/>
        </p:nvCxnSpPr>
        <p:spPr>
          <a:xfrm rot="16200000" flipH="1">
            <a:off x="3102576" y="3796616"/>
            <a:ext cx="978585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1907704" y="3388781"/>
            <a:ext cx="2018837" cy="45653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人的心理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615953" y="2689412"/>
            <a:ext cx="3603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723529" y="2085669"/>
            <a:ext cx="298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如：认识、情感、意志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15953" y="4999170"/>
            <a:ext cx="3603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723529" y="4393532"/>
            <a:ext cx="3576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如：动机、需要、气质、性格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50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194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心理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4401568"/>
            <a:ext cx="3553773" cy="1295401"/>
            <a:chOff x="-1862093" y="1035850"/>
            <a:chExt cx="3553773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85811" y="3374032"/>
            <a:ext cx="5596626" cy="3080096"/>
            <a:chOff x="4744163" y="2029326"/>
            <a:chExt cx="5596626" cy="3080096"/>
          </a:xfrm>
        </p:grpSpPr>
        <p:grpSp>
          <p:nvGrpSpPr>
            <p:cNvPr id="20" name="组合 19"/>
            <p:cNvGrpSpPr/>
            <p:nvPr/>
          </p:nvGrpSpPr>
          <p:grpSpPr>
            <a:xfrm>
              <a:off x="4744163" y="2261140"/>
              <a:ext cx="620541" cy="2848282"/>
              <a:chOff x="3667013" y="2264545"/>
              <a:chExt cx="1063703" cy="1264390"/>
            </a:xfrm>
          </p:grpSpPr>
          <p:grpSp>
            <p:nvGrpSpPr>
              <p:cNvPr id="21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19"/>
                <a:ext cx="826454" cy="499905"/>
                <a:chOff x="7" y="504054"/>
                <a:chExt cx="6032667" cy="648074"/>
              </a:xfrm>
            </p:grpSpPr>
            <p:sp>
              <p:nvSpPr>
                <p:cNvPr id="25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cxnSp>
              <p:nvCxnSpPr>
                <p:cNvPr id="26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1607707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2" name="直接连接符 21"/>
              <p:cNvCxnSpPr>
                <a:stCxn id="25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 flipV="1">
                <a:off x="3667013" y="2870749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3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8" name="圆角矩形 27"/>
            <p:cNvSpPr/>
            <p:nvPr/>
          </p:nvSpPr>
          <p:spPr>
            <a:xfrm>
              <a:off x="5693253" y="2029326"/>
              <a:ext cx="4647536" cy="53047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一、国际商务谈判中的个体心理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693253" y="3281082"/>
              <a:ext cx="4647536" cy="5066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二、国际商务谈判中的群体心理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701515" y="4605366"/>
              <a:ext cx="4639274" cy="5040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三、谈判的心理禁忌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12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195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心理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4401568"/>
            <a:ext cx="3553773" cy="1295401"/>
            <a:chOff x="-1862093" y="1035850"/>
            <a:chExt cx="3553773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409756" y="1741268"/>
            <a:ext cx="4647536" cy="530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一、国际商务谈判中的个体心理</a:t>
            </a:r>
          </a:p>
        </p:txBody>
      </p:sp>
      <p:cxnSp>
        <p:nvCxnSpPr>
          <p:cNvPr id="31" name="曲线连接符 30"/>
          <p:cNvCxnSpPr>
            <a:endCxn id="28" idx="1"/>
          </p:cNvCxnSpPr>
          <p:nvPr/>
        </p:nvCxnSpPr>
        <p:spPr>
          <a:xfrm rot="5400000" flipH="1" flipV="1">
            <a:off x="1143358" y="2581224"/>
            <a:ext cx="2841116" cy="169168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五边形 31"/>
          <p:cNvSpPr/>
          <p:nvPr/>
        </p:nvSpPr>
        <p:spPr>
          <a:xfrm flipH="1">
            <a:off x="8131632" y="2006505"/>
            <a:ext cx="1321650" cy="26523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896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196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心理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4401568"/>
            <a:ext cx="3553773" cy="1295401"/>
            <a:chOff x="-1862093" y="1035850"/>
            <a:chExt cx="3553773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409756" y="1741268"/>
            <a:ext cx="4647536" cy="5304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一、国际商务谈判中的个体心理</a:t>
            </a:r>
          </a:p>
        </p:txBody>
      </p:sp>
      <p:cxnSp>
        <p:nvCxnSpPr>
          <p:cNvPr id="31" name="曲线连接符 30"/>
          <p:cNvCxnSpPr>
            <a:endCxn id="28" idx="1"/>
          </p:cNvCxnSpPr>
          <p:nvPr/>
        </p:nvCxnSpPr>
        <p:spPr>
          <a:xfrm rot="5400000" flipH="1" flipV="1">
            <a:off x="1143358" y="2581224"/>
            <a:ext cx="2841116" cy="169168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271849" y="2372982"/>
            <a:ext cx="14262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个性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情绪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态度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印象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知觉</a:t>
            </a:r>
          </a:p>
        </p:txBody>
      </p:sp>
      <p:sp>
        <p:nvSpPr>
          <p:cNvPr id="32" name="五边形 31"/>
          <p:cNvSpPr/>
          <p:nvPr/>
        </p:nvSpPr>
        <p:spPr>
          <a:xfrm flipH="1">
            <a:off x="8131632" y="2006505"/>
            <a:ext cx="1321650" cy="26523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87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197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心理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4401568"/>
            <a:ext cx="3553773" cy="1295401"/>
            <a:chOff x="-1862093" y="1035850"/>
            <a:chExt cx="3553773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409756" y="1741268"/>
            <a:ext cx="4647536" cy="5304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二、国际商务谈判中的群体心理</a:t>
            </a:r>
          </a:p>
        </p:txBody>
      </p:sp>
      <p:cxnSp>
        <p:nvCxnSpPr>
          <p:cNvPr id="31" name="曲线连接符 30"/>
          <p:cNvCxnSpPr>
            <a:endCxn id="28" idx="1"/>
          </p:cNvCxnSpPr>
          <p:nvPr/>
        </p:nvCxnSpPr>
        <p:spPr>
          <a:xfrm rot="5400000" flipH="1" flipV="1">
            <a:off x="1143358" y="2581224"/>
            <a:ext cx="2841116" cy="169168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796915" y="2795180"/>
            <a:ext cx="8767555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：由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两个以上的个体组成，为实现共同的目标，遵守共同的规范而相互联系、影响和配合的个体组合体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五边形 31"/>
          <p:cNvSpPr/>
          <p:nvPr/>
        </p:nvSpPr>
        <p:spPr>
          <a:xfrm flipH="1">
            <a:off x="8131632" y="2006505"/>
            <a:ext cx="1321650" cy="26523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47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198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心理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4401568"/>
            <a:ext cx="3553773" cy="1295401"/>
            <a:chOff x="-1862093" y="1035850"/>
            <a:chExt cx="3553773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409756" y="1741268"/>
            <a:ext cx="4647536" cy="5304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二、国际商务谈判中的群体心理</a:t>
            </a:r>
          </a:p>
        </p:txBody>
      </p:sp>
      <p:cxnSp>
        <p:nvCxnSpPr>
          <p:cNvPr id="31" name="曲线连接符 30"/>
          <p:cNvCxnSpPr>
            <a:endCxn id="28" idx="1"/>
          </p:cNvCxnSpPr>
          <p:nvPr/>
        </p:nvCxnSpPr>
        <p:spPr>
          <a:xfrm rot="5400000" flipH="1" flipV="1">
            <a:off x="1143358" y="2581224"/>
            <a:ext cx="2841116" cy="169168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796915" y="2795180"/>
            <a:ext cx="8767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：由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两个以上的个体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组成，为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实现共同的目标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遵守共同的规范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而相互联系、影响和配合的个体组合体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五边形 31"/>
          <p:cNvSpPr/>
          <p:nvPr/>
        </p:nvSpPr>
        <p:spPr>
          <a:xfrm flipH="1">
            <a:off x="8131632" y="2006505"/>
            <a:ext cx="1321650" cy="26523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584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199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心理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4401568"/>
            <a:ext cx="3553773" cy="1295401"/>
            <a:chOff x="-1862093" y="1035850"/>
            <a:chExt cx="3553773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409756" y="1741268"/>
            <a:ext cx="4647536" cy="5304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二、国际商务谈判中的群体心理</a:t>
            </a:r>
          </a:p>
        </p:txBody>
      </p:sp>
      <p:cxnSp>
        <p:nvCxnSpPr>
          <p:cNvPr id="31" name="曲线连接符 30"/>
          <p:cNvCxnSpPr>
            <a:endCxn id="28" idx="1"/>
          </p:cNvCxnSpPr>
          <p:nvPr/>
        </p:nvCxnSpPr>
        <p:spPr>
          <a:xfrm rot="5400000" flipH="1" flipV="1">
            <a:off x="1143358" y="2581224"/>
            <a:ext cx="2841116" cy="169168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796915" y="2795180"/>
            <a:ext cx="8767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：由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两个以上的个体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组成，为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实现共同的目标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遵守共同的规范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而相互联系、影响和配合的个体组合体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五边形 31"/>
          <p:cNvSpPr/>
          <p:nvPr/>
        </p:nvSpPr>
        <p:spPr>
          <a:xfrm flipH="1">
            <a:off x="8131632" y="2006505"/>
            <a:ext cx="1321650" cy="26523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60642" y="4011080"/>
            <a:ext cx="31343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）由两人以上组成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）有共同的目标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）有严明的纪律约束</a:t>
            </a:r>
          </a:p>
        </p:txBody>
      </p:sp>
    </p:spTree>
    <p:extLst>
      <p:ext uri="{BB962C8B-B14F-4D97-AF65-F5344CB8AC3E}">
        <p14:creationId xmlns:p14="http://schemas.microsoft.com/office/powerpoint/2010/main" val="240483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6612467" y="2279227"/>
            <a:ext cx="4588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课程代码：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00186</a:t>
            </a:r>
            <a:endParaRPr lang="en-US" altLang="zh-CN" sz="2400" kern="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zh-CN" altLang="en-US" sz="2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主编：刘园</a:t>
            </a:r>
            <a:endParaRPr lang="en-US" altLang="zh-CN" sz="2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出版社：中国人民大学出版社</a:t>
            </a:r>
            <a:endParaRPr lang="zh-CN" altLang="en-US" sz="2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 220"/>
          <p:cNvSpPr/>
          <p:nvPr/>
        </p:nvSpPr>
        <p:spPr>
          <a:xfrm>
            <a:off x="-847" y="403860"/>
            <a:ext cx="2641600" cy="7112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课程教材</a:t>
            </a:r>
            <a:endParaRPr lang="zh-CN" altLang="en-US" sz="32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20" y="1370725"/>
            <a:ext cx="2935013" cy="420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5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VS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“讨价还价”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56447" y="3198222"/>
            <a:ext cx="3906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基于某种需要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信息交流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切磋协商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79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心理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4401568"/>
            <a:ext cx="3553773" cy="1295401"/>
            <a:chOff x="-1862093" y="1035850"/>
            <a:chExt cx="3553773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409756" y="1741268"/>
            <a:ext cx="4647536" cy="5304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二、国际商务谈判中的群体心理</a:t>
            </a:r>
          </a:p>
        </p:txBody>
      </p:sp>
      <p:cxnSp>
        <p:nvCxnSpPr>
          <p:cNvPr id="31" name="曲线连接符 30"/>
          <p:cNvCxnSpPr>
            <a:endCxn id="28" idx="1"/>
          </p:cNvCxnSpPr>
          <p:nvPr/>
        </p:nvCxnSpPr>
        <p:spPr>
          <a:xfrm rot="5400000" flipH="1" flipV="1">
            <a:off x="1143358" y="2581224"/>
            <a:ext cx="2841116" cy="169168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9756" y="2873066"/>
            <a:ext cx="496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群体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的工作效率和工作效益。 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五边形 31"/>
          <p:cNvSpPr/>
          <p:nvPr/>
        </p:nvSpPr>
        <p:spPr>
          <a:xfrm flipH="1">
            <a:off x="8131632" y="2006505"/>
            <a:ext cx="1321650" cy="26523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36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心理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4401568"/>
            <a:ext cx="3553773" cy="1295401"/>
            <a:chOff x="-1862093" y="1035850"/>
            <a:chExt cx="3553773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409756" y="1741268"/>
            <a:ext cx="4647536" cy="5304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二、国际商务谈判中的群体心理</a:t>
            </a:r>
          </a:p>
        </p:txBody>
      </p:sp>
      <p:cxnSp>
        <p:nvCxnSpPr>
          <p:cNvPr id="31" name="曲线连接符 30"/>
          <p:cNvCxnSpPr>
            <a:endCxn id="28" idx="1"/>
          </p:cNvCxnSpPr>
          <p:nvPr/>
        </p:nvCxnSpPr>
        <p:spPr>
          <a:xfrm rot="5400000" flipH="1" flipV="1">
            <a:off x="1143358" y="2581224"/>
            <a:ext cx="2841116" cy="169168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9756" y="2873066"/>
            <a:ext cx="496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效能：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群体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的工作效率和工作效益。 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五边形 31"/>
          <p:cNvSpPr/>
          <p:nvPr/>
        </p:nvSpPr>
        <p:spPr>
          <a:xfrm flipH="1">
            <a:off x="8131632" y="2006505"/>
            <a:ext cx="1321650" cy="26523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4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心理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4401568"/>
            <a:ext cx="3553773" cy="1295401"/>
            <a:chOff x="-1862093" y="1035850"/>
            <a:chExt cx="3553773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409756" y="1741268"/>
            <a:ext cx="4647536" cy="5304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二、国际商务谈判中的群体心理</a:t>
            </a:r>
          </a:p>
        </p:txBody>
      </p:sp>
      <p:cxnSp>
        <p:nvCxnSpPr>
          <p:cNvPr id="31" name="曲线连接符 30"/>
          <p:cNvCxnSpPr>
            <a:endCxn id="28" idx="1"/>
          </p:cNvCxnSpPr>
          <p:nvPr/>
        </p:nvCxnSpPr>
        <p:spPr>
          <a:xfrm rot="5400000" flipH="1" flipV="1">
            <a:off x="1143358" y="2581224"/>
            <a:ext cx="2841116" cy="169168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9756" y="2873066"/>
            <a:ext cx="496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效能：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群体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的工作效率和工作效益。 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五边形 31"/>
          <p:cNvSpPr/>
          <p:nvPr/>
        </p:nvSpPr>
        <p:spPr>
          <a:xfrm flipH="1">
            <a:off x="8131632" y="2006505"/>
            <a:ext cx="1321650" cy="26523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81677" y="3427064"/>
            <a:ext cx="28905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u="sng" dirty="0">
                <a:latin typeface="微软雅黑" panose="020B0503020204020204" charset="-122"/>
                <a:ea typeface="微软雅黑" panose="020B0503020204020204" charset="-122"/>
              </a:rPr>
              <a:t>群体成员的素质</a:t>
            </a:r>
            <a:endParaRPr lang="zh-CN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u="sng" dirty="0">
                <a:latin typeface="微软雅黑" panose="020B0503020204020204" charset="-122"/>
                <a:ea typeface="微软雅黑" panose="020B0503020204020204" charset="-122"/>
              </a:rPr>
              <a:t>群体成员的</a:t>
            </a:r>
            <a:r>
              <a:rPr lang="zh-CN" altLang="zh-CN" u="sng" dirty="0" smtClean="0">
                <a:latin typeface="微软雅黑" panose="020B0503020204020204" charset="-122"/>
                <a:ea typeface="微软雅黑" panose="020B0503020204020204" charset="-122"/>
              </a:rPr>
              <a:t>结构</a:t>
            </a:r>
            <a:endParaRPr lang="zh-CN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u="sng" dirty="0" smtClean="0">
                <a:latin typeface="微软雅黑" panose="020B0503020204020204" charset="-122"/>
                <a:ea typeface="微软雅黑" panose="020B0503020204020204" charset="-122"/>
              </a:rPr>
              <a:t>群体规范</a:t>
            </a:r>
            <a:endParaRPr lang="en-US" altLang="zh-CN" u="sng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u="sng" dirty="0">
                <a:latin typeface="微软雅黑" panose="020B0503020204020204" charset="-122"/>
                <a:ea typeface="微软雅黑" panose="020B0503020204020204" charset="-122"/>
              </a:rPr>
              <a:t>群体的决策</a:t>
            </a:r>
            <a:r>
              <a:rPr lang="zh-CN" altLang="zh-CN" u="sng" dirty="0" smtClean="0"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endParaRPr lang="en-US" altLang="zh-CN" u="sng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u="sng" dirty="0">
                <a:latin typeface="微软雅黑" panose="020B0503020204020204" charset="-122"/>
                <a:ea typeface="微软雅黑" panose="020B0503020204020204" charset="-122"/>
              </a:rPr>
              <a:t>群体内的</a:t>
            </a:r>
            <a:r>
              <a:rPr lang="zh-CN" altLang="zh-CN" u="sng" dirty="0" smtClean="0">
                <a:latin typeface="微软雅黑" panose="020B0503020204020204" charset="-122"/>
                <a:ea typeface="微软雅黑" panose="020B0503020204020204" charset="-122"/>
              </a:rPr>
              <a:t>人际关系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47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心理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4401568"/>
            <a:ext cx="3553773" cy="1295401"/>
            <a:chOff x="-1862093" y="1035850"/>
            <a:chExt cx="3553773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409756" y="1741268"/>
            <a:ext cx="4647536" cy="5304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二、国际商务谈判中的群体心理</a:t>
            </a:r>
          </a:p>
        </p:txBody>
      </p:sp>
      <p:cxnSp>
        <p:nvCxnSpPr>
          <p:cNvPr id="31" name="曲线连接符 30"/>
          <p:cNvCxnSpPr>
            <a:endCxn id="28" idx="1"/>
          </p:cNvCxnSpPr>
          <p:nvPr/>
        </p:nvCxnSpPr>
        <p:spPr>
          <a:xfrm rot="5400000" flipH="1" flipV="1">
            <a:off x="1143358" y="2581224"/>
            <a:ext cx="2841116" cy="169168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9756" y="2873066"/>
            <a:ext cx="496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效能：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群体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的工作效率和工作效益。 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五边形 31"/>
          <p:cNvSpPr/>
          <p:nvPr/>
        </p:nvSpPr>
        <p:spPr>
          <a:xfrm flipH="1">
            <a:off x="8131632" y="2006505"/>
            <a:ext cx="1321650" cy="26523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81677" y="3427064"/>
            <a:ext cx="28905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u="sng" dirty="0">
                <a:latin typeface="微软雅黑" panose="020B0503020204020204" charset="-122"/>
                <a:ea typeface="微软雅黑" panose="020B0503020204020204" charset="-122"/>
              </a:rPr>
              <a:t>群体成员的素质</a:t>
            </a:r>
            <a:endParaRPr lang="zh-CN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u="sng" dirty="0">
                <a:latin typeface="微软雅黑" panose="020B0503020204020204" charset="-122"/>
                <a:ea typeface="微软雅黑" panose="020B0503020204020204" charset="-122"/>
              </a:rPr>
              <a:t>群体成员的</a:t>
            </a:r>
            <a:r>
              <a:rPr lang="zh-CN" altLang="zh-CN" u="sng" dirty="0" smtClean="0">
                <a:latin typeface="微软雅黑" panose="020B0503020204020204" charset="-122"/>
                <a:ea typeface="微软雅黑" panose="020B0503020204020204" charset="-122"/>
              </a:rPr>
              <a:t>结构</a:t>
            </a:r>
            <a:endParaRPr lang="zh-CN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u="sng" dirty="0" smtClean="0">
                <a:latin typeface="微软雅黑" panose="020B0503020204020204" charset="-122"/>
                <a:ea typeface="微软雅黑" panose="020B0503020204020204" charset="-122"/>
              </a:rPr>
              <a:t>群体规范</a:t>
            </a:r>
            <a:endParaRPr lang="en-US" altLang="zh-CN" u="sng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u="sng" dirty="0">
                <a:latin typeface="微软雅黑" panose="020B0503020204020204" charset="-122"/>
                <a:ea typeface="微软雅黑" panose="020B0503020204020204" charset="-122"/>
              </a:rPr>
              <a:t>群体的决策</a:t>
            </a:r>
            <a:r>
              <a:rPr lang="zh-CN" altLang="zh-CN" u="sng" dirty="0" smtClean="0"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endParaRPr lang="en-US" altLang="zh-CN" u="sng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u="sng" dirty="0">
                <a:latin typeface="微软雅黑" panose="020B0503020204020204" charset="-122"/>
                <a:ea typeface="微软雅黑" panose="020B0503020204020204" charset="-122"/>
              </a:rPr>
              <a:t>群体内的</a:t>
            </a:r>
            <a:r>
              <a:rPr lang="zh-CN" altLang="zh-CN" u="sng" dirty="0" smtClean="0">
                <a:latin typeface="微软雅黑" panose="020B0503020204020204" charset="-122"/>
                <a:ea typeface="微软雅黑" panose="020B0503020204020204" charset="-122"/>
              </a:rPr>
              <a:t>人际关系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12927" y="3427063"/>
            <a:ext cx="48921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（三）发挥谈判群体效能最大化的一般途径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．合理配备群体</a:t>
            </a:r>
            <a:r>
              <a:rPr lang="zh-CN" altLang="en-US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成员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．灵活选择</a:t>
            </a:r>
            <a:r>
              <a:rPr lang="zh-CN" altLang="en-US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决策程序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．建立严明的</a:t>
            </a:r>
            <a:r>
              <a:rPr lang="zh-CN" altLang="en-US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纪律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和有效的</a:t>
            </a:r>
            <a:r>
              <a:rPr lang="zh-CN" altLang="en-US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激励机制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．理顺群体内部</a:t>
            </a:r>
            <a:r>
              <a:rPr lang="zh-CN" altLang="en-US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信息交流的渠道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23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心理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4401568"/>
            <a:ext cx="3553773" cy="1295401"/>
            <a:chOff x="-1862093" y="1035850"/>
            <a:chExt cx="3553773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409756" y="1741268"/>
            <a:ext cx="4647536" cy="5304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三、谈判的心理禁忌</a:t>
            </a:r>
          </a:p>
        </p:txBody>
      </p:sp>
      <p:cxnSp>
        <p:nvCxnSpPr>
          <p:cNvPr id="31" name="曲线连接符 30"/>
          <p:cNvCxnSpPr>
            <a:endCxn id="28" idx="1"/>
          </p:cNvCxnSpPr>
          <p:nvPr/>
        </p:nvCxnSpPr>
        <p:spPr>
          <a:xfrm rot="5400000" flipH="1" flipV="1">
            <a:off x="1143358" y="2581224"/>
            <a:ext cx="2841116" cy="169168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五边形 31"/>
          <p:cNvSpPr/>
          <p:nvPr/>
        </p:nvSpPr>
        <p:spPr>
          <a:xfrm flipH="1">
            <a:off x="8131632" y="2006505"/>
            <a:ext cx="1321650" cy="26523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09756" y="2651169"/>
            <a:ext cx="74407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（一）必须避免出现的心理状态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1．信心不足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2．热情过度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．不知所措  </a:t>
            </a:r>
          </a:p>
        </p:txBody>
      </p:sp>
    </p:spTree>
    <p:extLst>
      <p:ext uri="{BB962C8B-B14F-4D97-AF65-F5344CB8AC3E}">
        <p14:creationId xmlns:p14="http://schemas.microsoft.com/office/powerpoint/2010/main" val="293290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心理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4401568"/>
            <a:ext cx="3553773" cy="1295401"/>
            <a:chOff x="-1862093" y="1035850"/>
            <a:chExt cx="3553773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409756" y="1741268"/>
            <a:ext cx="4647536" cy="5304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三、谈判的心理禁忌</a:t>
            </a:r>
          </a:p>
        </p:txBody>
      </p:sp>
      <p:cxnSp>
        <p:nvCxnSpPr>
          <p:cNvPr id="31" name="曲线连接符 30"/>
          <p:cNvCxnSpPr>
            <a:endCxn id="28" idx="1"/>
          </p:cNvCxnSpPr>
          <p:nvPr/>
        </p:nvCxnSpPr>
        <p:spPr>
          <a:xfrm rot="5400000" flipH="1" flipV="1">
            <a:off x="1143358" y="2581224"/>
            <a:ext cx="2841116" cy="169168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五边形 31"/>
          <p:cNvSpPr/>
          <p:nvPr/>
        </p:nvSpPr>
        <p:spPr>
          <a:xfrm flipH="1">
            <a:off x="8131632" y="2006505"/>
            <a:ext cx="1321650" cy="26523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7203" y="2409321"/>
            <a:ext cx="7440706" cy="568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二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区别对待不同类型的谈判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对手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9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心理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4401568"/>
            <a:ext cx="3553773" cy="1295401"/>
            <a:chOff x="-1862093" y="1035850"/>
            <a:chExt cx="3553773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409756" y="1741268"/>
            <a:ext cx="4647536" cy="5304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三、谈判的心理禁忌</a:t>
            </a:r>
          </a:p>
        </p:txBody>
      </p:sp>
      <p:cxnSp>
        <p:nvCxnSpPr>
          <p:cNvPr id="31" name="曲线连接符 30"/>
          <p:cNvCxnSpPr>
            <a:endCxn id="28" idx="1"/>
          </p:cNvCxnSpPr>
          <p:nvPr/>
        </p:nvCxnSpPr>
        <p:spPr>
          <a:xfrm rot="5400000" flipH="1" flipV="1">
            <a:off x="1143358" y="2581224"/>
            <a:ext cx="2841116" cy="169168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五边形 31"/>
          <p:cNvSpPr/>
          <p:nvPr/>
        </p:nvSpPr>
        <p:spPr>
          <a:xfrm flipH="1">
            <a:off x="8131632" y="2006505"/>
            <a:ext cx="1321650" cy="26523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7203" y="2409321"/>
            <a:ext cx="7440706" cy="568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二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区别对待不同类型的谈判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对手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60812" y="3506593"/>
            <a:ext cx="98432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权力型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进取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关系型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70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心理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4401568"/>
            <a:ext cx="3553773" cy="1295401"/>
            <a:chOff x="-1862093" y="1035850"/>
            <a:chExt cx="3553773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409756" y="1741268"/>
            <a:ext cx="4647536" cy="5304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三、谈判的心理禁忌</a:t>
            </a:r>
          </a:p>
        </p:txBody>
      </p:sp>
      <p:cxnSp>
        <p:nvCxnSpPr>
          <p:cNvPr id="31" name="曲线连接符 30"/>
          <p:cNvCxnSpPr>
            <a:endCxn id="28" idx="1"/>
          </p:cNvCxnSpPr>
          <p:nvPr/>
        </p:nvCxnSpPr>
        <p:spPr>
          <a:xfrm rot="5400000" flipH="1" flipV="1">
            <a:off x="1143358" y="2581224"/>
            <a:ext cx="2841116" cy="169168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五边形 31"/>
          <p:cNvSpPr/>
          <p:nvPr/>
        </p:nvSpPr>
        <p:spPr>
          <a:xfrm flipH="1">
            <a:off x="8131632" y="2006505"/>
            <a:ext cx="1321650" cy="26523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7203" y="2409321"/>
            <a:ext cx="7440706" cy="568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二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区别对待不同类型的谈判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对手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60812" y="3506593"/>
            <a:ext cx="98432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权力型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：以取得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成功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满足  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&amp; 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避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而远之，不要屈服于他的压力。</a:t>
            </a:r>
          </a:p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34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心理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4401568"/>
            <a:ext cx="3553773" cy="1295401"/>
            <a:chOff x="-1862093" y="1035850"/>
            <a:chExt cx="3553773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409756" y="1741268"/>
            <a:ext cx="4647536" cy="5304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三、谈判的心理禁忌</a:t>
            </a:r>
          </a:p>
        </p:txBody>
      </p:sp>
      <p:cxnSp>
        <p:nvCxnSpPr>
          <p:cNvPr id="31" name="曲线连接符 30"/>
          <p:cNvCxnSpPr>
            <a:endCxn id="28" idx="1"/>
          </p:cNvCxnSpPr>
          <p:nvPr/>
        </p:nvCxnSpPr>
        <p:spPr>
          <a:xfrm rot="5400000" flipH="1" flipV="1">
            <a:off x="1143358" y="2581224"/>
            <a:ext cx="2841116" cy="169168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五边形 31"/>
          <p:cNvSpPr/>
          <p:nvPr/>
        </p:nvSpPr>
        <p:spPr>
          <a:xfrm flipH="1">
            <a:off x="8131632" y="2006505"/>
            <a:ext cx="1321650" cy="26523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7203" y="2409321"/>
            <a:ext cx="7440706" cy="568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二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区别对待不同类型的谈判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对手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60812" y="3506593"/>
            <a:ext cx="98432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权力型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：以取得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成功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满足  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&amp; 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避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而远之，不要屈服于他的压力。</a:t>
            </a:r>
          </a:p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进取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：以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对别人和对谈判局势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施加影响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满足 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&amp;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支配控制，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并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提出苛刻条件。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33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心理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4401568"/>
            <a:ext cx="3553773" cy="1295401"/>
            <a:chOff x="-1862093" y="1035850"/>
            <a:chExt cx="3553773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409756" y="1741268"/>
            <a:ext cx="4647536" cy="5304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三、谈判的心理禁忌</a:t>
            </a:r>
          </a:p>
        </p:txBody>
      </p:sp>
      <p:cxnSp>
        <p:nvCxnSpPr>
          <p:cNvPr id="31" name="曲线连接符 30"/>
          <p:cNvCxnSpPr>
            <a:endCxn id="28" idx="1"/>
          </p:cNvCxnSpPr>
          <p:nvPr/>
        </p:nvCxnSpPr>
        <p:spPr>
          <a:xfrm rot="5400000" flipH="1" flipV="1">
            <a:off x="1143358" y="2581224"/>
            <a:ext cx="2841116" cy="169168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五边形 31"/>
          <p:cNvSpPr/>
          <p:nvPr/>
        </p:nvSpPr>
        <p:spPr>
          <a:xfrm flipH="1">
            <a:off x="8131632" y="2006505"/>
            <a:ext cx="1321650" cy="26523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7203" y="2409321"/>
            <a:ext cx="7440706" cy="568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二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区别对待不同类型的谈判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对手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60812" y="3506593"/>
            <a:ext cx="98432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权力型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：以取得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成功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满足  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&amp; 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避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而远之，不要屈服于他的压力。</a:t>
            </a:r>
          </a:p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进取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：以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对别人和对谈判局势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施加影响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满足 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&amp;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支配控制，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并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提出苛刻条件。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关系型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：以与别人保持</a:t>
            </a:r>
            <a:r>
              <a:rPr lang="zh-CN" altLang="en-US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良好的关系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而感到满足 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&amp;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不主动进攻；不回应他的热情。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40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VS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“讨价还价”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56447" y="3198222"/>
            <a:ext cx="39064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基于某种需要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信息交流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切磋协商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完成买卖（交易）维护自己的利益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1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210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心理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4401568"/>
            <a:ext cx="3553773" cy="1295401"/>
            <a:chOff x="-1862093" y="1035850"/>
            <a:chExt cx="3553773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409756" y="1741268"/>
            <a:ext cx="4647536" cy="5304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三、谈判的心理禁忌</a:t>
            </a:r>
          </a:p>
        </p:txBody>
      </p:sp>
      <p:cxnSp>
        <p:nvCxnSpPr>
          <p:cNvPr id="31" name="曲线连接符 30"/>
          <p:cNvCxnSpPr>
            <a:endCxn id="28" idx="1"/>
          </p:cNvCxnSpPr>
          <p:nvPr/>
        </p:nvCxnSpPr>
        <p:spPr>
          <a:xfrm rot="5400000" flipH="1" flipV="1">
            <a:off x="1143358" y="2581224"/>
            <a:ext cx="2841116" cy="169168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五边形 31"/>
          <p:cNvSpPr/>
          <p:nvPr/>
        </p:nvSpPr>
        <p:spPr>
          <a:xfrm flipH="1">
            <a:off x="8131632" y="2006505"/>
            <a:ext cx="1321650" cy="26523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7203" y="2409321"/>
            <a:ext cx="7440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三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了解不同性格谈判对手的心理特征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70384" y="3458467"/>
            <a:ext cx="4975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迟疑、唠叨、沉默、顽固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2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882970"/>
          <a:ext cx="1691680" cy="3766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211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046" y="652311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国际商务谈判的影响因素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心理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4401568"/>
            <a:ext cx="3553773" cy="1295401"/>
            <a:chOff x="-1862093" y="1035850"/>
            <a:chExt cx="3553773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心理因素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409756" y="1741268"/>
            <a:ext cx="4647536" cy="5304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三、谈判的心理禁忌</a:t>
            </a:r>
          </a:p>
        </p:txBody>
      </p:sp>
      <p:cxnSp>
        <p:nvCxnSpPr>
          <p:cNvPr id="31" name="曲线连接符 30"/>
          <p:cNvCxnSpPr>
            <a:endCxn id="28" idx="1"/>
          </p:cNvCxnSpPr>
          <p:nvPr/>
        </p:nvCxnSpPr>
        <p:spPr>
          <a:xfrm rot="5400000" flipH="1" flipV="1">
            <a:off x="1143358" y="2581224"/>
            <a:ext cx="2841116" cy="169168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五边形 31"/>
          <p:cNvSpPr/>
          <p:nvPr/>
        </p:nvSpPr>
        <p:spPr>
          <a:xfrm flipH="1">
            <a:off x="8131632" y="2006505"/>
            <a:ext cx="1321650" cy="26523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7203" y="2409321"/>
            <a:ext cx="7440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三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了解不同性格谈判对手的心理特征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70384" y="3458467"/>
            <a:ext cx="4975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迟疑、唠叨、沉默、顽固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7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支配或控制对手，并向对手提出苛刻条件。这种谈判禁忌尤其适用于（  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权力型谈判对手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进取型谈判对手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关系型谈判对手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情绪型谈判对手</a:t>
            </a:r>
          </a:p>
        </p:txBody>
      </p:sp>
    </p:spTree>
    <p:extLst>
      <p:ext uri="{BB962C8B-B14F-4D97-AF65-F5344CB8AC3E}">
        <p14:creationId xmlns:p14="http://schemas.microsoft.com/office/powerpoint/2010/main" val="293734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支配或控制对手，并向对手提出苛刻条件。这种谈判禁忌尤其适用于（  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权力型谈判对手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进取型谈判对手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关系型谈判对手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情绪型谈判对手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175782"/>
            <a:ext cx="1053621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7412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一般而言，常具有“控制他人”心理特点的谈判人员类型是 （   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迟疑型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唠叨型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沉默型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顽固型 </a:t>
            </a:r>
          </a:p>
        </p:txBody>
      </p:sp>
    </p:spTree>
    <p:extLst>
      <p:ext uri="{BB962C8B-B14F-4D97-AF65-F5344CB8AC3E}">
        <p14:creationId xmlns:p14="http://schemas.microsoft.com/office/powerpoint/2010/main" val="40117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一般而言，常具有“控制他人”心理特点的谈判人员类型是 （   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迟疑型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唠叨型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沉默型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顽固型 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175782"/>
            <a:ext cx="1053621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197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73604"/>
              </p:ext>
            </p:extLst>
          </p:nvPr>
        </p:nvGraphicFramePr>
        <p:xfrm>
          <a:off x="0" y="1429512"/>
          <a:ext cx="1691680" cy="48432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法律因素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心理因素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216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990046" y="652311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313807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73604"/>
              </p:ext>
            </p:extLst>
          </p:nvPr>
        </p:nvGraphicFramePr>
        <p:xfrm>
          <a:off x="0" y="1429512"/>
          <a:ext cx="1691680" cy="48432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法律因素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心理因素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217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447928" y="1989105"/>
            <a:ext cx="2060722" cy="4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八个因素</a:t>
            </a:r>
            <a:endParaRPr lang="zh-CN" altLang="en-US" sz="20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1691680" y="2214093"/>
            <a:ext cx="7134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990046" y="652311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340594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73604"/>
              </p:ext>
            </p:extLst>
          </p:nvPr>
        </p:nvGraphicFramePr>
        <p:xfrm>
          <a:off x="0" y="1429512"/>
          <a:ext cx="1691680" cy="48432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法律因素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心理因素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218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438918" y="3025275"/>
            <a:ext cx="2080039" cy="4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宏观法律环境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396550" y="3920091"/>
            <a:ext cx="2112099" cy="45794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常见的法律问题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1708275" y="3222775"/>
            <a:ext cx="648108" cy="930086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圆角矩形 55"/>
          <p:cNvSpPr/>
          <p:nvPr/>
        </p:nvSpPr>
        <p:spPr>
          <a:xfrm>
            <a:off x="2447928" y="1989105"/>
            <a:ext cx="2060722" cy="4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八个因素</a:t>
            </a:r>
            <a:endParaRPr lang="zh-CN" altLang="en-US" sz="20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1691680" y="2214093"/>
            <a:ext cx="7134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990046" y="652311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7845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73604"/>
              </p:ext>
            </p:extLst>
          </p:nvPr>
        </p:nvGraphicFramePr>
        <p:xfrm>
          <a:off x="0" y="1429512"/>
          <a:ext cx="1691680" cy="48432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法律因素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心理因素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219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438918" y="3025275"/>
            <a:ext cx="2080039" cy="4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宏观法律环境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4963843" y="3025275"/>
            <a:ext cx="1445779" cy="47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441684" y="2826663"/>
            <a:ext cx="640101" cy="842036"/>
            <a:chOff x="3667013" y="2264545"/>
            <a:chExt cx="1063703" cy="1264390"/>
          </a:xfrm>
        </p:grpSpPr>
        <p:grpSp>
          <p:nvGrpSpPr>
            <p:cNvPr id="33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37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4" name="直接连接符 33"/>
            <p:cNvCxnSpPr>
              <a:stCxn id="37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圆角矩形 39"/>
          <p:cNvSpPr/>
          <p:nvPr/>
        </p:nvSpPr>
        <p:spPr>
          <a:xfrm>
            <a:off x="7231197" y="2592404"/>
            <a:ext cx="1387316" cy="3483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7231197" y="3051190"/>
            <a:ext cx="1378794" cy="373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7231197" y="3506935"/>
            <a:ext cx="1378794" cy="368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396550" y="3920091"/>
            <a:ext cx="2112099" cy="45794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常见的法律问题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1708275" y="3222775"/>
            <a:ext cx="648108" cy="930086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5" name="直接连接符 54"/>
          <p:cNvCxnSpPr/>
          <p:nvPr/>
        </p:nvCxnSpPr>
        <p:spPr>
          <a:xfrm flipH="1" flipV="1">
            <a:off x="4551019" y="3258003"/>
            <a:ext cx="34351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2447928" y="1989105"/>
            <a:ext cx="2060722" cy="4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八个因素</a:t>
            </a:r>
            <a:endParaRPr lang="zh-CN" altLang="en-US" sz="20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1691680" y="2214093"/>
            <a:ext cx="7134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990046" y="652311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27722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VS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“讨价还价”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56447" y="3198222"/>
            <a:ext cx="3906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基于某种需要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信息交流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切磋协商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完成买卖（交易）维护自己的利益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是一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个行为过程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9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73604"/>
              </p:ext>
            </p:extLst>
          </p:nvPr>
        </p:nvGraphicFramePr>
        <p:xfrm>
          <a:off x="0" y="1429512"/>
          <a:ext cx="1691680" cy="48432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法律因素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心理因素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220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6" y="652311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691680" y="4763003"/>
            <a:ext cx="648108" cy="1407223"/>
            <a:chOff x="3667013" y="2264545"/>
            <a:chExt cx="1063703" cy="1264390"/>
          </a:xfrm>
        </p:grpSpPr>
        <p:grpSp>
          <p:nvGrpSpPr>
            <p:cNvPr id="18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9" name="直接连接符 18"/>
            <p:cNvCxnSpPr>
              <a:stCxn id="2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组合 9"/>
          <p:cNvGrpSpPr/>
          <p:nvPr/>
        </p:nvGrpSpPr>
        <p:grpSpPr>
          <a:xfrm>
            <a:off x="2442417" y="4580220"/>
            <a:ext cx="3874756" cy="1702771"/>
            <a:chOff x="2485703" y="4247301"/>
            <a:chExt cx="4860915" cy="1702771"/>
          </a:xfrm>
        </p:grpSpPr>
        <p:sp>
          <p:nvSpPr>
            <p:cNvPr id="15" name="圆角矩形 14"/>
            <p:cNvSpPr/>
            <p:nvPr/>
          </p:nvSpPr>
          <p:spPr>
            <a:xfrm>
              <a:off x="2492615" y="4247301"/>
              <a:ext cx="4854003" cy="4360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一、国际商务谈判中的个体心理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485703" y="4934802"/>
              <a:ext cx="4854003" cy="3904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二、国际商务谈判中的群体心理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492616" y="5578119"/>
              <a:ext cx="4845374" cy="3719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三、谈判的心理禁忌</a:t>
              </a: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2438918" y="3025275"/>
            <a:ext cx="2080039" cy="4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宏观法律环境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4963843" y="3025275"/>
            <a:ext cx="1445779" cy="47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441684" y="2826663"/>
            <a:ext cx="640101" cy="842036"/>
            <a:chOff x="3667013" y="2264545"/>
            <a:chExt cx="1063703" cy="1264390"/>
          </a:xfrm>
        </p:grpSpPr>
        <p:grpSp>
          <p:nvGrpSpPr>
            <p:cNvPr id="33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37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4" name="直接连接符 33"/>
            <p:cNvCxnSpPr>
              <a:stCxn id="37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圆角矩形 39"/>
          <p:cNvSpPr/>
          <p:nvPr/>
        </p:nvSpPr>
        <p:spPr>
          <a:xfrm>
            <a:off x="7231197" y="2592404"/>
            <a:ext cx="1387316" cy="3483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7231197" y="3051190"/>
            <a:ext cx="1378794" cy="373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7231197" y="3506935"/>
            <a:ext cx="1378794" cy="368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396550" y="3920091"/>
            <a:ext cx="2112099" cy="45794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常见的法律问题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1708275" y="3222775"/>
            <a:ext cx="648108" cy="930086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5" name="直接连接符 54"/>
          <p:cNvCxnSpPr/>
          <p:nvPr/>
        </p:nvCxnSpPr>
        <p:spPr>
          <a:xfrm flipH="1" flipV="1">
            <a:off x="4551019" y="3258003"/>
            <a:ext cx="34351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2447928" y="1989105"/>
            <a:ext cx="2060722" cy="4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八个因素</a:t>
            </a:r>
            <a:endParaRPr lang="zh-CN" altLang="en-US" sz="20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1691680" y="2214093"/>
            <a:ext cx="7134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0023" y="1308116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7837" y="2593371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68227" y="3089602"/>
            <a:ext cx="2558782" cy="616689"/>
            <a:chOff x="-84650" y="0"/>
            <a:chExt cx="2489562" cy="576064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84650" y="42031"/>
              <a:ext cx="2489562" cy="4887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726297"/>
            <a:ext cx="3463352" cy="5395094"/>
            <a:chOff x="4552950" y="225498"/>
            <a:chExt cx="3106738" cy="4728940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821598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225498"/>
              <a:ext cx="1798638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42351"/>
              <a:ext cx="2574925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87757"/>
              <a:ext cx="3106738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708510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0858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50017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483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223657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2" y="2461779"/>
            <a:ext cx="43114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2646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人员：组织与管理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目标：确定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11153" y="465520"/>
            <a:ext cx="619918" cy="660273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742" y="2601076"/>
            <a:ext cx="3911858" cy="113043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信息：准备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方案：制定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模拟谈判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交易条件：最低可接受限度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7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223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06127" y="1462278"/>
            <a:ext cx="1252228" cy="2269830"/>
            <a:chOff x="1712754" y="1522897"/>
            <a:chExt cx="655385" cy="930086"/>
          </a:xfrm>
        </p:grpSpPr>
        <p:grpSp>
          <p:nvGrpSpPr>
            <p:cNvPr id="47" name="组合 46"/>
            <p:cNvGrpSpPr/>
            <p:nvPr/>
          </p:nvGrpSpPr>
          <p:grpSpPr>
            <a:xfrm>
              <a:off x="1712754" y="1522897"/>
              <a:ext cx="655383" cy="930086"/>
              <a:chOff x="3655073" y="2264545"/>
              <a:chExt cx="1075643" cy="1264390"/>
            </a:xfrm>
          </p:grpSpPr>
          <p:grpSp>
            <p:nvGrpSpPr>
              <p:cNvPr id="4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9" name="直接连接符 48"/>
              <p:cNvCxnSpPr>
                <a:stCxn id="52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3655073" y="2481738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15845" y="1841452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圆角矩形 71"/>
          <p:cNvSpPr/>
          <p:nvPr/>
        </p:nvSpPr>
        <p:spPr>
          <a:xfrm>
            <a:off x="3046640" y="1190163"/>
            <a:ext cx="3838255" cy="59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一、商务谈判人员的个体素质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3046640" y="2324290"/>
            <a:ext cx="3838255" cy="585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</a:t>
            </a:r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谈判人员的群体构成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3068979" y="3371223"/>
            <a:ext cx="3815916" cy="595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三、商务谈判人员的管理</a:t>
            </a:r>
          </a:p>
        </p:txBody>
      </p:sp>
    </p:spTree>
    <p:extLst>
      <p:ext uri="{BB962C8B-B14F-4D97-AF65-F5344CB8AC3E}">
        <p14:creationId xmlns:p14="http://schemas.microsoft.com/office/powerpoint/2010/main" val="204794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224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06127" y="1462278"/>
            <a:ext cx="1252228" cy="2269830"/>
            <a:chOff x="1712754" y="1522897"/>
            <a:chExt cx="655385" cy="930086"/>
          </a:xfrm>
        </p:grpSpPr>
        <p:grpSp>
          <p:nvGrpSpPr>
            <p:cNvPr id="47" name="组合 46"/>
            <p:cNvGrpSpPr/>
            <p:nvPr/>
          </p:nvGrpSpPr>
          <p:grpSpPr>
            <a:xfrm>
              <a:off x="1712754" y="1522897"/>
              <a:ext cx="655383" cy="930086"/>
              <a:chOff x="3655073" y="2264545"/>
              <a:chExt cx="1075643" cy="1264390"/>
            </a:xfrm>
          </p:grpSpPr>
          <p:grpSp>
            <p:nvGrpSpPr>
              <p:cNvPr id="4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9" name="直接连接符 48"/>
              <p:cNvCxnSpPr>
                <a:stCxn id="52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3655073" y="2481738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15845" y="1841452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圆角矩形 71"/>
          <p:cNvSpPr/>
          <p:nvPr/>
        </p:nvSpPr>
        <p:spPr>
          <a:xfrm>
            <a:off x="3046640" y="1190163"/>
            <a:ext cx="3838255" cy="59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一、商务谈判人员的个体素质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3046640" y="2324290"/>
            <a:ext cx="3838255" cy="585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spc="-5" dirty="0" smtClean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</a:t>
            </a:r>
            <a:r>
              <a:rPr lang="zh-CN" altLang="en-US" sz="2000" b="1" spc="-5" dirty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谈判人员的群体构成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3068979" y="3371223"/>
            <a:ext cx="3815916" cy="595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spc="-5" dirty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三、商务谈判人员的管理</a:t>
            </a:r>
          </a:p>
        </p:txBody>
      </p:sp>
      <p:cxnSp>
        <p:nvCxnSpPr>
          <p:cNvPr id="42" name="直接箭头连接符 33"/>
          <p:cNvCxnSpPr>
            <a:cxnSpLocks noChangeShapeType="1"/>
          </p:cNvCxnSpPr>
          <p:nvPr/>
        </p:nvCxnSpPr>
        <p:spPr bwMode="auto">
          <a:xfrm>
            <a:off x="7469704" y="2495286"/>
            <a:ext cx="507440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/>
        </p:nvGrpSpPr>
        <p:grpSpPr>
          <a:xfrm>
            <a:off x="6898799" y="908667"/>
            <a:ext cx="4566419" cy="2558606"/>
            <a:chOff x="6898799" y="908667"/>
            <a:chExt cx="4566419" cy="2558606"/>
          </a:xfrm>
        </p:grpSpPr>
        <p:grpSp>
          <p:nvGrpSpPr>
            <p:cNvPr id="33" name="组合 32"/>
            <p:cNvGrpSpPr/>
            <p:nvPr/>
          </p:nvGrpSpPr>
          <p:grpSpPr>
            <a:xfrm>
              <a:off x="6898799" y="1149668"/>
              <a:ext cx="1078344" cy="2108865"/>
              <a:chOff x="1689651" y="1522897"/>
              <a:chExt cx="686049" cy="930086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1689651" y="1522897"/>
                <a:ext cx="678487" cy="930086"/>
                <a:chOff x="3617154" y="2264545"/>
                <a:chExt cx="1113562" cy="1264390"/>
              </a:xfrm>
            </p:grpSpPr>
            <p:grpSp>
              <p:nvGrpSpPr>
                <p:cNvPr id="36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4067537" y="2427820"/>
                  <a:ext cx="826454" cy="499904"/>
                  <a:chOff x="7" y="504055"/>
                  <a:chExt cx="6032667" cy="648073"/>
                </a:xfrm>
              </p:grpSpPr>
              <p:sp>
                <p:nvSpPr>
                  <p:cNvPr id="40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7" y="504055"/>
                    <a:ext cx="6032667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41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8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37" name="直接连接符 36"/>
                <p:cNvCxnSpPr>
                  <a:stCxn id="40" idx="0"/>
                </p:cNvCxnSpPr>
                <p:nvPr/>
              </p:nvCxnSpPr>
              <p:spPr>
                <a:xfrm flipH="1">
                  <a:off x="4230810" y="3091001"/>
                  <a:ext cx="2" cy="43793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 flipH="1" flipV="1">
                  <a:off x="3617154" y="2497885"/>
                  <a:ext cx="56379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5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480765" y="3278983"/>
                  <a:ext cx="0" cy="49990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5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23406" y="1641925"/>
                <a:ext cx="0" cy="304588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" name="直接连接符 5"/>
            <p:cNvCxnSpPr/>
            <p:nvPr/>
          </p:nvCxnSpPr>
          <p:spPr>
            <a:xfrm>
              <a:off x="8055868" y="1409044"/>
              <a:ext cx="334377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8121441" y="908667"/>
              <a:ext cx="2954655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0">
                <a:lnSpc>
                  <a:spcPct val="16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charset="-122"/>
                  <a:sym typeface="+mn-ea"/>
                </a:rPr>
                <a:t>谈判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charset="-122"/>
                  <a:sym typeface="+mn-ea"/>
                </a:rPr>
                <a:t>人员应具备的基本观念</a:t>
              </a: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8051673" y="2083261"/>
              <a:ext cx="334377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8148836" y="1527393"/>
              <a:ext cx="2954655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0">
                <a:lnSpc>
                  <a:spcPct val="16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charset="-122"/>
                  <a:sym typeface="+mn-ea"/>
                </a:rPr>
                <a:t>谈判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charset="-122"/>
                  <a:sym typeface="+mn-ea"/>
                </a:rPr>
                <a:t>人员应具备的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charset="-122"/>
                  <a:sym typeface="+mn-ea"/>
                </a:rPr>
                <a:t>基本知识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8121441" y="2750480"/>
              <a:ext cx="334377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8171199" y="2181272"/>
              <a:ext cx="1800493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0">
                <a:lnSpc>
                  <a:spcPct val="16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charset="-122"/>
                  <a:sym typeface="+mn-ea"/>
                </a:rPr>
                <a:t>能力和基本素质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8051673" y="3467273"/>
              <a:ext cx="334377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8148835" y="2898064"/>
              <a:ext cx="2262158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0">
                <a:lnSpc>
                  <a:spcPct val="16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charset="-122"/>
                  <a:sym typeface="+mn-ea"/>
                </a:rPr>
                <a:t>谈判人员的年龄结构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19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225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3046640" y="1190163"/>
            <a:ext cx="3838255" cy="557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一、商务谈判人员的个体素质</a:t>
            </a:r>
          </a:p>
        </p:txBody>
      </p:sp>
      <p:sp>
        <p:nvSpPr>
          <p:cNvPr id="2" name="矩形 1"/>
          <p:cNvSpPr/>
          <p:nvPr/>
        </p:nvSpPr>
        <p:spPr>
          <a:xfrm>
            <a:off x="2871828" y="2105908"/>
            <a:ext cx="418787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（一）谈判人员应具备的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基本观念</a:t>
            </a:r>
          </a:p>
          <a:p>
            <a:pPr indent="0">
              <a:lnSpc>
                <a:spcPct val="160000"/>
              </a:lnSpc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．忠于职守</a:t>
            </a:r>
          </a:p>
          <a:p>
            <a:pPr indent="0">
              <a:lnSpc>
                <a:spcPct val="160000"/>
              </a:lnSpc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．平等互惠的观念</a:t>
            </a:r>
          </a:p>
          <a:p>
            <a:pPr indent="0">
              <a:lnSpc>
                <a:spcPct val="160000"/>
              </a:lnSpc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．团队精神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</p:spTree>
    <p:extLst>
      <p:ext uri="{BB962C8B-B14F-4D97-AF65-F5344CB8AC3E}">
        <p14:creationId xmlns:p14="http://schemas.microsoft.com/office/powerpoint/2010/main" val="218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226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3046640" y="1190163"/>
            <a:ext cx="3838255" cy="557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一、商务谈判人员的个体素质</a:t>
            </a:r>
          </a:p>
        </p:txBody>
      </p:sp>
      <p:sp>
        <p:nvSpPr>
          <p:cNvPr id="2" name="矩形 1"/>
          <p:cNvSpPr/>
          <p:nvPr/>
        </p:nvSpPr>
        <p:spPr>
          <a:xfrm>
            <a:off x="2871827" y="2105908"/>
            <a:ext cx="42291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二）谈判人员应具备的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基本</a:t>
            </a:r>
            <a:r>
              <a:rPr lang="zh-CN" altLang="en-US" sz="2000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知识</a:t>
            </a:r>
            <a:endParaRPr lang="zh-CN" altLang="en-US" sz="2000" u="sng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3266343" y="3070953"/>
            <a:ext cx="76693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>
                <a:latin typeface="楷体" panose="02010609060101010101" charset="-122"/>
                <a:ea typeface="楷体" panose="02010609060101010101" charset="-122"/>
              </a:rPr>
              <a:t>（1）方针</a:t>
            </a:r>
            <a:r>
              <a:rPr lang="zh-CN" altLang="zh-CN" dirty="0" smtClean="0">
                <a:latin typeface="楷体" panose="02010609060101010101" charset="-122"/>
                <a:ea typeface="楷体" panose="02010609060101010101" charset="-122"/>
              </a:rPr>
              <a:t>法律 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zh-CN" dirty="0" smtClean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zh-CN" altLang="zh-CN" dirty="0">
                <a:latin typeface="楷体" panose="02010609060101010101" charset="-122"/>
                <a:ea typeface="楷体" panose="02010609060101010101" charset="-122"/>
              </a:rPr>
              <a:t>2）供求</a:t>
            </a:r>
            <a:r>
              <a:rPr lang="zh-CN" altLang="zh-CN" dirty="0" smtClean="0">
                <a:latin typeface="楷体" panose="02010609060101010101" charset="-122"/>
                <a:ea typeface="楷体" panose="02010609060101010101" charset="-122"/>
              </a:rPr>
              <a:t>关系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zh-CN" dirty="0" smtClean="0">
                <a:latin typeface="楷体" panose="02010609060101010101" charset="-122"/>
                <a:ea typeface="楷体" panose="02010609060101010101" charset="-122"/>
              </a:rPr>
              <a:t>（3</a:t>
            </a:r>
            <a:r>
              <a:rPr lang="zh-CN" altLang="zh-CN" dirty="0">
                <a:latin typeface="楷体" panose="02010609060101010101" charset="-122"/>
                <a:ea typeface="楷体" panose="02010609060101010101" charset="-122"/>
              </a:rPr>
              <a:t>）价格</a:t>
            </a:r>
            <a:r>
              <a:rPr lang="zh-CN" altLang="zh-CN" dirty="0" smtClean="0">
                <a:latin typeface="楷体" panose="02010609060101010101" charset="-122"/>
                <a:ea typeface="楷体" panose="02010609060101010101" charset="-122"/>
              </a:rPr>
              <a:t>变化 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zh-CN" dirty="0" smtClean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zh-CN" altLang="zh-CN" dirty="0">
                <a:latin typeface="楷体" panose="02010609060101010101" charset="-122"/>
                <a:ea typeface="楷体" panose="02010609060101010101" charset="-122"/>
              </a:rPr>
              <a:t>4）技术</a:t>
            </a:r>
            <a:r>
              <a:rPr lang="zh-CN" altLang="zh-CN" dirty="0" smtClean="0">
                <a:latin typeface="楷体" panose="02010609060101010101" charset="-122"/>
                <a:ea typeface="楷体" panose="02010609060101010101" charset="-122"/>
              </a:rPr>
              <a:t>质量  </a:t>
            </a:r>
            <a:endParaRPr lang="en-US" altLang="zh-CN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zh-CN" altLang="zh-CN" dirty="0">
                <a:latin typeface="楷体" panose="02010609060101010101" charset="-122"/>
                <a:ea typeface="楷体" panose="02010609060101010101" charset="-122"/>
              </a:rPr>
              <a:t>5）惯例</a:t>
            </a:r>
            <a:r>
              <a:rPr lang="zh-CN" altLang="zh-CN" dirty="0" smtClean="0">
                <a:latin typeface="楷体" panose="02010609060101010101" charset="-122"/>
                <a:ea typeface="楷体" panose="02010609060101010101" charset="-122"/>
              </a:rPr>
              <a:t>常识  </a:t>
            </a:r>
            <a:r>
              <a:rPr lang="zh-CN" altLang="zh-CN" dirty="0">
                <a:latin typeface="楷体" panose="02010609060101010101" charset="-122"/>
                <a:ea typeface="楷体" panose="02010609060101010101" charset="-122"/>
              </a:rPr>
              <a:t>（6）国外</a:t>
            </a:r>
            <a:r>
              <a:rPr lang="zh-CN" altLang="zh-CN" dirty="0" smtClean="0">
                <a:latin typeface="楷体" panose="02010609060101010101" charset="-122"/>
                <a:ea typeface="楷体" panose="02010609060101010101" charset="-122"/>
              </a:rPr>
              <a:t>法律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zh-CN" dirty="0" smtClean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zh-CN" altLang="zh-CN" dirty="0">
                <a:latin typeface="楷体" panose="02010609060101010101" charset="-122"/>
                <a:ea typeface="楷体" panose="02010609060101010101" charset="-122"/>
              </a:rPr>
              <a:t>7）</a:t>
            </a:r>
            <a:r>
              <a:rPr lang="zh-CN" altLang="zh-CN" dirty="0" smtClean="0">
                <a:latin typeface="楷体" panose="02010609060101010101" charset="-122"/>
                <a:ea typeface="楷体" panose="02010609060101010101" charset="-122"/>
              </a:rPr>
              <a:t>风俗习惯 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zh-CN" dirty="0" smtClean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zh-CN" altLang="zh-CN" dirty="0">
                <a:latin typeface="楷体" panose="02010609060101010101" charset="-122"/>
                <a:ea typeface="楷体" panose="02010609060101010101" charset="-122"/>
              </a:rPr>
              <a:t>8）各种业务知识   </a:t>
            </a:r>
          </a:p>
        </p:txBody>
      </p:sp>
      <p:sp>
        <p:nvSpPr>
          <p:cNvPr id="7" name="矩形 6"/>
          <p:cNvSpPr/>
          <p:nvPr/>
        </p:nvSpPr>
        <p:spPr>
          <a:xfrm>
            <a:off x="4175113" y="4544840"/>
            <a:ext cx="4976301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楷体" panose="02010609060101010101" charset="-122"/>
                <a:ea typeface="楷体" panose="02010609060101010101" charset="-122"/>
              </a:rPr>
              <a:t>商品  潜力  谈判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zh-CN" dirty="0" smtClean="0">
                <a:latin typeface="楷体" panose="02010609060101010101" charset="-122"/>
                <a:ea typeface="楷体" panose="02010609060101010101" charset="-122"/>
              </a:rPr>
              <a:t>语言  企业  心理  对手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00996" y="2315405"/>
            <a:ext cx="4339650" cy="369332"/>
          </a:xfrm>
          <a:prstGeom prst="rect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 横向方面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&amp;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纵向方面：“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T"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形的知识结构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8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各项中，属于谈判人员应具备的纵向方面的基本知识的是（  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知晓国外有关法律知识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熟悉不同谈判对手的风格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熟悉价格水平及其变化趋势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了解国际贸易和国际惯例知识</a:t>
            </a:r>
          </a:p>
        </p:txBody>
      </p:sp>
    </p:spTree>
    <p:extLst>
      <p:ext uri="{BB962C8B-B14F-4D97-AF65-F5344CB8AC3E}">
        <p14:creationId xmlns:p14="http://schemas.microsoft.com/office/powerpoint/2010/main" val="403336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各项中，属于谈判人员应具备的纵向方面的基本知识的是（  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知晓国外有关法律知识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熟悉不同谈判对手的风格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熟悉价格水平及其变化趋势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了解国际贸易和国际惯例知识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175782"/>
            <a:ext cx="1053621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6022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229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3046640" y="1190163"/>
            <a:ext cx="3838255" cy="557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一、商务谈判人员的个体素质</a:t>
            </a:r>
          </a:p>
        </p:txBody>
      </p:sp>
      <p:sp>
        <p:nvSpPr>
          <p:cNvPr id="2" name="矩形 1"/>
          <p:cNvSpPr/>
          <p:nvPr/>
        </p:nvSpPr>
        <p:spPr>
          <a:xfrm>
            <a:off x="2871826" y="2105908"/>
            <a:ext cx="84934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（三）谈判人员应具备的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能力和心理素质</a:t>
            </a:r>
          </a:p>
          <a:p>
            <a:pPr indent="0">
              <a:lnSpc>
                <a:spcPct val="160000"/>
              </a:lnSpc>
            </a:pP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．敏捷清晰的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思维推理能力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和较强的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自控能力</a:t>
            </a:r>
          </a:p>
          <a:p>
            <a:pPr indent="0">
              <a:lnSpc>
                <a:spcPct val="16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．信息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表达与传递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的能力</a:t>
            </a:r>
          </a:p>
          <a:p>
            <a:pPr indent="0">
              <a:lnSpc>
                <a:spcPct val="16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．坚强的毅力、百折不挠的精神及不达目的绝不罢休的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自信心和决心</a:t>
            </a:r>
          </a:p>
          <a:p>
            <a:pPr indent="0">
              <a:lnSpc>
                <a:spcPct val="16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．敏锐的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洞察力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，高度的预见和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应变能力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</p:spTree>
    <p:extLst>
      <p:ext uri="{BB962C8B-B14F-4D97-AF65-F5344CB8AC3E}">
        <p14:creationId xmlns:p14="http://schemas.microsoft.com/office/powerpoint/2010/main" val="24801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739415" y="2501660"/>
            <a:ext cx="8799318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参与各方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u="sng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_________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彼此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u="sng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u="sng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              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旨在协调其相互关系，赢得或维护各自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利益的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__________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55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230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3046640" y="1190163"/>
            <a:ext cx="3838255" cy="557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一、商务谈判人员的个体素质</a:t>
            </a:r>
          </a:p>
        </p:txBody>
      </p:sp>
      <p:sp>
        <p:nvSpPr>
          <p:cNvPr id="2" name="矩形 1"/>
          <p:cNvSpPr/>
          <p:nvPr/>
        </p:nvSpPr>
        <p:spPr>
          <a:xfrm>
            <a:off x="2871826" y="2105908"/>
            <a:ext cx="8339917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（四）谈判人员的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年龄结构</a:t>
            </a:r>
            <a:endParaRPr lang="en-US" altLang="zh-CN" sz="2000" u="sng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endParaRPr lang="zh-CN" altLang="en-US" sz="1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 根据各国谈判工作者总结的实践经验，通常谈判者的年龄在</a:t>
            </a:r>
            <a:r>
              <a:rPr lang="en-US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30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岁～</a:t>
            </a:r>
            <a:r>
              <a:rPr lang="en-US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55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岁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之间较为合适。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</p:spTree>
    <p:extLst>
      <p:ext uri="{BB962C8B-B14F-4D97-AF65-F5344CB8AC3E}">
        <p14:creationId xmlns:p14="http://schemas.microsoft.com/office/powerpoint/2010/main" val="40131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231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06127" y="1462278"/>
            <a:ext cx="1252228" cy="2269830"/>
            <a:chOff x="1712754" y="1522897"/>
            <a:chExt cx="655385" cy="930086"/>
          </a:xfrm>
        </p:grpSpPr>
        <p:grpSp>
          <p:nvGrpSpPr>
            <p:cNvPr id="47" name="组合 46"/>
            <p:cNvGrpSpPr/>
            <p:nvPr/>
          </p:nvGrpSpPr>
          <p:grpSpPr>
            <a:xfrm>
              <a:off x="1712754" y="1522897"/>
              <a:ext cx="655383" cy="930086"/>
              <a:chOff x="3655073" y="2264545"/>
              <a:chExt cx="1075643" cy="1264390"/>
            </a:xfrm>
          </p:grpSpPr>
          <p:grpSp>
            <p:nvGrpSpPr>
              <p:cNvPr id="4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9" name="直接连接符 48"/>
              <p:cNvCxnSpPr>
                <a:stCxn id="52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3655073" y="2481738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15845" y="1841452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圆角矩形 71"/>
          <p:cNvSpPr/>
          <p:nvPr/>
        </p:nvSpPr>
        <p:spPr>
          <a:xfrm>
            <a:off x="3046640" y="1190163"/>
            <a:ext cx="3838255" cy="59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spc="-5" dirty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一、商务谈判人员的个体素质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3046640" y="2324290"/>
            <a:ext cx="3838255" cy="585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</a:t>
            </a:r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谈判人员的群体构成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3068979" y="3371223"/>
            <a:ext cx="3815916" cy="595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spc="-5" dirty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三、商务谈判人员的管理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7729257" y="2149876"/>
            <a:ext cx="33437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794830" y="1649499"/>
            <a:ext cx="2262158" cy="4796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谈判组织的构成原则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7725062" y="2824093"/>
            <a:ext cx="33437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822225" y="2268225"/>
            <a:ext cx="2262158" cy="4796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谈判班子的组织结构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7725062" y="3401787"/>
            <a:ext cx="33437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844588" y="2922104"/>
            <a:ext cx="2262158" cy="4796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谈判人员的分工配合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884895" y="1993263"/>
            <a:ext cx="653463" cy="1242035"/>
            <a:chOff x="6901689" y="2129188"/>
            <a:chExt cx="1018709" cy="957933"/>
          </a:xfrm>
        </p:grpSpPr>
        <p:grpSp>
          <p:nvGrpSpPr>
            <p:cNvPr id="34" name="组合 33"/>
            <p:cNvGrpSpPr/>
            <p:nvPr/>
          </p:nvGrpSpPr>
          <p:grpSpPr>
            <a:xfrm>
              <a:off x="6901689" y="2129188"/>
              <a:ext cx="1018708" cy="957933"/>
              <a:chOff x="1731409" y="1522901"/>
              <a:chExt cx="648108" cy="50683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1731409" y="1522901"/>
                <a:ext cx="636726" cy="506831"/>
                <a:chOff x="3685693" y="2264546"/>
                <a:chExt cx="1045023" cy="689002"/>
              </a:xfrm>
            </p:grpSpPr>
            <p:grpSp>
              <p:nvGrpSpPr>
                <p:cNvPr id="45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4136263" y="2359095"/>
                  <a:ext cx="689002" cy="499904"/>
                  <a:chOff x="1003327" y="504055"/>
                  <a:chExt cx="5029347" cy="648073"/>
                </a:xfrm>
              </p:grpSpPr>
              <p:sp>
                <p:nvSpPr>
                  <p:cNvPr id="59" name="直接连接符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3327" y="504055"/>
                    <a:ext cx="5029347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69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8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56" name="直接连接符 55"/>
                <p:cNvCxnSpPr/>
                <p:nvPr/>
              </p:nvCxnSpPr>
              <p:spPr>
                <a:xfrm flipH="1" flipV="1">
                  <a:off x="3685693" y="2626689"/>
                  <a:ext cx="56379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27223" y="1636995"/>
                <a:ext cx="0" cy="304588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70" name="直接箭头连接符 33"/>
            <p:cNvCxnSpPr>
              <a:cxnSpLocks noChangeShapeType="1"/>
            </p:cNvCxnSpPr>
            <p:nvPr/>
          </p:nvCxnSpPr>
          <p:spPr bwMode="auto">
            <a:xfrm>
              <a:off x="7412958" y="3087117"/>
              <a:ext cx="507440" cy="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8291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232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3046640" y="1190163"/>
            <a:ext cx="3838255" cy="557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二、商务谈判人员的群体构成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2871826" y="2105908"/>
            <a:ext cx="8339917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（一）谈判组织的构成原则</a:t>
            </a:r>
          </a:p>
          <a:p>
            <a:pPr indent="0">
              <a:lnSpc>
                <a:spcPct val="160000"/>
              </a:lnSpc>
            </a:pPr>
            <a:endParaRPr lang="zh-CN" altLang="en-US" sz="1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根据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谈判对象确定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组织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规模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．谈判人员赋予法人或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法人代表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资格</a:t>
            </a:r>
          </a:p>
          <a:p>
            <a:pPr indent="0">
              <a:lnSpc>
                <a:spcPct val="16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．谈判人员应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层次分明、分工明确</a:t>
            </a:r>
          </a:p>
          <a:p>
            <a:pPr indent="0">
              <a:lnSpc>
                <a:spcPct val="16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．组成谈判队伍时要贯彻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节约原则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</p:spTree>
    <p:extLst>
      <p:ext uri="{BB962C8B-B14F-4D97-AF65-F5344CB8AC3E}">
        <p14:creationId xmlns:p14="http://schemas.microsoft.com/office/powerpoint/2010/main" val="11908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233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3046640" y="1190163"/>
            <a:ext cx="3838255" cy="557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二、商务谈判人员的群体构成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2871826" y="2105908"/>
            <a:ext cx="3892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（二）谈判班子的组织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结构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4450411" y="2808651"/>
            <a:ext cx="1958501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．技术人员       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．商务人员       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．法律人员       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．财务人员       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．翻译人员</a:t>
            </a:r>
          </a:p>
          <a:p>
            <a:pPr indent="0">
              <a:lnSpc>
                <a:spcPct val="16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．谈判领导人员       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7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．记录人员</a:t>
            </a:r>
          </a:p>
        </p:txBody>
      </p:sp>
    </p:spTree>
    <p:extLst>
      <p:ext uri="{BB962C8B-B14F-4D97-AF65-F5344CB8AC3E}">
        <p14:creationId xmlns:p14="http://schemas.microsoft.com/office/powerpoint/2010/main" val="377168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234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3046640" y="1190163"/>
            <a:ext cx="3838255" cy="557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二、商务谈判人员的群体构成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2871826" y="2105908"/>
            <a:ext cx="3892045" cy="522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（三）谈判人员的分工配合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2871826" y="2746583"/>
            <a:ext cx="899608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．谈判人员的分工（三个层次）</a:t>
            </a:r>
          </a:p>
          <a:p>
            <a:pPr indent="0">
              <a:lnSpc>
                <a:spcPct val="16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    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）谈判小组的领导人或首席代表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第一层次的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人员。即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主谈人。</a:t>
            </a:r>
          </a:p>
          <a:p>
            <a:pPr indent="0">
              <a:lnSpc>
                <a:spcPct val="16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    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）懂行的专家和专业人员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第二层次的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人员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。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如：翻译、财经人员和法律人员</a:t>
            </a:r>
          </a:p>
          <a:p>
            <a:pPr indent="0">
              <a:lnSpc>
                <a:spcPct val="16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）谈判必需的工作人员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第三层次的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人员。如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速记或打字员 </a:t>
            </a:r>
          </a:p>
        </p:txBody>
      </p:sp>
    </p:spTree>
    <p:extLst>
      <p:ext uri="{BB962C8B-B14F-4D97-AF65-F5344CB8AC3E}">
        <p14:creationId xmlns:p14="http://schemas.microsoft.com/office/powerpoint/2010/main" val="6937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以下人员属于第二层次谈判队伍的有 （  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首席代表 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技术人员 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管理人员 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翻译 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速记员</a:t>
            </a:r>
          </a:p>
        </p:txBody>
      </p:sp>
    </p:spTree>
    <p:extLst>
      <p:ext uri="{BB962C8B-B14F-4D97-AF65-F5344CB8AC3E}">
        <p14:creationId xmlns:p14="http://schemas.microsoft.com/office/powerpoint/2010/main" val="85637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以下人员属于第二层次谈判队伍的有 （  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首席代表 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技术人员 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管理人员 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翻译 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速记员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357972"/>
            <a:ext cx="1053621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BCD</a:t>
            </a:r>
          </a:p>
        </p:txBody>
      </p:sp>
    </p:spTree>
    <p:extLst>
      <p:ext uri="{BB962C8B-B14F-4D97-AF65-F5344CB8AC3E}">
        <p14:creationId xmlns:p14="http://schemas.microsoft.com/office/powerpoint/2010/main" val="12536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237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06127" y="1462278"/>
            <a:ext cx="1252228" cy="2269830"/>
            <a:chOff x="1712754" y="1522897"/>
            <a:chExt cx="655385" cy="930086"/>
          </a:xfrm>
        </p:grpSpPr>
        <p:grpSp>
          <p:nvGrpSpPr>
            <p:cNvPr id="47" name="组合 46"/>
            <p:cNvGrpSpPr/>
            <p:nvPr/>
          </p:nvGrpSpPr>
          <p:grpSpPr>
            <a:xfrm>
              <a:off x="1712754" y="1522897"/>
              <a:ext cx="655383" cy="930086"/>
              <a:chOff x="3655073" y="2264545"/>
              <a:chExt cx="1075643" cy="1264390"/>
            </a:xfrm>
          </p:grpSpPr>
          <p:grpSp>
            <p:nvGrpSpPr>
              <p:cNvPr id="4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9" name="直接连接符 48"/>
              <p:cNvCxnSpPr>
                <a:stCxn id="52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3655073" y="2481738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15845" y="1841452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圆角矩形 71"/>
          <p:cNvSpPr/>
          <p:nvPr/>
        </p:nvSpPr>
        <p:spPr>
          <a:xfrm>
            <a:off x="3046640" y="1190163"/>
            <a:ext cx="3838255" cy="59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spc="-5" dirty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一、商务谈判人员的个体素质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3046640" y="2324290"/>
            <a:ext cx="3838255" cy="585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spc="-5" dirty="0" smtClean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</a:t>
            </a:r>
            <a:r>
              <a:rPr lang="zh-CN" altLang="en-US" sz="2000" b="1" spc="-5" dirty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谈判人员的群体构成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3068979" y="3371223"/>
            <a:ext cx="3815916" cy="595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三、商务谈判人员的管理</a:t>
            </a:r>
          </a:p>
        </p:txBody>
      </p:sp>
    </p:spTree>
    <p:extLst>
      <p:ext uri="{BB962C8B-B14F-4D97-AF65-F5344CB8AC3E}">
        <p14:creationId xmlns:p14="http://schemas.microsoft.com/office/powerpoint/2010/main" val="267370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238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曲线连接符 33"/>
          <p:cNvCxnSpPr/>
          <p:nvPr/>
        </p:nvCxnSpPr>
        <p:spPr>
          <a:xfrm rot="5400000" flipH="1" flipV="1">
            <a:off x="3497471" y="2205325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612653" y="1997704"/>
            <a:ext cx="1532654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人事管理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612654" y="4547209"/>
            <a:ext cx="1532653" cy="4327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组织管理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曲线连接符 36"/>
          <p:cNvCxnSpPr/>
          <p:nvPr/>
        </p:nvCxnSpPr>
        <p:spPr>
          <a:xfrm rot="16200000" flipH="1">
            <a:off x="3551258" y="3749045"/>
            <a:ext cx="978585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759787" y="3249283"/>
            <a:ext cx="3524907" cy="570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商务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</a:t>
            </a:r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的管理</a:t>
            </a:r>
          </a:p>
        </p:txBody>
      </p:sp>
    </p:spTree>
    <p:extLst>
      <p:ext uri="{BB962C8B-B14F-4D97-AF65-F5344CB8AC3E}">
        <p14:creationId xmlns:p14="http://schemas.microsoft.com/office/powerpoint/2010/main" val="41596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239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曲线连接符 33"/>
          <p:cNvCxnSpPr/>
          <p:nvPr/>
        </p:nvCxnSpPr>
        <p:spPr>
          <a:xfrm rot="5400000" flipH="1" flipV="1">
            <a:off x="3497471" y="2205325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612653" y="1997704"/>
            <a:ext cx="1532654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人事管理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612654" y="4547209"/>
            <a:ext cx="1532653" cy="4327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组织管理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曲线连接符 36"/>
          <p:cNvCxnSpPr/>
          <p:nvPr/>
        </p:nvCxnSpPr>
        <p:spPr>
          <a:xfrm rot="16200000" flipH="1">
            <a:off x="3551258" y="3749045"/>
            <a:ext cx="978585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759787" y="3249283"/>
            <a:ext cx="3524907" cy="570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商务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</a:t>
            </a:r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的管理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145309" y="1826242"/>
            <a:ext cx="564773" cy="809381"/>
            <a:chOff x="6145309" y="1826242"/>
            <a:chExt cx="653641" cy="809381"/>
          </a:xfrm>
        </p:grpSpPr>
        <p:cxnSp>
          <p:nvCxnSpPr>
            <p:cNvPr id="43" name="直接连接符 42"/>
            <p:cNvCxnSpPr>
              <a:stCxn id="55" idx="0"/>
            </p:cNvCxnSpPr>
            <p:nvPr/>
          </p:nvCxnSpPr>
          <p:spPr>
            <a:xfrm flipH="1">
              <a:off x="6481479" y="2355286"/>
              <a:ext cx="3" cy="28033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 flipV="1">
              <a:off x="6145309" y="2214092"/>
              <a:ext cx="336173" cy="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6481482" y="1826242"/>
              <a:ext cx="317468" cy="809381"/>
              <a:chOff x="6843328" y="1826242"/>
              <a:chExt cx="581970" cy="809381"/>
            </a:xfrm>
          </p:grpSpPr>
          <p:grpSp>
            <p:nvGrpSpPr>
              <p:cNvPr id="42" name="组合 30"/>
              <p:cNvGrpSpPr>
                <a:grpSpLocks/>
              </p:cNvGrpSpPr>
              <p:nvPr/>
            </p:nvGrpSpPr>
            <p:grpSpPr bwMode="auto">
              <a:xfrm rot="16200000">
                <a:off x="6869791" y="1799779"/>
                <a:ext cx="529043" cy="581970"/>
                <a:chOff x="1" y="504055"/>
                <a:chExt cx="6032667" cy="648073"/>
              </a:xfrm>
            </p:grpSpPr>
            <p:sp>
              <p:nvSpPr>
                <p:cNvPr id="55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1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56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5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7134313" y="2344638"/>
                <a:ext cx="0" cy="581969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6786054" y="1663715"/>
            <a:ext cx="765167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挑选</a:t>
            </a:r>
            <a:endParaRPr lang="zh-CN" altLang="en-US" sz="20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786054" y="2456830"/>
            <a:ext cx="765167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培训</a:t>
            </a:r>
            <a:endParaRPr lang="zh-CN" altLang="en-US" sz="20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53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739415" y="2501660"/>
            <a:ext cx="8799318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参与各方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某种需要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彼此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信息交流，磋商协议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旨在协调其相互关系，赢得或维护各自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利益的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行为过程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02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240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曲线连接符 33"/>
          <p:cNvCxnSpPr/>
          <p:nvPr/>
        </p:nvCxnSpPr>
        <p:spPr>
          <a:xfrm rot="5400000" flipH="1" flipV="1">
            <a:off x="3497471" y="2205325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612653" y="1997704"/>
            <a:ext cx="1532654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人事管理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612654" y="4547209"/>
            <a:ext cx="1532653" cy="4327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组织管理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曲线连接符 36"/>
          <p:cNvCxnSpPr/>
          <p:nvPr/>
        </p:nvCxnSpPr>
        <p:spPr>
          <a:xfrm rot="16200000" flipH="1">
            <a:off x="3551258" y="3749045"/>
            <a:ext cx="978585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759787" y="3249283"/>
            <a:ext cx="3524907" cy="570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商务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</a:t>
            </a:r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的管理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145309" y="1826242"/>
            <a:ext cx="564773" cy="809381"/>
            <a:chOff x="6145309" y="1826242"/>
            <a:chExt cx="653641" cy="809381"/>
          </a:xfrm>
        </p:grpSpPr>
        <p:cxnSp>
          <p:nvCxnSpPr>
            <p:cNvPr id="43" name="直接连接符 42"/>
            <p:cNvCxnSpPr>
              <a:stCxn id="55" idx="0"/>
            </p:cNvCxnSpPr>
            <p:nvPr/>
          </p:nvCxnSpPr>
          <p:spPr>
            <a:xfrm flipH="1">
              <a:off x="6481479" y="2355286"/>
              <a:ext cx="3" cy="28033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 flipV="1">
              <a:off x="6145309" y="2214092"/>
              <a:ext cx="336173" cy="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6481482" y="1826242"/>
              <a:ext cx="317468" cy="809381"/>
              <a:chOff x="6843328" y="1826242"/>
              <a:chExt cx="581970" cy="809381"/>
            </a:xfrm>
          </p:grpSpPr>
          <p:grpSp>
            <p:nvGrpSpPr>
              <p:cNvPr id="42" name="组合 30"/>
              <p:cNvGrpSpPr>
                <a:grpSpLocks/>
              </p:cNvGrpSpPr>
              <p:nvPr/>
            </p:nvGrpSpPr>
            <p:grpSpPr bwMode="auto">
              <a:xfrm rot="16200000">
                <a:off x="6869791" y="1799779"/>
                <a:ext cx="529043" cy="581970"/>
                <a:chOff x="1" y="504055"/>
                <a:chExt cx="6032667" cy="648073"/>
              </a:xfrm>
            </p:grpSpPr>
            <p:sp>
              <p:nvSpPr>
                <p:cNvPr id="55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1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56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5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7134313" y="2344638"/>
                <a:ext cx="0" cy="581969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6786054" y="1663715"/>
            <a:ext cx="765167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挑选</a:t>
            </a:r>
            <a:endParaRPr lang="zh-CN" altLang="en-US" sz="20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786054" y="2456830"/>
            <a:ext cx="765167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培训</a:t>
            </a:r>
            <a:endParaRPr lang="zh-CN" altLang="en-US" sz="20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7648715" y="2249323"/>
            <a:ext cx="164401" cy="7517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813116" y="2133729"/>
            <a:ext cx="1128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社会培养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企业培养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自我培养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5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241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曲线连接符 33"/>
          <p:cNvCxnSpPr/>
          <p:nvPr/>
        </p:nvCxnSpPr>
        <p:spPr>
          <a:xfrm rot="5400000" flipH="1" flipV="1">
            <a:off x="3497471" y="2205325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612653" y="1997704"/>
            <a:ext cx="1532654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人事管理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612654" y="4547209"/>
            <a:ext cx="1532653" cy="4327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组织管理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曲线连接符 36"/>
          <p:cNvCxnSpPr/>
          <p:nvPr/>
        </p:nvCxnSpPr>
        <p:spPr>
          <a:xfrm rot="16200000" flipH="1">
            <a:off x="3551258" y="3749045"/>
            <a:ext cx="978585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759787" y="3249283"/>
            <a:ext cx="3524907" cy="570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商务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</a:t>
            </a:r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的管理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145309" y="1826242"/>
            <a:ext cx="564773" cy="809381"/>
            <a:chOff x="6145309" y="1826242"/>
            <a:chExt cx="653641" cy="809381"/>
          </a:xfrm>
        </p:grpSpPr>
        <p:cxnSp>
          <p:nvCxnSpPr>
            <p:cNvPr id="43" name="直接连接符 42"/>
            <p:cNvCxnSpPr>
              <a:stCxn id="55" idx="0"/>
            </p:cNvCxnSpPr>
            <p:nvPr/>
          </p:nvCxnSpPr>
          <p:spPr>
            <a:xfrm flipH="1">
              <a:off x="6481479" y="2355286"/>
              <a:ext cx="3" cy="28033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 flipV="1">
              <a:off x="6145309" y="2214092"/>
              <a:ext cx="336173" cy="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6481482" y="1826242"/>
              <a:ext cx="317468" cy="809381"/>
              <a:chOff x="6843328" y="1826242"/>
              <a:chExt cx="581970" cy="809381"/>
            </a:xfrm>
          </p:grpSpPr>
          <p:grpSp>
            <p:nvGrpSpPr>
              <p:cNvPr id="42" name="组合 30"/>
              <p:cNvGrpSpPr>
                <a:grpSpLocks/>
              </p:cNvGrpSpPr>
              <p:nvPr/>
            </p:nvGrpSpPr>
            <p:grpSpPr bwMode="auto">
              <a:xfrm rot="16200000">
                <a:off x="6869791" y="1799779"/>
                <a:ext cx="529043" cy="581970"/>
                <a:chOff x="1" y="504055"/>
                <a:chExt cx="6032667" cy="648073"/>
              </a:xfrm>
            </p:grpSpPr>
            <p:sp>
              <p:nvSpPr>
                <p:cNvPr id="55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1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56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5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7134313" y="2344638"/>
                <a:ext cx="0" cy="581969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6786054" y="1663715"/>
            <a:ext cx="765167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挑选</a:t>
            </a:r>
            <a:endParaRPr lang="zh-CN" altLang="en-US" sz="20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786054" y="2456830"/>
            <a:ext cx="765167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培训</a:t>
            </a:r>
            <a:endParaRPr lang="zh-CN" altLang="en-US" sz="20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7648715" y="2249323"/>
            <a:ext cx="164401" cy="7517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813116" y="2133729"/>
            <a:ext cx="1128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社会培养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企业培养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自我培养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6145307" y="3819983"/>
            <a:ext cx="771790" cy="1865750"/>
            <a:chOff x="1720030" y="1523091"/>
            <a:chExt cx="655534" cy="815888"/>
          </a:xfrm>
        </p:grpSpPr>
        <p:grpSp>
          <p:nvGrpSpPr>
            <p:cNvPr id="69" name="组合 68"/>
            <p:cNvGrpSpPr/>
            <p:nvPr/>
          </p:nvGrpSpPr>
          <p:grpSpPr>
            <a:xfrm>
              <a:off x="1720030" y="1523091"/>
              <a:ext cx="655534" cy="815888"/>
              <a:chOff x="3667013" y="2264807"/>
              <a:chExt cx="1075890" cy="1109145"/>
            </a:xfrm>
          </p:grpSpPr>
          <p:grpSp>
            <p:nvGrpSpPr>
              <p:cNvPr id="71" name="组合 30"/>
              <p:cNvGrpSpPr>
                <a:grpSpLocks/>
              </p:cNvGrpSpPr>
              <p:nvPr/>
            </p:nvGrpSpPr>
            <p:grpSpPr bwMode="auto">
              <a:xfrm rot="16200000">
                <a:off x="4064142" y="2431476"/>
                <a:ext cx="833243" cy="499906"/>
                <a:chOff x="-51462" y="504053"/>
                <a:chExt cx="6082221" cy="648075"/>
              </a:xfrm>
            </p:grpSpPr>
            <p:sp>
              <p:nvSpPr>
                <p:cNvPr id="78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-51462" y="504053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7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75" name="直接连接符 74"/>
              <p:cNvCxnSpPr>
                <a:stCxn id="78" idx="0"/>
              </p:cNvCxnSpPr>
              <p:nvPr/>
            </p:nvCxnSpPr>
            <p:spPr>
              <a:xfrm flipH="1">
                <a:off x="4230810" y="3098051"/>
                <a:ext cx="1" cy="27590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 flipV="1">
                <a:off x="3667013" y="2815986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92952" y="3117211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70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23270" y="1776244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0" name="文本框 79"/>
          <p:cNvSpPr txBox="1"/>
          <p:nvPr/>
        </p:nvSpPr>
        <p:spPr>
          <a:xfrm>
            <a:off x="6988616" y="3631348"/>
            <a:ext cx="197705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健全谈判班子</a:t>
            </a:r>
            <a:endParaRPr lang="zh-CN" altLang="en-US" sz="20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992706" y="4563543"/>
            <a:ext cx="4010668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调整好领导干部与谈判人员的关系</a:t>
            </a:r>
            <a:endParaRPr lang="zh-CN" altLang="en-US" sz="20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995824" y="5521736"/>
            <a:ext cx="339875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调整好谈判人员之间的关系</a:t>
            </a:r>
            <a:endParaRPr lang="zh-CN" altLang="en-US" sz="20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61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223657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2" y="2461779"/>
            <a:ext cx="43114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2646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人员：组织与管理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目标：确定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026412" y="1523108"/>
            <a:ext cx="619918" cy="660273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742" y="2601076"/>
            <a:ext cx="3911858" cy="113043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信息：准备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方案：制定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模拟谈判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交易条件：最低可接受限度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0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243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6" y="430306"/>
            <a:ext cx="1584221" cy="336254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06129" y="1710697"/>
            <a:ext cx="970838" cy="1914969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2251044"/>
            <a:ext cx="3553773" cy="749703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721046" y="1494308"/>
            <a:ext cx="248711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谈判信息的分类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676966" y="3392739"/>
            <a:ext cx="3720122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谈判信息收集的主要内容</a:t>
            </a:r>
          </a:p>
        </p:txBody>
      </p:sp>
    </p:spTree>
    <p:extLst>
      <p:ext uri="{BB962C8B-B14F-4D97-AF65-F5344CB8AC3E}">
        <p14:creationId xmlns:p14="http://schemas.microsoft.com/office/powerpoint/2010/main" val="15866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244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2251044"/>
            <a:ext cx="3553773" cy="749703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2" name="矩形 1"/>
          <p:cNvSpPr/>
          <p:nvPr/>
        </p:nvSpPr>
        <p:spPr>
          <a:xfrm>
            <a:off x="5466737" y="833534"/>
            <a:ext cx="37058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（一）按谈判信息的内容来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划分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二）按谈判信息的载体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三）按谈判信息的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活动范围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721046" y="1494308"/>
            <a:ext cx="248711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谈判信息的分类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272300" y="1166236"/>
            <a:ext cx="194437" cy="12502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曲线连接符 34"/>
          <p:cNvCxnSpPr/>
          <p:nvPr/>
        </p:nvCxnSpPr>
        <p:spPr>
          <a:xfrm rot="5400000" flipH="1" flipV="1">
            <a:off x="1619180" y="1683509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9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245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2251044"/>
            <a:ext cx="3553773" cy="749703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2" name="矩形 1"/>
          <p:cNvSpPr/>
          <p:nvPr/>
        </p:nvSpPr>
        <p:spPr>
          <a:xfrm>
            <a:off x="5466737" y="833534"/>
            <a:ext cx="37058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（一）按谈判信息的内容来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划分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二）按谈判信息的载体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三）按谈判信息的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活动范围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721046" y="1494308"/>
            <a:ext cx="248711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谈判信息的分类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272300" y="1166236"/>
            <a:ext cx="194437" cy="12502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曲线连接符 34"/>
          <p:cNvCxnSpPr/>
          <p:nvPr/>
        </p:nvCxnSpPr>
        <p:spPr>
          <a:xfrm rot="5400000" flipH="1" flipV="1">
            <a:off x="1619180" y="1683509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023537" y="3144277"/>
            <a:ext cx="8188206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 smtClean="0"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自然环境、社会环境、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市场细分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化、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竞争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对手、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购买力及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投向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、产品等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39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246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2251044"/>
            <a:ext cx="3553773" cy="749703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2" name="矩形 1"/>
          <p:cNvSpPr/>
          <p:nvPr/>
        </p:nvSpPr>
        <p:spPr>
          <a:xfrm>
            <a:off x="5466737" y="833534"/>
            <a:ext cx="37058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（一）按谈判信息的内容来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划分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二）按谈判信息的载体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三）按谈判信息的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活动范围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721046" y="1494308"/>
            <a:ext cx="248711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谈判信息的分类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272300" y="1166236"/>
            <a:ext cx="194437" cy="12502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曲线连接符 34"/>
          <p:cNvCxnSpPr/>
          <p:nvPr/>
        </p:nvCxnSpPr>
        <p:spPr>
          <a:xfrm rot="5400000" flipH="1" flipV="1">
            <a:off x="1619180" y="1683509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023537" y="3144277"/>
            <a:ext cx="81882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 smtClean="0"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自然环境、社会环境、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市场细分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化、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竞争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对手、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购买力及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投向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、产品等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 smtClean="0">
                <a:latin typeface="微软雅黑" panose="020B0503020204020204" charset="-122"/>
                <a:ea typeface="微软雅黑" panose="020B0503020204020204" charset="-122"/>
              </a:rPr>
              <a:t>载体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语言、文字、声像和实物 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247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2251044"/>
            <a:ext cx="3553773" cy="749703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2" name="矩形 1"/>
          <p:cNvSpPr/>
          <p:nvPr/>
        </p:nvSpPr>
        <p:spPr>
          <a:xfrm>
            <a:off x="5466737" y="833534"/>
            <a:ext cx="37058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（一）按谈判信息的内容来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划分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二）按谈判信息的载体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三）按谈判信息的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活动范围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721046" y="1494308"/>
            <a:ext cx="248711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谈判信息的分类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272300" y="1166236"/>
            <a:ext cx="194437" cy="12502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曲线连接符 34"/>
          <p:cNvCxnSpPr/>
          <p:nvPr/>
        </p:nvCxnSpPr>
        <p:spPr>
          <a:xfrm rot="5400000" flipH="1" flipV="1">
            <a:off x="1619180" y="1683509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023537" y="3144277"/>
            <a:ext cx="81882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 smtClean="0"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自然环境、社会环境、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市场细分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化、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竞争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对手、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购买力及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投向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、产品等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 smtClean="0">
                <a:latin typeface="微软雅黑" panose="020B0503020204020204" charset="-122"/>
                <a:ea typeface="微软雅黑" panose="020B0503020204020204" charset="-122"/>
              </a:rPr>
              <a:t>载体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语言、文字、声像和实物 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 smtClean="0">
                <a:latin typeface="微软雅黑" panose="020B0503020204020204" charset="-122"/>
                <a:ea typeface="微软雅黑" panose="020B0503020204020204" charset="-122"/>
              </a:rPr>
              <a:t>活动范围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:   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经济性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、政治性、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社会性和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科技性信息</a:t>
            </a:r>
          </a:p>
        </p:txBody>
      </p:sp>
    </p:spTree>
    <p:extLst>
      <p:ext uri="{BB962C8B-B14F-4D97-AF65-F5344CB8AC3E}">
        <p14:creationId xmlns:p14="http://schemas.microsoft.com/office/powerpoint/2010/main" val="123332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248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06129" y="1710697"/>
            <a:ext cx="970838" cy="1914969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2251044"/>
            <a:ext cx="3553773" cy="749703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2" name="矩形 1"/>
          <p:cNvSpPr/>
          <p:nvPr/>
        </p:nvSpPr>
        <p:spPr>
          <a:xfrm>
            <a:off x="5466737" y="833534"/>
            <a:ext cx="37058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（一）按谈判信息的内容来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划分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二）按谈判信息的载体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三）按谈判信息的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活动范围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721046" y="1494308"/>
            <a:ext cx="248711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谈判信息的分类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676966" y="3392739"/>
            <a:ext cx="3720122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谈判信息收集的主要内容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5272300" y="1166236"/>
            <a:ext cx="194437" cy="12502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1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249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06129" y="1710697"/>
            <a:ext cx="970838" cy="1914969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2251044"/>
            <a:ext cx="3553773" cy="749703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2" name="矩形 1"/>
          <p:cNvSpPr/>
          <p:nvPr/>
        </p:nvSpPr>
        <p:spPr>
          <a:xfrm>
            <a:off x="5466737" y="833534"/>
            <a:ext cx="37058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（一）按谈判信息的内容来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划分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二）按谈判信息的载体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三）按谈判信息的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活动范围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721046" y="1494308"/>
            <a:ext cx="248711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谈判信息的分类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676966" y="3392739"/>
            <a:ext cx="3720122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谈判信息收集的主要内容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5272300" y="1166236"/>
            <a:ext cx="194437" cy="12502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87698" y="4069449"/>
            <a:ext cx="88639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包括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市场信息、谈判对手的资料、科技信息、政策法规、金融方面的信息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621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739415" y="2501660"/>
            <a:ext cx="8799318" cy="77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参与各方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某种需要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彼此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信息交流，磋商协议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旨在协调其相互关系，赢得或维护各自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利益的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行为过程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政治、经济、军事、外交、科技等领域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70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250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9789458" y="470646"/>
            <a:ext cx="1575831" cy="295913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06129" y="1710697"/>
            <a:ext cx="970838" cy="1914969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2251044"/>
            <a:ext cx="3553773" cy="749703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2" name="矩形 1"/>
          <p:cNvSpPr/>
          <p:nvPr/>
        </p:nvSpPr>
        <p:spPr>
          <a:xfrm>
            <a:off x="5466737" y="833534"/>
            <a:ext cx="37058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（一）按谈判信息的内容来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划分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二）按谈判信息的载体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三）按谈判信息的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活动范围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721046" y="1494308"/>
            <a:ext cx="248711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谈判信息的分类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676966" y="3392739"/>
            <a:ext cx="3720122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谈判信息收集的主要内容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5272300" y="1166236"/>
            <a:ext cx="194437" cy="12502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87698" y="4069449"/>
            <a:ext cx="88639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包括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市场信息、谈判对手的资料、科技信息、政策法规、金融方面的信息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708962" y="4424986"/>
            <a:ext cx="18666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  <a:spcBef>
                <a:spcPct val="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强有力型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6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软弱型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60000"/>
              </a:lnSpc>
              <a:spcBef>
                <a:spcPct val="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合作型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15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称为“皆大欢喜”型谈判模式的是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(   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．立场型谈判 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．合作型谈判 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．软弱型谈判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．强有力型谈判</a:t>
            </a:r>
          </a:p>
        </p:txBody>
      </p:sp>
    </p:spTree>
    <p:extLst>
      <p:ext uri="{BB962C8B-B14F-4D97-AF65-F5344CB8AC3E}">
        <p14:creationId xmlns:p14="http://schemas.microsoft.com/office/powerpoint/2010/main" val="325983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称为“皆大欢喜”型谈判模式的是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(   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．立场型谈判 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．合作型谈判 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．软弱型谈判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．强有力型谈判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175782"/>
            <a:ext cx="1053621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717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223657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2" y="2461779"/>
            <a:ext cx="43114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2646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人员：组织与管理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目标：确定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96997" y="2488479"/>
            <a:ext cx="619918" cy="660273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742" y="2601076"/>
            <a:ext cx="3911858" cy="113043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信息：准备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方案：制定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模拟谈判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交易条件：最低可接受限度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8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254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50" y="3017562"/>
            <a:ext cx="3553773" cy="749703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</p:spTree>
    <p:extLst>
      <p:ext uri="{BB962C8B-B14F-4D97-AF65-F5344CB8AC3E}">
        <p14:creationId xmlns:p14="http://schemas.microsoft.com/office/powerpoint/2010/main" val="188172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255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98524" y="1965174"/>
            <a:ext cx="648108" cy="3040048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50" y="3017562"/>
            <a:ext cx="3553773" cy="749703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22525" y="1725088"/>
            <a:ext cx="24569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62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256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98524" y="1965174"/>
            <a:ext cx="648108" cy="3040048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50" y="3017562"/>
            <a:ext cx="3553773" cy="749703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22525" y="1725088"/>
            <a:ext cx="24569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2405" y="4759942"/>
            <a:ext cx="248711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7" name="直接箭头连接符 6"/>
          <p:cNvCxnSpPr>
            <a:stCxn id="36" idx="2"/>
            <a:endCxn id="37" idx="0"/>
          </p:cNvCxnSpPr>
          <p:nvPr/>
        </p:nvCxnSpPr>
        <p:spPr>
          <a:xfrm flipH="1">
            <a:off x="3635960" y="2157866"/>
            <a:ext cx="15060" cy="2602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50569" y="2315405"/>
            <a:ext cx="461665" cy="2123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24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257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98524" y="1965174"/>
            <a:ext cx="648108" cy="3040048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50" y="3017562"/>
            <a:ext cx="3553773" cy="749703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22525" y="1725088"/>
            <a:ext cx="24569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2405" y="4759942"/>
            <a:ext cx="248711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90795" y="3595385"/>
            <a:ext cx="59524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最高目标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实际需求目标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左大括号 38"/>
          <p:cNvSpPr/>
          <p:nvPr/>
        </p:nvSpPr>
        <p:spPr>
          <a:xfrm>
            <a:off x="4967301" y="3869245"/>
            <a:ext cx="280521" cy="22141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6" idx="2"/>
            <a:endCxn id="37" idx="0"/>
          </p:cNvCxnSpPr>
          <p:nvPr/>
        </p:nvCxnSpPr>
        <p:spPr>
          <a:xfrm flipH="1">
            <a:off x="3635960" y="2157866"/>
            <a:ext cx="15060" cy="2602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50569" y="2315405"/>
            <a:ext cx="461665" cy="2123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37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258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98524" y="1965174"/>
            <a:ext cx="648108" cy="3040048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50" y="3017562"/>
            <a:ext cx="3553773" cy="749703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22525" y="1725088"/>
            <a:ext cx="24569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2405" y="4759942"/>
            <a:ext cx="248711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90795" y="3595385"/>
            <a:ext cx="59524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最高目标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实际需求目标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左大括号 38"/>
          <p:cNvSpPr/>
          <p:nvPr/>
        </p:nvSpPr>
        <p:spPr>
          <a:xfrm>
            <a:off x="4967301" y="3869245"/>
            <a:ext cx="280521" cy="22141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6" idx="2"/>
            <a:endCxn id="37" idx="0"/>
          </p:cNvCxnSpPr>
          <p:nvPr/>
        </p:nvCxnSpPr>
        <p:spPr>
          <a:xfrm flipH="1">
            <a:off x="3635960" y="2157866"/>
            <a:ext cx="15060" cy="2602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50569" y="2315405"/>
            <a:ext cx="461665" cy="2123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098841" y="2958720"/>
            <a:ext cx="624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①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②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③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500-800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④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500</a:t>
            </a:r>
            <a:endParaRPr lang="zh-CN" altLang="en-US" sz="2000" b="1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28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259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98524" y="1965174"/>
            <a:ext cx="648108" cy="3040048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50" y="3017562"/>
            <a:ext cx="3553773" cy="749703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22525" y="1725088"/>
            <a:ext cx="24569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2405" y="4759942"/>
            <a:ext cx="248711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90795" y="3595385"/>
            <a:ext cx="59524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最高目标：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最优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期望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目标（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+△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Y=E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实际需求目标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左大括号 38"/>
          <p:cNvSpPr/>
          <p:nvPr/>
        </p:nvSpPr>
        <p:spPr>
          <a:xfrm>
            <a:off x="4967301" y="3869245"/>
            <a:ext cx="280521" cy="22141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6" idx="2"/>
            <a:endCxn id="37" idx="0"/>
          </p:cNvCxnSpPr>
          <p:nvPr/>
        </p:nvCxnSpPr>
        <p:spPr>
          <a:xfrm flipH="1">
            <a:off x="3635960" y="2157866"/>
            <a:ext cx="15060" cy="2602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50569" y="2315405"/>
            <a:ext cx="461665" cy="2123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098841" y="2958720"/>
            <a:ext cx="624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①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②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③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500-800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④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500</a:t>
            </a:r>
            <a:endParaRPr lang="zh-CN" altLang="en-US" sz="2000" b="1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84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739415" y="2501660"/>
            <a:ext cx="8799318" cy="77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参与各方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某种需要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彼此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信息交流，磋商协议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旨在协调其相互关系，赢得或维护各自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利益的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行为过程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政治、经济、军事、外交、科技等领域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2709054" y="3719467"/>
            <a:ext cx="1415772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商务谈判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634379" y="3719467"/>
            <a:ext cx="2806251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主要集中在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经济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领域</a:t>
            </a:r>
            <a:endParaRPr lang="zh-CN" altLang="en-US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7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260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98524" y="1965174"/>
            <a:ext cx="648108" cy="3040048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50" y="3017562"/>
            <a:ext cx="3553773" cy="749703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22525" y="1725088"/>
            <a:ext cx="24569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2405" y="4759942"/>
            <a:ext cx="248711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90795" y="3595385"/>
            <a:ext cx="59524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最高目标：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最优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期望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目标（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+△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Y=E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实际需求目标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者“坚守的最后防线”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左大括号 38"/>
          <p:cNvSpPr/>
          <p:nvPr/>
        </p:nvSpPr>
        <p:spPr>
          <a:xfrm>
            <a:off x="4967301" y="3869245"/>
            <a:ext cx="280521" cy="22141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6" idx="2"/>
            <a:endCxn id="37" idx="0"/>
          </p:cNvCxnSpPr>
          <p:nvPr/>
        </p:nvCxnSpPr>
        <p:spPr>
          <a:xfrm flipH="1">
            <a:off x="3635960" y="2157866"/>
            <a:ext cx="15060" cy="2602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50569" y="2315405"/>
            <a:ext cx="461665" cy="2123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098841" y="2958720"/>
            <a:ext cx="624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①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②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③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500-800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④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500</a:t>
            </a:r>
            <a:endParaRPr lang="zh-CN" altLang="en-US" sz="2000" b="1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17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261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98524" y="1965174"/>
            <a:ext cx="648108" cy="3040048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50" y="3017562"/>
            <a:ext cx="3553773" cy="749703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22525" y="1725088"/>
            <a:ext cx="24569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2405" y="4759942"/>
            <a:ext cx="248711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90795" y="3595385"/>
            <a:ext cx="59524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最高目标：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最优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期望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目标（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+△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Y=E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实际需求目标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者“坚守的最后防线”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谈判中可努力争取或作出让步的范围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最低接受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左大括号 38"/>
          <p:cNvSpPr/>
          <p:nvPr/>
        </p:nvSpPr>
        <p:spPr>
          <a:xfrm>
            <a:off x="4967301" y="3869245"/>
            <a:ext cx="280521" cy="22141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6" idx="2"/>
            <a:endCxn id="37" idx="0"/>
          </p:cNvCxnSpPr>
          <p:nvPr/>
        </p:nvCxnSpPr>
        <p:spPr>
          <a:xfrm flipH="1">
            <a:off x="3635960" y="2157866"/>
            <a:ext cx="15060" cy="2602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50569" y="2315405"/>
            <a:ext cx="461665" cy="2123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098841" y="2958720"/>
            <a:ext cx="624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①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②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③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500-800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④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500</a:t>
            </a:r>
            <a:endParaRPr lang="zh-CN" altLang="en-US" sz="2000" b="1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6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262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98524" y="1965174"/>
            <a:ext cx="648108" cy="3040048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50" y="3017562"/>
            <a:ext cx="3553773" cy="749703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22525" y="1725088"/>
            <a:ext cx="24569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2405" y="4759942"/>
            <a:ext cx="248711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90795" y="3595385"/>
            <a:ext cx="59524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最高目标：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最优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期望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目标（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+△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Y=E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实际需求目标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者“坚守的最后防线”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谈判中可努力争取或作出让步的范围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最低接受目标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谈判中的最低要求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，否则谈判失败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左大括号 38"/>
          <p:cNvSpPr/>
          <p:nvPr/>
        </p:nvSpPr>
        <p:spPr>
          <a:xfrm>
            <a:off x="4967301" y="3869245"/>
            <a:ext cx="280521" cy="22141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6" idx="2"/>
            <a:endCxn id="37" idx="0"/>
          </p:cNvCxnSpPr>
          <p:nvPr/>
        </p:nvCxnSpPr>
        <p:spPr>
          <a:xfrm flipH="1">
            <a:off x="3635960" y="2157866"/>
            <a:ext cx="15060" cy="2602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50569" y="2315405"/>
            <a:ext cx="461665" cy="2123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98841" y="2958720"/>
            <a:ext cx="624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①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②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③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500-800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④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500</a:t>
            </a:r>
            <a:endParaRPr lang="zh-CN" altLang="en-US" sz="2000" b="1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84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263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98524" y="1965174"/>
            <a:ext cx="648108" cy="3040048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50" y="3017562"/>
            <a:ext cx="3553773" cy="749703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22525" y="1725088"/>
            <a:ext cx="24569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2405" y="4759942"/>
            <a:ext cx="248711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90795" y="3595385"/>
            <a:ext cx="59524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最高目标：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最优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期望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目标（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+△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Y=E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实际需求目标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者“坚守的最后防线”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谈判中可努力争取或作出让步的范围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最低接受目标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谈判中的最低要求，否则谈判失败</a:t>
            </a:r>
          </a:p>
        </p:txBody>
      </p:sp>
      <p:sp>
        <p:nvSpPr>
          <p:cNvPr id="39" name="左大括号 38"/>
          <p:cNvSpPr/>
          <p:nvPr/>
        </p:nvSpPr>
        <p:spPr>
          <a:xfrm>
            <a:off x="4967301" y="3869245"/>
            <a:ext cx="280521" cy="22141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14771" y="2261031"/>
            <a:ext cx="61969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最高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实际需求目标≥可接受目标≥最低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" name="直接箭头连接符 6"/>
          <p:cNvCxnSpPr>
            <a:stCxn id="36" idx="2"/>
            <a:endCxn id="37" idx="0"/>
          </p:cNvCxnSpPr>
          <p:nvPr/>
        </p:nvCxnSpPr>
        <p:spPr>
          <a:xfrm flipH="1">
            <a:off x="3635960" y="2157866"/>
            <a:ext cx="15060" cy="2602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50569" y="2315405"/>
            <a:ext cx="461665" cy="2123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098841" y="2958720"/>
            <a:ext cx="624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①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②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③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500-800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④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500</a:t>
            </a:r>
            <a:endParaRPr lang="zh-CN" altLang="en-US" sz="2000" b="1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98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谈判中必须要实现的目标被称为（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需求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接受目标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优期望目标</a:t>
            </a:r>
          </a:p>
        </p:txBody>
      </p:sp>
    </p:spTree>
    <p:extLst>
      <p:ext uri="{BB962C8B-B14F-4D97-AF65-F5344CB8AC3E}">
        <p14:creationId xmlns:p14="http://schemas.microsoft.com/office/powerpoint/2010/main" val="19458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谈判中必须要实现的目标被称为（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需求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接受目标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优期望目标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175782"/>
            <a:ext cx="1053621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" name="矩形 4"/>
          <p:cNvSpPr/>
          <p:nvPr/>
        </p:nvSpPr>
        <p:spPr>
          <a:xfrm>
            <a:off x="656216" y="4909061"/>
            <a:ext cx="105362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最低接受目标是商务谈判必须实现的目标，是谈判的最低要求，若不能实现，宁愿谈判破裂也没有讨价还价、妥协让步的可能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61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公式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Y+∆Y=E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为实际需求资金数额，∆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为多报价数额，则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为（）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最高目标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接受目标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要求目标 </a:t>
            </a:r>
          </a:p>
        </p:txBody>
      </p:sp>
    </p:spTree>
    <p:extLst>
      <p:ext uri="{BB962C8B-B14F-4D97-AF65-F5344CB8AC3E}">
        <p14:creationId xmlns:p14="http://schemas.microsoft.com/office/powerpoint/2010/main" val="64473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公式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Y+∆Y=E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为实际需求资金数额，∆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为多报价数额，则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为（）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最高目标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接受目标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要求目标 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175782"/>
            <a:ext cx="1053621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5" name="矩形 4"/>
          <p:cNvSpPr/>
          <p:nvPr/>
        </p:nvSpPr>
        <p:spPr>
          <a:xfrm>
            <a:off x="656216" y="4675406"/>
            <a:ext cx="105362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最高目标也叫最优期望目标。</a:t>
            </a:r>
          </a:p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用一个简式表达就是：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Y+△Y=E </a:t>
            </a: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式中，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为需方的实际需求资金数额；△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为多报价即增量；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为需方的最优期望目标。 </a:t>
            </a:r>
          </a:p>
        </p:txBody>
      </p:sp>
    </p:spTree>
    <p:extLst>
      <p:ext uri="{BB962C8B-B14F-4D97-AF65-F5344CB8AC3E}">
        <p14:creationId xmlns:p14="http://schemas.microsoft.com/office/powerpoint/2010/main" val="244495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以下有关谈判目标的排序正确的是（ ）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实际需求目标≥可接受目标≥最低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实际需求目标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可接受目标≥最低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目标≥实际需求目标≥可接受目标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目标≥实际需求目标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可接受目标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最低目标</a:t>
            </a:r>
          </a:p>
        </p:txBody>
      </p:sp>
    </p:spTree>
    <p:extLst>
      <p:ext uri="{BB962C8B-B14F-4D97-AF65-F5344CB8AC3E}">
        <p14:creationId xmlns:p14="http://schemas.microsoft.com/office/powerpoint/2010/main" val="12926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以下有关谈判目标的排序正确的是（ ）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实际需求目标≥可接受目标≥最低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实际需求目标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可接受目标≥最低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目标≥实际需求目标≥可接受目标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目标≥实际需求目标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可接受目标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最低目标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175782"/>
            <a:ext cx="1053621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6216" y="4675406"/>
            <a:ext cx="10536219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四种目标之间的关系是：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最高目标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实际需求目标≥可接受目标≥最低目标 </a:t>
            </a:r>
          </a:p>
        </p:txBody>
      </p:sp>
    </p:spTree>
    <p:extLst>
      <p:ext uri="{BB962C8B-B14F-4D97-AF65-F5344CB8AC3E}">
        <p14:creationId xmlns:p14="http://schemas.microsoft.com/office/powerpoint/2010/main" val="47266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739415" y="2501660"/>
            <a:ext cx="8799318" cy="77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参与各方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某种需要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彼此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信息交流，磋商协议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旨在协调其相互关系，赢得或维护各自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利益的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行为过程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政治、经济、军事、外交、科技等领域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2709054" y="3719467"/>
            <a:ext cx="1415772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商务谈判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634379" y="3719467"/>
            <a:ext cx="2806251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主要集中在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经济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领域</a:t>
            </a:r>
            <a:endParaRPr lang="zh-CN" altLang="en-US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70980" y="4914904"/>
            <a:ext cx="4136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68"/>
              </a:lnSpc>
            </a:pP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不同国家或者地区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的商务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活动当事人</a:t>
            </a:r>
          </a:p>
        </p:txBody>
      </p:sp>
      <p:sp>
        <p:nvSpPr>
          <p:cNvPr id="25" name="TextBox 35"/>
          <p:cNvSpPr txBox="1"/>
          <p:nvPr/>
        </p:nvSpPr>
        <p:spPr>
          <a:xfrm>
            <a:off x="2709054" y="4884127"/>
            <a:ext cx="2031325" cy="461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国际商务谈判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11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223657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2" y="2461779"/>
            <a:ext cx="43114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2646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人员：组织与管理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目标：确定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026415" y="3516637"/>
            <a:ext cx="619918" cy="660273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742" y="2601076"/>
            <a:ext cx="3911858" cy="113043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信息：准备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方案：制定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模拟谈判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交易条件：最低可接受限度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271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3823191"/>
            <a:ext cx="3553773" cy="874395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</p:spTree>
    <p:extLst>
      <p:ext uri="{BB962C8B-B14F-4D97-AF65-F5344CB8AC3E}">
        <p14:creationId xmlns:p14="http://schemas.microsoft.com/office/powerpoint/2010/main" val="195131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272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20029" y="1784335"/>
            <a:ext cx="648692" cy="3410002"/>
            <a:chOff x="3667013" y="2264545"/>
            <a:chExt cx="1064661" cy="826454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1723" y="2840667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3823191"/>
            <a:ext cx="3553773" cy="874395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06041" y="1529675"/>
            <a:ext cx="183313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基本要求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3902" y="4954244"/>
            <a:ext cx="191044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111846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273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20029" y="1784335"/>
            <a:ext cx="648692" cy="3410002"/>
            <a:chOff x="3667013" y="2264545"/>
            <a:chExt cx="1064661" cy="826454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1723" y="2840667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3823191"/>
            <a:ext cx="3553773" cy="874395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06041" y="1529675"/>
            <a:ext cx="183313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基本要求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3902" y="4954244"/>
            <a:ext cx="191044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  <p:sp>
        <p:nvSpPr>
          <p:cNvPr id="32" name="矩形 31"/>
          <p:cNvSpPr/>
          <p:nvPr/>
        </p:nvSpPr>
        <p:spPr>
          <a:xfrm>
            <a:off x="4684955" y="1399670"/>
            <a:ext cx="3213806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简明扼要、具体、灵活</a:t>
            </a:r>
          </a:p>
        </p:txBody>
      </p:sp>
    </p:spTree>
    <p:extLst>
      <p:ext uri="{BB962C8B-B14F-4D97-AF65-F5344CB8AC3E}">
        <p14:creationId xmlns:p14="http://schemas.microsoft.com/office/powerpoint/2010/main" val="199772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274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20029" y="1784335"/>
            <a:ext cx="648692" cy="3410002"/>
            <a:chOff x="3667013" y="2264545"/>
            <a:chExt cx="1064661" cy="826454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1723" y="2840667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3823191"/>
            <a:ext cx="3553773" cy="874395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06041" y="1529675"/>
            <a:ext cx="183313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基本要求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3902" y="4954244"/>
            <a:ext cx="191044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4536685" y="2809050"/>
            <a:ext cx="31551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（一）确定谈判目标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（二）规定谈判期限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（三）拟定谈判议程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（四）安排谈判人员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（五）选择谈判地点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（六）谈判现场的布置与安排</a:t>
            </a:r>
          </a:p>
        </p:txBody>
      </p:sp>
      <p:sp>
        <p:nvSpPr>
          <p:cNvPr id="32" name="矩形 31"/>
          <p:cNvSpPr/>
          <p:nvPr/>
        </p:nvSpPr>
        <p:spPr>
          <a:xfrm>
            <a:off x="4684955" y="1399670"/>
            <a:ext cx="3213806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简明扼要、具体、灵活</a:t>
            </a:r>
          </a:p>
        </p:txBody>
      </p:sp>
      <p:sp>
        <p:nvSpPr>
          <p:cNvPr id="8" name="左中括号 7"/>
          <p:cNvSpPr/>
          <p:nvPr/>
        </p:nvSpPr>
        <p:spPr>
          <a:xfrm>
            <a:off x="4423134" y="2944906"/>
            <a:ext cx="100000" cy="3163351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275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20029" y="1784335"/>
            <a:ext cx="648692" cy="3410002"/>
            <a:chOff x="3667013" y="2264545"/>
            <a:chExt cx="1064661" cy="826454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1723" y="2840667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3823191"/>
            <a:ext cx="3553773" cy="874395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06041" y="1529675"/>
            <a:ext cx="183313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基本要求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3902" y="4954244"/>
            <a:ext cx="191044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4536685" y="2809050"/>
            <a:ext cx="31551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（一）确定谈判目标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（二）规定谈判期限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（三）拟定谈判议程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（四）安排谈判人员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（五）选择谈判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地点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六）谈判现场的布置与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安排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84955" y="1399670"/>
            <a:ext cx="3213806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简明扼要、具体、灵活</a:t>
            </a:r>
          </a:p>
        </p:txBody>
      </p:sp>
      <p:sp>
        <p:nvSpPr>
          <p:cNvPr id="8" name="左中括号 7"/>
          <p:cNvSpPr/>
          <p:nvPr/>
        </p:nvSpPr>
        <p:spPr>
          <a:xfrm>
            <a:off x="4423134" y="2944906"/>
            <a:ext cx="100000" cy="3163351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276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20029" y="1784335"/>
            <a:ext cx="648692" cy="3410002"/>
            <a:chOff x="3667013" y="2264545"/>
            <a:chExt cx="1064661" cy="826454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1723" y="2840667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3823191"/>
            <a:ext cx="3553773" cy="874395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06041" y="1529675"/>
            <a:ext cx="183313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基本要求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3902" y="4954244"/>
            <a:ext cx="191044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4536685" y="2809050"/>
            <a:ext cx="31551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（一）确定谈判目标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（二）规定谈判期限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（三）拟定谈判议程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（四）安排谈判人员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（五）选择谈判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地点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六）谈判现场的布置与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安排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84955" y="1399670"/>
            <a:ext cx="3213806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简明扼要、具体、灵活</a:t>
            </a:r>
          </a:p>
        </p:txBody>
      </p:sp>
      <p:sp>
        <p:nvSpPr>
          <p:cNvPr id="2" name="矩形 1"/>
          <p:cNvSpPr/>
          <p:nvPr/>
        </p:nvSpPr>
        <p:spPr>
          <a:xfrm>
            <a:off x="6949354" y="3338746"/>
            <a:ext cx="38144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）时间安排  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）确定谈判议题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）谈判议题的顺序安排   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）通则议程与细则议程的内容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6862908" y="3478069"/>
            <a:ext cx="172893" cy="1615003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中括号 7"/>
          <p:cNvSpPr/>
          <p:nvPr/>
        </p:nvSpPr>
        <p:spPr>
          <a:xfrm>
            <a:off x="4423134" y="2944906"/>
            <a:ext cx="100000" cy="3163351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0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277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20029" y="1784335"/>
            <a:ext cx="648692" cy="3410002"/>
            <a:chOff x="3667013" y="2264545"/>
            <a:chExt cx="1064661" cy="826454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1723" y="2840667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3823191"/>
            <a:ext cx="3553773" cy="874395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06041" y="1529675"/>
            <a:ext cx="183313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基本要求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3902" y="4954244"/>
            <a:ext cx="191044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4523134" y="2866217"/>
            <a:ext cx="3155138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六）谈判现场的布置与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安排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84955" y="1399670"/>
            <a:ext cx="3213806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简明扼要、具体、灵活</a:t>
            </a:r>
          </a:p>
        </p:txBody>
      </p:sp>
      <p:sp>
        <p:nvSpPr>
          <p:cNvPr id="8" name="左中括号 7"/>
          <p:cNvSpPr/>
          <p:nvPr/>
        </p:nvSpPr>
        <p:spPr>
          <a:xfrm>
            <a:off x="4423134" y="2944906"/>
            <a:ext cx="100000" cy="3163351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91529" y="3728090"/>
            <a:ext cx="58336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）方形谈判桌：正规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严肃，交谈不太方便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）圆形谈判桌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：和谐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一致，交谈起来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比较方便。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）不设置谈判桌：友好的氛围，除了特正式外</a:t>
            </a:r>
          </a:p>
        </p:txBody>
      </p:sp>
    </p:spTree>
    <p:extLst>
      <p:ext uri="{BB962C8B-B14F-4D97-AF65-F5344CB8AC3E}">
        <p14:creationId xmlns:p14="http://schemas.microsoft.com/office/powerpoint/2010/main" val="303688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278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20029" y="1784335"/>
            <a:ext cx="648692" cy="3410002"/>
            <a:chOff x="3667013" y="2264545"/>
            <a:chExt cx="1064661" cy="826454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1723" y="2840667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3823191"/>
            <a:ext cx="3553773" cy="874395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06041" y="1529675"/>
            <a:ext cx="183313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基本要求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3902" y="4954244"/>
            <a:ext cx="191044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4536685" y="2809050"/>
            <a:ext cx="31551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（一）确定谈判目标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（二）规定谈判期限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（三）拟定谈判议程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（四）安排谈判人员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（五）选择谈判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地点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六）谈判现场的布置与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安排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84955" y="1399670"/>
            <a:ext cx="3213806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简明扼要、具体、灵活</a:t>
            </a:r>
          </a:p>
        </p:txBody>
      </p:sp>
      <p:sp>
        <p:nvSpPr>
          <p:cNvPr id="2" name="矩形 1"/>
          <p:cNvSpPr/>
          <p:nvPr/>
        </p:nvSpPr>
        <p:spPr>
          <a:xfrm>
            <a:off x="6949354" y="3338746"/>
            <a:ext cx="38144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）时间安排  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）确定谈判议题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）谈判议题的顺序安排   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）通则议程与细则议程的内容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6862908" y="3478069"/>
            <a:ext cx="172893" cy="1615003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中括号 7"/>
          <p:cNvSpPr/>
          <p:nvPr/>
        </p:nvSpPr>
        <p:spPr>
          <a:xfrm>
            <a:off x="4423134" y="2944906"/>
            <a:ext cx="100000" cy="3163351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760095" y="5517484"/>
            <a:ext cx="30336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方形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&amp;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圆形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&amp;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不设置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25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在选择谈判桌时，最适宜创造和谐一致气氛的是（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方形谈判桌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圆形谈判桌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设谈判桌</a:t>
            </a:r>
          </a:p>
        </p:txBody>
      </p:sp>
    </p:spTree>
    <p:extLst>
      <p:ext uri="{BB962C8B-B14F-4D97-AF65-F5344CB8AC3E}">
        <p14:creationId xmlns:p14="http://schemas.microsoft.com/office/powerpoint/2010/main" val="32864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85923" y="1641123"/>
            <a:ext cx="8020572" cy="5154471"/>
            <a:chOff x="4829697" y="1634149"/>
            <a:chExt cx="5260199" cy="4433432"/>
          </a:xfrm>
        </p:grpSpPr>
        <p:sp>
          <p:nvSpPr>
            <p:cNvPr id="43" name="矩形 42"/>
            <p:cNvSpPr/>
            <p:nvPr/>
          </p:nvSpPr>
          <p:spPr>
            <a:xfrm>
              <a:off x="4829697" y="1810326"/>
              <a:ext cx="5260199" cy="1189025"/>
            </a:xfrm>
            <a:prstGeom prst="rect">
              <a:avLst/>
            </a:prstGeom>
            <a:solidFill>
              <a:srgbClr val="E8E8E6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5517579" y="1634149"/>
              <a:ext cx="3875245" cy="3821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谈判</a:t>
              </a:r>
            </a:p>
          </p:txBody>
        </p:sp>
        <p:sp>
          <p:nvSpPr>
            <p:cNvPr id="49" name="TextBox 31"/>
            <p:cNvSpPr txBox="1"/>
            <p:nvPr/>
          </p:nvSpPr>
          <p:spPr>
            <a:xfrm>
              <a:off x="4954285" y="2125337"/>
              <a:ext cx="5001832" cy="723151"/>
            </a:xfrm>
            <a:prstGeom prst="rect">
              <a:avLst/>
            </a:prstGeom>
            <a:noFill/>
          </p:spPr>
          <p:txBody>
            <a:bodyPr wrap="square" lIns="75520" tIns="37760" rIns="75520" bIns="3776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参与各方基于某种需要，彼此进行信息交流，磋商协议，旨在协调其相互关系，赢得或维护各自利益的行为过程。</a:t>
              </a:r>
              <a:endPara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829697" y="3294241"/>
              <a:ext cx="5260199" cy="1189025"/>
            </a:xfrm>
            <a:prstGeom prst="rect">
              <a:avLst/>
            </a:prstGeom>
            <a:solidFill>
              <a:srgbClr val="E8E8E6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1" name="矩形 50"/>
            <p:cNvSpPr/>
            <p:nvPr/>
          </p:nvSpPr>
          <p:spPr>
            <a:xfrm>
              <a:off x="5517579" y="3118064"/>
              <a:ext cx="3875245" cy="3821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商务谈判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34"/>
            <p:cNvSpPr txBox="1"/>
            <p:nvPr/>
          </p:nvSpPr>
          <p:spPr>
            <a:xfrm>
              <a:off x="5008334" y="3533560"/>
              <a:ext cx="5001832" cy="1050106"/>
            </a:xfrm>
            <a:prstGeom prst="rect">
              <a:avLst/>
            </a:prstGeom>
            <a:noFill/>
          </p:spPr>
          <p:txBody>
            <a:bodyPr wrap="square" lIns="75520" tIns="37760" rIns="75520" bIns="3776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主要集中在</a:t>
              </a:r>
              <a:r>
                <a:rPr lang="zh-CN" altLang="en-US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经济领域</a:t>
              </a: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，指参与各方为了协调、改善彼此的经济关系，满足贸易的需求，围绕标的物的交易条件，彼此通过信息交流、磋商协议达到交易目的的行为过程。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829697" y="4778156"/>
              <a:ext cx="5260199" cy="1189025"/>
            </a:xfrm>
            <a:prstGeom prst="rect">
              <a:avLst/>
            </a:prstGeom>
            <a:solidFill>
              <a:srgbClr val="E8E8E6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4" name="矩形 53"/>
            <p:cNvSpPr/>
            <p:nvPr/>
          </p:nvSpPr>
          <p:spPr>
            <a:xfrm>
              <a:off x="5517579" y="4601979"/>
              <a:ext cx="3875245" cy="3821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国际商务谈判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37"/>
            <p:cNvSpPr txBox="1"/>
            <p:nvPr/>
          </p:nvSpPr>
          <p:spPr>
            <a:xfrm>
              <a:off x="5008334" y="5017475"/>
              <a:ext cx="5001832" cy="1050106"/>
            </a:xfrm>
            <a:prstGeom prst="rect">
              <a:avLst/>
            </a:prstGeom>
            <a:noFill/>
          </p:spPr>
          <p:txBody>
            <a:bodyPr wrap="square" lIns="75520" tIns="37760" rIns="75520" bIns="3776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在国际商务活动中，处于</a:t>
              </a:r>
              <a:r>
                <a:rPr lang="zh-CN" altLang="en-US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不同国家或不同地区商务活动</a:t>
              </a: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当事人为了达成某笔交易，彼此通过信息交流，就交易的各项要件进行协商的行为过程。</a:t>
              </a:r>
            </a:p>
          </p:txBody>
        </p:sp>
      </p:grpSp>
      <p:sp>
        <p:nvSpPr>
          <p:cNvPr id="56" name="五边形 55"/>
          <p:cNvSpPr/>
          <p:nvPr/>
        </p:nvSpPr>
        <p:spPr>
          <a:xfrm flipH="1">
            <a:off x="6063734" y="1275905"/>
            <a:ext cx="1150938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</p:spTree>
    <p:extLst>
      <p:ext uri="{BB962C8B-B14F-4D97-AF65-F5344CB8AC3E}">
        <p14:creationId xmlns:p14="http://schemas.microsoft.com/office/powerpoint/2010/main" val="405097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在选择谈判桌时，最适宜创造和谐一致气氛的是（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方形谈判桌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圆形谈判桌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设谈判桌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175782"/>
            <a:ext cx="1053621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5" name="矩形 4"/>
          <p:cNvSpPr/>
          <p:nvPr/>
        </p:nvSpPr>
        <p:spPr>
          <a:xfrm>
            <a:off x="656216" y="4675406"/>
            <a:ext cx="10536219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圆形谈判桌。采用圆桌，双方谈判人员坐成一个圆圈。这种形式通常会使双方谈判人员感到有一种和谐一致的气氛，而且交谈起来比较方便。</a:t>
            </a:r>
          </a:p>
        </p:txBody>
      </p:sp>
    </p:spTree>
    <p:extLst>
      <p:ext uri="{BB962C8B-B14F-4D97-AF65-F5344CB8AC3E}">
        <p14:creationId xmlns:p14="http://schemas.microsoft.com/office/powerpoint/2010/main" val="12733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制定谈判方案的基本要求包括（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具体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全面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灵活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简明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扼要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61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制定谈判方案的基本要求包括（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具体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全面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灵活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简明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扼要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175782"/>
            <a:ext cx="1053621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ACD</a:t>
            </a:r>
          </a:p>
        </p:txBody>
      </p:sp>
      <p:sp>
        <p:nvSpPr>
          <p:cNvPr id="5" name="矩形 4"/>
          <p:cNvSpPr/>
          <p:nvPr/>
        </p:nvSpPr>
        <p:spPr>
          <a:xfrm>
            <a:off x="656215" y="4721914"/>
            <a:ext cx="105362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一般来说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，一个成功的谈判方案应该注意以下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个方面的基本要求：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（一）谈判方案要简明扼要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二）谈判方案要具体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三）谈判方案要灵活 </a:t>
            </a:r>
          </a:p>
        </p:txBody>
      </p:sp>
    </p:spTree>
    <p:extLst>
      <p:ext uri="{BB962C8B-B14F-4D97-AF65-F5344CB8AC3E}">
        <p14:creationId xmlns:p14="http://schemas.microsoft.com/office/powerpoint/2010/main" val="424385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223657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2" y="2461779"/>
            <a:ext cx="43114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2646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人员：组织与管理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目标：确定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019510" y="4531237"/>
            <a:ext cx="619918" cy="660273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742" y="2601076"/>
            <a:ext cx="3911858" cy="113043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信息：准备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方案：制定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模拟谈判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交易条件：最低可接受限度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4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284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544" y="4613732"/>
            <a:ext cx="3553773" cy="874395"/>
            <a:chOff x="-1862093" y="1035850"/>
            <a:chExt cx="3553773" cy="788186"/>
          </a:xfrm>
        </p:grpSpPr>
        <p:sp>
          <p:nvSpPr>
            <p:cNvPr id="36" name="矩形 3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模拟谈判</a:t>
              </a:r>
            </a:p>
          </p:txBody>
        </p:sp>
        <p:sp>
          <p:nvSpPr>
            <p:cNvPr id="37" name="等腰三角形 3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</p:spTree>
    <p:extLst>
      <p:ext uri="{BB962C8B-B14F-4D97-AF65-F5344CB8AC3E}">
        <p14:creationId xmlns:p14="http://schemas.microsoft.com/office/powerpoint/2010/main" val="151642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285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544" y="4613732"/>
            <a:ext cx="3553773" cy="874395"/>
            <a:chOff x="-1862093" y="1035850"/>
            <a:chExt cx="3553773" cy="788186"/>
          </a:xfrm>
        </p:grpSpPr>
        <p:sp>
          <p:nvSpPr>
            <p:cNvPr id="36" name="矩形 3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模拟谈判</a:t>
              </a:r>
            </a:p>
          </p:txBody>
        </p:sp>
        <p:sp>
          <p:nvSpPr>
            <p:cNvPr id="37" name="等腰三角形 3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98905" y="2315410"/>
            <a:ext cx="1218287" cy="3673559"/>
            <a:chOff x="1707960" y="3949867"/>
            <a:chExt cx="763050" cy="1864429"/>
          </a:xfrm>
        </p:grpSpPr>
        <p:grpSp>
          <p:nvGrpSpPr>
            <p:cNvPr id="39" name="组合 38"/>
            <p:cNvGrpSpPr/>
            <p:nvPr/>
          </p:nvGrpSpPr>
          <p:grpSpPr>
            <a:xfrm>
              <a:off x="1707960" y="3949867"/>
              <a:ext cx="763050" cy="1864429"/>
              <a:chOff x="1727454" y="1527583"/>
              <a:chExt cx="648110" cy="81531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727454" y="1527583"/>
                <a:ext cx="640680" cy="815310"/>
                <a:chOff x="3679203" y="2270912"/>
                <a:chExt cx="1051512" cy="1108359"/>
              </a:xfrm>
            </p:grpSpPr>
            <p:grpSp>
              <p:nvGrpSpPr>
                <p:cNvPr id="42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4067193" y="2434530"/>
                  <a:ext cx="827139" cy="499904"/>
                  <a:chOff x="-51466" y="504053"/>
                  <a:chExt cx="6037670" cy="648072"/>
                </a:xfrm>
              </p:grpSpPr>
              <p:sp>
                <p:nvSpPr>
                  <p:cNvPr id="55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-51466" y="504053"/>
                    <a:ext cx="6032668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56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86204" y="504053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43" name="直接连接符 42"/>
                <p:cNvCxnSpPr>
                  <a:stCxn id="55" idx="0"/>
                </p:cNvCxnSpPr>
                <p:nvPr/>
              </p:nvCxnSpPr>
              <p:spPr>
                <a:xfrm flipH="1">
                  <a:off x="4230810" y="3098051"/>
                  <a:ext cx="1" cy="27590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3679203" y="3095232"/>
                  <a:ext cx="56379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479414" y="3129319"/>
                  <a:ext cx="0" cy="49990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23270" y="1643948"/>
                <a:ext cx="0" cy="304588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7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82961" y="4998140"/>
              <a:ext cx="0" cy="35860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矩形 12"/>
          <p:cNvSpPr/>
          <p:nvPr/>
        </p:nvSpPr>
        <p:spPr>
          <a:xfrm>
            <a:off x="3011978" y="1941689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一、模拟谈判的必要性</a:t>
            </a:r>
          </a:p>
        </p:txBody>
      </p:sp>
      <p:sp>
        <p:nvSpPr>
          <p:cNvPr id="59" name="矩形 58"/>
          <p:cNvSpPr/>
          <p:nvPr/>
        </p:nvSpPr>
        <p:spPr>
          <a:xfrm>
            <a:off x="3011978" y="3146396"/>
            <a:ext cx="4801314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二、拟定假设（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外在客观事物、对方、己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方）</a:t>
            </a:r>
          </a:p>
        </p:txBody>
      </p:sp>
      <p:sp>
        <p:nvSpPr>
          <p:cNvPr id="65" name="矩形 64"/>
          <p:cNvSpPr/>
          <p:nvPr/>
        </p:nvSpPr>
        <p:spPr>
          <a:xfrm>
            <a:off x="2976758" y="4351103"/>
            <a:ext cx="2262158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三、想象谈判全过程</a:t>
            </a:r>
          </a:p>
        </p:txBody>
      </p:sp>
      <p:sp>
        <p:nvSpPr>
          <p:cNvPr id="66" name="矩形 65"/>
          <p:cNvSpPr/>
          <p:nvPr/>
        </p:nvSpPr>
        <p:spPr>
          <a:xfrm>
            <a:off x="2992603" y="5599689"/>
            <a:ext cx="1569660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四、集体模拟</a:t>
            </a:r>
          </a:p>
        </p:txBody>
      </p:sp>
    </p:spTree>
    <p:extLst>
      <p:ext uri="{BB962C8B-B14F-4D97-AF65-F5344CB8AC3E}">
        <p14:creationId xmlns:p14="http://schemas.microsoft.com/office/powerpoint/2010/main" val="87422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286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544" y="4613732"/>
            <a:ext cx="3553773" cy="874395"/>
            <a:chOff x="-1862093" y="1035850"/>
            <a:chExt cx="3553773" cy="788186"/>
          </a:xfrm>
        </p:grpSpPr>
        <p:sp>
          <p:nvSpPr>
            <p:cNvPr id="36" name="矩形 3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模拟谈判</a:t>
              </a:r>
            </a:p>
          </p:txBody>
        </p:sp>
        <p:sp>
          <p:nvSpPr>
            <p:cNvPr id="37" name="等腰三角形 3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98905" y="2315410"/>
            <a:ext cx="1218287" cy="3673559"/>
            <a:chOff x="1707960" y="3949867"/>
            <a:chExt cx="763050" cy="1864429"/>
          </a:xfrm>
        </p:grpSpPr>
        <p:grpSp>
          <p:nvGrpSpPr>
            <p:cNvPr id="39" name="组合 38"/>
            <p:cNvGrpSpPr/>
            <p:nvPr/>
          </p:nvGrpSpPr>
          <p:grpSpPr>
            <a:xfrm>
              <a:off x="1707960" y="3949867"/>
              <a:ext cx="763050" cy="1864429"/>
              <a:chOff x="1727454" y="1527583"/>
              <a:chExt cx="648110" cy="81531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727454" y="1527583"/>
                <a:ext cx="640680" cy="815310"/>
                <a:chOff x="3679203" y="2270912"/>
                <a:chExt cx="1051512" cy="1108359"/>
              </a:xfrm>
            </p:grpSpPr>
            <p:grpSp>
              <p:nvGrpSpPr>
                <p:cNvPr id="42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4067193" y="2434530"/>
                  <a:ext cx="827139" cy="499904"/>
                  <a:chOff x="-51466" y="504053"/>
                  <a:chExt cx="6037670" cy="648072"/>
                </a:xfrm>
              </p:grpSpPr>
              <p:sp>
                <p:nvSpPr>
                  <p:cNvPr id="55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-51466" y="504053"/>
                    <a:ext cx="6032668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56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86204" y="504053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43" name="直接连接符 42"/>
                <p:cNvCxnSpPr>
                  <a:stCxn id="55" idx="0"/>
                </p:cNvCxnSpPr>
                <p:nvPr/>
              </p:nvCxnSpPr>
              <p:spPr>
                <a:xfrm flipH="1">
                  <a:off x="4230810" y="3098051"/>
                  <a:ext cx="1" cy="27590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3679203" y="3095232"/>
                  <a:ext cx="56379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479414" y="3129319"/>
                  <a:ext cx="0" cy="49990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23270" y="1643948"/>
                <a:ext cx="0" cy="304588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7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82961" y="4998140"/>
              <a:ext cx="0" cy="35860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矩形 12"/>
          <p:cNvSpPr/>
          <p:nvPr/>
        </p:nvSpPr>
        <p:spPr>
          <a:xfrm>
            <a:off x="3011978" y="1941689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一、模拟谈判的必要性</a:t>
            </a:r>
          </a:p>
        </p:txBody>
      </p:sp>
      <p:sp>
        <p:nvSpPr>
          <p:cNvPr id="59" name="矩形 58"/>
          <p:cNvSpPr/>
          <p:nvPr/>
        </p:nvSpPr>
        <p:spPr>
          <a:xfrm>
            <a:off x="3011978" y="3146396"/>
            <a:ext cx="4801314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二、拟定假设（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外在客观事物、对方、己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方）</a:t>
            </a:r>
          </a:p>
        </p:txBody>
      </p:sp>
      <p:sp>
        <p:nvSpPr>
          <p:cNvPr id="65" name="矩形 64"/>
          <p:cNvSpPr/>
          <p:nvPr/>
        </p:nvSpPr>
        <p:spPr>
          <a:xfrm>
            <a:off x="2976758" y="4351103"/>
            <a:ext cx="2262158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三、想象谈判全过程</a:t>
            </a:r>
          </a:p>
        </p:txBody>
      </p:sp>
      <p:sp>
        <p:nvSpPr>
          <p:cNvPr id="66" name="矩形 65"/>
          <p:cNvSpPr/>
          <p:nvPr/>
        </p:nvSpPr>
        <p:spPr>
          <a:xfrm>
            <a:off x="2992603" y="5599689"/>
            <a:ext cx="1569660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四、集体模拟</a:t>
            </a:r>
          </a:p>
        </p:txBody>
      </p:sp>
      <p:sp>
        <p:nvSpPr>
          <p:cNvPr id="14" name="矩形 13"/>
          <p:cNvSpPr/>
          <p:nvPr/>
        </p:nvSpPr>
        <p:spPr>
          <a:xfrm>
            <a:off x="4697793" y="5291110"/>
            <a:ext cx="1165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沙龙式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戏剧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4528931" y="5526144"/>
            <a:ext cx="90924" cy="847856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287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544" y="4613732"/>
            <a:ext cx="3553773" cy="874395"/>
            <a:chOff x="-1862093" y="1035850"/>
            <a:chExt cx="3553773" cy="788186"/>
          </a:xfrm>
        </p:grpSpPr>
        <p:sp>
          <p:nvSpPr>
            <p:cNvPr id="36" name="矩形 3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模拟谈判</a:t>
              </a:r>
            </a:p>
          </p:txBody>
        </p:sp>
        <p:sp>
          <p:nvSpPr>
            <p:cNvPr id="37" name="等腰三角形 3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98905" y="2315410"/>
            <a:ext cx="1218287" cy="3673559"/>
            <a:chOff x="1707960" y="3949867"/>
            <a:chExt cx="763050" cy="1864429"/>
          </a:xfrm>
        </p:grpSpPr>
        <p:grpSp>
          <p:nvGrpSpPr>
            <p:cNvPr id="39" name="组合 38"/>
            <p:cNvGrpSpPr/>
            <p:nvPr/>
          </p:nvGrpSpPr>
          <p:grpSpPr>
            <a:xfrm>
              <a:off x="1707960" y="3949867"/>
              <a:ext cx="763050" cy="1864429"/>
              <a:chOff x="1727454" y="1527583"/>
              <a:chExt cx="648110" cy="81531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727454" y="1527583"/>
                <a:ext cx="640680" cy="815310"/>
                <a:chOff x="3679203" y="2270912"/>
                <a:chExt cx="1051512" cy="1108359"/>
              </a:xfrm>
            </p:grpSpPr>
            <p:grpSp>
              <p:nvGrpSpPr>
                <p:cNvPr id="42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4067193" y="2434530"/>
                  <a:ext cx="827139" cy="499904"/>
                  <a:chOff x="-51466" y="504053"/>
                  <a:chExt cx="6037670" cy="648072"/>
                </a:xfrm>
              </p:grpSpPr>
              <p:sp>
                <p:nvSpPr>
                  <p:cNvPr id="55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-51466" y="504053"/>
                    <a:ext cx="6032668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56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86204" y="504053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43" name="直接连接符 42"/>
                <p:cNvCxnSpPr>
                  <a:stCxn id="55" idx="0"/>
                </p:cNvCxnSpPr>
                <p:nvPr/>
              </p:nvCxnSpPr>
              <p:spPr>
                <a:xfrm flipH="1">
                  <a:off x="4230810" y="3098051"/>
                  <a:ext cx="1" cy="27590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3679203" y="3095232"/>
                  <a:ext cx="56379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479414" y="3129319"/>
                  <a:ext cx="0" cy="49990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23270" y="1643948"/>
                <a:ext cx="0" cy="304588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7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82961" y="4998140"/>
              <a:ext cx="0" cy="35860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矩形 12"/>
          <p:cNvSpPr/>
          <p:nvPr/>
        </p:nvSpPr>
        <p:spPr>
          <a:xfrm>
            <a:off x="3011978" y="1941689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一、模拟谈判的必要性</a:t>
            </a:r>
          </a:p>
        </p:txBody>
      </p:sp>
      <p:sp>
        <p:nvSpPr>
          <p:cNvPr id="59" name="矩形 58"/>
          <p:cNvSpPr/>
          <p:nvPr/>
        </p:nvSpPr>
        <p:spPr>
          <a:xfrm>
            <a:off x="3011978" y="3146396"/>
            <a:ext cx="4801314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二、拟定假设（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外在客观事物、对方、己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方）</a:t>
            </a:r>
          </a:p>
        </p:txBody>
      </p:sp>
      <p:sp>
        <p:nvSpPr>
          <p:cNvPr id="65" name="矩形 64"/>
          <p:cNvSpPr/>
          <p:nvPr/>
        </p:nvSpPr>
        <p:spPr>
          <a:xfrm>
            <a:off x="2976758" y="4351103"/>
            <a:ext cx="2262158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三、想象谈判全过程</a:t>
            </a:r>
          </a:p>
        </p:txBody>
      </p:sp>
      <p:sp>
        <p:nvSpPr>
          <p:cNvPr id="66" name="矩形 65"/>
          <p:cNvSpPr/>
          <p:nvPr/>
        </p:nvSpPr>
        <p:spPr>
          <a:xfrm>
            <a:off x="2992603" y="5599689"/>
            <a:ext cx="1569660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四、集体模拟</a:t>
            </a:r>
          </a:p>
        </p:txBody>
      </p:sp>
      <p:sp>
        <p:nvSpPr>
          <p:cNvPr id="14" name="矩形 13"/>
          <p:cNvSpPr/>
          <p:nvPr/>
        </p:nvSpPr>
        <p:spPr>
          <a:xfrm>
            <a:off x="4697793" y="5291110"/>
            <a:ext cx="1165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沙龙式：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戏剧式：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4528931" y="5526144"/>
            <a:ext cx="90924" cy="847856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41124" y="547305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充分讨论，互相启发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43693" y="600778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特定角色，真实演出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63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把谈判者聚集在一起，充分讨论，自由发表意见，共同想象谈判全过程的是（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戏剧式模拟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沙龙式模拟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体验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模拟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启发式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模拟</a:t>
            </a:r>
          </a:p>
        </p:txBody>
      </p:sp>
    </p:spTree>
    <p:extLst>
      <p:ext uri="{BB962C8B-B14F-4D97-AF65-F5344CB8AC3E}">
        <p14:creationId xmlns:p14="http://schemas.microsoft.com/office/powerpoint/2010/main" val="35463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把谈判者聚集在一起，充分讨论，自由发表意见，共同想象谈判全过程的是（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戏剧式模拟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沙龙式模拟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体验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模拟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启发式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模拟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175782"/>
            <a:ext cx="1053621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6215" y="4721914"/>
            <a:ext cx="10536219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沙龙式模拟是把谈判者聚集在一起，充分讨论，自由发表意见，共同想象谈判全过程。</a:t>
            </a:r>
          </a:p>
        </p:txBody>
      </p:sp>
    </p:spTree>
    <p:extLst>
      <p:ext uri="{BB962C8B-B14F-4D97-AF65-F5344CB8AC3E}">
        <p14:creationId xmlns:p14="http://schemas.microsoft.com/office/powerpoint/2010/main" val="35116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“只要人们为了取得一致而磋商协议，他们就是在进行谈判”。该观点的持有者是（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尼尔龙伯格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马什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迈耶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盖芬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41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07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戏剧式模拟谈判的特点是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   )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A.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自由发表意见 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B.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互相启发 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设定角色  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D.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充分讨论</a:t>
            </a:r>
          </a:p>
        </p:txBody>
      </p:sp>
    </p:spTree>
    <p:extLst>
      <p:ext uri="{BB962C8B-B14F-4D97-AF65-F5344CB8AC3E}">
        <p14:creationId xmlns:p14="http://schemas.microsoft.com/office/powerpoint/2010/main" val="7228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07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戏剧式模拟谈判的特点是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   )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A.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自由发表意见 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B.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互相启发 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设定角色  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D.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充分讨论</a:t>
            </a:r>
          </a:p>
        </p:txBody>
      </p:sp>
      <p:sp>
        <p:nvSpPr>
          <p:cNvPr id="4" name="矩形 3"/>
          <p:cNvSpPr/>
          <p:nvPr/>
        </p:nvSpPr>
        <p:spPr>
          <a:xfrm>
            <a:off x="656215" y="4560328"/>
            <a:ext cx="1053621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5" name="矩形 4"/>
          <p:cNvSpPr/>
          <p:nvPr/>
        </p:nvSpPr>
        <p:spPr>
          <a:xfrm>
            <a:off x="656215" y="5123017"/>
            <a:ext cx="10536219" cy="14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戏剧式模拟是指在谈判前进行模拟谈判。它和想象谈判不同，想象谈判主要是谈判者个人或集体的思维活动。戏剧式模拟谈判是真实地进行演出，每个谈判者都在模拟谈判中扮演特定的角色，随着剧情发展，谈判全过程会一一展现在每个谈判者面前。</a:t>
            </a:r>
          </a:p>
        </p:txBody>
      </p:sp>
    </p:spTree>
    <p:extLst>
      <p:ext uri="{BB962C8B-B14F-4D97-AF65-F5344CB8AC3E}">
        <p14:creationId xmlns:p14="http://schemas.microsoft.com/office/powerpoint/2010/main" val="419610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69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下列有关模拟谈判的说法中，不正确的有（  ）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．首先要拟定正确的假设      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．可提高谈判者的谈判能力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．可采用沙龙式模拟或戏剧式模拟    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．戏剧式模拟可使谈判者充分发表意见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．沙龙式模拟可使每个谈判者找到自己的最佳位置</a:t>
            </a:r>
          </a:p>
        </p:txBody>
      </p:sp>
    </p:spTree>
    <p:extLst>
      <p:ext uri="{BB962C8B-B14F-4D97-AF65-F5344CB8AC3E}">
        <p14:creationId xmlns:p14="http://schemas.microsoft.com/office/powerpoint/2010/main" val="376605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69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下列有关模拟谈判的说法中，不正确的有（  ）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．首先要拟定正确的假设      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．可提高谈判者的谈判能力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．可采用沙龙式模拟或戏剧式模拟    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．戏剧式模拟可使谈判者充分发表意见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．沙龙式模拟可使每个谈判者找到自己的最佳位置</a:t>
            </a:r>
          </a:p>
        </p:txBody>
      </p:sp>
      <p:sp>
        <p:nvSpPr>
          <p:cNvPr id="4" name="矩形 3"/>
          <p:cNvSpPr/>
          <p:nvPr/>
        </p:nvSpPr>
        <p:spPr>
          <a:xfrm>
            <a:off x="656215" y="5112816"/>
            <a:ext cx="1053621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429477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223657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2" y="2461779"/>
            <a:ext cx="43114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2646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人员：组织与管理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目标：确定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72337" y="5659900"/>
            <a:ext cx="619918" cy="660273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742" y="2601076"/>
            <a:ext cx="3911858" cy="113043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信息：准备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方案：制定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模拟谈判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交易条件：最低可接受限度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2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295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5394970"/>
            <a:ext cx="3553773" cy="874395"/>
            <a:chOff x="-1862093" y="1035850"/>
            <a:chExt cx="3553773" cy="788186"/>
          </a:xfrm>
        </p:grpSpPr>
        <p:sp>
          <p:nvSpPr>
            <p:cNvPr id="29" name="矩形 28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交易条件</a:t>
              </a:r>
            </a:p>
          </p:txBody>
        </p:sp>
        <p:sp>
          <p:nvSpPr>
            <p:cNvPr id="31" name="等腰三角形 30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</p:spTree>
    <p:extLst>
      <p:ext uri="{BB962C8B-B14F-4D97-AF65-F5344CB8AC3E}">
        <p14:creationId xmlns:p14="http://schemas.microsoft.com/office/powerpoint/2010/main" val="97260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296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5394970"/>
            <a:ext cx="3553773" cy="874395"/>
            <a:chOff x="-1862093" y="1035850"/>
            <a:chExt cx="3553773" cy="788186"/>
          </a:xfrm>
        </p:grpSpPr>
        <p:sp>
          <p:nvSpPr>
            <p:cNvPr id="29" name="矩形 28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交易条件</a:t>
              </a:r>
            </a:p>
          </p:txBody>
        </p:sp>
        <p:sp>
          <p:nvSpPr>
            <p:cNvPr id="31" name="等腰三角形 30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1496577" y="6209196"/>
            <a:ext cx="2518252" cy="432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20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最低可接受限度</a:t>
            </a:r>
            <a:r>
              <a:rPr lang="en-US" altLang="zh-CN" sz="20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】</a:t>
            </a:r>
            <a:endParaRPr lang="zh-CN" altLang="en-US" sz="20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40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297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5394970"/>
            <a:ext cx="3553773" cy="874395"/>
            <a:chOff x="-1862093" y="1035850"/>
            <a:chExt cx="3553773" cy="788186"/>
          </a:xfrm>
        </p:grpSpPr>
        <p:sp>
          <p:nvSpPr>
            <p:cNvPr id="29" name="矩形 28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交易条件</a:t>
              </a:r>
            </a:p>
          </p:txBody>
        </p:sp>
        <p:sp>
          <p:nvSpPr>
            <p:cNvPr id="31" name="等腰三角形 30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1496577" y="6209196"/>
            <a:ext cx="2518252" cy="432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20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最低可接受限度</a:t>
            </a:r>
            <a:r>
              <a:rPr lang="en-US" altLang="zh-CN" sz="20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】</a:t>
            </a:r>
            <a:endParaRPr lang="zh-CN" altLang="en-US" sz="20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544769" y="1955947"/>
            <a:ext cx="588070" cy="3673559"/>
            <a:chOff x="2102686" y="3949867"/>
            <a:chExt cx="368326" cy="1864429"/>
          </a:xfrm>
        </p:grpSpPr>
        <p:grpSp>
          <p:nvGrpSpPr>
            <p:cNvPr id="39" name="组合 38"/>
            <p:cNvGrpSpPr/>
            <p:nvPr/>
          </p:nvGrpSpPr>
          <p:grpSpPr>
            <a:xfrm>
              <a:off x="2102686" y="3949867"/>
              <a:ext cx="368326" cy="1864429"/>
              <a:chOff x="2062720" y="1527583"/>
              <a:chExt cx="312844" cy="815310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2062720" y="1527583"/>
                <a:ext cx="305410" cy="815310"/>
                <a:chOff x="4229462" y="2270912"/>
                <a:chExt cx="501253" cy="1108359"/>
              </a:xfrm>
            </p:grpSpPr>
            <p:grpSp>
              <p:nvGrpSpPr>
                <p:cNvPr id="43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4067193" y="2434530"/>
                  <a:ext cx="827139" cy="499904"/>
                  <a:chOff x="-51466" y="504053"/>
                  <a:chExt cx="6037670" cy="648072"/>
                </a:xfrm>
              </p:grpSpPr>
              <p:sp>
                <p:nvSpPr>
                  <p:cNvPr id="56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-51466" y="504053"/>
                    <a:ext cx="6032668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57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86204" y="504053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44" name="直接连接符 43"/>
                <p:cNvCxnSpPr>
                  <a:stCxn id="56" idx="0"/>
                </p:cNvCxnSpPr>
                <p:nvPr/>
              </p:nvCxnSpPr>
              <p:spPr>
                <a:xfrm flipH="1">
                  <a:off x="4230810" y="3098051"/>
                  <a:ext cx="1" cy="27590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箭头连接符 35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479414" y="3129319"/>
                  <a:ext cx="0" cy="49990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2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23270" y="1643948"/>
                <a:ext cx="0" cy="304588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0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82961" y="4998140"/>
              <a:ext cx="0" cy="35860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7" name="直接连接符 6"/>
          <p:cNvCxnSpPr/>
          <p:nvPr/>
        </p:nvCxnSpPr>
        <p:spPr>
          <a:xfrm flipV="1">
            <a:off x="1659420" y="3696624"/>
            <a:ext cx="854304" cy="216245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217348" y="1746895"/>
            <a:ext cx="25472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价格水平的确定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3217348" y="2986705"/>
            <a:ext cx="25472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支付方式的选择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3221991" y="4158298"/>
            <a:ext cx="3375287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交货及罚金条件的确定 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13198" y="5414499"/>
            <a:ext cx="337528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保证期长短的综合考虑</a:t>
            </a:r>
          </a:p>
        </p:txBody>
      </p:sp>
    </p:spTree>
    <p:extLst>
      <p:ext uri="{BB962C8B-B14F-4D97-AF65-F5344CB8AC3E}">
        <p14:creationId xmlns:p14="http://schemas.microsoft.com/office/powerpoint/2010/main" val="409411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298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5394970"/>
            <a:ext cx="3553773" cy="874395"/>
            <a:chOff x="-1862093" y="1035850"/>
            <a:chExt cx="3553773" cy="788186"/>
          </a:xfrm>
        </p:grpSpPr>
        <p:sp>
          <p:nvSpPr>
            <p:cNvPr id="29" name="矩形 28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交易条件</a:t>
              </a:r>
            </a:p>
          </p:txBody>
        </p:sp>
        <p:sp>
          <p:nvSpPr>
            <p:cNvPr id="31" name="等腰三角形 30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1496577" y="6209196"/>
            <a:ext cx="2518252" cy="432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20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最低可接受限度</a:t>
            </a:r>
            <a:r>
              <a:rPr lang="en-US" altLang="zh-CN" sz="20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】</a:t>
            </a:r>
            <a:endParaRPr lang="zh-CN" altLang="en-US" sz="20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544769" y="1955947"/>
            <a:ext cx="588070" cy="3673559"/>
            <a:chOff x="2102686" y="3949867"/>
            <a:chExt cx="368326" cy="1864429"/>
          </a:xfrm>
        </p:grpSpPr>
        <p:grpSp>
          <p:nvGrpSpPr>
            <p:cNvPr id="39" name="组合 38"/>
            <p:cNvGrpSpPr/>
            <p:nvPr/>
          </p:nvGrpSpPr>
          <p:grpSpPr>
            <a:xfrm>
              <a:off x="2102686" y="3949867"/>
              <a:ext cx="368326" cy="1864429"/>
              <a:chOff x="2062720" y="1527583"/>
              <a:chExt cx="312844" cy="815310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2062720" y="1527583"/>
                <a:ext cx="305410" cy="815310"/>
                <a:chOff x="4229462" y="2270912"/>
                <a:chExt cx="501253" cy="1108359"/>
              </a:xfrm>
            </p:grpSpPr>
            <p:grpSp>
              <p:nvGrpSpPr>
                <p:cNvPr id="43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4067193" y="2434530"/>
                  <a:ext cx="827139" cy="499904"/>
                  <a:chOff x="-51466" y="504053"/>
                  <a:chExt cx="6037670" cy="648072"/>
                </a:xfrm>
              </p:grpSpPr>
              <p:sp>
                <p:nvSpPr>
                  <p:cNvPr id="56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-51466" y="504053"/>
                    <a:ext cx="6032668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57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86204" y="504053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44" name="直接连接符 43"/>
                <p:cNvCxnSpPr>
                  <a:stCxn id="56" idx="0"/>
                </p:cNvCxnSpPr>
                <p:nvPr/>
              </p:nvCxnSpPr>
              <p:spPr>
                <a:xfrm flipH="1">
                  <a:off x="4230810" y="3098051"/>
                  <a:ext cx="1" cy="27590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箭头连接符 35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479414" y="3129319"/>
                  <a:ext cx="0" cy="49990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2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23270" y="1643948"/>
                <a:ext cx="0" cy="304588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0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82961" y="4998140"/>
              <a:ext cx="0" cy="35860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7" name="直接连接符 6"/>
          <p:cNvCxnSpPr/>
          <p:nvPr/>
        </p:nvCxnSpPr>
        <p:spPr>
          <a:xfrm flipV="1">
            <a:off x="1659420" y="3696624"/>
            <a:ext cx="854304" cy="216245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217348" y="1746895"/>
            <a:ext cx="25472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价格水平的确定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3217348" y="2986705"/>
            <a:ext cx="25472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支付方式的选择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3221991" y="4158298"/>
            <a:ext cx="3375287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交货及罚金条件的确定 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13198" y="5414499"/>
            <a:ext cx="337528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保证期长短的综合考虑</a:t>
            </a:r>
          </a:p>
        </p:txBody>
      </p:sp>
      <p:sp>
        <p:nvSpPr>
          <p:cNvPr id="13" name="矩形 12"/>
          <p:cNvSpPr/>
          <p:nvPr/>
        </p:nvSpPr>
        <p:spPr>
          <a:xfrm>
            <a:off x="6094815" y="889029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．成本因素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．需求因素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．竞争因素：完全竞争、完全垄断、垄断竞争、寡头垄断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．产品因素：声誉、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．环境因素：政策、经济形势、银行利率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5849146" y="1066354"/>
            <a:ext cx="161161" cy="187170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2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299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5394970"/>
            <a:ext cx="3553773" cy="874395"/>
            <a:chOff x="-1862093" y="1035850"/>
            <a:chExt cx="3553773" cy="788186"/>
          </a:xfrm>
        </p:grpSpPr>
        <p:sp>
          <p:nvSpPr>
            <p:cNvPr id="29" name="矩形 28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交易条件</a:t>
              </a:r>
            </a:p>
          </p:txBody>
        </p:sp>
        <p:sp>
          <p:nvSpPr>
            <p:cNvPr id="31" name="等腰三角形 30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1496577" y="6209196"/>
            <a:ext cx="2518252" cy="432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20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最低可接受限度</a:t>
            </a:r>
            <a:r>
              <a:rPr lang="en-US" altLang="zh-CN" sz="20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】</a:t>
            </a:r>
            <a:endParaRPr lang="zh-CN" altLang="en-US" sz="20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544769" y="1955947"/>
            <a:ext cx="588070" cy="3673559"/>
            <a:chOff x="2102686" y="3949867"/>
            <a:chExt cx="368326" cy="1864429"/>
          </a:xfrm>
        </p:grpSpPr>
        <p:grpSp>
          <p:nvGrpSpPr>
            <p:cNvPr id="39" name="组合 38"/>
            <p:cNvGrpSpPr/>
            <p:nvPr/>
          </p:nvGrpSpPr>
          <p:grpSpPr>
            <a:xfrm>
              <a:off x="2102686" y="3949867"/>
              <a:ext cx="368326" cy="1864429"/>
              <a:chOff x="2062720" y="1527583"/>
              <a:chExt cx="312844" cy="815310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2062720" y="1527583"/>
                <a:ext cx="305410" cy="815310"/>
                <a:chOff x="4229462" y="2270912"/>
                <a:chExt cx="501253" cy="1108359"/>
              </a:xfrm>
            </p:grpSpPr>
            <p:grpSp>
              <p:nvGrpSpPr>
                <p:cNvPr id="43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4067193" y="2434530"/>
                  <a:ext cx="827139" cy="499904"/>
                  <a:chOff x="-51466" y="504053"/>
                  <a:chExt cx="6037670" cy="648072"/>
                </a:xfrm>
              </p:grpSpPr>
              <p:sp>
                <p:nvSpPr>
                  <p:cNvPr id="56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-51466" y="504053"/>
                    <a:ext cx="6032668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57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86204" y="504053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44" name="直接连接符 43"/>
                <p:cNvCxnSpPr>
                  <a:stCxn id="56" idx="0"/>
                </p:cNvCxnSpPr>
                <p:nvPr/>
              </p:nvCxnSpPr>
              <p:spPr>
                <a:xfrm flipH="1">
                  <a:off x="4230810" y="3098051"/>
                  <a:ext cx="1" cy="27590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箭头连接符 35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479414" y="3129319"/>
                  <a:ext cx="0" cy="49990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2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23270" y="1643948"/>
                <a:ext cx="0" cy="304588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0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82961" y="4998140"/>
              <a:ext cx="0" cy="35860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7" name="直接连接符 6"/>
          <p:cNvCxnSpPr/>
          <p:nvPr/>
        </p:nvCxnSpPr>
        <p:spPr>
          <a:xfrm flipV="1">
            <a:off x="1659420" y="3696624"/>
            <a:ext cx="854304" cy="216245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217348" y="1746895"/>
            <a:ext cx="25472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价格水平的确定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3217348" y="2986705"/>
            <a:ext cx="25472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支付方式的选择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3221991" y="4158298"/>
            <a:ext cx="3375287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交货及罚金条件的确定 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13198" y="5414499"/>
            <a:ext cx="337528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保证期长短的综合考虑</a:t>
            </a:r>
          </a:p>
        </p:txBody>
      </p:sp>
      <p:sp>
        <p:nvSpPr>
          <p:cNvPr id="13" name="矩形 12"/>
          <p:cNvSpPr/>
          <p:nvPr/>
        </p:nvSpPr>
        <p:spPr>
          <a:xfrm>
            <a:off x="6094815" y="889029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．成本因素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．需求因素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．竞争因素：完全竞争、完全垄断、垄断竞争、寡头垄断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．产品因素：声誉、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．环境因素：政策、经济形势、银行利率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5849146" y="1066354"/>
            <a:ext cx="161161" cy="187170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764638" y="3114978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如：付款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交单和承兑交单支付方式）</a:t>
            </a:r>
          </a:p>
        </p:txBody>
      </p:sp>
    </p:spTree>
    <p:extLst>
      <p:ext uri="{BB962C8B-B14F-4D97-AF65-F5344CB8AC3E}">
        <p14:creationId xmlns:p14="http://schemas.microsoft.com/office/powerpoint/2010/main" val="296886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 220"/>
          <p:cNvSpPr/>
          <p:nvPr/>
        </p:nvSpPr>
        <p:spPr>
          <a:xfrm>
            <a:off x="-847" y="403860"/>
            <a:ext cx="2641600" cy="7112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考试题型</a:t>
            </a:r>
          </a:p>
        </p:txBody>
      </p:sp>
      <p:graphicFrame>
        <p:nvGraphicFramePr>
          <p:cNvPr id="4" name="表格 3"/>
          <p:cNvGraphicFramePr/>
          <p:nvPr>
            <p:extLst/>
          </p:nvPr>
        </p:nvGraphicFramePr>
        <p:xfrm>
          <a:off x="2300817" y="1620521"/>
          <a:ext cx="7086600" cy="403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283"/>
                <a:gridCol w="1765300"/>
                <a:gridCol w="1460500"/>
                <a:gridCol w="1424517"/>
              </a:tblGrid>
              <a:tr h="5758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题型</a:t>
                      </a: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分值</a:t>
                      </a: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个数</a:t>
                      </a: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总分</a:t>
                      </a: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5758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7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单选</a:t>
                      </a: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</a:t>
                      </a: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2</a:t>
                      </a: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0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2</a:t>
                      </a: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0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758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700" b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多选</a:t>
                      </a: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2</a:t>
                      </a: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5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10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758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名解</a:t>
                      </a:r>
                      <a:endParaRPr lang="zh-CN" altLang="en-US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3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4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12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758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简答</a:t>
                      </a:r>
                      <a:endParaRPr lang="zh-CN" altLang="en-US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6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5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30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758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论述</a:t>
                      </a:r>
                      <a:endParaRPr lang="zh-CN" altLang="en-US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8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2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16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58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案例分析</a:t>
                      </a:r>
                      <a:endParaRPr lang="zh-CN" altLang="en-US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12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12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568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“只要人们为了取得一致而磋商协议，他们就是在进行谈判”。该观点的持有者是（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尼尔龙伯格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马什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迈耶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盖芬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5921" y="4400666"/>
            <a:ext cx="9434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美国谈判协会会长、著名律师尼尔龙伯格在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谈判的艺术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中指出：“只要人们为了改变相互关系而交换观点，只要人们为了取得一致而磋商协议，他们就是在进行谈判。”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1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61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300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5394970"/>
            <a:ext cx="3553773" cy="874395"/>
            <a:chOff x="-1862093" y="1035850"/>
            <a:chExt cx="3553773" cy="788186"/>
          </a:xfrm>
        </p:grpSpPr>
        <p:sp>
          <p:nvSpPr>
            <p:cNvPr id="29" name="矩形 28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交易条件</a:t>
              </a:r>
            </a:p>
          </p:txBody>
        </p:sp>
        <p:sp>
          <p:nvSpPr>
            <p:cNvPr id="31" name="等腰三角形 30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42129" y="15011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1496577" y="6209196"/>
            <a:ext cx="2518252" cy="432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20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最低可接受限度</a:t>
            </a:r>
            <a:r>
              <a:rPr lang="en-US" altLang="zh-CN" sz="20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】</a:t>
            </a:r>
            <a:endParaRPr lang="zh-CN" altLang="en-US" sz="20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544769" y="1955947"/>
            <a:ext cx="588070" cy="3673559"/>
            <a:chOff x="2102686" y="3949867"/>
            <a:chExt cx="368326" cy="1864429"/>
          </a:xfrm>
        </p:grpSpPr>
        <p:grpSp>
          <p:nvGrpSpPr>
            <p:cNvPr id="39" name="组合 38"/>
            <p:cNvGrpSpPr/>
            <p:nvPr/>
          </p:nvGrpSpPr>
          <p:grpSpPr>
            <a:xfrm>
              <a:off x="2102686" y="3949867"/>
              <a:ext cx="368326" cy="1864429"/>
              <a:chOff x="2062720" y="1527583"/>
              <a:chExt cx="312844" cy="815310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2062720" y="1527583"/>
                <a:ext cx="305410" cy="815310"/>
                <a:chOff x="4229462" y="2270912"/>
                <a:chExt cx="501253" cy="1108359"/>
              </a:xfrm>
            </p:grpSpPr>
            <p:grpSp>
              <p:nvGrpSpPr>
                <p:cNvPr id="43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4067193" y="2434530"/>
                  <a:ext cx="827139" cy="499904"/>
                  <a:chOff x="-51466" y="504053"/>
                  <a:chExt cx="6037670" cy="648072"/>
                </a:xfrm>
              </p:grpSpPr>
              <p:sp>
                <p:nvSpPr>
                  <p:cNvPr id="56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-51466" y="504053"/>
                    <a:ext cx="6032668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57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86204" y="504053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44" name="直接连接符 43"/>
                <p:cNvCxnSpPr>
                  <a:stCxn id="56" idx="0"/>
                </p:cNvCxnSpPr>
                <p:nvPr/>
              </p:nvCxnSpPr>
              <p:spPr>
                <a:xfrm flipH="1">
                  <a:off x="4230810" y="3098051"/>
                  <a:ext cx="1" cy="27590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箭头连接符 35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479414" y="3129319"/>
                  <a:ext cx="0" cy="49990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2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23270" y="1643948"/>
                <a:ext cx="0" cy="304588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0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82961" y="4998140"/>
              <a:ext cx="0" cy="35860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7" name="直接连接符 6"/>
          <p:cNvCxnSpPr/>
          <p:nvPr/>
        </p:nvCxnSpPr>
        <p:spPr>
          <a:xfrm flipV="1">
            <a:off x="1659420" y="3696624"/>
            <a:ext cx="854304" cy="216245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217348" y="1746895"/>
            <a:ext cx="25472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价格水平的确定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3217348" y="2986705"/>
            <a:ext cx="25472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支付方式的选择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3221991" y="4158298"/>
            <a:ext cx="3375287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交货及罚金条件的确定 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13198" y="5414499"/>
            <a:ext cx="337528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保证期长短的综合考虑</a:t>
            </a:r>
          </a:p>
        </p:txBody>
      </p:sp>
      <p:sp>
        <p:nvSpPr>
          <p:cNvPr id="13" name="矩形 12"/>
          <p:cNvSpPr/>
          <p:nvPr/>
        </p:nvSpPr>
        <p:spPr>
          <a:xfrm>
            <a:off x="6094815" y="889029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．成本因素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．需求因素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．竞争因素：完全竞争、完全垄断、垄断竞争、寡头垄断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．产品因素：声誉、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．环境因素：政策、经济形势、银行利率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5849146" y="1066354"/>
            <a:ext cx="161161" cy="187170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764638" y="3114978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如：付款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交单和承兑交单支付方式）</a:t>
            </a:r>
          </a:p>
        </p:txBody>
      </p:sp>
      <p:sp>
        <p:nvSpPr>
          <p:cNvPr id="45" name="矩形 44"/>
          <p:cNvSpPr/>
          <p:nvPr/>
        </p:nvSpPr>
        <p:spPr>
          <a:xfrm>
            <a:off x="6684363" y="5456273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（卖方将货物卖出后的担保期限）</a:t>
            </a:r>
          </a:p>
        </p:txBody>
      </p:sp>
    </p:spTree>
    <p:extLst>
      <p:ext uri="{BB962C8B-B14F-4D97-AF65-F5344CB8AC3E}">
        <p14:creationId xmlns:p14="http://schemas.microsoft.com/office/powerpoint/2010/main" val="58042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223657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2" y="2461779"/>
            <a:ext cx="43114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2646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人员：组织与管理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目标：确定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2" y="2601076"/>
            <a:ext cx="3911858" cy="113043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信息：准备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方案：制定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模拟谈判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交易条件：最低可接受限度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3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0023" y="1308116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7837" y="2593371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68227" y="3089602"/>
            <a:ext cx="2558782" cy="616689"/>
            <a:chOff x="-84650" y="0"/>
            <a:chExt cx="2489562" cy="576064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84650" y="42031"/>
              <a:ext cx="2489562" cy="4887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726297"/>
            <a:ext cx="3463352" cy="5395094"/>
            <a:chOff x="4552950" y="225498"/>
            <a:chExt cx="3106738" cy="4728940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821598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225498"/>
              <a:ext cx="1798638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42351"/>
              <a:ext cx="2574925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87757"/>
              <a:ext cx="3106738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708510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0858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50017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44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223657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2" y="2461779"/>
            <a:ext cx="43114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谈判各阶段策略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策略概述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报价阶段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2" y="2601076"/>
            <a:ext cx="3911858" cy="113043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开局阶段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磋商阶段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成交阶段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处理僵局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223657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2" y="2461779"/>
            <a:ext cx="43114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谈判各阶段策略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策略概述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报价阶段</a:t>
            </a:r>
            <a:endParaRPr lang="zh-CN" altLang="zh-CN" sz="24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2" y="2601076"/>
            <a:ext cx="3911858" cy="113043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开局阶段</a:t>
            </a:r>
            <a:endParaRPr lang="zh-CN" altLang="zh-CN" sz="24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磋商阶段</a:t>
            </a:r>
            <a:endParaRPr lang="zh-CN" altLang="zh-CN" sz="24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成交阶段</a:t>
            </a:r>
            <a:endParaRPr lang="zh-CN" altLang="zh-CN" sz="24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处理僵局</a:t>
            </a:r>
            <a:endParaRPr lang="zh-CN" altLang="zh-CN" sz="24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911153" y="465520"/>
            <a:ext cx="619918" cy="660273"/>
            <a:chOff x="6535243" y="2524701"/>
            <a:chExt cx="717051" cy="717051"/>
          </a:xfrm>
        </p:grpSpPr>
        <p:sp>
          <p:nvSpPr>
            <p:cNvPr id="28" name="泪滴形 27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6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305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134997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654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4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306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2159645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654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7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307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2947831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654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20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308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654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6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309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4450" y="4608545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成交阶段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654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1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谈判作为协调各方关系的重要手段，广泛应用于（ ）等领域。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军事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外交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科技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77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310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654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70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谈判作为协调各方关系的重要手段，广泛应用于（ ）等领域。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军事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外交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科技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0466" y="4282332"/>
            <a:ext cx="8520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谈判作为协调各方关系的重要手段，广泛应用于政治、经济、军事、外交、科技等领域。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55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673736" y="3632473"/>
            <a:ext cx="1794471" cy="39312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特点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五边形 14"/>
          <p:cNvSpPr/>
          <p:nvPr/>
        </p:nvSpPr>
        <p:spPr>
          <a:xfrm flipH="1">
            <a:off x="7714690" y="944698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38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673736" y="3632473"/>
            <a:ext cx="1794471" cy="39312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特点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五边形 36"/>
          <p:cNvSpPr/>
          <p:nvPr/>
        </p:nvSpPr>
        <p:spPr>
          <a:xfrm flipH="1">
            <a:off x="4606156" y="3644538"/>
            <a:ext cx="202324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与一般贸易相比较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五边形 14"/>
          <p:cNvSpPr/>
          <p:nvPr/>
        </p:nvSpPr>
        <p:spPr>
          <a:xfrm flipH="1">
            <a:off x="7714690" y="944698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835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73736" y="2541514"/>
            <a:ext cx="3210931" cy="2484548"/>
            <a:chOff x="869530" y="2091690"/>
            <a:chExt cx="4474598" cy="3800475"/>
          </a:xfrm>
        </p:grpSpPr>
        <p:sp>
          <p:nvSpPr>
            <p:cNvPr id="27" name="圆角矩形 26"/>
            <p:cNvSpPr/>
            <p:nvPr/>
          </p:nvSpPr>
          <p:spPr>
            <a:xfrm>
              <a:off x="869530" y="3760470"/>
              <a:ext cx="2500688" cy="6013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特点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384683" y="5337810"/>
              <a:ext cx="1959445" cy="55435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特殊性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29" name="曲线连接符 28"/>
            <p:cNvCxnSpPr>
              <a:stCxn id="27" idx="0"/>
            </p:cNvCxnSpPr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/>
            <p:nvPr/>
          </p:nvCxnSpPr>
          <p:spPr>
            <a:xfrm rot="16200000" flipH="1">
              <a:off x="2125685" y="4355688"/>
              <a:ext cx="1253490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3384683" y="2091690"/>
              <a:ext cx="1959445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共性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37" name="五边形 36"/>
          <p:cNvSpPr/>
          <p:nvPr/>
        </p:nvSpPr>
        <p:spPr>
          <a:xfrm flipH="1">
            <a:off x="7714690" y="944698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五边形 19"/>
          <p:cNvSpPr/>
          <p:nvPr/>
        </p:nvSpPr>
        <p:spPr>
          <a:xfrm flipH="1">
            <a:off x="4606156" y="3644538"/>
            <a:ext cx="202324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与一般贸易相比较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913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73736" y="2541514"/>
            <a:ext cx="3210931" cy="2484548"/>
            <a:chOff x="869530" y="2091690"/>
            <a:chExt cx="4474598" cy="3800475"/>
          </a:xfrm>
        </p:grpSpPr>
        <p:sp>
          <p:nvSpPr>
            <p:cNvPr id="27" name="圆角矩形 26"/>
            <p:cNvSpPr/>
            <p:nvPr/>
          </p:nvSpPr>
          <p:spPr>
            <a:xfrm>
              <a:off x="869530" y="3760470"/>
              <a:ext cx="2500688" cy="6013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特点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384683" y="5337810"/>
              <a:ext cx="1959445" cy="55435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特殊性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29" name="曲线连接符 28"/>
            <p:cNvCxnSpPr>
              <a:stCxn id="27" idx="0"/>
            </p:cNvCxnSpPr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/>
            <p:nvPr/>
          </p:nvCxnSpPr>
          <p:spPr>
            <a:xfrm rot="16200000" flipH="1">
              <a:off x="2125685" y="4355688"/>
              <a:ext cx="1253490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3384683" y="2091690"/>
              <a:ext cx="1959445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共性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32" name="左大括号 31"/>
          <p:cNvSpPr/>
          <p:nvPr/>
        </p:nvSpPr>
        <p:spPr>
          <a:xfrm>
            <a:off x="6069701" y="2108348"/>
            <a:ext cx="238800" cy="12287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6493535" y="2053303"/>
            <a:ext cx="3609598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核心：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目的：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主要评价指标：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五边形 20"/>
          <p:cNvSpPr/>
          <p:nvPr/>
        </p:nvSpPr>
        <p:spPr>
          <a:xfrm flipH="1">
            <a:off x="4606156" y="3644538"/>
            <a:ext cx="202324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与一般贸易相比较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五边形 21"/>
          <p:cNvSpPr/>
          <p:nvPr/>
        </p:nvSpPr>
        <p:spPr>
          <a:xfrm flipH="1">
            <a:off x="7714690" y="944698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601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73736" y="2541514"/>
            <a:ext cx="3210931" cy="2484548"/>
            <a:chOff x="869530" y="2091690"/>
            <a:chExt cx="4474598" cy="3800475"/>
          </a:xfrm>
        </p:grpSpPr>
        <p:sp>
          <p:nvSpPr>
            <p:cNvPr id="27" name="圆角矩形 26"/>
            <p:cNvSpPr/>
            <p:nvPr/>
          </p:nvSpPr>
          <p:spPr>
            <a:xfrm>
              <a:off x="869530" y="3760470"/>
              <a:ext cx="2500688" cy="6013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特点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384683" y="5337810"/>
              <a:ext cx="1959445" cy="55435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特殊性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29" name="曲线连接符 28"/>
            <p:cNvCxnSpPr>
              <a:stCxn id="27" idx="0"/>
            </p:cNvCxnSpPr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/>
            <p:nvPr/>
          </p:nvCxnSpPr>
          <p:spPr>
            <a:xfrm rot="16200000" flipH="1">
              <a:off x="2125685" y="4355688"/>
              <a:ext cx="1253490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3384683" y="2091690"/>
              <a:ext cx="1959445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共性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32" name="左大括号 31"/>
          <p:cNvSpPr/>
          <p:nvPr/>
        </p:nvSpPr>
        <p:spPr>
          <a:xfrm>
            <a:off x="6069701" y="2108348"/>
            <a:ext cx="238800" cy="12287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6493535" y="2053303"/>
            <a:ext cx="36095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核心：价格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目的：经济利益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主要评价指标：经济利益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五边形 20"/>
          <p:cNvSpPr/>
          <p:nvPr/>
        </p:nvSpPr>
        <p:spPr>
          <a:xfrm flipH="1">
            <a:off x="4606156" y="3644538"/>
            <a:ext cx="202324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与一般贸易相比较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五边形 21"/>
          <p:cNvSpPr/>
          <p:nvPr/>
        </p:nvSpPr>
        <p:spPr>
          <a:xfrm flipH="1">
            <a:off x="7714690" y="944698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70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73736" y="2541514"/>
            <a:ext cx="3210931" cy="2484548"/>
            <a:chOff x="869530" y="2091690"/>
            <a:chExt cx="4474598" cy="3800475"/>
          </a:xfrm>
        </p:grpSpPr>
        <p:sp>
          <p:nvSpPr>
            <p:cNvPr id="27" name="圆角矩形 26"/>
            <p:cNvSpPr/>
            <p:nvPr/>
          </p:nvSpPr>
          <p:spPr>
            <a:xfrm>
              <a:off x="869530" y="3760470"/>
              <a:ext cx="2500688" cy="6013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特点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384683" y="5337810"/>
              <a:ext cx="1959445" cy="55435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特殊性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29" name="曲线连接符 28"/>
            <p:cNvCxnSpPr>
              <a:stCxn id="27" idx="0"/>
            </p:cNvCxnSpPr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/>
            <p:nvPr/>
          </p:nvCxnSpPr>
          <p:spPr>
            <a:xfrm rot="16200000" flipH="1">
              <a:off x="2125685" y="4355688"/>
              <a:ext cx="1253490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3384683" y="2091690"/>
              <a:ext cx="1959445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共性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32" name="左大括号 31"/>
          <p:cNvSpPr/>
          <p:nvPr/>
        </p:nvSpPr>
        <p:spPr>
          <a:xfrm>
            <a:off x="6069701" y="2108348"/>
            <a:ext cx="238800" cy="12287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3" name="左大括号 32"/>
          <p:cNvSpPr/>
          <p:nvPr/>
        </p:nvSpPr>
        <p:spPr>
          <a:xfrm>
            <a:off x="6030696" y="4100838"/>
            <a:ext cx="238800" cy="14880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6493535" y="2053303"/>
            <a:ext cx="36095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核心：价格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目的：经济利益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主要评价指标：经济利益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15525" y="3967694"/>
            <a:ext cx="3038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较强的政策性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按国际惯例办事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谈判内容广泛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涉及因素复杂多样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五边形 22"/>
          <p:cNvSpPr/>
          <p:nvPr/>
        </p:nvSpPr>
        <p:spPr>
          <a:xfrm flipH="1">
            <a:off x="4606156" y="3644538"/>
            <a:ext cx="202324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与一般贸易相比较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7714690" y="944698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734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73736" y="2541514"/>
            <a:ext cx="3210931" cy="2484548"/>
            <a:chOff x="869530" y="2091690"/>
            <a:chExt cx="4474598" cy="3800475"/>
          </a:xfrm>
        </p:grpSpPr>
        <p:sp>
          <p:nvSpPr>
            <p:cNvPr id="27" name="圆角矩形 26"/>
            <p:cNvSpPr/>
            <p:nvPr/>
          </p:nvSpPr>
          <p:spPr>
            <a:xfrm>
              <a:off x="869530" y="3760470"/>
              <a:ext cx="2500688" cy="6013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特点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384683" y="5337810"/>
              <a:ext cx="1959445" cy="55435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特殊性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29" name="曲线连接符 28"/>
            <p:cNvCxnSpPr>
              <a:stCxn id="27" idx="0"/>
            </p:cNvCxnSpPr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/>
            <p:nvPr/>
          </p:nvCxnSpPr>
          <p:spPr>
            <a:xfrm rot="16200000" flipH="1">
              <a:off x="2125685" y="4355688"/>
              <a:ext cx="1253490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3384683" y="2091690"/>
              <a:ext cx="1959445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共性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32" name="左大括号 31"/>
          <p:cNvSpPr/>
          <p:nvPr/>
        </p:nvSpPr>
        <p:spPr>
          <a:xfrm>
            <a:off x="6069701" y="2108348"/>
            <a:ext cx="238800" cy="12287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3" name="左大括号 32"/>
          <p:cNvSpPr/>
          <p:nvPr/>
        </p:nvSpPr>
        <p:spPr>
          <a:xfrm>
            <a:off x="6030696" y="4100838"/>
            <a:ext cx="238800" cy="14880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6493535" y="2053303"/>
            <a:ext cx="36095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核心：价格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目的：经济利益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主要评价指标：经济利益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15525" y="3967694"/>
            <a:ext cx="3038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较强的政策性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按国际惯例办事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谈判内容广泛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涉及因素复杂多样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4606156" y="3644538"/>
            <a:ext cx="202324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与一般贸易相比较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五边形 24"/>
          <p:cNvSpPr/>
          <p:nvPr/>
        </p:nvSpPr>
        <p:spPr>
          <a:xfrm flipH="1">
            <a:off x="7714690" y="944698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696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 220"/>
          <p:cNvSpPr/>
          <p:nvPr/>
        </p:nvSpPr>
        <p:spPr>
          <a:xfrm>
            <a:off x="-847" y="403860"/>
            <a:ext cx="2641600" cy="7112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上课技巧</a:t>
            </a:r>
            <a:endParaRPr lang="zh-CN" altLang="en-US" sz="32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457834" y="1562859"/>
            <a:ext cx="11051967" cy="261544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2pPr>
            <a:lvl3pPr marL="11430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3pPr>
            <a:lvl4pPr marL="16002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2667" dirty="0">
                <a:solidFill>
                  <a:sysClr val="windowText" lastClr="000000"/>
                </a:solidFill>
              </a:rPr>
              <a:t>1.</a:t>
            </a:r>
            <a:r>
              <a:rPr lang="zh-CN" altLang="en-US" sz="2667" dirty="0">
                <a:solidFill>
                  <a:sysClr val="windowText" lastClr="000000"/>
                </a:solidFill>
              </a:rPr>
              <a:t>认真听讲，积极互动。</a:t>
            </a:r>
          </a:p>
          <a:p>
            <a:pPr algn="ctr" defTabSz="1219170">
              <a:defRPr/>
            </a:pPr>
            <a:r>
              <a:rPr lang="en-US" altLang="zh-CN" sz="2667" dirty="0">
                <a:solidFill>
                  <a:sysClr val="windowText" lastClr="000000"/>
                </a:solidFill>
              </a:rPr>
              <a:t>2.</a:t>
            </a:r>
            <a:r>
              <a:rPr lang="zh-CN" altLang="en-US" sz="2667" dirty="0">
                <a:solidFill>
                  <a:sysClr val="windowText" lastClr="000000"/>
                </a:solidFill>
              </a:rPr>
              <a:t>听懂多练，轻松通过。</a:t>
            </a:r>
            <a:endParaRPr lang="en-US" altLang="zh-CN" sz="2667" dirty="0">
              <a:solidFill>
                <a:sysClr val="windowText" lastClr="000000"/>
              </a:solidFill>
            </a:endParaRPr>
          </a:p>
          <a:p>
            <a:pPr algn="ctr" defTabSz="1219170">
              <a:defRPr/>
            </a:pPr>
            <a:r>
              <a:rPr lang="zh-CN" altLang="en-US" sz="2667" dirty="0">
                <a:solidFill>
                  <a:sysClr val="windowText" lastClr="000000"/>
                </a:solidFill>
              </a:rPr>
              <a:t> </a:t>
            </a:r>
            <a:endParaRPr lang="en-US" altLang="zh-CN" sz="2667" dirty="0">
              <a:solidFill>
                <a:sysClr val="windowText" lastClr="000000"/>
              </a:solidFill>
            </a:endParaRPr>
          </a:p>
          <a:p>
            <a:pPr algn="ctr" defTabSz="1219170">
              <a:defRPr/>
            </a:pPr>
            <a:r>
              <a:rPr lang="zh-CN" altLang="en-US" sz="2667" dirty="0">
                <a:solidFill>
                  <a:sysClr val="windowText" lastClr="000000"/>
                </a:solidFill>
              </a:rPr>
              <a:t>知识点易考题型</a:t>
            </a:r>
            <a:r>
              <a:rPr lang="en-US" altLang="zh-CN" sz="2667" dirty="0">
                <a:solidFill>
                  <a:sysClr val="windowText" lastClr="000000"/>
                </a:solidFill>
              </a:rPr>
              <a:t>→</a:t>
            </a:r>
            <a:r>
              <a:rPr lang="zh-CN" altLang="en-US" sz="2667" dirty="0">
                <a:solidFill>
                  <a:sysClr val="windowText" lastClr="000000"/>
                </a:solidFill>
              </a:rPr>
              <a:t>（单选、多选、名词解释、简答、论述、案例</a:t>
            </a:r>
            <a:r>
              <a:rPr lang="zh-CN" altLang="en-US" sz="2667" dirty="0">
                <a:solidFill>
                  <a:sysClr val="windowText" lastClr="000000"/>
                </a:solidFill>
              </a:rPr>
              <a:t>分析</a:t>
            </a:r>
            <a:r>
              <a:rPr lang="zh-CN" altLang="en-US" sz="2667" dirty="0">
                <a:solidFill>
                  <a:sysClr val="windowText" lastClr="000000"/>
                </a:solidFill>
              </a:rPr>
              <a:t>题）</a:t>
            </a:r>
            <a:endParaRPr lang="en-US" altLang="zh-CN" sz="26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0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国际商务谈判与一般贸易谈判的共性体现在（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较强的政策性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以价格为核心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谈判内容广泛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影响因素复杂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6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国际商务谈判与一般贸易谈判的共性体现在（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较强的政策性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以价格为核心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谈判内容广泛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影响因素复杂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6528" y="3939001"/>
            <a:ext cx="528200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国际商务谈判具有一般贸易谈判的共性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、以经济利益为谈判的目的；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、以经济利益作为谈判的主要评价指标；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、以价格作为谈判的核心。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6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以下各项中，不是国际商务谈判共性的是（ ）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以价格作为谈判核心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以经济利益作为谈判的目的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谈判的机会成本是评价指标之一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即使谈判失败也要建立友好关系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0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以下各项中，不是国际商务谈判共性的是（ ）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以价格作为谈判核心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以经济利益作为谈判的目的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谈判的机会成本是评价指标之一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即使谈判失败也要建立友好关系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6528" y="3939001"/>
            <a:ext cx="528200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国际商务谈判具有一般贸易谈判的共性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、以经济利益为谈判的目的；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、以经济利益作为谈判的主要评价指标；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、以价格作为谈判的核心。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26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6742" y="2583085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国际商务谈判概述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53640" y="161349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9569" y="166133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概念及特点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53640" y="2613337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88305" y="269798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种类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53640" y="361318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59569" y="369648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基本原则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253640" y="4613027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59569" y="471406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基本程序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84023" y="2598677"/>
            <a:ext cx="619918" cy="660273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742" y="2601076"/>
            <a:ext cx="3367572" cy="113043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42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4524" y="2035237"/>
            <a:ext cx="5103551" cy="3754144"/>
            <a:chOff x="3678347" y="1771378"/>
            <a:chExt cx="5744505" cy="3754144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7" y="1771378"/>
              <a:ext cx="4280905" cy="3754144"/>
              <a:chOff x="4552948" y="233284"/>
              <a:chExt cx="5388928" cy="3464083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8" y="829379"/>
                <a:ext cx="4232884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1" y="233284"/>
                <a:ext cx="387054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1" y="1450134"/>
                <a:ext cx="387054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1" y="2095537"/>
                <a:ext cx="310673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进行的地点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51" y="2716291"/>
                <a:ext cx="538892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096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4524" y="2035237"/>
            <a:ext cx="5103551" cy="3754144"/>
            <a:chOff x="3678347" y="1771378"/>
            <a:chExt cx="5744505" cy="3754144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7" y="1771378"/>
              <a:ext cx="4280905" cy="3754144"/>
              <a:chOff x="4552948" y="233284"/>
              <a:chExt cx="5388928" cy="3464083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8" y="829379"/>
                <a:ext cx="4232884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1" y="233284"/>
                <a:ext cx="387054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1" y="1450134"/>
                <a:ext cx="387054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1" y="2095537"/>
                <a:ext cx="310673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进行的地点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51" y="2716291"/>
                <a:ext cx="538892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五边形 31"/>
          <p:cNvSpPr/>
          <p:nvPr/>
        </p:nvSpPr>
        <p:spPr>
          <a:xfrm flipH="1">
            <a:off x="6781950" y="874393"/>
            <a:ext cx="1841211" cy="32702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</p:spTree>
    <p:extLst>
      <p:ext uri="{BB962C8B-B14F-4D97-AF65-F5344CB8AC3E}">
        <p14:creationId xmlns:p14="http://schemas.microsoft.com/office/powerpoint/2010/main" val="90366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4524" y="2010583"/>
            <a:ext cx="6566591" cy="3778798"/>
            <a:chOff x="3678347" y="1746724"/>
            <a:chExt cx="7391288" cy="3778798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7" y="1746724"/>
              <a:ext cx="5927688" cy="3778798"/>
              <a:chOff x="4552948" y="210535"/>
              <a:chExt cx="7461947" cy="3486832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8" y="829379"/>
                <a:ext cx="4232884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1" y="210535"/>
                <a:ext cx="7461944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1" y="1450134"/>
                <a:ext cx="387054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1" y="2095537"/>
                <a:ext cx="310673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进行的地点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51" y="2716291"/>
                <a:ext cx="538892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0655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4524" y="2010583"/>
            <a:ext cx="6566591" cy="3778798"/>
            <a:chOff x="3678347" y="1746724"/>
            <a:chExt cx="7391288" cy="3778798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8" y="1746724"/>
              <a:ext cx="5927687" cy="3778798"/>
              <a:chOff x="4552949" y="210535"/>
              <a:chExt cx="7461946" cy="3486832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9" y="806630"/>
                <a:ext cx="7248548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数量：    双方谈判   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0" y="210535"/>
                <a:ext cx="7461945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1" y="1450134"/>
                <a:ext cx="387054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1" y="2095537"/>
                <a:ext cx="310673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进行的地点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51" y="2716291"/>
                <a:ext cx="538892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5098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4524" y="2010583"/>
            <a:ext cx="6566591" cy="3778798"/>
            <a:chOff x="3678347" y="1746724"/>
            <a:chExt cx="7391288" cy="3778798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8" y="1746724"/>
              <a:ext cx="5927687" cy="3778798"/>
              <a:chOff x="4552949" y="210535"/>
              <a:chExt cx="7461946" cy="3486832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9" y="829379"/>
                <a:ext cx="7248549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谈判利益主体的数量：    双方谈判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0" y="210535"/>
                <a:ext cx="7461945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0" y="1427386"/>
                <a:ext cx="7355246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方式：    口头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  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书面谈判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1" y="2095537"/>
                <a:ext cx="310673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进行的地点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51" y="2716291"/>
                <a:ext cx="538892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9345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 220"/>
          <p:cNvSpPr/>
          <p:nvPr/>
        </p:nvSpPr>
        <p:spPr>
          <a:xfrm>
            <a:off x="-847" y="403860"/>
            <a:ext cx="2641600" cy="7112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上课要求</a:t>
            </a:r>
            <a:endParaRPr lang="zh-CN" altLang="en-US" sz="32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983093" y="2114190"/>
            <a:ext cx="6090884" cy="126102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2pPr>
            <a:lvl3pPr marL="11430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3pPr>
            <a:lvl4pPr marL="16002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lang="zh-CN" altLang="en-US" sz="2667" dirty="0">
                <a:solidFill>
                  <a:sysClr val="windowText" lastClr="000000"/>
                </a:solidFill>
              </a:rPr>
              <a:t>每一</a:t>
            </a:r>
            <a:r>
              <a:rPr lang="zh-CN" altLang="en-US" sz="2667" dirty="0" smtClean="0">
                <a:solidFill>
                  <a:sysClr val="windowText" lastClr="000000"/>
                </a:solidFill>
              </a:rPr>
              <a:t>位听课（</a:t>
            </a:r>
            <a:r>
              <a:rPr lang="zh-CN" altLang="en-US" sz="2667" dirty="0" smtClean="0">
                <a:solidFill>
                  <a:srgbClr val="FF0000"/>
                </a:solidFill>
              </a:rPr>
              <a:t>直播 或 重播</a:t>
            </a:r>
            <a:r>
              <a:rPr lang="zh-CN" altLang="en-US" sz="2667" dirty="0" smtClean="0">
                <a:solidFill>
                  <a:sysClr val="windowText" lastClr="000000"/>
                </a:solidFill>
              </a:rPr>
              <a:t>）的同学，</a:t>
            </a:r>
            <a:endParaRPr lang="en-US" altLang="zh-CN" sz="2667" dirty="0" smtClean="0">
              <a:solidFill>
                <a:sysClr val="windowText" lastClr="000000"/>
              </a:solidFill>
            </a:endParaRPr>
          </a:p>
          <a:p>
            <a:pPr defTabSz="1219170">
              <a:defRPr/>
            </a:pPr>
            <a:r>
              <a:rPr lang="zh-CN" altLang="en-US" sz="2667" dirty="0" smtClean="0">
                <a:solidFill>
                  <a:sysClr val="windowText" lastClr="000000"/>
                </a:solidFill>
              </a:rPr>
              <a:t>一定要完成</a:t>
            </a:r>
            <a:r>
              <a:rPr lang="zh-CN" altLang="en-US" sz="2667" dirty="0" smtClean="0">
                <a:solidFill>
                  <a:srgbClr val="FF0000"/>
                </a:solidFill>
              </a:rPr>
              <a:t>随堂考</a:t>
            </a:r>
            <a:r>
              <a:rPr lang="zh-CN" altLang="en-US" sz="2667" dirty="0" smtClean="0">
                <a:solidFill>
                  <a:sysClr val="windowText" lastClr="000000"/>
                </a:solidFill>
              </a:rPr>
              <a:t>和</a:t>
            </a:r>
            <a:r>
              <a:rPr lang="zh-CN" altLang="en-US" sz="2667" dirty="0" smtClean="0">
                <a:solidFill>
                  <a:srgbClr val="FF0000"/>
                </a:solidFill>
              </a:rPr>
              <a:t>作业。</a:t>
            </a:r>
            <a:endParaRPr lang="zh-CN" altLang="en-US" sz="2667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83093" y="3831234"/>
            <a:ext cx="709040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7" dirty="0">
                <a:solidFill>
                  <a:srgbClr val="FF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题库</a:t>
            </a:r>
            <a:r>
              <a:rPr lang="zh-CN" altLang="en-US" sz="2667" dirty="0">
                <a:solidFill>
                  <a:sysClr val="windowText" lastClr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练习完成顺序：极高频</a:t>
            </a:r>
            <a:r>
              <a:rPr lang="en-US" altLang="zh-CN" sz="2667" dirty="0">
                <a:solidFill>
                  <a:sysClr val="windowText" lastClr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&gt;</a:t>
            </a:r>
            <a:r>
              <a:rPr lang="zh-CN" altLang="en-US" sz="2667" dirty="0">
                <a:solidFill>
                  <a:sysClr val="windowText" lastClr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高频</a:t>
            </a:r>
            <a:r>
              <a:rPr lang="en-US" altLang="zh-CN" sz="2667" dirty="0">
                <a:solidFill>
                  <a:sysClr val="windowText" lastClr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&gt;</a:t>
            </a:r>
            <a:r>
              <a:rPr lang="zh-CN" altLang="en-US" sz="2667" dirty="0">
                <a:solidFill>
                  <a:sysClr val="windowText" lastClr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中频</a:t>
            </a:r>
            <a:r>
              <a:rPr lang="en-US" altLang="zh-CN" sz="2667" dirty="0">
                <a:solidFill>
                  <a:sysClr val="windowText" lastClr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&gt;</a:t>
            </a:r>
            <a:r>
              <a:rPr lang="zh-CN" altLang="en-US" sz="2667" dirty="0">
                <a:solidFill>
                  <a:sysClr val="windowText" lastClr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低频</a:t>
            </a:r>
          </a:p>
        </p:txBody>
      </p:sp>
    </p:spTree>
    <p:extLst>
      <p:ext uri="{BB962C8B-B14F-4D97-AF65-F5344CB8AC3E}">
        <p14:creationId xmlns:p14="http://schemas.microsoft.com/office/powerpoint/2010/main" val="197561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4524" y="2010583"/>
            <a:ext cx="8793424" cy="3778798"/>
            <a:chOff x="3678347" y="1746724"/>
            <a:chExt cx="9897788" cy="3778798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8" y="1746724"/>
              <a:ext cx="8434187" cy="3778798"/>
              <a:chOff x="4552949" y="210535"/>
              <a:chExt cx="10617202" cy="3486832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9" y="829379"/>
                <a:ext cx="7248549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谈判利益主体的数量：    双方谈判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0" y="210535"/>
                <a:ext cx="7461945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0" y="1450135"/>
                <a:ext cx="7355246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谈判双方接触的方式：    口头谈判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书面谈判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0" y="2072788"/>
                <a:ext cx="10617201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谈判进行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的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地点：     主场谈判（东道主）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客场谈判 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中立场谈判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51" y="2716291"/>
                <a:ext cx="538892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106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36815" y="1838532"/>
            <a:ext cx="54343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主场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“客场谈判”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“中立场谈判”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6440" y="2962301"/>
            <a:ext cx="88750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0" i="0" dirty="0" smtClean="0">
                <a:solidFill>
                  <a:srgbClr val="1F2D3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主场谈判：对谈判的某一方来讲谈判是在</a:t>
            </a:r>
            <a:r>
              <a:rPr lang="zh-CN" altLang="en-US" sz="2000" b="0" i="0" dirty="0" smtClean="0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其所在地</a:t>
            </a:r>
            <a:r>
              <a:rPr lang="zh-CN" altLang="en-US" sz="2000" b="0" i="0" dirty="0" smtClean="0">
                <a:solidFill>
                  <a:srgbClr val="1F2D3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进行，他就是</a:t>
            </a:r>
            <a:r>
              <a:rPr lang="zh-CN" altLang="en-US" sz="2000" b="0" i="0" dirty="0" smtClean="0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东道主</a:t>
            </a:r>
            <a:r>
              <a:rPr lang="zh-CN" altLang="en-US" sz="2000" b="0" i="0" dirty="0" smtClean="0">
                <a:solidFill>
                  <a:srgbClr val="1F2D3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0" i="0" dirty="0" smtClean="0">
              <a:solidFill>
                <a:srgbClr val="1F2D3D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0" i="0" dirty="0" smtClean="0">
                <a:solidFill>
                  <a:srgbClr val="1F2D3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客场谈判：对谈判的另一方来讲就是客场谈判，他是以</a:t>
            </a:r>
            <a:r>
              <a:rPr lang="zh-CN" altLang="en-US" sz="2000" b="0" i="0" dirty="0" smtClean="0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宾客</a:t>
            </a:r>
            <a:r>
              <a:rPr lang="zh-CN" altLang="en-US" sz="2000" b="0" i="0" dirty="0" smtClean="0">
                <a:solidFill>
                  <a:srgbClr val="1F2D3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的身份前往谈判的。</a:t>
            </a:r>
            <a:endParaRPr lang="en-US" altLang="zh-CN" sz="2000" b="0" i="0" dirty="0" smtClean="0">
              <a:solidFill>
                <a:srgbClr val="1F2D3D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中立地谈判：在谈判双方所在地以外的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其他地点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进行的谈判。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五边形 11"/>
          <p:cNvSpPr/>
          <p:nvPr/>
        </p:nvSpPr>
        <p:spPr>
          <a:xfrm flipH="1">
            <a:off x="10005647" y="2392530"/>
            <a:ext cx="1841211" cy="32702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</p:spTree>
    <p:extLst>
      <p:ext uri="{BB962C8B-B14F-4D97-AF65-F5344CB8AC3E}">
        <p14:creationId xmlns:p14="http://schemas.microsoft.com/office/powerpoint/2010/main" val="390770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根据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谈判进行的地点不同，可以将谈判分为（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客场谈判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立地谈判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18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根据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谈判进行的地点不同，可以将谈判分为（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客场谈判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立地谈判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6528" y="4852903"/>
            <a:ext cx="528200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BDE</a:t>
            </a:r>
          </a:p>
        </p:txBody>
      </p:sp>
    </p:spTree>
    <p:extLst>
      <p:ext uri="{BB962C8B-B14F-4D97-AF65-F5344CB8AC3E}">
        <p14:creationId xmlns:p14="http://schemas.microsoft.com/office/powerpoint/2010/main" val="208210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根据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谈判进行的地点不同，可以将谈判分为（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客场谈判     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宾客身份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主场谈判     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谈判一方所在地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  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其他地方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6528" y="4852903"/>
            <a:ext cx="528200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BDE</a:t>
            </a:r>
          </a:p>
        </p:txBody>
      </p:sp>
    </p:spTree>
    <p:extLst>
      <p:ext uri="{BB962C8B-B14F-4D97-AF65-F5344CB8AC3E}">
        <p14:creationId xmlns:p14="http://schemas.microsoft.com/office/powerpoint/2010/main" val="263963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4524" y="2010583"/>
            <a:ext cx="8793424" cy="3778798"/>
            <a:chOff x="3678347" y="1746724"/>
            <a:chExt cx="9897788" cy="3778798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8" y="1746724"/>
              <a:ext cx="8434187" cy="3778798"/>
              <a:chOff x="4552949" y="210535"/>
              <a:chExt cx="10617202" cy="3486832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9" y="829379"/>
                <a:ext cx="7248549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谈判利益主体的数量：    双方谈判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0" y="210535"/>
                <a:ext cx="7461945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0" y="1450135"/>
                <a:ext cx="7355246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谈判双方接触的方式： 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口头谈判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书面谈判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0" y="2095537"/>
                <a:ext cx="10617201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谈判进行的地点：  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主场谈判（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东道主）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客场谈判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中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立场谈判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49" y="2693542"/>
                <a:ext cx="10251375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方针：  让步型 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立场型 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原则性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1858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4524" y="2010583"/>
            <a:ext cx="10665255" cy="3778798"/>
            <a:chOff x="3678347" y="1746724"/>
            <a:chExt cx="12004702" cy="3778798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8" y="1746724"/>
              <a:ext cx="10541101" cy="3778798"/>
              <a:chOff x="4552949" y="210535"/>
              <a:chExt cx="13269447" cy="3486832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9" y="829379"/>
                <a:ext cx="7248549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谈判利益主体的数量：    双方谈判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0" y="210535"/>
                <a:ext cx="7461945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0" y="1450135"/>
                <a:ext cx="7355246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谈判双方接触的方式： 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口头谈判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书面谈判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0" y="2095537"/>
                <a:ext cx="10617201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谈判进行的地点：  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主场谈判（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东道主）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客场谈判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中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立场谈判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49" y="2693542"/>
                <a:ext cx="13269447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方针：  </a:t>
                </a:r>
                <a:r>
                  <a:rPr lang="zh-CN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让步型 （</a:t>
                </a:r>
                <a:r>
                  <a:rPr lang="zh-CN" altLang="en-US" sz="1600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Franklin Gothic Book" pitchFamily="34" charset="0"/>
                  </a:rPr>
                  <a:t>软式</a:t>
                </a:r>
                <a:r>
                  <a:rPr lang="zh-CN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） </a:t>
                </a:r>
                <a:r>
                  <a:rPr lang="en-US" altLang="zh-CN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立场型（</a:t>
                </a:r>
                <a:r>
                  <a:rPr lang="zh-CN" altLang="en-US" sz="1600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Franklin Gothic Book" pitchFamily="34" charset="0"/>
                  </a:rPr>
                  <a:t>硬式</a:t>
                </a:r>
                <a:r>
                  <a:rPr lang="zh-CN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）  </a:t>
                </a:r>
                <a:r>
                  <a:rPr lang="en-US" altLang="zh-CN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原则性（</a:t>
                </a:r>
                <a:r>
                  <a:rPr lang="zh-CN" altLang="en-US" sz="1600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Franklin Gothic Book" pitchFamily="34" charset="0"/>
                  </a:rPr>
                  <a:t>价值型</a:t>
                </a:r>
                <a:r>
                  <a:rPr lang="zh-CN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）</a:t>
                </a:r>
                <a:endPara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02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36815" y="1439569"/>
            <a:ext cx="61808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让步型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“立场型谈判”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“原则型谈判”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1503068842"/>
              </p:ext>
            </p:extLst>
          </p:nvPr>
        </p:nvGraphicFramePr>
        <p:xfrm>
          <a:off x="2307771" y="2156187"/>
          <a:ext cx="9106808" cy="39415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048"/>
                <a:gridCol w="895415"/>
                <a:gridCol w="998113"/>
                <a:gridCol w="3039858"/>
                <a:gridCol w="2949374"/>
              </a:tblGrid>
              <a:tr h="585899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u="sng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五边形 12"/>
          <p:cNvSpPr/>
          <p:nvPr/>
        </p:nvSpPr>
        <p:spPr>
          <a:xfrm flipH="1">
            <a:off x="9964270" y="1844341"/>
            <a:ext cx="1740775" cy="320033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089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36815" y="1439569"/>
            <a:ext cx="61808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让步型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“立场型谈判”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“原则型谈判”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3692085405"/>
              </p:ext>
            </p:extLst>
          </p:nvPr>
        </p:nvGraphicFramePr>
        <p:xfrm>
          <a:off x="2307771" y="2156187"/>
          <a:ext cx="9106808" cy="39415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048"/>
                <a:gridCol w="895415"/>
                <a:gridCol w="998113"/>
                <a:gridCol w="3039858"/>
                <a:gridCol w="2949374"/>
              </a:tblGrid>
              <a:tr h="585899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朋友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u="sng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敌人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73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36815" y="1439569"/>
            <a:ext cx="61808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让步型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“立场型谈判”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“原则型谈判”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3073316486"/>
              </p:ext>
            </p:extLst>
          </p:nvPr>
        </p:nvGraphicFramePr>
        <p:xfrm>
          <a:off x="2307771" y="2156187"/>
          <a:ext cx="9106808" cy="39415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048"/>
                <a:gridCol w="895415"/>
                <a:gridCol w="998113"/>
                <a:gridCol w="3039858"/>
                <a:gridCol w="2949374"/>
              </a:tblGrid>
              <a:tr h="585899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朋友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友善、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为避免冲突退让</a:t>
                      </a:r>
                      <a:endParaRPr lang="zh-CN" altLang="en-US" sz="1600" u="sng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遇强谈判者易受伤害。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合作关系友好、长期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往来使用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敌人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9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72479" y="299562"/>
            <a:ext cx="6782510" cy="504031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zh-CN" altLang="en-US" sz="3200" dirty="0">
                <a:latin typeface="方正清刻本悦宋简体" panose="02000000000000000000" charset="-122"/>
                <a:ea typeface="方正清刻本悦宋简体" panose="02000000000000000000" charset="-122"/>
              </a:rPr>
              <a:t>你的学习报告是多少分？教你快速提分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5" y="1348740"/>
            <a:ext cx="2740025" cy="48710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55315" y="5782235"/>
            <a:ext cx="592455" cy="51125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12000">
                      <a:srgbClr val="DD9FAC"/>
                    </a:gs>
                    <a:gs pos="100000">
                      <a:srgbClr val="C0D9C6"/>
                    </a:gs>
                    <a:gs pos="100000">
                      <a:srgbClr val="034373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55" y="1416684"/>
            <a:ext cx="2663190" cy="47351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56150" y="1790700"/>
            <a:ext cx="2567305" cy="139890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12000">
                      <a:srgbClr val="DD9FAC"/>
                    </a:gs>
                    <a:gs pos="100000">
                      <a:srgbClr val="C0D9C6"/>
                    </a:gs>
                    <a:gs pos="100000">
                      <a:srgbClr val="034373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515" y="1539875"/>
            <a:ext cx="2660650" cy="43529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150860" y="2848610"/>
            <a:ext cx="2567305" cy="107188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12000">
                      <a:srgbClr val="DD9FAC"/>
                    </a:gs>
                    <a:gs pos="100000">
                      <a:srgbClr val="C0D9C6"/>
                    </a:gs>
                    <a:gs pos="100000">
                      <a:srgbClr val="034373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6149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36815" y="1439569"/>
            <a:ext cx="61808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让步型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“立场型谈判”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“原则型谈判”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1144827991"/>
              </p:ext>
            </p:extLst>
          </p:nvPr>
        </p:nvGraphicFramePr>
        <p:xfrm>
          <a:off x="2307771" y="2156187"/>
          <a:ext cx="9106808" cy="39415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048"/>
                <a:gridCol w="895415"/>
                <a:gridCol w="998113"/>
                <a:gridCol w="3039858"/>
                <a:gridCol w="2949374"/>
              </a:tblGrid>
              <a:tr h="585899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朋友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友善、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为避免冲突退让</a:t>
                      </a:r>
                      <a:endParaRPr lang="zh-CN" altLang="en-US" sz="1600" u="sng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遇强谈判者易受伤害。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合作关系友好、长期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往来使用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敌人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维护立场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提出极端立场并固执坚持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没有真正的胜利者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，难以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达成协议。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3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36815" y="1439569"/>
            <a:ext cx="61808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让步型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“立场型谈判”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“原则型谈判”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935369482"/>
              </p:ext>
            </p:extLst>
          </p:nvPr>
        </p:nvGraphicFramePr>
        <p:xfrm>
          <a:off x="2307771" y="2156187"/>
          <a:ext cx="9106808" cy="39415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048"/>
                <a:gridCol w="895415"/>
                <a:gridCol w="998113"/>
                <a:gridCol w="3039858"/>
                <a:gridCol w="2949374"/>
              </a:tblGrid>
              <a:tr h="585899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朋友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友善、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为避免冲突退让</a:t>
                      </a:r>
                      <a:endParaRPr lang="zh-CN" altLang="en-US" sz="1600" u="sng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遇强谈判者易受伤害。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合作关系友好、长期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往来使用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敌人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维护立场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提出极端立场并固执坚持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没有真正的胜利者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，难以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达成协议。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双方利益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注重人际关系，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注意双方的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利益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发生冲突时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，按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公平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的标准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来定。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强调经济、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人际关系的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</a:t>
                      </a:r>
                      <a:r>
                        <a:rPr lang="zh-CN" altLang="en-US" sz="1600" u="none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既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理性又富有人情味的谈判，为各国谈判人员所推崇。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08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36815" y="1439569"/>
            <a:ext cx="61808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让步型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“立场型谈判”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“原则型谈判”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2078976496"/>
              </p:ext>
            </p:extLst>
          </p:nvPr>
        </p:nvGraphicFramePr>
        <p:xfrm>
          <a:off x="2307771" y="2156187"/>
          <a:ext cx="9106808" cy="39415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048"/>
                <a:gridCol w="895415"/>
                <a:gridCol w="998113"/>
                <a:gridCol w="3039858"/>
                <a:gridCol w="2949374"/>
              </a:tblGrid>
              <a:tr h="585899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谈判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(____)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朋友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友善、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为避免冲突退让</a:t>
                      </a:r>
                      <a:endParaRPr lang="zh-CN" altLang="en-US" sz="1600" u="sng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遇强谈判者易受伤害。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合作关系友好、长期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往来使用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谈判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(____)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敌人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维护立场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提出极端立场并固执坚持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没有真正的胜利者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，难以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达成协议。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谈判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(____)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双方利益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注重人际关系，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注意双方的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利益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发生冲突时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，按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公平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的标准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来定。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强调经济、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人际关系的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</a:t>
                      </a:r>
                      <a:r>
                        <a:rPr lang="zh-CN" altLang="en-US" sz="1600" u="none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既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理性又富有人情味的谈判，为各国谈判人员所推崇。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04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36815" y="1439569"/>
            <a:ext cx="61808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让步型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“立场型谈判”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“原则型谈判”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1168150363"/>
              </p:ext>
            </p:extLst>
          </p:nvPr>
        </p:nvGraphicFramePr>
        <p:xfrm>
          <a:off x="2307771" y="2156187"/>
          <a:ext cx="9106808" cy="39415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048"/>
                <a:gridCol w="895415"/>
                <a:gridCol w="998113"/>
                <a:gridCol w="3039858"/>
                <a:gridCol w="2949374"/>
              </a:tblGrid>
              <a:tr h="585899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谈判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软式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朋友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友善、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为避免冲突退让</a:t>
                      </a:r>
                      <a:endParaRPr lang="zh-CN" altLang="en-US" sz="1600" u="sng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遇强谈判者易受伤害。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合作关系友好、长期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往来使用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谈判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硬式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敌人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维护立场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提出极端立场并固执坚持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没有真正的胜利者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，难以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达成协议。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谈判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价值型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双方利益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注重人际关系，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注意双方的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利益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发生冲突时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，按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公平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的标准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来定。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强调经济、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人际关系的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</a:t>
                      </a:r>
                      <a:r>
                        <a:rPr lang="zh-CN" altLang="en-US" sz="1600" u="none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既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理性又富有人情味的谈判，为各国谈判人员所推崇。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68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根据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谈判进行的地点不同，可以将谈判分为（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客场谈判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立地谈判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33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根据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谈判进行的地点不同，可以将谈判分为（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客场谈判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立地谈判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6528" y="4852903"/>
            <a:ext cx="528200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BDE</a:t>
            </a:r>
          </a:p>
        </p:txBody>
      </p:sp>
    </p:spTree>
    <p:extLst>
      <p:ext uri="{BB962C8B-B14F-4D97-AF65-F5344CB8AC3E}">
        <p14:creationId xmlns:p14="http://schemas.microsoft.com/office/powerpoint/2010/main" val="176069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4524" y="2010583"/>
            <a:ext cx="8793424" cy="3778798"/>
            <a:chOff x="3678347" y="1746724"/>
            <a:chExt cx="9897788" cy="3778798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8" y="1746724"/>
              <a:ext cx="8434187" cy="3778798"/>
              <a:chOff x="4552949" y="210535"/>
              <a:chExt cx="10617202" cy="3486832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9" y="829379"/>
                <a:ext cx="7248549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谈判利益主体的数量：    双方谈判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0" y="210535"/>
                <a:ext cx="7461945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0" y="1450135"/>
                <a:ext cx="7355246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谈判双方接触的方式： 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口头谈判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书面谈判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0" y="2095537"/>
                <a:ext cx="10617201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谈判进行的地点：  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主场谈判（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东道主）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客场谈判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中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立场谈判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49" y="2716291"/>
                <a:ext cx="1025137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谈判中双方所采取的态度与方针：  让步型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立场型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原则性</a:t>
                </a: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6710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89957" y="1803862"/>
            <a:ext cx="6267521" cy="4025347"/>
            <a:chOff x="1789957" y="1803862"/>
            <a:chExt cx="6267521" cy="4025347"/>
          </a:xfrm>
        </p:grpSpPr>
        <p:grpSp>
          <p:nvGrpSpPr>
            <p:cNvPr id="13" name="组合 12"/>
            <p:cNvGrpSpPr/>
            <p:nvPr/>
          </p:nvGrpSpPr>
          <p:grpSpPr>
            <a:xfrm>
              <a:off x="4224406" y="1941412"/>
              <a:ext cx="600304" cy="3706353"/>
              <a:chOff x="3701700" y="2264546"/>
              <a:chExt cx="1029016" cy="1264389"/>
            </a:xfrm>
          </p:grpSpPr>
          <p:grpSp>
            <p:nvGrpSpPr>
              <p:cNvPr id="67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5"/>
                <a:chOff x="0" y="504056"/>
                <a:chExt cx="6032665" cy="648074"/>
              </a:xfrm>
            </p:grpSpPr>
            <p:sp>
              <p:nvSpPr>
                <p:cNvPr id="7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cxnSp>
              <p:nvCxnSpPr>
                <p:cNvPr id="72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3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8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2" y="3007542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直接连接符 68"/>
              <p:cNvCxnSpPr>
                <a:stCxn id="71" idx="0"/>
              </p:cNvCxnSpPr>
              <p:nvPr/>
            </p:nvCxnSpPr>
            <p:spPr>
              <a:xfrm flipH="1">
                <a:off x="4230810" y="3091000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H="1" flipV="1">
                <a:off x="3701700" y="2523170"/>
                <a:ext cx="563799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3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" name="矩形 2"/>
            <p:cNvSpPr/>
            <p:nvPr/>
          </p:nvSpPr>
          <p:spPr>
            <a:xfrm>
              <a:off x="1789957" y="2375062"/>
              <a:ext cx="248082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按照谈判的内容来划分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082531" y="1803862"/>
              <a:ext cx="2974947" cy="362894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投资谈判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064693" y="2519418"/>
              <a:ext cx="2992785" cy="362894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租赁及“三来一补”谈判</a:t>
              </a: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082531" y="3295656"/>
              <a:ext cx="2974947" cy="362894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货物买卖谈判</a:t>
              </a: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5082531" y="4091341"/>
              <a:ext cx="2974947" cy="362894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劳务买卖谈判</a:t>
              </a: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082531" y="4670630"/>
              <a:ext cx="2974947" cy="362894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技术贸易谈判</a:t>
              </a: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5064693" y="5466315"/>
              <a:ext cx="2974947" cy="362894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损害及违约赔偿谈判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76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24406" y="1941412"/>
            <a:ext cx="600304" cy="3706353"/>
            <a:chOff x="3701700" y="2264546"/>
            <a:chExt cx="1029016" cy="1264389"/>
          </a:xfrm>
        </p:grpSpPr>
        <p:grpSp>
          <p:nvGrpSpPr>
            <p:cNvPr id="67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5"/>
              <a:chOff x="0" y="504056"/>
              <a:chExt cx="6032665" cy="648074"/>
            </a:xfrm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2" y="3007542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接连接符 68"/>
            <p:cNvCxnSpPr>
              <a:stCxn id="71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3701700" y="2523170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矩形 2"/>
          <p:cNvSpPr/>
          <p:nvPr/>
        </p:nvSpPr>
        <p:spPr>
          <a:xfrm>
            <a:off x="1789957" y="2375062"/>
            <a:ext cx="24808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rPr>
              <a:t>按照谈判的内容来划分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itchFamily="34" charset="0"/>
              <a:ea typeface="微软雅黑" pitchFamily="34" charset="-122"/>
              <a:sym typeface="Franklin Gothic Book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82531" y="1803862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投资谈判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064693" y="2519418"/>
            <a:ext cx="2992785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租赁及“三来一补”谈判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5082531" y="3295656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货物买卖谈判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5082531" y="4091341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劳务买卖谈判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5082531" y="4670630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技术贸易谈判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5064693" y="5466315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损害及违约赔偿谈判</a:t>
            </a:r>
          </a:p>
        </p:txBody>
      </p:sp>
      <p:sp>
        <p:nvSpPr>
          <p:cNvPr id="29" name="五边形 28"/>
          <p:cNvSpPr/>
          <p:nvPr/>
        </p:nvSpPr>
        <p:spPr>
          <a:xfrm flipH="1">
            <a:off x="8169247" y="1674296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53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11297" y="1784744"/>
            <a:ext cx="24808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“投资谈判”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70828" y="2395338"/>
            <a:ext cx="842551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是指谈判的双方就双方共同参与或涉及的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某项投资活动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，对该投资活动所涉及的有关投资的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、投资的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方向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、投资的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、投资的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内容与条件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、投资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项目的经营及管理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，以及投资者在投资活动中的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权利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义务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责任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相互关系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所进行的谈判。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52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85" y="1231900"/>
            <a:ext cx="3190240" cy="51523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65" y="1231900"/>
            <a:ext cx="3123565" cy="47999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645" y="1341755"/>
            <a:ext cx="2834005" cy="4932680"/>
          </a:xfrm>
          <a:prstGeom prst="rect">
            <a:avLst/>
          </a:prstGeom>
        </p:spPr>
      </p:pic>
      <p:sp>
        <p:nvSpPr>
          <p:cNvPr id="13" name="标题 2"/>
          <p:cNvSpPr txBox="1">
            <a:spLocks/>
          </p:cNvSpPr>
          <p:nvPr/>
        </p:nvSpPr>
        <p:spPr>
          <a:xfrm>
            <a:off x="2872479" y="299562"/>
            <a:ext cx="6782510" cy="50403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>
                <a:latin typeface="方正清刻本悦宋简体" panose="02000000000000000000" charset="-122"/>
                <a:ea typeface="方正清刻本悦宋简体" panose="02000000000000000000" charset="-122"/>
              </a:rPr>
              <a:t>你的学习报告是多少分？教你快速提分</a:t>
            </a:r>
            <a:endParaRPr lang="zh-CN" altLang="en-US" sz="3200" dirty="0"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55315" y="5738571"/>
            <a:ext cx="878840" cy="64571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12000">
                      <a:srgbClr val="DD9FAC"/>
                    </a:gs>
                    <a:gs pos="100000">
                      <a:srgbClr val="C0D9C6"/>
                    </a:gs>
                    <a:gs pos="100000">
                      <a:srgbClr val="034373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08929" y="3550024"/>
            <a:ext cx="3402106" cy="110265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12000">
                      <a:srgbClr val="DD9FAC"/>
                    </a:gs>
                    <a:gs pos="100000">
                      <a:srgbClr val="C0D9C6"/>
                    </a:gs>
                    <a:gs pos="100000">
                      <a:srgbClr val="034373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75811" y="1641167"/>
            <a:ext cx="995083" cy="53564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12000">
                      <a:srgbClr val="DD9FAC"/>
                    </a:gs>
                    <a:gs pos="100000">
                      <a:srgbClr val="C0D9C6"/>
                    </a:gs>
                    <a:gs pos="100000">
                      <a:srgbClr val="034373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64127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24406" y="1941412"/>
            <a:ext cx="600304" cy="3706353"/>
            <a:chOff x="3701700" y="2264546"/>
            <a:chExt cx="1029016" cy="1264389"/>
          </a:xfrm>
        </p:grpSpPr>
        <p:grpSp>
          <p:nvGrpSpPr>
            <p:cNvPr id="67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5"/>
              <a:chOff x="0" y="504056"/>
              <a:chExt cx="6032665" cy="648074"/>
            </a:xfrm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2" y="3007542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接连接符 68"/>
            <p:cNvCxnSpPr>
              <a:stCxn id="71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3701700" y="2523170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矩形 2"/>
          <p:cNvSpPr/>
          <p:nvPr/>
        </p:nvSpPr>
        <p:spPr>
          <a:xfrm>
            <a:off x="1789957" y="2375062"/>
            <a:ext cx="24808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rPr>
              <a:t>按照谈判的内容来划分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itchFamily="34" charset="0"/>
              <a:ea typeface="微软雅黑" pitchFamily="34" charset="-122"/>
              <a:sym typeface="Franklin Gothic Book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82531" y="1803862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投资谈判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064693" y="2519418"/>
            <a:ext cx="2992785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租赁及“三来一补”谈判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5082531" y="3295656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货物买卖谈判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5082531" y="4091341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劳务买卖谈判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5082531" y="4670630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技术贸易谈判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5064693" y="5466315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损害及违约赔偿谈判</a:t>
            </a:r>
          </a:p>
        </p:txBody>
      </p:sp>
      <p:sp>
        <p:nvSpPr>
          <p:cNvPr id="29" name="五边形 28"/>
          <p:cNvSpPr/>
          <p:nvPr/>
        </p:nvSpPr>
        <p:spPr>
          <a:xfrm flipH="1">
            <a:off x="8169247" y="1674296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003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24406" y="1941412"/>
            <a:ext cx="600304" cy="3706353"/>
            <a:chOff x="3701700" y="2264546"/>
            <a:chExt cx="1029016" cy="1264389"/>
          </a:xfrm>
        </p:grpSpPr>
        <p:grpSp>
          <p:nvGrpSpPr>
            <p:cNvPr id="67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5"/>
              <a:chOff x="0" y="504056"/>
              <a:chExt cx="6032665" cy="648074"/>
            </a:xfrm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2" y="3007542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接连接符 68"/>
            <p:cNvCxnSpPr>
              <a:stCxn id="71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3701700" y="2523170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矩形 2"/>
          <p:cNvSpPr/>
          <p:nvPr/>
        </p:nvSpPr>
        <p:spPr>
          <a:xfrm>
            <a:off x="1789957" y="2375062"/>
            <a:ext cx="24808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rPr>
              <a:t>按照谈判的内容来划分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itchFamily="34" charset="0"/>
              <a:ea typeface="微软雅黑" pitchFamily="34" charset="-122"/>
              <a:sym typeface="Franklin Gothic Book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82531" y="1803862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投资谈判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064693" y="2519418"/>
            <a:ext cx="2992785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租赁及“三来一补”谈判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5082531" y="3295656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货物买卖谈判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5082531" y="4091341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劳务买卖谈判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5082531" y="4670630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技术贸易谈判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5064693" y="5466315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损害及违约赔偿谈判</a:t>
            </a:r>
          </a:p>
        </p:txBody>
      </p:sp>
      <p:sp>
        <p:nvSpPr>
          <p:cNvPr id="29" name="五边形 28"/>
          <p:cNvSpPr/>
          <p:nvPr/>
        </p:nvSpPr>
        <p:spPr>
          <a:xfrm flipH="1">
            <a:off x="8169247" y="1674296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8169247" y="2268749"/>
            <a:ext cx="110230" cy="928573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279477" y="2141422"/>
            <a:ext cx="37906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租赁：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三来：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一补：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24406" y="1941412"/>
            <a:ext cx="600304" cy="3706353"/>
            <a:chOff x="3701700" y="2264546"/>
            <a:chExt cx="1029016" cy="1264389"/>
          </a:xfrm>
        </p:grpSpPr>
        <p:grpSp>
          <p:nvGrpSpPr>
            <p:cNvPr id="67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5"/>
              <a:chOff x="0" y="504056"/>
              <a:chExt cx="6032665" cy="648074"/>
            </a:xfrm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2" y="3007542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接连接符 68"/>
            <p:cNvCxnSpPr>
              <a:stCxn id="71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3701700" y="2523170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矩形 2"/>
          <p:cNvSpPr/>
          <p:nvPr/>
        </p:nvSpPr>
        <p:spPr>
          <a:xfrm>
            <a:off x="1789957" y="2375062"/>
            <a:ext cx="24808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rPr>
              <a:t>按照谈判的内容来划分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itchFamily="34" charset="0"/>
              <a:ea typeface="微软雅黑" pitchFamily="34" charset="-122"/>
              <a:sym typeface="Franklin Gothic Book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82531" y="1803862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投资谈判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064693" y="2519418"/>
            <a:ext cx="2992785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租赁及“三来一补”谈判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5082531" y="3295656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货物买卖谈判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5082531" y="4091341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劳务买卖谈判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5082531" y="4670630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技术贸易谈判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5064693" y="5466315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损害及违约赔偿谈判</a:t>
            </a:r>
          </a:p>
        </p:txBody>
      </p:sp>
      <p:sp>
        <p:nvSpPr>
          <p:cNvPr id="29" name="五边形 28"/>
          <p:cNvSpPr/>
          <p:nvPr/>
        </p:nvSpPr>
        <p:spPr>
          <a:xfrm flipH="1">
            <a:off x="8169247" y="1674296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8169247" y="2268749"/>
            <a:ext cx="110230" cy="928573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279477" y="2141422"/>
            <a:ext cx="37906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租赁：我国企业从国外租赁机器设备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来：从国外来料加工、来件加工、来样加工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一补：补偿贸易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6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24406" y="1941412"/>
            <a:ext cx="600304" cy="3706353"/>
            <a:chOff x="3701700" y="2264546"/>
            <a:chExt cx="1029016" cy="1264389"/>
          </a:xfrm>
        </p:grpSpPr>
        <p:grpSp>
          <p:nvGrpSpPr>
            <p:cNvPr id="67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5"/>
              <a:chOff x="0" y="504056"/>
              <a:chExt cx="6032665" cy="648074"/>
            </a:xfrm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2" y="3007542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接连接符 68"/>
            <p:cNvCxnSpPr>
              <a:stCxn id="71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3701700" y="2523170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矩形 2"/>
          <p:cNvSpPr/>
          <p:nvPr/>
        </p:nvSpPr>
        <p:spPr>
          <a:xfrm>
            <a:off x="1789957" y="2375062"/>
            <a:ext cx="24808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rPr>
              <a:t>按照谈判的内容来划分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itchFamily="34" charset="0"/>
              <a:ea typeface="微软雅黑" pitchFamily="34" charset="-122"/>
              <a:sym typeface="Franklin Gothic Book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82531" y="1803862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投资谈判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064693" y="2519418"/>
            <a:ext cx="2992785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租赁及“三来一补”谈判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5082531" y="3295656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货物买卖谈判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5082531" y="4091341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劳务买卖谈判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5082531" y="4670630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技术贸易谈判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5064693" y="5466315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损害及违约赔偿谈判</a:t>
            </a:r>
          </a:p>
        </p:txBody>
      </p:sp>
      <p:sp>
        <p:nvSpPr>
          <p:cNvPr id="29" name="五边形 28"/>
          <p:cNvSpPr/>
          <p:nvPr/>
        </p:nvSpPr>
        <p:spPr>
          <a:xfrm flipH="1">
            <a:off x="8169247" y="1674296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8169247" y="2268749"/>
            <a:ext cx="110230" cy="928573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279477" y="2141422"/>
            <a:ext cx="37906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租赁：我国企业从国外租赁机器设备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来：从国外来料加工、来件加工、来样加工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一补：补偿贸易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25352" y="3213940"/>
            <a:ext cx="167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数量最多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3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24406" y="1941412"/>
            <a:ext cx="600304" cy="3706353"/>
            <a:chOff x="3701700" y="2264546"/>
            <a:chExt cx="1029016" cy="1264389"/>
          </a:xfrm>
        </p:grpSpPr>
        <p:grpSp>
          <p:nvGrpSpPr>
            <p:cNvPr id="67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5"/>
              <a:chOff x="0" y="504056"/>
              <a:chExt cx="6032665" cy="648074"/>
            </a:xfrm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2" y="3007542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接连接符 68"/>
            <p:cNvCxnSpPr>
              <a:stCxn id="71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3701700" y="2523170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矩形 2"/>
          <p:cNvSpPr/>
          <p:nvPr/>
        </p:nvSpPr>
        <p:spPr>
          <a:xfrm>
            <a:off x="1789957" y="2375062"/>
            <a:ext cx="24808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rPr>
              <a:t>按照谈判的内容来划分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itchFamily="34" charset="0"/>
              <a:ea typeface="微软雅黑" pitchFamily="34" charset="-122"/>
              <a:sym typeface="Franklin Gothic Book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82531" y="1803862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投资谈判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064693" y="2519418"/>
            <a:ext cx="2992785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租赁及“三来一补”谈判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5082531" y="3295656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货物买卖谈判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5082531" y="4091341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劳务买卖谈判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5082531" y="4670630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技术贸易谈判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5064693" y="5466315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损害及违约赔偿谈判</a:t>
            </a:r>
          </a:p>
        </p:txBody>
      </p:sp>
      <p:sp>
        <p:nvSpPr>
          <p:cNvPr id="29" name="五边形 28"/>
          <p:cNvSpPr/>
          <p:nvPr/>
        </p:nvSpPr>
        <p:spPr>
          <a:xfrm flipH="1">
            <a:off x="8169247" y="1674296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8169247" y="2268749"/>
            <a:ext cx="110230" cy="928573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279477" y="2141422"/>
            <a:ext cx="37906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租赁：我国企业从国外租赁机器设备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来：从国外来料加工、来件加工、来样加工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一补：补偿贸易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25352" y="3213940"/>
            <a:ext cx="167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数量最多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左大括号 32"/>
          <p:cNvSpPr/>
          <p:nvPr/>
        </p:nvSpPr>
        <p:spPr>
          <a:xfrm>
            <a:off x="8169247" y="5217196"/>
            <a:ext cx="110230" cy="928573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279477" y="4852077"/>
            <a:ext cx="1297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损害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违约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88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11297" y="1784744"/>
            <a:ext cx="24808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“损害”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“违约”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70828" y="2395338"/>
            <a:ext cx="8425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损害：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在商务活动中，由于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一方当事人的过失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给另一方当事人造成的名誉损害、人身伤害和财产损失。</a:t>
            </a:r>
          </a:p>
          <a:p>
            <a:pPr>
              <a:lnSpc>
                <a:spcPct val="150000"/>
              </a:lnSpc>
            </a:pP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违约：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在商务活动中，由于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非不可抗力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引起的合同一方的当事人不履约或违反合同的行为。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79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4524" y="2035237"/>
            <a:ext cx="9008576" cy="3803452"/>
            <a:chOff x="3678347" y="1771378"/>
            <a:chExt cx="10139961" cy="3803452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8" y="1771378"/>
              <a:ext cx="8676360" cy="3803452"/>
              <a:chOff x="4552949" y="233284"/>
              <a:chExt cx="10922056" cy="3509581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9" y="829379"/>
                <a:ext cx="7248549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谈判利益主体的数量：    双方谈判  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0" y="233284"/>
                <a:ext cx="7461944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0" y="1450135"/>
                <a:ext cx="735524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谈判双方接触的方式：    口头谈判  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书面谈判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0" y="2095537"/>
                <a:ext cx="10617202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谈判进行的地点：     主场谈判（东道主）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客场谈判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中立场谈判</a:t>
                </a: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49" y="2716291"/>
                <a:ext cx="10251376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谈判中双方所采取的态度与方针：  让步型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立场型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原则性</a:t>
                </a: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49" y="3295571"/>
                <a:ext cx="10922056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内容：投资谈判 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租赁及三来一补 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损害及违约赔偿等谈判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100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12421" y="1420010"/>
            <a:ext cx="9724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在人员的选择上，如果是一对一的个体谈判，那么所选择的谈判人员必须是（ ）的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全能型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综合型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复杂型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多样型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22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12421" y="1420010"/>
            <a:ext cx="9724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在人员的选择上，如果是一对一的个体谈判，那么所选择的谈判人员必须是（ ）的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全能型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综合型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复杂型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多样型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6528" y="3939001"/>
            <a:ext cx="87889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谈判的人数规模不同，则在谈判人员的选择、谈判的组织与管理上都有很大的不同。例如，在人员的选择上，如果是一对一的个体谈判，那么所选择的谈判人员必须是全能型的。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7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12421" y="1420010"/>
            <a:ext cx="9724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书面谈判不适用于（）的谈判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交易条件比较规范、明确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谈判双方彼此比较了解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内容比较简单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内容比较复杂多变，而双方又缺少必要的了解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62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0023" y="1308116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7837" y="2593371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68227" y="3089602"/>
            <a:ext cx="2558782" cy="616689"/>
            <a:chOff x="-84650" y="0"/>
            <a:chExt cx="2489562" cy="576064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84650" y="42031"/>
              <a:ext cx="2489562" cy="4887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98918"/>
            <a:ext cx="3463352" cy="5477232"/>
            <a:chOff x="4552950" y="201500"/>
            <a:chExt cx="3106738" cy="4800936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821598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201500"/>
              <a:ext cx="1798638" cy="465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42351"/>
              <a:ext cx="2574925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87757"/>
              <a:ext cx="3106738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708510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085813" cy="870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465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26018"/>
              <a:ext cx="2576513" cy="465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289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12421" y="1420010"/>
            <a:ext cx="9724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书面谈判不适用于（）的谈判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交易条件比较规范、明确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谈判双方彼此比较了解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内容比较简单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内容比较复杂多变，而双方又缺少必要的了解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2421" y="4025062"/>
            <a:ext cx="91870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书面谈判只适用于交易条件比较规范、明确，内容比较简单，谈判双方彼此比较了解的情况，对一些内容比较复杂多变，而双方又缺少必要的了解的谈判是不适用的。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77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12421" y="1420010"/>
            <a:ext cx="9724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（ ）谈判，对谈判双方来讲就无宾主之分。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主场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客场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中立地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硬式谈判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66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12421" y="1420010"/>
            <a:ext cx="9724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（ ）谈判，对谈判双方来讲就无宾主之分。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主场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客场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中立地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硬式谈判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2421" y="4025062"/>
            <a:ext cx="91870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所谓中立地谈判是指在谈判双方所在地以外的其他地点进行的谈判。在中立地进行谈判，对谈判双方来讲就无宾主之分了。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96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12421" y="1420010"/>
            <a:ext cx="9724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下列有关原则型谈判的说法中， 正确的有（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又称软式谈判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重利益而非立场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被世界各国广泛推崇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把谈判对手当敌人对待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适用于双方谈判实力接近时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2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12421" y="1420010"/>
            <a:ext cx="9724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下列有关原则型谈判的说法中， 正确的有（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又称软式谈判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重利益而非立场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被世界各国广泛推崇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把谈判对手当敌人对待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适用于双方谈判实力接近时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2421" y="4476883"/>
            <a:ext cx="97249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BCE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原则性谈判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注重人际关系，注意双方的利益，要求谈判双方尊重对方的基本需要，寻求利益共同点；发生冲突时，根据公平的标准来决定。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强调价值：经济上的价值、人际关系的价值，是一种既理性又富有人情味的谈判，为各国谈判人员所推崇。</a:t>
            </a:r>
          </a:p>
          <a:p>
            <a:pPr>
              <a:lnSpc>
                <a:spcPct val="150000"/>
              </a:lnSpc>
            </a:pP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4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12421" y="1420010"/>
            <a:ext cx="9724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依据谈判内容不同，可将谈判分为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横向谈判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投资谈判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货物买卖谈判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劳务买卖谈判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技术贸易谈判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45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12421" y="1420010"/>
            <a:ext cx="9724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依据谈判内容不同，可将谈判分为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横向谈判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投资谈判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货物买卖谈判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劳务买卖谈判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技术贸易谈判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2421" y="4476883"/>
            <a:ext cx="9724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BCDE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按谈判的内容来划分，谈判可以分为投资谈判、租赁及“三来一补”谈判、货物买卖谈判、劳务买卖谈判、技术贸易谈判、损害及违约赔偿谈判。</a:t>
            </a:r>
          </a:p>
        </p:txBody>
      </p:sp>
    </p:spTree>
    <p:extLst>
      <p:ext uri="{BB962C8B-B14F-4D97-AF65-F5344CB8AC3E}">
        <p14:creationId xmlns:p14="http://schemas.microsoft.com/office/powerpoint/2010/main" val="396126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6742" y="2583085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国际商务谈判概述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53640" y="161349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9569" y="166133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概念及特点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53640" y="2613337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88305" y="269798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种类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53640" y="361318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59569" y="369648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基本原则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253640" y="4613027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59569" y="471406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基本程序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005538" y="3567965"/>
            <a:ext cx="619918" cy="660273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742" y="2601076"/>
            <a:ext cx="3367572" cy="113043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58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03187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3118541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国际商务谈判的基本原则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2" y="34989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1983522" y="2151529"/>
            <a:ext cx="254583" cy="3174443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29947" y="1695876"/>
            <a:ext cx="18699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平等互利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灵活机动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友好协商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依法办事</a:t>
            </a:r>
          </a:p>
        </p:txBody>
      </p:sp>
      <p:sp>
        <p:nvSpPr>
          <p:cNvPr id="43" name="五边形 42"/>
          <p:cNvSpPr/>
          <p:nvPr/>
        </p:nvSpPr>
        <p:spPr>
          <a:xfrm flipH="1">
            <a:off x="7304321" y="84164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364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38493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3118541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国际商务谈判的基本原则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2" y="34989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1983522" y="2151529"/>
            <a:ext cx="254583" cy="3174443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29947" y="1695876"/>
            <a:ext cx="18699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平等互利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灵活机动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友好协商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依法办事</a:t>
            </a:r>
          </a:p>
        </p:txBody>
      </p:sp>
      <p:sp>
        <p:nvSpPr>
          <p:cNvPr id="20" name="矩形 19"/>
          <p:cNvSpPr/>
          <p:nvPr/>
        </p:nvSpPr>
        <p:spPr>
          <a:xfrm>
            <a:off x="4691720" y="2119256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外贸交往：“重合同，守信用”。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五边形 13"/>
          <p:cNvSpPr/>
          <p:nvPr/>
        </p:nvSpPr>
        <p:spPr>
          <a:xfrm flipH="1">
            <a:off x="7304321" y="84164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0023" y="1308116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7837" y="2593371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68227" y="3089602"/>
            <a:ext cx="2558782" cy="616689"/>
            <a:chOff x="-84650" y="0"/>
            <a:chExt cx="2489562" cy="576064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84650" y="42031"/>
              <a:ext cx="2489562" cy="4887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98918"/>
            <a:ext cx="3463352" cy="5477232"/>
            <a:chOff x="4552950" y="201500"/>
            <a:chExt cx="3106738" cy="4800936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821598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201500"/>
              <a:ext cx="1798638" cy="465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42351"/>
              <a:ext cx="2574925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87757"/>
              <a:ext cx="3106738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708510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085813" cy="870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465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26018"/>
              <a:ext cx="2576513" cy="465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8304105" y="598714"/>
            <a:ext cx="1634552" cy="12838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8304102" y="2056740"/>
            <a:ext cx="1634552" cy="20058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8261326" y="4247278"/>
            <a:ext cx="1677327" cy="12317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8282714" y="5608166"/>
            <a:ext cx="1677327" cy="7363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76771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3118541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国际商务谈判的基本原则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2" y="34989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1983522" y="2151529"/>
            <a:ext cx="254583" cy="3174443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29947" y="1695876"/>
            <a:ext cx="18699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平等互利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灵活机动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友好协商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依法办事</a:t>
            </a:r>
          </a:p>
        </p:txBody>
      </p:sp>
      <p:sp>
        <p:nvSpPr>
          <p:cNvPr id="20" name="矩形 19"/>
          <p:cNvSpPr/>
          <p:nvPr/>
        </p:nvSpPr>
        <p:spPr>
          <a:xfrm>
            <a:off x="4691720" y="2119256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外贸交往：“重合同，守信用”。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五边形 13"/>
          <p:cNvSpPr/>
          <p:nvPr/>
        </p:nvSpPr>
        <p:spPr>
          <a:xfrm flipH="1">
            <a:off x="7304321" y="84164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91720" y="3028890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不放弃重大原则的前提下，求灵活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3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710248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3118541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国际商务谈判的基本原则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2" y="34989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1983522" y="2151529"/>
            <a:ext cx="254583" cy="3174443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29947" y="1695876"/>
            <a:ext cx="18699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平等互利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灵活机动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友好协商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依法办事</a:t>
            </a:r>
          </a:p>
        </p:txBody>
      </p:sp>
      <p:sp>
        <p:nvSpPr>
          <p:cNvPr id="20" name="矩形 19"/>
          <p:cNvSpPr/>
          <p:nvPr/>
        </p:nvSpPr>
        <p:spPr>
          <a:xfrm>
            <a:off x="4691720" y="2119256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外贸交往：“重合同，守信用”。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五边形 13"/>
          <p:cNvSpPr/>
          <p:nvPr/>
        </p:nvSpPr>
        <p:spPr>
          <a:xfrm flipH="1">
            <a:off x="7304321" y="84164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91720" y="3028890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不放弃重大原则的前提下，求灵活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91720" y="3915832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调整双方利益，以求得妥协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04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825775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3118541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国际商务谈判的基本原则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2" y="34989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1983522" y="2151529"/>
            <a:ext cx="254583" cy="3174443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29947" y="1695876"/>
            <a:ext cx="18699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平等互利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灵活机动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友好协商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依法办事</a:t>
            </a:r>
          </a:p>
        </p:txBody>
      </p:sp>
      <p:sp>
        <p:nvSpPr>
          <p:cNvPr id="20" name="矩形 19"/>
          <p:cNvSpPr/>
          <p:nvPr/>
        </p:nvSpPr>
        <p:spPr>
          <a:xfrm>
            <a:off x="4691720" y="2119256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外贸交往：“重合同，守信用”。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五边形 13"/>
          <p:cNvSpPr/>
          <p:nvPr/>
        </p:nvSpPr>
        <p:spPr>
          <a:xfrm flipH="1">
            <a:off x="7304321" y="84164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91720" y="3028890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不放弃重大原则的前提下，求灵活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91720" y="3915832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调整双方利益，以求得妥协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91720" y="4925862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外贸交往：“重合同，守信用”。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4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以下各项中，既属于我国国际商务谈判的基本原则，也是我国对外经贸关系的基本准则的是（ 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平等互利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灵活机动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友好协商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依法办事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32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以下各项中，既属于我国国际商务谈判的基本原则，也是我国对外经贸关系的基本准则的是（ 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平等互利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灵活机动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友好协商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依法办事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4851" y="3766293"/>
            <a:ext cx="112955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等互利原则的基本含义是：在商务活动中，双方的实力不分强弱，在相互关系中应处于平等的地位；在商品交换中，自愿让渡商品，等价交换；谈判双方应根据需要与可能，有来有往，互通有无，做到双方互利。 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平等互利原则作为我国对外经贸关系中的一项基本准则，必须贯彻于国际商务谈判的各个方面。 </a:t>
            </a:r>
          </a:p>
        </p:txBody>
      </p:sp>
    </p:spTree>
    <p:extLst>
      <p:ext uri="{BB962C8B-B14F-4D97-AF65-F5344CB8AC3E}">
        <p14:creationId xmlns:p14="http://schemas.microsoft.com/office/powerpoint/2010/main" val="395100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在商务谈判中贯彻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'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有理、有利、有节”的方针。这体现的是商务谈判的（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平等互利原则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灵活机动原则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友好协商原则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依法办事原则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2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在商务谈判中贯彻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'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有理、有利、有节”的方针。这体现的是商务谈判的（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平等互利原则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灵活机动原则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友好协商原则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依法办事原则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4851" y="3766293"/>
            <a:ext cx="11295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过程是一个调整双方利益，以求得妥协的过程。由于谈判双方的立场不同，利益不同，引起冲突和斗争在所难免，讨价还价在谈判过程中是很自然的，而且是大量存在的。问题是应持什么态度，根据什么原则，采用什么办法来妥善解决这些困难，争取通过谈判，达到最佳效果。 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不论是原则问题还是非原则问题的讨论，我们应该自始至终坚持贯彻“有理、有利、有节”的方针，以理服人。 </a:t>
            </a:r>
          </a:p>
        </p:txBody>
      </p:sp>
    </p:spTree>
    <p:extLst>
      <p:ext uri="{BB962C8B-B14F-4D97-AF65-F5344CB8AC3E}">
        <p14:creationId xmlns:p14="http://schemas.microsoft.com/office/powerpoint/2010/main" val="160218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6742" y="2583085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国际商务谈判概述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53640" y="161349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9569" y="166133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概念及特点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53640" y="2613337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88305" y="269798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种类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53640" y="361318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59569" y="369648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基本原则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253640" y="4613027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59569" y="471406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基本程序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048569" y="4613027"/>
            <a:ext cx="619918" cy="660273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742" y="2601076"/>
            <a:ext cx="3367572" cy="113043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36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05651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599932" y="1979395"/>
            <a:ext cx="7512256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四个阶段：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准备阶段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：知己知彼，心中有数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开局阶段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：营造气氛，奠定基调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正式谈判阶段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：从开局结束，到签订协议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谈判失败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签约阶段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：以文字形式签订书面合同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7304321" y="84164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98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7140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599932" y="1979395"/>
            <a:ext cx="7512256" cy="50167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四个阶段：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准备阶段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：知己知彼，心中有数</a:t>
            </a: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谈判环境因素的分析　　</a:t>
            </a: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的收集</a:t>
            </a: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目标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和对象的选择</a:t>
            </a: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方案的制订</a:t>
            </a: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模拟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7686158" y="2831810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63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21337</Words>
  <Application>Microsoft Office PowerPoint</Application>
  <PresentationFormat>宽屏</PresentationFormat>
  <Paragraphs>3831</Paragraphs>
  <Slides>310</Slides>
  <Notes>94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310</vt:i4>
      </vt:variant>
    </vt:vector>
  </HeadingPairs>
  <TitlesOfParts>
    <vt:vector size="325" baseType="lpstr">
      <vt:lpstr>Arial Unicode MS</vt:lpstr>
      <vt:lpstr>方正启体简体</vt:lpstr>
      <vt:lpstr>方正清刻本悦宋简体</vt:lpstr>
      <vt:lpstr>黑体</vt:lpstr>
      <vt:lpstr>楷体</vt:lpstr>
      <vt:lpstr>宋体</vt:lpstr>
      <vt:lpstr>微软雅黑</vt:lpstr>
      <vt:lpstr>幼圆</vt:lpstr>
      <vt:lpstr>Arial</vt:lpstr>
      <vt:lpstr>Calibri</vt:lpstr>
      <vt:lpstr>Calibri Light</vt:lpstr>
      <vt:lpstr>Franklin Gothic Book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你的学习报告是多少分？教你快速提分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Asmin</dc:creator>
  <cp:lastModifiedBy>Asmin</cp:lastModifiedBy>
  <cp:revision>203</cp:revision>
  <dcterms:created xsi:type="dcterms:W3CDTF">2018-05-15T04:43:17Z</dcterms:created>
  <dcterms:modified xsi:type="dcterms:W3CDTF">2018-05-22T06:36:23Z</dcterms:modified>
</cp:coreProperties>
</file>