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3"/>
  </p:notesMasterIdLst>
  <p:sldIdLst>
    <p:sldId id="257" r:id="rId2"/>
    <p:sldId id="648" r:id="rId3"/>
    <p:sldId id="630" r:id="rId4"/>
    <p:sldId id="634" r:id="rId5"/>
    <p:sldId id="631" r:id="rId6"/>
    <p:sldId id="633" r:id="rId7"/>
    <p:sldId id="258" r:id="rId8"/>
    <p:sldId id="414" r:id="rId9"/>
    <p:sldId id="647" r:id="rId10"/>
    <p:sldId id="277" r:id="rId11"/>
    <p:sldId id="278" r:id="rId12"/>
    <p:sldId id="279" r:id="rId13"/>
    <p:sldId id="259" r:id="rId14"/>
    <p:sldId id="419" r:id="rId15"/>
    <p:sldId id="421" r:id="rId16"/>
    <p:sldId id="420" r:id="rId17"/>
    <p:sldId id="426" r:id="rId18"/>
    <p:sldId id="423" r:id="rId19"/>
    <p:sldId id="422" r:id="rId20"/>
    <p:sldId id="424" r:id="rId21"/>
    <p:sldId id="425" r:id="rId22"/>
    <p:sldId id="428" r:id="rId23"/>
    <p:sldId id="429" r:id="rId24"/>
    <p:sldId id="430" r:id="rId25"/>
    <p:sldId id="431" r:id="rId26"/>
    <p:sldId id="263" r:id="rId27"/>
    <p:sldId id="283" r:id="rId28"/>
    <p:sldId id="284" r:id="rId29"/>
    <p:sldId id="285" r:id="rId30"/>
    <p:sldId id="286" r:id="rId31"/>
    <p:sldId id="652" r:id="rId32"/>
    <p:sldId id="651" r:id="rId33"/>
    <p:sldId id="264" r:id="rId34"/>
    <p:sldId id="432" r:id="rId35"/>
    <p:sldId id="413" r:id="rId36"/>
    <p:sldId id="282" r:id="rId37"/>
    <p:sldId id="281" r:id="rId38"/>
    <p:sldId id="306" r:id="rId39"/>
    <p:sldId id="280" r:id="rId40"/>
    <p:sldId id="290" r:id="rId41"/>
    <p:sldId id="291" r:id="rId42"/>
    <p:sldId id="292" r:id="rId43"/>
    <p:sldId id="293" r:id="rId44"/>
    <p:sldId id="649" r:id="rId45"/>
    <p:sldId id="650" r:id="rId46"/>
    <p:sldId id="269" r:id="rId47"/>
    <p:sldId id="265" r:id="rId48"/>
    <p:sldId id="294" r:id="rId49"/>
    <p:sldId id="295" r:id="rId50"/>
    <p:sldId id="296" r:id="rId51"/>
    <p:sldId id="297" r:id="rId52"/>
    <p:sldId id="298" r:id="rId53"/>
    <p:sldId id="327" r:id="rId54"/>
    <p:sldId id="299" r:id="rId55"/>
    <p:sldId id="302" r:id="rId56"/>
    <p:sldId id="361" r:id="rId57"/>
    <p:sldId id="388" r:id="rId58"/>
    <p:sldId id="362" r:id="rId59"/>
    <p:sldId id="363" r:id="rId60"/>
    <p:sldId id="364" r:id="rId61"/>
    <p:sldId id="434" r:id="rId62"/>
    <p:sldId id="433" r:id="rId63"/>
    <p:sldId id="653" r:id="rId64"/>
    <p:sldId id="654" r:id="rId65"/>
    <p:sldId id="655" r:id="rId66"/>
    <p:sldId id="656" r:id="rId67"/>
    <p:sldId id="657" r:id="rId68"/>
    <p:sldId id="437" r:id="rId69"/>
    <p:sldId id="658" r:id="rId70"/>
    <p:sldId id="659" r:id="rId71"/>
    <p:sldId id="660" r:id="rId72"/>
    <p:sldId id="300" r:id="rId73"/>
    <p:sldId id="395" r:id="rId74"/>
    <p:sldId id="307" r:id="rId75"/>
    <p:sldId id="318" r:id="rId76"/>
    <p:sldId id="392" r:id="rId77"/>
    <p:sldId id="391" r:id="rId78"/>
    <p:sldId id="389" r:id="rId79"/>
    <p:sldId id="393" r:id="rId80"/>
    <p:sldId id="319" r:id="rId81"/>
    <p:sldId id="320" r:id="rId82"/>
    <p:sldId id="321" r:id="rId83"/>
    <p:sldId id="322" r:id="rId84"/>
    <p:sldId id="323" r:id="rId85"/>
    <p:sldId id="324" r:id="rId86"/>
    <p:sldId id="325" r:id="rId87"/>
    <p:sldId id="326" r:id="rId88"/>
    <p:sldId id="328" r:id="rId89"/>
    <p:sldId id="329" r:id="rId90"/>
    <p:sldId id="330" r:id="rId91"/>
    <p:sldId id="331" r:id="rId92"/>
    <p:sldId id="662" r:id="rId93"/>
    <p:sldId id="661" r:id="rId94"/>
    <p:sldId id="663" r:id="rId95"/>
    <p:sldId id="664" r:id="rId96"/>
    <p:sldId id="270" r:id="rId97"/>
    <p:sldId id="266" r:id="rId98"/>
    <p:sldId id="332" r:id="rId99"/>
    <p:sldId id="333" r:id="rId100"/>
    <p:sldId id="335" r:id="rId101"/>
    <p:sldId id="334" r:id="rId102"/>
    <p:sldId id="336" r:id="rId103"/>
    <p:sldId id="337" r:id="rId104"/>
    <p:sldId id="338" r:id="rId105"/>
    <p:sldId id="339" r:id="rId106"/>
    <p:sldId id="665" r:id="rId107"/>
    <p:sldId id="666" r:id="rId108"/>
    <p:sldId id="271" r:id="rId109"/>
    <p:sldId id="267" r:id="rId110"/>
    <p:sldId id="340" r:id="rId111"/>
    <p:sldId id="341" r:id="rId112"/>
    <p:sldId id="342" r:id="rId113"/>
    <p:sldId id="667" r:id="rId114"/>
    <p:sldId id="343" r:id="rId115"/>
    <p:sldId id="344" r:id="rId116"/>
    <p:sldId id="345" r:id="rId117"/>
    <p:sldId id="346" r:id="rId118"/>
    <p:sldId id="347" r:id="rId119"/>
    <p:sldId id="350" r:id="rId120"/>
    <p:sldId id="351" r:id="rId121"/>
    <p:sldId id="352" r:id="rId122"/>
    <p:sldId id="353" r:id="rId123"/>
    <p:sldId id="354" r:id="rId124"/>
    <p:sldId id="355" r:id="rId125"/>
    <p:sldId id="356" r:id="rId126"/>
    <p:sldId id="357" r:id="rId127"/>
    <p:sldId id="358" r:id="rId128"/>
    <p:sldId id="359" r:id="rId129"/>
    <p:sldId id="635" r:id="rId130"/>
    <p:sldId id="646" r:id="rId131"/>
    <p:sldId id="639" r:id="rId132"/>
    <p:sldId id="640" r:id="rId133"/>
    <p:sldId id="636" r:id="rId134"/>
    <p:sldId id="641" r:id="rId135"/>
    <p:sldId id="637" r:id="rId136"/>
    <p:sldId id="642" r:id="rId137"/>
    <p:sldId id="638" r:id="rId138"/>
    <p:sldId id="643" r:id="rId139"/>
    <p:sldId id="644" r:id="rId140"/>
    <p:sldId id="645" r:id="rId141"/>
    <p:sldId id="380" r:id="rId142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2072" autoAdjust="0"/>
  </p:normalViewPr>
  <p:slideViewPr>
    <p:cSldViewPr snapToGrid="0">
      <p:cViewPr varScale="1">
        <p:scale>
          <a:sx n="82" d="100"/>
          <a:sy n="82" d="100"/>
        </p:scale>
        <p:origin x="-138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1F8638-9698-4EDC-9412-A158CEC4640C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940CF5-E53E-4C03-B429-557B55F238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629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88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5680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96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764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108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354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477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029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040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760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r>
              <a:rPr lang="zh-CN" altLang="en-US" dirty="0"/>
              <a:t>商务谈判本身就是经济活动的组成部分，或其本身就是一项经济活动，而任何经济活动都要讲究经济利益。不仅要核算从谈判中能获得多少经济利益，还要核算谈判的三项成本，即谈判桌上的成本、谈判过程的成本和谈判的机会成本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259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r>
              <a:rPr lang="zh-CN" altLang="en-US" dirty="0"/>
              <a:t>商务谈判本身就是经济活动的组成部分，或其本身就是一项经济活动，而任何经济活动都要讲究经济利益。不仅要核算从谈判中能获得多少经济利益，还要核算谈判的三项成本，即谈判桌上的成本、谈判过程的成本和谈判的机会成本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259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r>
              <a:rPr lang="zh-CN" altLang="en-US" dirty="0"/>
              <a:t>商务谈判本身就是经济活动的组成部分，或其本身就是一项经济活动，而任何经济活动都要讲究经济利益。不仅要核算从谈判中能获得多少经济利益，还要核算谈判的三项成本，即谈判桌上的成本、谈判过程的成本和谈判的机会成本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259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5820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55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118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388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227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85342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3624415"/>
      </p:ext>
    </p:extLst>
  </p:cSld>
  <p:clrMapOvr>
    <a:masterClrMapping/>
  </p:clrMapOvr>
  <p:transition spd="slow" advTm="300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818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63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674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71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646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121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759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52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5B0E9-92E0-487D-B1D2-286E46E9CABE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413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1136" y="788457"/>
            <a:ext cx="4375055" cy="83099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r>
              <a:rPr lang="zh-CN" altLang="en-US" sz="5000" b="1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国际商务谈判</a:t>
            </a:r>
            <a:endParaRPr lang="zh-CN" altLang="en-US" sz="5000" b="1" dirty="0">
              <a:solidFill>
                <a:srgbClr val="41445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3175" y="1655566"/>
            <a:ext cx="3684869" cy="284693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主讲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：唐宏宇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12131" y="3027316"/>
            <a:ext cx="4031870" cy="570548"/>
          </a:xfrm>
          <a:prstGeom prst="rect">
            <a:avLst/>
          </a:prstGeom>
          <a:solidFill>
            <a:srgbClr val="414455"/>
          </a:solidFill>
          <a:ln>
            <a:solidFill>
              <a:srgbClr val="005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0" y="861898"/>
            <a:ext cx="1247637" cy="1128413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40" tIns="28320" rIns="56640" bIns="28320"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705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艰难的入世谈判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085" y="2174824"/>
            <a:ext cx="2513171" cy="1477328"/>
          </a:xfrm>
          <a:prstGeom prst="rect">
            <a:avLst/>
          </a:prstGeom>
        </p:spPr>
      </p:pic>
      <p:sp>
        <p:nvSpPr>
          <p:cNvPr id="4" name="文本框 8"/>
          <p:cNvSpPr txBox="1"/>
          <p:nvPr/>
        </p:nvSpPr>
        <p:spPr>
          <a:xfrm>
            <a:off x="3526447" y="729881"/>
            <a:ext cx="2472472" cy="946413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 rtlCol="0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8035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935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835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14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en-US" altLang="zh-CN" sz="14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4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1年12月11日，</a:t>
            </a:r>
          </a:p>
          <a:p>
            <a:pPr algn="l"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中国正式加入世界贸易组织，</a:t>
            </a:r>
          </a:p>
          <a:p>
            <a:pPr algn="l"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为此中国经历了15年的漫长历程。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585" y="2174824"/>
            <a:ext cx="2444919" cy="1477328"/>
          </a:xfrm>
          <a:prstGeom prst="rect">
            <a:avLst/>
          </a:prstGeom>
        </p:spPr>
      </p:pic>
      <p:sp>
        <p:nvSpPr>
          <p:cNvPr id="6" name="五边形 5"/>
          <p:cNvSpPr/>
          <p:nvPr/>
        </p:nvSpPr>
        <p:spPr>
          <a:xfrm flipH="1">
            <a:off x="5390617" y="802661"/>
            <a:ext cx="863204" cy="223838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单选题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299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1.0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国际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商务谈判的概念及特点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115" y="144798"/>
            <a:ext cx="2294732" cy="123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564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10192"/>
            <a:ext cx="1268760" cy="48333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710248"/>
              </p:ext>
            </p:extLst>
          </p:nvPr>
        </p:nvGraphicFramePr>
        <p:xfrm>
          <a:off x="0" y="951570"/>
          <a:ext cx="1268760" cy="290895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272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sz="1100" dirty="0"/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</a:p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2338906"/>
            <a:ext cx="2277917" cy="782121"/>
            <a:chOff x="-1345542" y="1594748"/>
            <a:chExt cx="3037222" cy="860194"/>
          </a:xfrm>
        </p:grpSpPr>
        <p:sp>
          <p:nvSpPr>
            <p:cNvPr id="7" name="矩形 6"/>
            <p:cNvSpPr/>
            <p:nvPr userDrawn="1"/>
          </p:nvSpPr>
          <p:spPr>
            <a:xfrm>
              <a:off x="-1345542" y="1666756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430778" y="95157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492535" y="489234"/>
            <a:ext cx="3985706" cy="4385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1.3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国际商务谈判的基本原则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100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6058" y="2624203"/>
            <a:ext cx="856646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基本原则</a:t>
            </a:r>
          </a:p>
        </p:txBody>
      </p:sp>
      <p:sp>
        <p:nvSpPr>
          <p:cNvPr id="18" name="左大括号 17"/>
          <p:cNvSpPr/>
          <p:nvPr/>
        </p:nvSpPr>
        <p:spPr>
          <a:xfrm>
            <a:off x="1487642" y="1613647"/>
            <a:ext cx="190937" cy="2380832"/>
          </a:xfrm>
          <a:prstGeom prst="leftBrac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897461" y="1271907"/>
            <a:ext cx="1402448" cy="283923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214313" indent="-214313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平等互利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313" indent="-214313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灵活机动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313" indent="-214313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友好协商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313" indent="-214313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依法办事</a:t>
            </a:r>
          </a:p>
        </p:txBody>
      </p:sp>
      <p:sp>
        <p:nvSpPr>
          <p:cNvPr id="20" name="矩形 19"/>
          <p:cNvSpPr/>
          <p:nvPr/>
        </p:nvSpPr>
        <p:spPr>
          <a:xfrm>
            <a:off x="3518790" y="1589442"/>
            <a:ext cx="3032617" cy="5309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15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也是我国对外经贸关系的基本准则</a:t>
            </a:r>
          </a:p>
          <a:p>
            <a:r>
              <a:rPr lang="zh-CN" altLang="en-US" sz="15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外贸</a:t>
            </a:r>
            <a:r>
              <a:rPr lang="zh-CN" altLang="en-US" sz="15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交往：“重合同，守信用”。</a:t>
            </a:r>
          </a:p>
        </p:txBody>
      </p:sp>
      <p:sp>
        <p:nvSpPr>
          <p:cNvPr id="14" name="五边形 13"/>
          <p:cNvSpPr/>
          <p:nvPr/>
        </p:nvSpPr>
        <p:spPr>
          <a:xfrm flipH="1">
            <a:off x="5478241" y="631234"/>
            <a:ext cx="847256" cy="223838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</a:p>
        </p:txBody>
      </p:sp>
      <p:sp>
        <p:nvSpPr>
          <p:cNvPr id="15" name="矩形 14"/>
          <p:cNvSpPr/>
          <p:nvPr/>
        </p:nvSpPr>
        <p:spPr>
          <a:xfrm>
            <a:off x="3518790" y="2271667"/>
            <a:ext cx="3032617" cy="30008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15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不放弃重大原则的前提下，求灵活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="" xmlns:a16="http://schemas.microsoft.com/office/drawing/2014/main" id="{F39365D4-742D-4AF3-9F27-7726F7CEA10B}"/>
              </a:ext>
            </a:extLst>
          </p:cNvPr>
          <p:cNvSpPr txBox="1"/>
          <p:nvPr/>
        </p:nvSpPr>
        <p:spPr>
          <a:xfrm>
            <a:off x="1492535" y="1075073"/>
            <a:ext cx="1933863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1.3.3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友好协商的原则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894" y="33193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1.3.3  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友好协商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的原则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330" y="200228"/>
            <a:ext cx="190500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矩形 24"/>
          <p:cNvSpPr/>
          <p:nvPr/>
        </p:nvSpPr>
        <p:spPr>
          <a:xfrm>
            <a:off x="8086429" y="732670"/>
            <a:ext cx="644757" cy="26068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518790" y="2936874"/>
            <a:ext cx="3032617" cy="5309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15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调整双方利益，以求得</a:t>
            </a:r>
            <a:r>
              <a:rPr lang="zh-CN" altLang="en-US" sz="15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妥协。</a:t>
            </a:r>
            <a:endParaRPr lang="en-US" altLang="zh-CN" sz="1500" dirty="0" smtClean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5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“有理，有力，有节”</a:t>
            </a:r>
            <a:endParaRPr lang="zh-CN" altLang="en-US" sz="15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704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10192"/>
            <a:ext cx="1268760" cy="48333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825775"/>
              </p:ext>
            </p:extLst>
          </p:nvPr>
        </p:nvGraphicFramePr>
        <p:xfrm>
          <a:off x="0" y="951570"/>
          <a:ext cx="1268760" cy="290895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272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sz="1100" dirty="0"/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</a:p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2338906"/>
            <a:ext cx="2277917" cy="782121"/>
            <a:chOff x="-1345542" y="1594748"/>
            <a:chExt cx="3037222" cy="860194"/>
          </a:xfrm>
        </p:grpSpPr>
        <p:sp>
          <p:nvSpPr>
            <p:cNvPr id="7" name="矩形 6"/>
            <p:cNvSpPr/>
            <p:nvPr userDrawn="1"/>
          </p:nvSpPr>
          <p:spPr>
            <a:xfrm>
              <a:off x="-1345542" y="1666756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430778" y="95157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492535" y="489234"/>
            <a:ext cx="3985706" cy="4385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1.3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国际商务谈判的基本原则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101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6058" y="2624203"/>
            <a:ext cx="856646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基本原则</a:t>
            </a:r>
          </a:p>
        </p:txBody>
      </p:sp>
      <p:sp>
        <p:nvSpPr>
          <p:cNvPr id="18" name="左大括号 17"/>
          <p:cNvSpPr/>
          <p:nvPr/>
        </p:nvSpPr>
        <p:spPr>
          <a:xfrm>
            <a:off x="1487642" y="1613647"/>
            <a:ext cx="190937" cy="2380832"/>
          </a:xfrm>
          <a:prstGeom prst="leftBrac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897461" y="1271907"/>
            <a:ext cx="1402448" cy="283923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214313" indent="-214313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平等互利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313" indent="-214313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灵活机动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313" indent="-214313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友好协商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313" indent="-214313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依法办事</a:t>
            </a:r>
          </a:p>
        </p:txBody>
      </p:sp>
      <p:sp>
        <p:nvSpPr>
          <p:cNvPr id="20" name="矩形 19"/>
          <p:cNvSpPr/>
          <p:nvPr/>
        </p:nvSpPr>
        <p:spPr>
          <a:xfrm>
            <a:off x="3518790" y="1589442"/>
            <a:ext cx="3032617" cy="5309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15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也是我国对外经贸关系的基本准则</a:t>
            </a:r>
          </a:p>
          <a:p>
            <a:r>
              <a:rPr lang="zh-CN" altLang="en-US" sz="15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外贸</a:t>
            </a:r>
            <a:r>
              <a:rPr lang="zh-CN" altLang="en-US" sz="15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交往：“重合同，守信用”。</a:t>
            </a:r>
          </a:p>
        </p:txBody>
      </p:sp>
      <p:sp>
        <p:nvSpPr>
          <p:cNvPr id="14" name="五边形 13"/>
          <p:cNvSpPr/>
          <p:nvPr/>
        </p:nvSpPr>
        <p:spPr>
          <a:xfrm flipH="1">
            <a:off x="5478241" y="631234"/>
            <a:ext cx="847256" cy="223838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</a:p>
        </p:txBody>
      </p:sp>
      <p:sp>
        <p:nvSpPr>
          <p:cNvPr id="15" name="矩形 14"/>
          <p:cNvSpPr/>
          <p:nvPr/>
        </p:nvSpPr>
        <p:spPr>
          <a:xfrm>
            <a:off x="3518790" y="2271667"/>
            <a:ext cx="3032617" cy="30008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15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不放弃重大原则的前提下，求灵活</a:t>
            </a:r>
          </a:p>
        </p:txBody>
      </p:sp>
      <p:sp>
        <p:nvSpPr>
          <p:cNvPr id="16" name="矩形 15"/>
          <p:cNvSpPr/>
          <p:nvPr/>
        </p:nvSpPr>
        <p:spPr>
          <a:xfrm>
            <a:off x="3518790" y="2936874"/>
            <a:ext cx="3032617" cy="5309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15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调整双方利益，以求得</a:t>
            </a:r>
            <a:r>
              <a:rPr lang="zh-CN" altLang="en-US" sz="15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妥协。</a:t>
            </a:r>
            <a:endParaRPr lang="en-US" altLang="zh-CN" sz="1500" dirty="0" smtClean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5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“有理，有力，有节”</a:t>
            </a:r>
            <a:endParaRPr lang="zh-CN" altLang="en-US" sz="15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518790" y="3694396"/>
            <a:ext cx="4081488" cy="30008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15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对外谈判最终签署的各种文件都具有法律效力。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="" xmlns:a16="http://schemas.microsoft.com/office/drawing/2014/main" id="{6AAAB140-7E2A-43B9-86C4-81F93768DE30}"/>
              </a:ext>
            </a:extLst>
          </p:cNvPr>
          <p:cNvSpPr txBox="1"/>
          <p:nvPr/>
        </p:nvSpPr>
        <p:spPr>
          <a:xfrm>
            <a:off x="1492535" y="1075073"/>
            <a:ext cx="1933863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1.3.4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依法办事的原则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894" y="33193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1.3.4  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依法办事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的原则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330" y="200228"/>
            <a:ext cx="190500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矩形 25"/>
          <p:cNvSpPr/>
          <p:nvPr/>
        </p:nvSpPr>
        <p:spPr>
          <a:xfrm>
            <a:off x="8086428" y="991923"/>
            <a:ext cx="644757" cy="26068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48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92163" y="1065008"/>
            <a:ext cx="8229599" cy="18004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1.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以下各项中，既属于我国国际商务谈判的基本原则，也是我国对外经贸关系的基本准则的是（ ）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平等互利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灵活机动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友好协商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依法办事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232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92163" y="1065008"/>
            <a:ext cx="8229599" cy="18004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1.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以下各项中，既属于我国国际商务谈判的基本原则，也是我国对外经贸关系的基本准则的是（ ）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平等互利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灵活机动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友好协商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依法办事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71138" y="2824720"/>
            <a:ext cx="8471646" cy="180049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5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15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pPr>
              <a:lnSpc>
                <a:spcPct val="150000"/>
              </a:lnSpc>
            </a:pPr>
            <a:r>
              <a:rPr lang="zh-CN" altLang="en-US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平等互利原则的基本含义是：在商务活动中，双方的实力不分强弱，在相互关系中应处于平等的地位；在商品交换中，自愿让渡商品，等价交换；谈判双方应根据需要与可能，有来有往，互通有无，做到双方互利。 </a:t>
            </a:r>
          </a:p>
          <a:p>
            <a:pPr>
              <a:lnSpc>
                <a:spcPct val="150000"/>
              </a:lnSpc>
            </a:pPr>
            <a:r>
              <a:rPr lang="zh-CN" altLang="en-US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平等互利原则作为我国对外经贸关系中的一项基本准则，必须贯彻于国际商务谈判的各个方面。 </a:t>
            </a:r>
          </a:p>
        </p:txBody>
      </p:sp>
    </p:spTree>
    <p:extLst>
      <p:ext uri="{BB962C8B-B14F-4D97-AF65-F5344CB8AC3E}">
        <p14:creationId xmlns:p14="http://schemas.microsoft.com/office/powerpoint/2010/main" val="395100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92163" y="1065008"/>
            <a:ext cx="8229599" cy="18004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2.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在商务谈判中贯彻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'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有理、有利、有节”的方针。这体现的是商务谈判的（ ）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平等互利原则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灵活机动原则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友好协商原则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依法办事原则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325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92163" y="1065008"/>
            <a:ext cx="8229599" cy="18004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2.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在商务谈判中贯彻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'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有理、有利、有节”的方针。这体现的是商务谈判的（ ）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平等互利原则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灵活机动原则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友好协商原则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依法办事原则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71138" y="2824719"/>
            <a:ext cx="8471646" cy="214674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5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15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  <a:p>
            <a:pPr>
              <a:lnSpc>
                <a:spcPct val="150000"/>
              </a:lnSpc>
            </a:pPr>
            <a:r>
              <a:rPr lang="zh-CN" altLang="en-US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谈判过程是一个调整双方利益，以求得妥协的过程。由于谈判双方的立场不同，利益不同，引起冲突和斗争在所难免，讨价还价在谈判过程中是很自然的，而且是大量存在的。问题是应持什么态度，根据什么原则，采用什么办法来妥善解决这些困难，争取通过谈判，达到最佳效果。 </a:t>
            </a:r>
          </a:p>
          <a:p>
            <a:pPr>
              <a:lnSpc>
                <a:spcPct val="150000"/>
              </a:lnSpc>
            </a:pPr>
            <a:r>
              <a:rPr lang="zh-CN" altLang="en-US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不论是原则问题还是非原则问题的讨论，我们应该自始至终坚持贯彻“有理、有利、有节”的方针，以理服人。 </a:t>
            </a:r>
          </a:p>
        </p:txBody>
      </p:sp>
    </p:spTree>
    <p:extLst>
      <p:ext uri="{BB962C8B-B14F-4D97-AF65-F5344CB8AC3E}">
        <p14:creationId xmlns:p14="http://schemas.microsoft.com/office/powerpoint/2010/main" val="160218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92163" y="1065008"/>
            <a:ext cx="8229599" cy="18004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3.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在商务谈判中必须“重合同，守信用”。这体现了商务谈判的（ 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）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平等互利原则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灵活机动原则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友好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协商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原则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依法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办事原则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650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92163" y="1065008"/>
            <a:ext cx="8229599" cy="18004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3.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在商务谈判中必须“重合同，守信用”。这体现了商务谈判的（ 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）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平等互利原则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灵活机动原则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友好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协商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原则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依法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办事原则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71138" y="2824719"/>
            <a:ext cx="8471646" cy="180049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5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</a:t>
            </a:r>
            <a:r>
              <a:rPr lang="zh-CN" altLang="en-US" sz="15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5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en-US" altLang="zh-CN" sz="15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在外贸交往中，必须“重合同，守信用”。合同是贸易双方共同协商后产生的一种契约，它体现了双方的权利与义务，代表双方的利益。任何一方违反合同，都会给另一方带来损失。因此在签订合同以前必须慎重对待，合同一经签订，必须严格履行，反对各种形式的违约行为。这体现了平等互利的原则。</a:t>
            </a:r>
            <a:endParaRPr lang="zh-CN" altLang="en-US" sz="15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748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0"/>
            <a:ext cx="2790825" cy="51435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5057" y="1937314"/>
            <a:ext cx="2600712" cy="807914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第一章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国际商务谈判概述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690231" y="1210120"/>
            <a:ext cx="472826" cy="502028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r>
              <a:rPr lang="en-US" altLang="zh-CN" sz="24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24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44677" y="1245999"/>
            <a:ext cx="1292662" cy="346249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概念及特点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690231" y="1960003"/>
            <a:ext cx="472826" cy="502028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r>
              <a:rPr lang="en-US" altLang="zh-CN" sz="24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24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66229" y="2023487"/>
            <a:ext cx="600164" cy="346249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种类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690231" y="2709887"/>
            <a:ext cx="472826" cy="502028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r>
              <a:rPr lang="en-US" altLang="zh-CN" sz="24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24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444677" y="2772364"/>
            <a:ext cx="1061829" cy="346249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基本原则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690231" y="3459770"/>
            <a:ext cx="472826" cy="502028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r>
              <a:rPr lang="en-US" altLang="zh-CN" sz="24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24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44677" y="3535548"/>
            <a:ext cx="1061829" cy="346249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基本程序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786427" y="3459770"/>
            <a:ext cx="464939" cy="495205"/>
            <a:chOff x="6535243" y="2524701"/>
            <a:chExt cx="717051" cy="717051"/>
          </a:xfrm>
        </p:grpSpPr>
        <p:sp>
          <p:nvSpPr>
            <p:cNvPr id="16" name="泪滴形 15"/>
            <p:cNvSpPr/>
            <p:nvPr/>
          </p:nvSpPr>
          <p:spPr>
            <a:xfrm rot="8247616">
              <a:off x="6535243" y="2524701"/>
              <a:ext cx="717051" cy="717051"/>
            </a:xfrm>
            <a:prstGeom prst="teardrop">
              <a:avLst/>
            </a:prstGeom>
            <a:solidFill>
              <a:srgbClr val="0062AC"/>
            </a:solidFill>
            <a:ln>
              <a:solidFill>
                <a:srgbClr val="0062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6604000" y="2588424"/>
              <a:ext cx="574014" cy="57401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62AC"/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5057" y="1950808"/>
            <a:ext cx="2525679" cy="847826"/>
            <a:chOff x="126742" y="2601076"/>
            <a:chExt cx="2929025" cy="1130435"/>
          </a:xfrm>
        </p:grpSpPr>
        <p:sp>
          <p:nvSpPr>
            <p:cNvPr id="18" name="Line 29"/>
            <p:cNvSpPr>
              <a:spLocks noChangeShapeType="1"/>
            </p:cNvSpPr>
            <p:nvPr/>
          </p:nvSpPr>
          <p:spPr bwMode="auto">
            <a:xfrm>
              <a:off x="126742" y="2601076"/>
              <a:ext cx="292902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>
              <a:off x="165782" y="3731511"/>
              <a:ext cx="288998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236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10192"/>
            <a:ext cx="1268760" cy="48333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305651"/>
              </p:ext>
            </p:extLst>
          </p:nvPr>
        </p:nvGraphicFramePr>
        <p:xfrm>
          <a:off x="0" y="951570"/>
          <a:ext cx="1268760" cy="290895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272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sz="1100" dirty="0"/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</a:p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11876" y="3079389"/>
            <a:ext cx="2277917" cy="782121"/>
            <a:chOff x="-1345542" y="1594748"/>
            <a:chExt cx="3037222" cy="860194"/>
          </a:xfrm>
        </p:grpSpPr>
        <p:sp>
          <p:nvSpPr>
            <p:cNvPr id="7" name="矩形 6"/>
            <p:cNvSpPr/>
            <p:nvPr userDrawn="1"/>
          </p:nvSpPr>
          <p:spPr>
            <a:xfrm>
              <a:off x="-1345542" y="1666756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430778" y="95157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492535" y="489234"/>
            <a:ext cx="3985706" cy="4385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1.4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国际商务谈判的基本程序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109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6057" y="2624203"/>
            <a:ext cx="856646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基本原则</a:t>
            </a:r>
          </a:p>
        </p:txBody>
      </p:sp>
      <p:sp>
        <p:nvSpPr>
          <p:cNvPr id="2" name="矩形 1"/>
          <p:cNvSpPr/>
          <p:nvPr/>
        </p:nvSpPr>
        <p:spPr>
          <a:xfrm>
            <a:off x="198273" y="3376228"/>
            <a:ext cx="856646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基本程序</a:t>
            </a:r>
          </a:p>
        </p:txBody>
      </p:sp>
      <p:sp>
        <p:nvSpPr>
          <p:cNvPr id="12" name="文本框 4"/>
          <p:cNvSpPr txBox="1"/>
          <p:nvPr/>
        </p:nvSpPr>
        <p:spPr>
          <a:xfrm>
            <a:off x="1949949" y="1484547"/>
            <a:ext cx="5634192" cy="2376964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1500" b="1" dirty="0">
                <a:latin typeface="微软雅黑" panose="020B0503020204020204" charset="-122"/>
                <a:ea typeface="微软雅黑" panose="020B0503020204020204" charset="-122"/>
              </a:rPr>
              <a:t>四个阶段：</a:t>
            </a: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  （</a:t>
            </a:r>
            <a:r>
              <a:rPr lang="en-US" altLang="zh-CN" sz="1500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en-US" sz="1500" b="1" dirty="0">
                <a:latin typeface="微软雅黑" panose="020B0503020204020204" charset="-122"/>
                <a:ea typeface="微软雅黑" panose="020B0503020204020204" charset="-122"/>
              </a:rPr>
              <a:t>准备阶段</a:t>
            </a: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：知己知彼，心中有数</a:t>
            </a: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  （</a:t>
            </a:r>
            <a:r>
              <a:rPr lang="en-US" altLang="zh-CN" sz="1500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en-US" sz="1500" b="1" dirty="0">
                <a:latin typeface="微软雅黑" panose="020B0503020204020204" charset="-122"/>
                <a:ea typeface="微软雅黑" panose="020B0503020204020204" charset="-122"/>
              </a:rPr>
              <a:t>开局阶段</a:t>
            </a: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：营造气氛，奠定基调</a:t>
            </a: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  （</a:t>
            </a:r>
            <a:r>
              <a:rPr lang="en-US" altLang="zh-CN" sz="1500" dirty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en-US" sz="1500" b="1" dirty="0">
                <a:latin typeface="微软雅黑" panose="020B0503020204020204" charset="-122"/>
                <a:ea typeface="微软雅黑" panose="020B0503020204020204" charset="-122"/>
              </a:rPr>
              <a:t>正式谈判阶段</a:t>
            </a: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：从开局结束，到签订协议</a:t>
            </a:r>
            <a:r>
              <a:rPr lang="en-US" altLang="zh-CN" sz="1500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谈判失败</a:t>
            </a: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  （</a:t>
            </a:r>
            <a:r>
              <a:rPr lang="en-US" altLang="zh-CN" sz="1500" dirty="0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en-US" sz="1500" b="1" dirty="0">
                <a:latin typeface="微软雅黑" panose="020B0503020204020204" charset="-122"/>
                <a:ea typeface="微软雅黑" panose="020B0503020204020204" charset="-122"/>
              </a:rPr>
              <a:t>签约阶段</a:t>
            </a: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：以文字形式签订书面合同</a:t>
            </a:r>
          </a:p>
        </p:txBody>
      </p:sp>
      <p:sp>
        <p:nvSpPr>
          <p:cNvPr id="13" name="五边形 12"/>
          <p:cNvSpPr/>
          <p:nvPr/>
        </p:nvSpPr>
        <p:spPr>
          <a:xfrm flipH="1">
            <a:off x="5478241" y="631234"/>
            <a:ext cx="847256" cy="223838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350" y="7347"/>
            <a:ext cx="2025650" cy="623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矩形 17"/>
          <p:cNvSpPr/>
          <p:nvPr/>
        </p:nvSpPr>
        <p:spPr>
          <a:xfrm>
            <a:off x="8338468" y="48557"/>
            <a:ext cx="644757" cy="26068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DC4EE1A2-2AE3-45CB-A7CF-891B54049143}"/>
              </a:ext>
            </a:extLst>
          </p:cNvPr>
          <p:cNvSpPr txBox="1"/>
          <p:nvPr/>
        </p:nvSpPr>
        <p:spPr>
          <a:xfrm>
            <a:off x="1492535" y="1075073"/>
            <a:ext cx="2652008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1.4.1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国际商务谈判的基本程序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894" y="33193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1.4.1 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国际商务谈判的基本程序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098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1969108" y="1153758"/>
            <a:ext cx="4902896" cy="214674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到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2018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年底，中国已成为世界贸易组织正式成员达（ ）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、 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15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年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、 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16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年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、 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17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年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、 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18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年</a:t>
            </a:r>
          </a:p>
          <a:p>
            <a:pPr>
              <a:lnSpc>
                <a:spcPct val="150000"/>
              </a:lnSpc>
            </a:pP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662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25762"/>
            <a:ext cx="1268760" cy="48177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07140"/>
              </p:ext>
            </p:extLst>
          </p:nvPr>
        </p:nvGraphicFramePr>
        <p:xfrm>
          <a:off x="0" y="951570"/>
          <a:ext cx="1268760" cy="290895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272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sz="1100" dirty="0"/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</a:p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11876" y="3079389"/>
            <a:ext cx="2277917" cy="782121"/>
            <a:chOff x="-1345542" y="1594748"/>
            <a:chExt cx="3037222" cy="860194"/>
          </a:xfrm>
        </p:grpSpPr>
        <p:sp>
          <p:nvSpPr>
            <p:cNvPr id="7" name="矩形 6"/>
            <p:cNvSpPr/>
            <p:nvPr userDrawn="1"/>
          </p:nvSpPr>
          <p:spPr>
            <a:xfrm>
              <a:off x="-1345542" y="1666756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430778" y="95157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492535" y="489234"/>
            <a:ext cx="3985706" cy="4385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1.4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国际商务谈判的基本程序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110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6057" y="2624203"/>
            <a:ext cx="856646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基本原则</a:t>
            </a:r>
          </a:p>
        </p:txBody>
      </p:sp>
      <p:sp>
        <p:nvSpPr>
          <p:cNvPr id="2" name="矩形 1"/>
          <p:cNvSpPr/>
          <p:nvPr/>
        </p:nvSpPr>
        <p:spPr>
          <a:xfrm>
            <a:off x="198273" y="3376228"/>
            <a:ext cx="856646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基本程序</a:t>
            </a:r>
          </a:p>
        </p:txBody>
      </p:sp>
      <p:sp>
        <p:nvSpPr>
          <p:cNvPr id="12" name="文本框 4"/>
          <p:cNvSpPr txBox="1"/>
          <p:nvPr/>
        </p:nvSpPr>
        <p:spPr>
          <a:xfrm>
            <a:off x="1949949" y="1484547"/>
            <a:ext cx="5634192" cy="3300904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1500" b="1" dirty="0">
                <a:latin typeface="微软雅黑" panose="020B0503020204020204" charset="-122"/>
                <a:ea typeface="微软雅黑" panose="020B0503020204020204" charset="-122"/>
              </a:rPr>
              <a:t>四个阶段：</a:t>
            </a: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  （</a:t>
            </a:r>
            <a:r>
              <a:rPr lang="en-US" altLang="zh-CN" sz="1500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en-US" sz="1500" b="1" dirty="0">
                <a:latin typeface="微软雅黑" panose="020B0503020204020204" charset="-122"/>
                <a:ea typeface="微软雅黑" panose="020B0503020204020204" charset="-122"/>
              </a:rPr>
              <a:t>准备阶段</a:t>
            </a: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：知己知彼，心中有数</a:t>
            </a:r>
          </a:p>
          <a:p>
            <a:pPr marL="342900" indent="-342900">
              <a:lnSpc>
                <a:spcPct val="20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对谈判环境因素的分析　　</a:t>
            </a:r>
          </a:p>
          <a:p>
            <a:pPr marL="342900" indent="-342900">
              <a:lnSpc>
                <a:spcPct val="20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信息的收集</a:t>
            </a:r>
          </a:p>
          <a:p>
            <a:pPr marL="342900" indent="-342900">
              <a:lnSpc>
                <a:spcPct val="20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目标和对象的选择</a:t>
            </a:r>
          </a:p>
          <a:p>
            <a:pPr marL="342900" indent="-342900">
              <a:lnSpc>
                <a:spcPct val="20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谈判方案的制订</a:t>
            </a:r>
          </a:p>
          <a:p>
            <a:pPr marL="342900" indent="-342900">
              <a:lnSpc>
                <a:spcPct val="20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模拟谈判</a:t>
            </a:r>
          </a:p>
        </p:txBody>
      </p:sp>
      <p:sp>
        <p:nvSpPr>
          <p:cNvPr id="13" name="五边形 12"/>
          <p:cNvSpPr/>
          <p:nvPr/>
        </p:nvSpPr>
        <p:spPr>
          <a:xfrm flipH="1">
            <a:off x="5764618" y="2123857"/>
            <a:ext cx="847256" cy="223838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</a:p>
        </p:txBody>
      </p:sp>
      <p:sp>
        <p:nvSpPr>
          <p:cNvPr id="14" name="文本框 19"/>
          <p:cNvSpPr txBox="1"/>
          <p:nvPr/>
        </p:nvSpPr>
        <p:spPr>
          <a:xfrm>
            <a:off x="8095010" y="41070"/>
            <a:ext cx="1026563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PRAM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模式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8095010" y="31545"/>
            <a:ext cx="0" cy="286524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21"/>
          <p:cNvSpPr txBox="1"/>
          <p:nvPr/>
        </p:nvSpPr>
        <p:spPr>
          <a:xfrm>
            <a:off x="7249325" y="41070"/>
            <a:ext cx="85664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四个阶段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350" y="7347"/>
            <a:ext cx="2025650" cy="623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矩形 19"/>
          <p:cNvSpPr/>
          <p:nvPr/>
        </p:nvSpPr>
        <p:spPr>
          <a:xfrm>
            <a:off x="8338468" y="48557"/>
            <a:ext cx="644757" cy="26068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ACE632C7-AC3F-49C4-834D-98FB8310E46D}"/>
              </a:ext>
            </a:extLst>
          </p:cNvPr>
          <p:cNvSpPr txBox="1"/>
          <p:nvPr/>
        </p:nvSpPr>
        <p:spPr>
          <a:xfrm>
            <a:off x="1492535" y="1075073"/>
            <a:ext cx="2652008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1.4.1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国际商务谈判的基本程序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6894" y="33193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1.4.1 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国际商务谈判的基本程序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963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09242"/>
            <a:ext cx="1268760" cy="48342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986721"/>
              </p:ext>
            </p:extLst>
          </p:nvPr>
        </p:nvGraphicFramePr>
        <p:xfrm>
          <a:off x="0" y="951570"/>
          <a:ext cx="1268760" cy="290895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272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sz="1100" dirty="0"/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</a:p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11876" y="3079389"/>
            <a:ext cx="2277917" cy="782121"/>
            <a:chOff x="-1345542" y="1594748"/>
            <a:chExt cx="3037222" cy="860194"/>
          </a:xfrm>
        </p:grpSpPr>
        <p:sp>
          <p:nvSpPr>
            <p:cNvPr id="7" name="矩形 6"/>
            <p:cNvSpPr/>
            <p:nvPr userDrawn="1"/>
          </p:nvSpPr>
          <p:spPr>
            <a:xfrm>
              <a:off x="-1345542" y="1666756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430778" y="95157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492535" y="489234"/>
            <a:ext cx="3985706" cy="4385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1.4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国际商务谈判的基本程序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111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6057" y="2624203"/>
            <a:ext cx="856646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基本原则</a:t>
            </a:r>
          </a:p>
        </p:txBody>
      </p:sp>
      <p:sp>
        <p:nvSpPr>
          <p:cNvPr id="2" name="矩形 1"/>
          <p:cNvSpPr/>
          <p:nvPr/>
        </p:nvSpPr>
        <p:spPr>
          <a:xfrm>
            <a:off x="198273" y="3376228"/>
            <a:ext cx="856646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基本程序</a:t>
            </a:r>
          </a:p>
        </p:txBody>
      </p:sp>
      <p:sp>
        <p:nvSpPr>
          <p:cNvPr id="12" name="文本框 4"/>
          <p:cNvSpPr txBox="1"/>
          <p:nvPr/>
        </p:nvSpPr>
        <p:spPr>
          <a:xfrm>
            <a:off x="1949949" y="1484546"/>
            <a:ext cx="6458858" cy="1454244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1500" b="1" dirty="0">
                <a:latin typeface="微软雅黑" panose="020B0503020204020204" charset="-122"/>
                <a:ea typeface="微软雅黑" panose="020B0503020204020204" charset="-122"/>
              </a:rPr>
              <a:t>四个阶段：</a:t>
            </a: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  （</a:t>
            </a:r>
            <a:r>
              <a:rPr lang="en-US" altLang="zh-CN" sz="1500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en-US" sz="1500" b="1" dirty="0">
                <a:latin typeface="微软雅黑" panose="020B0503020204020204" charset="-122"/>
                <a:ea typeface="微软雅黑" panose="020B0503020204020204" charset="-122"/>
              </a:rPr>
              <a:t>开局阶段</a:t>
            </a: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：营造气氛，奠定基调</a:t>
            </a: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endParaRPr lang="zh-CN" altLang="en-US" sz="15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五边形 12"/>
          <p:cNvSpPr/>
          <p:nvPr/>
        </p:nvSpPr>
        <p:spPr>
          <a:xfrm flipH="1">
            <a:off x="5764618" y="2123857"/>
            <a:ext cx="847256" cy="223838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选择题</a:t>
            </a:r>
          </a:p>
        </p:txBody>
      </p:sp>
      <p:sp>
        <p:nvSpPr>
          <p:cNvPr id="14" name="文本框 19"/>
          <p:cNvSpPr txBox="1"/>
          <p:nvPr/>
        </p:nvSpPr>
        <p:spPr>
          <a:xfrm>
            <a:off x="8095010" y="41070"/>
            <a:ext cx="1026563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PRAM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模式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8095010" y="31545"/>
            <a:ext cx="0" cy="286524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21"/>
          <p:cNvSpPr txBox="1"/>
          <p:nvPr/>
        </p:nvSpPr>
        <p:spPr>
          <a:xfrm>
            <a:off x="7249325" y="41070"/>
            <a:ext cx="85664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四个阶段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350" y="7347"/>
            <a:ext cx="2025650" cy="623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矩形 17"/>
          <p:cNvSpPr/>
          <p:nvPr/>
        </p:nvSpPr>
        <p:spPr>
          <a:xfrm>
            <a:off x="8338468" y="48557"/>
            <a:ext cx="644757" cy="26068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35399B6F-8327-4860-9897-E5821BAFBEB0}"/>
              </a:ext>
            </a:extLst>
          </p:cNvPr>
          <p:cNvSpPr txBox="1"/>
          <p:nvPr/>
        </p:nvSpPr>
        <p:spPr>
          <a:xfrm>
            <a:off x="1492535" y="1075073"/>
            <a:ext cx="2652008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1.4.1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国际商务谈判的基本程序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6894" y="33193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1.4.1 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国际商务谈判的基本程序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94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10192"/>
            <a:ext cx="1268760" cy="48333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349523"/>
              </p:ext>
            </p:extLst>
          </p:nvPr>
        </p:nvGraphicFramePr>
        <p:xfrm>
          <a:off x="0" y="951570"/>
          <a:ext cx="1268760" cy="290895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272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sz="1100" dirty="0"/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</a:p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11876" y="3079389"/>
            <a:ext cx="2277917" cy="782121"/>
            <a:chOff x="-1345542" y="1594748"/>
            <a:chExt cx="3037222" cy="860194"/>
          </a:xfrm>
        </p:grpSpPr>
        <p:sp>
          <p:nvSpPr>
            <p:cNvPr id="7" name="矩形 6"/>
            <p:cNvSpPr/>
            <p:nvPr userDrawn="1"/>
          </p:nvSpPr>
          <p:spPr>
            <a:xfrm>
              <a:off x="-1345542" y="1666756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430778" y="95157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492535" y="489234"/>
            <a:ext cx="3985706" cy="4385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1.4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国际商务谈判的基本程序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112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6057" y="2624203"/>
            <a:ext cx="856646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基本原则</a:t>
            </a:r>
          </a:p>
        </p:txBody>
      </p:sp>
      <p:sp>
        <p:nvSpPr>
          <p:cNvPr id="2" name="矩形 1"/>
          <p:cNvSpPr/>
          <p:nvPr/>
        </p:nvSpPr>
        <p:spPr>
          <a:xfrm>
            <a:off x="198273" y="3376228"/>
            <a:ext cx="856646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基本程序</a:t>
            </a:r>
          </a:p>
        </p:txBody>
      </p:sp>
      <p:sp>
        <p:nvSpPr>
          <p:cNvPr id="12" name="文本框 4"/>
          <p:cNvSpPr txBox="1"/>
          <p:nvPr/>
        </p:nvSpPr>
        <p:spPr>
          <a:xfrm>
            <a:off x="1949949" y="1484547"/>
            <a:ext cx="6458858" cy="2839239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1500" b="1" dirty="0">
                <a:latin typeface="微软雅黑" panose="020B0503020204020204" charset="-122"/>
                <a:ea typeface="微软雅黑" panose="020B0503020204020204" charset="-122"/>
              </a:rPr>
              <a:t>四个阶段：</a:t>
            </a: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 （</a:t>
            </a:r>
            <a:r>
              <a:rPr lang="en-US" altLang="zh-CN" sz="1500" dirty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en-US" sz="1500" b="1" dirty="0">
                <a:latin typeface="微软雅黑" panose="020B0503020204020204" charset="-122"/>
                <a:ea typeface="微软雅黑" panose="020B0503020204020204" charset="-122"/>
              </a:rPr>
              <a:t>正式谈判阶段</a:t>
            </a: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：从开局结束，到签订协议</a:t>
            </a:r>
            <a:r>
              <a:rPr lang="en-US" altLang="zh-CN" sz="1500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谈判失败</a:t>
            </a:r>
            <a:endParaRPr lang="en-US" altLang="zh-CN" sz="15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15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又称</a:t>
            </a:r>
            <a:r>
              <a:rPr lang="zh-CN" altLang="en-US" sz="15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实质性谈判阶段</a:t>
            </a:r>
            <a:r>
              <a:rPr lang="zh-CN" altLang="en-US" sz="15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15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15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正式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谈判阶段一般要经历</a:t>
            </a:r>
            <a:r>
              <a:rPr lang="zh-CN" altLang="en-US" sz="15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询盘、发盘、还盘、接受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四个环节。</a:t>
            </a: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    非必要</a:t>
            </a:r>
            <a:r>
              <a:rPr lang="zh-CN" altLang="en-US" sz="15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环节：</a:t>
            </a:r>
            <a:endParaRPr lang="zh-CN" altLang="en-US" sz="15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    必要环节</a:t>
            </a:r>
            <a:r>
              <a:rPr lang="zh-CN" altLang="en-US" sz="15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zh-CN" altLang="en-US" sz="15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左大括号 13"/>
          <p:cNvSpPr/>
          <p:nvPr/>
        </p:nvSpPr>
        <p:spPr>
          <a:xfrm>
            <a:off x="2205839" y="3490371"/>
            <a:ext cx="98405" cy="742278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5" name="五边形 14"/>
          <p:cNvSpPr/>
          <p:nvPr/>
        </p:nvSpPr>
        <p:spPr>
          <a:xfrm flipH="1">
            <a:off x="7136218" y="2115789"/>
            <a:ext cx="847256" cy="223838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选择题</a:t>
            </a:r>
          </a:p>
        </p:txBody>
      </p:sp>
      <p:sp>
        <p:nvSpPr>
          <p:cNvPr id="16" name="文本框 19"/>
          <p:cNvSpPr txBox="1"/>
          <p:nvPr/>
        </p:nvSpPr>
        <p:spPr>
          <a:xfrm>
            <a:off x="8095010" y="41070"/>
            <a:ext cx="1026563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PRAM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模式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8095010" y="31545"/>
            <a:ext cx="0" cy="286524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21"/>
          <p:cNvSpPr txBox="1"/>
          <p:nvPr/>
        </p:nvSpPr>
        <p:spPr>
          <a:xfrm>
            <a:off x="7249325" y="41070"/>
            <a:ext cx="85664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四个阶段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350" y="7347"/>
            <a:ext cx="2025650" cy="623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矩形 19"/>
          <p:cNvSpPr/>
          <p:nvPr/>
        </p:nvSpPr>
        <p:spPr>
          <a:xfrm>
            <a:off x="8338468" y="48557"/>
            <a:ext cx="644757" cy="26068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4D245ACB-B52E-4B5D-8173-8B22F237C903}"/>
              </a:ext>
            </a:extLst>
          </p:cNvPr>
          <p:cNvSpPr txBox="1"/>
          <p:nvPr/>
        </p:nvSpPr>
        <p:spPr>
          <a:xfrm>
            <a:off x="1492535" y="1075073"/>
            <a:ext cx="2652008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1.4.1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国际商务谈判的基本程序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6894" y="33193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1.4.1 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国际商务谈判的基本程序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129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10192"/>
            <a:ext cx="1268760" cy="48333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573512"/>
              </p:ext>
            </p:extLst>
          </p:nvPr>
        </p:nvGraphicFramePr>
        <p:xfrm>
          <a:off x="0" y="951570"/>
          <a:ext cx="1268760" cy="290895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272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sz="1100" dirty="0"/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</a:p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11876" y="3079389"/>
            <a:ext cx="2277917" cy="782121"/>
            <a:chOff x="-1345542" y="1594748"/>
            <a:chExt cx="3037222" cy="860194"/>
          </a:xfrm>
        </p:grpSpPr>
        <p:sp>
          <p:nvSpPr>
            <p:cNvPr id="7" name="矩形 6"/>
            <p:cNvSpPr/>
            <p:nvPr userDrawn="1"/>
          </p:nvSpPr>
          <p:spPr>
            <a:xfrm>
              <a:off x="-1345542" y="1666756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430778" y="95157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492535" y="489234"/>
            <a:ext cx="3985706" cy="4385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1.4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国际商务谈判的基本程序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113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6057" y="2624203"/>
            <a:ext cx="856646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基本原则</a:t>
            </a:r>
          </a:p>
        </p:txBody>
      </p:sp>
      <p:sp>
        <p:nvSpPr>
          <p:cNvPr id="2" name="矩形 1"/>
          <p:cNvSpPr/>
          <p:nvPr/>
        </p:nvSpPr>
        <p:spPr>
          <a:xfrm>
            <a:off x="198273" y="3376228"/>
            <a:ext cx="856646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基本程序</a:t>
            </a:r>
          </a:p>
        </p:txBody>
      </p:sp>
      <p:sp>
        <p:nvSpPr>
          <p:cNvPr id="12" name="文本框 4"/>
          <p:cNvSpPr txBox="1"/>
          <p:nvPr/>
        </p:nvSpPr>
        <p:spPr>
          <a:xfrm>
            <a:off x="1949949" y="1484547"/>
            <a:ext cx="6458858" cy="2839239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1500" b="1" dirty="0">
                <a:latin typeface="微软雅黑" panose="020B0503020204020204" charset="-122"/>
                <a:ea typeface="微软雅黑" panose="020B0503020204020204" charset="-122"/>
              </a:rPr>
              <a:t>四个阶段：</a:t>
            </a: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 （</a:t>
            </a:r>
            <a:r>
              <a:rPr lang="en-US" altLang="zh-CN" sz="1500" dirty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en-US" sz="1500" b="1" dirty="0">
                <a:latin typeface="微软雅黑" panose="020B0503020204020204" charset="-122"/>
                <a:ea typeface="微软雅黑" panose="020B0503020204020204" charset="-122"/>
              </a:rPr>
              <a:t>正式谈判阶段</a:t>
            </a: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：从开局结束，到签订协议</a:t>
            </a:r>
            <a:r>
              <a:rPr lang="en-US" altLang="zh-CN" sz="1500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谈判失败</a:t>
            </a:r>
            <a:endParaRPr lang="en-US" altLang="zh-CN" sz="15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15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又称</a:t>
            </a:r>
            <a:r>
              <a:rPr lang="zh-CN" altLang="en-US" sz="15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实质性谈判阶段</a:t>
            </a:r>
            <a:r>
              <a:rPr lang="zh-CN" altLang="en-US" sz="15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15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15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正式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谈判阶段一般要经历</a:t>
            </a:r>
            <a:r>
              <a:rPr lang="zh-CN" altLang="en-US" sz="15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询盘、发盘、还盘、接受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四个环节。</a:t>
            </a: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    非必要环节：询盘、还盘</a:t>
            </a: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    必要环节：发盘、接受</a:t>
            </a:r>
          </a:p>
        </p:txBody>
      </p:sp>
      <p:sp>
        <p:nvSpPr>
          <p:cNvPr id="14" name="左大括号 13"/>
          <p:cNvSpPr/>
          <p:nvPr/>
        </p:nvSpPr>
        <p:spPr>
          <a:xfrm>
            <a:off x="2205839" y="3490371"/>
            <a:ext cx="98405" cy="742278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5" name="五边形 14"/>
          <p:cNvSpPr/>
          <p:nvPr/>
        </p:nvSpPr>
        <p:spPr>
          <a:xfrm flipH="1">
            <a:off x="7136218" y="2115789"/>
            <a:ext cx="847256" cy="223838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选择题</a:t>
            </a:r>
          </a:p>
        </p:txBody>
      </p:sp>
      <p:sp>
        <p:nvSpPr>
          <p:cNvPr id="16" name="文本框 19"/>
          <p:cNvSpPr txBox="1"/>
          <p:nvPr/>
        </p:nvSpPr>
        <p:spPr>
          <a:xfrm>
            <a:off x="8095010" y="41070"/>
            <a:ext cx="1026563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PRAM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模式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8095010" y="31545"/>
            <a:ext cx="0" cy="286524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21"/>
          <p:cNvSpPr txBox="1"/>
          <p:nvPr/>
        </p:nvSpPr>
        <p:spPr>
          <a:xfrm>
            <a:off x="7249325" y="41070"/>
            <a:ext cx="85664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四个阶段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350" y="7347"/>
            <a:ext cx="2025650" cy="623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矩形 19"/>
          <p:cNvSpPr/>
          <p:nvPr/>
        </p:nvSpPr>
        <p:spPr>
          <a:xfrm>
            <a:off x="8338468" y="48557"/>
            <a:ext cx="644757" cy="26068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4D245ACB-B52E-4B5D-8173-8B22F237C903}"/>
              </a:ext>
            </a:extLst>
          </p:cNvPr>
          <p:cNvSpPr txBox="1"/>
          <p:nvPr/>
        </p:nvSpPr>
        <p:spPr>
          <a:xfrm>
            <a:off x="1492535" y="1075073"/>
            <a:ext cx="2652008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1.4.1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国际商务谈判的基本程序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6894" y="33193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1.4.1 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国际商务谈判的基本程序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173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09242"/>
            <a:ext cx="1268760" cy="48342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328660"/>
              </p:ext>
            </p:extLst>
          </p:nvPr>
        </p:nvGraphicFramePr>
        <p:xfrm>
          <a:off x="0" y="951570"/>
          <a:ext cx="1268760" cy="290895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272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sz="1100" dirty="0"/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</a:p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11876" y="3079389"/>
            <a:ext cx="2277917" cy="782121"/>
            <a:chOff x="-1345542" y="1594748"/>
            <a:chExt cx="3037222" cy="860194"/>
          </a:xfrm>
        </p:grpSpPr>
        <p:sp>
          <p:nvSpPr>
            <p:cNvPr id="7" name="矩形 6"/>
            <p:cNvSpPr/>
            <p:nvPr userDrawn="1"/>
          </p:nvSpPr>
          <p:spPr>
            <a:xfrm>
              <a:off x="-1345542" y="1666756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430778" y="95157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492535" y="489234"/>
            <a:ext cx="3985706" cy="4385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1.4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国际商务谈判的基本程序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114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6057" y="2624203"/>
            <a:ext cx="856646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基本原则</a:t>
            </a:r>
          </a:p>
        </p:txBody>
      </p:sp>
      <p:sp>
        <p:nvSpPr>
          <p:cNvPr id="2" name="矩形 1"/>
          <p:cNvSpPr/>
          <p:nvPr/>
        </p:nvSpPr>
        <p:spPr>
          <a:xfrm>
            <a:off x="198273" y="3376228"/>
            <a:ext cx="856646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基本程序</a:t>
            </a:r>
          </a:p>
        </p:txBody>
      </p:sp>
      <p:sp>
        <p:nvSpPr>
          <p:cNvPr id="12" name="文本框 4"/>
          <p:cNvSpPr txBox="1"/>
          <p:nvPr/>
        </p:nvSpPr>
        <p:spPr>
          <a:xfrm>
            <a:off x="1949949" y="1484547"/>
            <a:ext cx="6458858" cy="1454244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1500" b="1" dirty="0">
                <a:latin typeface="微软雅黑" panose="020B0503020204020204" charset="-122"/>
                <a:ea typeface="微软雅黑" panose="020B0503020204020204" charset="-122"/>
              </a:rPr>
              <a:t>四个阶段：</a:t>
            </a: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 （</a:t>
            </a:r>
            <a:r>
              <a:rPr lang="en-US" altLang="zh-CN" sz="1500" dirty="0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en-US" sz="1500" b="1" dirty="0">
                <a:latin typeface="微软雅黑" panose="020B0503020204020204" charset="-122"/>
                <a:ea typeface="微软雅黑" panose="020B0503020204020204" charset="-122"/>
              </a:rPr>
              <a:t>签约阶段</a:t>
            </a: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：以文字形式签订书面</a:t>
            </a:r>
            <a:r>
              <a:rPr lang="zh-CN" altLang="en-US" sz="1500" dirty="0" smtClean="0">
                <a:latin typeface="微软雅黑" panose="020B0503020204020204" charset="-122"/>
                <a:ea typeface="微软雅黑" panose="020B0503020204020204" charset="-122"/>
              </a:rPr>
              <a:t>合同</a:t>
            </a:r>
            <a:endParaRPr lang="en-US" altLang="zh-CN" sz="15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1500" dirty="0" smtClean="0">
                <a:latin typeface="微软雅黑" panose="020B0503020204020204" charset="-122"/>
                <a:ea typeface="微软雅黑" panose="020B0503020204020204" charset="-122"/>
              </a:rPr>
              <a:t>                         书面</a:t>
            </a: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合同是确定双方权利和义务的重要依据。</a:t>
            </a:r>
            <a:endParaRPr lang="en-US" altLang="zh-CN" sz="15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五边形 12"/>
          <p:cNvSpPr/>
          <p:nvPr/>
        </p:nvSpPr>
        <p:spPr>
          <a:xfrm flipH="1">
            <a:off x="6450418" y="2099653"/>
            <a:ext cx="847256" cy="223838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选择题</a:t>
            </a:r>
          </a:p>
        </p:txBody>
      </p:sp>
      <p:sp>
        <p:nvSpPr>
          <p:cNvPr id="15" name="文本框 4"/>
          <p:cNvSpPr txBox="1"/>
          <p:nvPr/>
        </p:nvSpPr>
        <p:spPr>
          <a:xfrm>
            <a:off x="1492535" y="2892047"/>
            <a:ext cx="6954905" cy="1915909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在国际贸易中，对销售合同的书面形式没有特定的限制，从事进出口贸易的买卖双方，可采用正式的</a:t>
            </a:r>
            <a:r>
              <a:rPr lang="zh-CN" altLang="en-US" sz="15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合同、确认书、协议书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，也可采用</a:t>
            </a:r>
            <a:r>
              <a:rPr lang="zh-CN" altLang="en-US" sz="15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备忘录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等形式。</a:t>
            </a: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    在我国进出口业务中，主要采用</a:t>
            </a:r>
            <a:r>
              <a:rPr lang="zh-CN" altLang="en-US" sz="15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合同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zh-CN" altLang="en-US" sz="15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确认书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形式，这两种形式在法律上具有同等效力。</a:t>
            </a:r>
          </a:p>
        </p:txBody>
      </p:sp>
      <p:sp>
        <p:nvSpPr>
          <p:cNvPr id="16" name="文本框 19"/>
          <p:cNvSpPr txBox="1"/>
          <p:nvPr/>
        </p:nvSpPr>
        <p:spPr>
          <a:xfrm>
            <a:off x="8095010" y="41070"/>
            <a:ext cx="1026563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PRAM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模式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8095010" y="31545"/>
            <a:ext cx="0" cy="286524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21"/>
          <p:cNvSpPr txBox="1"/>
          <p:nvPr/>
        </p:nvSpPr>
        <p:spPr>
          <a:xfrm>
            <a:off x="7249325" y="41070"/>
            <a:ext cx="85664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四个阶段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350" y="7347"/>
            <a:ext cx="2025650" cy="623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矩形 19"/>
          <p:cNvSpPr/>
          <p:nvPr/>
        </p:nvSpPr>
        <p:spPr>
          <a:xfrm>
            <a:off x="8338468" y="48557"/>
            <a:ext cx="644757" cy="26068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F18C3E5A-343A-43A7-94DA-2C86071CAB79}"/>
              </a:ext>
            </a:extLst>
          </p:cNvPr>
          <p:cNvSpPr txBox="1"/>
          <p:nvPr/>
        </p:nvSpPr>
        <p:spPr>
          <a:xfrm>
            <a:off x="1492535" y="1075073"/>
            <a:ext cx="2652008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1.4.1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国际商务谈判的基本程序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6894" y="33193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1.4.1 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国际商务谈判的基本程序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186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92163" y="1065008"/>
            <a:ext cx="8229599" cy="18004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1.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实质性谈判阶段是指商务谈判的（ ）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准备阶段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开局阶段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正式谈判阶段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签约阶段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714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92163" y="1065008"/>
            <a:ext cx="8229599" cy="18004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1.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实质性谈判阶段是指商务谈判的（ ）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准备阶段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开局阶段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正式谈判阶段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签约阶段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71138" y="2824720"/>
            <a:ext cx="8471646" cy="110799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5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15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  <a:p>
            <a:pPr>
              <a:lnSpc>
                <a:spcPct val="150000"/>
              </a:lnSpc>
            </a:pPr>
            <a:r>
              <a:rPr lang="zh-CN" altLang="en-US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正式谈判阶段又称实质性谈判阶段，是指从开局阶段结束以后，到最终签订协议或谈判失败终止，双方就交易的内容和条件进行谈判的时间和过程。</a:t>
            </a:r>
          </a:p>
        </p:txBody>
      </p:sp>
    </p:spTree>
    <p:extLst>
      <p:ext uri="{BB962C8B-B14F-4D97-AF65-F5344CB8AC3E}">
        <p14:creationId xmlns:p14="http://schemas.microsoft.com/office/powerpoint/2010/main" val="197172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92163" y="1065008"/>
            <a:ext cx="8229599" cy="18004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2.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谈判获得成功和签订合同必不可少的两道程序是（ ）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发盘和还盘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发盘和接受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询盘和接受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询盘和还盘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695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92163" y="1065008"/>
            <a:ext cx="8229599" cy="18004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2.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谈判获得成功和签订合同必不可少的两道程序是（ ）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发盘和还盘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发盘和接受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询盘和接受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询盘和还盘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71138" y="2824720"/>
            <a:ext cx="8471646" cy="761747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5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15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  <a:p>
            <a:pPr>
              <a:lnSpc>
                <a:spcPct val="150000"/>
              </a:lnSpc>
            </a:pPr>
            <a:r>
              <a:rPr lang="zh-CN" altLang="en-US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发盘和接受是谈判获得成功和签订合同必不可少的两个程序。</a:t>
            </a:r>
          </a:p>
        </p:txBody>
      </p:sp>
    </p:spTree>
    <p:extLst>
      <p:ext uri="{BB962C8B-B14F-4D97-AF65-F5344CB8AC3E}">
        <p14:creationId xmlns:p14="http://schemas.microsoft.com/office/powerpoint/2010/main" val="208377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09804"/>
            <a:ext cx="1268760" cy="48336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056497"/>
              </p:ext>
            </p:extLst>
          </p:nvPr>
        </p:nvGraphicFramePr>
        <p:xfrm>
          <a:off x="0" y="951570"/>
          <a:ext cx="1268760" cy="290895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272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sz="1100" dirty="0"/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</a:p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11876" y="3079389"/>
            <a:ext cx="2277917" cy="782121"/>
            <a:chOff x="-1345542" y="1594748"/>
            <a:chExt cx="3037222" cy="860194"/>
          </a:xfrm>
        </p:grpSpPr>
        <p:sp>
          <p:nvSpPr>
            <p:cNvPr id="7" name="矩形 6"/>
            <p:cNvSpPr/>
            <p:nvPr userDrawn="1"/>
          </p:nvSpPr>
          <p:spPr>
            <a:xfrm>
              <a:off x="-1345542" y="1666756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430778" y="95157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492535" y="489234"/>
            <a:ext cx="3985706" cy="4385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1.4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国际商务谈判的基本程序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119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6057" y="2624203"/>
            <a:ext cx="856646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基本原则</a:t>
            </a:r>
          </a:p>
        </p:txBody>
      </p:sp>
      <p:sp>
        <p:nvSpPr>
          <p:cNvPr id="2" name="矩形 1"/>
          <p:cNvSpPr/>
          <p:nvPr/>
        </p:nvSpPr>
        <p:spPr>
          <a:xfrm>
            <a:off x="198273" y="3376228"/>
            <a:ext cx="856646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基本程序</a:t>
            </a:r>
          </a:p>
        </p:txBody>
      </p:sp>
      <p:sp>
        <p:nvSpPr>
          <p:cNvPr id="16" name="文本框 4"/>
          <p:cNvSpPr txBox="1"/>
          <p:nvPr/>
        </p:nvSpPr>
        <p:spPr>
          <a:xfrm>
            <a:off x="1860141" y="1608540"/>
            <a:ext cx="4393702" cy="507831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</a:t>
            </a:r>
            <a:r>
              <a:rPr sz="12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PRAM谈判模式</a:t>
            </a:r>
            <a:r>
              <a:rPr 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把谈判看成一个</a:t>
            </a:r>
            <a:r>
              <a:rPr lang="zh-CN" altLang="en-US" sz="12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连续不断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的过程。</a:t>
            </a: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sz="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7" name="图片 16" descr="40420184289700031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12000"/>
          </a:blip>
          <a:stretch>
            <a:fillRect/>
          </a:stretch>
        </p:blipFill>
        <p:spPr>
          <a:xfrm>
            <a:off x="6040044" y="1530019"/>
            <a:ext cx="2677954" cy="26917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" name="文本框 19"/>
          <p:cNvSpPr txBox="1"/>
          <p:nvPr/>
        </p:nvSpPr>
        <p:spPr>
          <a:xfrm>
            <a:off x="8095010" y="41070"/>
            <a:ext cx="1026563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PRAM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模式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8095010" y="31545"/>
            <a:ext cx="0" cy="286524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21"/>
          <p:cNvSpPr txBox="1"/>
          <p:nvPr/>
        </p:nvSpPr>
        <p:spPr>
          <a:xfrm>
            <a:off x="7249325" y="41070"/>
            <a:ext cx="85664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四个阶段</a:t>
            </a:r>
          </a:p>
        </p:txBody>
      </p:sp>
      <p:sp>
        <p:nvSpPr>
          <p:cNvPr id="21" name="五边形 20"/>
          <p:cNvSpPr/>
          <p:nvPr/>
        </p:nvSpPr>
        <p:spPr>
          <a:xfrm flipH="1">
            <a:off x="4144543" y="1128876"/>
            <a:ext cx="1214643" cy="223838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350" y="7347"/>
            <a:ext cx="2025650" cy="623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矩形 22"/>
          <p:cNvSpPr/>
          <p:nvPr/>
        </p:nvSpPr>
        <p:spPr>
          <a:xfrm>
            <a:off x="8318372" y="309805"/>
            <a:ext cx="783105" cy="26068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="" xmlns:a16="http://schemas.microsoft.com/office/drawing/2014/main" id="{34376F05-90F2-4DD1-B732-58A14D7F278A}"/>
              </a:ext>
            </a:extLst>
          </p:cNvPr>
          <p:cNvSpPr txBox="1"/>
          <p:nvPr/>
        </p:nvSpPr>
        <p:spPr>
          <a:xfrm>
            <a:off x="1492535" y="1075073"/>
            <a:ext cx="2652008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1.4.2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PRAM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模式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894" y="33193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1.4.2 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国际商务谈判的</a:t>
            </a:r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PRAM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模式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439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1969108" y="1153758"/>
            <a:ext cx="4902896" cy="214674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到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2018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年底，中国已成为世界贸易组织正式成员达（ ）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、 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15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年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、 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16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年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、 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17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年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、 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18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年</a:t>
            </a:r>
          </a:p>
          <a:p>
            <a:pPr>
              <a:lnSpc>
                <a:spcPct val="150000"/>
              </a:lnSpc>
            </a:pP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53771" y="3366692"/>
            <a:ext cx="5018233" cy="761747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5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15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   </a:t>
            </a:r>
          </a:p>
          <a:p>
            <a:pPr>
              <a:lnSpc>
                <a:spcPct val="150000"/>
              </a:lnSpc>
            </a:pPr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2001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日，中国正式加入世界贸易组织（</a:t>
            </a:r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WTO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0759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09804"/>
            <a:ext cx="1268760" cy="48336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430354"/>
              </p:ext>
            </p:extLst>
          </p:nvPr>
        </p:nvGraphicFramePr>
        <p:xfrm>
          <a:off x="0" y="951570"/>
          <a:ext cx="1268760" cy="290895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272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sz="1100" dirty="0"/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</a:p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11876" y="3079389"/>
            <a:ext cx="2277917" cy="782121"/>
            <a:chOff x="-1345542" y="1594748"/>
            <a:chExt cx="3037222" cy="860194"/>
          </a:xfrm>
        </p:grpSpPr>
        <p:sp>
          <p:nvSpPr>
            <p:cNvPr id="7" name="矩形 6"/>
            <p:cNvSpPr/>
            <p:nvPr userDrawn="1"/>
          </p:nvSpPr>
          <p:spPr>
            <a:xfrm>
              <a:off x="-1345542" y="1666756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430778" y="95157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492535" y="489234"/>
            <a:ext cx="3985706" cy="4385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1.4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国际商务谈判的基本程序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120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6057" y="2624203"/>
            <a:ext cx="856646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基本原则</a:t>
            </a:r>
          </a:p>
        </p:txBody>
      </p:sp>
      <p:sp>
        <p:nvSpPr>
          <p:cNvPr id="2" name="矩形 1"/>
          <p:cNvSpPr/>
          <p:nvPr/>
        </p:nvSpPr>
        <p:spPr>
          <a:xfrm>
            <a:off x="198273" y="3376228"/>
            <a:ext cx="856646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基本程序</a:t>
            </a:r>
          </a:p>
        </p:txBody>
      </p:sp>
      <p:sp>
        <p:nvSpPr>
          <p:cNvPr id="16" name="文本框 4"/>
          <p:cNvSpPr txBox="1"/>
          <p:nvPr/>
        </p:nvSpPr>
        <p:spPr>
          <a:xfrm>
            <a:off x="1860141" y="1608540"/>
            <a:ext cx="4393702" cy="2816156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</a:t>
            </a:r>
            <a:r>
              <a:rPr sz="12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PRAM谈判模式</a:t>
            </a:r>
            <a:r>
              <a:rPr 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把谈判看成一个</a:t>
            </a:r>
            <a:r>
              <a:rPr lang="zh-CN" altLang="en-US" sz="12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连续不断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的过程。</a:t>
            </a: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sz="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sz="12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sz="1200" dirty="0" err="1">
                <a:latin typeface="微软雅黑" panose="020B0503020204020204" charset="-122"/>
                <a:ea typeface="微软雅黑" panose="020B0503020204020204" charset="-122"/>
              </a:rPr>
              <a:t>一）PRAM谈判模式的构成</a:t>
            </a:r>
            <a:endParaRPr lang="en-US" sz="1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endParaRPr sz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250000"/>
              </a:lnSpc>
              <a:spcBef>
                <a:spcPct val="0"/>
              </a:spcBef>
              <a:buNone/>
            </a:pPr>
            <a:r>
              <a:rPr sz="1200" dirty="0">
                <a:latin typeface="微软雅黑" panose="020B0503020204020204" charset="-122"/>
                <a:ea typeface="微软雅黑" panose="020B0503020204020204" charset="-122"/>
              </a:rPr>
              <a:t>1.制定谈判计划（Plan）</a:t>
            </a:r>
          </a:p>
          <a:p>
            <a:pPr marL="0" indent="0">
              <a:lnSpc>
                <a:spcPct val="250000"/>
              </a:lnSpc>
              <a:spcBef>
                <a:spcPct val="0"/>
              </a:spcBef>
              <a:buNone/>
            </a:pPr>
            <a:r>
              <a:rPr sz="1200" dirty="0">
                <a:latin typeface="微软雅黑" panose="020B0503020204020204" charset="-122"/>
                <a:ea typeface="微软雅黑" panose="020B0503020204020204" charset="-122"/>
              </a:rPr>
              <a:t>2.建立关系（Relationship）</a:t>
            </a:r>
          </a:p>
          <a:p>
            <a:pPr marL="0" indent="0">
              <a:lnSpc>
                <a:spcPct val="250000"/>
              </a:lnSpc>
              <a:spcBef>
                <a:spcPct val="0"/>
              </a:spcBef>
              <a:buNone/>
            </a:pPr>
            <a:r>
              <a:rPr sz="1200" dirty="0">
                <a:latin typeface="微软雅黑" panose="020B0503020204020204" charset="-122"/>
                <a:ea typeface="微软雅黑" panose="020B0503020204020204" charset="-122"/>
              </a:rPr>
              <a:t>3.达成使双方都能接受的协议（Agreement）</a:t>
            </a:r>
          </a:p>
          <a:p>
            <a:pPr marL="0" indent="0">
              <a:lnSpc>
                <a:spcPct val="250000"/>
              </a:lnSpc>
              <a:spcBef>
                <a:spcPct val="0"/>
              </a:spcBef>
              <a:buNone/>
            </a:pPr>
            <a:r>
              <a:rPr sz="1200" dirty="0">
                <a:latin typeface="微软雅黑" panose="020B0503020204020204" charset="-122"/>
                <a:ea typeface="微软雅黑" panose="020B0503020204020204" charset="-122"/>
              </a:rPr>
              <a:t>4.协议的履行与关系维持（Maintenance）</a:t>
            </a:r>
          </a:p>
        </p:txBody>
      </p:sp>
      <p:pic>
        <p:nvPicPr>
          <p:cNvPr id="17" name="图片 16" descr="40420184289700031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12000"/>
          </a:blip>
          <a:stretch>
            <a:fillRect/>
          </a:stretch>
        </p:blipFill>
        <p:spPr>
          <a:xfrm>
            <a:off x="6040044" y="1530019"/>
            <a:ext cx="2677954" cy="26917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" name="文本框 19"/>
          <p:cNvSpPr txBox="1"/>
          <p:nvPr/>
        </p:nvSpPr>
        <p:spPr>
          <a:xfrm>
            <a:off x="8095010" y="41070"/>
            <a:ext cx="1026563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PRAM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模式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8095010" y="31545"/>
            <a:ext cx="0" cy="286524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21"/>
          <p:cNvSpPr txBox="1"/>
          <p:nvPr/>
        </p:nvSpPr>
        <p:spPr>
          <a:xfrm>
            <a:off x="7249325" y="41070"/>
            <a:ext cx="85664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四个阶段</a:t>
            </a: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350" y="7347"/>
            <a:ext cx="2025650" cy="623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矩形 21"/>
          <p:cNvSpPr/>
          <p:nvPr/>
        </p:nvSpPr>
        <p:spPr>
          <a:xfrm>
            <a:off x="8318372" y="309805"/>
            <a:ext cx="783105" cy="26068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="" xmlns:a16="http://schemas.microsoft.com/office/drawing/2014/main" id="{9E70EDC0-6860-403A-91AB-272D1ED39925}"/>
              </a:ext>
            </a:extLst>
          </p:cNvPr>
          <p:cNvSpPr txBox="1"/>
          <p:nvPr/>
        </p:nvSpPr>
        <p:spPr>
          <a:xfrm>
            <a:off x="1492535" y="1075073"/>
            <a:ext cx="2652008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1.4.2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PRAM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模式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894" y="33193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1.4.2 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国际商务谈判的</a:t>
            </a:r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PRAM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模式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五边形 24"/>
          <p:cNvSpPr/>
          <p:nvPr/>
        </p:nvSpPr>
        <p:spPr>
          <a:xfrm flipH="1">
            <a:off x="4144543" y="1128876"/>
            <a:ext cx="1214643" cy="223838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</a:p>
        </p:txBody>
      </p:sp>
    </p:spTree>
    <p:extLst>
      <p:ext uri="{BB962C8B-B14F-4D97-AF65-F5344CB8AC3E}">
        <p14:creationId xmlns:p14="http://schemas.microsoft.com/office/powerpoint/2010/main" val="203603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10192"/>
            <a:ext cx="1268760" cy="48333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575454"/>
              </p:ext>
            </p:extLst>
          </p:nvPr>
        </p:nvGraphicFramePr>
        <p:xfrm>
          <a:off x="0" y="951570"/>
          <a:ext cx="1268760" cy="290895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272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sz="1100" dirty="0"/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</a:p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11876" y="3079389"/>
            <a:ext cx="2277917" cy="782121"/>
            <a:chOff x="-1345542" y="1594748"/>
            <a:chExt cx="3037222" cy="860194"/>
          </a:xfrm>
        </p:grpSpPr>
        <p:sp>
          <p:nvSpPr>
            <p:cNvPr id="7" name="矩形 6"/>
            <p:cNvSpPr/>
            <p:nvPr userDrawn="1"/>
          </p:nvSpPr>
          <p:spPr>
            <a:xfrm>
              <a:off x="-1345542" y="1666756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430778" y="95157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492535" y="489234"/>
            <a:ext cx="3985706" cy="4385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1.4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国际商务谈判的基本程序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121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6057" y="2624203"/>
            <a:ext cx="856646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基本原则</a:t>
            </a:r>
          </a:p>
        </p:txBody>
      </p:sp>
      <p:sp>
        <p:nvSpPr>
          <p:cNvPr id="2" name="矩形 1"/>
          <p:cNvSpPr/>
          <p:nvPr/>
        </p:nvSpPr>
        <p:spPr>
          <a:xfrm>
            <a:off x="198273" y="3376228"/>
            <a:ext cx="856646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基本程序</a:t>
            </a:r>
          </a:p>
        </p:txBody>
      </p:sp>
      <p:sp>
        <p:nvSpPr>
          <p:cNvPr id="16" name="文本框 4"/>
          <p:cNvSpPr txBox="1"/>
          <p:nvPr/>
        </p:nvSpPr>
        <p:spPr>
          <a:xfrm>
            <a:off x="1860141" y="1608540"/>
            <a:ext cx="4393702" cy="2223686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</a:t>
            </a:r>
            <a:r>
              <a:rPr sz="12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PRAM谈判模式</a:t>
            </a:r>
            <a:r>
              <a:rPr 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把谈判看成一个</a:t>
            </a:r>
            <a:r>
              <a:rPr lang="zh-CN" altLang="en-US" sz="12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连续不断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的过程。</a:t>
            </a: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sz="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sz="12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sz="1200" dirty="0" err="1">
                <a:latin typeface="微软雅黑" panose="020B0503020204020204" charset="-122"/>
                <a:ea typeface="微软雅黑" panose="020B0503020204020204" charset="-122"/>
              </a:rPr>
              <a:t>一）PRAM谈判模式的构成</a:t>
            </a:r>
            <a:endParaRPr lang="en-US" sz="1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endParaRPr sz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250000"/>
              </a:lnSpc>
              <a:spcBef>
                <a:spcPct val="0"/>
              </a:spcBef>
              <a:buNone/>
            </a:pPr>
            <a:r>
              <a:rPr sz="1200" dirty="0">
                <a:latin typeface="微软雅黑" panose="020B0503020204020204" charset="-122"/>
                <a:ea typeface="微软雅黑" panose="020B0503020204020204" charset="-122"/>
              </a:rPr>
              <a:t>1.制定谈判计划（Plan）</a:t>
            </a:r>
            <a:endParaRPr lang="en-US" sz="1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双方利益共同点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----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正式谈判，首先提出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双方利益不一致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----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共同解决</a:t>
            </a:r>
            <a:endParaRPr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7" name="图片 16" descr="40420184289700031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12000"/>
          </a:blip>
          <a:stretch>
            <a:fillRect/>
          </a:stretch>
        </p:blipFill>
        <p:spPr>
          <a:xfrm>
            <a:off x="6040044" y="1530019"/>
            <a:ext cx="2677954" cy="26917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" name="文本框 19"/>
          <p:cNvSpPr txBox="1"/>
          <p:nvPr/>
        </p:nvSpPr>
        <p:spPr>
          <a:xfrm>
            <a:off x="8095010" y="41070"/>
            <a:ext cx="1026563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PRAM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模式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8095010" y="31545"/>
            <a:ext cx="0" cy="286524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21"/>
          <p:cNvSpPr txBox="1"/>
          <p:nvPr/>
        </p:nvSpPr>
        <p:spPr>
          <a:xfrm>
            <a:off x="7249325" y="41070"/>
            <a:ext cx="85664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四个阶段</a:t>
            </a: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350" y="7347"/>
            <a:ext cx="2025650" cy="623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矩形 21"/>
          <p:cNvSpPr/>
          <p:nvPr/>
        </p:nvSpPr>
        <p:spPr>
          <a:xfrm>
            <a:off x="8318372" y="309805"/>
            <a:ext cx="783105" cy="26068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="" xmlns:a16="http://schemas.microsoft.com/office/drawing/2014/main" id="{09DBC597-5A0A-4716-9A47-1C30B70D51FC}"/>
              </a:ext>
            </a:extLst>
          </p:cNvPr>
          <p:cNvSpPr txBox="1"/>
          <p:nvPr/>
        </p:nvSpPr>
        <p:spPr>
          <a:xfrm>
            <a:off x="1492535" y="1075073"/>
            <a:ext cx="2652008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1.4.2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PRAM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模式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894" y="33193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1.4.2 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国际商务谈判的</a:t>
            </a:r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PRAM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模式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五边形 24"/>
          <p:cNvSpPr/>
          <p:nvPr/>
        </p:nvSpPr>
        <p:spPr>
          <a:xfrm flipH="1">
            <a:off x="4144543" y="1128876"/>
            <a:ext cx="1214643" cy="223838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</a:p>
        </p:txBody>
      </p:sp>
    </p:spTree>
    <p:extLst>
      <p:ext uri="{BB962C8B-B14F-4D97-AF65-F5344CB8AC3E}">
        <p14:creationId xmlns:p14="http://schemas.microsoft.com/office/powerpoint/2010/main" val="396378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10192"/>
            <a:ext cx="1268760" cy="48333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7431"/>
              </p:ext>
            </p:extLst>
          </p:nvPr>
        </p:nvGraphicFramePr>
        <p:xfrm>
          <a:off x="0" y="951570"/>
          <a:ext cx="1268760" cy="290895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272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sz="1100" dirty="0"/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</a:p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11876" y="3079389"/>
            <a:ext cx="2277917" cy="782121"/>
            <a:chOff x="-1345542" y="1594748"/>
            <a:chExt cx="3037222" cy="860194"/>
          </a:xfrm>
        </p:grpSpPr>
        <p:sp>
          <p:nvSpPr>
            <p:cNvPr id="7" name="矩形 6"/>
            <p:cNvSpPr/>
            <p:nvPr userDrawn="1"/>
          </p:nvSpPr>
          <p:spPr>
            <a:xfrm>
              <a:off x="-1345542" y="1666756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430778" y="95157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492535" y="489234"/>
            <a:ext cx="3985706" cy="4385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1.4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国际商务谈判的基本程序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122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6057" y="2624203"/>
            <a:ext cx="856646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基本原则</a:t>
            </a:r>
          </a:p>
        </p:txBody>
      </p:sp>
      <p:sp>
        <p:nvSpPr>
          <p:cNvPr id="2" name="矩形 1"/>
          <p:cNvSpPr/>
          <p:nvPr/>
        </p:nvSpPr>
        <p:spPr>
          <a:xfrm>
            <a:off x="198273" y="3376228"/>
            <a:ext cx="856646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基本程序</a:t>
            </a:r>
          </a:p>
        </p:txBody>
      </p:sp>
      <p:sp>
        <p:nvSpPr>
          <p:cNvPr id="16" name="文本框 4"/>
          <p:cNvSpPr txBox="1"/>
          <p:nvPr/>
        </p:nvSpPr>
        <p:spPr>
          <a:xfrm>
            <a:off x="1860142" y="1608540"/>
            <a:ext cx="4527212" cy="2977738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</a:t>
            </a:r>
            <a:r>
              <a:rPr sz="12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PRAM谈判模式</a:t>
            </a:r>
            <a:r>
              <a:rPr 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把谈判看成一个</a:t>
            </a:r>
            <a:r>
              <a:rPr lang="zh-CN" altLang="en-US" sz="12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连续不断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的过程。</a:t>
            </a: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sz="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sz="12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sz="1200" dirty="0" err="1">
                <a:latin typeface="微软雅黑" panose="020B0503020204020204" charset="-122"/>
                <a:ea typeface="微软雅黑" panose="020B0503020204020204" charset="-122"/>
              </a:rPr>
              <a:t>一）PRAM谈判模式的构成</a:t>
            </a:r>
            <a:endParaRPr lang="en-US" sz="1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endParaRPr sz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250000"/>
              </a:lnSpc>
              <a:spcBef>
                <a:spcPct val="0"/>
              </a:spcBef>
              <a:buNone/>
            </a:pP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建立关系（</a:t>
            </a:r>
            <a:r>
              <a:rPr lang="en-US" sz="1200" dirty="0">
                <a:latin typeface="微软雅黑" panose="020B0503020204020204" charset="-122"/>
                <a:ea typeface="微软雅黑" panose="020B0503020204020204" charset="-122"/>
              </a:rPr>
              <a:t>Relationship）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建立一种彼此都希望对方处于良好协商环境之中的关系。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    如何建立谈判双方的信任关系，增强彼此的信赖感？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）要坚持使对方相信自己的信念</a:t>
            </a:r>
            <a:r>
              <a:rPr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。（对事业与个人的关心、周到的礼仪、工作上的勤勉）    </a:t>
            </a:r>
            <a:endParaRPr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）要表现出自己的诚意。   </a:t>
            </a:r>
          </a:p>
        </p:txBody>
      </p:sp>
      <p:pic>
        <p:nvPicPr>
          <p:cNvPr id="17" name="图片 16" descr="40420184289700031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12000"/>
          </a:blip>
          <a:stretch>
            <a:fillRect/>
          </a:stretch>
        </p:blipFill>
        <p:spPr>
          <a:xfrm>
            <a:off x="6040044" y="1530019"/>
            <a:ext cx="2677954" cy="26917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" name="文本框 19"/>
          <p:cNvSpPr txBox="1"/>
          <p:nvPr/>
        </p:nvSpPr>
        <p:spPr>
          <a:xfrm>
            <a:off x="8095010" y="41070"/>
            <a:ext cx="1026563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PRAM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模式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8095010" y="31545"/>
            <a:ext cx="0" cy="286524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21"/>
          <p:cNvSpPr txBox="1"/>
          <p:nvPr/>
        </p:nvSpPr>
        <p:spPr>
          <a:xfrm>
            <a:off x="7249325" y="41070"/>
            <a:ext cx="85664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四个阶段</a:t>
            </a: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350" y="7347"/>
            <a:ext cx="2025650" cy="623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矩形 21"/>
          <p:cNvSpPr/>
          <p:nvPr/>
        </p:nvSpPr>
        <p:spPr>
          <a:xfrm>
            <a:off x="8318372" y="309805"/>
            <a:ext cx="783105" cy="26068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="" xmlns:a16="http://schemas.microsoft.com/office/drawing/2014/main" id="{535FED8A-3E37-48D6-B7E3-7B854DC9AB50}"/>
              </a:ext>
            </a:extLst>
          </p:cNvPr>
          <p:cNvSpPr txBox="1"/>
          <p:nvPr/>
        </p:nvSpPr>
        <p:spPr>
          <a:xfrm>
            <a:off x="1492535" y="1075073"/>
            <a:ext cx="2652008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1.4.2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PRAM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模式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894" y="33193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1.4.2 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国际商务谈判的</a:t>
            </a:r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PRAM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模式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五边形 24"/>
          <p:cNvSpPr/>
          <p:nvPr/>
        </p:nvSpPr>
        <p:spPr>
          <a:xfrm flipH="1">
            <a:off x="4144543" y="1128876"/>
            <a:ext cx="1214643" cy="223838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</a:p>
        </p:txBody>
      </p:sp>
      <p:sp>
        <p:nvSpPr>
          <p:cNvPr id="12" name="矩形 11"/>
          <p:cNvSpPr/>
          <p:nvPr/>
        </p:nvSpPr>
        <p:spPr>
          <a:xfrm>
            <a:off x="1836992" y="4501701"/>
            <a:ext cx="507019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）通过行动最终使对方信任自己。（有约必行，信守诺言）</a:t>
            </a:r>
            <a:endParaRPr lang="zh-CN" altLang="en-US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70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09804"/>
            <a:ext cx="1268760" cy="48336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068220"/>
              </p:ext>
            </p:extLst>
          </p:nvPr>
        </p:nvGraphicFramePr>
        <p:xfrm>
          <a:off x="0" y="951570"/>
          <a:ext cx="1268760" cy="290895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272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sz="1100" dirty="0"/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</a:p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11876" y="3079389"/>
            <a:ext cx="2277917" cy="782121"/>
            <a:chOff x="-1345542" y="1594748"/>
            <a:chExt cx="3037222" cy="860194"/>
          </a:xfrm>
        </p:grpSpPr>
        <p:sp>
          <p:nvSpPr>
            <p:cNvPr id="7" name="矩形 6"/>
            <p:cNvSpPr/>
            <p:nvPr userDrawn="1"/>
          </p:nvSpPr>
          <p:spPr>
            <a:xfrm>
              <a:off x="-1345542" y="1666756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430778" y="95157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492535" y="489234"/>
            <a:ext cx="3985706" cy="4385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1.4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国际商务谈判的基本程序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123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6057" y="2624203"/>
            <a:ext cx="856646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基本原则</a:t>
            </a:r>
          </a:p>
        </p:txBody>
      </p:sp>
      <p:sp>
        <p:nvSpPr>
          <p:cNvPr id="2" name="矩形 1"/>
          <p:cNvSpPr/>
          <p:nvPr/>
        </p:nvSpPr>
        <p:spPr>
          <a:xfrm>
            <a:off x="198273" y="3376228"/>
            <a:ext cx="856646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基本程序</a:t>
            </a:r>
          </a:p>
        </p:txBody>
      </p:sp>
      <p:sp>
        <p:nvSpPr>
          <p:cNvPr id="16" name="文本框 4"/>
          <p:cNvSpPr txBox="1"/>
          <p:nvPr/>
        </p:nvSpPr>
        <p:spPr>
          <a:xfrm>
            <a:off x="1860141" y="1608541"/>
            <a:ext cx="4393702" cy="2654573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</a:t>
            </a:r>
            <a:r>
              <a:rPr sz="12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PRAM谈判模式</a:t>
            </a:r>
            <a:r>
              <a:rPr 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把谈判看成一个</a:t>
            </a:r>
            <a:r>
              <a:rPr lang="zh-CN" altLang="en-US" sz="12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连续不断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的过程。</a:t>
            </a: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sz="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sz="12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sz="1200" dirty="0" err="1">
                <a:latin typeface="微软雅黑" panose="020B0503020204020204" charset="-122"/>
                <a:ea typeface="微软雅黑" panose="020B0503020204020204" charset="-122"/>
              </a:rPr>
              <a:t>一）PRAM谈判模式的构成</a:t>
            </a:r>
            <a:endParaRPr lang="en-US" sz="1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endParaRPr sz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250000"/>
              </a:lnSpc>
              <a:spcBef>
                <a:spcPct val="0"/>
              </a:spcBef>
              <a:buNone/>
            </a:pP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达成使双方都能接受的协议（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Agreement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）在谈判双方建立了充分信任的关系之后，即可进行实质性的事务谈判。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）谈判的终极目标是使协议的内容能得到圆满的贯彻执行。</a:t>
            </a:r>
          </a:p>
        </p:txBody>
      </p:sp>
      <p:pic>
        <p:nvPicPr>
          <p:cNvPr id="17" name="图片 16" descr="40420184289700031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12000"/>
          </a:blip>
          <a:stretch>
            <a:fillRect/>
          </a:stretch>
        </p:blipFill>
        <p:spPr>
          <a:xfrm>
            <a:off x="6040044" y="1530019"/>
            <a:ext cx="2677954" cy="26917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" name="文本框 19"/>
          <p:cNvSpPr txBox="1"/>
          <p:nvPr/>
        </p:nvSpPr>
        <p:spPr>
          <a:xfrm>
            <a:off x="8095010" y="41070"/>
            <a:ext cx="1026563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PRAM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模式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8095010" y="31545"/>
            <a:ext cx="0" cy="286524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21"/>
          <p:cNvSpPr txBox="1"/>
          <p:nvPr/>
        </p:nvSpPr>
        <p:spPr>
          <a:xfrm>
            <a:off x="7249325" y="41070"/>
            <a:ext cx="85664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四个阶段</a:t>
            </a: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350" y="7347"/>
            <a:ext cx="2025650" cy="623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矩形 21"/>
          <p:cNvSpPr/>
          <p:nvPr/>
        </p:nvSpPr>
        <p:spPr>
          <a:xfrm>
            <a:off x="8318372" y="309805"/>
            <a:ext cx="783105" cy="26068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="" xmlns:a16="http://schemas.microsoft.com/office/drawing/2014/main" id="{08395248-5DDF-46F2-8798-C0B45B06EB4C}"/>
              </a:ext>
            </a:extLst>
          </p:cNvPr>
          <p:cNvSpPr txBox="1"/>
          <p:nvPr/>
        </p:nvSpPr>
        <p:spPr>
          <a:xfrm>
            <a:off x="1492535" y="1075073"/>
            <a:ext cx="2652008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1.4.2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PRAM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模式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894" y="33193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1.4.2 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国际商务谈判的</a:t>
            </a:r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PRAM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模式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五边形 24"/>
          <p:cNvSpPr/>
          <p:nvPr/>
        </p:nvSpPr>
        <p:spPr>
          <a:xfrm flipH="1">
            <a:off x="4144543" y="1128876"/>
            <a:ext cx="1214643" cy="223838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</a:p>
        </p:txBody>
      </p:sp>
    </p:spTree>
    <p:extLst>
      <p:ext uri="{BB962C8B-B14F-4D97-AF65-F5344CB8AC3E}">
        <p14:creationId xmlns:p14="http://schemas.microsoft.com/office/powerpoint/2010/main" val="224296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09804"/>
            <a:ext cx="1268760" cy="48336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207211"/>
              </p:ext>
            </p:extLst>
          </p:nvPr>
        </p:nvGraphicFramePr>
        <p:xfrm>
          <a:off x="0" y="951570"/>
          <a:ext cx="1268760" cy="290895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272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sz="1100" dirty="0"/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</a:p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11876" y="3079389"/>
            <a:ext cx="2277917" cy="782121"/>
            <a:chOff x="-1345542" y="1594748"/>
            <a:chExt cx="3037222" cy="860194"/>
          </a:xfrm>
        </p:grpSpPr>
        <p:sp>
          <p:nvSpPr>
            <p:cNvPr id="7" name="矩形 6"/>
            <p:cNvSpPr/>
            <p:nvPr userDrawn="1"/>
          </p:nvSpPr>
          <p:spPr>
            <a:xfrm>
              <a:off x="-1345542" y="1666756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430778" y="95157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492535" y="489234"/>
            <a:ext cx="3985706" cy="4385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1.4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国际商务谈判的基本程序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124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6057" y="2624203"/>
            <a:ext cx="856646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基本原则</a:t>
            </a:r>
          </a:p>
        </p:txBody>
      </p:sp>
      <p:sp>
        <p:nvSpPr>
          <p:cNvPr id="2" name="矩形 1"/>
          <p:cNvSpPr/>
          <p:nvPr/>
        </p:nvSpPr>
        <p:spPr>
          <a:xfrm>
            <a:off x="198273" y="3376228"/>
            <a:ext cx="856646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基本程序</a:t>
            </a:r>
          </a:p>
        </p:txBody>
      </p:sp>
      <p:sp>
        <p:nvSpPr>
          <p:cNvPr id="16" name="文本框 4"/>
          <p:cNvSpPr txBox="1"/>
          <p:nvPr/>
        </p:nvSpPr>
        <p:spPr>
          <a:xfrm>
            <a:off x="1860142" y="1608541"/>
            <a:ext cx="4406189" cy="2977738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</a:t>
            </a:r>
            <a:r>
              <a:rPr sz="12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PRAM谈判模式</a:t>
            </a:r>
            <a:r>
              <a:rPr 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把谈判看成一个</a:t>
            </a:r>
            <a:r>
              <a:rPr lang="zh-CN" altLang="en-US" sz="12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连续不断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的过程。</a:t>
            </a: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sz="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sz="12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sz="1200" dirty="0" err="1">
                <a:latin typeface="微软雅黑" panose="020B0503020204020204" charset="-122"/>
                <a:ea typeface="微软雅黑" panose="020B0503020204020204" charset="-122"/>
              </a:rPr>
              <a:t>一）PRAM谈判模式的构成</a:t>
            </a:r>
            <a:endParaRPr lang="en-US" sz="1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endParaRPr sz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250000"/>
              </a:lnSpc>
              <a:spcBef>
                <a:spcPct val="0"/>
              </a:spcBef>
              <a:buNone/>
            </a:pP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4.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协议的履行与关系维持（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Maintenance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为了促使对方履行协议，必须认真做好以下两点：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  （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）对对方遵守协议约定的行为给予适当的、良好的情感反应。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  （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）当你要求别人信守协议时，自己首先要信守协议。</a:t>
            </a:r>
          </a:p>
        </p:txBody>
      </p:sp>
      <p:pic>
        <p:nvPicPr>
          <p:cNvPr id="17" name="图片 16" descr="40420184289700031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12000"/>
          </a:blip>
          <a:stretch>
            <a:fillRect/>
          </a:stretch>
        </p:blipFill>
        <p:spPr>
          <a:xfrm>
            <a:off x="6040044" y="1530019"/>
            <a:ext cx="2677954" cy="26917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" name="文本框 19"/>
          <p:cNvSpPr txBox="1"/>
          <p:nvPr/>
        </p:nvSpPr>
        <p:spPr>
          <a:xfrm>
            <a:off x="8095010" y="41070"/>
            <a:ext cx="1026563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PRAM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模式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8095010" y="31545"/>
            <a:ext cx="0" cy="286524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21"/>
          <p:cNvSpPr txBox="1"/>
          <p:nvPr/>
        </p:nvSpPr>
        <p:spPr>
          <a:xfrm>
            <a:off x="7249325" y="41070"/>
            <a:ext cx="85664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四个阶段</a:t>
            </a: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350" y="7347"/>
            <a:ext cx="2025650" cy="623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矩形 21"/>
          <p:cNvSpPr/>
          <p:nvPr/>
        </p:nvSpPr>
        <p:spPr>
          <a:xfrm>
            <a:off x="8318372" y="309805"/>
            <a:ext cx="783105" cy="26068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="" xmlns:a16="http://schemas.microsoft.com/office/drawing/2014/main" id="{114D5783-F629-4878-ADF6-48ACBAFBA12D}"/>
              </a:ext>
            </a:extLst>
          </p:cNvPr>
          <p:cNvSpPr txBox="1"/>
          <p:nvPr/>
        </p:nvSpPr>
        <p:spPr>
          <a:xfrm>
            <a:off x="1492535" y="1075073"/>
            <a:ext cx="2652008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1.4.2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PRAM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模式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894" y="33193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1.4.2 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国际商务谈判的</a:t>
            </a:r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PRAM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模式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五边形 24"/>
          <p:cNvSpPr/>
          <p:nvPr/>
        </p:nvSpPr>
        <p:spPr>
          <a:xfrm flipH="1">
            <a:off x="4144543" y="1128876"/>
            <a:ext cx="1214643" cy="223838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</a:p>
        </p:txBody>
      </p:sp>
    </p:spTree>
    <p:extLst>
      <p:ext uri="{BB962C8B-B14F-4D97-AF65-F5344CB8AC3E}">
        <p14:creationId xmlns:p14="http://schemas.microsoft.com/office/powerpoint/2010/main" val="393183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92163" y="1065008"/>
            <a:ext cx="8229599" cy="18004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1.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以下有关 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PRAM 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谈判模式的说法中，正确的是（ ）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谈判从与对方的初次见面开始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谈判至与对方达成协议结束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谈判是个互不联系的过程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谈判是个连续不断的过程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512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92163" y="1065008"/>
            <a:ext cx="8229599" cy="18004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1.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以下有关 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PRAM 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谈判模式的说法中，正确的是（ ）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谈判从与对方的初次见面开始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谈判至与对方达成协议结束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谈判是个互不联系的过程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谈判是个连续不断的过程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92162" y="2979842"/>
            <a:ext cx="8471646" cy="1454244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5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15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  <a:p>
            <a:pPr>
              <a:lnSpc>
                <a:spcPct val="150000"/>
              </a:lnSpc>
            </a:pPr>
            <a:r>
              <a:rPr lang="zh-CN" altLang="en-US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一般的谈判人员习惯把谈判看做一个独立的、互不联系的、个别的过程，把与对方的初次会面作为开始，而把达成协议后的握手作为结束。而</a:t>
            </a:r>
            <a:r>
              <a:rPr lang="en-US" altLang="zh-CN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PRAM</a:t>
            </a:r>
            <a:r>
              <a:rPr lang="zh-CN" altLang="en-US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谈判模式则不同，它把谈判看做一个连续不断的过程，因而，本次交易的成功将会导致今后交易的不断成功。</a:t>
            </a:r>
          </a:p>
        </p:txBody>
      </p:sp>
    </p:spTree>
    <p:extLst>
      <p:ext uri="{BB962C8B-B14F-4D97-AF65-F5344CB8AC3E}">
        <p14:creationId xmlns:p14="http://schemas.microsoft.com/office/powerpoint/2010/main" val="277205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92163" y="1065007"/>
            <a:ext cx="8229599" cy="214674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2. PRAM 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谈判模式包括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(    )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计划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关系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协议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实施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E: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维持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189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92163" y="1065007"/>
            <a:ext cx="8229599" cy="214674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2. PRAM 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谈判模式包括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(    )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计划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关系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协议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实施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E: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维持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92163" y="3273756"/>
            <a:ext cx="6782216" cy="110799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5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15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ABCE</a:t>
            </a:r>
          </a:p>
          <a:p>
            <a:pPr>
              <a:lnSpc>
                <a:spcPct val="150000"/>
              </a:lnSpc>
            </a:pPr>
            <a:r>
              <a:rPr lang="en-US" altLang="zh-CN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PRAM</a:t>
            </a:r>
            <a:r>
              <a:rPr lang="zh-CN" altLang="en-US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谈判模式的构成：制定谈判计划、建立关系、达成是双方能接受的协议、协议的履行与关系维持。</a:t>
            </a:r>
          </a:p>
        </p:txBody>
      </p:sp>
    </p:spTree>
    <p:extLst>
      <p:ext uri="{BB962C8B-B14F-4D97-AF65-F5344CB8AC3E}">
        <p14:creationId xmlns:p14="http://schemas.microsoft.com/office/powerpoint/2010/main" val="416104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10192"/>
            <a:ext cx="1268760" cy="48333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812328"/>
              </p:ext>
            </p:extLst>
          </p:nvPr>
        </p:nvGraphicFramePr>
        <p:xfrm>
          <a:off x="0" y="951570"/>
          <a:ext cx="1268760" cy="290895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272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sz="1100" dirty="0"/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</a:p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430778" y="95157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492535" y="489234"/>
            <a:ext cx="3831818" cy="4385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第一章  国际商务谈判概述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129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6057" y="2624203"/>
            <a:ext cx="856646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基本原则</a:t>
            </a:r>
          </a:p>
        </p:txBody>
      </p:sp>
      <p:sp>
        <p:nvSpPr>
          <p:cNvPr id="2" name="矩形 1"/>
          <p:cNvSpPr/>
          <p:nvPr/>
        </p:nvSpPr>
        <p:spPr>
          <a:xfrm>
            <a:off x="198273" y="3376228"/>
            <a:ext cx="856646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基本程序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="" xmlns:a16="http://schemas.microsoft.com/office/drawing/2014/main" id="{F6C24DDC-F4BB-4EFA-A6A0-DEB19B31D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138" y="1"/>
            <a:ext cx="2672862" cy="1397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文本框 14">
            <a:extLst>
              <a:ext uri="{FF2B5EF4-FFF2-40B4-BE49-F238E27FC236}">
                <a16:creationId xmlns="" xmlns:a16="http://schemas.microsoft.com/office/drawing/2014/main" id="{23C6DF54-3F00-46BC-A2D3-06799DFDB18D}"/>
              </a:ext>
            </a:extLst>
          </p:cNvPr>
          <p:cNvSpPr txBox="1"/>
          <p:nvPr/>
        </p:nvSpPr>
        <p:spPr>
          <a:xfrm>
            <a:off x="52169" y="520011"/>
            <a:ext cx="1164421" cy="37702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本章回顾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894" y="33193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 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国际商务谈判的概念及特点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596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0"/>
            <a:ext cx="2790825" cy="51435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5057" y="1937314"/>
            <a:ext cx="2600712" cy="807914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第一章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国际商务谈判概述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690231" y="1210120"/>
            <a:ext cx="472826" cy="502028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r>
              <a:rPr lang="en-US" altLang="zh-CN" sz="24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24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44677" y="1245999"/>
            <a:ext cx="1292662" cy="346249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概念及特点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690231" y="1960003"/>
            <a:ext cx="472826" cy="502028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r>
              <a:rPr lang="en-US" altLang="zh-CN" sz="24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24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66229" y="2023487"/>
            <a:ext cx="600164" cy="346249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种类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690231" y="2709887"/>
            <a:ext cx="472826" cy="502028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r>
              <a:rPr lang="en-US" altLang="zh-CN" sz="24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24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444677" y="2772364"/>
            <a:ext cx="1061829" cy="346249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基本原则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690231" y="3459770"/>
            <a:ext cx="472826" cy="502028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r>
              <a:rPr lang="en-US" altLang="zh-CN" sz="24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24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44677" y="3535548"/>
            <a:ext cx="1061829" cy="346249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基本程序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641198" y="1181703"/>
            <a:ext cx="464939" cy="495205"/>
            <a:chOff x="6535243" y="2524701"/>
            <a:chExt cx="717051" cy="717051"/>
          </a:xfrm>
        </p:grpSpPr>
        <p:sp>
          <p:nvSpPr>
            <p:cNvPr id="16" name="泪滴形 15"/>
            <p:cNvSpPr/>
            <p:nvPr/>
          </p:nvSpPr>
          <p:spPr>
            <a:xfrm rot="8247616">
              <a:off x="6535243" y="2524701"/>
              <a:ext cx="717051" cy="717051"/>
            </a:xfrm>
            <a:prstGeom prst="teardrop">
              <a:avLst/>
            </a:prstGeom>
            <a:solidFill>
              <a:srgbClr val="0062AC"/>
            </a:solidFill>
            <a:ln>
              <a:solidFill>
                <a:srgbClr val="0062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6604000" y="2588424"/>
              <a:ext cx="574014" cy="57401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62AC"/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5057" y="1950808"/>
            <a:ext cx="2525679" cy="847826"/>
            <a:chOff x="126742" y="2601076"/>
            <a:chExt cx="2929025" cy="1130435"/>
          </a:xfrm>
        </p:grpSpPr>
        <p:sp>
          <p:nvSpPr>
            <p:cNvPr id="18" name="Line 29"/>
            <p:cNvSpPr>
              <a:spLocks noChangeShapeType="1"/>
            </p:cNvSpPr>
            <p:nvPr/>
          </p:nvSpPr>
          <p:spPr bwMode="auto">
            <a:xfrm>
              <a:off x="126742" y="2601076"/>
              <a:ext cx="292902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>
              <a:off x="165782" y="3731511"/>
              <a:ext cx="288998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684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10192"/>
            <a:ext cx="1268760" cy="48333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812328"/>
              </p:ext>
            </p:extLst>
          </p:nvPr>
        </p:nvGraphicFramePr>
        <p:xfrm>
          <a:off x="0" y="951570"/>
          <a:ext cx="1268760" cy="290895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272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sz="1100" dirty="0"/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</a:p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430778" y="95157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492535" y="489234"/>
            <a:ext cx="3831818" cy="4385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第一章  国际商务谈判概述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130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6057" y="2624203"/>
            <a:ext cx="856646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基本原则</a:t>
            </a:r>
          </a:p>
        </p:txBody>
      </p:sp>
      <p:sp>
        <p:nvSpPr>
          <p:cNvPr id="2" name="矩形 1"/>
          <p:cNvSpPr/>
          <p:nvPr/>
        </p:nvSpPr>
        <p:spPr>
          <a:xfrm>
            <a:off x="198273" y="3376228"/>
            <a:ext cx="856646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基本程序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2215352" y="1163684"/>
            <a:ext cx="1407286" cy="272171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三个概念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4096594" y="1157716"/>
            <a:ext cx="1309124" cy="272171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共性和特殊性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726490" y="1157716"/>
            <a:ext cx="266252" cy="3000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500" dirty="0"/>
              <a:t>&amp;</a:t>
            </a:r>
            <a:endParaRPr lang="zh-CN" altLang="en-US" sz="15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138" y="1"/>
            <a:ext cx="2672862" cy="1397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矩形 13"/>
          <p:cNvSpPr/>
          <p:nvPr/>
        </p:nvSpPr>
        <p:spPr>
          <a:xfrm>
            <a:off x="8360896" y="29024"/>
            <a:ext cx="702718" cy="26068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4">
            <a:extLst>
              <a:ext uri="{FF2B5EF4-FFF2-40B4-BE49-F238E27FC236}">
                <a16:creationId xmlns="" xmlns:a16="http://schemas.microsoft.com/office/drawing/2014/main" id="{23C6DF54-3F00-46BC-A2D3-06799DFDB18D}"/>
              </a:ext>
            </a:extLst>
          </p:cNvPr>
          <p:cNvSpPr txBox="1"/>
          <p:nvPr/>
        </p:nvSpPr>
        <p:spPr>
          <a:xfrm>
            <a:off x="52169" y="520011"/>
            <a:ext cx="1164421" cy="37702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本章回顾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894" y="33193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 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国际商务谈判的概念及特点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261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10192"/>
            <a:ext cx="1268760" cy="48333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951570"/>
          <a:ext cx="1268760" cy="290895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27239"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951571"/>
            <a:ext cx="2616711" cy="716648"/>
            <a:chOff x="-1797268" y="1009356"/>
            <a:chExt cx="3488948" cy="788186"/>
          </a:xfrm>
        </p:grpSpPr>
        <p:sp>
          <p:nvSpPr>
            <p:cNvPr id="7" name="矩形 6"/>
            <p:cNvSpPr/>
            <p:nvPr userDrawn="1"/>
          </p:nvSpPr>
          <p:spPr>
            <a:xfrm>
              <a:off x="-1797268" y="1009356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概念及特点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430778" y="95157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131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2" name="文本框 19"/>
          <p:cNvSpPr txBox="1"/>
          <p:nvPr/>
        </p:nvSpPr>
        <p:spPr>
          <a:xfrm>
            <a:off x="8366785" y="65308"/>
            <a:ext cx="497572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特点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8317766" y="39716"/>
            <a:ext cx="0" cy="286524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21"/>
          <p:cNvSpPr txBox="1"/>
          <p:nvPr/>
        </p:nvSpPr>
        <p:spPr>
          <a:xfrm>
            <a:off x="7787498" y="65308"/>
            <a:ext cx="497572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概念</a:t>
            </a:r>
          </a:p>
        </p:txBody>
      </p:sp>
      <p:sp>
        <p:nvSpPr>
          <p:cNvPr id="56" name="五边形 55"/>
          <p:cNvSpPr/>
          <p:nvPr/>
        </p:nvSpPr>
        <p:spPr>
          <a:xfrm flipH="1">
            <a:off x="4547800" y="956929"/>
            <a:ext cx="863204" cy="223838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名词解释</a:t>
            </a: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138" y="1"/>
            <a:ext cx="2672862" cy="1397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矩形 21"/>
          <p:cNvSpPr/>
          <p:nvPr/>
        </p:nvSpPr>
        <p:spPr>
          <a:xfrm>
            <a:off x="8360896" y="29024"/>
            <a:ext cx="702718" cy="26068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156919" y="1230843"/>
            <a:ext cx="5781776" cy="3586595"/>
            <a:chOff x="4954285" y="1634149"/>
            <a:chExt cx="5055881" cy="4113174"/>
          </a:xfrm>
        </p:grpSpPr>
        <p:sp>
          <p:nvSpPr>
            <p:cNvPr id="44" name="矩形 43"/>
            <p:cNvSpPr/>
            <p:nvPr/>
          </p:nvSpPr>
          <p:spPr>
            <a:xfrm>
              <a:off x="5517579" y="1634149"/>
              <a:ext cx="3875245" cy="38210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5520" tIns="37760" rIns="75520" bIns="37760" rtlCol="0" anchor="ctr"/>
            <a:lstStyle/>
            <a:p>
              <a:pPr algn="ctr"/>
              <a:r>
                <a:rPr lang="zh-CN" altLang="en-US" sz="1800" dirty="0">
                  <a:latin typeface="微软雅黑" pitchFamily="34" charset="-122"/>
                  <a:ea typeface="微软雅黑" pitchFamily="34" charset="-122"/>
                </a:rPr>
                <a:t>谈判</a:t>
              </a:r>
            </a:p>
          </p:txBody>
        </p:sp>
        <p:sp>
          <p:nvSpPr>
            <p:cNvPr id="49" name="TextBox 31"/>
            <p:cNvSpPr txBox="1"/>
            <p:nvPr/>
          </p:nvSpPr>
          <p:spPr>
            <a:xfrm>
              <a:off x="4954285" y="2125337"/>
              <a:ext cx="5001832" cy="723151"/>
            </a:xfrm>
            <a:prstGeom prst="rect">
              <a:avLst/>
            </a:prstGeom>
            <a:noFill/>
          </p:spPr>
          <p:txBody>
            <a:bodyPr wrap="square" lIns="75520" tIns="37760" rIns="75520" bIns="37760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参与各方基于某种需要，彼此进行信息交流，磋商协议，旨在协调其相互关系，赢得或维护各自利益的行为过程。</a:t>
              </a:r>
            </a:p>
          </p:txBody>
        </p:sp>
        <p:sp>
          <p:nvSpPr>
            <p:cNvPr id="51" name="矩形 50"/>
            <p:cNvSpPr/>
            <p:nvPr/>
          </p:nvSpPr>
          <p:spPr>
            <a:xfrm>
              <a:off x="5517579" y="3118064"/>
              <a:ext cx="3875245" cy="38210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5520" tIns="37760" rIns="75520" bIns="37760" rtlCol="0" anchor="ctr"/>
            <a:lstStyle/>
            <a:p>
              <a:pPr algn="ctr"/>
              <a:r>
                <a:rPr lang="zh-CN" altLang="en-US" sz="1800" dirty="0">
                  <a:latin typeface="微软雅黑" pitchFamily="34" charset="-122"/>
                  <a:ea typeface="微软雅黑" pitchFamily="34" charset="-122"/>
                </a:rPr>
                <a:t>商务谈判</a:t>
              </a:r>
            </a:p>
          </p:txBody>
        </p:sp>
        <p:sp>
          <p:nvSpPr>
            <p:cNvPr id="52" name="TextBox 34"/>
            <p:cNvSpPr txBox="1"/>
            <p:nvPr/>
          </p:nvSpPr>
          <p:spPr>
            <a:xfrm>
              <a:off x="5008334" y="3533560"/>
              <a:ext cx="5001832" cy="1050106"/>
            </a:xfrm>
            <a:prstGeom prst="rect">
              <a:avLst/>
            </a:prstGeom>
            <a:noFill/>
          </p:spPr>
          <p:txBody>
            <a:bodyPr wrap="square" lIns="75520" tIns="37760" rIns="75520" bIns="37760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主要集中在</a:t>
              </a:r>
              <a:r>
                <a:rPr lang="zh-CN" altLang="en-US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经济领域</a:t>
              </a:r>
              <a:r>
                <a:rPr lang="zh-CN" altLang="en-US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，指参与各方为了协调、改善彼此的经济关系，满足贸易的需求，围绕标的物的交易条件，彼此通过信息交流、磋商协议达到交易目的的行为过程。</a:t>
              </a:r>
            </a:p>
          </p:txBody>
        </p:sp>
        <p:sp>
          <p:nvSpPr>
            <p:cNvPr id="54" name="矩形 53"/>
            <p:cNvSpPr/>
            <p:nvPr/>
          </p:nvSpPr>
          <p:spPr>
            <a:xfrm>
              <a:off x="5517579" y="4601979"/>
              <a:ext cx="3875245" cy="38210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5520" tIns="37760" rIns="75520" bIns="37760" rtlCol="0" anchor="ctr"/>
            <a:lstStyle/>
            <a:p>
              <a:pPr algn="ctr"/>
              <a:r>
                <a:rPr lang="zh-CN" altLang="en-US" sz="1800" dirty="0">
                  <a:latin typeface="微软雅黑" pitchFamily="34" charset="-122"/>
                  <a:ea typeface="微软雅黑" pitchFamily="34" charset="-122"/>
                </a:rPr>
                <a:t>国际商务谈判</a:t>
              </a:r>
            </a:p>
          </p:txBody>
        </p:sp>
        <p:sp>
          <p:nvSpPr>
            <p:cNvPr id="55" name="TextBox 37"/>
            <p:cNvSpPr txBox="1"/>
            <p:nvPr/>
          </p:nvSpPr>
          <p:spPr>
            <a:xfrm>
              <a:off x="5008334" y="5017475"/>
              <a:ext cx="5001832" cy="729848"/>
            </a:xfrm>
            <a:prstGeom prst="rect">
              <a:avLst/>
            </a:prstGeom>
            <a:noFill/>
          </p:spPr>
          <p:txBody>
            <a:bodyPr wrap="square" lIns="75520" tIns="37760" rIns="75520" bIns="37760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在国际商务活动中，处于</a:t>
              </a:r>
              <a:r>
                <a:rPr lang="zh-CN" altLang="en-US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不同国家或不同地区商务活动</a:t>
              </a:r>
              <a:r>
                <a:rPr lang="zh-CN" altLang="en-US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当事人为了达成某笔交易，彼此通过信息交流，就交易的各项要件进行协商的行为过程。</a:t>
              </a:r>
            </a:p>
          </p:txBody>
        </p:sp>
      </p:grpSp>
      <p:sp>
        <p:nvSpPr>
          <p:cNvPr id="24" name="文本框 14">
            <a:extLst>
              <a:ext uri="{FF2B5EF4-FFF2-40B4-BE49-F238E27FC236}">
                <a16:creationId xmlns="" xmlns:a16="http://schemas.microsoft.com/office/drawing/2014/main" id="{23C6DF54-3F00-46BC-A2D3-06799DFDB18D}"/>
              </a:ext>
            </a:extLst>
          </p:cNvPr>
          <p:cNvSpPr txBox="1"/>
          <p:nvPr/>
        </p:nvSpPr>
        <p:spPr>
          <a:xfrm>
            <a:off x="52169" y="520011"/>
            <a:ext cx="1164421" cy="37702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本章回顾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894" y="33193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 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国际商务谈判的概念及特点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文本框 9"/>
          <p:cNvSpPr txBox="1"/>
          <p:nvPr/>
        </p:nvSpPr>
        <p:spPr>
          <a:xfrm>
            <a:off x="1492535" y="489234"/>
            <a:ext cx="3831818" cy="4385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第一章  国际商务谈判概述</a:t>
            </a:r>
          </a:p>
        </p:txBody>
      </p:sp>
    </p:spTree>
    <p:extLst>
      <p:ext uri="{BB962C8B-B14F-4D97-AF65-F5344CB8AC3E}">
        <p14:creationId xmlns:p14="http://schemas.microsoft.com/office/powerpoint/2010/main" val="50483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10192"/>
            <a:ext cx="1268760" cy="48333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951570"/>
          <a:ext cx="1268760" cy="290895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27239"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951571"/>
            <a:ext cx="2616711" cy="716648"/>
            <a:chOff x="-1797268" y="1009356"/>
            <a:chExt cx="3488948" cy="788186"/>
          </a:xfrm>
        </p:grpSpPr>
        <p:sp>
          <p:nvSpPr>
            <p:cNvPr id="7" name="矩形 6"/>
            <p:cNvSpPr/>
            <p:nvPr userDrawn="1"/>
          </p:nvSpPr>
          <p:spPr>
            <a:xfrm>
              <a:off x="-1797268" y="1009356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概念及特点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430778" y="95157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132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2" name="文本框 19"/>
          <p:cNvSpPr txBox="1"/>
          <p:nvPr/>
        </p:nvSpPr>
        <p:spPr>
          <a:xfrm>
            <a:off x="8366785" y="65308"/>
            <a:ext cx="497572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特点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8317766" y="39716"/>
            <a:ext cx="0" cy="286524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21"/>
          <p:cNvSpPr txBox="1"/>
          <p:nvPr/>
        </p:nvSpPr>
        <p:spPr>
          <a:xfrm>
            <a:off x="7787498" y="65308"/>
            <a:ext cx="497572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概念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2005303" y="1906136"/>
            <a:ext cx="2408198" cy="1863411"/>
            <a:chOff x="869530" y="2091690"/>
            <a:chExt cx="4474598" cy="3800475"/>
          </a:xfrm>
        </p:grpSpPr>
        <p:sp>
          <p:nvSpPr>
            <p:cNvPr id="27" name="圆角矩形 26"/>
            <p:cNvSpPr/>
            <p:nvPr/>
          </p:nvSpPr>
          <p:spPr>
            <a:xfrm>
              <a:off x="869530" y="3760470"/>
              <a:ext cx="2500688" cy="601345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5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特点</a:t>
              </a: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3384683" y="5337810"/>
              <a:ext cx="1959445" cy="554355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500" b="1" spc="-4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特殊性</a:t>
              </a:r>
            </a:p>
          </p:txBody>
        </p:sp>
        <p:cxnSp>
          <p:nvCxnSpPr>
            <p:cNvPr id="29" name="曲线连接符 28"/>
            <p:cNvCxnSpPr>
              <a:stCxn id="27" idx="0"/>
            </p:cNvCxnSpPr>
            <p:nvPr/>
          </p:nvCxnSpPr>
          <p:spPr>
            <a:xfrm rot="5400000" flipH="1" flipV="1">
              <a:off x="2056485" y="2432272"/>
              <a:ext cx="1391285" cy="1265111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曲线连接符 29"/>
            <p:cNvCxnSpPr/>
            <p:nvPr/>
          </p:nvCxnSpPr>
          <p:spPr>
            <a:xfrm rot="16200000" flipH="1">
              <a:off x="2125685" y="4355688"/>
              <a:ext cx="1253490" cy="1265111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圆角矩形 30"/>
            <p:cNvSpPr/>
            <p:nvPr/>
          </p:nvSpPr>
          <p:spPr>
            <a:xfrm>
              <a:off x="3384683" y="2091690"/>
              <a:ext cx="1959445" cy="55435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500" b="1" spc="-4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共性</a:t>
              </a:r>
            </a:p>
          </p:txBody>
        </p:sp>
      </p:grpSp>
      <p:sp>
        <p:nvSpPr>
          <p:cNvPr id="32" name="左大括号 31"/>
          <p:cNvSpPr/>
          <p:nvPr/>
        </p:nvSpPr>
        <p:spPr>
          <a:xfrm>
            <a:off x="4552276" y="1581262"/>
            <a:ext cx="179100" cy="92155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sp>
        <p:nvSpPr>
          <p:cNvPr id="33" name="左大括号 32"/>
          <p:cNvSpPr/>
          <p:nvPr/>
        </p:nvSpPr>
        <p:spPr>
          <a:xfrm>
            <a:off x="4523022" y="3075629"/>
            <a:ext cx="179100" cy="111602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sp>
        <p:nvSpPr>
          <p:cNvPr id="34" name="文本框 33"/>
          <p:cNvSpPr txBox="1"/>
          <p:nvPr/>
        </p:nvSpPr>
        <p:spPr>
          <a:xfrm>
            <a:off x="4870151" y="1539977"/>
            <a:ext cx="2707199" cy="103874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核心：价格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目的：经济利益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主要评价指标：经济利益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811644" y="2975770"/>
            <a:ext cx="2278916" cy="136191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较强的政策性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按国际惯例办事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谈判内容广泛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涉及因素复杂多样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五边形 23"/>
          <p:cNvSpPr/>
          <p:nvPr/>
        </p:nvSpPr>
        <p:spPr>
          <a:xfrm flipH="1">
            <a:off x="3454618" y="2733403"/>
            <a:ext cx="1517432" cy="223838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与一般贸易相比较</a:t>
            </a:r>
          </a:p>
        </p:txBody>
      </p:sp>
      <p:sp>
        <p:nvSpPr>
          <p:cNvPr id="25" name="五边形 24"/>
          <p:cNvSpPr/>
          <p:nvPr/>
        </p:nvSpPr>
        <p:spPr>
          <a:xfrm flipH="1">
            <a:off x="5052488" y="946661"/>
            <a:ext cx="1039388" cy="223838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单选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</a:t>
            </a:r>
          </a:p>
        </p:txBody>
      </p:sp>
      <p:sp>
        <p:nvSpPr>
          <p:cNvPr id="2" name="左大括号 1"/>
          <p:cNvSpPr/>
          <p:nvPr/>
        </p:nvSpPr>
        <p:spPr>
          <a:xfrm>
            <a:off x="7161156" y="2042194"/>
            <a:ext cx="160768" cy="659008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335664" y="2008704"/>
            <a:ext cx="1388415" cy="7155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谈判桌上的成本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谈判过程的成本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谈判的机会成本</a:t>
            </a: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138" y="1"/>
            <a:ext cx="2672862" cy="1397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矩形 36"/>
          <p:cNvSpPr/>
          <p:nvPr/>
        </p:nvSpPr>
        <p:spPr>
          <a:xfrm>
            <a:off x="8360896" y="29024"/>
            <a:ext cx="702718" cy="26068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14">
            <a:extLst>
              <a:ext uri="{FF2B5EF4-FFF2-40B4-BE49-F238E27FC236}">
                <a16:creationId xmlns="" xmlns:a16="http://schemas.microsoft.com/office/drawing/2014/main" id="{23C6DF54-3F00-46BC-A2D3-06799DFDB18D}"/>
              </a:ext>
            </a:extLst>
          </p:cNvPr>
          <p:cNvSpPr txBox="1"/>
          <p:nvPr/>
        </p:nvSpPr>
        <p:spPr>
          <a:xfrm>
            <a:off x="52169" y="520011"/>
            <a:ext cx="1164421" cy="37702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本章回顾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6894" y="33193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 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国际商务谈判的概念及特点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文本框 9"/>
          <p:cNvSpPr txBox="1"/>
          <p:nvPr/>
        </p:nvSpPr>
        <p:spPr>
          <a:xfrm>
            <a:off x="1492535" y="489234"/>
            <a:ext cx="3831818" cy="4385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第一章  国际商务谈判概述</a:t>
            </a:r>
          </a:p>
        </p:txBody>
      </p:sp>
    </p:spTree>
    <p:extLst>
      <p:ext uri="{BB962C8B-B14F-4D97-AF65-F5344CB8AC3E}">
        <p14:creationId xmlns:p14="http://schemas.microsoft.com/office/powerpoint/2010/main" val="364878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10192"/>
            <a:ext cx="1268760" cy="48333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812328"/>
              </p:ext>
            </p:extLst>
          </p:nvPr>
        </p:nvGraphicFramePr>
        <p:xfrm>
          <a:off x="0" y="951570"/>
          <a:ext cx="1268760" cy="290895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272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sz="1100" dirty="0"/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</a:p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430778" y="95157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492535" y="489234"/>
            <a:ext cx="3831818" cy="4385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第一章  国际商务谈判概述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133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6057" y="2624203"/>
            <a:ext cx="856646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基本原则</a:t>
            </a:r>
          </a:p>
        </p:txBody>
      </p:sp>
      <p:sp>
        <p:nvSpPr>
          <p:cNvPr id="2" name="矩形 1"/>
          <p:cNvSpPr/>
          <p:nvPr/>
        </p:nvSpPr>
        <p:spPr>
          <a:xfrm>
            <a:off x="198273" y="3376228"/>
            <a:ext cx="856646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基本程序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2215352" y="1163684"/>
            <a:ext cx="1407286" cy="272171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三个概念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4096594" y="1157716"/>
            <a:ext cx="1309124" cy="272171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共性和特殊性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2215352" y="1955716"/>
            <a:ext cx="1407287" cy="272171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种分类方法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726490" y="1157716"/>
            <a:ext cx="266252" cy="3000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500" dirty="0"/>
              <a:t>&amp;</a:t>
            </a:r>
            <a:endParaRPr lang="zh-CN" altLang="en-US" sz="1500" dirty="0"/>
          </a:p>
        </p:txBody>
      </p:sp>
      <p:pic>
        <p:nvPicPr>
          <p:cNvPr id="15" name="Picture 2">
            <a:extLst>
              <a:ext uri="{FF2B5EF4-FFF2-40B4-BE49-F238E27FC236}">
                <a16:creationId xmlns="" xmlns:a16="http://schemas.microsoft.com/office/drawing/2014/main" id="{705F4867-0F0A-4000-B1BA-90885D606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138" y="1"/>
            <a:ext cx="2672862" cy="1397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文本框 14">
            <a:extLst>
              <a:ext uri="{FF2B5EF4-FFF2-40B4-BE49-F238E27FC236}">
                <a16:creationId xmlns="" xmlns:a16="http://schemas.microsoft.com/office/drawing/2014/main" id="{23C6DF54-3F00-46BC-A2D3-06799DFDB18D}"/>
              </a:ext>
            </a:extLst>
          </p:cNvPr>
          <p:cNvSpPr txBox="1"/>
          <p:nvPr/>
        </p:nvSpPr>
        <p:spPr>
          <a:xfrm>
            <a:off x="52169" y="520011"/>
            <a:ext cx="1164421" cy="37702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本章回顾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6894" y="33193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 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国际商务谈判的种类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779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10192"/>
            <a:ext cx="1268760" cy="48333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951570"/>
          <a:ext cx="1268760" cy="290895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272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sz="1100" dirty="0"/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1681344"/>
            <a:ext cx="3770451" cy="748166"/>
            <a:chOff x="-3335588" y="915915"/>
            <a:chExt cx="5027268" cy="822849"/>
          </a:xfrm>
        </p:grpSpPr>
        <p:sp>
          <p:nvSpPr>
            <p:cNvPr id="7" name="矩形 6"/>
            <p:cNvSpPr/>
            <p:nvPr userDrawn="1"/>
          </p:nvSpPr>
          <p:spPr>
            <a:xfrm>
              <a:off x="-3335588" y="915915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种类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430778" y="95157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134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263393" y="1493511"/>
            <a:ext cx="6756432" cy="2914361"/>
            <a:chOff x="3678347" y="1727489"/>
            <a:chExt cx="10139961" cy="3885814"/>
          </a:xfrm>
        </p:grpSpPr>
        <p:grpSp>
          <p:nvGrpSpPr>
            <p:cNvPr id="25" name="组合 24"/>
            <p:cNvGrpSpPr/>
            <p:nvPr/>
          </p:nvGrpSpPr>
          <p:grpSpPr>
            <a:xfrm>
              <a:off x="5141948" y="1727489"/>
              <a:ext cx="8676360" cy="3885814"/>
              <a:chOff x="4552949" y="192786"/>
              <a:chExt cx="10922056" cy="3585579"/>
            </a:xfrm>
          </p:grpSpPr>
          <p:sp>
            <p:nvSpPr>
              <p:cNvPr id="51" name="TextBox 4"/>
              <p:cNvSpPr>
                <a:spLocks noChangeArrowheads="1"/>
              </p:cNvSpPr>
              <p:nvPr/>
            </p:nvSpPr>
            <p:spPr bwMode="auto">
              <a:xfrm>
                <a:off x="4552949" y="788880"/>
                <a:ext cx="8205045" cy="4827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谈判利益主体的数量：    双方谈判    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 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多方谈判</a:t>
                </a:r>
              </a:p>
            </p:txBody>
          </p:sp>
          <p:sp>
            <p:nvSpPr>
              <p:cNvPr id="52" name="TextBox 4"/>
              <p:cNvSpPr>
                <a:spLocks noChangeArrowheads="1"/>
              </p:cNvSpPr>
              <p:nvPr/>
            </p:nvSpPr>
            <p:spPr bwMode="auto">
              <a:xfrm>
                <a:off x="4552951" y="192786"/>
                <a:ext cx="7461945" cy="4827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参加谈判的人数规模：    个体谈判    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 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集体谈判</a:t>
                </a:r>
              </a:p>
            </p:txBody>
          </p:sp>
          <p:sp>
            <p:nvSpPr>
              <p:cNvPr id="53" name="TextBox 4"/>
              <p:cNvSpPr>
                <a:spLocks noChangeArrowheads="1"/>
              </p:cNvSpPr>
              <p:nvPr/>
            </p:nvSpPr>
            <p:spPr bwMode="auto">
              <a:xfrm>
                <a:off x="4552949" y="1409637"/>
                <a:ext cx="7996222" cy="4827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谈判双方接触的方式：    口头谈判    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 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书面谈判</a:t>
                </a:r>
              </a:p>
            </p:txBody>
          </p:sp>
          <p:sp>
            <p:nvSpPr>
              <p:cNvPr id="54" name="TextBox 4"/>
              <p:cNvSpPr>
                <a:spLocks noChangeArrowheads="1"/>
              </p:cNvSpPr>
              <p:nvPr/>
            </p:nvSpPr>
            <p:spPr bwMode="auto">
              <a:xfrm>
                <a:off x="4552951" y="2055039"/>
                <a:ext cx="10617202" cy="4827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谈判进行的地点：     主场谈判（东道主） 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客场谈判  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 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中立场谈判</a:t>
                </a:r>
              </a:p>
            </p:txBody>
          </p:sp>
          <p:sp>
            <p:nvSpPr>
              <p:cNvPr id="55" name="TextBox 4"/>
              <p:cNvSpPr>
                <a:spLocks noChangeArrowheads="1"/>
              </p:cNvSpPr>
              <p:nvPr/>
            </p:nvSpPr>
            <p:spPr bwMode="auto">
              <a:xfrm>
                <a:off x="4552949" y="2675793"/>
                <a:ext cx="10251376" cy="4827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谈判中双方所采取的态度与方针：  让步型  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立场型  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 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原则性</a:t>
                </a:r>
              </a:p>
            </p:txBody>
          </p:sp>
          <p:sp>
            <p:nvSpPr>
              <p:cNvPr id="56" name="TextBox 4"/>
              <p:cNvSpPr>
                <a:spLocks noChangeArrowheads="1"/>
              </p:cNvSpPr>
              <p:nvPr/>
            </p:nvSpPr>
            <p:spPr bwMode="auto">
              <a:xfrm>
                <a:off x="4552949" y="3295571"/>
                <a:ext cx="10922056" cy="4827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谈判的内容：投资谈判  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租赁及三来一补  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损害及违约赔偿等谈判</a:t>
                </a: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3678347" y="1931964"/>
              <a:ext cx="1087757" cy="3427832"/>
              <a:chOff x="2929080" y="352457"/>
              <a:chExt cx="1395424" cy="3162984"/>
            </a:xfrm>
          </p:grpSpPr>
          <p:grpSp>
            <p:nvGrpSpPr>
              <p:cNvPr id="37" name="组合 30"/>
              <p:cNvGrpSpPr>
                <a:grpSpLocks/>
              </p:cNvGrpSpPr>
              <p:nvPr/>
            </p:nvGrpSpPr>
            <p:grpSpPr bwMode="auto">
              <a:xfrm rot="16200000">
                <a:off x="2996819" y="1071135"/>
                <a:ext cx="2046363" cy="609007"/>
                <a:chOff x="0" y="504056"/>
                <a:chExt cx="6032665" cy="648074"/>
              </a:xfrm>
            </p:grpSpPr>
            <p:sp>
              <p:nvSpPr>
                <p:cNvPr id="46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0" y="504056"/>
                  <a:ext cx="6032665" cy="1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cxnSp>
              <p:nvCxnSpPr>
                <p:cNvPr id="47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220413" y="504058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8" name="直接箭头连接符 33"/>
                <p:cNvCxnSpPr>
                  <a:cxnSpLocks noChangeShapeType="1"/>
                </p:cNvCxnSpPr>
                <p:nvPr/>
              </p:nvCxnSpPr>
              <p:spPr bwMode="auto">
                <a:xfrm>
                  <a:off x="2201792" y="504056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9" name="直接箭头连接符 34"/>
                <p:cNvCxnSpPr>
                  <a:cxnSpLocks noChangeShapeType="1"/>
                </p:cNvCxnSpPr>
                <p:nvPr/>
              </p:nvCxnSpPr>
              <p:spPr bwMode="auto">
                <a:xfrm>
                  <a:off x="4144450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0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8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38" name="组合 30"/>
              <p:cNvGrpSpPr>
                <a:grpSpLocks/>
              </p:cNvGrpSpPr>
              <p:nvPr/>
            </p:nvGrpSpPr>
            <p:grpSpPr bwMode="auto">
              <a:xfrm rot="16200000">
                <a:off x="3667818" y="2858756"/>
                <a:ext cx="704364" cy="609006"/>
                <a:chOff x="3956201" y="504056"/>
                <a:chExt cx="2076462" cy="648073"/>
              </a:xfrm>
            </p:grpSpPr>
            <p:sp>
              <p:nvSpPr>
                <p:cNvPr id="41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3956206" y="504059"/>
                  <a:ext cx="2076457" cy="0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cxnSp>
              <p:nvCxnSpPr>
                <p:cNvPr id="44" name="直接箭头连接符 34"/>
                <p:cNvCxnSpPr>
                  <a:cxnSpLocks noChangeShapeType="1"/>
                </p:cNvCxnSpPr>
                <p:nvPr/>
              </p:nvCxnSpPr>
              <p:spPr bwMode="auto">
                <a:xfrm>
                  <a:off x="3956201" y="504056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5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5786179" y="504057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39" name="直接连接符 38"/>
              <p:cNvCxnSpPr>
                <a:stCxn id="46" idx="0"/>
                <a:endCxn id="41" idx="1"/>
              </p:cNvCxnSpPr>
              <p:nvPr/>
            </p:nvCxnSpPr>
            <p:spPr>
              <a:xfrm>
                <a:off x="3715498" y="2398820"/>
                <a:ext cx="3" cy="412255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flipV="1">
                <a:off x="2929080" y="827923"/>
                <a:ext cx="721159" cy="4558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138" y="1"/>
            <a:ext cx="2672862" cy="1397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矩形 31"/>
          <p:cNvSpPr/>
          <p:nvPr/>
        </p:nvSpPr>
        <p:spPr>
          <a:xfrm>
            <a:off x="8360896" y="390752"/>
            <a:ext cx="417889" cy="26068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14">
            <a:extLst>
              <a:ext uri="{FF2B5EF4-FFF2-40B4-BE49-F238E27FC236}">
                <a16:creationId xmlns="" xmlns:a16="http://schemas.microsoft.com/office/drawing/2014/main" id="{23C6DF54-3F00-46BC-A2D3-06799DFDB18D}"/>
              </a:ext>
            </a:extLst>
          </p:cNvPr>
          <p:cNvSpPr txBox="1"/>
          <p:nvPr/>
        </p:nvSpPr>
        <p:spPr>
          <a:xfrm>
            <a:off x="52169" y="520011"/>
            <a:ext cx="1164421" cy="37702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本章回顾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6894" y="33193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 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国际商务谈判的种类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文本框 9"/>
          <p:cNvSpPr txBox="1"/>
          <p:nvPr/>
        </p:nvSpPr>
        <p:spPr>
          <a:xfrm>
            <a:off x="1492535" y="489234"/>
            <a:ext cx="3831818" cy="4385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第一章  国际商务谈判概述</a:t>
            </a:r>
          </a:p>
        </p:txBody>
      </p:sp>
    </p:spTree>
    <p:extLst>
      <p:ext uri="{BB962C8B-B14F-4D97-AF65-F5344CB8AC3E}">
        <p14:creationId xmlns:p14="http://schemas.microsoft.com/office/powerpoint/2010/main" val="348707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10192"/>
            <a:ext cx="1268760" cy="48333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812328"/>
              </p:ext>
            </p:extLst>
          </p:nvPr>
        </p:nvGraphicFramePr>
        <p:xfrm>
          <a:off x="0" y="951570"/>
          <a:ext cx="1268760" cy="290895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272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sz="1100" dirty="0"/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</a:p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430778" y="95157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492535" y="489234"/>
            <a:ext cx="3831818" cy="4385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第一章  国际商务谈判概述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135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6057" y="2624203"/>
            <a:ext cx="856646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基本原则</a:t>
            </a:r>
          </a:p>
        </p:txBody>
      </p:sp>
      <p:sp>
        <p:nvSpPr>
          <p:cNvPr id="2" name="矩形 1"/>
          <p:cNvSpPr/>
          <p:nvPr/>
        </p:nvSpPr>
        <p:spPr>
          <a:xfrm>
            <a:off x="198273" y="3376228"/>
            <a:ext cx="856646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基本程序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2215352" y="1163684"/>
            <a:ext cx="1407286" cy="272171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三个概念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4096594" y="1157716"/>
            <a:ext cx="1309124" cy="272171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共性和特殊性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2215352" y="1955716"/>
            <a:ext cx="1407287" cy="272171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种分类方法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2215352" y="2626617"/>
            <a:ext cx="1407287" cy="272171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个原则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726490" y="1157716"/>
            <a:ext cx="266252" cy="3000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500" dirty="0"/>
              <a:t>&amp;</a:t>
            </a:r>
            <a:endParaRPr lang="zh-CN" altLang="en-US" sz="1500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138" y="1"/>
            <a:ext cx="2672862" cy="1397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矩形 16"/>
          <p:cNvSpPr/>
          <p:nvPr/>
        </p:nvSpPr>
        <p:spPr>
          <a:xfrm>
            <a:off x="8360896" y="390752"/>
            <a:ext cx="417889" cy="26068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4">
            <a:extLst>
              <a:ext uri="{FF2B5EF4-FFF2-40B4-BE49-F238E27FC236}">
                <a16:creationId xmlns="" xmlns:a16="http://schemas.microsoft.com/office/drawing/2014/main" id="{23C6DF54-3F00-46BC-A2D3-06799DFDB18D}"/>
              </a:ext>
            </a:extLst>
          </p:cNvPr>
          <p:cNvSpPr txBox="1"/>
          <p:nvPr/>
        </p:nvSpPr>
        <p:spPr>
          <a:xfrm>
            <a:off x="52169" y="520011"/>
            <a:ext cx="1164421" cy="37702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本章回顾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6894" y="33193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1.3 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国际商务谈判的基本原则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273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10192"/>
            <a:ext cx="1268760" cy="48333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951570"/>
          <a:ext cx="1268760" cy="290895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272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sz="1100" dirty="0"/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</a:p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2338906"/>
            <a:ext cx="2277917" cy="782121"/>
            <a:chOff x="-1345542" y="1594748"/>
            <a:chExt cx="3037222" cy="860194"/>
          </a:xfrm>
        </p:grpSpPr>
        <p:sp>
          <p:nvSpPr>
            <p:cNvPr id="7" name="矩形 6"/>
            <p:cNvSpPr/>
            <p:nvPr userDrawn="1"/>
          </p:nvSpPr>
          <p:spPr>
            <a:xfrm>
              <a:off x="-1345542" y="1666756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430778" y="95157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136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6058" y="2624203"/>
            <a:ext cx="856646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基本原则</a:t>
            </a:r>
          </a:p>
        </p:txBody>
      </p:sp>
      <p:sp>
        <p:nvSpPr>
          <p:cNvPr id="18" name="左大括号 17"/>
          <p:cNvSpPr/>
          <p:nvPr/>
        </p:nvSpPr>
        <p:spPr>
          <a:xfrm>
            <a:off x="1487642" y="1613647"/>
            <a:ext cx="190937" cy="2380832"/>
          </a:xfrm>
          <a:prstGeom prst="leftBrac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897461" y="1271907"/>
            <a:ext cx="1402448" cy="283923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214313" indent="-214313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平等互利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313" indent="-214313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灵活机动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313" indent="-214313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友好协商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313" indent="-214313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依法办事</a:t>
            </a:r>
          </a:p>
        </p:txBody>
      </p:sp>
      <p:sp>
        <p:nvSpPr>
          <p:cNvPr id="20" name="矩形 19"/>
          <p:cNvSpPr/>
          <p:nvPr/>
        </p:nvSpPr>
        <p:spPr>
          <a:xfrm>
            <a:off x="3518790" y="1589442"/>
            <a:ext cx="3032617" cy="30008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15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外贸交往：“重合同，守信用”。</a:t>
            </a:r>
          </a:p>
        </p:txBody>
      </p:sp>
      <p:sp>
        <p:nvSpPr>
          <p:cNvPr id="14" name="五边形 13"/>
          <p:cNvSpPr/>
          <p:nvPr/>
        </p:nvSpPr>
        <p:spPr>
          <a:xfrm flipH="1">
            <a:off x="5478241" y="631234"/>
            <a:ext cx="847256" cy="223838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</a:p>
        </p:txBody>
      </p:sp>
      <p:sp>
        <p:nvSpPr>
          <p:cNvPr id="15" name="矩形 14"/>
          <p:cNvSpPr/>
          <p:nvPr/>
        </p:nvSpPr>
        <p:spPr>
          <a:xfrm>
            <a:off x="3518790" y="2271667"/>
            <a:ext cx="3032617" cy="30008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15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不放弃重大原则的前提下，求灵活</a:t>
            </a:r>
          </a:p>
        </p:txBody>
      </p:sp>
      <p:sp>
        <p:nvSpPr>
          <p:cNvPr id="16" name="矩形 15"/>
          <p:cNvSpPr/>
          <p:nvPr/>
        </p:nvSpPr>
        <p:spPr>
          <a:xfrm>
            <a:off x="3518790" y="2936874"/>
            <a:ext cx="3032617" cy="30008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15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调整双方利益，以求得妥协</a:t>
            </a:r>
          </a:p>
        </p:txBody>
      </p:sp>
      <p:sp>
        <p:nvSpPr>
          <p:cNvPr id="17" name="矩形 16"/>
          <p:cNvSpPr/>
          <p:nvPr/>
        </p:nvSpPr>
        <p:spPr>
          <a:xfrm>
            <a:off x="3518790" y="3694396"/>
            <a:ext cx="4146034" cy="30008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15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对外谈判最终签署的各种文件都具有法律效力。</a:t>
            </a: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138" y="1"/>
            <a:ext cx="2672862" cy="1397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矩形 21"/>
          <p:cNvSpPr/>
          <p:nvPr/>
        </p:nvSpPr>
        <p:spPr>
          <a:xfrm>
            <a:off x="8360896" y="753201"/>
            <a:ext cx="612282" cy="26068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14">
            <a:extLst>
              <a:ext uri="{FF2B5EF4-FFF2-40B4-BE49-F238E27FC236}">
                <a16:creationId xmlns="" xmlns:a16="http://schemas.microsoft.com/office/drawing/2014/main" id="{23C6DF54-3F00-46BC-A2D3-06799DFDB18D}"/>
              </a:ext>
            </a:extLst>
          </p:cNvPr>
          <p:cNvSpPr txBox="1"/>
          <p:nvPr/>
        </p:nvSpPr>
        <p:spPr>
          <a:xfrm>
            <a:off x="52169" y="520011"/>
            <a:ext cx="1164421" cy="37702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本章回顾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894" y="33193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1.3 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国际商务谈判的基本原则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文本框 9"/>
          <p:cNvSpPr txBox="1"/>
          <p:nvPr/>
        </p:nvSpPr>
        <p:spPr>
          <a:xfrm>
            <a:off x="1492535" y="489234"/>
            <a:ext cx="3831818" cy="4385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第一章  国际商务谈判概述</a:t>
            </a:r>
          </a:p>
        </p:txBody>
      </p:sp>
    </p:spTree>
    <p:extLst>
      <p:ext uri="{BB962C8B-B14F-4D97-AF65-F5344CB8AC3E}">
        <p14:creationId xmlns:p14="http://schemas.microsoft.com/office/powerpoint/2010/main" val="418446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10192"/>
            <a:ext cx="1268760" cy="48333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812328"/>
              </p:ext>
            </p:extLst>
          </p:nvPr>
        </p:nvGraphicFramePr>
        <p:xfrm>
          <a:off x="0" y="951570"/>
          <a:ext cx="1268760" cy="290895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272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sz="1100" dirty="0"/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</a:p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430778" y="95157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492535" y="489234"/>
            <a:ext cx="3831818" cy="4385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第一章  国际商务谈判概述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137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6057" y="2624203"/>
            <a:ext cx="856646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基本原则</a:t>
            </a:r>
          </a:p>
        </p:txBody>
      </p:sp>
      <p:sp>
        <p:nvSpPr>
          <p:cNvPr id="2" name="矩形 1"/>
          <p:cNvSpPr/>
          <p:nvPr/>
        </p:nvSpPr>
        <p:spPr>
          <a:xfrm>
            <a:off x="198273" y="3376228"/>
            <a:ext cx="856646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基本程序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2215352" y="1163684"/>
            <a:ext cx="1407286" cy="272171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三个概念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4096594" y="1157716"/>
            <a:ext cx="1309124" cy="272171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共性和特殊性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2215352" y="1955716"/>
            <a:ext cx="1407287" cy="272171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种分类方法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2215352" y="2626617"/>
            <a:ext cx="1407287" cy="272171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个原则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2215353" y="3376228"/>
            <a:ext cx="1407286" cy="272171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四个阶段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726490" y="1157716"/>
            <a:ext cx="266252" cy="3000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500" dirty="0"/>
              <a:t>&amp;</a:t>
            </a:r>
            <a:endParaRPr lang="zh-CN" altLang="en-US" sz="1500" dirty="0"/>
          </a:p>
        </p:txBody>
      </p:sp>
      <p:sp>
        <p:nvSpPr>
          <p:cNvPr id="17" name="圆角矩形 16"/>
          <p:cNvSpPr/>
          <p:nvPr/>
        </p:nvSpPr>
        <p:spPr>
          <a:xfrm>
            <a:off x="4098664" y="3376228"/>
            <a:ext cx="1307054" cy="272171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PRAM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模式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726490" y="3376228"/>
            <a:ext cx="266252" cy="3000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500" dirty="0"/>
              <a:t>&amp;</a:t>
            </a:r>
            <a:endParaRPr lang="zh-CN" altLang="en-US" sz="1500" dirty="0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138" y="1"/>
            <a:ext cx="2672862" cy="1397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矩形 19"/>
          <p:cNvSpPr/>
          <p:nvPr/>
        </p:nvSpPr>
        <p:spPr>
          <a:xfrm>
            <a:off x="8360896" y="753201"/>
            <a:ext cx="612282" cy="26068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14">
            <a:extLst>
              <a:ext uri="{FF2B5EF4-FFF2-40B4-BE49-F238E27FC236}">
                <a16:creationId xmlns="" xmlns:a16="http://schemas.microsoft.com/office/drawing/2014/main" id="{23C6DF54-3F00-46BC-A2D3-06799DFDB18D}"/>
              </a:ext>
            </a:extLst>
          </p:cNvPr>
          <p:cNvSpPr txBox="1"/>
          <p:nvPr/>
        </p:nvSpPr>
        <p:spPr>
          <a:xfrm>
            <a:off x="52169" y="520011"/>
            <a:ext cx="1164421" cy="37702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本章回顾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894" y="33193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1.4 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国际商务谈判的基本程序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282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10192"/>
            <a:ext cx="1268760" cy="48333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951570"/>
          <a:ext cx="1268760" cy="290895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272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sz="1100" dirty="0"/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</a:p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11876" y="3079389"/>
            <a:ext cx="2277917" cy="782121"/>
            <a:chOff x="-1345542" y="1594748"/>
            <a:chExt cx="3037222" cy="860194"/>
          </a:xfrm>
        </p:grpSpPr>
        <p:sp>
          <p:nvSpPr>
            <p:cNvPr id="7" name="矩形 6"/>
            <p:cNvSpPr/>
            <p:nvPr userDrawn="1"/>
          </p:nvSpPr>
          <p:spPr>
            <a:xfrm>
              <a:off x="-1345542" y="1666756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430778" y="95157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138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6057" y="2624203"/>
            <a:ext cx="856646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基本原则</a:t>
            </a:r>
          </a:p>
        </p:txBody>
      </p:sp>
      <p:sp>
        <p:nvSpPr>
          <p:cNvPr id="2" name="矩形 1"/>
          <p:cNvSpPr/>
          <p:nvPr/>
        </p:nvSpPr>
        <p:spPr>
          <a:xfrm>
            <a:off x="198273" y="3376228"/>
            <a:ext cx="856646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基本程序</a:t>
            </a:r>
          </a:p>
        </p:txBody>
      </p:sp>
      <p:sp>
        <p:nvSpPr>
          <p:cNvPr id="12" name="文本框 4"/>
          <p:cNvSpPr txBox="1"/>
          <p:nvPr/>
        </p:nvSpPr>
        <p:spPr>
          <a:xfrm>
            <a:off x="1949949" y="1484547"/>
            <a:ext cx="5634192" cy="2376964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1500" b="1" dirty="0">
                <a:latin typeface="微软雅黑" panose="020B0503020204020204" charset="-122"/>
                <a:ea typeface="微软雅黑" panose="020B0503020204020204" charset="-122"/>
              </a:rPr>
              <a:t>四个阶段：</a:t>
            </a: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  （</a:t>
            </a:r>
            <a:r>
              <a:rPr lang="en-US" altLang="zh-CN" sz="1500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en-US" sz="1500" b="1" dirty="0">
                <a:latin typeface="微软雅黑" panose="020B0503020204020204" charset="-122"/>
                <a:ea typeface="微软雅黑" panose="020B0503020204020204" charset="-122"/>
              </a:rPr>
              <a:t>准备阶段</a:t>
            </a: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：知己知彼，心中有数</a:t>
            </a: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  （</a:t>
            </a:r>
            <a:r>
              <a:rPr lang="en-US" altLang="zh-CN" sz="1500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en-US" sz="1500" b="1" dirty="0">
                <a:latin typeface="微软雅黑" panose="020B0503020204020204" charset="-122"/>
                <a:ea typeface="微软雅黑" panose="020B0503020204020204" charset="-122"/>
              </a:rPr>
              <a:t>开局阶段</a:t>
            </a: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：营造气氛，奠定基调</a:t>
            </a: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  （</a:t>
            </a:r>
            <a:r>
              <a:rPr lang="en-US" altLang="zh-CN" sz="1500" dirty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en-US" sz="1500" b="1" dirty="0">
                <a:latin typeface="微软雅黑" panose="020B0503020204020204" charset="-122"/>
                <a:ea typeface="微软雅黑" panose="020B0503020204020204" charset="-122"/>
              </a:rPr>
              <a:t>正式谈判阶段</a:t>
            </a: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：从开局结束，到签订协议</a:t>
            </a:r>
            <a:r>
              <a:rPr lang="en-US" altLang="zh-CN" sz="1500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谈判失败</a:t>
            </a: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  （</a:t>
            </a:r>
            <a:r>
              <a:rPr lang="en-US" altLang="zh-CN" sz="1500" dirty="0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en-US" sz="1500" b="1" dirty="0">
                <a:latin typeface="微软雅黑" panose="020B0503020204020204" charset="-122"/>
                <a:ea typeface="微软雅黑" panose="020B0503020204020204" charset="-122"/>
              </a:rPr>
              <a:t>签约阶段</a:t>
            </a: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：以文字形式签订书面合同</a:t>
            </a:r>
          </a:p>
        </p:txBody>
      </p:sp>
      <p:sp>
        <p:nvSpPr>
          <p:cNvPr id="13" name="五边形 12"/>
          <p:cNvSpPr/>
          <p:nvPr/>
        </p:nvSpPr>
        <p:spPr>
          <a:xfrm flipH="1">
            <a:off x="5478241" y="631234"/>
            <a:ext cx="847256" cy="223838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</a:p>
        </p:txBody>
      </p:sp>
      <p:sp>
        <p:nvSpPr>
          <p:cNvPr id="14" name="文本框 19"/>
          <p:cNvSpPr txBox="1"/>
          <p:nvPr/>
        </p:nvSpPr>
        <p:spPr>
          <a:xfrm>
            <a:off x="8095010" y="41070"/>
            <a:ext cx="1026563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PRAM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模式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8095010" y="31545"/>
            <a:ext cx="0" cy="286524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21"/>
          <p:cNvSpPr txBox="1"/>
          <p:nvPr/>
        </p:nvSpPr>
        <p:spPr>
          <a:xfrm>
            <a:off x="7249325" y="41070"/>
            <a:ext cx="85664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四个阶段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138" y="1"/>
            <a:ext cx="2672862" cy="1397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矩形 17"/>
          <p:cNvSpPr/>
          <p:nvPr/>
        </p:nvSpPr>
        <p:spPr>
          <a:xfrm>
            <a:off x="8360896" y="1114929"/>
            <a:ext cx="612282" cy="26068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4">
            <a:extLst>
              <a:ext uri="{FF2B5EF4-FFF2-40B4-BE49-F238E27FC236}">
                <a16:creationId xmlns="" xmlns:a16="http://schemas.microsoft.com/office/drawing/2014/main" id="{23C6DF54-3F00-46BC-A2D3-06799DFDB18D}"/>
              </a:ext>
            </a:extLst>
          </p:cNvPr>
          <p:cNvSpPr txBox="1"/>
          <p:nvPr/>
        </p:nvSpPr>
        <p:spPr>
          <a:xfrm>
            <a:off x="52169" y="520011"/>
            <a:ext cx="1164421" cy="37702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本章回顾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6894" y="33193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1.4 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国际商务谈判的基本程序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文本框 9"/>
          <p:cNvSpPr txBox="1"/>
          <p:nvPr/>
        </p:nvSpPr>
        <p:spPr>
          <a:xfrm>
            <a:off x="1492535" y="489234"/>
            <a:ext cx="3831818" cy="4385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第一章  国际商务谈判概述</a:t>
            </a:r>
          </a:p>
        </p:txBody>
      </p:sp>
    </p:spTree>
    <p:extLst>
      <p:ext uri="{BB962C8B-B14F-4D97-AF65-F5344CB8AC3E}">
        <p14:creationId xmlns:p14="http://schemas.microsoft.com/office/powerpoint/2010/main" val="19052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10192"/>
            <a:ext cx="1268760" cy="48333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951570"/>
          <a:ext cx="1268760" cy="290895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272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sz="1100" dirty="0"/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</a:p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11876" y="3079389"/>
            <a:ext cx="2277917" cy="782121"/>
            <a:chOff x="-1345542" y="1594748"/>
            <a:chExt cx="3037222" cy="860194"/>
          </a:xfrm>
        </p:grpSpPr>
        <p:sp>
          <p:nvSpPr>
            <p:cNvPr id="7" name="矩形 6"/>
            <p:cNvSpPr/>
            <p:nvPr userDrawn="1"/>
          </p:nvSpPr>
          <p:spPr>
            <a:xfrm>
              <a:off x="-1345542" y="1666756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430778" y="95157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139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6057" y="2624203"/>
            <a:ext cx="856646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基本原则</a:t>
            </a:r>
          </a:p>
        </p:txBody>
      </p:sp>
      <p:sp>
        <p:nvSpPr>
          <p:cNvPr id="2" name="矩形 1"/>
          <p:cNvSpPr/>
          <p:nvPr/>
        </p:nvSpPr>
        <p:spPr>
          <a:xfrm>
            <a:off x="198273" y="3376228"/>
            <a:ext cx="856646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基本程序</a:t>
            </a:r>
          </a:p>
        </p:txBody>
      </p:sp>
      <p:sp>
        <p:nvSpPr>
          <p:cNvPr id="12" name="文本框 4"/>
          <p:cNvSpPr txBox="1"/>
          <p:nvPr/>
        </p:nvSpPr>
        <p:spPr>
          <a:xfrm>
            <a:off x="1860142" y="1116149"/>
            <a:ext cx="6458858" cy="530915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1500" b="1" dirty="0">
                <a:latin typeface="微软雅黑" panose="020B0503020204020204" charset="-122"/>
                <a:ea typeface="微软雅黑" panose="020B0503020204020204" charset="-122"/>
              </a:rPr>
              <a:t>国际商务谈判的</a:t>
            </a:r>
            <a:r>
              <a:rPr lang="en-US" altLang="zh-CN" sz="1500" b="1" dirty="0">
                <a:latin typeface="微软雅黑" panose="020B0503020204020204" charset="-122"/>
                <a:ea typeface="微软雅黑" panose="020B0503020204020204" charset="-122"/>
              </a:rPr>
              <a:t>PRAM</a:t>
            </a:r>
            <a:r>
              <a:rPr lang="zh-CN" altLang="en-US" sz="1500" b="1" dirty="0">
                <a:latin typeface="微软雅黑" panose="020B0503020204020204" charset="-122"/>
                <a:ea typeface="微软雅黑" panose="020B0503020204020204" charset="-122"/>
              </a:rPr>
              <a:t>模式：</a:t>
            </a:r>
          </a:p>
        </p:txBody>
      </p:sp>
      <p:sp>
        <p:nvSpPr>
          <p:cNvPr id="13" name="五边形 12"/>
          <p:cNvSpPr/>
          <p:nvPr/>
        </p:nvSpPr>
        <p:spPr>
          <a:xfrm flipH="1">
            <a:off x="4630985" y="1306181"/>
            <a:ext cx="1214643" cy="223838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</a:p>
        </p:txBody>
      </p:sp>
      <p:sp>
        <p:nvSpPr>
          <p:cNvPr id="16" name="文本框 4"/>
          <p:cNvSpPr txBox="1"/>
          <p:nvPr/>
        </p:nvSpPr>
        <p:spPr>
          <a:xfrm>
            <a:off x="1860141" y="1608540"/>
            <a:ext cx="4393702" cy="2816156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</a:t>
            </a:r>
            <a:r>
              <a:rPr sz="12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PRAM谈判模式</a:t>
            </a:r>
            <a:r>
              <a:rPr 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把谈判看成一个</a:t>
            </a:r>
            <a:r>
              <a:rPr lang="zh-CN" altLang="en-US" sz="12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连续不断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的过程。</a:t>
            </a: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endParaRPr lang="en-US" sz="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sz="12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sz="1200" dirty="0" err="1">
                <a:latin typeface="微软雅黑" panose="020B0503020204020204" charset="-122"/>
                <a:ea typeface="微软雅黑" panose="020B0503020204020204" charset="-122"/>
              </a:rPr>
              <a:t>一）PRAM谈判模式的构成</a:t>
            </a:r>
            <a:endParaRPr lang="en-US" sz="1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endParaRPr sz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250000"/>
              </a:lnSpc>
              <a:spcBef>
                <a:spcPct val="0"/>
              </a:spcBef>
              <a:buNone/>
            </a:pPr>
            <a:r>
              <a:rPr sz="1200" dirty="0">
                <a:latin typeface="微软雅黑" panose="020B0503020204020204" charset="-122"/>
                <a:ea typeface="微软雅黑" panose="020B0503020204020204" charset="-122"/>
              </a:rPr>
              <a:t>1.制定谈判计划（Plan）</a:t>
            </a:r>
          </a:p>
          <a:p>
            <a:pPr marL="0" indent="0">
              <a:lnSpc>
                <a:spcPct val="250000"/>
              </a:lnSpc>
              <a:spcBef>
                <a:spcPct val="0"/>
              </a:spcBef>
              <a:buNone/>
            </a:pPr>
            <a:r>
              <a:rPr sz="1200" dirty="0">
                <a:latin typeface="微软雅黑" panose="020B0503020204020204" charset="-122"/>
                <a:ea typeface="微软雅黑" panose="020B0503020204020204" charset="-122"/>
              </a:rPr>
              <a:t>2.建立关系（Relationship）</a:t>
            </a:r>
          </a:p>
          <a:p>
            <a:pPr marL="0" indent="0">
              <a:lnSpc>
                <a:spcPct val="250000"/>
              </a:lnSpc>
              <a:spcBef>
                <a:spcPct val="0"/>
              </a:spcBef>
              <a:buNone/>
            </a:pPr>
            <a:r>
              <a:rPr sz="1200" dirty="0">
                <a:latin typeface="微软雅黑" panose="020B0503020204020204" charset="-122"/>
                <a:ea typeface="微软雅黑" panose="020B0503020204020204" charset="-122"/>
              </a:rPr>
              <a:t>3.达成使双方都能接受的协议（Agreement）</a:t>
            </a:r>
          </a:p>
          <a:p>
            <a:pPr marL="0" indent="0">
              <a:lnSpc>
                <a:spcPct val="250000"/>
              </a:lnSpc>
              <a:spcBef>
                <a:spcPct val="0"/>
              </a:spcBef>
              <a:buNone/>
            </a:pPr>
            <a:r>
              <a:rPr sz="1200" dirty="0">
                <a:latin typeface="微软雅黑" panose="020B0503020204020204" charset="-122"/>
                <a:ea typeface="微软雅黑" panose="020B0503020204020204" charset="-122"/>
              </a:rPr>
              <a:t>4.协议的履行与关系维持（Maintenance）</a:t>
            </a:r>
          </a:p>
        </p:txBody>
      </p:sp>
      <p:pic>
        <p:nvPicPr>
          <p:cNvPr id="17" name="图片 16" descr="40420184289700031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12000"/>
          </a:blip>
          <a:stretch>
            <a:fillRect/>
          </a:stretch>
        </p:blipFill>
        <p:spPr>
          <a:xfrm>
            <a:off x="6040044" y="1530019"/>
            <a:ext cx="2677954" cy="26917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" name="文本框 19"/>
          <p:cNvSpPr txBox="1"/>
          <p:nvPr/>
        </p:nvSpPr>
        <p:spPr>
          <a:xfrm>
            <a:off x="8095010" y="41070"/>
            <a:ext cx="1026563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PRAM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模式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8095010" y="31545"/>
            <a:ext cx="0" cy="286524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21"/>
          <p:cNvSpPr txBox="1"/>
          <p:nvPr/>
        </p:nvSpPr>
        <p:spPr>
          <a:xfrm>
            <a:off x="7249325" y="41070"/>
            <a:ext cx="85664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四个阶段</a:t>
            </a: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138" y="1"/>
            <a:ext cx="2672862" cy="1397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矩形 21"/>
          <p:cNvSpPr/>
          <p:nvPr/>
        </p:nvSpPr>
        <p:spPr>
          <a:xfrm>
            <a:off x="8360896" y="1114929"/>
            <a:ext cx="612282" cy="26068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14">
            <a:extLst>
              <a:ext uri="{FF2B5EF4-FFF2-40B4-BE49-F238E27FC236}">
                <a16:creationId xmlns="" xmlns:a16="http://schemas.microsoft.com/office/drawing/2014/main" id="{23C6DF54-3F00-46BC-A2D3-06799DFDB18D}"/>
              </a:ext>
            </a:extLst>
          </p:cNvPr>
          <p:cNvSpPr txBox="1"/>
          <p:nvPr/>
        </p:nvSpPr>
        <p:spPr>
          <a:xfrm>
            <a:off x="52169" y="520011"/>
            <a:ext cx="1164421" cy="37702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本章回顾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894" y="33193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1.4 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国际商务谈判的基本程序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文本框 9"/>
          <p:cNvSpPr txBox="1"/>
          <p:nvPr/>
        </p:nvSpPr>
        <p:spPr>
          <a:xfrm>
            <a:off x="1492535" y="489234"/>
            <a:ext cx="3831818" cy="4385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第一章  国际商务谈判概述</a:t>
            </a:r>
          </a:p>
        </p:txBody>
      </p:sp>
    </p:spTree>
    <p:extLst>
      <p:ext uri="{BB962C8B-B14F-4D97-AF65-F5344CB8AC3E}">
        <p14:creationId xmlns:p14="http://schemas.microsoft.com/office/powerpoint/2010/main" val="181605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83298"/>
            <a:ext cx="1268760" cy="48602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951570"/>
          <a:ext cx="1268760" cy="290895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27239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951571"/>
            <a:ext cx="2616711" cy="716648"/>
            <a:chOff x="-1797268" y="1009356"/>
            <a:chExt cx="3488948" cy="788186"/>
          </a:xfrm>
        </p:grpSpPr>
        <p:sp>
          <p:nvSpPr>
            <p:cNvPr id="7" name="矩形 6"/>
            <p:cNvSpPr/>
            <p:nvPr userDrawn="1"/>
          </p:nvSpPr>
          <p:spPr>
            <a:xfrm>
              <a:off x="-1797268" y="1009356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概念及特点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430778" y="95157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492535" y="489234"/>
            <a:ext cx="4293483" cy="4385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1.1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国际商务谈判的概念及特点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14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700287" y="1995649"/>
            <a:ext cx="829330" cy="835560"/>
            <a:chOff x="3254772" y="2872916"/>
            <a:chExt cx="936104" cy="936104"/>
          </a:xfrm>
        </p:grpSpPr>
        <p:sp>
          <p:nvSpPr>
            <p:cNvPr id="34" name="椭圆 33"/>
            <p:cNvSpPr/>
            <p:nvPr/>
          </p:nvSpPr>
          <p:spPr>
            <a:xfrm>
              <a:off x="3254772" y="2872916"/>
              <a:ext cx="936104" cy="936104"/>
            </a:xfrm>
            <a:prstGeom prst="ellipse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359056" y="3130473"/>
              <a:ext cx="807348" cy="4137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8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谈判</a:t>
              </a:r>
              <a:r>
                <a:rPr lang="en-US" altLang="zh-CN" sz="18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endPara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3725771" y="1805212"/>
            <a:ext cx="3192221" cy="392415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杰德勒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尼尔龙伯格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谈判的艺术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</p:txBody>
      </p:sp>
      <p:sp>
        <p:nvSpPr>
          <p:cNvPr id="18" name="矩形 17"/>
          <p:cNvSpPr/>
          <p:nvPr/>
        </p:nvSpPr>
        <p:spPr>
          <a:xfrm>
            <a:off x="2901367" y="2608736"/>
            <a:ext cx="5769302" cy="1454244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en-US" sz="15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谈判的定义最简单，涉及的范围最为广泛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，每一个要求满足的愿望和每一次要求满足的需要，至少都是诱发人们展开谈判过程的潜因。只要人们为了改变相互关系而交换观点，只要人们为了取得一致而磋商协议，他们就是在进行谈判。”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ECF71455-B7DC-4F9F-973B-43CC0CE612E9}"/>
              </a:ext>
            </a:extLst>
          </p:cNvPr>
          <p:cNvSpPr txBox="1"/>
          <p:nvPr/>
        </p:nvSpPr>
        <p:spPr>
          <a:xfrm>
            <a:off x="1492535" y="1075073"/>
            <a:ext cx="229293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1.1.1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国际商务谈判的定义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6299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1.1.1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国际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商务谈判的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606" y="375149"/>
            <a:ext cx="20574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圆角矩形 1"/>
          <p:cNvSpPr/>
          <p:nvPr/>
        </p:nvSpPr>
        <p:spPr>
          <a:xfrm>
            <a:off x="8368616" y="428946"/>
            <a:ext cx="486198" cy="21929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五边形 19"/>
          <p:cNvSpPr/>
          <p:nvPr/>
        </p:nvSpPr>
        <p:spPr>
          <a:xfrm flipH="1">
            <a:off x="6917992" y="1889500"/>
            <a:ext cx="1039388" cy="223838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</a:t>
            </a:r>
          </a:p>
        </p:txBody>
      </p:sp>
    </p:spTree>
    <p:extLst>
      <p:ext uri="{BB962C8B-B14F-4D97-AF65-F5344CB8AC3E}">
        <p14:creationId xmlns:p14="http://schemas.microsoft.com/office/powerpoint/2010/main" val="342425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10192"/>
            <a:ext cx="1268760" cy="48333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951570"/>
          <a:ext cx="1268760" cy="290895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272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sz="1100" dirty="0"/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</a:p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430778" y="95157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492535" y="489234"/>
            <a:ext cx="3831818" cy="4385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第一章  国际商务谈判概述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140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6057" y="2624203"/>
            <a:ext cx="856646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基本原则</a:t>
            </a:r>
          </a:p>
        </p:txBody>
      </p:sp>
      <p:sp>
        <p:nvSpPr>
          <p:cNvPr id="2" name="矩形 1"/>
          <p:cNvSpPr/>
          <p:nvPr/>
        </p:nvSpPr>
        <p:spPr>
          <a:xfrm>
            <a:off x="198273" y="3376228"/>
            <a:ext cx="856646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基本程序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2215352" y="1163684"/>
            <a:ext cx="1407286" cy="272171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三个概念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4096594" y="1157716"/>
            <a:ext cx="1309124" cy="272171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共性和特殊性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2215352" y="1955716"/>
            <a:ext cx="1407287" cy="272171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种分类方法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2215352" y="2626617"/>
            <a:ext cx="1407287" cy="272171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个原则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2215353" y="3376228"/>
            <a:ext cx="1407286" cy="272171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四个阶段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726490" y="1157716"/>
            <a:ext cx="266252" cy="3000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500" dirty="0"/>
              <a:t>&amp;</a:t>
            </a:r>
            <a:endParaRPr lang="zh-CN" altLang="en-US" sz="1500" dirty="0"/>
          </a:p>
        </p:txBody>
      </p:sp>
      <p:sp>
        <p:nvSpPr>
          <p:cNvPr id="17" name="圆角矩形 16"/>
          <p:cNvSpPr/>
          <p:nvPr/>
        </p:nvSpPr>
        <p:spPr>
          <a:xfrm>
            <a:off x="4098664" y="3376228"/>
            <a:ext cx="1307054" cy="272171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PRAM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模式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726490" y="3376228"/>
            <a:ext cx="266252" cy="3000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500" dirty="0"/>
              <a:t>&amp;</a:t>
            </a:r>
            <a:endParaRPr lang="zh-CN" altLang="en-US" sz="1500" dirty="0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138" y="1"/>
            <a:ext cx="2672862" cy="1397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矩形 19"/>
          <p:cNvSpPr/>
          <p:nvPr/>
        </p:nvSpPr>
        <p:spPr>
          <a:xfrm>
            <a:off x="8360896" y="1114929"/>
            <a:ext cx="612282" cy="26068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14">
            <a:extLst>
              <a:ext uri="{FF2B5EF4-FFF2-40B4-BE49-F238E27FC236}">
                <a16:creationId xmlns="" xmlns:a16="http://schemas.microsoft.com/office/drawing/2014/main" id="{23C6DF54-3F00-46BC-A2D3-06799DFDB18D}"/>
              </a:ext>
            </a:extLst>
          </p:cNvPr>
          <p:cNvSpPr txBox="1"/>
          <p:nvPr/>
        </p:nvSpPr>
        <p:spPr>
          <a:xfrm>
            <a:off x="52169" y="520011"/>
            <a:ext cx="1164421" cy="37702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本章回顾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894" y="33193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1.4 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国际商务谈判的基本程序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76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0"/>
            <a:ext cx="2790825" cy="51435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97517" y="981087"/>
            <a:ext cx="1725473" cy="830997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5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 录</a:t>
            </a:r>
          </a:p>
        </p:txBody>
      </p:sp>
      <p:sp>
        <p:nvSpPr>
          <p:cNvPr id="36" name="矩形 35"/>
          <p:cNvSpPr/>
          <p:nvPr/>
        </p:nvSpPr>
        <p:spPr>
          <a:xfrm>
            <a:off x="943378" y="1945029"/>
            <a:ext cx="1233752" cy="438581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Contents</a:t>
            </a:r>
          </a:p>
        </p:txBody>
      </p:sp>
      <p:grpSp>
        <p:nvGrpSpPr>
          <p:cNvPr id="19" name="组合 43"/>
          <p:cNvGrpSpPr/>
          <p:nvPr/>
        </p:nvGrpSpPr>
        <p:grpSpPr bwMode="auto">
          <a:xfrm>
            <a:off x="3185467" y="2317202"/>
            <a:ext cx="1800493" cy="462517"/>
            <a:chOff x="-7726" y="0"/>
            <a:chExt cx="2335714" cy="576064"/>
          </a:xfrm>
          <a:solidFill>
            <a:schemeClr val="bg1"/>
          </a:solidFill>
        </p:grpSpPr>
        <p:sp>
          <p:nvSpPr>
            <p:cNvPr id="47" name="矩形 44"/>
            <p:cNvSpPr>
              <a:spLocks noChangeArrowheads="1"/>
            </p:cNvSpPr>
            <p:nvPr/>
          </p:nvSpPr>
          <p:spPr bwMode="auto">
            <a:xfrm>
              <a:off x="0" y="0"/>
              <a:ext cx="2320263" cy="57606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zh-CN" altLang="en-US" sz="15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8" name="TextBox 35"/>
            <p:cNvSpPr>
              <a:spLocks noChangeArrowheads="1"/>
            </p:cNvSpPr>
            <p:nvPr/>
          </p:nvSpPr>
          <p:spPr bwMode="auto">
            <a:xfrm>
              <a:off x="-7726" y="42031"/>
              <a:ext cx="2335714" cy="51750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1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国际商务谈判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228079" y="515533"/>
            <a:ext cx="2597514" cy="4133892"/>
            <a:chOff x="4552950" y="191384"/>
            <a:chExt cx="3106738" cy="4831284"/>
          </a:xfrm>
        </p:grpSpPr>
        <p:sp>
          <p:nvSpPr>
            <p:cNvPr id="39" name="TextBox 4"/>
            <p:cNvSpPr>
              <a:spLocks noChangeArrowheads="1"/>
            </p:cNvSpPr>
            <p:nvPr/>
          </p:nvSpPr>
          <p:spPr bwMode="auto">
            <a:xfrm>
              <a:off x="4552950" y="787483"/>
              <a:ext cx="2576513" cy="485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影响因素</a:t>
              </a:r>
              <a:endParaRPr lang="en-US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0" name="TextBox 4"/>
            <p:cNvSpPr>
              <a:spLocks noChangeArrowheads="1"/>
            </p:cNvSpPr>
            <p:nvPr/>
          </p:nvSpPr>
          <p:spPr bwMode="auto">
            <a:xfrm>
              <a:off x="4552950" y="191384"/>
              <a:ext cx="1798638" cy="485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500" b="1" dirty="0">
                  <a:solidFill>
                    <a:schemeClr val="bg1">
                      <a:lumMod val="7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概述</a:t>
              </a:r>
              <a:endParaRPr lang="en-US" altLang="en-US" sz="1500" b="1" dirty="0">
                <a:solidFill>
                  <a:schemeClr val="bg1">
                    <a:lumMod val="7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1" name="TextBox 4"/>
            <p:cNvSpPr>
              <a:spLocks noChangeArrowheads="1"/>
            </p:cNvSpPr>
            <p:nvPr/>
          </p:nvSpPr>
          <p:spPr bwMode="auto">
            <a:xfrm>
              <a:off x="4552950" y="1408237"/>
              <a:ext cx="2574925" cy="485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500" b="1" dirty="0">
                  <a:solidFill>
                    <a:schemeClr val="bg1">
                      <a:lumMod val="7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谈判前：准备</a:t>
              </a:r>
              <a:endParaRPr lang="en-US" altLang="en-US" sz="1500" b="1" dirty="0">
                <a:solidFill>
                  <a:schemeClr val="bg1">
                    <a:lumMod val="7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2" name="TextBox 4"/>
            <p:cNvSpPr>
              <a:spLocks noChangeArrowheads="1"/>
            </p:cNvSpPr>
            <p:nvPr/>
          </p:nvSpPr>
          <p:spPr bwMode="auto">
            <a:xfrm>
              <a:off x="4552950" y="2053643"/>
              <a:ext cx="3106738" cy="485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500" b="1" dirty="0">
                  <a:solidFill>
                    <a:schemeClr val="bg1">
                      <a:lumMod val="7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各阶段：策略</a:t>
              </a:r>
              <a:endParaRPr lang="en-US" altLang="en-US" sz="1500" b="1" dirty="0">
                <a:solidFill>
                  <a:schemeClr val="bg1">
                    <a:lumMod val="7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3" name="TextBox 4"/>
            <p:cNvSpPr>
              <a:spLocks noChangeArrowheads="1"/>
            </p:cNvSpPr>
            <p:nvPr/>
          </p:nvSpPr>
          <p:spPr bwMode="auto">
            <a:xfrm>
              <a:off x="4552950" y="2674396"/>
              <a:ext cx="2576513" cy="485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500" b="1" dirty="0">
                  <a:solidFill>
                    <a:schemeClr val="bg1">
                      <a:lumMod val="7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谈判中：技巧</a:t>
              </a:r>
              <a:endParaRPr lang="en-US" altLang="en-US" sz="1500" b="1" dirty="0">
                <a:solidFill>
                  <a:schemeClr val="bg1">
                    <a:lumMod val="7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4" name="TextBox 4"/>
            <p:cNvSpPr>
              <a:spLocks noChangeArrowheads="1"/>
            </p:cNvSpPr>
            <p:nvPr/>
          </p:nvSpPr>
          <p:spPr bwMode="auto">
            <a:xfrm>
              <a:off x="4552950" y="3295572"/>
              <a:ext cx="1085813" cy="485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500" b="1" dirty="0">
                  <a:solidFill>
                    <a:schemeClr val="bg1">
                      <a:lumMod val="7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文化差异</a:t>
              </a:r>
              <a:endParaRPr lang="en-US" altLang="en-US" sz="1500" b="1" dirty="0">
                <a:solidFill>
                  <a:schemeClr val="bg1">
                    <a:lumMod val="7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5" name="TextBox 4"/>
            <p:cNvSpPr>
              <a:spLocks noChangeArrowheads="1"/>
            </p:cNvSpPr>
            <p:nvPr/>
          </p:nvSpPr>
          <p:spPr bwMode="auto">
            <a:xfrm>
              <a:off x="4552950" y="4537075"/>
              <a:ext cx="3009900" cy="485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500" b="1" dirty="0">
                  <a:solidFill>
                    <a:schemeClr val="bg1">
                      <a:lumMod val="7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经典案例分析</a:t>
              </a:r>
              <a:endParaRPr lang="en-US" altLang="en-US" sz="1500" b="1" dirty="0">
                <a:solidFill>
                  <a:schemeClr val="bg1">
                    <a:lumMod val="7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6" name="TextBox 4"/>
            <p:cNvSpPr>
              <a:spLocks noChangeArrowheads="1"/>
            </p:cNvSpPr>
            <p:nvPr/>
          </p:nvSpPr>
          <p:spPr bwMode="auto">
            <a:xfrm>
              <a:off x="4552950" y="3915902"/>
              <a:ext cx="2576513" cy="485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500" b="1" dirty="0">
                  <a:solidFill>
                    <a:schemeClr val="bg1">
                      <a:lumMod val="7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存在的风险</a:t>
              </a:r>
              <a:endParaRPr lang="en-US" altLang="en-US" sz="1500" b="1" dirty="0">
                <a:solidFill>
                  <a:schemeClr val="bg1">
                    <a:lumMod val="7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980006" y="672612"/>
            <a:ext cx="1091320" cy="3854689"/>
            <a:chOff x="2994336" y="352457"/>
            <a:chExt cx="1330168" cy="4504980"/>
          </a:xfrm>
        </p:grpSpPr>
        <p:grpSp>
          <p:nvGrpSpPr>
            <p:cNvPr id="22" name="组合 30"/>
            <p:cNvGrpSpPr>
              <a:grpSpLocks/>
            </p:cNvGrpSpPr>
            <p:nvPr/>
          </p:nvGrpSpPr>
          <p:grpSpPr bwMode="auto">
            <a:xfrm rot="16200000">
              <a:off x="2996819" y="1071135"/>
              <a:ext cx="2046363" cy="609007"/>
              <a:chOff x="0" y="504056"/>
              <a:chExt cx="6032665" cy="648074"/>
            </a:xfrm>
          </p:grpSpPr>
          <p:sp>
            <p:nvSpPr>
              <p:cNvPr id="31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500"/>
              </a:p>
            </p:txBody>
          </p:sp>
          <p:cxnSp>
            <p:nvCxnSpPr>
              <p:cNvPr id="32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220413" y="504058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2201792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7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414445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3" name="组合 30"/>
            <p:cNvGrpSpPr>
              <a:grpSpLocks/>
            </p:cNvGrpSpPr>
            <p:nvPr/>
          </p:nvGrpSpPr>
          <p:grpSpPr bwMode="auto">
            <a:xfrm rot="16200000">
              <a:off x="2996818" y="3529753"/>
              <a:ext cx="2046363" cy="609006"/>
              <a:chOff x="0" y="504056"/>
              <a:chExt cx="6032665" cy="648073"/>
            </a:xfrm>
          </p:grpSpPr>
          <p:sp>
            <p:nvSpPr>
              <p:cNvPr id="26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500"/>
              </a:p>
            </p:txBody>
          </p:sp>
          <p:cxnSp>
            <p:nvCxnSpPr>
              <p:cNvPr id="27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2031485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3956201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5786179" y="504057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4" name="直接连接符 23"/>
            <p:cNvCxnSpPr>
              <a:stCxn id="31" idx="0"/>
              <a:endCxn id="26" idx="1"/>
            </p:cNvCxnSpPr>
            <p:nvPr/>
          </p:nvCxnSpPr>
          <p:spPr>
            <a:xfrm>
              <a:off x="3715496" y="2398819"/>
              <a:ext cx="1" cy="412255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47" idx="3"/>
            </p:cNvCxnSpPr>
            <p:nvPr/>
          </p:nvCxnSpPr>
          <p:spPr>
            <a:xfrm flipV="1">
              <a:off x="2994336" y="2540205"/>
              <a:ext cx="721160" cy="455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734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83298"/>
            <a:ext cx="1268760" cy="48602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951570"/>
          <a:ext cx="1268760" cy="290895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27239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951571"/>
            <a:ext cx="2616711" cy="716648"/>
            <a:chOff x="-1797268" y="1009356"/>
            <a:chExt cx="3488948" cy="788186"/>
          </a:xfrm>
        </p:grpSpPr>
        <p:sp>
          <p:nvSpPr>
            <p:cNvPr id="7" name="矩形 6"/>
            <p:cNvSpPr/>
            <p:nvPr userDrawn="1"/>
          </p:nvSpPr>
          <p:spPr>
            <a:xfrm>
              <a:off x="-1797268" y="1009356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概念及特点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430778" y="95157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492535" y="489234"/>
            <a:ext cx="4293483" cy="4385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1.1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国际商务谈判的概念及特点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15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792676" y="2225545"/>
            <a:ext cx="668693" cy="346249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谈判</a:t>
            </a:r>
            <a:r>
              <a:rPr lang="en-US" altLang="zh-CN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045461" y="1483268"/>
            <a:ext cx="3187630" cy="3924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2100" dirty="0">
                <a:latin typeface="微软雅黑" pitchFamily="34" charset="-122"/>
                <a:ea typeface="微软雅黑" pitchFamily="34" charset="-122"/>
              </a:rPr>
              <a:t>谈判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C75A2738-E2E6-49C0-B1E7-D35CBFD9F36E}"/>
              </a:ext>
            </a:extLst>
          </p:cNvPr>
          <p:cNvSpPr txBox="1"/>
          <p:nvPr/>
        </p:nvSpPr>
        <p:spPr>
          <a:xfrm>
            <a:off x="1492535" y="1075073"/>
            <a:ext cx="229293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1.1.1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国际商务谈判的定义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299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1.1.1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国际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商务谈判的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606" y="375149"/>
            <a:ext cx="20574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圆角矩形 21"/>
          <p:cNvSpPr/>
          <p:nvPr/>
        </p:nvSpPr>
        <p:spPr>
          <a:xfrm>
            <a:off x="8368616" y="428946"/>
            <a:ext cx="486198" cy="21929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54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83298"/>
            <a:ext cx="1268760" cy="48602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951570"/>
          <a:ext cx="1268760" cy="290895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27239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951571"/>
            <a:ext cx="2616711" cy="716648"/>
            <a:chOff x="-1797268" y="1009356"/>
            <a:chExt cx="3488948" cy="788186"/>
          </a:xfrm>
        </p:grpSpPr>
        <p:sp>
          <p:nvSpPr>
            <p:cNvPr id="7" name="矩形 6"/>
            <p:cNvSpPr/>
            <p:nvPr userDrawn="1"/>
          </p:nvSpPr>
          <p:spPr>
            <a:xfrm>
              <a:off x="-1797268" y="1009356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概念及特点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430778" y="95157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492535" y="489234"/>
            <a:ext cx="4293483" cy="4385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1.1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国际商务谈判的概念及特点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16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B0251385-4367-4042-85C5-88078061AA35}"/>
              </a:ext>
            </a:extLst>
          </p:cNvPr>
          <p:cNvSpPr txBox="1"/>
          <p:nvPr/>
        </p:nvSpPr>
        <p:spPr>
          <a:xfrm>
            <a:off x="1492535" y="1075073"/>
            <a:ext cx="229293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1.1.1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国际商务谈判的定义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1AFFD1C1-9E32-41F3-A733-DFFCD1436FCB}"/>
              </a:ext>
            </a:extLst>
          </p:cNvPr>
          <p:cNvSpPr/>
          <p:nvPr/>
        </p:nvSpPr>
        <p:spPr>
          <a:xfrm>
            <a:off x="2045461" y="1483268"/>
            <a:ext cx="3187630" cy="3924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2100" dirty="0">
                <a:latin typeface="微软雅黑" pitchFamily="34" charset="-122"/>
                <a:ea typeface="微软雅黑" pitchFamily="34" charset="-122"/>
              </a:rPr>
              <a:t>谈判   </a:t>
            </a:r>
            <a:r>
              <a:rPr lang="en-US" altLang="zh-CN" sz="2100" dirty="0">
                <a:latin typeface="微软雅黑" pitchFamily="34" charset="-122"/>
                <a:ea typeface="微软雅黑" pitchFamily="34" charset="-122"/>
              </a:rPr>
              <a:t>VS   </a:t>
            </a:r>
            <a:r>
              <a:rPr lang="zh-CN" altLang="en-US" sz="2100" dirty="0">
                <a:latin typeface="微软雅黑" pitchFamily="34" charset="-122"/>
                <a:ea typeface="微软雅黑" pitchFamily="34" charset="-122"/>
              </a:rPr>
              <a:t>“讨价还价”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299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1.1.1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国际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商务谈判的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606" y="375149"/>
            <a:ext cx="20574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圆角矩形 17"/>
          <p:cNvSpPr/>
          <p:nvPr/>
        </p:nvSpPr>
        <p:spPr>
          <a:xfrm>
            <a:off x="8368616" y="428946"/>
            <a:ext cx="486198" cy="21929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00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83298"/>
            <a:ext cx="1268760" cy="48602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951570"/>
          <a:ext cx="1268760" cy="290895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27239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951571"/>
            <a:ext cx="2616711" cy="716648"/>
            <a:chOff x="-1797268" y="1009356"/>
            <a:chExt cx="3488948" cy="788186"/>
          </a:xfrm>
        </p:grpSpPr>
        <p:sp>
          <p:nvSpPr>
            <p:cNvPr id="7" name="矩形 6"/>
            <p:cNvSpPr/>
            <p:nvPr userDrawn="1"/>
          </p:nvSpPr>
          <p:spPr>
            <a:xfrm>
              <a:off x="-1797268" y="1009356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概念及特点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430778" y="95157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492535" y="489234"/>
            <a:ext cx="4293483" cy="4385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1.1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国际商务谈判的概念及特点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17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71D84041-E328-46AB-A2E2-8A337C2E0E4D}"/>
              </a:ext>
            </a:extLst>
          </p:cNvPr>
          <p:cNvSpPr txBox="1"/>
          <p:nvPr/>
        </p:nvSpPr>
        <p:spPr>
          <a:xfrm>
            <a:off x="1492535" y="1075073"/>
            <a:ext cx="229293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1.1.1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国际商务谈判的定义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95B584AC-B407-4DBA-B35C-ABC34497E071}"/>
              </a:ext>
            </a:extLst>
          </p:cNvPr>
          <p:cNvSpPr/>
          <p:nvPr/>
        </p:nvSpPr>
        <p:spPr>
          <a:xfrm>
            <a:off x="2045461" y="1483268"/>
            <a:ext cx="3187630" cy="3924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2100" dirty="0">
                <a:latin typeface="微软雅黑" pitchFamily="34" charset="-122"/>
                <a:ea typeface="微软雅黑" pitchFamily="34" charset="-122"/>
              </a:rPr>
              <a:t>谈判   </a:t>
            </a:r>
            <a:r>
              <a:rPr lang="en-US" altLang="zh-CN" sz="2100" dirty="0">
                <a:latin typeface="微软雅黑" pitchFamily="34" charset="-122"/>
                <a:ea typeface="微软雅黑" pitchFamily="34" charset="-122"/>
              </a:rPr>
              <a:t>VS   </a:t>
            </a:r>
            <a:r>
              <a:rPr lang="zh-CN" altLang="en-US" sz="2100" dirty="0">
                <a:latin typeface="微软雅黑" pitchFamily="34" charset="-122"/>
                <a:ea typeface="微软雅黑" pitchFamily="34" charset="-122"/>
              </a:rPr>
              <a:t>“讨价还价”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0" y="6299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1.1.1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国际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商务谈判的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606" y="375149"/>
            <a:ext cx="20574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圆角矩形 18"/>
          <p:cNvSpPr/>
          <p:nvPr/>
        </p:nvSpPr>
        <p:spPr>
          <a:xfrm>
            <a:off x="8368616" y="428946"/>
            <a:ext cx="486198" cy="21929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9"/>
          <p:cNvSpPr txBox="1"/>
          <p:nvPr/>
        </p:nvSpPr>
        <p:spPr>
          <a:xfrm>
            <a:off x="3083605" y="2210408"/>
            <a:ext cx="4298971" cy="41979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基于某种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需要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041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83298"/>
            <a:ext cx="1268760" cy="48602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951570"/>
          <a:ext cx="1268760" cy="290895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27239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951571"/>
            <a:ext cx="2616711" cy="716648"/>
            <a:chOff x="-1797268" y="1009356"/>
            <a:chExt cx="3488948" cy="788186"/>
          </a:xfrm>
        </p:grpSpPr>
        <p:sp>
          <p:nvSpPr>
            <p:cNvPr id="7" name="矩形 6"/>
            <p:cNvSpPr/>
            <p:nvPr userDrawn="1"/>
          </p:nvSpPr>
          <p:spPr>
            <a:xfrm>
              <a:off x="-1797268" y="1009356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概念及特点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430778" y="95157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492535" y="489234"/>
            <a:ext cx="4293483" cy="4385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1.1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国际商务谈判的概念及特点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18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CF2F9E26-88C9-4B46-A365-E669EB17E001}"/>
              </a:ext>
            </a:extLst>
          </p:cNvPr>
          <p:cNvSpPr/>
          <p:nvPr/>
        </p:nvSpPr>
        <p:spPr>
          <a:xfrm>
            <a:off x="2045461" y="1483268"/>
            <a:ext cx="3187630" cy="3924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2100" dirty="0">
                <a:latin typeface="微软雅黑" pitchFamily="34" charset="-122"/>
                <a:ea typeface="微软雅黑" pitchFamily="34" charset="-122"/>
              </a:rPr>
              <a:t>谈判   </a:t>
            </a:r>
            <a:r>
              <a:rPr lang="en-US" altLang="zh-CN" sz="2100" dirty="0">
                <a:latin typeface="微软雅黑" pitchFamily="34" charset="-122"/>
                <a:ea typeface="微软雅黑" pitchFamily="34" charset="-122"/>
              </a:rPr>
              <a:t>VS   </a:t>
            </a:r>
            <a:r>
              <a:rPr lang="zh-CN" altLang="en-US" sz="2100" dirty="0">
                <a:latin typeface="微软雅黑" pitchFamily="34" charset="-122"/>
                <a:ea typeface="微软雅黑" pitchFamily="34" charset="-122"/>
              </a:rPr>
              <a:t>“讨价还价”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FE8B2051-A75E-4E0E-8A9C-F2E690E49139}"/>
              </a:ext>
            </a:extLst>
          </p:cNvPr>
          <p:cNvSpPr txBox="1"/>
          <p:nvPr/>
        </p:nvSpPr>
        <p:spPr>
          <a:xfrm>
            <a:off x="1492535" y="1075073"/>
            <a:ext cx="229293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1.1.1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国际商务谈判的定义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0" y="6299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1.1.1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国际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商务谈判的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606" y="375149"/>
            <a:ext cx="20574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圆角矩形 18"/>
          <p:cNvSpPr/>
          <p:nvPr/>
        </p:nvSpPr>
        <p:spPr>
          <a:xfrm>
            <a:off x="8368616" y="428946"/>
            <a:ext cx="486198" cy="21929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9"/>
          <p:cNvSpPr txBox="1"/>
          <p:nvPr/>
        </p:nvSpPr>
        <p:spPr>
          <a:xfrm>
            <a:off x="3083605" y="2210408"/>
            <a:ext cx="4298971" cy="90024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基于某种需要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信息交流、切磋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协商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679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83298"/>
            <a:ext cx="1268760" cy="48602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951570"/>
          <a:ext cx="1268760" cy="290895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27239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951571"/>
            <a:ext cx="2616711" cy="716648"/>
            <a:chOff x="-1797268" y="1009356"/>
            <a:chExt cx="3488948" cy="788186"/>
          </a:xfrm>
        </p:grpSpPr>
        <p:sp>
          <p:nvSpPr>
            <p:cNvPr id="7" name="矩形 6"/>
            <p:cNvSpPr/>
            <p:nvPr userDrawn="1"/>
          </p:nvSpPr>
          <p:spPr>
            <a:xfrm>
              <a:off x="-1797268" y="1009356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概念及特点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430778" y="95157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492535" y="489234"/>
            <a:ext cx="4293483" cy="4385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1.1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国际商务谈判的概念及特点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19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4A7C91A6-FE45-4009-B54C-D337CC43F5DD}"/>
              </a:ext>
            </a:extLst>
          </p:cNvPr>
          <p:cNvSpPr/>
          <p:nvPr/>
        </p:nvSpPr>
        <p:spPr>
          <a:xfrm>
            <a:off x="2045461" y="1483268"/>
            <a:ext cx="3187630" cy="3924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2100" dirty="0">
                <a:latin typeface="微软雅黑" pitchFamily="34" charset="-122"/>
                <a:ea typeface="微软雅黑" pitchFamily="34" charset="-122"/>
              </a:rPr>
              <a:t>谈判   </a:t>
            </a:r>
            <a:r>
              <a:rPr lang="en-US" altLang="zh-CN" sz="2100" dirty="0">
                <a:latin typeface="微软雅黑" pitchFamily="34" charset="-122"/>
                <a:ea typeface="微软雅黑" pitchFamily="34" charset="-122"/>
              </a:rPr>
              <a:t>VS   </a:t>
            </a:r>
            <a:r>
              <a:rPr lang="zh-CN" altLang="en-US" sz="2100" dirty="0">
                <a:latin typeface="微软雅黑" pitchFamily="34" charset="-122"/>
                <a:ea typeface="微软雅黑" pitchFamily="34" charset="-122"/>
              </a:rPr>
              <a:t>“讨价还价”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7B353B25-4F57-4B13-BED7-DDF62E4F21E2}"/>
              </a:ext>
            </a:extLst>
          </p:cNvPr>
          <p:cNvSpPr txBox="1"/>
          <p:nvPr/>
        </p:nvSpPr>
        <p:spPr>
          <a:xfrm>
            <a:off x="1492535" y="1075073"/>
            <a:ext cx="229293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1.1.1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国际商务谈判的定义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0" y="6299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1.1.1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国际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商务谈判的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606" y="375149"/>
            <a:ext cx="20574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圆角矩形 18"/>
          <p:cNvSpPr/>
          <p:nvPr/>
        </p:nvSpPr>
        <p:spPr>
          <a:xfrm>
            <a:off x="8368616" y="428946"/>
            <a:ext cx="486198" cy="21929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9"/>
          <p:cNvSpPr txBox="1"/>
          <p:nvPr/>
        </p:nvSpPr>
        <p:spPr>
          <a:xfrm>
            <a:off x="3083605" y="2210408"/>
            <a:ext cx="4298971" cy="131574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基于某种需要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信息交流、切磋协商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完成买卖（交易）维护自己的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利益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717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6944" y="193162"/>
            <a:ext cx="7886700" cy="994172"/>
          </a:xfrm>
        </p:spPr>
        <p:txBody>
          <a:bodyPr/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认识一下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唐宏宇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8956" y="1129553"/>
            <a:ext cx="5624232" cy="365108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国有企业内训师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员工培训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产品宣讲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课程策划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互联网教育产品教研、讲师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文案策划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资料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整合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线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上授课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7551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83298"/>
            <a:ext cx="1268760" cy="48602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951570"/>
          <a:ext cx="1268760" cy="290895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27239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951571"/>
            <a:ext cx="2616711" cy="716648"/>
            <a:chOff x="-1797268" y="1009356"/>
            <a:chExt cx="3488948" cy="788186"/>
          </a:xfrm>
        </p:grpSpPr>
        <p:sp>
          <p:nvSpPr>
            <p:cNvPr id="7" name="矩形 6"/>
            <p:cNvSpPr/>
            <p:nvPr userDrawn="1"/>
          </p:nvSpPr>
          <p:spPr>
            <a:xfrm>
              <a:off x="-1797268" y="1009356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概念及特点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430778" y="95157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492535" y="489234"/>
            <a:ext cx="4293483" cy="4385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1.1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国际商务谈判的概念及特点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20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083605" y="2210408"/>
            <a:ext cx="4298971" cy="173124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基于某种需要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信息交流、切磋协商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完成买卖（交易）维护自己的利益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是一个行为过程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442359F5-8E8E-4739-A5A7-27561DF9D677}"/>
              </a:ext>
            </a:extLst>
          </p:cNvPr>
          <p:cNvSpPr/>
          <p:nvPr/>
        </p:nvSpPr>
        <p:spPr>
          <a:xfrm>
            <a:off x="2045461" y="1483268"/>
            <a:ext cx="3187630" cy="3924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2100" dirty="0">
                <a:latin typeface="微软雅黑" pitchFamily="34" charset="-122"/>
                <a:ea typeface="微软雅黑" pitchFamily="34" charset="-122"/>
              </a:rPr>
              <a:t>谈判   </a:t>
            </a:r>
            <a:r>
              <a:rPr lang="en-US" altLang="zh-CN" sz="2100" dirty="0">
                <a:latin typeface="微软雅黑" pitchFamily="34" charset="-122"/>
                <a:ea typeface="微软雅黑" pitchFamily="34" charset="-122"/>
              </a:rPr>
              <a:t>VS   </a:t>
            </a:r>
            <a:r>
              <a:rPr lang="zh-CN" altLang="en-US" sz="2100" dirty="0">
                <a:latin typeface="微软雅黑" pitchFamily="34" charset="-122"/>
                <a:ea typeface="微软雅黑" pitchFamily="34" charset="-122"/>
              </a:rPr>
              <a:t>“讨价还价”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358CCE9F-2734-4861-864D-9C576A8564B7}"/>
              </a:ext>
            </a:extLst>
          </p:cNvPr>
          <p:cNvSpPr txBox="1"/>
          <p:nvPr/>
        </p:nvSpPr>
        <p:spPr>
          <a:xfrm>
            <a:off x="1492535" y="1075073"/>
            <a:ext cx="229293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1.1.1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国际商务谈判的定义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0" y="6299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1.1.1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国际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商务谈判的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606" y="375149"/>
            <a:ext cx="20574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圆角矩形 18"/>
          <p:cNvSpPr/>
          <p:nvPr/>
        </p:nvSpPr>
        <p:spPr>
          <a:xfrm>
            <a:off x="8368616" y="428946"/>
            <a:ext cx="486198" cy="21929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99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83298"/>
            <a:ext cx="1268760" cy="48602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951570"/>
          <a:ext cx="1268760" cy="290895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27239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951571"/>
            <a:ext cx="2616711" cy="716648"/>
            <a:chOff x="-1797268" y="1009356"/>
            <a:chExt cx="3488948" cy="788186"/>
          </a:xfrm>
        </p:grpSpPr>
        <p:sp>
          <p:nvSpPr>
            <p:cNvPr id="7" name="矩形 6"/>
            <p:cNvSpPr/>
            <p:nvPr userDrawn="1"/>
          </p:nvSpPr>
          <p:spPr>
            <a:xfrm>
              <a:off x="-1797268" y="1009356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概念及特点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430778" y="95157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492535" y="489234"/>
            <a:ext cx="4293483" cy="4385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1.1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国际商务谈判的概念及特点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21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054561" y="1402411"/>
            <a:ext cx="3187630" cy="3924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2100" dirty="0">
                <a:latin typeface="微软雅黑" pitchFamily="34" charset="-122"/>
                <a:ea typeface="微软雅黑" pitchFamily="34" charset="-122"/>
              </a:rPr>
              <a:t>谈判</a:t>
            </a: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2054561" y="1876245"/>
            <a:ext cx="6599489" cy="629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参与各方基于</a:t>
            </a:r>
            <a:r>
              <a:rPr lang="en-US" altLang="zh-CN" u="sng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_________</a:t>
            </a:r>
            <a:r>
              <a:rPr lang="zh-CN" altLang="en-US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，彼此进行</a:t>
            </a:r>
            <a:r>
              <a:rPr lang="en-US" altLang="zh-CN" u="sng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          </a:t>
            </a:r>
            <a:r>
              <a:rPr lang="zh-CN" altLang="en-US" u="sng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、              </a:t>
            </a:r>
            <a:r>
              <a:rPr lang="zh-CN" altLang="en-US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，旨在协调其相互关系，赢得或维护各自利益的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__________</a:t>
            </a:r>
            <a:r>
              <a:rPr lang="zh-CN" altLang="en-US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AED97FAF-BBE4-4EDC-9F85-CFBB5263D83C}"/>
              </a:ext>
            </a:extLst>
          </p:cNvPr>
          <p:cNvSpPr txBox="1"/>
          <p:nvPr/>
        </p:nvSpPr>
        <p:spPr>
          <a:xfrm>
            <a:off x="1492535" y="1075073"/>
            <a:ext cx="229293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1.1.1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国际商务谈判的定义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299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1.1.1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国际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商务谈判的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606" y="375149"/>
            <a:ext cx="20574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圆角矩形 19"/>
          <p:cNvSpPr/>
          <p:nvPr/>
        </p:nvSpPr>
        <p:spPr>
          <a:xfrm>
            <a:off x="8368616" y="428946"/>
            <a:ext cx="486198" cy="21929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5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83298"/>
            <a:ext cx="1268760" cy="48602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951570"/>
          <a:ext cx="1268760" cy="290895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27239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951571"/>
            <a:ext cx="2616711" cy="716648"/>
            <a:chOff x="-1797268" y="1009356"/>
            <a:chExt cx="3488948" cy="788186"/>
          </a:xfrm>
        </p:grpSpPr>
        <p:sp>
          <p:nvSpPr>
            <p:cNvPr id="7" name="矩形 6"/>
            <p:cNvSpPr/>
            <p:nvPr userDrawn="1"/>
          </p:nvSpPr>
          <p:spPr>
            <a:xfrm>
              <a:off x="-1797268" y="1009356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概念及特点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430778" y="95157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492535" y="489234"/>
            <a:ext cx="4293483" cy="4385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1.1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国际商务谈判的概念及特点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22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2054561" y="1876245"/>
            <a:ext cx="6599489" cy="629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参与各方基于</a:t>
            </a:r>
            <a:r>
              <a:rPr lang="zh-CN" altLang="en-US" u="sng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某种需要</a:t>
            </a:r>
            <a:r>
              <a:rPr lang="zh-CN" altLang="en-US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，彼此进行</a:t>
            </a:r>
            <a:r>
              <a:rPr lang="zh-CN" altLang="en-US" u="sng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信息交流，磋商协议</a:t>
            </a:r>
            <a:r>
              <a:rPr lang="zh-CN" altLang="en-US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，旨在协调其相互关系，赢得或维护各自利益的</a:t>
            </a:r>
            <a:r>
              <a:rPr lang="zh-CN" altLang="en-US" u="sng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行为过程</a:t>
            </a:r>
            <a:r>
              <a:rPr lang="zh-CN" altLang="en-US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BAB6489E-ADC8-4F93-A58E-2C6D2D74DDBD}"/>
              </a:ext>
            </a:extLst>
          </p:cNvPr>
          <p:cNvSpPr txBox="1"/>
          <p:nvPr/>
        </p:nvSpPr>
        <p:spPr>
          <a:xfrm>
            <a:off x="1492535" y="1075073"/>
            <a:ext cx="229293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1.1.1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国际商务谈判的定义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1D39ED22-7CFB-4D50-ACBA-7F93AA9DEB49}"/>
              </a:ext>
            </a:extLst>
          </p:cNvPr>
          <p:cNvSpPr/>
          <p:nvPr/>
        </p:nvSpPr>
        <p:spPr>
          <a:xfrm>
            <a:off x="2054561" y="1402411"/>
            <a:ext cx="3187630" cy="3924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2100" dirty="0">
                <a:latin typeface="微软雅黑" pitchFamily="34" charset="-122"/>
                <a:ea typeface="微软雅黑" pitchFamily="34" charset="-122"/>
              </a:rPr>
              <a:t>谈判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0" y="6299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1.1.1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国际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商务谈判的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606" y="375149"/>
            <a:ext cx="20574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圆角矩形 19"/>
          <p:cNvSpPr/>
          <p:nvPr/>
        </p:nvSpPr>
        <p:spPr>
          <a:xfrm>
            <a:off x="8368616" y="428946"/>
            <a:ext cx="486198" cy="21929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02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83298"/>
            <a:ext cx="1268760" cy="48602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951570"/>
          <a:ext cx="1268760" cy="290895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27239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951571"/>
            <a:ext cx="2616711" cy="716648"/>
            <a:chOff x="-1797268" y="1009356"/>
            <a:chExt cx="3488948" cy="788186"/>
          </a:xfrm>
        </p:grpSpPr>
        <p:sp>
          <p:nvSpPr>
            <p:cNvPr id="7" name="矩形 6"/>
            <p:cNvSpPr/>
            <p:nvPr userDrawn="1"/>
          </p:nvSpPr>
          <p:spPr>
            <a:xfrm>
              <a:off x="-1797268" y="1009356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概念及特点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430778" y="95157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492535" y="489234"/>
            <a:ext cx="4293483" cy="4385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1.1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国际商务谈判的概念及特点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23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2054561" y="1876245"/>
            <a:ext cx="6599489" cy="629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参与各方基于</a:t>
            </a:r>
            <a:r>
              <a:rPr lang="zh-CN" altLang="en-US" u="sng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某种需要</a:t>
            </a:r>
            <a:r>
              <a:rPr lang="zh-CN" altLang="en-US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，彼此进行</a:t>
            </a:r>
            <a:r>
              <a:rPr lang="zh-CN" altLang="en-US" u="sng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信息交流，磋商协议</a:t>
            </a:r>
            <a:r>
              <a:rPr lang="zh-CN" altLang="en-US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，旨在协调其相互关系，赢得或维护各自利益的</a:t>
            </a:r>
            <a:r>
              <a:rPr lang="zh-CN" altLang="en-US" u="sng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行为过程</a:t>
            </a:r>
            <a:r>
              <a:rPr lang="zh-CN" altLang="en-US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政治、经济、军事、外交、科技等领域）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D61A4E68-1C84-44CC-8482-7A23C4D9D491}"/>
              </a:ext>
            </a:extLst>
          </p:cNvPr>
          <p:cNvSpPr/>
          <p:nvPr/>
        </p:nvSpPr>
        <p:spPr>
          <a:xfrm>
            <a:off x="2054561" y="1402411"/>
            <a:ext cx="3187630" cy="3924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2100" dirty="0">
                <a:latin typeface="微软雅黑" pitchFamily="34" charset="-122"/>
                <a:ea typeface="微软雅黑" pitchFamily="34" charset="-122"/>
              </a:rPr>
              <a:t>谈判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F53F9274-E606-47EF-A047-F5E3D91A3742}"/>
              </a:ext>
            </a:extLst>
          </p:cNvPr>
          <p:cNvSpPr txBox="1"/>
          <p:nvPr/>
        </p:nvSpPr>
        <p:spPr>
          <a:xfrm>
            <a:off x="1492535" y="1075073"/>
            <a:ext cx="229293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1.1.1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国际商务谈判的定义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0" y="6299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1.1.1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国际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商务谈判的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606" y="375149"/>
            <a:ext cx="20574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圆角矩形 19"/>
          <p:cNvSpPr/>
          <p:nvPr/>
        </p:nvSpPr>
        <p:spPr>
          <a:xfrm>
            <a:off x="8368616" y="428946"/>
            <a:ext cx="486198" cy="21929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70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83298"/>
            <a:ext cx="1268760" cy="48602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951570"/>
          <a:ext cx="1268760" cy="290895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27239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951571"/>
            <a:ext cx="2616711" cy="716648"/>
            <a:chOff x="-1797268" y="1009356"/>
            <a:chExt cx="3488948" cy="788186"/>
          </a:xfrm>
        </p:grpSpPr>
        <p:sp>
          <p:nvSpPr>
            <p:cNvPr id="7" name="矩形 6"/>
            <p:cNvSpPr/>
            <p:nvPr userDrawn="1"/>
          </p:nvSpPr>
          <p:spPr>
            <a:xfrm>
              <a:off x="-1797268" y="1009356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概念及特点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430778" y="95157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492535" y="489234"/>
            <a:ext cx="4293483" cy="4385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1.1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国际商务谈判的概念及特点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24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2054561" y="1876245"/>
            <a:ext cx="6599489" cy="629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参与各方基于</a:t>
            </a:r>
            <a:r>
              <a:rPr lang="zh-CN" altLang="en-US" u="sng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某种需要</a:t>
            </a:r>
            <a:r>
              <a:rPr lang="zh-CN" altLang="en-US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，彼此进行</a:t>
            </a:r>
            <a:r>
              <a:rPr lang="zh-CN" altLang="en-US" u="sng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信息交流，磋商协议</a:t>
            </a:r>
            <a:r>
              <a:rPr lang="zh-CN" altLang="en-US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，旨在协调其相互关系，赢得或维护各自利益的</a:t>
            </a:r>
            <a:r>
              <a:rPr lang="zh-CN" altLang="en-US" u="sng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行为过程</a:t>
            </a:r>
            <a:r>
              <a:rPr lang="zh-CN" altLang="en-US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政治、经济、军事、外交、科技等领域）</a:t>
            </a:r>
          </a:p>
        </p:txBody>
      </p:sp>
      <p:sp>
        <p:nvSpPr>
          <p:cNvPr id="21" name="TextBox 38"/>
          <p:cNvSpPr txBox="1"/>
          <p:nvPr/>
        </p:nvSpPr>
        <p:spPr>
          <a:xfrm>
            <a:off x="2031791" y="2789600"/>
            <a:ext cx="1061829" cy="34625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商务谈判</a:t>
            </a: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3475785" y="2789600"/>
            <a:ext cx="2104688" cy="349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主要集中在</a:t>
            </a:r>
            <a:r>
              <a:rPr lang="zh-CN" altLang="en-US" u="sng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经济</a:t>
            </a:r>
            <a:r>
              <a:rPr lang="zh-CN" altLang="en-US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领域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6108E9D6-6258-4AB8-8908-29FA924544EC}"/>
              </a:ext>
            </a:extLst>
          </p:cNvPr>
          <p:cNvSpPr txBox="1"/>
          <p:nvPr/>
        </p:nvSpPr>
        <p:spPr>
          <a:xfrm>
            <a:off x="1492535" y="1075073"/>
            <a:ext cx="229293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1.1.1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国际商务谈判的定义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5FA5F5D8-2381-4B7B-BD0A-4236EB57B854}"/>
              </a:ext>
            </a:extLst>
          </p:cNvPr>
          <p:cNvSpPr/>
          <p:nvPr/>
        </p:nvSpPr>
        <p:spPr>
          <a:xfrm>
            <a:off x="2054561" y="1402411"/>
            <a:ext cx="3187630" cy="3924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2100" dirty="0">
                <a:latin typeface="微软雅黑" pitchFamily="34" charset="-122"/>
                <a:ea typeface="微软雅黑" pitchFamily="34" charset="-122"/>
              </a:rPr>
              <a:t>谈判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6299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1.1.1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国际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商务谈判的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606" y="375149"/>
            <a:ext cx="20574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圆角矩形 23"/>
          <p:cNvSpPr/>
          <p:nvPr/>
        </p:nvSpPr>
        <p:spPr>
          <a:xfrm>
            <a:off x="8368616" y="428946"/>
            <a:ext cx="486198" cy="21929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72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83298"/>
            <a:ext cx="1268760" cy="48602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951570"/>
          <a:ext cx="1268760" cy="290895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27239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951571"/>
            <a:ext cx="2616711" cy="716648"/>
            <a:chOff x="-1797268" y="1009356"/>
            <a:chExt cx="3488948" cy="788186"/>
          </a:xfrm>
        </p:grpSpPr>
        <p:sp>
          <p:nvSpPr>
            <p:cNvPr id="7" name="矩形 6"/>
            <p:cNvSpPr/>
            <p:nvPr userDrawn="1"/>
          </p:nvSpPr>
          <p:spPr>
            <a:xfrm>
              <a:off x="-1797268" y="1009356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概念及特点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430778" y="95157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492535" y="489234"/>
            <a:ext cx="4293483" cy="4385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1.1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国际商务谈判的概念及特点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25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2054561" y="1876245"/>
            <a:ext cx="6599489" cy="629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参与各方基于</a:t>
            </a:r>
            <a:r>
              <a:rPr lang="zh-CN" altLang="en-US" u="sng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某种需要</a:t>
            </a:r>
            <a:r>
              <a:rPr lang="zh-CN" altLang="en-US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，彼此进行</a:t>
            </a:r>
            <a:r>
              <a:rPr lang="zh-CN" altLang="en-US" u="sng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信息交流，磋商协议</a:t>
            </a:r>
            <a:r>
              <a:rPr lang="zh-CN" altLang="en-US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，旨在协调其相互关系，赢得或维护各自利益的</a:t>
            </a:r>
            <a:r>
              <a:rPr lang="zh-CN" altLang="en-US" u="sng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行为过程</a:t>
            </a:r>
            <a:r>
              <a:rPr lang="zh-CN" altLang="en-US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政治、经济、军事、外交、科技等领域）</a:t>
            </a:r>
          </a:p>
        </p:txBody>
      </p:sp>
      <p:sp>
        <p:nvSpPr>
          <p:cNvPr id="21" name="TextBox 38"/>
          <p:cNvSpPr txBox="1"/>
          <p:nvPr/>
        </p:nvSpPr>
        <p:spPr>
          <a:xfrm>
            <a:off x="2031791" y="2789600"/>
            <a:ext cx="1061829" cy="34625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商务谈判</a:t>
            </a: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3475785" y="2789600"/>
            <a:ext cx="2104688" cy="349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主要集中在</a:t>
            </a:r>
            <a:r>
              <a:rPr lang="zh-CN" altLang="en-US" u="sng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经济</a:t>
            </a:r>
            <a:r>
              <a:rPr lang="zh-CN" altLang="en-US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领域</a:t>
            </a:r>
          </a:p>
        </p:txBody>
      </p:sp>
      <p:sp>
        <p:nvSpPr>
          <p:cNvPr id="24" name="矩形 23"/>
          <p:cNvSpPr/>
          <p:nvPr/>
        </p:nvSpPr>
        <p:spPr>
          <a:xfrm>
            <a:off x="3803236" y="3686178"/>
            <a:ext cx="3102140" cy="30008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ts val="1776"/>
              </a:lnSpc>
            </a:pPr>
            <a:r>
              <a:rPr lang="zh-CN" altLang="en-US" u="sng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不同国家或者地区</a:t>
            </a:r>
            <a:r>
              <a:rPr lang="zh-CN" altLang="en-US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的商务活动当事人</a:t>
            </a:r>
          </a:p>
        </p:txBody>
      </p:sp>
      <p:sp>
        <p:nvSpPr>
          <p:cNvPr id="25" name="TextBox 35"/>
          <p:cNvSpPr txBox="1"/>
          <p:nvPr/>
        </p:nvSpPr>
        <p:spPr>
          <a:xfrm>
            <a:off x="2031791" y="3663095"/>
            <a:ext cx="1523494" cy="346248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国际商务谈判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F7BEC9AE-33D9-47D1-8304-DF5D263FF3C3}"/>
              </a:ext>
            </a:extLst>
          </p:cNvPr>
          <p:cNvSpPr/>
          <p:nvPr/>
        </p:nvSpPr>
        <p:spPr>
          <a:xfrm>
            <a:off x="2054561" y="1402411"/>
            <a:ext cx="3187630" cy="3924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2100" dirty="0">
                <a:latin typeface="微软雅黑" pitchFamily="34" charset="-122"/>
                <a:ea typeface="微软雅黑" pitchFamily="34" charset="-122"/>
              </a:rPr>
              <a:t>谈判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="" xmlns:a16="http://schemas.microsoft.com/office/drawing/2014/main" id="{FD6A96DF-5F63-4198-9ACA-E4FB19E6FC8D}"/>
              </a:ext>
            </a:extLst>
          </p:cNvPr>
          <p:cNvSpPr txBox="1"/>
          <p:nvPr/>
        </p:nvSpPr>
        <p:spPr>
          <a:xfrm>
            <a:off x="1492535" y="1075073"/>
            <a:ext cx="229293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1.1.1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国际商务谈判的定义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0" y="6299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1.1.1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国际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商务谈判的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606" y="375149"/>
            <a:ext cx="20574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圆角矩形 27"/>
          <p:cNvSpPr/>
          <p:nvPr/>
        </p:nvSpPr>
        <p:spPr>
          <a:xfrm>
            <a:off x="8368616" y="428946"/>
            <a:ext cx="486198" cy="21929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803236" y="4293277"/>
            <a:ext cx="40831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商务谈判成为必要是由于</a:t>
            </a:r>
            <a:r>
              <a:rPr lang="zh-CN" altLang="en-US" sz="1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交易中</a:t>
            </a:r>
            <a:r>
              <a:rPr lang="zh-CN" altLang="en-US" sz="1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存在</a:t>
            </a:r>
            <a:r>
              <a:rPr lang="zh-CN" altLang="en-US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冲突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五边形 28"/>
          <p:cNvSpPr/>
          <p:nvPr/>
        </p:nvSpPr>
        <p:spPr>
          <a:xfrm flipH="1">
            <a:off x="7739396" y="4296104"/>
            <a:ext cx="669411" cy="223838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</a:t>
            </a:r>
          </a:p>
        </p:txBody>
      </p:sp>
    </p:spTree>
    <p:extLst>
      <p:ext uri="{BB962C8B-B14F-4D97-AF65-F5344CB8AC3E}">
        <p14:creationId xmlns:p14="http://schemas.microsoft.com/office/powerpoint/2010/main" val="244911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83298"/>
            <a:ext cx="1268760" cy="48602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951570"/>
          <a:ext cx="1268760" cy="290895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27239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951571"/>
            <a:ext cx="2616711" cy="716648"/>
            <a:chOff x="-1797268" y="1009356"/>
            <a:chExt cx="3488948" cy="788186"/>
          </a:xfrm>
        </p:grpSpPr>
        <p:sp>
          <p:nvSpPr>
            <p:cNvPr id="7" name="矩形 6"/>
            <p:cNvSpPr/>
            <p:nvPr userDrawn="1"/>
          </p:nvSpPr>
          <p:spPr>
            <a:xfrm>
              <a:off x="-1797268" y="1009356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概念及特点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430778" y="95157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492535" y="489234"/>
            <a:ext cx="4293483" cy="4385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1.1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国际商务谈判的概念及特点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26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56" name="五边形 55"/>
          <p:cNvSpPr/>
          <p:nvPr/>
        </p:nvSpPr>
        <p:spPr>
          <a:xfrm flipH="1">
            <a:off x="4547800" y="956929"/>
            <a:ext cx="863204" cy="223838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名词解释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156919" y="1412372"/>
            <a:ext cx="5781776" cy="3405066"/>
            <a:chOff x="4954285" y="1842334"/>
            <a:chExt cx="5055881" cy="3904989"/>
          </a:xfrm>
        </p:grpSpPr>
        <p:sp>
          <p:nvSpPr>
            <p:cNvPr id="49" name="TextBox 31"/>
            <p:cNvSpPr txBox="1"/>
            <p:nvPr/>
          </p:nvSpPr>
          <p:spPr>
            <a:xfrm>
              <a:off x="4954285" y="2241002"/>
              <a:ext cx="5001832" cy="723151"/>
            </a:xfrm>
            <a:prstGeom prst="rect">
              <a:avLst/>
            </a:prstGeom>
            <a:noFill/>
          </p:spPr>
          <p:txBody>
            <a:bodyPr wrap="square" lIns="75520" tIns="37760" rIns="75520" bIns="37760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参与各方基于某种需要，彼此进行信息交流，磋商协议，旨在协调其相互关系，赢得或维护各自利益的行为过程。</a:t>
              </a:r>
            </a:p>
          </p:txBody>
        </p:sp>
        <p:sp>
          <p:nvSpPr>
            <p:cNvPr id="51" name="矩形 50"/>
            <p:cNvSpPr/>
            <p:nvPr/>
          </p:nvSpPr>
          <p:spPr>
            <a:xfrm>
              <a:off x="5517579" y="3118064"/>
              <a:ext cx="3875245" cy="38210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5520" tIns="37760" rIns="75520" bIns="37760" rtlCol="0" anchor="ctr"/>
            <a:lstStyle/>
            <a:p>
              <a:pPr algn="ctr"/>
              <a:r>
                <a:rPr lang="zh-CN" altLang="en-US" sz="1800" dirty="0">
                  <a:latin typeface="微软雅黑" pitchFamily="34" charset="-122"/>
                  <a:ea typeface="微软雅黑" pitchFamily="34" charset="-122"/>
                </a:rPr>
                <a:t>商务谈判</a:t>
              </a:r>
            </a:p>
          </p:txBody>
        </p:sp>
        <p:sp>
          <p:nvSpPr>
            <p:cNvPr id="52" name="TextBox 34"/>
            <p:cNvSpPr txBox="1"/>
            <p:nvPr/>
          </p:nvSpPr>
          <p:spPr>
            <a:xfrm>
              <a:off x="5008334" y="3533560"/>
              <a:ext cx="5001832" cy="1050106"/>
            </a:xfrm>
            <a:prstGeom prst="rect">
              <a:avLst/>
            </a:prstGeom>
            <a:noFill/>
          </p:spPr>
          <p:txBody>
            <a:bodyPr wrap="square" lIns="75520" tIns="37760" rIns="75520" bIns="37760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主要集中在</a:t>
              </a:r>
              <a:r>
                <a:rPr lang="zh-CN" altLang="en-US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经济领域</a:t>
              </a:r>
              <a:r>
                <a:rPr lang="zh-CN" altLang="en-US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，指参与各方为了协调、改善彼此的经济关系，满足贸易的需求，围绕标的物的交易条件，彼此通过信息交流、磋商协议达到交易目的的行为过程。</a:t>
              </a:r>
            </a:p>
          </p:txBody>
        </p:sp>
        <p:sp>
          <p:nvSpPr>
            <p:cNvPr id="54" name="矩形 53"/>
            <p:cNvSpPr/>
            <p:nvPr/>
          </p:nvSpPr>
          <p:spPr>
            <a:xfrm>
              <a:off x="5517579" y="4601979"/>
              <a:ext cx="3875245" cy="38210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5520" tIns="37760" rIns="75520" bIns="37760" rtlCol="0" anchor="ctr"/>
            <a:lstStyle/>
            <a:p>
              <a:pPr algn="ctr"/>
              <a:r>
                <a:rPr lang="zh-CN" altLang="en-US" sz="1800" dirty="0">
                  <a:latin typeface="微软雅黑" pitchFamily="34" charset="-122"/>
                  <a:ea typeface="微软雅黑" pitchFamily="34" charset="-122"/>
                </a:rPr>
                <a:t>国际商务谈判</a:t>
              </a:r>
            </a:p>
          </p:txBody>
        </p:sp>
        <p:sp>
          <p:nvSpPr>
            <p:cNvPr id="55" name="TextBox 37"/>
            <p:cNvSpPr txBox="1"/>
            <p:nvPr/>
          </p:nvSpPr>
          <p:spPr>
            <a:xfrm>
              <a:off x="5008334" y="5017475"/>
              <a:ext cx="5001832" cy="729848"/>
            </a:xfrm>
            <a:prstGeom prst="rect">
              <a:avLst/>
            </a:prstGeom>
            <a:noFill/>
          </p:spPr>
          <p:txBody>
            <a:bodyPr wrap="square" lIns="75520" tIns="37760" rIns="75520" bIns="37760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在国际商务活动中，处于</a:t>
              </a:r>
              <a:r>
                <a:rPr lang="zh-CN" altLang="en-US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不同国家或不同地区商务活动</a:t>
              </a:r>
              <a:r>
                <a:rPr lang="zh-CN" altLang="en-US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当事人为了达成某笔交易，彼此通过信息交流，就交易的各项要件进行协商的行为过程。</a:t>
              </a:r>
            </a:p>
          </p:txBody>
        </p:sp>
        <p:sp>
          <p:nvSpPr>
            <p:cNvPr id="44" name="矩形 43"/>
            <p:cNvSpPr/>
            <p:nvPr/>
          </p:nvSpPr>
          <p:spPr>
            <a:xfrm>
              <a:off x="5517579" y="1842334"/>
              <a:ext cx="3875245" cy="38210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5520" tIns="37760" rIns="75520" bIns="37760" rtlCol="0" anchor="ctr"/>
            <a:lstStyle/>
            <a:p>
              <a:pPr algn="ctr"/>
              <a:r>
                <a:rPr lang="zh-CN" altLang="en-US" sz="1800" dirty="0">
                  <a:latin typeface="微软雅黑" pitchFamily="34" charset="-122"/>
                  <a:ea typeface="微软雅黑" pitchFamily="34" charset="-122"/>
                </a:rPr>
                <a:t>谈判</a:t>
              </a: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2A82D05C-EC8F-4B32-9A66-197D742CA490}"/>
              </a:ext>
            </a:extLst>
          </p:cNvPr>
          <p:cNvSpPr txBox="1"/>
          <p:nvPr/>
        </p:nvSpPr>
        <p:spPr>
          <a:xfrm>
            <a:off x="1492535" y="1075073"/>
            <a:ext cx="229293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1.1.1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国际商务谈判的定义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0" y="6299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1.1.1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国际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商务谈判的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606" y="375149"/>
            <a:ext cx="20574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圆角矩形 23"/>
          <p:cNvSpPr/>
          <p:nvPr/>
        </p:nvSpPr>
        <p:spPr>
          <a:xfrm>
            <a:off x="8368616" y="428946"/>
            <a:ext cx="486198" cy="21929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97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1347397" y="1153758"/>
            <a:ext cx="5524607" cy="214674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1.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“只要人们为了取得一致而磋商协议，他们就是在进行谈判”。该观点的持有者是（ ）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尼尔龙伯格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马什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迈耶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盖芬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441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1347397" y="1153758"/>
            <a:ext cx="5524607" cy="214674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1.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“只要人们为了取得一致而磋商协议，他们就是在进行谈判”。该观点的持有者是（ ）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尼尔龙伯格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马什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迈耶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盖芬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34441" y="3300500"/>
            <a:ext cx="7075842" cy="1454244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5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15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pPr>
              <a:lnSpc>
                <a:spcPct val="150000"/>
              </a:lnSpc>
            </a:pPr>
            <a:r>
              <a:rPr lang="zh-CN" altLang="en-US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美国谈判协会会长、著名律师尼尔龙伯格在</a:t>
            </a:r>
            <a:r>
              <a:rPr lang="en-US" altLang="zh-CN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谈判的艺术</a:t>
            </a:r>
            <a:r>
              <a:rPr lang="en-US" altLang="zh-CN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中指出：“只要人们为了改变相互关系而交换观点，只要人们为了取得一致而磋商协议，他们就是在进行谈判。”</a:t>
            </a:r>
          </a:p>
        </p:txBody>
      </p:sp>
    </p:spTree>
    <p:extLst>
      <p:ext uri="{BB962C8B-B14F-4D97-AF65-F5344CB8AC3E}">
        <p14:creationId xmlns:p14="http://schemas.microsoft.com/office/powerpoint/2010/main" val="292315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1347397" y="1153758"/>
            <a:ext cx="5524607" cy="214674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2.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谈判作为协调各方关系的重要手段，广泛应用于（ ）等领域。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政治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经济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军事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外交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E: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科技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677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/>
        </p:nvSpPr>
        <p:spPr>
          <a:xfrm>
            <a:off x="4959351" y="1709420"/>
            <a:ext cx="3441065" cy="173124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914378">
              <a:lnSpc>
                <a:spcPct val="150000"/>
              </a:lnSpc>
              <a:defRPr/>
            </a:pPr>
            <a:r>
              <a:rPr lang="zh-CN" altLang="zh-CN" sz="18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课程代码：</a:t>
            </a:r>
            <a:r>
              <a:rPr lang="en-US" altLang="zh-CN" sz="1800" kern="0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00186</a:t>
            </a:r>
          </a:p>
          <a:p>
            <a:pPr defTabSz="914378">
              <a:lnSpc>
                <a:spcPct val="150000"/>
              </a:lnSpc>
              <a:defRPr/>
            </a:pPr>
            <a:r>
              <a:rPr lang="en-US" altLang="zh-CN" sz="18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2008</a:t>
            </a:r>
            <a:r>
              <a:rPr lang="zh-CN" altLang="en-US" sz="18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</a:t>
            </a:r>
          </a:p>
          <a:p>
            <a:pPr defTabSz="914378">
              <a:lnSpc>
                <a:spcPct val="150000"/>
              </a:lnSpc>
              <a:defRPr/>
            </a:pPr>
            <a:r>
              <a:rPr lang="zh-CN" altLang="en-US" sz="18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主编：刘园</a:t>
            </a:r>
            <a:endParaRPr lang="en-US" altLang="zh-CN" sz="1800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378">
              <a:lnSpc>
                <a:spcPct val="150000"/>
              </a:lnSpc>
              <a:defRPr/>
            </a:pPr>
            <a:r>
              <a:rPr lang="zh-CN" altLang="en-US" sz="18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出版社：中国人民大学出版社</a:t>
            </a:r>
          </a:p>
        </p:txBody>
      </p:sp>
      <p:sp>
        <p:nvSpPr>
          <p:cNvPr id="4" name=" 220"/>
          <p:cNvSpPr/>
          <p:nvPr/>
        </p:nvSpPr>
        <p:spPr>
          <a:xfrm>
            <a:off x="-635" y="302895"/>
            <a:ext cx="1981200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课程教材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165" y="1028044"/>
            <a:ext cx="2201260" cy="315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15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1347397" y="1153758"/>
            <a:ext cx="5524607" cy="214674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2.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谈判作为协调各方关系的重要手段，广泛应用于（ ）等领域。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政治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经济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军事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外交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E: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科技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82850" y="3211749"/>
            <a:ext cx="6390042" cy="110799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5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15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ABCDE</a:t>
            </a:r>
          </a:p>
          <a:p>
            <a:pPr>
              <a:lnSpc>
                <a:spcPct val="150000"/>
              </a:lnSpc>
            </a:pPr>
            <a:r>
              <a:rPr lang="zh-CN" altLang="en-US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谈判作为协调各方关系的重要手段，广泛应用于政治、经济、军事、外交、科技等领域。</a:t>
            </a:r>
          </a:p>
        </p:txBody>
      </p:sp>
    </p:spTree>
    <p:extLst>
      <p:ext uri="{BB962C8B-B14F-4D97-AF65-F5344CB8AC3E}">
        <p14:creationId xmlns:p14="http://schemas.microsoft.com/office/powerpoint/2010/main" val="89955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1347397" y="1153758"/>
            <a:ext cx="5524607" cy="214674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3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.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美国谈判协会会长杰德勒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•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尼尔龙伯格表达了“谈判的定义最为简单，而涉及的范围最为广泛”的观点的书是（） 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:《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谈判人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》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:《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终极谈判策略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》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:《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贸易洽谈技巧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》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:《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谈判的艺术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》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081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1347397" y="1153758"/>
            <a:ext cx="5524607" cy="214674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3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.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美国谈判协会会长杰德勒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•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尼尔龙伯格表达了“谈判的定义最为简单，而涉及的范围最为广泛”的观点的书是（） 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:《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谈判人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》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:《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终极谈判策略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》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:《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贸易洽谈技巧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》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:《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谈判的艺术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》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82850" y="3211749"/>
            <a:ext cx="7085646" cy="180049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5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</a:t>
            </a:r>
            <a:r>
              <a:rPr lang="zh-CN" altLang="en-US" sz="15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5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en-US" altLang="zh-CN" sz="15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所谓谈判是指参与各方基于某种需要，彼此进行信息交流，磋商协议，旨在协调其相互关系，赢得或维护各自利益的行为过程。美国谈判协会会长杰德勒</a:t>
            </a:r>
            <a:r>
              <a:rPr lang="en-US" altLang="zh-CN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•</a:t>
            </a:r>
            <a:r>
              <a:rPr lang="zh-CN" altLang="en-US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尼尔龙伯格在</a:t>
            </a:r>
            <a:r>
              <a:rPr lang="en-US" altLang="zh-CN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谈判的艺术</a:t>
            </a:r>
            <a:r>
              <a:rPr lang="en-US" altLang="zh-CN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一书中</a:t>
            </a:r>
            <a:r>
              <a:rPr lang="zh-CN" altLang="en-US" sz="15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所述观点</a:t>
            </a:r>
            <a:r>
              <a:rPr lang="zh-CN" altLang="en-US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非常明确：“谈判的定义最为简单，而涉及的范围最为广泛”。</a:t>
            </a:r>
            <a:endParaRPr lang="zh-CN" altLang="en-US" sz="15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846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83298"/>
            <a:ext cx="1268760" cy="48602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951570"/>
          <a:ext cx="1268760" cy="290895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27239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951571"/>
            <a:ext cx="2616711" cy="716648"/>
            <a:chOff x="-1797268" y="1009356"/>
            <a:chExt cx="3488948" cy="788186"/>
          </a:xfrm>
        </p:grpSpPr>
        <p:sp>
          <p:nvSpPr>
            <p:cNvPr id="7" name="矩形 6"/>
            <p:cNvSpPr/>
            <p:nvPr userDrawn="1"/>
          </p:nvSpPr>
          <p:spPr>
            <a:xfrm>
              <a:off x="-1797268" y="1009356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概念及特点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430778" y="95157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492535" y="489234"/>
            <a:ext cx="4293483" cy="4385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1.1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国际商务谈判的概念及特点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33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2005303" y="2724355"/>
            <a:ext cx="1345853" cy="29484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5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特点</a:t>
            </a:r>
          </a:p>
        </p:txBody>
      </p:sp>
      <p:sp>
        <p:nvSpPr>
          <p:cNvPr id="15" name="五边形 14"/>
          <p:cNvSpPr/>
          <p:nvPr/>
        </p:nvSpPr>
        <p:spPr>
          <a:xfrm flipH="1">
            <a:off x="5786018" y="708523"/>
            <a:ext cx="1039388" cy="223838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单选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FC3B8D6D-C155-46AE-80A8-731529C26B6D}"/>
              </a:ext>
            </a:extLst>
          </p:cNvPr>
          <p:cNvSpPr txBox="1"/>
          <p:nvPr/>
        </p:nvSpPr>
        <p:spPr>
          <a:xfrm>
            <a:off x="1492535" y="1075073"/>
            <a:ext cx="229293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1.1.2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国际商务谈判的特点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6299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1.1.2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国际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商务谈判的特点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606" y="375149"/>
            <a:ext cx="20574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圆角矩形 16"/>
          <p:cNvSpPr/>
          <p:nvPr/>
        </p:nvSpPr>
        <p:spPr>
          <a:xfrm>
            <a:off x="8368616" y="747470"/>
            <a:ext cx="486198" cy="21929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38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81780"/>
            <a:ext cx="1268760" cy="4861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951570"/>
          <a:ext cx="1268760" cy="290895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27239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951571"/>
            <a:ext cx="2616711" cy="716648"/>
            <a:chOff x="-1797268" y="1009356"/>
            <a:chExt cx="3488948" cy="788186"/>
          </a:xfrm>
        </p:grpSpPr>
        <p:sp>
          <p:nvSpPr>
            <p:cNvPr id="7" name="矩形 6"/>
            <p:cNvSpPr/>
            <p:nvPr userDrawn="1"/>
          </p:nvSpPr>
          <p:spPr>
            <a:xfrm>
              <a:off x="-1797268" y="1009356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概念及特点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430778" y="95157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492535" y="489234"/>
            <a:ext cx="4293483" cy="4385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1.1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国际商务谈判的概念及特点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34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2005303" y="2724355"/>
            <a:ext cx="1345853" cy="29484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5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特点</a:t>
            </a:r>
          </a:p>
        </p:txBody>
      </p:sp>
      <p:sp>
        <p:nvSpPr>
          <p:cNvPr id="37" name="五边形 36"/>
          <p:cNvSpPr/>
          <p:nvPr/>
        </p:nvSpPr>
        <p:spPr>
          <a:xfrm flipH="1">
            <a:off x="3454616" y="2733402"/>
            <a:ext cx="1891106" cy="285797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与一般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贸易谈判相比较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5" name="五边形 14"/>
          <p:cNvSpPr/>
          <p:nvPr/>
        </p:nvSpPr>
        <p:spPr>
          <a:xfrm flipH="1">
            <a:off x="5786018" y="708523"/>
            <a:ext cx="1039388" cy="223838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单选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8F45C127-8BCF-41F9-A34C-66FC8E40C3B9}"/>
              </a:ext>
            </a:extLst>
          </p:cNvPr>
          <p:cNvSpPr txBox="1"/>
          <p:nvPr/>
        </p:nvSpPr>
        <p:spPr>
          <a:xfrm>
            <a:off x="1492535" y="1075073"/>
            <a:ext cx="229293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1.1.2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国际商务谈判的特点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0" y="6299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1.1.2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国际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商务谈判的特点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606" y="375149"/>
            <a:ext cx="20574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圆角矩形 19"/>
          <p:cNvSpPr/>
          <p:nvPr/>
        </p:nvSpPr>
        <p:spPr>
          <a:xfrm>
            <a:off x="8368616" y="747470"/>
            <a:ext cx="486198" cy="21929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35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83298"/>
            <a:ext cx="1268760" cy="48602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951570"/>
          <a:ext cx="1268760" cy="290895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27239"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951571"/>
            <a:ext cx="2616711" cy="716648"/>
            <a:chOff x="-1797268" y="1009356"/>
            <a:chExt cx="3488948" cy="788186"/>
          </a:xfrm>
        </p:grpSpPr>
        <p:sp>
          <p:nvSpPr>
            <p:cNvPr id="7" name="矩形 6"/>
            <p:cNvSpPr/>
            <p:nvPr userDrawn="1"/>
          </p:nvSpPr>
          <p:spPr>
            <a:xfrm>
              <a:off x="-1797268" y="1009356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概念及特点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430778" y="95157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492535" y="489234"/>
            <a:ext cx="4293483" cy="4385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1.1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国际商务谈判的概念及特点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35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005303" y="1906136"/>
            <a:ext cx="2408198" cy="1863411"/>
            <a:chOff x="869530" y="2091690"/>
            <a:chExt cx="4474598" cy="3800475"/>
          </a:xfrm>
        </p:grpSpPr>
        <p:sp>
          <p:nvSpPr>
            <p:cNvPr id="27" name="圆角矩形 26"/>
            <p:cNvSpPr/>
            <p:nvPr/>
          </p:nvSpPr>
          <p:spPr>
            <a:xfrm>
              <a:off x="869530" y="3760470"/>
              <a:ext cx="2500688" cy="601345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5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特点</a:t>
              </a: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3384683" y="5337810"/>
              <a:ext cx="1959445" cy="554355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500" b="1" spc="-4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特殊性</a:t>
              </a:r>
            </a:p>
          </p:txBody>
        </p:sp>
        <p:cxnSp>
          <p:nvCxnSpPr>
            <p:cNvPr id="29" name="曲线连接符 28"/>
            <p:cNvCxnSpPr>
              <a:stCxn id="27" idx="0"/>
            </p:cNvCxnSpPr>
            <p:nvPr/>
          </p:nvCxnSpPr>
          <p:spPr>
            <a:xfrm rot="5400000" flipH="1" flipV="1">
              <a:off x="2056485" y="2432272"/>
              <a:ext cx="1391285" cy="1265111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曲线连接符 29"/>
            <p:cNvCxnSpPr/>
            <p:nvPr/>
          </p:nvCxnSpPr>
          <p:spPr>
            <a:xfrm rot="16200000" flipH="1">
              <a:off x="2125685" y="4355688"/>
              <a:ext cx="1253490" cy="1265111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圆角矩形 30"/>
            <p:cNvSpPr/>
            <p:nvPr/>
          </p:nvSpPr>
          <p:spPr>
            <a:xfrm>
              <a:off x="3384683" y="2091690"/>
              <a:ext cx="1959445" cy="55435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500" b="1" spc="-4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共性</a:t>
              </a:r>
            </a:p>
          </p:txBody>
        </p:sp>
      </p:grpSp>
      <p:sp>
        <p:nvSpPr>
          <p:cNvPr id="37" name="五边形 36"/>
          <p:cNvSpPr/>
          <p:nvPr/>
        </p:nvSpPr>
        <p:spPr>
          <a:xfrm flipH="1">
            <a:off x="5786018" y="708523"/>
            <a:ext cx="1039388" cy="223838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单选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8B5C98B6-46A4-4B09-B2BE-CD1C1477A8BC}"/>
              </a:ext>
            </a:extLst>
          </p:cNvPr>
          <p:cNvSpPr txBox="1"/>
          <p:nvPr/>
        </p:nvSpPr>
        <p:spPr>
          <a:xfrm>
            <a:off x="1492535" y="1075073"/>
            <a:ext cx="229293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1.1.2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国际商务谈判的特点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0" y="6299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1.1.2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国际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商务谈判的特点</a:t>
            </a: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606" y="375149"/>
            <a:ext cx="20574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圆角矩形 24"/>
          <p:cNvSpPr/>
          <p:nvPr/>
        </p:nvSpPr>
        <p:spPr>
          <a:xfrm>
            <a:off x="8368616" y="747470"/>
            <a:ext cx="486198" cy="21929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五边形 21"/>
          <p:cNvSpPr/>
          <p:nvPr/>
        </p:nvSpPr>
        <p:spPr>
          <a:xfrm flipH="1">
            <a:off x="3454616" y="2733402"/>
            <a:ext cx="1891106" cy="285797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与一般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贸易谈判相比较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7913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81780"/>
            <a:ext cx="1268760" cy="4861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951570"/>
          <a:ext cx="1268760" cy="290895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27239"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951571"/>
            <a:ext cx="2616711" cy="716648"/>
            <a:chOff x="-1797268" y="1009356"/>
            <a:chExt cx="3488948" cy="788186"/>
          </a:xfrm>
        </p:grpSpPr>
        <p:sp>
          <p:nvSpPr>
            <p:cNvPr id="7" name="矩形 6"/>
            <p:cNvSpPr/>
            <p:nvPr userDrawn="1"/>
          </p:nvSpPr>
          <p:spPr>
            <a:xfrm>
              <a:off x="-1797268" y="1009356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概念及特点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430778" y="95157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492535" y="489234"/>
            <a:ext cx="4293483" cy="4385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1.1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国际商务谈判的概念及特点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36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005303" y="1906136"/>
            <a:ext cx="2408198" cy="1863411"/>
            <a:chOff x="869530" y="2091690"/>
            <a:chExt cx="4474598" cy="3800475"/>
          </a:xfrm>
        </p:grpSpPr>
        <p:sp>
          <p:nvSpPr>
            <p:cNvPr id="27" name="圆角矩形 26"/>
            <p:cNvSpPr/>
            <p:nvPr/>
          </p:nvSpPr>
          <p:spPr>
            <a:xfrm>
              <a:off x="869530" y="3760470"/>
              <a:ext cx="2500688" cy="601345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5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特点</a:t>
              </a: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3384683" y="5337810"/>
              <a:ext cx="1959445" cy="554355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500" b="1" spc="-4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特殊性</a:t>
              </a:r>
            </a:p>
          </p:txBody>
        </p:sp>
        <p:cxnSp>
          <p:nvCxnSpPr>
            <p:cNvPr id="29" name="曲线连接符 28"/>
            <p:cNvCxnSpPr>
              <a:stCxn id="27" idx="0"/>
            </p:cNvCxnSpPr>
            <p:nvPr/>
          </p:nvCxnSpPr>
          <p:spPr>
            <a:xfrm rot="5400000" flipH="1" flipV="1">
              <a:off x="2056485" y="2432272"/>
              <a:ext cx="1391285" cy="1265111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曲线连接符 29"/>
            <p:cNvCxnSpPr/>
            <p:nvPr/>
          </p:nvCxnSpPr>
          <p:spPr>
            <a:xfrm rot="16200000" flipH="1">
              <a:off x="2125685" y="4355688"/>
              <a:ext cx="1253490" cy="1265111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圆角矩形 30"/>
            <p:cNvSpPr/>
            <p:nvPr/>
          </p:nvSpPr>
          <p:spPr>
            <a:xfrm>
              <a:off x="3384683" y="2091690"/>
              <a:ext cx="1959445" cy="55435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500" b="1" spc="-4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共性</a:t>
              </a:r>
            </a:p>
          </p:txBody>
        </p:sp>
      </p:grpSp>
      <p:sp>
        <p:nvSpPr>
          <p:cNvPr id="32" name="左大括号 31"/>
          <p:cNvSpPr/>
          <p:nvPr/>
        </p:nvSpPr>
        <p:spPr>
          <a:xfrm>
            <a:off x="4552276" y="1581262"/>
            <a:ext cx="179100" cy="92155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sp>
        <p:nvSpPr>
          <p:cNvPr id="34" name="文本框 33"/>
          <p:cNvSpPr txBox="1"/>
          <p:nvPr/>
        </p:nvSpPr>
        <p:spPr>
          <a:xfrm>
            <a:off x="4870151" y="1539978"/>
            <a:ext cx="2707199" cy="103874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核心：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目的：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主要评价指标：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五边形 21"/>
          <p:cNvSpPr/>
          <p:nvPr/>
        </p:nvSpPr>
        <p:spPr>
          <a:xfrm flipH="1">
            <a:off x="5786018" y="708523"/>
            <a:ext cx="1039388" cy="223838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单选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="" xmlns:a16="http://schemas.microsoft.com/office/drawing/2014/main" id="{95582BB0-CDDB-468F-A9A2-F08235A14C12}"/>
              </a:ext>
            </a:extLst>
          </p:cNvPr>
          <p:cNvSpPr txBox="1"/>
          <p:nvPr/>
        </p:nvSpPr>
        <p:spPr>
          <a:xfrm>
            <a:off x="1492535" y="1075073"/>
            <a:ext cx="229293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1.1.2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国际商务谈判的特点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0" y="6299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1.1.2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国际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商务谈判的特点</a:t>
            </a: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606" y="375149"/>
            <a:ext cx="20574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圆角矩形 35"/>
          <p:cNvSpPr/>
          <p:nvPr/>
        </p:nvSpPr>
        <p:spPr>
          <a:xfrm>
            <a:off x="8368616" y="747470"/>
            <a:ext cx="486198" cy="21929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五边形 24"/>
          <p:cNvSpPr/>
          <p:nvPr/>
        </p:nvSpPr>
        <p:spPr>
          <a:xfrm flipH="1">
            <a:off x="3454616" y="2733402"/>
            <a:ext cx="1891106" cy="285797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与一般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贸易谈判相比较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0601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81780"/>
            <a:ext cx="1268760" cy="4861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951570"/>
          <a:ext cx="1268760" cy="290895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27239"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951571"/>
            <a:ext cx="2616711" cy="716648"/>
            <a:chOff x="-1797268" y="1009356"/>
            <a:chExt cx="3488948" cy="788186"/>
          </a:xfrm>
        </p:grpSpPr>
        <p:sp>
          <p:nvSpPr>
            <p:cNvPr id="7" name="矩形 6"/>
            <p:cNvSpPr/>
            <p:nvPr userDrawn="1"/>
          </p:nvSpPr>
          <p:spPr>
            <a:xfrm>
              <a:off x="-1797268" y="1009356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概念及特点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430778" y="95157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492535" y="489234"/>
            <a:ext cx="4293483" cy="4385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1.1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国际商务谈判的概念及特点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37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005303" y="1906136"/>
            <a:ext cx="2408198" cy="1863411"/>
            <a:chOff x="869530" y="2091690"/>
            <a:chExt cx="4474598" cy="3800475"/>
          </a:xfrm>
        </p:grpSpPr>
        <p:sp>
          <p:nvSpPr>
            <p:cNvPr id="27" name="圆角矩形 26"/>
            <p:cNvSpPr/>
            <p:nvPr/>
          </p:nvSpPr>
          <p:spPr>
            <a:xfrm>
              <a:off x="869530" y="3760470"/>
              <a:ext cx="2500688" cy="601345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5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特点</a:t>
              </a: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3384683" y="5337810"/>
              <a:ext cx="1959445" cy="554355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500" b="1" spc="-4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特殊性</a:t>
              </a:r>
            </a:p>
          </p:txBody>
        </p:sp>
        <p:cxnSp>
          <p:nvCxnSpPr>
            <p:cNvPr id="29" name="曲线连接符 28"/>
            <p:cNvCxnSpPr>
              <a:stCxn id="27" idx="0"/>
            </p:cNvCxnSpPr>
            <p:nvPr/>
          </p:nvCxnSpPr>
          <p:spPr>
            <a:xfrm rot="5400000" flipH="1" flipV="1">
              <a:off x="2056485" y="2432272"/>
              <a:ext cx="1391285" cy="1265111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曲线连接符 29"/>
            <p:cNvCxnSpPr/>
            <p:nvPr/>
          </p:nvCxnSpPr>
          <p:spPr>
            <a:xfrm rot="16200000" flipH="1">
              <a:off x="2125685" y="4355688"/>
              <a:ext cx="1253490" cy="1265111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圆角矩形 30"/>
            <p:cNvSpPr/>
            <p:nvPr/>
          </p:nvSpPr>
          <p:spPr>
            <a:xfrm>
              <a:off x="3384683" y="2091690"/>
              <a:ext cx="1959445" cy="55435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500" b="1" spc="-4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共性</a:t>
              </a:r>
            </a:p>
          </p:txBody>
        </p:sp>
      </p:grpSp>
      <p:sp>
        <p:nvSpPr>
          <p:cNvPr id="32" name="左大括号 31"/>
          <p:cNvSpPr/>
          <p:nvPr/>
        </p:nvSpPr>
        <p:spPr>
          <a:xfrm>
            <a:off x="4552276" y="1581262"/>
            <a:ext cx="179100" cy="92155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sp>
        <p:nvSpPr>
          <p:cNvPr id="34" name="文本框 33"/>
          <p:cNvSpPr txBox="1"/>
          <p:nvPr/>
        </p:nvSpPr>
        <p:spPr>
          <a:xfrm>
            <a:off x="4870151" y="1539977"/>
            <a:ext cx="2707199" cy="103874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核心：价格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目的：经济利益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主要评价指标：经济利益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五边形 21"/>
          <p:cNvSpPr/>
          <p:nvPr/>
        </p:nvSpPr>
        <p:spPr>
          <a:xfrm flipH="1">
            <a:off x="5786018" y="708523"/>
            <a:ext cx="1039388" cy="223838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单选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="" xmlns:a16="http://schemas.microsoft.com/office/drawing/2014/main" id="{F65F3212-71DF-434C-937D-E844865BB403}"/>
              </a:ext>
            </a:extLst>
          </p:cNvPr>
          <p:cNvSpPr txBox="1"/>
          <p:nvPr/>
        </p:nvSpPr>
        <p:spPr>
          <a:xfrm>
            <a:off x="1492535" y="1075073"/>
            <a:ext cx="229293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1.1.2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国际商务谈判的特点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0" y="6299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1.1.2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国际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商务谈判的特点</a:t>
            </a: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606" y="375149"/>
            <a:ext cx="20574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圆角矩形 35"/>
          <p:cNvSpPr/>
          <p:nvPr/>
        </p:nvSpPr>
        <p:spPr>
          <a:xfrm>
            <a:off x="8368616" y="747470"/>
            <a:ext cx="486198" cy="21929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五边形 24"/>
          <p:cNvSpPr/>
          <p:nvPr/>
        </p:nvSpPr>
        <p:spPr>
          <a:xfrm flipH="1">
            <a:off x="3454616" y="2733402"/>
            <a:ext cx="1891106" cy="285797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与一般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贸易谈判相比较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9709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83298"/>
            <a:ext cx="1268760" cy="48602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951570"/>
          <a:ext cx="1268760" cy="290895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27239"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951571"/>
            <a:ext cx="2616711" cy="716648"/>
            <a:chOff x="-1797268" y="1009356"/>
            <a:chExt cx="3488948" cy="788186"/>
          </a:xfrm>
        </p:grpSpPr>
        <p:sp>
          <p:nvSpPr>
            <p:cNvPr id="7" name="矩形 6"/>
            <p:cNvSpPr/>
            <p:nvPr userDrawn="1"/>
          </p:nvSpPr>
          <p:spPr>
            <a:xfrm>
              <a:off x="-1797268" y="1009356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概念及特点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430778" y="95157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492535" y="489234"/>
            <a:ext cx="4293483" cy="4385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1.1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国际商务谈判的概念及特点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38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005303" y="1906136"/>
            <a:ext cx="2408198" cy="1863411"/>
            <a:chOff x="869530" y="2091690"/>
            <a:chExt cx="4474598" cy="3800475"/>
          </a:xfrm>
        </p:grpSpPr>
        <p:sp>
          <p:nvSpPr>
            <p:cNvPr id="27" name="圆角矩形 26"/>
            <p:cNvSpPr/>
            <p:nvPr/>
          </p:nvSpPr>
          <p:spPr>
            <a:xfrm>
              <a:off x="869530" y="3760470"/>
              <a:ext cx="2500688" cy="601345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5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特点</a:t>
              </a: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3384683" y="5337810"/>
              <a:ext cx="1959445" cy="554355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500" b="1" spc="-4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特殊性</a:t>
              </a:r>
            </a:p>
          </p:txBody>
        </p:sp>
        <p:cxnSp>
          <p:nvCxnSpPr>
            <p:cNvPr id="29" name="曲线连接符 28"/>
            <p:cNvCxnSpPr>
              <a:stCxn id="27" idx="0"/>
            </p:cNvCxnSpPr>
            <p:nvPr/>
          </p:nvCxnSpPr>
          <p:spPr>
            <a:xfrm rot="5400000" flipH="1" flipV="1">
              <a:off x="2056485" y="2432272"/>
              <a:ext cx="1391285" cy="1265111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曲线连接符 29"/>
            <p:cNvCxnSpPr/>
            <p:nvPr/>
          </p:nvCxnSpPr>
          <p:spPr>
            <a:xfrm rot="16200000" flipH="1">
              <a:off x="2125685" y="4355688"/>
              <a:ext cx="1253490" cy="1265111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圆角矩形 30"/>
            <p:cNvSpPr/>
            <p:nvPr/>
          </p:nvSpPr>
          <p:spPr>
            <a:xfrm>
              <a:off x="3384683" y="2091690"/>
              <a:ext cx="1959445" cy="55435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500" b="1" spc="-4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共性</a:t>
              </a:r>
            </a:p>
          </p:txBody>
        </p:sp>
      </p:grpSp>
      <p:sp>
        <p:nvSpPr>
          <p:cNvPr id="32" name="左大括号 31"/>
          <p:cNvSpPr/>
          <p:nvPr/>
        </p:nvSpPr>
        <p:spPr>
          <a:xfrm>
            <a:off x="4552276" y="1581262"/>
            <a:ext cx="179100" cy="92155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sp>
        <p:nvSpPr>
          <p:cNvPr id="34" name="文本框 33"/>
          <p:cNvSpPr txBox="1"/>
          <p:nvPr/>
        </p:nvSpPr>
        <p:spPr>
          <a:xfrm>
            <a:off x="4870151" y="1539977"/>
            <a:ext cx="2707199" cy="103874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核心：价格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目的：经济利益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主要评价指标：经济利益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五边形 24"/>
          <p:cNvSpPr/>
          <p:nvPr/>
        </p:nvSpPr>
        <p:spPr>
          <a:xfrm flipH="1">
            <a:off x="5786018" y="708523"/>
            <a:ext cx="1039388" cy="223838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单选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="" xmlns:a16="http://schemas.microsoft.com/office/drawing/2014/main" id="{A621C5AF-0683-4215-A059-71CF14602210}"/>
              </a:ext>
            </a:extLst>
          </p:cNvPr>
          <p:cNvSpPr txBox="1"/>
          <p:nvPr/>
        </p:nvSpPr>
        <p:spPr>
          <a:xfrm>
            <a:off x="1492535" y="1075073"/>
            <a:ext cx="229293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1.1.2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国际商务谈判的特点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0" y="6299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1.1.2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国际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商务谈判的特点</a:t>
            </a: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606" y="375149"/>
            <a:ext cx="20574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圆角矩形 40"/>
          <p:cNvSpPr/>
          <p:nvPr/>
        </p:nvSpPr>
        <p:spPr>
          <a:xfrm>
            <a:off x="8368616" y="747470"/>
            <a:ext cx="486198" cy="21929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五边形 35"/>
          <p:cNvSpPr/>
          <p:nvPr/>
        </p:nvSpPr>
        <p:spPr>
          <a:xfrm flipH="1">
            <a:off x="3454616" y="2733402"/>
            <a:ext cx="1891106" cy="285797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与一般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贸易谈判相比较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8" name="左大括号 37"/>
          <p:cNvSpPr/>
          <p:nvPr/>
        </p:nvSpPr>
        <p:spPr>
          <a:xfrm>
            <a:off x="7161156" y="1949594"/>
            <a:ext cx="174508" cy="933576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2"/>
          <p:cNvSpPr txBox="1"/>
          <p:nvPr/>
        </p:nvSpPr>
        <p:spPr>
          <a:xfrm>
            <a:off x="7335664" y="1800354"/>
            <a:ext cx="1681014" cy="117724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谈判</a:t>
            </a:r>
            <a:r>
              <a:rPr lang="zh-CN" altLang="en-US" sz="1600" b="1" dirty="0">
                <a:latin typeface="楷体" panose="02010609060101010101" pitchFamily="49" charset="-122"/>
                <a:ea typeface="楷体" panose="02010609060101010101" pitchFamily="49" charset="-122"/>
              </a:rPr>
              <a:t>桌上的成本</a:t>
            </a:r>
            <a:endParaRPr lang="en-US" altLang="zh-CN" sz="1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谈判</a:t>
            </a:r>
            <a:r>
              <a:rPr lang="zh-CN" altLang="en-US" sz="1600" b="1" dirty="0">
                <a:latin typeface="楷体" panose="02010609060101010101" pitchFamily="49" charset="-122"/>
                <a:ea typeface="楷体" panose="02010609060101010101" pitchFamily="49" charset="-122"/>
              </a:rPr>
              <a:t>过程的成本</a:t>
            </a:r>
            <a:endParaRPr lang="en-US" altLang="zh-CN" sz="1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谈判的</a:t>
            </a:r>
            <a:r>
              <a:rPr lang="zh-CN" altLang="en-US" sz="1600" b="1" dirty="0">
                <a:latin typeface="楷体" panose="02010609060101010101" pitchFamily="49" charset="-122"/>
                <a:ea typeface="楷体" panose="02010609060101010101" pitchFamily="49" charset="-122"/>
              </a:rPr>
              <a:t>机会成本</a:t>
            </a:r>
          </a:p>
        </p:txBody>
      </p:sp>
    </p:spTree>
    <p:extLst>
      <p:ext uri="{BB962C8B-B14F-4D97-AF65-F5344CB8AC3E}">
        <p14:creationId xmlns:p14="http://schemas.microsoft.com/office/powerpoint/2010/main" val="390696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83298"/>
            <a:ext cx="1268760" cy="48602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951570"/>
          <a:ext cx="1268760" cy="290895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27239"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951571"/>
            <a:ext cx="2616711" cy="716648"/>
            <a:chOff x="-1797268" y="1009356"/>
            <a:chExt cx="3488948" cy="788186"/>
          </a:xfrm>
        </p:grpSpPr>
        <p:sp>
          <p:nvSpPr>
            <p:cNvPr id="7" name="矩形 6"/>
            <p:cNvSpPr/>
            <p:nvPr userDrawn="1"/>
          </p:nvSpPr>
          <p:spPr>
            <a:xfrm>
              <a:off x="-1797268" y="1009356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概念及特点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430778" y="95157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492535" y="489234"/>
            <a:ext cx="4293483" cy="4385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1.1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国际商务谈判的概念及特点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39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005303" y="1906136"/>
            <a:ext cx="2408198" cy="1863411"/>
            <a:chOff x="869530" y="2091690"/>
            <a:chExt cx="4474598" cy="3800475"/>
          </a:xfrm>
        </p:grpSpPr>
        <p:sp>
          <p:nvSpPr>
            <p:cNvPr id="27" name="圆角矩形 26"/>
            <p:cNvSpPr/>
            <p:nvPr/>
          </p:nvSpPr>
          <p:spPr>
            <a:xfrm>
              <a:off x="869530" y="3760470"/>
              <a:ext cx="2500688" cy="601345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5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特点</a:t>
              </a: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3384683" y="5337810"/>
              <a:ext cx="1959445" cy="554355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500" b="1" spc="-4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特殊性</a:t>
              </a:r>
            </a:p>
          </p:txBody>
        </p:sp>
        <p:cxnSp>
          <p:nvCxnSpPr>
            <p:cNvPr id="29" name="曲线连接符 28"/>
            <p:cNvCxnSpPr>
              <a:stCxn id="27" idx="0"/>
            </p:cNvCxnSpPr>
            <p:nvPr/>
          </p:nvCxnSpPr>
          <p:spPr>
            <a:xfrm rot="5400000" flipH="1" flipV="1">
              <a:off x="2056485" y="2432272"/>
              <a:ext cx="1391285" cy="1265111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曲线连接符 29"/>
            <p:cNvCxnSpPr/>
            <p:nvPr/>
          </p:nvCxnSpPr>
          <p:spPr>
            <a:xfrm rot="16200000" flipH="1">
              <a:off x="2125685" y="4355688"/>
              <a:ext cx="1253490" cy="1265111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圆角矩形 30"/>
            <p:cNvSpPr/>
            <p:nvPr/>
          </p:nvSpPr>
          <p:spPr>
            <a:xfrm>
              <a:off x="3384683" y="2091690"/>
              <a:ext cx="1959445" cy="55435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500" b="1" spc="-4" dirty="0">
                  <a:solidFill>
                    <a:schemeClr val="tx1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共性</a:t>
              </a:r>
            </a:p>
          </p:txBody>
        </p:sp>
      </p:grpSp>
      <p:sp>
        <p:nvSpPr>
          <p:cNvPr id="32" name="左大括号 31"/>
          <p:cNvSpPr/>
          <p:nvPr/>
        </p:nvSpPr>
        <p:spPr>
          <a:xfrm>
            <a:off x="4552276" y="1581262"/>
            <a:ext cx="179100" cy="92155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sp>
        <p:nvSpPr>
          <p:cNvPr id="33" name="左大括号 32"/>
          <p:cNvSpPr/>
          <p:nvPr/>
        </p:nvSpPr>
        <p:spPr>
          <a:xfrm>
            <a:off x="4523022" y="3075629"/>
            <a:ext cx="179100" cy="111602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sp>
        <p:nvSpPr>
          <p:cNvPr id="34" name="文本框 33"/>
          <p:cNvSpPr txBox="1"/>
          <p:nvPr/>
        </p:nvSpPr>
        <p:spPr>
          <a:xfrm>
            <a:off x="4870151" y="1539977"/>
            <a:ext cx="2707199" cy="103874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核心：价格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目的：经济利益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主要评价指标：经济利益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811644" y="2975770"/>
            <a:ext cx="2278916" cy="136191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较强的政策性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按国际惯例办事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谈判内容广泛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涉及因素复杂多样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五边形 23"/>
          <p:cNvSpPr/>
          <p:nvPr/>
        </p:nvSpPr>
        <p:spPr>
          <a:xfrm flipH="1">
            <a:off x="5786018" y="708523"/>
            <a:ext cx="1039388" cy="223838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单选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="" xmlns:a16="http://schemas.microsoft.com/office/drawing/2014/main" id="{3EFB95A6-AAF0-459C-B0FB-B90FB2191D85}"/>
              </a:ext>
            </a:extLst>
          </p:cNvPr>
          <p:cNvSpPr txBox="1"/>
          <p:nvPr/>
        </p:nvSpPr>
        <p:spPr>
          <a:xfrm>
            <a:off x="1492535" y="1075073"/>
            <a:ext cx="229293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1.1.2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国际商务谈判的特点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0" y="6299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1.1.2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国际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商务谈判的特点</a:t>
            </a: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606" y="375149"/>
            <a:ext cx="20574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圆角矩形 39"/>
          <p:cNvSpPr/>
          <p:nvPr/>
        </p:nvSpPr>
        <p:spPr>
          <a:xfrm>
            <a:off x="8368616" y="747470"/>
            <a:ext cx="486198" cy="21929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五边形 36"/>
          <p:cNvSpPr/>
          <p:nvPr/>
        </p:nvSpPr>
        <p:spPr>
          <a:xfrm flipH="1">
            <a:off x="3454616" y="2733402"/>
            <a:ext cx="1891106" cy="285797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与一般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贸易谈判相比较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1" name="左大括号 40"/>
          <p:cNvSpPr/>
          <p:nvPr/>
        </p:nvSpPr>
        <p:spPr>
          <a:xfrm>
            <a:off x="7161156" y="1949594"/>
            <a:ext cx="174508" cy="933576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2"/>
          <p:cNvSpPr txBox="1"/>
          <p:nvPr/>
        </p:nvSpPr>
        <p:spPr>
          <a:xfrm>
            <a:off x="7335664" y="1800354"/>
            <a:ext cx="1681014" cy="117724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谈判</a:t>
            </a:r>
            <a:r>
              <a:rPr lang="zh-CN" altLang="en-US" sz="1600" b="1" dirty="0">
                <a:latin typeface="楷体" panose="02010609060101010101" pitchFamily="49" charset="-122"/>
                <a:ea typeface="楷体" panose="02010609060101010101" pitchFamily="49" charset="-122"/>
              </a:rPr>
              <a:t>桌上的成本</a:t>
            </a:r>
            <a:endParaRPr lang="en-US" altLang="zh-CN" sz="1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谈判</a:t>
            </a:r>
            <a:r>
              <a:rPr lang="zh-CN" altLang="en-US" sz="1600" b="1" dirty="0">
                <a:latin typeface="楷体" panose="02010609060101010101" pitchFamily="49" charset="-122"/>
                <a:ea typeface="楷体" panose="02010609060101010101" pitchFamily="49" charset="-122"/>
              </a:rPr>
              <a:t>过程的成本</a:t>
            </a:r>
            <a:endParaRPr lang="en-US" altLang="zh-CN" sz="1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谈判的</a:t>
            </a:r>
            <a:r>
              <a:rPr lang="zh-CN" altLang="en-US" sz="1600" b="1" dirty="0">
                <a:latin typeface="楷体" panose="02010609060101010101" pitchFamily="49" charset="-122"/>
                <a:ea typeface="楷体" panose="02010609060101010101" pitchFamily="49" charset="-122"/>
              </a:rPr>
              <a:t>机会成本</a:t>
            </a:r>
          </a:p>
        </p:txBody>
      </p:sp>
    </p:spTree>
    <p:extLst>
      <p:ext uri="{BB962C8B-B14F-4D97-AF65-F5344CB8AC3E}">
        <p14:creationId xmlns:p14="http://schemas.microsoft.com/office/powerpoint/2010/main" val="202734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 220"/>
          <p:cNvSpPr/>
          <p:nvPr/>
        </p:nvSpPr>
        <p:spPr>
          <a:xfrm>
            <a:off x="-635" y="302895"/>
            <a:ext cx="1981200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考试题型</a:t>
            </a:r>
          </a:p>
        </p:txBody>
      </p:sp>
      <p:graphicFrame>
        <p:nvGraphicFramePr>
          <p:cNvPr id="4" name="表格 3"/>
          <p:cNvGraphicFramePr/>
          <p:nvPr>
            <p:extLst>
              <p:ext uri="{D42A27DB-BD31-4B8C-83A1-F6EECF244321}">
                <p14:modId xmlns:p14="http://schemas.microsoft.com/office/powerpoint/2010/main" val="69599555"/>
              </p:ext>
            </p:extLst>
          </p:nvPr>
        </p:nvGraphicFramePr>
        <p:xfrm>
          <a:off x="1725613" y="1215391"/>
          <a:ext cx="5314950" cy="3023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7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239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953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683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3191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18" charset="-122"/>
                          <a:ea typeface="微软雅黑" panose="020B0503020204020204" pitchFamily="18" charset="-122"/>
                        </a:rPr>
                        <a:t>题型</a:t>
                      </a:r>
                    </a:p>
                  </a:txBody>
                  <a:tcPr marL="121920" marR="121920" marT="60960" marB="6096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18" charset="-122"/>
                          <a:ea typeface="微软雅黑" panose="020B0503020204020204" pitchFamily="18" charset="-122"/>
                        </a:rPr>
                        <a:t>分值</a:t>
                      </a:r>
                    </a:p>
                  </a:txBody>
                  <a:tcPr marL="121920" marR="121920" marT="60960" marB="6096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18" charset="-122"/>
                          <a:ea typeface="微软雅黑" panose="020B0503020204020204" pitchFamily="18" charset="-122"/>
                        </a:rPr>
                        <a:t>个数</a:t>
                      </a:r>
                    </a:p>
                  </a:txBody>
                  <a:tcPr marL="121920" marR="121920" marT="60960" marB="6096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18" charset="-122"/>
                          <a:ea typeface="微软雅黑" panose="020B0503020204020204" pitchFamily="18" charset="-122"/>
                        </a:rPr>
                        <a:t>总分</a:t>
                      </a:r>
                    </a:p>
                  </a:txBody>
                  <a:tcPr marL="121920" marR="121920" marT="60960" marB="6096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191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 b="0" dirty="0">
                          <a:latin typeface="微软雅黑" panose="020B0503020204020204" pitchFamily="18" charset="-122"/>
                          <a:ea typeface="微软雅黑" panose="020B0503020204020204" pitchFamily="18" charset="-122"/>
                        </a:rPr>
                        <a:t>单选</a:t>
                      </a:r>
                    </a:p>
                  </a:txBody>
                  <a:tcPr marL="121920" marR="121920" marT="60960" marB="6096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>
                          <a:latin typeface="微软雅黑" panose="020B0503020204020204" pitchFamily="18" charset="-122"/>
                          <a:ea typeface="微软雅黑" panose="020B0503020204020204" pitchFamily="18" charset="-122"/>
                        </a:rPr>
                        <a:t>1</a:t>
                      </a:r>
                    </a:p>
                  </a:txBody>
                  <a:tcPr marL="121920" marR="121920" marT="60960" marB="6096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 dirty="0">
                          <a:latin typeface="微软雅黑" panose="020B0503020204020204" pitchFamily="18" charset="-122"/>
                          <a:ea typeface="微软雅黑" panose="020B0503020204020204" pitchFamily="18" charset="-122"/>
                        </a:rPr>
                        <a:t>20</a:t>
                      </a:r>
                    </a:p>
                  </a:txBody>
                  <a:tcPr marL="121920" marR="121920" marT="60960" marB="6096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 dirty="0">
                          <a:latin typeface="微软雅黑" panose="020B0503020204020204" pitchFamily="18" charset="-122"/>
                          <a:ea typeface="微软雅黑" panose="020B0503020204020204" pitchFamily="18" charset="-122"/>
                        </a:rPr>
                        <a:t>20</a:t>
                      </a:r>
                    </a:p>
                  </a:txBody>
                  <a:tcPr marL="121920" marR="121920" marT="60960" marB="6096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3191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 b="0">
                          <a:latin typeface="微软雅黑" panose="020B0503020204020204" pitchFamily="18" charset="-122"/>
                          <a:ea typeface="微软雅黑" panose="020B0503020204020204" pitchFamily="18" charset="-122"/>
                        </a:rPr>
                        <a:t>多选</a:t>
                      </a:r>
                    </a:p>
                  </a:txBody>
                  <a:tcPr marL="121920" marR="121920" marT="60960" marB="6096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 dirty="0">
                          <a:latin typeface="微软雅黑" panose="020B0503020204020204" pitchFamily="18" charset="-122"/>
                          <a:ea typeface="微软雅黑" panose="020B0503020204020204" pitchFamily="18" charset="-122"/>
                        </a:rPr>
                        <a:t>2</a:t>
                      </a:r>
                    </a:p>
                  </a:txBody>
                  <a:tcPr marL="121920" marR="121920" marT="60960" marB="6096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 dirty="0">
                          <a:latin typeface="微软雅黑" panose="020B0503020204020204" pitchFamily="18" charset="-122"/>
                          <a:ea typeface="微软雅黑" panose="020B0503020204020204" pitchFamily="18" charset="-122"/>
                        </a:rPr>
                        <a:t>5</a:t>
                      </a:r>
                    </a:p>
                  </a:txBody>
                  <a:tcPr marL="121920" marR="121920" marT="60960" marB="6096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 dirty="0">
                          <a:latin typeface="微软雅黑" panose="020B0503020204020204" pitchFamily="18" charset="-122"/>
                          <a:ea typeface="微软雅黑" panose="020B0503020204020204" pitchFamily="18" charset="-122"/>
                        </a:rPr>
                        <a:t>10</a:t>
                      </a:r>
                    </a:p>
                  </a:txBody>
                  <a:tcPr marL="121920" marR="121920" marT="60960" marB="6096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3191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 b="0" dirty="0">
                          <a:latin typeface="微软雅黑" panose="020B0503020204020204" pitchFamily="18" charset="-122"/>
                          <a:ea typeface="微软雅黑" panose="020B0503020204020204" pitchFamily="18" charset="-122"/>
                        </a:rPr>
                        <a:t>名词解释</a:t>
                      </a:r>
                    </a:p>
                  </a:txBody>
                  <a:tcPr marL="121920" marR="121920" marT="60960" marB="6096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 dirty="0">
                          <a:latin typeface="微软雅黑" panose="020B0503020204020204" pitchFamily="18" charset="-122"/>
                          <a:ea typeface="微软雅黑" panose="020B0503020204020204" pitchFamily="18" charset="-122"/>
                        </a:rPr>
                        <a:t>3</a:t>
                      </a:r>
                    </a:p>
                  </a:txBody>
                  <a:tcPr marL="121920" marR="121920" marT="60960" marB="6096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 dirty="0">
                          <a:latin typeface="微软雅黑" panose="020B0503020204020204" pitchFamily="18" charset="-122"/>
                          <a:ea typeface="微软雅黑" panose="020B0503020204020204" pitchFamily="18" charset="-122"/>
                        </a:rPr>
                        <a:t>4</a:t>
                      </a:r>
                    </a:p>
                  </a:txBody>
                  <a:tcPr marL="121920" marR="121920" marT="60960" marB="6096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 dirty="0">
                          <a:latin typeface="微软雅黑" panose="020B0503020204020204" pitchFamily="18" charset="-122"/>
                          <a:ea typeface="微软雅黑" panose="020B0503020204020204" pitchFamily="18" charset="-122"/>
                        </a:rPr>
                        <a:t>12</a:t>
                      </a:r>
                    </a:p>
                  </a:txBody>
                  <a:tcPr marL="121920" marR="121920" marT="60960" marB="6096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3191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 b="0" dirty="0">
                          <a:latin typeface="微软雅黑" panose="020B0503020204020204" pitchFamily="18" charset="-122"/>
                          <a:ea typeface="微软雅黑" panose="020B0503020204020204" pitchFamily="18" charset="-122"/>
                        </a:rPr>
                        <a:t>简答</a:t>
                      </a:r>
                    </a:p>
                  </a:txBody>
                  <a:tcPr marL="121920" marR="121920" marT="60960" marB="6096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 dirty="0">
                          <a:latin typeface="微软雅黑" panose="020B0503020204020204" pitchFamily="18" charset="-122"/>
                          <a:ea typeface="微软雅黑" panose="020B0503020204020204" pitchFamily="18" charset="-122"/>
                        </a:rPr>
                        <a:t>6</a:t>
                      </a:r>
                    </a:p>
                  </a:txBody>
                  <a:tcPr marL="121920" marR="121920" marT="60960" marB="6096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 dirty="0">
                          <a:latin typeface="微软雅黑" panose="020B0503020204020204" pitchFamily="18" charset="-122"/>
                          <a:ea typeface="微软雅黑" panose="020B0503020204020204" pitchFamily="18" charset="-122"/>
                        </a:rPr>
                        <a:t>5</a:t>
                      </a:r>
                    </a:p>
                  </a:txBody>
                  <a:tcPr marL="121920" marR="121920" marT="60960" marB="6096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 dirty="0">
                          <a:latin typeface="微软雅黑" panose="020B0503020204020204" pitchFamily="18" charset="-122"/>
                          <a:ea typeface="微软雅黑" panose="020B0503020204020204" pitchFamily="18" charset="-122"/>
                        </a:rPr>
                        <a:t>30</a:t>
                      </a:r>
                    </a:p>
                  </a:txBody>
                  <a:tcPr marL="121920" marR="121920" marT="60960" marB="6096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3191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 b="0" dirty="0">
                          <a:latin typeface="微软雅黑" panose="020B0503020204020204" pitchFamily="18" charset="-122"/>
                          <a:ea typeface="微软雅黑" panose="020B0503020204020204" pitchFamily="18" charset="-122"/>
                        </a:rPr>
                        <a:t>论述</a:t>
                      </a:r>
                    </a:p>
                  </a:txBody>
                  <a:tcPr marL="121920" marR="121920" marT="60960" marB="6096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 dirty="0">
                          <a:latin typeface="微软雅黑" panose="020B0503020204020204" pitchFamily="18" charset="-122"/>
                          <a:ea typeface="微软雅黑" panose="020B0503020204020204" pitchFamily="18" charset="-122"/>
                        </a:rPr>
                        <a:t>8</a:t>
                      </a:r>
                    </a:p>
                  </a:txBody>
                  <a:tcPr marL="121920" marR="121920" marT="60960" marB="6096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 dirty="0">
                          <a:latin typeface="微软雅黑" panose="020B0503020204020204" pitchFamily="18" charset="-122"/>
                          <a:ea typeface="微软雅黑" panose="020B0503020204020204" pitchFamily="18" charset="-122"/>
                        </a:rPr>
                        <a:t>2</a:t>
                      </a:r>
                    </a:p>
                  </a:txBody>
                  <a:tcPr marL="121920" marR="121920" marT="60960" marB="6096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 dirty="0">
                          <a:latin typeface="微软雅黑" panose="020B0503020204020204" pitchFamily="18" charset="-122"/>
                          <a:ea typeface="微软雅黑" panose="020B0503020204020204" pitchFamily="18" charset="-122"/>
                        </a:rPr>
                        <a:t>16</a:t>
                      </a:r>
                    </a:p>
                  </a:txBody>
                  <a:tcPr marL="121920" marR="121920" marT="60960" marB="6096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3191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 b="0" dirty="0">
                          <a:latin typeface="微软雅黑" panose="020B0503020204020204" pitchFamily="18" charset="-122"/>
                          <a:ea typeface="微软雅黑" panose="020B0503020204020204" pitchFamily="18" charset="-122"/>
                        </a:rPr>
                        <a:t>案例分析</a:t>
                      </a:r>
                    </a:p>
                  </a:txBody>
                  <a:tcPr marL="121920" marR="121920" marT="60960" marB="60960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 dirty="0">
                          <a:latin typeface="微软雅黑" panose="020B0503020204020204" pitchFamily="18" charset="-122"/>
                          <a:ea typeface="微软雅黑" panose="020B0503020204020204" pitchFamily="18" charset="-122"/>
                        </a:rPr>
                        <a:t>12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 dirty="0">
                          <a:latin typeface="微软雅黑" panose="020B0503020204020204" pitchFamily="18" charset="-122"/>
                          <a:ea typeface="微软雅黑" panose="020B0503020204020204" pitchFamily="18" charset="-122"/>
                        </a:rPr>
                        <a:t>1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0" dirty="0">
                          <a:latin typeface="微软雅黑" panose="020B0503020204020204" pitchFamily="18" charset="-122"/>
                          <a:ea typeface="微软雅黑" panose="020B0503020204020204" pitchFamily="18" charset="-122"/>
                        </a:rPr>
                        <a:t>12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256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1347397" y="1153758"/>
            <a:ext cx="5524607" cy="18004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1.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国际商务谈判与一般贸易谈判的共性体现在（ ）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较强的政策性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以价格为核心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谈判内容广泛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影响因素复杂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661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1347397" y="1153758"/>
            <a:ext cx="5524607" cy="18004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1.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国际商务谈判与一般贸易谈判的共性体现在（ ）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较强的政策性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以价格为核心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谈判内容广泛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影响因素复杂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47396" y="2954251"/>
            <a:ext cx="3961504" cy="180049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5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15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  <a:p>
            <a:pPr>
              <a:lnSpc>
                <a:spcPct val="150000"/>
              </a:lnSpc>
            </a:pPr>
            <a:r>
              <a:rPr lang="zh-CN" altLang="en-US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国际商务谈判具有一般贸易谈判的共性</a:t>
            </a:r>
            <a:r>
              <a:rPr lang="en-US" altLang="zh-CN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endParaRPr lang="zh-CN" altLang="en-US" sz="15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、以经济利益为谈判的目的；</a:t>
            </a:r>
          </a:p>
          <a:p>
            <a:pPr>
              <a:lnSpc>
                <a:spcPct val="150000"/>
              </a:lnSpc>
            </a:pPr>
            <a:r>
              <a:rPr lang="en-US" altLang="zh-CN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、以经济利益作为谈判的主要评价指标；</a:t>
            </a:r>
          </a:p>
          <a:p>
            <a:pPr>
              <a:lnSpc>
                <a:spcPct val="150000"/>
              </a:lnSpc>
            </a:pPr>
            <a:r>
              <a:rPr lang="en-US" altLang="zh-CN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、以价格作为谈判的核心。</a:t>
            </a:r>
          </a:p>
        </p:txBody>
      </p:sp>
    </p:spTree>
    <p:extLst>
      <p:ext uri="{BB962C8B-B14F-4D97-AF65-F5344CB8AC3E}">
        <p14:creationId xmlns:p14="http://schemas.microsoft.com/office/powerpoint/2010/main" val="396263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1347397" y="1153758"/>
            <a:ext cx="5524607" cy="18004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2.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以下各项中，不是国际商务谈判共性的是（ ） 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以价格作为谈判核心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以经济利益作为谈判的目的 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谈判的机会成本是评价指标之一 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即使谈判失败也要建立友好关系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502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1347397" y="1153758"/>
            <a:ext cx="5524607" cy="18004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2.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以下各项中，不是国际商务谈判共性的是（ ） 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以价格作为谈判核心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以经济利益作为谈判的目的 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谈判的机会成本是评价指标之一 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即使谈判失败也要建立友好关系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47396" y="2954251"/>
            <a:ext cx="3961504" cy="180049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5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15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  <a:p>
            <a:pPr>
              <a:lnSpc>
                <a:spcPct val="150000"/>
              </a:lnSpc>
            </a:pPr>
            <a:r>
              <a:rPr lang="zh-CN" altLang="en-US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国际商务谈判具有一般贸易谈判的共性</a:t>
            </a:r>
            <a:r>
              <a:rPr lang="en-US" altLang="zh-CN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endParaRPr lang="zh-CN" altLang="en-US" sz="15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、以经济利益为谈判的目的；</a:t>
            </a:r>
          </a:p>
          <a:p>
            <a:pPr>
              <a:lnSpc>
                <a:spcPct val="150000"/>
              </a:lnSpc>
            </a:pPr>
            <a:r>
              <a:rPr lang="en-US" altLang="zh-CN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、以经济利益作为谈判的主要评价指标；</a:t>
            </a:r>
          </a:p>
          <a:p>
            <a:pPr>
              <a:lnSpc>
                <a:spcPct val="150000"/>
              </a:lnSpc>
            </a:pPr>
            <a:r>
              <a:rPr lang="en-US" altLang="zh-CN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、以价格作为谈判的核心。</a:t>
            </a:r>
          </a:p>
        </p:txBody>
      </p:sp>
    </p:spTree>
    <p:extLst>
      <p:ext uri="{BB962C8B-B14F-4D97-AF65-F5344CB8AC3E}">
        <p14:creationId xmlns:p14="http://schemas.microsoft.com/office/powerpoint/2010/main" val="311269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1347397" y="1153758"/>
            <a:ext cx="5524607" cy="18004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3.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有关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国际商务谈判的说法不正确的是（ 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）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按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国际惯例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办事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以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价格谈判为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核心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影响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谈判的因素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有限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以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经济利益为主要目标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753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1347397" y="1153758"/>
            <a:ext cx="5524607" cy="18004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3.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有关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国际商务谈判的说法不正确的是（ 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）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按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国际惯例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办事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以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价格谈判为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核心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影响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谈判的因素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有限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以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经济利益为主要目标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47396" y="2954251"/>
            <a:ext cx="3961504" cy="180049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5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</a:t>
            </a:r>
            <a:r>
              <a:rPr lang="zh-CN" altLang="en-US" sz="15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5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en-US" altLang="zh-CN" sz="15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国际商务谈判具有一般贸易谈判的共性</a:t>
            </a:r>
            <a:r>
              <a:rPr lang="en-US" altLang="zh-CN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endParaRPr lang="zh-CN" altLang="en-US" sz="15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、以经济利益为谈判的目的；</a:t>
            </a:r>
          </a:p>
          <a:p>
            <a:pPr>
              <a:lnSpc>
                <a:spcPct val="150000"/>
              </a:lnSpc>
            </a:pPr>
            <a:r>
              <a:rPr lang="en-US" altLang="zh-CN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、以经济利益作为谈判的主要评价指标；</a:t>
            </a:r>
          </a:p>
          <a:p>
            <a:pPr>
              <a:lnSpc>
                <a:spcPct val="150000"/>
              </a:lnSpc>
            </a:pPr>
            <a:r>
              <a:rPr lang="en-US" altLang="zh-CN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、以价格作为谈判的核心。</a:t>
            </a:r>
          </a:p>
        </p:txBody>
      </p:sp>
    </p:spTree>
    <p:extLst>
      <p:ext uri="{BB962C8B-B14F-4D97-AF65-F5344CB8AC3E}">
        <p14:creationId xmlns:p14="http://schemas.microsoft.com/office/powerpoint/2010/main" val="402684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0"/>
            <a:ext cx="2790825" cy="51435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5057" y="1937314"/>
            <a:ext cx="2600712" cy="807914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第一章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国际商务谈判概述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690231" y="1210120"/>
            <a:ext cx="472826" cy="502028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r>
              <a:rPr lang="en-US" altLang="zh-CN" sz="24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24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44677" y="1245999"/>
            <a:ext cx="1292662" cy="346249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概念及特点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690231" y="1960003"/>
            <a:ext cx="472826" cy="502028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r>
              <a:rPr lang="en-US" altLang="zh-CN" sz="24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24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66229" y="2023487"/>
            <a:ext cx="600164" cy="346249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种类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690231" y="2709887"/>
            <a:ext cx="472826" cy="502028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r>
              <a:rPr lang="en-US" altLang="zh-CN" sz="24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24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444677" y="2772364"/>
            <a:ext cx="1061829" cy="346249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基本原则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690231" y="3459770"/>
            <a:ext cx="472826" cy="502028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r>
              <a:rPr lang="en-US" altLang="zh-CN" sz="24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24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44677" y="3535548"/>
            <a:ext cx="1061829" cy="346249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基本程序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738017" y="1949008"/>
            <a:ext cx="464939" cy="495205"/>
            <a:chOff x="6535243" y="2524701"/>
            <a:chExt cx="717051" cy="717051"/>
          </a:xfrm>
        </p:grpSpPr>
        <p:sp>
          <p:nvSpPr>
            <p:cNvPr id="16" name="泪滴形 15"/>
            <p:cNvSpPr/>
            <p:nvPr/>
          </p:nvSpPr>
          <p:spPr>
            <a:xfrm rot="8247616">
              <a:off x="6535243" y="2524701"/>
              <a:ext cx="717051" cy="717051"/>
            </a:xfrm>
            <a:prstGeom prst="teardrop">
              <a:avLst/>
            </a:prstGeom>
            <a:solidFill>
              <a:srgbClr val="0062AC"/>
            </a:solidFill>
            <a:ln>
              <a:solidFill>
                <a:srgbClr val="0062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6604000" y="2588424"/>
              <a:ext cx="574014" cy="57401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62AC"/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5057" y="1950808"/>
            <a:ext cx="2525679" cy="847826"/>
            <a:chOff x="126742" y="2601076"/>
            <a:chExt cx="2929025" cy="1130435"/>
          </a:xfrm>
        </p:grpSpPr>
        <p:sp>
          <p:nvSpPr>
            <p:cNvPr id="18" name="Line 29"/>
            <p:cNvSpPr>
              <a:spLocks noChangeShapeType="1"/>
            </p:cNvSpPr>
            <p:nvPr/>
          </p:nvSpPr>
          <p:spPr bwMode="auto">
            <a:xfrm>
              <a:off x="126742" y="2601076"/>
              <a:ext cx="292902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>
              <a:off x="165782" y="3731511"/>
              <a:ext cx="288998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642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10192"/>
            <a:ext cx="1268760" cy="48333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261879"/>
              </p:ext>
            </p:extLst>
          </p:nvPr>
        </p:nvGraphicFramePr>
        <p:xfrm>
          <a:off x="0" y="951570"/>
          <a:ext cx="1268760" cy="290895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272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sz="1100" dirty="0"/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1681344"/>
            <a:ext cx="3770451" cy="748166"/>
            <a:chOff x="-3335588" y="915915"/>
            <a:chExt cx="5027268" cy="822849"/>
          </a:xfrm>
        </p:grpSpPr>
        <p:sp>
          <p:nvSpPr>
            <p:cNvPr id="7" name="矩形 6"/>
            <p:cNvSpPr/>
            <p:nvPr userDrawn="1"/>
          </p:nvSpPr>
          <p:spPr>
            <a:xfrm>
              <a:off x="-3335588" y="915915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种类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430778" y="95157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492534" y="489234"/>
            <a:ext cx="3370154" cy="4385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1.2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国际商务谈判的种类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47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263394" y="1493511"/>
            <a:ext cx="3827663" cy="2914360"/>
            <a:chOff x="3678347" y="1727489"/>
            <a:chExt cx="5744505" cy="3885813"/>
          </a:xfrm>
        </p:grpSpPr>
        <p:grpSp>
          <p:nvGrpSpPr>
            <p:cNvPr id="25" name="组合 24"/>
            <p:cNvGrpSpPr/>
            <p:nvPr/>
          </p:nvGrpSpPr>
          <p:grpSpPr>
            <a:xfrm>
              <a:off x="5141947" y="1727489"/>
              <a:ext cx="4280905" cy="3885813"/>
              <a:chOff x="4552948" y="192786"/>
              <a:chExt cx="5388928" cy="3585579"/>
            </a:xfrm>
          </p:grpSpPr>
          <p:sp>
            <p:nvSpPr>
              <p:cNvPr id="51" name="TextBox 4"/>
              <p:cNvSpPr>
                <a:spLocks noChangeArrowheads="1"/>
              </p:cNvSpPr>
              <p:nvPr/>
            </p:nvSpPr>
            <p:spPr bwMode="auto">
              <a:xfrm>
                <a:off x="4552948" y="788880"/>
                <a:ext cx="4232883" cy="4827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谈判利益主体的数量</a:t>
                </a:r>
              </a:p>
            </p:txBody>
          </p:sp>
          <p:sp>
            <p:nvSpPr>
              <p:cNvPr id="52" name="TextBox 4"/>
              <p:cNvSpPr>
                <a:spLocks noChangeArrowheads="1"/>
              </p:cNvSpPr>
              <p:nvPr/>
            </p:nvSpPr>
            <p:spPr bwMode="auto">
              <a:xfrm>
                <a:off x="4552952" y="192786"/>
                <a:ext cx="3870545" cy="4827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参加谈判的人数规模</a:t>
                </a:r>
              </a:p>
            </p:txBody>
          </p:sp>
          <p:sp>
            <p:nvSpPr>
              <p:cNvPr id="53" name="TextBox 4"/>
              <p:cNvSpPr>
                <a:spLocks noChangeArrowheads="1"/>
              </p:cNvSpPr>
              <p:nvPr/>
            </p:nvSpPr>
            <p:spPr bwMode="auto">
              <a:xfrm>
                <a:off x="4552952" y="1409636"/>
                <a:ext cx="3870545" cy="4827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谈判双方接触的方式</a:t>
                </a:r>
              </a:p>
            </p:txBody>
          </p:sp>
          <p:sp>
            <p:nvSpPr>
              <p:cNvPr id="54" name="TextBox 4"/>
              <p:cNvSpPr>
                <a:spLocks noChangeArrowheads="1"/>
              </p:cNvSpPr>
              <p:nvPr/>
            </p:nvSpPr>
            <p:spPr bwMode="auto">
              <a:xfrm>
                <a:off x="4552952" y="2055039"/>
                <a:ext cx="3106737" cy="4827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进行的地点</a:t>
                </a:r>
              </a:p>
            </p:txBody>
          </p:sp>
          <p:sp>
            <p:nvSpPr>
              <p:cNvPr id="55" name="TextBox 4"/>
              <p:cNvSpPr>
                <a:spLocks noChangeArrowheads="1"/>
              </p:cNvSpPr>
              <p:nvPr/>
            </p:nvSpPr>
            <p:spPr bwMode="auto">
              <a:xfrm>
                <a:off x="4552952" y="2675793"/>
                <a:ext cx="5388924" cy="4827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谈判中双方所采取的态度与方针</a:t>
                </a:r>
              </a:p>
            </p:txBody>
          </p:sp>
          <p:sp>
            <p:nvSpPr>
              <p:cNvPr id="56" name="TextBox 4"/>
              <p:cNvSpPr>
                <a:spLocks noChangeArrowheads="1"/>
              </p:cNvSpPr>
              <p:nvPr/>
            </p:nvSpPr>
            <p:spPr bwMode="auto">
              <a:xfrm>
                <a:off x="4552952" y="3295571"/>
                <a:ext cx="3421928" cy="4827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谈判的内容</a:t>
                </a: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3678347" y="1931964"/>
              <a:ext cx="1087757" cy="3427832"/>
              <a:chOff x="2929080" y="352457"/>
              <a:chExt cx="1395424" cy="3162984"/>
            </a:xfrm>
          </p:grpSpPr>
          <p:grpSp>
            <p:nvGrpSpPr>
              <p:cNvPr id="37" name="组合 30"/>
              <p:cNvGrpSpPr>
                <a:grpSpLocks/>
              </p:cNvGrpSpPr>
              <p:nvPr/>
            </p:nvGrpSpPr>
            <p:grpSpPr bwMode="auto">
              <a:xfrm rot="16200000">
                <a:off x="2996819" y="1071135"/>
                <a:ext cx="2046363" cy="609007"/>
                <a:chOff x="0" y="504056"/>
                <a:chExt cx="6032665" cy="648074"/>
              </a:xfrm>
            </p:grpSpPr>
            <p:sp>
              <p:nvSpPr>
                <p:cNvPr id="46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0" y="504056"/>
                  <a:ext cx="6032665" cy="1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cxnSp>
              <p:nvCxnSpPr>
                <p:cNvPr id="47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220413" y="504058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8" name="直接箭头连接符 33"/>
                <p:cNvCxnSpPr>
                  <a:cxnSpLocks noChangeShapeType="1"/>
                </p:cNvCxnSpPr>
                <p:nvPr/>
              </p:nvCxnSpPr>
              <p:spPr bwMode="auto">
                <a:xfrm>
                  <a:off x="2201792" y="504056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9" name="直接箭头连接符 34"/>
                <p:cNvCxnSpPr>
                  <a:cxnSpLocks noChangeShapeType="1"/>
                </p:cNvCxnSpPr>
                <p:nvPr/>
              </p:nvCxnSpPr>
              <p:spPr bwMode="auto">
                <a:xfrm>
                  <a:off x="4144450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0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8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38" name="组合 30"/>
              <p:cNvGrpSpPr>
                <a:grpSpLocks/>
              </p:cNvGrpSpPr>
              <p:nvPr/>
            </p:nvGrpSpPr>
            <p:grpSpPr bwMode="auto">
              <a:xfrm rot="16200000">
                <a:off x="3667818" y="2858756"/>
                <a:ext cx="704364" cy="609006"/>
                <a:chOff x="3956201" y="504056"/>
                <a:chExt cx="2076462" cy="648073"/>
              </a:xfrm>
            </p:grpSpPr>
            <p:sp>
              <p:nvSpPr>
                <p:cNvPr id="41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3956206" y="504059"/>
                  <a:ext cx="2076457" cy="0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cxnSp>
              <p:nvCxnSpPr>
                <p:cNvPr id="44" name="直接箭头连接符 34"/>
                <p:cNvCxnSpPr>
                  <a:cxnSpLocks noChangeShapeType="1"/>
                </p:cNvCxnSpPr>
                <p:nvPr/>
              </p:nvCxnSpPr>
              <p:spPr bwMode="auto">
                <a:xfrm>
                  <a:off x="3956201" y="504056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5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5786179" y="504057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39" name="直接连接符 38"/>
              <p:cNvCxnSpPr>
                <a:stCxn id="46" idx="0"/>
                <a:endCxn id="41" idx="1"/>
              </p:cNvCxnSpPr>
              <p:nvPr/>
            </p:nvCxnSpPr>
            <p:spPr>
              <a:xfrm>
                <a:off x="3715498" y="2398820"/>
                <a:ext cx="3" cy="412255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flipV="1">
                <a:off x="2929080" y="827923"/>
                <a:ext cx="721159" cy="4558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1" name="TextBox 30"/>
          <p:cNvSpPr txBox="1"/>
          <p:nvPr/>
        </p:nvSpPr>
        <p:spPr>
          <a:xfrm>
            <a:off x="26894" y="33193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国际商务谈判的种类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5" y="26705"/>
            <a:ext cx="2714625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圆角矩形 32"/>
          <p:cNvSpPr/>
          <p:nvPr/>
        </p:nvSpPr>
        <p:spPr>
          <a:xfrm>
            <a:off x="7421724" y="74696"/>
            <a:ext cx="868165" cy="23549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五边形 33"/>
          <p:cNvSpPr/>
          <p:nvPr/>
        </p:nvSpPr>
        <p:spPr>
          <a:xfrm flipH="1">
            <a:off x="5086463" y="655795"/>
            <a:ext cx="1380908" cy="24527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名词解释</a:t>
            </a:r>
          </a:p>
        </p:txBody>
      </p:sp>
    </p:spTree>
    <p:extLst>
      <p:ext uri="{BB962C8B-B14F-4D97-AF65-F5344CB8AC3E}">
        <p14:creationId xmlns:p14="http://schemas.microsoft.com/office/powerpoint/2010/main" val="407096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10192"/>
            <a:ext cx="1268760" cy="48333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261879"/>
              </p:ext>
            </p:extLst>
          </p:nvPr>
        </p:nvGraphicFramePr>
        <p:xfrm>
          <a:off x="0" y="951570"/>
          <a:ext cx="1268760" cy="290895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272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sz="1100" dirty="0"/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1681344"/>
            <a:ext cx="3770451" cy="748166"/>
            <a:chOff x="-3335588" y="915915"/>
            <a:chExt cx="5027268" cy="822849"/>
          </a:xfrm>
        </p:grpSpPr>
        <p:sp>
          <p:nvSpPr>
            <p:cNvPr id="7" name="矩形 6"/>
            <p:cNvSpPr/>
            <p:nvPr userDrawn="1"/>
          </p:nvSpPr>
          <p:spPr>
            <a:xfrm>
              <a:off x="-3335588" y="915915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种类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430778" y="95157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492534" y="489234"/>
            <a:ext cx="3370154" cy="4385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1.2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国际商务谈判的种类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48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263394" y="1493511"/>
            <a:ext cx="3827663" cy="2914360"/>
            <a:chOff x="3678347" y="1727489"/>
            <a:chExt cx="5744505" cy="3885813"/>
          </a:xfrm>
        </p:grpSpPr>
        <p:grpSp>
          <p:nvGrpSpPr>
            <p:cNvPr id="25" name="组合 24"/>
            <p:cNvGrpSpPr/>
            <p:nvPr/>
          </p:nvGrpSpPr>
          <p:grpSpPr>
            <a:xfrm>
              <a:off x="5141947" y="1727489"/>
              <a:ext cx="4280905" cy="3885813"/>
              <a:chOff x="4552948" y="192786"/>
              <a:chExt cx="5388928" cy="3585579"/>
            </a:xfrm>
          </p:grpSpPr>
          <p:sp>
            <p:nvSpPr>
              <p:cNvPr id="51" name="TextBox 4"/>
              <p:cNvSpPr>
                <a:spLocks noChangeArrowheads="1"/>
              </p:cNvSpPr>
              <p:nvPr/>
            </p:nvSpPr>
            <p:spPr bwMode="auto">
              <a:xfrm>
                <a:off x="4552948" y="788880"/>
                <a:ext cx="4232883" cy="4827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谈判利益主体的数量</a:t>
                </a:r>
              </a:p>
            </p:txBody>
          </p:sp>
          <p:sp>
            <p:nvSpPr>
              <p:cNvPr id="52" name="TextBox 4"/>
              <p:cNvSpPr>
                <a:spLocks noChangeArrowheads="1"/>
              </p:cNvSpPr>
              <p:nvPr/>
            </p:nvSpPr>
            <p:spPr bwMode="auto">
              <a:xfrm>
                <a:off x="4552952" y="192786"/>
                <a:ext cx="3870545" cy="4827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参加谈判的人数规模</a:t>
                </a:r>
              </a:p>
            </p:txBody>
          </p:sp>
          <p:sp>
            <p:nvSpPr>
              <p:cNvPr id="53" name="TextBox 4"/>
              <p:cNvSpPr>
                <a:spLocks noChangeArrowheads="1"/>
              </p:cNvSpPr>
              <p:nvPr/>
            </p:nvSpPr>
            <p:spPr bwMode="auto">
              <a:xfrm>
                <a:off x="4552952" y="1409636"/>
                <a:ext cx="3870545" cy="4827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谈判双方接触的方式</a:t>
                </a:r>
              </a:p>
            </p:txBody>
          </p:sp>
          <p:sp>
            <p:nvSpPr>
              <p:cNvPr id="54" name="TextBox 4"/>
              <p:cNvSpPr>
                <a:spLocks noChangeArrowheads="1"/>
              </p:cNvSpPr>
              <p:nvPr/>
            </p:nvSpPr>
            <p:spPr bwMode="auto">
              <a:xfrm>
                <a:off x="4552952" y="2055039"/>
                <a:ext cx="3106737" cy="4827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进行的地点</a:t>
                </a:r>
              </a:p>
            </p:txBody>
          </p:sp>
          <p:sp>
            <p:nvSpPr>
              <p:cNvPr id="55" name="TextBox 4"/>
              <p:cNvSpPr>
                <a:spLocks noChangeArrowheads="1"/>
              </p:cNvSpPr>
              <p:nvPr/>
            </p:nvSpPr>
            <p:spPr bwMode="auto">
              <a:xfrm>
                <a:off x="4552952" y="2675793"/>
                <a:ext cx="5388924" cy="4827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谈判中双方所采取的态度与方针</a:t>
                </a:r>
              </a:p>
            </p:txBody>
          </p:sp>
          <p:sp>
            <p:nvSpPr>
              <p:cNvPr id="56" name="TextBox 4"/>
              <p:cNvSpPr>
                <a:spLocks noChangeArrowheads="1"/>
              </p:cNvSpPr>
              <p:nvPr/>
            </p:nvSpPr>
            <p:spPr bwMode="auto">
              <a:xfrm>
                <a:off x="4552952" y="3295571"/>
                <a:ext cx="3421928" cy="4827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谈判的内容</a:t>
                </a: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3678347" y="1931964"/>
              <a:ext cx="1087757" cy="3427832"/>
              <a:chOff x="2929080" y="352457"/>
              <a:chExt cx="1395424" cy="3162984"/>
            </a:xfrm>
          </p:grpSpPr>
          <p:grpSp>
            <p:nvGrpSpPr>
              <p:cNvPr id="37" name="组合 30"/>
              <p:cNvGrpSpPr>
                <a:grpSpLocks/>
              </p:cNvGrpSpPr>
              <p:nvPr/>
            </p:nvGrpSpPr>
            <p:grpSpPr bwMode="auto">
              <a:xfrm rot="16200000">
                <a:off x="2996819" y="1071135"/>
                <a:ext cx="2046363" cy="609007"/>
                <a:chOff x="0" y="504056"/>
                <a:chExt cx="6032665" cy="648074"/>
              </a:xfrm>
            </p:grpSpPr>
            <p:sp>
              <p:nvSpPr>
                <p:cNvPr id="46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0" y="504056"/>
                  <a:ext cx="6032665" cy="1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cxnSp>
              <p:nvCxnSpPr>
                <p:cNvPr id="47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220413" y="504058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8" name="直接箭头连接符 33"/>
                <p:cNvCxnSpPr>
                  <a:cxnSpLocks noChangeShapeType="1"/>
                </p:cNvCxnSpPr>
                <p:nvPr/>
              </p:nvCxnSpPr>
              <p:spPr bwMode="auto">
                <a:xfrm>
                  <a:off x="2201792" y="504056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9" name="直接箭头连接符 34"/>
                <p:cNvCxnSpPr>
                  <a:cxnSpLocks noChangeShapeType="1"/>
                </p:cNvCxnSpPr>
                <p:nvPr/>
              </p:nvCxnSpPr>
              <p:spPr bwMode="auto">
                <a:xfrm>
                  <a:off x="4144450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0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8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38" name="组合 30"/>
              <p:cNvGrpSpPr>
                <a:grpSpLocks/>
              </p:cNvGrpSpPr>
              <p:nvPr/>
            </p:nvGrpSpPr>
            <p:grpSpPr bwMode="auto">
              <a:xfrm rot="16200000">
                <a:off x="3667818" y="2858756"/>
                <a:ext cx="704364" cy="609006"/>
                <a:chOff x="3956201" y="504056"/>
                <a:chExt cx="2076462" cy="648073"/>
              </a:xfrm>
            </p:grpSpPr>
            <p:sp>
              <p:nvSpPr>
                <p:cNvPr id="41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3956206" y="504059"/>
                  <a:ext cx="2076457" cy="0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cxnSp>
              <p:nvCxnSpPr>
                <p:cNvPr id="44" name="直接箭头连接符 34"/>
                <p:cNvCxnSpPr>
                  <a:cxnSpLocks noChangeShapeType="1"/>
                </p:cNvCxnSpPr>
                <p:nvPr/>
              </p:nvCxnSpPr>
              <p:spPr bwMode="auto">
                <a:xfrm>
                  <a:off x="3956201" y="504056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5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5786179" y="504057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39" name="直接连接符 38"/>
              <p:cNvCxnSpPr>
                <a:stCxn id="46" idx="0"/>
                <a:endCxn id="41" idx="1"/>
              </p:cNvCxnSpPr>
              <p:nvPr/>
            </p:nvCxnSpPr>
            <p:spPr>
              <a:xfrm>
                <a:off x="3715498" y="2398820"/>
                <a:ext cx="3" cy="412255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flipV="1">
                <a:off x="2929080" y="827923"/>
                <a:ext cx="721159" cy="4558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五边形 31"/>
          <p:cNvSpPr/>
          <p:nvPr/>
        </p:nvSpPr>
        <p:spPr>
          <a:xfrm flipH="1">
            <a:off x="5086463" y="655795"/>
            <a:ext cx="1380908" cy="24527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名词解释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="" xmlns:a16="http://schemas.microsoft.com/office/drawing/2014/main" id="{AB675FDB-D9E3-4554-8200-0B1B28AD9D84}"/>
              </a:ext>
            </a:extLst>
          </p:cNvPr>
          <p:cNvSpPr txBox="1"/>
          <p:nvPr/>
        </p:nvSpPr>
        <p:spPr>
          <a:xfrm>
            <a:off x="1492535" y="1075073"/>
            <a:ext cx="2831544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1.2.1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按参加谈判的人数规模划分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6894" y="33193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1.2.1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按参加谈判的人数规模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划分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5" y="26705"/>
            <a:ext cx="2714625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圆角矩形 42"/>
          <p:cNvSpPr/>
          <p:nvPr/>
        </p:nvSpPr>
        <p:spPr>
          <a:xfrm>
            <a:off x="7421724" y="74696"/>
            <a:ext cx="868165" cy="23549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66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10192"/>
            <a:ext cx="1268760" cy="48333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261879"/>
              </p:ext>
            </p:extLst>
          </p:nvPr>
        </p:nvGraphicFramePr>
        <p:xfrm>
          <a:off x="0" y="951570"/>
          <a:ext cx="1268760" cy="290895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272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sz="1100" dirty="0"/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1681344"/>
            <a:ext cx="3770451" cy="748166"/>
            <a:chOff x="-3335588" y="915915"/>
            <a:chExt cx="5027268" cy="822849"/>
          </a:xfrm>
        </p:grpSpPr>
        <p:sp>
          <p:nvSpPr>
            <p:cNvPr id="7" name="矩形 6"/>
            <p:cNvSpPr/>
            <p:nvPr userDrawn="1"/>
          </p:nvSpPr>
          <p:spPr>
            <a:xfrm>
              <a:off x="-3335588" y="915915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种类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430778" y="95157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492534" y="489234"/>
            <a:ext cx="3370154" cy="4385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1.2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国际商务谈判的种类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49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263393" y="1493510"/>
            <a:ext cx="4924943" cy="2914361"/>
            <a:chOff x="3678347" y="1727488"/>
            <a:chExt cx="7391288" cy="3885814"/>
          </a:xfrm>
        </p:grpSpPr>
        <p:grpSp>
          <p:nvGrpSpPr>
            <p:cNvPr id="25" name="组合 24"/>
            <p:cNvGrpSpPr/>
            <p:nvPr/>
          </p:nvGrpSpPr>
          <p:grpSpPr>
            <a:xfrm>
              <a:off x="5141947" y="1727488"/>
              <a:ext cx="5927688" cy="3885814"/>
              <a:chOff x="4552948" y="192785"/>
              <a:chExt cx="7461947" cy="3585580"/>
            </a:xfrm>
          </p:grpSpPr>
          <p:sp>
            <p:nvSpPr>
              <p:cNvPr id="51" name="TextBox 4"/>
              <p:cNvSpPr>
                <a:spLocks noChangeArrowheads="1"/>
              </p:cNvSpPr>
              <p:nvPr/>
            </p:nvSpPr>
            <p:spPr bwMode="auto">
              <a:xfrm>
                <a:off x="4552948" y="788881"/>
                <a:ext cx="4232883" cy="4827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谈判利益主体的数量</a:t>
                </a:r>
              </a:p>
            </p:txBody>
          </p:sp>
          <p:sp>
            <p:nvSpPr>
              <p:cNvPr id="52" name="TextBox 4"/>
              <p:cNvSpPr>
                <a:spLocks noChangeArrowheads="1"/>
              </p:cNvSpPr>
              <p:nvPr/>
            </p:nvSpPr>
            <p:spPr bwMode="auto">
              <a:xfrm>
                <a:off x="4552952" y="192785"/>
                <a:ext cx="7461943" cy="4827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参加谈判的人数规模：    个体谈判    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 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集体谈判</a:t>
                </a:r>
              </a:p>
            </p:txBody>
          </p:sp>
          <p:sp>
            <p:nvSpPr>
              <p:cNvPr id="53" name="TextBox 4"/>
              <p:cNvSpPr>
                <a:spLocks noChangeArrowheads="1"/>
              </p:cNvSpPr>
              <p:nvPr/>
            </p:nvSpPr>
            <p:spPr bwMode="auto">
              <a:xfrm>
                <a:off x="4552952" y="1409636"/>
                <a:ext cx="3870545" cy="4827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谈判双方接触的方式</a:t>
                </a:r>
              </a:p>
            </p:txBody>
          </p:sp>
          <p:sp>
            <p:nvSpPr>
              <p:cNvPr id="54" name="TextBox 4"/>
              <p:cNvSpPr>
                <a:spLocks noChangeArrowheads="1"/>
              </p:cNvSpPr>
              <p:nvPr/>
            </p:nvSpPr>
            <p:spPr bwMode="auto">
              <a:xfrm>
                <a:off x="4552952" y="2055039"/>
                <a:ext cx="3106738" cy="4827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进行的地点</a:t>
                </a:r>
              </a:p>
            </p:txBody>
          </p:sp>
          <p:sp>
            <p:nvSpPr>
              <p:cNvPr id="55" name="TextBox 4"/>
              <p:cNvSpPr>
                <a:spLocks noChangeArrowheads="1"/>
              </p:cNvSpPr>
              <p:nvPr/>
            </p:nvSpPr>
            <p:spPr bwMode="auto">
              <a:xfrm>
                <a:off x="4552952" y="2675793"/>
                <a:ext cx="5388925" cy="4827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谈判中双方所采取的态度与方针</a:t>
                </a:r>
              </a:p>
            </p:txBody>
          </p:sp>
          <p:sp>
            <p:nvSpPr>
              <p:cNvPr id="56" name="TextBox 4"/>
              <p:cNvSpPr>
                <a:spLocks noChangeArrowheads="1"/>
              </p:cNvSpPr>
              <p:nvPr/>
            </p:nvSpPr>
            <p:spPr bwMode="auto">
              <a:xfrm>
                <a:off x="4552952" y="3295571"/>
                <a:ext cx="3421928" cy="4827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谈判的内容</a:t>
                </a: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3678347" y="1931964"/>
              <a:ext cx="1087757" cy="3427832"/>
              <a:chOff x="2929080" y="352457"/>
              <a:chExt cx="1395424" cy="3162984"/>
            </a:xfrm>
          </p:grpSpPr>
          <p:grpSp>
            <p:nvGrpSpPr>
              <p:cNvPr id="37" name="组合 30"/>
              <p:cNvGrpSpPr>
                <a:grpSpLocks/>
              </p:cNvGrpSpPr>
              <p:nvPr/>
            </p:nvGrpSpPr>
            <p:grpSpPr bwMode="auto">
              <a:xfrm rot="16200000">
                <a:off x="2996819" y="1071135"/>
                <a:ext cx="2046363" cy="609007"/>
                <a:chOff x="0" y="504056"/>
                <a:chExt cx="6032665" cy="648074"/>
              </a:xfrm>
            </p:grpSpPr>
            <p:sp>
              <p:nvSpPr>
                <p:cNvPr id="46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0" y="504056"/>
                  <a:ext cx="6032665" cy="1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cxnSp>
              <p:nvCxnSpPr>
                <p:cNvPr id="47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220413" y="504058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8" name="直接箭头连接符 33"/>
                <p:cNvCxnSpPr>
                  <a:cxnSpLocks noChangeShapeType="1"/>
                </p:cNvCxnSpPr>
                <p:nvPr/>
              </p:nvCxnSpPr>
              <p:spPr bwMode="auto">
                <a:xfrm>
                  <a:off x="2201792" y="504056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9" name="直接箭头连接符 34"/>
                <p:cNvCxnSpPr>
                  <a:cxnSpLocks noChangeShapeType="1"/>
                </p:cNvCxnSpPr>
                <p:nvPr/>
              </p:nvCxnSpPr>
              <p:spPr bwMode="auto">
                <a:xfrm>
                  <a:off x="4144450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0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8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38" name="组合 30"/>
              <p:cNvGrpSpPr>
                <a:grpSpLocks/>
              </p:cNvGrpSpPr>
              <p:nvPr/>
            </p:nvGrpSpPr>
            <p:grpSpPr bwMode="auto">
              <a:xfrm rot="16200000">
                <a:off x="3667818" y="2858756"/>
                <a:ext cx="704364" cy="609006"/>
                <a:chOff x="3956201" y="504056"/>
                <a:chExt cx="2076462" cy="648073"/>
              </a:xfrm>
            </p:grpSpPr>
            <p:sp>
              <p:nvSpPr>
                <p:cNvPr id="41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3956206" y="504059"/>
                  <a:ext cx="2076457" cy="0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cxnSp>
              <p:nvCxnSpPr>
                <p:cNvPr id="44" name="直接箭头连接符 34"/>
                <p:cNvCxnSpPr>
                  <a:cxnSpLocks noChangeShapeType="1"/>
                </p:cNvCxnSpPr>
                <p:nvPr/>
              </p:nvCxnSpPr>
              <p:spPr bwMode="auto">
                <a:xfrm>
                  <a:off x="3956201" y="504056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5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5786179" y="504057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39" name="直接连接符 38"/>
              <p:cNvCxnSpPr>
                <a:stCxn id="46" idx="0"/>
                <a:endCxn id="41" idx="1"/>
              </p:cNvCxnSpPr>
              <p:nvPr/>
            </p:nvCxnSpPr>
            <p:spPr>
              <a:xfrm>
                <a:off x="3715498" y="2398820"/>
                <a:ext cx="3" cy="412255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flipV="1">
                <a:off x="2929080" y="827923"/>
                <a:ext cx="721159" cy="4558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文本框 31">
            <a:extLst>
              <a:ext uri="{FF2B5EF4-FFF2-40B4-BE49-F238E27FC236}">
                <a16:creationId xmlns="" xmlns:a16="http://schemas.microsoft.com/office/drawing/2014/main" id="{48A69117-F2E3-4542-8DBF-0404A86C7097}"/>
              </a:ext>
            </a:extLst>
          </p:cNvPr>
          <p:cNvSpPr txBox="1"/>
          <p:nvPr/>
        </p:nvSpPr>
        <p:spPr>
          <a:xfrm>
            <a:off x="1492535" y="1075073"/>
            <a:ext cx="2831544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1.2.1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按参加谈判的人数规模划分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6894" y="33193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1.2.1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按参加谈判的人数规模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划分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5" y="26705"/>
            <a:ext cx="2714625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圆角矩形 34"/>
          <p:cNvSpPr/>
          <p:nvPr/>
        </p:nvSpPr>
        <p:spPr>
          <a:xfrm>
            <a:off x="7421724" y="74696"/>
            <a:ext cx="868165" cy="23549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55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 220"/>
          <p:cNvSpPr/>
          <p:nvPr/>
        </p:nvSpPr>
        <p:spPr>
          <a:xfrm>
            <a:off x="-635" y="302895"/>
            <a:ext cx="1981200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上课技巧</a:t>
            </a:r>
          </a:p>
        </p:txBody>
      </p:sp>
      <p:sp>
        <p:nvSpPr>
          <p:cNvPr id="6" name="文本占位符 1"/>
          <p:cNvSpPr txBox="1">
            <a:spLocks/>
          </p:cNvSpPr>
          <p:nvPr/>
        </p:nvSpPr>
        <p:spPr>
          <a:xfrm>
            <a:off x="343376" y="1172145"/>
            <a:ext cx="8288975" cy="1961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+mn-cs"/>
              </a:defRPr>
            </a:lvl1pPr>
            <a:lvl2pPr marL="45720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+mn-cs"/>
              </a:defRPr>
            </a:lvl2pPr>
            <a:lvl3pPr marL="114300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+mn-cs"/>
              </a:defRPr>
            </a:lvl3pPr>
            <a:lvl4pPr marL="160020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78">
              <a:defRPr/>
            </a:pPr>
            <a:r>
              <a:rPr lang="en-US" altLang="zh-CN" dirty="0">
                <a:solidFill>
                  <a:sysClr val="windowText" lastClr="000000"/>
                </a:solidFill>
              </a:rPr>
              <a:t>1.</a:t>
            </a:r>
            <a:r>
              <a:rPr lang="zh-CN" altLang="en-US" dirty="0">
                <a:solidFill>
                  <a:sysClr val="windowText" lastClr="000000"/>
                </a:solidFill>
              </a:rPr>
              <a:t>认真听讲，积极互动。</a:t>
            </a:r>
          </a:p>
          <a:p>
            <a:pPr algn="ctr" defTabSz="914378">
              <a:defRPr/>
            </a:pPr>
            <a:r>
              <a:rPr lang="en-US" altLang="zh-CN" dirty="0">
                <a:solidFill>
                  <a:sysClr val="windowText" lastClr="000000"/>
                </a:solidFill>
              </a:rPr>
              <a:t>2.</a:t>
            </a:r>
            <a:r>
              <a:rPr lang="zh-CN" altLang="en-US" dirty="0">
                <a:solidFill>
                  <a:sysClr val="windowText" lastClr="000000"/>
                </a:solidFill>
              </a:rPr>
              <a:t>听懂多练，轻松通过。</a:t>
            </a:r>
            <a:endParaRPr lang="en-US" altLang="zh-CN" dirty="0">
              <a:solidFill>
                <a:sysClr val="windowText" lastClr="000000"/>
              </a:solidFill>
            </a:endParaRPr>
          </a:p>
          <a:p>
            <a:pPr algn="ctr" defTabSz="914378">
              <a:defRPr/>
            </a:pPr>
            <a:r>
              <a:rPr lang="zh-CN" altLang="en-US" dirty="0">
                <a:solidFill>
                  <a:sysClr val="windowText" lastClr="000000"/>
                </a:solidFill>
              </a:rPr>
              <a:t> </a:t>
            </a:r>
            <a:endParaRPr lang="en-US" altLang="zh-CN" dirty="0">
              <a:solidFill>
                <a:sysClr val="windowText" lastClr="000000"/>
              </a:solidFill>
            </a:endParaRPr>
          </a:p>
          <a:p>
            <a:pPr algn="ctr" defTabSz="914378">
              <a:defRPr/>
            </a:pPr>
            <a:r>
              <a:rPr lang="zh-CN" altLang="en-US" dirty="0">
                <a:solidFill>
                  <a:sysClr val="windowText" lastClr="000000"/>
                </a:solidFill>
              </a:rPr>
              <a:t>知识点易考题型</a:t>
            </a:r>
            <a:r>
              <a:rPr lang="en-US" altLang="zh-CN" dirty="0">
                <a:solidFill>
                  <a:sysClr val="windowText" lastClr="000000"/>
                </a:solidFill>
              </a:rPr>
              <a:t>→</a:t>
            </a:r>
            <a:r>
              <a:rPr lang="zh-CN" altLang="en-US" dirty="0">
                <a:solidFill>
                  <a:sysClr val="windowText" lastClr="000000"/>
                </a:solidFill>
              </a:rPr>
              <a:t>（单选、多选、名词解释、简答、论述、案例分析题）</a:t>
            </a:r>
            <a:endParaRPr lang="en-US" altLang="zh-CN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60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10192"/>
            <a:ext cx="1268760" cy="48333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261879"/>
              </p:ext>
            </p:extLst>
          </p:nvPr>
        </p:nvGraphicFramePr>
        <p:xfrm>
          <a:off x="0" y="951570"/>
          <a:ext cx="1268760" cy="290895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272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sz="1100" dirty="0"/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1681344"/>
            <a:ext cx="3770451" cy="748166"/>
            <a:chOff x="-3335588" y="915915"/>
            <a:chExt cx="5027268" cy="822849"/>
          </a:xfrm>
        </p:grpSpPr>
        <p:sp>
          <p:nvSpPr>
            <p:cNvPr id="7" name="矩形 6"/>
            <p:cNvSpPr/>
            <p:nvPr userDrawn="1"/>
          </p:nvSpPr>
          <p:spPr>
            <a:xfrm>
              <a:off x="-3335588" y="915915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种类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430778" y="95157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492534" y="489234"/>
            <a:ext cx="3370154" cy="4385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1.2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国际商务谈判的种类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50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263393" y="1493510"/>
            <a:ext cx="5006777" cy="2914361"/>
            <a:chOff x="3678347" y="1727488"/>
            <a:chExt cx="7514104" cy="3885814"/>
          </a:xfrm>
        </p:grpSpPr>
        <p:grpSp>
          <p:nvGrpSpPr>
            <p:cNvPr id="25" name="组合 24"/>
            <p:cNvGrpSpPr/>
            <p:nvPr/>
          </p:nvGrpSpPr>
          <p:grpSpPr>
            <a:xfrm>
              <a:off x="5141948" y="1727488"/>
              <a:ext cx="6050503" cy="3885814"/>
              <a:chOff x="4552949" y="192785"/>
              <a:chExt cx="7616551" cy="3585580"/>
            </a:xfrm>
          </p:grpSpPr>
          <p:sp>
            <p:nvSpPr>
              <p:cNvPr id="51" name="TextBox 4"/>
              <p:cNvSpPr>
                <a:spLocks noChangeArrowheads="1"/>
              </p:cNvSpPr>
              <p:nvPr/>
            </p:nvSpPr>
            <p:spPr bwMode="auto">
              <a:xfrm>
                <a:off x="4552949" y="788880"/>
                <a:ext cx="7616551" cy="4827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谈判利益主体的数量：    双方谈判    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 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多方谈判</a:t>
                </a:r>
              </a:p>
            </p:txBody>
          </p:sp>
          <p:sp>
            <p:nvSpPr>
              <p:cNvPr id="52" name="TextBox 4"/>
              <p:cNvSpPr>
                <a:spLocks noChangeArrowheads="1"/>
              </p:cNvSpPr>
              <p:nvPr/>
            </p:nvSpPr>
            <p:spPr bwMode="auto">
              <a:xfrm>
                <a:off x="4552951" y="192785"/>
                <a:ext cx="7461944" cy="4827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参加谈判的人数规模：    个体谈判    </a:t>
                </a:r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 </a:t>
                </a: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集体谈判</a:t>
                </a:r>
              </a:p>
            </p:txBody>
          </p:sp>
          <p:sp>
            <p:nvSpPr>
              <p:cNvPr id="53" name="TextBox 4"/>
              <p:cNvSpPr>
                <a:spLocks noChangeArrowheads="1"/>
              </p:cNvSpPr>
              <p:nvPr/>
            </p:nvSpPr>
            <p:spPr bwMode="auto">
              <a:xfrm>
                <a:off x="4552951" y="1409636"/>
                <a:ext cx="3870546" cy="4827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谈判双方接触的方式</a:t>
                </a:r>
              </a:p>
            </p:txBody>
          </p:sp>
          <p:sp>
            <p:nvSpPr>
              <p:cNvPr id="54" name="TextBox 4"/>
              <p:cNvSpPr>
                <a:spLocks noChangeArrowheads="1"/>
              </p:cNvSpPr>
              <p:nvPr/>
            </p:nvSpPr>
            <p:spPr bwMode="auto">
              <a:xfrm>
                <a:off x="4552951" y="2055039"/>
                <a:ext cx="3106738" cy="4827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进行的地点</a:t>
                </a:r>
              </a:p>
            </p:txBody>
          </p:sp>
          <p:sp>
            <p:nvSpPr>
              <p:cNvPr id="55" name="TextBox 4"/>
              <p:cNvSpPr>
                <a:spLocks noChangeArrowheads="1"/>
              </p:cNvSpPr>
              <p:nvPr/>
            </p:nvSpPr>
            <p:spPr bwMode="auto">
              <a:xfrm>
                <a:off x="4552951" y="2675793"/>
                <a:ext cx="5388925" cy="4827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谈判中双方所采取的态度与方针</a:t>
                </a:r>
              </a:p>
            </p:txBody>
          </p:sp>
          <p:sp>
            <p:nvSpPr>
              <p:cNvPr id="56" name="TextBox 4"/>
              <p:cNvSpPr>
                <a:spLocks noChangeArrowheads="1"/>
              </p:cNvSpPr>
              <p:nvPr/>
            </p:nvSpPr>
            <p:spPr bwMode="auto">
              <a:xfrm>
                <a:off x="4552951" y="3295571"/>
                <a:ext cx="3421928" cy="4827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谈判的内容</a:t>
                </a: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3678347" y="1931964"/>
              <a:ext cx="1087757" cy="3427832"/>
              <a:chOff x="2929080" y="352457"/>
              <a:chExt cx="1395424" cy="3162984"/>
            </a:xfrm>
          </p:grpSpPr>
          <p:grpSp>
            <p:nvGrpSpPr>
              <p:cNvPr id="37" name="组合 30"/>
              <p:cNvGrpSpPr>
                <a:grpSpLocks/>
              </p:cNvGrpSpPr>
              <p:nvPr/>
            </p:nvGrpSpPr>
            <p:grpSpPr bwMode="auto">
              <a:xfrm rot="16200000">
                <a:off x="2996819" y="1071135"/>
                <a:ext cx="2046363" cy="609007"/>
                <a:chOff x="0" y="504056"/>
                <a:chExt cx="6032665" cy="648074"/>
              </a:xfrm>
            </p:grpSpPr>
            <p:sp>
              <p:nvSpPr>
                <p:cNvPr id="46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0" y="504056"/>
                  <a:ext cx="6032665" cy="1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cxnSp>
              <p:nvCxnSpPr>
                <p:cNvPr id="47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220413" y="504058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8" name="直接箭头连接符 33"/>
                <p:cNvCxnSpPr>
                  <a:cxnSpLocks noChangeShapeType="1"/>
                </p:cNvCxnSpPr>
                <p:nvPr/>
              </p:nvCxnSpPr>
              <p:spPr bwMode="auto">
                <a:xfrm>
                  <a:off x="2201792" y="504056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9" name="直接箭头连接符 34"/>
                <p:cNvCxnSpPr>
                  <a:cxnSpLocks noChangeShapeType="1"/>
                </p:cNvCxnSpPr>
                <p:nvPr/>
              </p:nvCxnSpPr>
              <p:spPr bwMode="auto">
                <a:xfrm>
                  <a:off x="4144450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0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8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38" name="组合 30"/>
              <p:cNvGrpSpPr>
                <a:grpSpLocks/>
              </p:cNvGrpSpPr>
              <p:nvPr/>
            </p:nvGrpSpPr>
            <p:grpSpPr bwMode="auto">
              <a:xfrm rot="16200000">
                <a:off x="3667818" y="2858756"/>
                <a:ext cx="704364" cy="609006"/>
                <a:chOff x="3956201" y="504056"/>
                <a:chExt cx="2076462" cy="648073"/>
              </a:xfrm>
            </p:grpSpPr>
            <p:sp>
              <p:nvSpPr>
                <p:cNvPr id="41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3956206" y="504059"/>
                  <a:ext cx="2076457" cy="0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cxnSp>
              <p:nvCxnSpPr>
                <p:cNvPr id="44" name="直接箭头连接符 34"/>
                <p:cNvCxnSpPr>
                  <a:cxnSpLocks noChangeShapeType="1"/>
                </p:cNvCxnSpPr>
                <p:nvPr/>
              </p:nvCxnSpPr>
              <p:spPr bwMode="auto">
                <a:xfrm>
                  <a:off x="3956201" y="504056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5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5786179" y="504057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39" name="直接连接符 38"/>
              <p:cNvCxnSpPr>
                <a:stCxn id="46" idx="0"/>
                <a:endCxn id="41" idx="1"/>
              </p:cNvCxnSpPr>
              <p:nvPr/>
            </p:nvCxnSpPr>
            <p:spPr>
              <a:xfrm>
                <a:off x="3715498" y="2398820"/>
                <a:ext cx="3" cy="412255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flipV="1">
                <a:off x="2929080" y="827923"/>
                <a:ext cx="721159" cy="4558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文本框 31">
            <a:extLst>
              <a:ext uri="{FF2B5EF4-FFF2-40B4-BE49-F238E27FC236}">
                <a16:creationId xmlns="" xmlns:a16="http://schemas.microsoft.com/office/drawing/2014/main" id="{B25F91EB-1391-46DF-B78D-A4211A6E8E54}"/>
              </a:ext>
            </a:extLst>
          </p:cNvPr>
          <p:cNvSpPr txBox="1"/>
          <p:nvPr/>
        </p:nvSpPr>
        <p:spPr>
          <a:xfrm>
            <a:off x="1492535" y="1075073"/>
            <a:ext cx="3190617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1.2.2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按参加谈判的利益主体数量划分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6894" y="33193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1.2.2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按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参加谈判的利益主体数量划分</a:t>
            </a: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5" y="26705"/>
            <a:ext cx="2714625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圆角矩形 34"/>
          <p:cNvSpPr/>
          <p:nvPr/>
        </p:nvSpPr>
        <p:spPr>
          <a:xfrm>
            <a:off x="7421724" y="371486"/>
            <a:ext cx="1229907" cy="23549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98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10192"/>
            <a:ext cx="1268760" cy="48333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261879"/>
              </p:ext>
            </p:extLst>
          </p:nvPr>
        </p:nvGraphicFramePr>
        <p:xfrm>
          <a:off x="0" y="951570"/>
          <a:ext cx="1268760" cy="290895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272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sz="1100" dirty="0"/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1681344"/>
            <a:ext cx="3770451" cy="748166"/>
            <a:chOff x="-3335588" y="915915"/>
            <a:chExt cx="5027268" cy="822849"/>
          </a:xfrm>
        </p:grpSpPr>
        <p:sp>
          <p:nvSpPr>
            <p:cNvPr id="7" name="矩形 6"/>
            <p:cNvSpPr/>
            <p:nvPr userDrawn="1"/>
          </p:nvSpPr>
          <p:spPr>
            <a:xfrm>
              <a:off x="-3335588" y="915915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种类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430778" y="95157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492534" y="489234"/>
            <a:ext cx="3370154" cy="4385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1.2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国际商务谈判的种类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51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263393" y="1493510"/>
            <a:ext cx="5217794" cy="2914361"/>
            <a:chOff x="3678347" y="1727488"/>
            <a:chExt cx="7830795" cy="3885814"/>
          </a:xfrm>
        </p:grpSpPr>
        <p:grpSp>
          <p:nvGrpSpPr>
            <p:cNvPr id="25" name="组合 24"/>
            <p:cNvGrpSpPr/>
            <p:nvPr/>
          </p:nvGrpSpPr>
          <p:grpSpPr>
            <a:xfrm>
              <a:off x="5141948" y="1727488"/>
              <a:ext cx="6367194" cy="3885814"/>
              <a:chOff x="4552949" y="192785"/>
              <a:chExt cx="8015210" cy="3585580"/>
            </a:xfrm>
          </p:grpSpPr>
          <p:sp>
            <p:nvSpPr>
              <p:cNvPr id="51" name="TextBox 4"/>
              <p:cNvSpPr>
                <a:spLocks noChangeArrowheads="1"/>
              </p:cNvSpPr>
              <p:nvPr/>
            </p:nvSpPr>
            <p:spPr bwMode="auto">
              <a:xfrm>
                <a:off x="4552949" y="788881"/>
                <a:ext cx="7461946" cy="4827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谈判利益主体的数量：    双方谈判    </a:t>
                </a:r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 </a:t>
                </a: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多方谈判</a:t>
                </a:r>
              </a:p>
            </p:txBody>
          </p:sp>
          <p:sp>
            <p:nvSpPr>
              <p:cNvPr id="52" name="TextBox 4"/>
              <p:cNvSpPr>
                <a:spLocks noChangeArrowheads="1"/>
              </p:cNvSpPr>
              <p:nvPr/>
            </p:nvSpPr>
            <p:spPr bwMode="auto">
              <a:xfrm>
                <a:off x="4552951" y="192785"/>
                <a:ext cx="7461944" cy="4827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参加谈判的人数规模：    个体谈判    </a:t>
                </a:r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 </a:t>
                </a: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集体谈判</a:t>
                </a:r>
              </a:p>
            </p:txBody>
          </p:sp>
          <p:sp>
            <p:nvSpPr>
              <p:cNvPr id="53" name="TextBox 4"/>
              <p:cNvSpPr>
                <a:spLocks noChangeArrowheads="1"/>
              </p:cNvSpPr>
              <p:nvPr/>
            </p:nvSpPr>
            <p:spPr bwMode="auto">
              <a:xfrm>
                <a:off x="4552951" y="1409636"/>
                <a:ext cx="8015208" cy="4827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谈判双方接触的方式：    口头谈判    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 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书面谈判</a:t>
                </a:r>
              </a:p>
            </p:txBody>
          </p:sp>
          <p:sp>
            <p:nvSpPr>
              <p:cNvPr id="54" name="TextBox 4"/>
              <p:cNvSpPr>
                <a:spLocks noChangeArrowheads="1"/>
              </p:cNvSpPr>
              <p:nvPr/>
            </p:nvSpPr>
            <p:spPr bwMode="auto">
              <a:xfrm>
                <a:off x="4552951" y="2055039"/>
                <a:ext cx="3106738" cy="4827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进行的地点</a:t>
                </a:r>
              </a:p>
            </p:txBody>
          </p:sp>
          <p:sp>
            <p:nvSpPr>
              <p:cNvPr id="55" name="TextBox 4"/>
              <p:cNvSpPr>
                <a:spLocks noChangeArrowheads="1"/>
              </p:cNvSpPr>
              <p:nvPr/>
            </p:nvSpPr>
            <p:spPr bwMode="auto">
              <a:xfrm>
                <a:off x="4552951" y="2675793"/>
                <a:ext cx="5388925" cy="4827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谈判中双方所采取的态度与方针</a:t>
                </a:r>
              </a:p>
            </p:txBody>
          </p:sp>
          <p:sp>
            <p:nvSpPr>
              <p:cNvPr id="56" name="TextBox 4"/>
              <p:cNvSpPr>
                <a:spLocks noChangeArrowheads="1"/>
              </p:cNvSpPr>
              <p:nvPr/>
            </p:nvSpPr>
            <p:spPr bwMode="auto">
              <a:xfrm>
                <a:off x="4552951" y="3295571"/>
                <a:ext cx="3421928" cy="4827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谈判的内容</a:t>
                </a: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3678347" y="1931964"/>
              <a:ext cx="1087757" cy="3427832"/>
              <a:chOff x="2929080" y="352457"/>
              <a:chExt cx="1395424" cy="3162984"/>
            </a:xfrm>
          </p:grpSpPr>
          <p:grpSp>
            <p:nvGrpSpPr>
              <p:cNvPr id="37" name="组合 30"/>
              <p:cNvGrpSpPr>
                <a:grpSpLocks/>
              </p:cNvGrpSpPr>
              <p:nvPr/>
            </p:nvGrpSpPr>
            <p:grpSpPr bwMode="auto">
              <a:xfrm rot="16200000">
                <a:off x="2996819" y="1071135"/>
                <a:ext cx="2046363" cy="609007"/>
                <a:chOff x="0" y="504056"/>
                <a:chExt cx="6032665" cy="648074"/>
              </a:xfrm>
            </p:grpSpPr>
            <p:sp>
              <p:nvSpPr>
                <p:cNvPr id="46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0" y="504056"/>
                  <a:ext cx="6032665" cy="1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cxnSp>
              <p:nvCxnSpPr>
                <p:cNvPr id="47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220413" y="504058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8" name="直接箭头连接符 33"/>
                <p:cNvCxnSpPr>
                  <a:cxnSpLocks noChangeShapeType="1"/>
                </p:cNvCxnSpPr>
                <p:nvPr/>
              </p:nvCxnSpPr>
              <p:spPr bwMode="auto">
                <a:xfrm>
                  <a:off x="2201792" y="504056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9" name="直接箭头连接符 34"/>
                <p:cNvCxnSpPr>
                  <a:cxnSpLocks noChangeShapeType="1"/>
                </p:cNvCxnSpPr>
                <p:nvPr/>
              </p:nvCxnSpPr>
              <p:spPr bwMode="auto">
                <a:xfrm>
                  <a:off x="4144450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0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8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38" name="组合 30"/>
              <p:cNvGrpSpPr>
                <a:grpSpLocks/>
              </p:cNvGrpSpPr>
              <p:nvPr/>
            </p:nvGrpSpPr>
            <p:grpSpPr bwMode="auto">
              <a:xfrm rot="16200000">
                <a:off x="3667818" y="2858756"/>
                <a:ext cx="704364" cy="609006"/>
                <a:chOff x="3956201" y="504056"/>
                <a:chExt cx="2076462" cy="648073"/>
              </a:xfrm>
            </p:grpSpPr>
            <p:sp>
              <p:nvSpPr>
                <p:cNvPr id="41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3956206" y="504059"/>
                  <a:ext cx="2076457" cy="0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cxnSp>
              <p:nvCxnSpPr>
                <p:cNvPr id="44" name="直接箭头连接符 34"/>
                <p:cNvCxnSpPr>
                  <a:cxnSpLocks noChangeShapeType="1"/>
                </p:cNvCxnSpPr>
                <p:nvPr/>
              </p:nvCxnSpPr>
              <p:spPr bwMode="auto">
                <a:xfrm>
                  <a:off x="3956201" y="504056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5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5786179" y="504057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39" name="直接连接符 38"/>
              <p:cNvCxnSpPr>
                <a:stCxn id="46" idx="0"/>
                <a:endCxn id="41" idx="1"/>
              </p:cNvCxnSpPr>
              <p:nvPr/>
            </p:nvCxnSpPr>
            <p:spPr>
              <a:xfrm>
                <a:off x="3715498" y="2398820"/>
                <a:ext cx="3" cy="412255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flipV="1">
                <a:off x="2929080" y="827923"/>
                <a:ext cx="721159" cy="4558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文本框 31">
            <a:extLst>
              <a:ext uri="{FF2B5EF4-FFF2-40B4-BE49-F238E27FC236}">
                <a16:creationId xmlns="" xmlns:a16="http://schemas.microsoft.com/office/drawing/2014/main" id="{55FD04A9-39F5-42CC-96D4-63CCE5B5ECC6}"/>
              </a:ext>
            </a:extLst>
          </p:cNvPr>
          <p:cNvSpPr txBox="1"/>
          <p:nvPr/>
        </p:nvSpPr>
        <p:spPr>
          <a:xfrm>
            <a:off x="1492535" y="1075073"/>
            <a:ext cx="3190617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1.2.3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按谈判谈判双方接触的方式划分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6894" y="33193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1.2.3 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按谈判谈判双方接触的方式划分</a:t>
            </a: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5" y="26705"/>
            <a:ext cx="2714625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圆角矩形 34"/>
          <p:cNvSpPr/>
          <p:nvPr/>
        </p:nvSpPr>
        <p:spPr>
          <a:xfrm>
            <a:off x="7421724" y="692320"/>
            <a:ext cx="1229907" cy="23549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45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10192"/>
            <a:ext cx="1268760" cy="48333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261879"/>
              </p:ext>
            </p:extLst>
          </p:nvPr>
        </p:nvGraphicFramePr>
        <p:xfrm>
          <a:off x="0" y="951570"/>
          <a:ext cx="1268760" cy="290895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272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sz="1100" dirty="0"/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1681344"/>
            <a:ext cx="3770451" cy="748166"/>
            <a:chOff x="-3335588" y="915915"/>
            <a:chExt cx="5027268" cy="822849"/>
          </a:xfrm>
        </p:grpSpPr>
        <p:sp>
          <p:nvSpPr>
            <p:cNvPr id="7" name="矩形 6"/>
            <p:cNvSpPr/>
            <p:nvPr userDrawn="1"/>
          </p:nvSpPr>
          <p:spPr>
            <a:xfrm>
              <a:off x="-3335588" y="915915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种类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430778" y="95157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492534" y="489234"/>
            <a:ext cx="3370154" cy="4385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1.2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国际商务谈判的种类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52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263393" y="1493510"/>
            <a:ext cx="6595068" cy="2914361"/>
            <a:chOff x="3678347" y="1727488"/>
            <a:chExt cx="9897788" cy="3885814"/>
          </a:xfrm>
        </p:grpSpPr>
        <p:grpSp>
          <p:nvGrpSpPr>
            <p:cNvPr id="25" name="组合 24"/>
            <p:cNvGrpSpPr/>
            <p:nvPr/>
          </p:nvGrpSpPr>
          <p:grpSpPr>
            <a:xfrm>
              <a:off x="5141948" y="1727488"/>
              <a:ext cx="8434187" cy="3885814"/>
              <a:chOff x="4552949" y="192785"/>
              <a:chExt cx="10617202" cy="3585580"/>
            </a:xfrm>
          </p:grpSpPr>
          <p:sp>
            <p:nvSpPr>
              <p:cNvPr id="51" name="TextBox 4"/>
              <p:cNvSpPr>
                <a:spLocks noChangeArrowheads="1"/>
              </p:cNvSpPr>
              <p:nvPr/>
            </p:nvSpPr>
            <p:spPr bwMode="auto">
              <a:xfrm>
                <a:off x="4552949" y="788881"/>
                <a:ext cx="7749437" cy="4827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谈判利益主体的数量：    双方谈判    </a:t>
                </a:r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 </a:t>
                </a: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多方谈判</a:t>
                </a:r>
              </a:p>
            </p:txBody>
          </p:sp>
          <p:sp>
            <p:nvSpPr>
              <p:cNvPr id="52" name="TextBox 4"/>
              <p:cNvSpPr>
                <a:spLocks noChangeArrowheads="1"/>
              </p:cNvSpPr>
              <p:nvPr/>
            </p:nvSpPr>
            <p:spPr bwMode="auto">
              <a:xfrm>
                <a:off x="4552951" y="192785"/>
                <a:ext cx="7461945" cy="4827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参加谈判的人数规模：    个体谈判    </a:t>
                </a:r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 </a:t>
                </a: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集体谈判</a:t>
                </a:r>
              </a:p>
            </p:txBody>
          </p:sp>
          <p:sp>
            <p:nvSpPr>
              <p:cNvPr id="53" name="TextBox 4"/>
              <p:cNvSpPr>
                <a:spLocks noChangeArrowheads="1"/>
              </p:cNvSpPr>
              <p:nvPr/>
            </p:nvSpPr>
            <p:spPr bwMode="auto">
              <a:xfrm>
                <a:off x="4552951" y="1409637"/>
                <a:ext cx="7749436" cy="4827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谈判双方接触的方式：    口头谈判    </a:t>
                </a:r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 </a:t>
                </a: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书面谈判</a:t>
                </a:r>
              </a:p>
            </p:txBody>
          </p:sp>
          <p:sp>
            <p:nvSpPr>
              <p:cNvPr id="54" name="TextBox 4"/>
              <p:cNvSpPr>
                <a:spLocks noChangeArrowheads="1"/>
              </p:cNvSpPr>
              <p:nvPr/>
            </p:nvSpPr>
            <p:spPr bwMode="auto">
              <a:xfrm>
                <a:off x="4552951" y="2055038"/>
                <a:ext cx="10617200" cy="4827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谈判进行的地点：     主场谈判（东道主） 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客场谈判  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 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中立地谈判</a:t>
                </a:r>
              </a:p>
            </p:txBody>
          </p:sp>
          <p:sp>
            <p:nvSpPr>
              <p:cNvPr id="55" name="TextBox 4"/>
              <p:cNvSpPr>
                <a:spLocks noChangeArrowheads="1"/>
              </p:cNvSpPr>
              <p:nvPr/>
            </p:nvSpPr>
            <p:spPr bwMode="auto">
              <a:xfrm>
                <a:off x="4552951" y="2675793"/>
                <a:ext cx="5388925" cy="4827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谈判中双方所采取的态度与方针</a:t>
                </a:r>
              </a:p>
            </p:txBody>
          </p:sp>
          <p:sp>
            <p:nvSpPr>
              <p:cNvPr id="56" name="TextBox 4"/>
              <p:cNvSpPr>
                <a:spLocks noChangeArrowheads="1"/>
              </p:cNvSpPr>
              <p:nvPr/>
            </p:nvSpPr>
            <p:spPr bwMode="auto">
              <a:xfrm>
                <a:off x="4552951" y="3295571"/>
                <a:ext cx="3421928" cy="4827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谈判的内容</a:t>
                </a: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3678347" y="1931964"/>
              <a:ext cx="1087757" cy="3427832"/>
              <a:chOff x="2929080" y="352457"/>
              <a:chExt cx="1395424" cy="3162984"/>
            </a:xfrm>
          </p:grpSpPr>
          <p:grpSp>
            <p:nvGrpSpPr>
              <p:cNvPr id="37" name="组合 30"/>
              <p:cNvGrpSpPr>
                <a:grpSpLocks/>
              </p:cNvGrpSpPr>
              <p:nvPr/>
            </p:nvGrpSpPr>
            <p:grpSpPr bwMode="auto">
              <a:xfrm rot="16200000">
                <a:off x="2996819" y="1071135"/>
                <a:ext cx="2046363" cy="609007"/>
                <a:chOff x="0" y="504056"/>
                <a:chExt cx="6032665" cy="648074"/>
              </a:xfrm>
            </p:grpSpPr>
            <p:sp>
              <p:nvSpPr>
                <p:cNvPr id="46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0" y="504056"/>
                  <a:ext cx="6032665" cy="1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cxnSp>
              <p:nvCxnSpPr>
                <p:cNvPr id="47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220413" y="504058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8" name="直接箭头连接符 33"/>
                <p:cNvCxnSpPr>
                  <a:cxnSpLocks noChangeShapeType="1"/>
                </p:cNvCxnSpPr>
                <p:nvPr/>
              </p:nvCxnSpPr>
              <p:spPr bwMode="auto">
                <a:xfrm>
                  <a:off x="2201792" y="504056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9" name="直接箭头连接符 34"/>
                <p:cNvCxnSpPr>
                  <a:cxnSpLocks noChangeShapeType="1"/>
                </p:cNvCxnSpPr>
                <p:nvPr/>
              </p:nvCxnSpPr>
              <p:spPr bwMode="auto">
                <a:xfrm>
                  <a:off x="4144450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0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8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38" name="组合 30"/>
              <p:cNvGrpSpPr>
                <a:grpSpLocks/>
              </p:cNvGrpSpPr>
              <p:nvPr/>
            </p:nvGrpSpPr>
            <p:grpSpPr bwMode="auto">
              <a:xfrm rot="16200000">
                <a:off x="3667818" y="2858756"/>
                <a:ext cx="704364" cy="609006"/>
                <a:chOff x="3956201" y="504056"/>
                <a:chExt cx="2076462" cy="648073"/>
              </a:xfrm>
            </p:grpSpPr>
            <p:sp>
              <p:nvSpPr>
                <p:cNvPr id="41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3956206" y="504059"/>
                  <a:ext cx="2076457" cy="0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cxnSp>
              <p:nvCxnSpPr>
                <p:cNvPr id="44" name="直接箭头连接符 34"/>
                <p:cNvCxnSpPr>
                  <a:cxnSpLocks noChangeShapeType="1"/>
                </p:cNvCxnSpPr>
                <p:nvPr/>
              </p:nvCxnSpPr>
              <p:spPr bwMode="auto">
                <a:xfrm>
                  <a:off x="3956201" y="504056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5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5786179" y="504057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39" name="直接连接符 38"/>
              <p:cNvCxnSpPr>
                <a:stCxn id="46" idx="0"/>
                <a:endCxn id="41" idx="1"/>
              </p:cNvCxnSpPr>
              <p:nvPr/>
            </p:nvCxnSpPr>
            <p:spPr>
              <a:xfrm>
                <a:off x="3715498" y="2398820"/>
                <a:ext cx="3" cy="412255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flipV="1">
                <a:off x="2929080" y="827923"/>
                <a:ext cx="721159" cy="4558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TextBox 32"/>
          <p:cNvSpPr txBox="1"/>
          <p:nvPr/>
        </p:nvSpPr>
        <p:spPr>
          <a:xfrm>
            <a:off x="26894" y="33193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1.2.4 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按参加谈判谈判进行的地点划分</a:t>
            </a:r>
          </a:p>
        </p:txBody>
      </p:sp>
      <p:sp>
        <p:nvSpPr>
          <p:cNvPr id="34" name="文本框 14">
            <a:extLst>
              <a:ext uri="{FF2B5EF4-FFF2-40B4-BE49-F238E27FC236}">
                <a16:creationId xmlns="" xmlns:a16="http://schemas.microsoft.com/office/drawing/2014/main" id="{10B46075-D297-42FC-B2BF-D2B661B3ABB1}"/>
              </a:ext>
            </a:extLst>
          </p:cNvPr>
          <p:cNvSpPr txBox="1"/>
          <p:nvPr/>
        </p:nvSpPr>
        <p:spPr>
          <a:xfrm>
            <a:off x="1492535" y="1075073"/>
            <a:ext cx="3190617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1.2.4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按参加谈判谈判进行的地点划分</a:t>
            </a: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5" y="26705"/>
            <a:ext cx="2714625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圆角矩形 41"/>
          <p:cNvSpPr/>
          <p:nvPr/>
        </p:nvSpPr>
        <p:spPr>
          <a:xfrm>
            <a:off x="7421724" y="968807"/>
            <a:ext cx="1229907" cy="23549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06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10192"/>
            <a:ext cx="1268760" cy="48333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951570"/>
          <a:ext cx="1268760" cy="290895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272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sz="1100" dirty="0"/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1681344"/>
            <a:ext cx="3770451" cy="748166"/>
            <a:chOff x="-3335588" y="915915"/>
            <a:chExt cx="5027268" cy="822849"/>
          </a:xfrm>
        </p:grpSpPr>
        <p:sp>
          <p:nvSpPr>
            <p:cNvPr id="7" name="矩形 6"/>
            <p:cNvSpPr/>
            <p:nvPr userDrawn="1"/>
          </p:nvSpPr>
          <p:spPr>
            <a:xfrm>
              <a:off x="-3335588" y="915915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种类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430778" y="95157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492534" y="489234"/>
            <a:ext cx="3370154" cy="4385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1.2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国际商务谈判的种类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53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645285" y="1891341"/>
            <a:ext cx="4075733" cy="41549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“主场谈判”</a:t>
            </a:r>
            <a:r>
              <a:rPr lang="en-US" altLang="zh-CN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&amp;</a:t>
            </a:r>
            <a:r>
              <a:rPr lang="zh-CN" altLang="en-US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 “客场谈判”</a:t>
            </a:r>
            <a:r>
              <a:rPr lang="en-US" altLang="zh-CN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&amp;</a:t>
            </a:r>
            <a:r>
              <a:rPr lang="zh-CN" altLang="en-US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 “中立地谈判”</a:t>
            </a:r>
          </a:p>
        </p:txBody>
      </p:sp>
      <p:sp>
        <p:nvSpPr>
          <p:cNvPr id="3" name="矩形 2"/>
          <p:cNvSpPr/>
          <p:nvPr/>
        </p:nvSpPr>
        <p:spPr>
          <a:xfrm>
            <a:off x="1887331" y="2364038"/>
            <a:ext cx="6656294" cy="1454244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500" b="1" dirty="0">
                <a:solidFill>
                  <a:srgbClr val="1F2D3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主场谈判</a:t>
            </a:r>
            <a:r>
              <a:rPr lang="zh-CN" altLang="en-US" sz="1500" dirty="0">
                <a:solidFill>
                  <a:srgbClr val="1F2D3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：对谈判的某一方来讲谈判是在</a:t>
            </a:r>
            <a:r>
              <a:rPr lang="zh-CN" altLang="en-US" sz="15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其所在地</a:t>
            </a:r>
            <a:r>
              <a:rPr lang="zh-CN" altLang="en-US" sz="1500" dirty="0">
                <a:solidFill>
                  <a:srgbClr val="1F2D3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进行，他就是</a:t>
            </a:r>
            <a:r>
              <a:rPr lang="zh-CN" altLang="en-US" sz="15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东道主</a:t>
            </a:r>
            <a:r>
              <a:rPr lang="zh-CN" altLang="en-US" sz="1500" dirty="0">
                <a:solidFill>
                  <a:srgbClr val="1F2D3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1500" dirty="0">
              <a:solidFill>
                <a:srgbClr val="1F2D3D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500" b="1" dirty="0">
                <a:solidFill>
                  <a:srgbClr val="1F2D3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客场谈判</a:t>
            </a:r>
            <a:r>
              <a:rPr lang="zh-CN" altLang="en-US" sz="1500" dirty="0">
                <a:solidFill>
                  <a:srgbClr val="1F2D3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：对谈判的另一方来讲就是客场谈判，他是以</a:t>
            </a:r>
            <a:r>
              <a:rPr lang="zh-CN" altLang="en-US" sz="15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宾客</a:t>
            </a:r>
            <a:r>
              <a:rPr lang="zh-CN" altLang="en-US" sz="1500" dirty="0">
                <a:solidFill>
                  <a:srgbClr val="1F2D3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的身份前往谈判的。</a:t>
            </a:r>
            <a:endParaRPr lang="en-US" altLang="zh-CN" sz="1500" dirty="0">
              <a:solidFill>
                <a:srgbClr val="1F2D3D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中立地谈判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：在谈判双方所在地以外的</a:t>
            </a:r>
            <a:r>
              <a:rPr lang="zh-CN" altLang="en-US" sz="15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其他地点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进行的谈判。</a:t>
            </a:r>
          </a:p>
        </p:txBody>
      </p:sp>
      <p:sp>
        <p:nvSpPr>
          <p:cNvPr id="12" name="五边形 11"/>
          <p:cNvSpPr/>
          <p:nvPr/>
        </p:nvSpPr>
        <p:spPr>
          <a:xfrm flipH="1">
            <a:off x="6721018" y="1976456"/>
            <a:ext cx="1380908" cy="245270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名词解释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10B46075-D297-42FC-B2BF-D2B661B3ABB1}"/>
              </a:ext>
            </a:extLst>
          </p:cNvPr>
          <p:cNvSpPr txBox="1"/>
          <p:nvPr/>
        </p:nvSpPr>
        <p:spPr>
          <a:xfrm>
            <a:off x="1492535" y="1075073"/>
            <a:ext cx="3190617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1.2.4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按参加谈判谈判进行的地点划分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894" y="33193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1.2.4 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按参加谈判谈判进行的地点划分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5" y="26705"/>
            <a:ext cx="2714625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圆角矩形 17"/>
          <p:cNvSpPr/>
          <p:nvPr/>
        </p:nvSpPr>
        <p:spPr>
          <a:xfrm>
            <a:off x="7421724" y="968807"/>
            <a:ext cx="1229907" cy="23549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70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10192"/>
            <a:ext cx="1268760" cy="48333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261879"/>
              </p:ext>
            </p:extLst>
          </p:nvPr>
        </p:nvGraphicFramePr>
        <p:xfrm>
          <a:off x="0" y="951570"/>
          <a:ext cx="1268760" cy="290895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272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sz="1100" dirty="0"/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1681344"/>
            <a:ext cx="3770451" cy="748166"/>
            <a:chOff x="-3335588" y="915915"/>
            <a:chExt cx="5027268" cy="822849"/>
          </a:xfrm>
        </p:grpSpPr>
        <p:sp>
          <p:nvSpPr>
            <p:cNvPr id="7" name="矩形 6"/>
            <p:cNvSpPr/>
            <p:nvPr userDrawn="1"/>
          </p:nvSpPr>
          <p:spPr>
            <a:xfrm>
              <a:off x="-3335588" y="915915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种类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430778" y="95157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492534" y="489234"/>
            <a:ext cx="3370154" cy="4385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1.2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国际商务谈判的种类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54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263393" y="1493510"/>
            <a:ext cx="6595068" cy="2914361"/>
            <a:chOff x="3678347" y="1727488"/>
            <a:chExt cx="9897788" cy="3885814"/>
          </a:xfrm>
        </p:grpSpPr>
        <p:grpSp>
          <p:nvGrpSpPr>
            <p:cNvPr id="25" name="组合 24"/>
            <p:cNvGrpSpPr/>
            <p:nvPr/>
          </p:nvGrpSpPr>
          <p:grpSpPr>
            <a:xfrm>
              <a:off x="5141948" y="1727488"/>
              <a:ext cx="8434187" cy="3885814"/>
              <a:chOff x="4552949" y="192785"/>
              <a:chExt cx="10617202" cy="3585580"/>
            </a:xfrm>
          </p:grpSpPr>
          <p:sp>
            <p:nvSpPr>
              <p:cNvPr id="51" name="TextBox 4"/>
              <p:cNvSpPr>
                <a:spLocks noChangeArrowheads="1"/>
              </p:cNvSpPr>
              <p:nvPr/>
            </p:nvSpPr>
            <p:spPr bwMode="auto">
              <a:xfrm>
                <a:off x="4552949" y="812468"/>
                <a:ext cx="8307921" cy="4356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谈判利益主体的数量：    双方谈判    </a:t>
                </a:r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 </a:t>
                </a: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多方谈判</a:t>
                </a:r>
              </a:p>
            </p:txBody>
          </p:sp>
          <p:sp>
            <p:nvSpPr>
              <p:cNvPr id="52" name="TextBox 4"/>
              <p:cNvSpPr>
                <a:spLocks noChangeArrowheads="1"/>
              </p:cNvSpPr>
              <p:nvPr/>
            </p:nvSpPr>
            <p:spPr bwMode="auto">
              <a:xfrm>
                <a:off x="4552951" y="192785"/>
                <a:ext cx="7461945" cy="4827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参加谈判的人数规模：    个体谈判    </a:t>
                </a:r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 </a:t>
                </a: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集体谈判</a:t>
                </a:r>
              </a:p>
            </p:txBody>
          </p:sp>
          <p:sp>
            <p:nvSpPr>
              <p:cNvPr id="53" name="TextBox 4"/>
              <p:cNvSpPr>
                <a:spLocks noChangeArrowheads="1"/>
              </p:cNvSpPr>
              <p:nvPr/>
            </p:nvSpPr>
            <p:spPr bwMode="auto">
              <a:xfrm>
                <a:off x="4552951" y="1433225"/>
                <a:ext cx="7721660" cy="4356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谈判双方接触的方式：    口头谈判    </a:t>
                </a:r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 </a:t>
                </a: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书面谈判</a:t>
                </a:r>
              </a:p>
            </p:txBody>
          </p:sp>
          <p:sp>
            <p:nvSpPr>
              <p:cNvPr id="54" name="TextBox 4"/>
              <p:cNvSpPr>
                <a:spLocks noChangeArrowheads="1"/>
              </p:cNvSpPr>
              <p:nvPr/>
            </p:nvSpPr>
            <p:spPr bwMode="auto">
              <a:xfrm>
                <a:off x="4552951" y="2055039"/>
                <a:ext cx="10617200" cy="4827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谈判进行的地点：     主场谈判（东道主） </a:t>
                </a:r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</a:t>
                </a: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客场谈判  </a:t>
                </a:r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 </a:t>
                </a: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中立场谈判</a:t>
                </a:r>
              </a:p>
            </p:txBody>
          </p:sp>
          <p:sp>
            <p:nvSpPr>
              <p:cNvPr id="55" name="TextBox 4"/>
              <p:cNvSpPr>
                <a:spLocks noChangeArrowheads="1"/>
              </p:cNvSpPr>
              <p:nvPr/>
            </p:nvSpPr>
            <p:spPr bwMode="auto">
              <a:xfrm>
                <a:off x="4552949" y="2675793"/>
                <a:ext cx="10251375" cy="4827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谈判中双方所采取的态度与方针：  让步型  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立场型  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 </a:t>
                </a:r>
                <a:r>
                  <a:rPr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原则型</a:t>
                </a:r>
                <a:endPara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endParaRPr>
              </a:p>
            </p:txBody>
          </p:sp>
          <p:sp>
            <p:nvSpPr>
              <p:cNvPr id="56" name="TextBox 4"/>
              <p:cNvSpPr>
                <a:spLocks noChangeArrowheads="1"/>
              </p:cNvSpPr>
              <p:nvPr/>
            </p:nvSpPr>
            <p:spPr bwMode="auto">
              <a:xfrm>
                <a:off x="4552951" y="3295571"/>
                <a:ext cx="3421928" cy="4827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谈判的内容</a:t>
                </a: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3678347" y="1931964"/>
              <a:ext cx="1087757" cy="3427832"/>
              <a:chOff x="2929080" y="352457"/>
              <a:chExt cx="1395424" cy="3162984"/>
            </a:xfrm>
          </p:grpSpPr>
          <p:grpSp>
            <p:nvGrpSpPr>
              <p:cNvPr id="37" name="组合 30"/>
              <p:cNvGrpSpPr>
                <a:grpSpLocks/>
              </p:cNvGrpSpPr>
              <p:nvPr/>
            </p:nvGrpSpPr>
            <p:grpSpPr bwMode="auto">
              <a:xfrm rot="16200000">
                <a:off x="2996819" y="1071135"/>
                <a:ext cx="2046363" cy="609007"/>
                <a:chOff x="0" y="504056"/>
                <a:chExt cx="6032665" cy="648074"/>
              </a:xfrm>
            </p:grpSpPr>
            <p:sp>
              <p:nvSpPr>
                <p:cNvPr id="46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0" y="504056"/>
                  <a:ext cx="6032665" cy="1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cxnSp>
              <p:nvCxnSpPr>
                <p:cNvPr id="47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220413" y="504058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8" name="直接箭头连接符 33"/>
                <p:cNvCxnSpPr>
                  <a:cxnSpLocks noChangeShapeType="1"/>
                </p:cNvCxnSpPr>
                <p:nvPr/>
              </p:nvCxnSpPr>
              <p:spPr bwMode="auto">
                <a:xfrm>
                  <a:off x="2201792" y="504056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9" name="直接箭头连接符 34"/>
                <p:cNvCxnSpPr>
                  <a:cxnSpLocks noChangeShapeType="1"/>
                </p:cNvCxnSpPr>
                <p:nvPr/>
              </p:nvCxnSpPr>
              <p:spPr bwMode="auto">
                <a:xfrm>
                  <a:off x="4144450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0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8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38" name="组合 30"/>
              <p:cNvGrpSpPr>
                <a:grpSpLocks/>
              </p:cNvGrpSpPr>
              <p:nvPr/>
            </p:nvGrpSpPr>
            <p:grpSpPr bwMode="auto">
              <a:xfrm rot="16200000">
                <a:off x="3667818" y="2858756"/>
                <a:ext cx="704364" cy="609006"/>
                <a:chOff x="3956201" y="504056"/>
                <a:chExt cx="2076462" cy="648073"/>
              </a:xfrm>
            </p:grpSpPr>
            <p:sp>
              <p:nvSpPr>
                <p:cNvPr id="41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3956206" y="504059"/>
                  <a:ext cx="2076457" cy="0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cxnSp>
              <p:nvCxnSpPr>
                <p:cNvPr id="44" name="直接箭头连接符 34"/>
                <p:cNvCxnSpPr>
                  <a:cxnSpLocks noChangeShapeType="1"/>
                </p:cNvCxnSpPr>
                <p:nvPr/>
              </p:nvCxnSpPr>
              <p:spPr bwMode="auto">
                <a:xfrm>
                  <a:off x="3956201" y="504056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5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5786179" y="504057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39" name="直接连接符 38"/>
              <p:cNvCxnSpPr>
                <a:stCxn id="46" idx="0"/>
                <a:endCxn id="41" idx="1"/>
              </p:cNvCxnSpPr>
              <p:nvPr/>
            </p:nvCxnSpPr>
            <p:spPr>
              <a:xfrm>
                <a:off x="3715498" y="2398820"/>
                <a:ext cx="3" cy="412255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flipV="1">
                <a:off x="2929080" y="827923"/>
                <a:ext cx="721159" cy="4558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文本框 31">
            <a:extLst>
              <a:ext uri="{FF2B5EF4-FFF2-40B4-BE49-F238E27FC236}">
                <a16:creationId xmlns="" xmlns:a16="http://schemas.microsoft.com/office/drawing/2014/main" id="{3A4D578C-1EC2-4A69-A7D5-F6E4C7241E19}"/>
              </a:ext>
            </a:extLst>
          </p:cNvPr>
          <p:cNvSpPr txBox="1"/>
          <p:nvPr/>
        </p:nvSpPr>
        <p:spPr>
          <a:xfrm>
            <a:off x="1492535" y="1075073"/>
            <a:ext cx="3011081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1.2.5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按双方采取的态度与方针划分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6894" y="33193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1.2.5 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按双方采取的态度与方针划分</a:t>
            </a: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124" y="26705"/>
            <a:ext cx="2507876" cy="1715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圆角矩形 34"/>
          <p:cNvSpPr/>
          <p:nvPr/>
        </p:nvSpPr>
        <p:spPr>
          <a:xfrm>
            <a:off x="7542946" y="1173791"/>
            <a:ext cx="1470425" cy="245831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58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10192"/>
            <a:ext cx="1268760" cy="48333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261879"/>
              </p:ext>
            </p:extLst>
          </p:nvPr>
        </p:nvGraphicFramePr>
        <p:xfrm>
          <a:off x="0" y="951570"/>
          <a:ext cx="1268760" cy="290895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272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sz="1100" dirty="0"/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1681344"/>
            <a:ext cx="3770451" cy="748166"/>
            <a:chOff x="-3335588" y="915915"/>
            <a:chExt cx="5027268" cy="822849"/>
          </a:xfrm>
        </p:grpSpPr>
        <p:sp>
          <p:nvSpPr>
            <p:cNvPr id="7" name="矩形 6"/>
            <p:cNvSpPr/>
            <p:nvPr userDrawn="1"/>
          </p:nvSpPr>
          <p:spPr>
            <a:xfrm>
              <a:off x="-3335588" y="915915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种类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430778" y="95157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492534" y="489234"/>
            <a:ext cx="3370154" cy="4385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1.2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国际商务谈判的种类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55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263394" y="1493510"/>
            <a:ext cx="7813365" cy="2914361"/>
            <a:chOff x="3678347" y="1727488"/>
            <a:chExt cx="11726192" cy="3885814"/>
          </a:xfrm>
        </p:grpSpPr>
        <p:grpSp>
          <p:nvGrpSpPr>
            <p:cNvPr id="25" name="组合 24"/>
            <p:cNvGrpSpPr/>
            <p:nvPr/>
          </p:nvGrpSpPr>
          <p:grpSpPr>
            <a:xfrm>
              <a:off x="5141948" y="1727488"/>
              <a:ext cx="10262591" cy="3885814"/>
              <a:chOff x="4552949" y="192785"/>
              <a:chExt cx="12918851" cy="3585580"/>
            </a:xfrm>
          </p:grpSpPr>
          <p:sp>
            <p:nvSpPr>
              <p:cNvPr id="51" name="TextBox 4"/>
              <p:cNvSpPr>
                <a:spLocks noChangeArrowheads="1"/>
              </p:cNvSpPr>
              <p:nvPr/>
            </p:nvSpPr>
            <p:spPr bwMode="auto">
              <a:xfrm>
                <a:off x="4552949" y="812468"/>
                <a:ext cx="7901445" cy="4356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谈判利益主体的数量：    双方谈判    </a:t>
                </a:r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 </a:t>
                </a: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多方谈判</a:t>
                </a:r>
              </a:p>
            </p:txBody>
          </p:sp>
          <p:sp>
            <p:nvSpPr>
              <p:cNvPr id="52" name="TextBox 4"/>
              <p:cNvSpPr>
                <a:spLocks noChangeArrowheads="1"/>
              </p:cNvSpPr>
              <p:nvPr/>
            </p:nvSpPr>
            <p:spPr bwMode="auto">
              <a:xfrm>
                <a:off x="4552951" y="192785"/>
                <a:ext cx="7461945" cy="4827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参加谈判的人数规模：    个体谈判    </a:t>
                </a:r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 </a:t>
                </a: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集体谈判</a:t>
                </a:r>
              </a:p>
            </p:txBody>
          </p:sp>
          <p:sp>
            <p:nvSpPr>
              <p:cNvPr id="53" name="TextBox 4"/>
              <p:cNvSpPr>
                <a:spLocks noChangeArrowheads="1"/>
              </p:cNvSpPr>
              <p:nvPr/>
            </p:nvSpPr>
            <p:spPr bwMode="auto">
              <a:xfrm>
                <a:off x="4552949" y="1433225"/>
                <a:ext cx="7901440" cy="4356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谈判双方接触的方式：    口头谈判    </a:t>
                </a:r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 </a:t>
                </a: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书面谈判</a:t>
                </a:r>
              </a:p>
            </p:txBody>
          </p:sp>
          <p:sp>
            <p:nvSpPr>
              <p:cNvPr id="54" name="TextBox 4"/>
              <p:cNvSpPr>
                <a:spLocks noChangeArrowheads="1"/>
              </p:cNvSpPr>
              <p:nvPr/>
            </p:nvSpPr>
            <p:spPr bwMode="auto">
              <a:xfrm>
                <a:off x="4552951" y="2055039"/>
                <a:ext cx="10617200" cy="4827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谈判进行的地点：     主场谈判（东道主） </a:t>
                </a:r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</a:t>
                </a: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客场谈判  </a:t>
                </a:r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 </a:t>
                </a: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中立场谈判</a:t>
                </a:r>
              </a:p>
            </p:txBody>
          </p:sp>
          <p:sp>
            <p:nvSpPr>
              <p:cNvPr id="55" name="TextBox 4"/>
              <p:cNvSpPr>
                <a:spLocks noChangeArrowheads="1"/>
              </p:cNvSpPr>
              <p:nvPr/>
            </p:nvSpPr>
            <p:spPr bwMode="auto">
              <a:xfrm>
                <a:off x="4552949" y="2699379"/>
                <a:ext cx="12918851" cy="4356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谈判中双方所采取的态度与方针：  </a:t>
                </a:r>
                <a:r>
                  <a:rPr lang="zh-CN" alt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让步型 （</a:t>
                </a:r>
                <a:r>
                  <a:rPr lang="zh-CN" altLang="en-US" sz="1200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sym typeface="Franklin Gothic Book" pitchFamily="34" charset="0"/>
                  </a:rPr>
                  <a:t>软式</a:t>
                </a:r>
                <a:r>
                  <a:rPr lang="zh-CN" alt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） </a:t>
                </a:r>
                <a:r>
                  <a:rPr lang="en-US" altLang="zh-CN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</a:t>
                </a:r>
                <a:r>
                  <a:rPr lang="zh-CN" alt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立场型（</a:t>
                </a:r>
                <a:r>
                  <a:rPr lang="zh-CN" altLang="en-US" sz="1200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sym typeface="Franklin Gothic Book" pitchFamily="34" charset="0"/>
                  </a:rPr>
                  <a:t>硬式</a:t>
                </a:r>
                <a:r>
                  <a:rPr lang="zh-CN" alt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）  </a:t>
                </a:r>
                <a:r>
                  <a:rPr lang="en-US" altLang="zh-CN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 </a:t>
                </a:r>
                <a:r>
                  <a:rPr lang="zh-CN" alt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原则性（</a:t>
                </a:r>
                <a:r>
                  <a:rPr lang="zh-CN" altLang="en-US" sz="1200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sym typeface="Franklin Gothic Book" pitchFamily="34" charset="0"/>
                  </a:rPr>
                  <a:t>价值型</a:t>
                </a:r>
                <a:r>
                  <a:rPr lang="zh-CN" alt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）</a:t>
                </a:r>
              </a:p>
            </p:txBody>
          </p:sp>
          <p:sp>
            <p:nvSpPr>
              <p:cNvPr id="56" name="TextBox 4"/>
              <p:cNvSpPr>
                <a:spLocks noChangeArrowheads="1"/>
              </p:cNvSpPr>
              <p:nvPr/>
            </p:nvSpPr>
            <p:spPr bwMode="auto">
              <a:xfrm>
                <a:off x="4552951" y="3295571"/>
                <a:ext cx="3421928" cy="4827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谈判的内容</a:t>
                </a: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3678347" y="1931964"/>
              <a:ext cx="1087757" cy="3427832"/>
              <a:chOff x="2929080" y="352457"/>
              <a:chExt cx="1395424" cy="3162984"/>
            </a:xfrm>
          </p:grpSpPr>
          <p:grpSp>
            <p:nvGrpSpPr>
              <p:cNvPr id="37" name="组合 30"/>
              <p:cNvGrpSpPr>
                <a:grpSpLocks/>
              </p:cNvGrpSpPr>
              <p:nvPr/>
            </p:nvGrpSpPr>
            <p:grpSpPr bwMode="auto">
              <a:xfrm rot="16200000">
                <a:off x="2996819" y="1071135"/>
                <a:ext cx="2046363" cy="609007"/>
                <a:chOff x="0" y="504056"/>
                <a:chExt cx="6032665" cy="648074"/>
              </a:xfrm>
            </p:grpSpPr>
            <p:sp>
              <p:nvSpPr>
                <p:cNvPr id="46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0" y="504056"/>
                  <a:ext cx="6032665" cy="1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cxnSp>
              <p:nvCxnSpPr>
                <p:cNvPr id="47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220413" y="504058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8" name="直接箭头连接符 33"/>
                <p:cNvCxnSpPr>
                  <a:cxnSpLocks noChangeShapeType="1"/>
                </p:cNvCxnSpPr>
                <p:nvPr/>
              </p:nvCxnSpPr>
              <p:spPr bwMode="auto">
                <a:xfrm>
                  <a:off x="2201792" y="504056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9" name="直接箭头连接符 34"/>
                <p:cNvCxnSpPr>
                  <a:cxnSpLocks noChangeShapeType="1"/>
                </p:cNvCxnSpPr>
                <p:nvPr/>
              </p:nvCxnSpPr>
              <p:spPr bwMode="auto">
                <a:xfrm>
                  <a:off x="4144450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0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8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38" name="组合 30"/>
              <p:cNvGrpSpPr>
                <a:grpSpLocks/>
              </p:cNvGrpSpPr>
              <p:nvPr/>
            </p:nvGrpSpPr>
            <p:grpSpPr bwMode="auto">
              <a:xfrm rot="16200000">
                <a:off x="3667818" y="2858756"/>
                <a:ext cx="704364" cy="609006"/>
                <a:chOff x="3956201" y="504056"/>
                <a:chExt cx="2076462" cy="648073"/>
              </a:xfrm>
            </p:grpSpPr>
            <p:sp>
              <p:nvSpPr>
                <p:cNvPr id="41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3956206" y="504059"/>
                  <a:ext cx="2076457" cy="0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cxnSp>
              <p:nvCxnSpPr>
                <p:cNvPr id="44" name="直接箭头连接符 34"/>
                <p:cNvCxnSpPr>
                  <a:cxnSpLocks noChangeShapeType="1"/>
                </p:cNvCxnSpPr>
                <p:nvPr/>
              </p:nvCxnSpPr>
              <p:spPr bwMode="auto">
                <a:xfrm>
                  <a:off x="3956201" y="504056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5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5786179" y="504057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39" name="直接连接符 38"/>
              <p:cNvCxnSpPr>
                <a:stCxn id="46" idx="0"/>
                <a:endCxn id="41" idx="1"/>
              </p:cNvCxnSpPr>
              <p:nvPr/>
            </p:nvCxnSpPr>
            <p:spPr>
              <a:xfrm>
                <a:off x="3715498" y="2398820"/>
                <a:ext cx="3" cy="412255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flipV="1">
                <a:off x="2929080" y="827923"/>
                <a:ext cx="721159" cy="4558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文本框 31">
            <a:extLst>
              <a:ext uri="{FF2B5EF4-FFF2-40B4-BE49-F238E27FC236}">
                <a16:creationId xmlns="" xmlns:a16="http://schemas.microsoft.com/office/drawing/2014/main" id="{404385E2-92C6-4D4F-8F8C-6F0B61877E32}"/>
              </a:ext>
            </a:extLst>
          </p:cNvPr>
          <p:cNvSpPr txBox="1"/>
          <p:nvPr/>
        </p:nvSpPr>
        <p:spPr>
          <a:xfrm>
            <a:off x="1492535" y="1075073"/>
            <a:ext cx="3011081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1.2.5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按双方采取的态度与方针划分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6894" y="33193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1.2.5 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按双方采取的态度与方针划分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124" y="26705"/>
            <a:ext cx="2507876" cy="1715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圆角矩形 42"/>
          <p:cNvSpPr/>
          <p:nvPr/>
        </p:nvSpPr>
        <p:spPr>
          <a:xfrm>
            <a:off x="7542946" y="1173791"/>
            <a:ext cx="1470425" cy="245831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02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10192"/>
            <a:ext cx="1268760" cy="48333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951570"/>
          <a:ext cx="1268760" cy="290895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272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sz="1100" dirty="0"/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1681344"/>
            <a:ext cx="3770451" cy="748166"/>
            <a:chOff x="-3335588" y="915915"/>
            <a:chExt cx="5027268" cy="822849"/>
          </a:xfrm>
        </p:grpSpPr>
        <p:sp>
          <p:nvSpPr>
            <p:cNvPr id="7" name="矩形 6"/>
            <p:cNvSpPr/>
            <p:nvPr userDrawn="1"/>
          </p:nvSpPr>
          <p:spPr>
            <a:xfrm>
              <a:off x="-3335588" y="915915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种类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430778" y="95157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492534" y="489234"/>
            <a:ext cx="3370154" cy="4385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1.2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国际商务谈判的种类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56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492534" y="1251376"/>
            <a:ext cx="4635611" cy="41549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“让步型谈判”</a:t>
            </a:r>
            <a:r>
              <a:rPr lang="en-US" altLang="zh-CN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&amp;</a:t>
            </a:r>
            <a:r>
              <a:rPr lang="zh-CN" altLang="en-US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 “立场型谈判”</a:t>
            </a:r>
            <a:r>
              <a:rPr lang="en-US" altLang="zh-CN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&amp;</a:t>
            </a:r>
            <a:r>
              <a:rPr lang="zh-CN" altLang="en-US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 “原则型谈判”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639E9D74-0D75-48FC-A01B-3E0EB7F83B75}"/>
              </a:ext>
            </a:extLst>
          </p:cNvPr>
          <p:cNvSpPr txBox="1"/>
          <p:nvPr/>
        </p:nvSpPr>
        <p:spPr>
          <a:xfrm>
            <a:off x="1492535" y="1075073"/>
            <a:ext cx="3011081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1.2.5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按双方采取的态度与方针划分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894" y="33193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1.2.5 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按双方采取的态度与方针划分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7542946" y="1173791"/>
            <a:ext cx="1470425" cy="245831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88" b="4753"/>
          <a:stretch/>
        </p:blipFill>
        <p:spPr bwMode="auto">
          <a:xfrm>
            <a:off x="6781525" y="1"/>
            <a:ext cx="2362475" cy="1587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五边形 12"/>
          <p:cNvSpPr/>
          <p:nvPr/>
        </p:nvSpPr>
        <p:spPr>
          <a:xfrm flipH="1">
            <a:off x="6014685" y="1339112"/>
            <a:ext cx="1305581" cy="240025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单选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名词解释</a:t>
            </a:r>
          </a:p>
        </p:txBody>
      </p:sp>
      <p:graphicFrame>
        <p:nvGraphicFramePr>
          <p:cNvPr id="18" name="表格 17"/>
          <p:cNvGraphicFramePr/>
          <p:nvPr>
            <p:extLst>
              <p:ext uri="{D42A27DB-BD31-4B8C-83A1-F6EECF244321}">
                <p14:modId xmlns:p14="http://schemas.microsoft.com/office/powerpoint/2010/main" val="760949338"/>
              </p:ext>
            </p:extLst>
          </p:nvPr>
        </p:nvGraphicFramePr>
        <p:xfrm>
          <a:off x="1730828" y="1617141"/>
          <a:ext cx="6830107" cy="295612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803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156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858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27989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21203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39424"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态度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目的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做法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38901"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让步型谈判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endParaRPr lang="zh-CN" altLang="en-US" sz="1200" u="sng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38901"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立场型谈判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38901"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原则型谈判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089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10192"/>
            <a:ext cx="1268760" cy="48333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951570"/>
          <a:ext cx="1268760" cy="290895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272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sz="1100" dirty="0"/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1681344"/>
            <a:ext cx="3770451" cy="748166"/>
            <a:chOff x="-3335588" y="915915"/>
            <a:chExt cx="5027268" cy="822849"/>
          </a:xfrm>
        </p:grpSpPr>
        <p:sp>
          <p:nvSpPr>
            <p:cNvPr id="7" name="矩形 6"/>
            <p:cNvSpPr/>
            <p:nvPr userDrawn="1"/>
          </p:nvSpPr>
          <p:spPr>
            <a:xfrm>
              <a:off x="-3335588" y="915915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种类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430778" y="95157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492534" y="489234"/>
            <a:ext cx="3370154" cy="4385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1.2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国际商务谈判的种类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57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graphicFrame>
        <p:nvGraphicFramePr>
          <p:cNvPr id="12" name="表格 11"/>
          <p:cNvGraphicFramePr/>
          <p:nvPr>
            <p:extLst>
              <p:ext uri="{D42A27DB-BD31-4B8C-83A1-F6EECF244321}">
                <p14:modId xmlns:p14="http://schemas.microsoft.com/office/powerpoint/2010/main" val="3692085405"/>
              </p:ext>
            </p:extLst>
          </p:nvPr>
        </p:nvGraphicFramePr>
        <p:xfrm>
          <a:off x="1730828" y="1617141"/>
          <a:ext cx="6830107" cy="295612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803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156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858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27989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21203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39424"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态度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目的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做法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38901"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让步型谈判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朋友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endParaRPr lang="zh-CN" altLang="en-US" sz="1200" u="sng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38901"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立场型谈判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敌人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38901"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原则型谈判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同事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88" b="4753"/>
          <a:stretch/>
        </p:blipFill>
        <p:spPr bwMode="auto">
          <a:xfrm>
            <a:off x="6781525" y="1"/>
            <a:ext cx="2362475" cy="1587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BD6550E8-43A2-4064-98DA-82014CDB55DA}"/>
              </a:ext>
            </a:extLst>
          </p:cNvPr>
          <p:cNvSpPr/>
          <p:nvPr/>
        </p:nvSpPr>
        <p:spPr>
          <a:xfrm>
            <a:off x="1492534" y="1251376"/>
            <a:ext cx="4635611" cy="41549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“让步型谈判”</a:t>
            </a:r>
            <a:r>
              <a:rPr lang="en-US" altLang="zh-CN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&amp;</a:t>
            </a:r>
            <a:r>
              <a:rPr lang="zh-CN" altLang="en-US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 “立场型谈判”</a:t>
            </a:r>
            <a:r>
              <a:rPr lang="en-US" altLang="zh-CN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&amp;</a:t>
            </a:r>
            <a:r>
              <a:rPr lang="zh-CN" altLang="en-US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 “原则型谈判”</a:t>
            </a:r>
          </a:p>
        </p:txBody>
      </p:sp>
      <p:sp>
        <p:nvSpPr>
          <p:cNvPr id="16" name="五边形 12">
            <a:extLst>
              <a:ext uri="{FF2B5EF4-FFF2-40B4-BE49-F238E27FC236}">
                <a16:creationId xmlns="" xmlns:a16="http://schemas.microsoft.com/office/drawing/2014/main" id="{1DCF138C-8BA0-43D4-B848-71124C14606E}"/>
              </a:ext>
            </a:extLst>
          </p:cNvPr>
          <p:cNvSpPr/>
          <p:nvPr/>
        </p:nvSpPr>
        <p:spPr>
          <a:xfrm flipH="1">
            <a:off x="6014685" y="1339112"/>
            <a:ext cx="1305581" cy="240025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单选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名词解释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C0EE34BF-650A-4FB3-9310-872812863FF1}"/>
              </a:ext>
            </a:extLst>
          </p:cNvPr>
          <p:cNvSpPr txBox="1"/>
          <p:nvPr/>
        </p:nvSpPr>
        <p:spPr>
          <a:xfrm>
            <a:off x="1492535" y="1075073"/>
            <a:ext cx="3011081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1.2.5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按双方采取的态度与方针划分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6894" y="33193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1.2.5 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按双方采取的态度与方针划分</a:t>
            </a:r>
          </a:p>
        </p:txBody>
      </p:sp>
    </p:spTree>
    <p:extLst>
      <p:ext uri="{BB962C8B-B14F-4D97-AF65-F5344CB8AC3E}">
        <p14:creationId xmlns:p14="http://schemas.microsoft.com/office/powerpoint/2010/main" val="169573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10192"/>
            <a:ext cx="1268760" cy="48333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951570"/>
          <a:ext cx="1268760" cy="290895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272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sz="1100" dirty="0"/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1681344"/>
            <a:ext cx="3770451" cy="748166"/>
            <a:chOff x="-3335588" y="915915"/>
            <a:chExt cx="5027268" cy="822849"/>
          </a:xfrm>
        </p:grpSpPr>
        <p:sp>
          <p:nvSpPr>
            <p:cNvPr id="7" name="矩形 6"/>
            <p:cNvSpPr/>
            <p:nvPr userDrawn="1"/>
          </p:nvSpPr>
          <p:spPr>
            <a:xfrm>
              <a:off x="-3335588" y="915915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种类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430778" y="95157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492534" y="489234"/>
            <a:ext cx="3370154" cy="4385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1.2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国际商务谈判的种类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58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graphicFrame>
        <p:nvGraphicFramePr>
          <p:cNvPr id="12" name="表格 11"/>
          <p:cNvGraphicFramePr/>
          <p:nvPr>
            <p:extLst>
              <p:ext uri="{D42A27DB-BD31-4B8C-83A1-F6EECF244321}">
                <p14:modId xmlns:p14="http://schemas.microsoft.com/office/powerpoint/2010/main" val="3073316486"/>
              </p:ext>
            </p:extLst>
          </p:nvPr>
        </p:nvGraphicFramePr>
        <p:xfrm>
          <a:off x="1730828" y="1617141"/>
          <a:ext cx="6830107" cy="295612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803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156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858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27989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21203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39424"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态度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目的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做法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38901"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让步型谈判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朋友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达成协议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友善、</a:t>
                      </a:r>
                      <a:r>
                        <a:rPr lang="zh-CN" altLang="en-US" sz="1200" u="sng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为避免冲突退让</a:t>
                      </a:r>
                      <a:endParaRPr lang="zh-CN" altLang="en-US" sz="1200" u="sng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遇强谈判者易受伤害。</a:t>
                      </a:r>
                      <a:r>
                        <a:rPr lang="zh-CN" altLang="en-US" sz="1200" u="sng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合作关系友好、长期业务往来使用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38901"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立场型谈判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敌人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38901"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原则型谈判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同事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88" b="4753"/>
          <a:stretch/>
        </p:blipFill>
        <p:spPr bwMode="auto">
          <a:xfrm>
            <a:off x="6781525" y="1"/>
            <a:ext cx="2362475" cy="1587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81A57644-EAEA-4D6E-A1F0-8F7E1D55EC7C}"/>
              </a:ext>
            </a:extLst>
          </p:cNvPr>
          <p:cNvSpPr/>
          <p:nvPr/>
        </p:nvSpPr>
        <p:spPr>
          <a:xfrm>
            <a:off x="1492534" y="1251376"/>
            <a:ext cx="4635611" cy="41549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“让步型谈判”</a:t>
            </a:r>
            <a:r>
              <a:rPr lang="en-US" altLang="zh-CN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&amp;</a:t>
            </a:r>
            <a:r>
              <a:rPr lang="zh-CN" altLang="en-US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 “立场型谈判”</a:t>
            </a:r>
            <a:r>
              <a:rPr lang="en-US" altLang="zh-CN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&amp;</a:t>
            </a:r>
            <a:r>
              <a:rPr lang="zh-CN" altLang="en-US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 “原则型谈判”</a:t>
            </a:r>
          </a:p>
        </p:txBody>
      </p:sp>
      <p:sp>
        <p:nvSpPr>
          <p:cNvPr id="16" name="五边形 12">
            <a:extLst>
              <a:ext uri="{FF2B5EF4-FFF2-40B4-BE49-F238E27FC236}">
                <a16:creationId xmlns="" xmlns:a16="http://schemas.microsoft.com/office/drawing/2014/main" id="{4D879187-A676-4509-B980-AA0791F73599}"/>
              </a:ext>
            </a:extLst>
          </p:cNvPr>
          <p:cNvSpPr/>
          <p:nvPr/>
        </p:nvSpPr>
        <p:spPr>
          <a:xfrm flipH="1">
            <a:off x="6014685" y="1339112"/>
            <a:ext cx="1305581" cy="240025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单选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名词解释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4702A7DE-A901-4690-ADAC-491D4C7F6383}"/>
              </a:ext>
            </a:extLst>
          </p:cNvPr>
          <p:cNvSpPr txBox="1"/>
          <p:nvPr/>
        </p:nvSpPr>
        <p:spPr>
          <a:xfrm>
            <a:off x="1492535" y="1075073"/>
            <a:ext cx="3011081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1.2.5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按双方采取的态度与方针划分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6894" y="33193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1.2.5 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按双方采取的态度与方针划分</a:t>
            </a:r>
          </a:p>
        </p:txBody>
      </p:sp>
    </p:spTree>
    <p:extLst>
      <p:ext uri="{BB962C8B-B14F-4D97-AF65-F5344CB8AC3E}">
        <p14:creationId xmlns:p14="http://schemas.microsoft.com/office/powerpoint/2010/main" val="233191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10192"/>
            <a:ext cx="1268760" cy="48333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951570"/>
          <a:ext cx="1268760" cy="290895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272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sz="1100" dirty="0"/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1681344"/>
            <a:ext cx="3770451" cy="748166"/>
            <a:chOff x="-3335588" y="915915"/>
            <a:chExt cx="5027268" cy="822849"/>
          </a:xfrm>
        </p:grpSpPr>
        <p:sp>
          <p:nvSpPr>
            <p:cNvPr id="7" name="矩形 6"/>
            <p:cNvSpPr/>
            <p:nvPr userDrawn="1"/>
          </p:nvSpPr>
          <p:spPr>
            <a:xfrm>
              <a:off x="-3335588" y="915915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种类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430778" y="95157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492534" y="489234"/>
            <a:ext cx="3370154" cy="4385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1.2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国际商务谈判的种类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59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graphicFrame>
        <p:nvGraphicFramePr>
          <p:cNvPr id="12" name="表格 11"/>
          <p:cNvGraphicFramePr/>
          <p:nvPr>
            <p:extLst>
              <p:ext uri="{D42A27DB-BD31-4B8C-83A1-F6EECF244321}">
                <p14:modId xmlns:p14="http://schemas.microsoft.com/office/powerpoint/2010/main" val="1144827991"/>
              </p:ext>
            </p:extLst>
          </p:nvPr>
        </p:nvGraphicFramePr>
        <p:xfrm>
          <a:off x="1730828" y="1617141"/>
          <a:ext cx="6830107" cy="295612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803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156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858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27989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21203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39424"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态度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目的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做法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38901"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让步型谈判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朋友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达成协议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友善、</a:t>
                      </a:r>
                      <a:r>
                        <a:rPr lang="zh-CN" altLang="en-US" sz="1200" u="sng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为避免冲突退让</a:t>
                      </a:r>
                      <a:endParaRPr lang="zh-CN" altLang="en-US" sz="1200" u="sng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遇强谈判者易受伤害。</a:t>
                      </a:r>
                      <a:r>
                        <a:rPr lang="zh-CN" altLang="en-US" sz="1200" u="sng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合作关系友好、长期业务往来使用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38901"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立场型谈判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敌人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维护立场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200" u="sng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提出极端立场并固执坚持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200" u="sng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没有真正的胜利者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，难以达成协议。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38901"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原则型谈判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同事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88" b="4753"/>
          <a:stretch/>
        </p:blipFill>
        <p:spPr bwMode="auto">
          <a:xfrm>
            <a:off x="6781525" y="1"/>
            <a:ext cx="2362475" cy="1587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36F266EE-AC4B-4DC5-9C31-A1605650AB8C}"/>
              </a:ext>
            </a:extLst>
          </p:cNvPr>
          <p:cNvSpPr/>
          <p:nvPr/>
        </p:nvSpPr>
        <p:spPr>
          <a:xfrm>
            <a:off x="1492534" y="1251376"/>
            <a:ext cx="4635611" cy="41549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“让步型谈判”</a:t>
            </a:r>
            <a:r>
              <a:rPr lang="en-US" altLang="zh-CN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&amp;</a:t>
            </a:r>
            <a:r>
              <a:rPr lang="zh-CN" altLang="en-US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 “立场型谈判”</a:t>
            </a:r>
            <a:r>
              <a:rPr lang="en-US" altLang="zh-CN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&amp;</a:t>
            </a:r>
            <a:r>
              <a:rPr lang="zh-CN" altLang="en-US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 “原则型谈判”</a:t>
            </a:r>
          </a:p>
        </p:txBody>
      </p:sp>
      <p:sp>
        <p:nvSpPr>
          <p:cNvPr id="16" name="五边形 12">
            <a:extLst>
              <a:ext uri="{FF2B5EF4-FFF2-40B4-BE49-F238E27FC236}">
                <a16:creationId xmlns="" xmlns:a16="http://schemas.microsoft.com/office/drawing/2014/main" id="{8D503F84-D475-4351-B9B4-3A46D2633BD0}"/>
              </a:ext>
            </a:extLst>
          </p:cNvPr>
          <p:cNvSpPr/>
          <p:nvPr/>
        </p:nvSpPr>
        <p:spPr>
          <a:xfrm flipH="1">
            <a:off x="6014685" y="1339112"/>
            <a:ext cx="1305581" cy="240025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单选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名词解释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9ECEC57E-E27E-4C4F-AAC8-F7D75AC87A3C}"/>
              </a:ext>
            </a:extLst>
          </p:cNvPr>
          <p:cNvSpPr txBox="1"/>
          <p:nvPr/>
        </p:nvSpPr>
        <p:spPr>
          <a:xfrm>
            <a:off x="1492535" y="1075073"/>
            <a:ext cx="3011081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1.2.5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按双方采取的态度与方针划分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6894" y="33193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1.2.5 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按双方采取的态度与方针划分</a:t>
            </a:r>
          </a:p>
        </p:txBody>
      </p:sp>
    </p:spTree>
    <p:extLst>
      <p:ext uri="{BB962C8B-B14F-4D97-AF65-F5344CB8AC3E}">
        <p14:creationId xmlns:p14="http://schemas.microsoft.com/office/powerpoint/2010/main" val="59830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 220"/>
          <p:cNvSpPr/>
          <p:nvPr/>
        </p:nvSpPr>
        <p:spPr>
          <a:xfrm>
            <a:off x="-635" y="302895"/>
            <a:ext cx="1981200" cy="533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上课要求</a:t>
            </a:r>
          </a:p>
        </p:txBody>
      </p:sp>
      <p:sp>
        <p:nvSpPr>
          <p:cNvPr id="6" name="文本占位符 1"/>
          <p:cNvSpPr txBox="1">
            <a:spLocks/>
          </p:cNvSpPr>
          <p:nvPr/>
        </p:nvSpPr>
        <p:spPr>
          <a:xfrm>
            <a:off x="2237320" y="1585643"/>
            <a:ext cx="4568163" cy="9457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+mn-cs"/>
              </a:defRPr>
            </a:lvl1pPr>
            <a:lvl2pPr marL="45720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+mn-cs"/>
              </a:defRPr>
            </a:lvl2pPr>
            <a:lvl3pPr marL="114300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+mn-cs"/>
              </a:defRPr>
            </a:lvl3pPr>
            <a:lvl4pPr marL="160020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8">
              <a:defRPr/>
            </a:pPr>
            <a:r>
              <a:rPr lang="zh-CN" altLang="en-US" dirty="0">
                <a:solidFill>
                  <a:sysClr val="windowText" lastClr="000000"/>
                </a:solidFill>
              </a:rPr>
              <a:t>每一位听课（</a:t>
            </a:r>
            <a:r>
              <a:rPr lang="zh-CN" altLang="en-US" dirty="0">
                <a:solidFill>
                  <a:srgbClr val="FF0000"/>
                </a:solidFill>
              </a:rPr>
              <a:t>直播 或 重播</a:t>
            </a:r>
            <a:r>
              <a:rPr lang="zh-CN" altLang="en-US" dirty="0">
                <a:solidFill>
                  <a:sysClr val="windowText" lastClr="000000"/>
                </a:solidFill>
              </a:rPr>
              <a:t>）的同学，</a:t>
            </a:r>
            <a:endParaRPr lang="en-US" altLang="zh-CN" dirty="0">
              <a:solidFill>
                <a:sysClr val="windowText" lastClr="000000"/>
              </a:solidFill>
            </a:endParaRPr>
          </a:p>
          <a:p>
            <a:pPr defTabSz="914378">
              <a:defRPr/>
            </a:pPr>
            <a:r>
              <a:rPr lang="zh-CN" altLang="en-US" dirty="0">
                <a:solidFill>
                  <a:sysClr val="windowText" lastClr="000000"/>
                </a:solidFill>
              </a:rPr>
              <a:t>一定要完成</a:t>
            </a:r>
            <a:r>
              <a:rPr lang="zh-CN" altLang="en-US" dirty="0">
                <a:solidFill>
                  <a:srgbClr val="FF0000"/>
                </a:solidFill>
              </a:rPr>
              <a:t>随堂考</a:t>
            </a:r>
            <a:r>
              <a:rPr lang="zh-CN" altLang="en-US" dirty="0">
                <a:solidFill>
                  <a:sysClr val="windowText" lastClr="000000"/>
                </a:solidFill>
              </a:rPr>
              <a:t>和</a:t>
            </a:r>
            <a:r>
              <a:rPr lang="zh-CN" altLang="en-US" dirty="0">
                <a:solidFill>
                  <a:srgbClr val="FF0000"/>
                </a:solidFill>
              </a:rPr>
              <a:t>作业。</a:t>
            </a:r>
          </a:p>
        </p:txBody>
      </p:sp>
      <p:sp>
        <p:nvSpPr>
          <p:cNvPr id="2" name="矩形 1"/>
          <p:cNvSpPr/>
          <p:nvPr/>
        </p:nvSpPr>
        <p:spPr>
          <a:xfrm>
            <a:off x="2237320" y="2873425"/>
            <a:ext cx="5317802" cy="377075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18" charset="-122"/>
                <a:ea typeface="微软雅黑" panose="020B0503020204020204" pitchFamily="18" charset="-122"/>
              </a:rPr>
              <a:t>题库</a:t>
            </a:r>
            <a:r>
              <a:rPr lang="zh-CN" altLang="en-US" sz="2000" dirty="0">
                <a:solidFill>
                  <a:sysClr val="windowText" lastClr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</a:rPr>
              <a:t>练习完成顺序：极高频</a:t>
            </a:r>
            <a:r>
              <a:rPr lang="en-US" altLang="zh-CN" sz="2000" dirty="0">
                <a:solidFill>
                  <a:sysClr val="windowText" lastClr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</a:rPr>
              <a:t>&gt;</a:t>
            </a:r>
            <a:r>
              <a:rPr lang="zh-CN" altLang="en-US" sz="2000" dirty="0">
                <a:solidFill>
                  <a:sysClr val="windowText" lastClr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</a:rPr>
              <a:t>高频</a:t>
            </a:r>
            <a:r>
              <a:rPr lang="en-US" altLang="zh-CN" sz="2000" dirty="0">
                <a:solidFill>
                  <a:sysClr val="windowText" lastClr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</a:rPr>
              <a:t>&gt;</a:t>
            </a:r>
            <a:r>
              <a:rPr lang="zh-CN" altLang="en-US" sz="2000" dirty="0">
                <a:solidFill>
                  <a:sysClr val="windowText" lastClr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</a:rPr>
              <a:t>中频</a:t>
            </a:r>
            <a:r>
              <a:rPr lang="en-US" altLang="zh-CN" sz="2000" dirty="0">
                <a:solidFill>
                  <a:sysClr val="windowText" lastClr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</a:rPr>
              <a:t>&gt;</a:t>
            </a:r>
            <a:r>
              <a:rPr lang="zh-CN" altLang="en-US" sz="2000" dirty="0">
                <a:solidFill>
                  <a:sysClr val="windowText" lastClr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</a:rPr>
              <a:t>低频</a:t>
            </a:r>
          </a:p>
        </p:txBody>
      </p:sp>
    </p:spTree>
    <p:extLst>
      <p:ext uri="{BB962C8B-B14F-4D97-AF65-F5344CB8AC3E}">
        <p14:creationId xmlns:p14="http://schemas.microsoft.com/office/powerpoint/2010/main" val="1975616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10192"/>
            <a:ext cx="1268760" cy="48333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951570"/>
          <a:ext cx="1268760" cy="290895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272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sz="1100" dirty="0"/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1681344"/>
            <a:ext cx="3770451" cy="748166"/>
            <a:chOff x="-3335588" y="915915"/>
            <a:chExt cx="5027268" cy="822849"/>
          </a:xfrm>
        </p:grpSpPr>
        <p:sp>
          <p:nvSpPr>
            <p:cNvPr id="7" name="矩形 6"/>
            <p:cNvSpPr/>
            <p:nvPr userDrawn="1"/>
          </p:nvSpPr>
          <p:spPr>
            <a:xfrm>
              <a:off x="-3335588" y="915915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种类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430778" y="95157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492534" y="489234"/>
            <a:ext cx="3370154" cy="4385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1.2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国际商务谈判的种类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60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graphicFrame>
        <p:nvGraphicFramePr>
          <p:cNvPr id="12" name="表格 11"/>
          <p:cNvGraphicFramePr/>
          <p:nvPr>
            <p:extLst>
              <p:ext uri="{D42A27DB-BD31-4B8C-83A1-F6EECF244321}">
                <p14:modId xmlns:p14="http://schemas.microsoft.com/office/powerpoint/2010/main" val="1277197680"/>
              </p:ext>
            </p:extLst>
          </p:nvPr>
        </p:nvGraphicFramePr>
        <p:xfrm>
          <a:off x="1730828" y="1617141"/>
          <a:ext cx="6830107" cy="306026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803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156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858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27989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21203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39424"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态度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目的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做法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38901"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让步型谈判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朋友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达成协议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友善、</a:t>
                      </a:r>
                      <a:r>
                        <a:rPr lang="zh-CN" altLang="en-US" sz="1200" u="sng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为避免冲突退让</a:t>
                      </a:r>
                      <a:endParaRPr lang="zh-CN" altLang="en-US" sz="1200" u="sng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遇强谈判者易受伤害。</a:t>
                      </a:r>
                      <a:r>
                        <a:rPr lang="zh-CN" altLang="en-US" sz="1200" u="sng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合作关系友好、长期业务往来使用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38901"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立场型谈判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敌人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维护立场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200" u="sng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提出极端立场并固执坚持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200" u="sng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没有真正的胜利者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，难以达成协议。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38901"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原则型谈判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同事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双方利益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注重人际关系，</a:t>
                      </a:r>
                      <a:r>
                        <a:rPr lang="zh-CN" altLang="en-US" sz="1200" u="sng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注意双方的利益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；发生冲突时，按</a:t>
                      </a:r>
                      <a:r>
                        <a:rPr lang="zh-CN" altLang="en-US" sz="1200" u="sng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公平的标准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来定。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强调经济、</a:t>
                      </a:r>
                      <a:r>
                        <a:rPr lang="zh-CN" altLang="en-US" sz="1200" u="sng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人际关系的价值</a:t>
                      </a:r>
                      <a:r>
                        <a:rPr lang="zh-CN" altLang="en-US" sz="1200" u="none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；</a:t>
                      </a:r>
                      <a:r>
                        <a:rPr lang="zh-CN" altLang="en-US" sz="1200" u="sng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既理性又富有人情味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的谈判，为各国谈判人员所推崇。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88" b="4753"/>
          <a:stretch/>
        </p:blipFill>
        <p:spPr bwMode="auto">
          <a:xfrm>
            <a:off x="6781525" y="1"/>
            <a:ext cx="2362475" cy="1587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5B0DE486-4CCA-4D76-B48C-BED9EBE478EF}"/>
              </a:ext>
            </a:extLst>
          </p:cNvPr>
          <p:cNvSpPr/>
          <p:nvPr/>
        </p:nvSpPr>
        <p:spPr>
          <a:xfrm>
            <a:off x="1492534" y="1251376"/>
            <a:ext cx="4635611" cy="41549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“让步型谈判”</a:t>
            </a:r>
            <a:r>
              <a:rPr lang="en-US" altLang="zh-CN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&amp;</a:t>
            </a:r>
            <a:r>
              <a:rPr lang="zh-CN" altLang="en-US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 “立场型谈判”</a:t>
            </a:r>
            <a:r>
              <a:rPr lang="en-US" altLang="zh-CN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&amp;</a:t>
            </a:r>
            <a:r>
              <a:rPr lang="zh-CN" altLang="en-US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 “原则型谈判”</a:t>
            </a:r>
          </a:p>
        </p:txBody>
      </p:sp>
      <p:sp>
        <p:nvSpPr>
          <p:cNvPr id="16" name="五边形 12">
            <a:extLst>
              <a:ext uri="{FF2B5EF4-FFF2-40B4-BE49-F238E27FC236}">
                <a16:creationId xmlns="" xmlns:a16="http://schemas.microsoft.com/office/drawing/2014/main" id="{0C69703B-E68D-4201-8EB2-97532DEBF3D8}"/>
              </a:ext>
            </a:extLst>
          </p:cNvPr>
          <p:cNvSpPr/>
          <p:nvPr/>
        </p:nvSpPr>
        <p:spPr>
          <a:xfrm flipH="1">
            <a:off x="6014685" y="1339112"/>
            <a:ext cx="1305581" cy="240025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单选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名词解释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135B0834-D830-4647-A726-FB361E8EC344}"/>
              </a:ext>
            </a:extLst>
          </p:cNvPr>
          <p:cNvSpPr txBox="1"/>
          <p:nvPr/>
        </p:nvSpPr>
        <p:spPr>
          <a:xfrm>
            <a:off x="1492535" y="1075073"/>
            <a:ext cx="3011081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1.2.5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按双方采取的态度与方针划分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6894" y="33193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1.2.5 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按双方采取的态度与方针划分</a:t>
            </a:r>
          </a:p>
        </p:txBody>
      </p:sp>
    </p:spTree>
    <p:extLst>
      <p:ext uri="{BB962C8B-B14F-4D97-AF65-F5344CB8AC3E}">
        <p14:creationId xmlns:p14="http://schemas.microsoft.com/office/powerpoint/2010/main" val="98908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10192"/>
            <a:ext cx="1268760" cy="48333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951570"/>
          <a:ext cx="1268760" cy="290895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272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sz="1100" dirty="0"/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1681344"/>
            <a:ext cx="3770451" cy="748166"/>
            <a:chOff x="-3335588" y="915915"/>
            <a:chExt cx="5027268" cy="822849"/>
          </a:xfrm>
        </p:grpSpPr>
        <p:sp>
          <p:nvSpPr>
            <p:cNvPr id="7" name="矩形 6"/>
            <p:cNvSpPr/>
            <p:nvPr userDrawn="1"/>
          </p:nvSpPr>
          <p:spPr>
            <a:xfrm>
              <a:off x="-3335588" y="915915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种类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430778" y="95157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492534" y="489234"/>
            <a:ext cx="3370154" cy="4385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1.2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国际商务谈判的种类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61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graphicFrame>
        <p:nvGraphicFramePr>
          <p:cNvPr id="12" name="表格 11"/>
          <p:cNvGraphicFramePr/>
          <p:nvPr>
            <p:extLst>
              <p:ext uri="{D42A27DB-BD31-4B8C-83A1-F6EECF244321}">
                <p14:modId xmlns:p14="http://schemas.microsoft.com/office/powerpoint/2010/main" val="2078976496"/>
              </p:ext>
            </p:extLst>
          </p:nvPr>
        </p:nvGraphicFramePr>
        <p:xfrm>
          <a:off x="1730828" y="1617141"/>
          <a:ext cx="6830107" cy="324428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803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156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858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27989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21203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39424"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态度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目的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做法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38901"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让步型谈判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en-US" altLang="zh-CN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(____)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朋友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达成协议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友善、</a:t>
                      </a:r>
                      <a:r>
                        <a:rPr lang="zh-CN" altLang="en-US" sz="1200" u="sng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为避免冲突退让</a:t>
                      </a:r>
                      <a:endParaRPr lang="zh-CN" altLang="en-US" sz="1200" u="sng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遇强谈判者易受伤害。</a:t>
                      </a:r>
                      <a:r>
                        <a:rPr lang="zh-CN" altLang="en-US" sz="1200" u="sng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合作关系友好、长期业务往来使用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38901"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立场型谈判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en-US" altLang="zh-CN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(____)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敌人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维护立场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200" u="sng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提出极端立场并固执坚持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200" u="sng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没有真正的胜利者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，难以达成协议。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38901"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原则型谈判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en-US" altLang="zh-CN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(____)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同事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双方利益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注重人际关系，</a:t>
                      </a:r>
                      <a:r>
                        <a:rPr lang="zh-CN" altLang="en-US" sz="1200" u="sng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注意双方的利益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；发生冲突时，按</a:t>
                      </a:r>
                      <a:r>
                        <a:rPr lang="zh-CN" altLang="en-US" sz="1200" u="sng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公平的标准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来定。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强调经济、</a:t>
                      </a:r>
                      <a:r>
                        <a:rPr lang="zh-CN" altLang="en-US" sz="1200" u="sng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人际关系的价值</a:t>
                      </a:r>
                      <a:r>
                        <a:rPr lang="zh-CN" altLang="en-US" sz="1200" u="none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；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既理性又富有人情味的谈判，为各国谈判人员所推崇。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88" b="4753"/>
          <a:stretch/>
        </p:blipFill>
        <p:spPr bwMode="auto">
          <a:xfrm>
            <a:off x="6781525" y="1"/>
            <a:ext cx="2362475" cy="1587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637DA516-AD3E-4375-ADEF-18A778DFE564}"/>
              </a:ext>
            </a:extLst>
          </p:cNvPr>
          <p:cNvSpPr/>
          <p:nvPr/>
        </p:nvSpPr>
        <p:spPr>
          <a:xfrm>
            <a:off x="1492534" y="1251376"/>
            <a:ext cx="4635611" cy="41549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“让步型谈判”</a:t>
            </a:r>
            <a:r>
              <a:rPr lang="en-US" altLang="zh-CN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&amp;</a:t>
            </a:r>
            <a:r>
              <a:rPr lang="zh-CN" altLang="en-US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 “立场型谈判”</a:t>
            </a:r>
            <a:r>
              <a:rPr lang="en-US" altLang="zh-CN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&amp;</a:t>
            </a:r>
            <a:r>
              <a:rPr lang="zh-CN" altLang="en-US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 “原则型谈判”</a:t>
            </a:r>
          </a:p>
        </p:txBody>
      </p:sp>
      <p:sp>
        <p:nvSpPr>
          <p:cNvPr id="16" name="五边形 12">
            <a:extLst>
              <a:ext uri="{FF2B5EF4-FFF2-40B4-BE49-F238E27FC236}">
                <a16:creationId xmlns="" xmlns:a16="http://schemas.microsoft.com/office/drawing/2014/main" id="{8FFB0CCC-D7F9-47EF-89EF-90E29AD8244D}"/>
              </a:ext>
            </a:extLst>
          </p:cNvPr>
          <p:cNvSpPr/>
          <p:nvPr/>
        </p:nvSpPr>
        <p:spPr>
          <a:xfrm flipH="1">
            <a:off x="6014685" y="1339112"/>
            <a:ext cx="1305581" cy="240025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单选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名词解释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B201ED60-C376-4988-A8DD-F18B5D48C29D}"/>
              </a:ext>
            </a:extLst>
          </p:cNvPr>
          <p:cNvSpPr txBox="1"/>
          <p:nvPr/>
        </p:nvSpPr>
        <p:spPr>
          <a:xfrm>
            <a:off x="1492535" y="1075073"/>
            <a:ext cx="3011081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1.2.5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按双方采取的态度与方针划分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6894" y="33193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1.2.5 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按双方采取的态度与方针划分</a:t>
            </a:r>
          </a:p>
        </p:txBody>
      </p:sp>
    </p:spTree>
    <p:extLst>
      <p:ext uri="{BB962C8B-B14F-4D97-AF65-F5344CB8AC3E}">
        <p14:creationId xmlns:p14="http://schemas.microsoft.com/office/powerpoint/2010/main" val="155604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10192"/>
            <a:ext cx="1268760" cy="48333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951570"/>
          <a:ext cx="1268760" cy="290895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272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sz="1100" dirty="0"/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1681344"/>
            <a:ext cx="3770451" cy="748166"/>
            <a:chOff x="-3335588" y="915915"/>
            <a:chExt cx="5027268" cy="822849"/>
          </a:xfrm>
        </p:grpSpPr>
        <p:sp>
          <p:nvSpPr>
            <p:cNvPr id="7" name="矩形 6"/>
            <p:cNvSpPr/>
            <p:nvPr userDrawn="1"/>
          </p:nvSpPr>
          <p:spPr>
            <a:xfrm>
              <a:off x="-3335588" y="915915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种类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430778" y="95157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492534" y="489234"/>
            <a:ext cx="3370154" cy="4385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1.2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国际商务谈判的种类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62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graphicFrame>
        <p:nvGraphicFramePr>
          <p:cNvPr id="12" name="表格 11"/>
          <p:cNvGraphicFramePr/>
          <p:nvPr>
            <p:extLst>
              <p:ext uri="{D42A27DB-BD31-4B8C-83A1-F6EECF244321}">
                <p14:modId xmlns:p14="http://schemas.microsoft.com/office/powerpoint/2010/main" val="1168150363"/>
              </p:ext>
            </p:extLst>
          </p:nvPr>
        </p:nvGraphicFramePr>
        <p:xfrm>
          <a:off x="1730828" y="1617141"/>
          <a:ext cx="6830107" cy="324428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803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156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858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27989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21203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39424"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态度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目的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做法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38901"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让步型谈判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en-US" altLang="zh-CN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软式</a:t>
                      </a:r>
                      <a:r>
                        <a:rPr lang="en-US" altLang="zh-CN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朋友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达成协议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友善、</a:t>
                      </a:r>
                      <a:r>
                        <a:rPr lang="zh-CN" altLang="en-US" sz="1200" u="sng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为避免冲突退让</a:t>
                      </a:r>
                      <a:endParaRPr lang="zh-CN" altLang="en-US" sz="1200" u="sng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遇强谈判者易受伤害。</a:t>
                      </a:r>
                      <a:r>
                        <a:rPr lang="zh-CN" altLang="en-US" sz="1200" u="sng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合作关系友好、长期业务往来使用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38901"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立场型谈判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硬式</a:t>
                      </a:r>
                      <a:r>
                        <a:rPr lang="en-US" altLang="zh-CN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敌人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维护立场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200" u="sng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提出极端立场并固执坚持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200" u="sng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没有真正的胜利者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，难以达成协议。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38901"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原则型谈判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价值型</a:t>
                      </a:r>
                      <a:r>
                        <a:rPr lang="en-US" altLang="zh-CN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同事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双方利益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注重人际关系，</a:t>
                      </a:r>
                      <a:r>
                        <a:rPr lang="zh-CN" altLang="en-US" sz="1200" u="sng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注意双方的利益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；发生冲突时，按</a:t>
                      </a:r>
                      <a:r>
                        <a:rPr lang="zh-CN" altLang="en-US" sz="1200" u="sng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公平的标准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来定。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ts val="2400"/>
                        </a:lnSpc>
                        <a:buNone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强调经济、</a:t>
                      </a:r>
                      <a:r>
                        <a:rPr lang="zh-CN" altLang="en-US" sz="1200" u="sng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人际关系的价值</a:t>
                      </a:r>
                      <a:r>
                        <a:rPr lang="zh-CN" altLang="en-US" sz="1200" u="none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；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既理性又富有人情味的谈判，为各国谈判人员所推崇。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88" b="4753"/>
          <a:stretch/>
        </p:blipFill>
        <p:spPr bwMode="auto">
          <a:xfrm>
            <a:off x="6781525" y="1"/>
            <a:ext cx="2362475" cy="1587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66036860-81DB-48D7-9AE1-D07B703567E9}"/>
              </a:ext>
            </a:extLst>
          </p:cNvPr>
          <p:cNvSpPr/>
          <p:nvPr/>
        </p:nvSpPr>
        <p:spPr>
          <a:xfrm>
            <a:off x="1492534" y="1251376"/>
            <a:ext cx="4635611" cy="41549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“让步型谈判”</a:t>
            </a:r>
            <a:r>
              <a:rPr lang="en-US" altLang="zh-CN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&amp;</a:t>
            </a:r>
            <a:r>
              <a:rPr lang="zh-CN" altLang="en-US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 “立场型谈判”</a:t>
            </a:r>
            <a:r>
              <a:rPr lang="en-US" altLang="zh-CN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&amp;</a:t>
            </a:r>
            <a:r>
              <a:rPr lang="zh-CN" altLang="en-US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 “原则型谈判”</a:t>
            </a:r>
          </a:p>
        </p:txBody>
      </p:sp>
      <p:sp>
        <p:nvSpPr>
          <p:cNvPr id="16" name="五边形 12">
            <a:extLst>
              <a:ext uri="{FF2B5EF4-FFF2-40B4-BE49-F238E27FC236}">
                <a16:creationId xmlns="" xmlns:a16="http://schemas.microsoft.com/office/drawing/2014/main" id="{423FC101-CAC1-4471-AC96-A67E93E69EA7}"/>
              </a:ext>
            </a:extLst>
          </p:cNvPr>
          <p:cNvSpPr/>
          <p:nvPr/>
        </p:nvSpPr>
        <p:spPr>
          <a:xfrm flipH="1">
            <a:off x="6014685" y="1339112"/>
            <a:ext cx="1305581" cy="240025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单选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名词解释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10AE1E03-E6A9-4CF1-8580-CC68900676E4}"/>
              </a:ext>
            </a:extLst>
          </p:cNvPr>
          <p:cNvSpPr txBox="1"/>
          <p:nvPr/>
        </p:nvSpPr>
        <p:spPr>
          <a:xfrm>
            <a:off x="1492535" y="1075073"/>
            <a:ext cx="3011081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1.2.5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按双方采取的态度与方针划分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6894" y="33193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1.2.5 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按双方采取的态度与方针划分</a:t>
            </a:r>
          </a:p>
        </p:txBody>
      </p:sp>
    </p:spTree>
    <p:extLst>
      <p:ext uri="{BB962C8B-B14F-4D97-AF65-F5344CB8AC3E}">
        <p14:creationId xmlns:p14="http://schemas.microsoft.com/office/powerpoint/2010/main" val="347968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1347397" y="1153758"/>
            <a:ext cx="5524607" cy="214674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1.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根据谈判进行的地点不同，可以将谈判分为（ ）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立场谈判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客场谈判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让步谈判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主场谈判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E: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中立地谈判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749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1347397" y="1153758"/>
            <a:ext cx="5524607" cy="214674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1.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根据谈判进行的地点不同，可以将谈判分为（ ）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立场谈判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客场谈判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让步谈判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主场谈判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E: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中立地谈判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47396" y="3639677"/>
            <a:ext cx="3961504" cy="41549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5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15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BDE</a:t>
            </a:r>
          </a:p>
        </p:txBody>
      </p:sp>
    </p:spTree>
    <p:extLst>
      <p:ext uri="{BB962C8B-B14F-4D97-AF65-F5344CB8AC3E}">
        <p14:creationId xmlns:p14="http://schemas.microsoft.com/office/powerpoint/2010/main" val="102842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1347397" y="1153758"/>
            <a:ext cx="5524607" cy="214674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1.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根据谈判进行的地点不同，可以将谈判分为（ ）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立场谈判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客场谈判     </a:t>
            </a:r>
            <a:r>
              <a:rPr lang="zh-CN" altLang="en-US" sz="15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宾客身份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让步谈判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主场谈判     </a:t>
            </a:r>
            <a:r>
              <a:rPr lang="zh-CN" altLang="en-US" sz="15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谈判一方所在地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E: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中立地谈判  </a:t>
            </a:r>
            <a:r>
              <a:rPr lang="zh-CN" altLang="en-US" sz="15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其他地方</a:t>
            </a:r>
            <a:endParaRPr lang="zh-CN" altLang="en-US" sz="15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47396" y="3639677"/>
            <a:ext cx="3961504" cy="41549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5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15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BDE</a:t>
            </a:r>
          </a:p>
        </p:txBody>
      </p:sp>
    </p:spTree>
    <p:extLst>
      <p:ext uri="{BB962C8B-B14F-4D97-AF65-F5344CB8AC3E}">
        <p14:creationId xmlns:p14="http://schemas.microsoft.com/office/powerpoint/2010/main" val="57931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1347397" y="1153758"/>
            <a:ext cx="5524607" cy="18004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2.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必须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选择全能型谈判人员的谈判类型是（ 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）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双边谈判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多边谈判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个体谈判</a:t>
            </a:r>
          </a:p>
          <a:p>
            <a:pPr>
              <a:lnSpc>
                <a:spcPct val="150000"/>
              </a:lnSpc>
            </a:pP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集体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204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1347397" y="1153758"/>
            <a:ext cx="5524607" cy="18004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2.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必须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选择全能型谈判人员的谈判类型是（ 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）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双边谈判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多边谈判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个体谈判</a:t>
            </a:r>
          </a:p>
          <a:p>
            <a:pPr>
              <a:lnSpc>
                <a:spcPct val="150000"/>
              </a:lnSpc>
            </a:pP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集体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47396" y="3639677"/>
            <a:ext cx="3961504" cy="37471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5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</a:t>
            </a:r>
            <a:r>
              <a:rPr lang="zh-CN" altLang="en-US" sz="15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5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en-US" altLang="zh-CN" sz="15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695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1347397" y="1153758"/>
            <a:ext cx="5524607" cy="214674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3.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认为在谈判双方对立立场的背后，存在着某种共同性利益和冲突性利益的是（ 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）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立场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型谈判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法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原则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型谈判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法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让步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型谈判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法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利益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型谈判法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433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1347397" y="1153758"/>
            <a:ext cx="5524607" cy="214674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3.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认为在谈判双方对立立场的背后，存在着某种共同性利益和冲突性利益的是（ 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）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立场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型谈判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法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原则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型谈判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法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让步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型谈判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法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利益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型谈判法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47396" y="3639677"/>
            <a:ext cx="3961504" cy="37471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5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</a:t>
            </a:r>
            <a:r>
              <a:rPr lang="zh-CN" altLang="en-US" sz="15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5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en-US" altLang="zh-CN" sz="15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908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0"/>
            <a:ext cx="2790825" cy="51435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97517" y="981087"/>
            <a:ext cx="1725473" cy="830997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5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 录</a:t>
            </a:r>
          </a:p>
        </p:txBody>
      </p:sp>
      <p:sp>
        <p:nvSpPr>
          <p:cNvPr id="36" name="矩形 35"/>
          <p:cNvSpPr/>
          <p:nvPr/>
        </p:nvSpPr>
        <p:spPr>
          <a:xfrm>
            <a:off x="943378" y="1945029"/>
            <a:ext cx="1233752" cy="438581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Contents</a:t>
            </a:r>
          </a:p>
        </p:txBody>
      </p:sp>
      <p:grpSp>
        <p:nvGrpSpPr>
          <p:cNvPr id="19" name="组合 43"/>
          <p:cNvGrpSpPr/>
          <p:nvPr/>
        </p:nvGrpSpPr>
        <p:grpSpPr bwMode="auto">
          <a:xfrm>
            <a:off x="3185467" y="2317202"/>
            <a:ext cx="1800493" cy="462517"/>
            <a:chOff x="-7726" y="0"/>
            <a:chExt cx="2335714" cy="576064"/>
          </a:xfrm>
          <a:solidFill>
            <a:schemeClr val="bg1"/>
          </a:solidFill>
        </p:grpSpPr>
        <p:sp>
          <p:nvSpPr>
            <p:cNvPr id="47" name="矩形 44"/>
            <p:cNvSpPr>
              <a:spLocks noChangeArrowheads="1"/>
            </p:cNvSpPr>
            <p:nvPr/>
          </p:nvSpPr>
          <p:spPr bwMode="auto">
            <a:xfrm>
              <a:off x="0" y="0"/>
              <a:ext cx="2320263" cy="57606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zh-CN" altLang="en-US" sz="15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8" name="TextBox 35"/>
            <p:cNvSpPr>
              <a:spLocks noChangeArrowheads="1"/>
            </p:cNvSpPr>
            <p:nvPr/>
          </p:nvSpPr>
          <p:spPr bwMode="auto">
            <a:xfrm>
              <a:off x="-7726" y="42031"/>
              <a:ext cx="2335714" cy="51750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1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国际商务谈判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228079" y="515533"/>
            <a:ext cx="2597514" cy="4133892"/>
            <a:chOff x="4552950" y="191384"/>
            <a:chExt cx="3106738" cy="4831285"/>
          </a:xfrm>
        </p:grpSpPr>
        <p:sp>
          <p:nvSpPr>
            <p:cNvPr id="39" name="TextBox 4"/>
            <p:cNvSpPr>
              <a:spLocks noChangeArrowheads="1"/>
            </p:cNvSpPr>
            <p:nvPr/>
          </p:nvSpPr>
          <p:spPr bwMode="auto">
            <a:xfrm>
              <a:off x="4552950" y="787483"/>
              <a:ext cx="2576513" cy="485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影响因素</a:t>
              </a:r>
              <a:endParaRPr lang="en-US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0" name="TextBox 4"/>
            <p:cNvSpPr>
              <a:spLocks noChangeArrowheads="1"/>
            </p:cNvSpPr>
            <p:nvPr/>
          </p:nvSpPr>
          <p:spPr bwMode="auto">
            <a:xfrm>
              <a:off x="4552950" y="191384"/>
              <a:ext cx="1798638" cy="485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概述</a:t>
              </a:r>
              <a:endParaRPr lang="en-US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1" name="TextBox 4"/>
            <p:cNvSpPr>
              <a:spLocks noChangeArrowheads="1"/>
            </p:cNvSpPr>
            <p:nvPr/>
          </p:nvSpPr>
          <p:spPr bwMode="auto">
            <a:xfrm>
              <a:off x="4552950" y="1408237"/>
              <a:ext cx="2574925" cy="485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谈判前：准备</a:t>
              </a:r>
              <a:endParaRPr lang="en-US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2" name="TextBox 4"/>
            <p:cNvSpPr>
              <a:spLocks noChangeArrowheads="1"/>
            </p:cNvSpPr>
            <p:nvPr/>
          </p:nvSpPr>
          <p:spPr bwMode="auto">
            <a:xfrm>
              <a:off x="4552950" y="2053643"/>
              <a:ext cx="3106738" cy="485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各阶段：策略</a:t>
              </a:r>
              <a:endParaRPr lang="en-US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3" name="TextBox 4"/>
            <p:cNvSpPr>
              <a:spLocks noChangeArrowheads="1"/>
            </p:cNvSpPr>
            <p:nvPr/>
          </p:nvSpPr>
          <p:spPr bwMode="auto">
            <a:xfrm>
              <a:off x="4552950" y="2674396"/>
              <a:ext cx="2576513" cy="485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谈判中：技巧</a:t>
              </a:r>
              <a:endParaRPr lang="en-US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4" name="TextBox 4"/>
            <p:cNvSpPr>
              <a:spLocks noChangeArrowheads="1"/>
            </p:cNvSpPr>
            <p:nvPr/>
          </p:nvSpPr>
          <p:spPr bwMode="auto">
            <a:xfrm>
              <a:off x="4552950" y="3295572"/>
              <a:ext cx="1085813" cy="485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文化差异</a:t>
              </a:r>
              <a:endParaRPr lang="en-US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5" name="TextBox 4"/>
            <p:cNvSpPr>
              <a:spLocks noChangeArrowheads="1"/>
            </p:cNvSpPr>
            <p:nvPr/>
          </p:nvSpPr>
          <p:spPr bwMode="auto">
            <a:xfrm>
              <a:off x="4552950" y="4537076"/>
              <a:ext cx="3009900" cy="485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经典案例分析</a:t>
              </a:r>
              <a:endParaRPr lang="en-US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6" name="TextBox 4"/>
            <p:cNvSpPr>
              <a:spLocks noChangeArrowheads="1"/>
            </p:cNvSpPr>
            <p:nvPr/>
          </p:nvSpPr>
          <p:spPr bwMode="auto">
            <a:xfrm>
              <a:off x="4552950" y="3915902"/>
              <a:ext cx="2576513" cy="485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存在的风险</a:t>
              </a:r>
              <a:endParaRPr lang="en-US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980006" y="672612"/>
            <a:ext cx="1091320" cy="3854689"/>
            <a:chOff x="2994336" y="352457"/>
            <a:chExt cx="1330168" cy="4504980"/>
          </a:xfrm>
        </p:grpSpPr>
        <p:grpSp>
          <p:nvGrpSpPr>
            <p:cNvPr id="22" name="组合 30"/>
            <p:cNvGrpSpPr>
              <a:grpSpLocks/>
            </p:cNvGrpSpPr>
            <p:nvPr/>
          </p:nvGrpSpPr>
          <p:grpSpPr bwMode="auto">
            <a:xfrm rot="16200000">
              <a:off x="2996819" y="1071135"/>
              <a:ext cx="2046363" cy="609007"/>
              <a:chOff x="0" y="504056"/>
              <a:chExt cx="6032665" cy="648074"/>
            </a:xfrm>
          </p:grpSpPr>
          <p:sp>
            <p:nvSpPr>
              <p:cNvPr id="31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500"/>
              </a:p>
            </p:txBody>
          </p:sp>
          <p:cxnSp>
            <p:nvCxnSpPr>
              <p:cNvPr id="32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220413" y="504058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2201792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7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414445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3" name="组合 30"/>
            <p:cNvGrpSpPr>
              <a:grpSpLocks/>
            </p:cNvGrpSpPr>
            <p:nvPr/>
          </p:nvGrpSpPr>
          <p:grpSpPr bwMode="auto">
            <a:xfrm rot="16200000">
              <a:off x="2996818" y="3529753"/>
              <a:ext cx="2046363" cy="609006"/>
              <a:chOff x="0" y="504056"/>
              <a:chExt cx="6032665" cy="648073"/>
            </a:xfrm>
          </p:grpSpPr>
          <p:sp>
            <p:nvSpPr>
              <p:cNvPr id="26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500"/>
              </a:p>
            </p:txBody>
          </p:sp>
          <p:cxnSp>
            <p:nvCxnSpPr>
              <p:cNvPr id="27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2031485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3956201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5786179" y="504057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4" name="直接连接符 23"/>
            <p:cNvCxnSpPr>
              <a:stCxn id="31" idx="0"/>
              <a:endCxn id="26" idx="1"/>
            </p:cNvCxnSpPr>
            <p:nvPr/>
          </p:nvCxnSpPr>
          <p:spPr>
            <a:xfrm>
              <a:off x="3715496" y="2398819"/>
              <a:ext cx="1" cy="412255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47" idx="3"/>
            </p:cNvCxnSpPr>
            <p:nvPr/>
          </p:nvCxnSpPr>
          <p:spPr>
            <a:xfrm flipV="1">
              <a:off x="2994336" y="2540205"/>
              <a:ext cx="721160" cy="455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289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1347397" y="1153758"/>
            <a:ext cx="6372917" cy="18004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4.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在谈判中，把任何情况都视为一场意志力竞争和搏斗的人属于（ 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）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让步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型谈判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者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立场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型谈判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者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原则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型谈判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者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利益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型谈判者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802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1347397" y="1153758"/>
            <a:ext cx="6372917" cy="18004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4.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在谈判中，把任何情况都视为一场意志力竞争和搏斗的人属于（ 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）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让步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型谈判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者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立场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型谈判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者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原则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型谈判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者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利益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型谈判者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47396" y="3639677"/>
            <a:ext cx="3961504" cy="37471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5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</a:t>
            </a:r>
            <a:r>
              <a:rPr lang="zh-CN" altLang="en-US" sz="15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5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en-US" altLang="zh-CN" sz="15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207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10192"/>
            <a:ext cx="1268760" cy="48333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261879"/>
              </p:ext>
            </p:extLst>
          </p:nvPr>
        </p:nvGraphicFramePr>
        <p:xfrm>
          <a:off x="0" y="951570"/>
          <a:ext cx="1268760" cy="290895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272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sz="1100" dirty="0"/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1681344"/>
            <a:ext cx="3770451" cy="748166"/>
            <a:chOff x="-3335588" y="915915"/>
            <a:chExt cx="5027268" cy="822849"/>
          </a:xfrm>
        </p:grpSpPr>
        <p:sp>
          <p:nvSpPr>
            <p:cNvPr id="7" name="矩形 6"/>
            <p:cNvSpPr/>
            <p:nvPr userDrawn="1"/>
          </p:nvSpPr>
          <p:spPr>
            <a:xfrm>
              <a:off x="-3335588" y="915915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种类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430778" y="95157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492534" y="489234"/>
            <a:ext cx="3370154" cy="4385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1.2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国际商务谈判的种类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72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263393" y="1493510"/>
            <a:ext cx="6595069" cy="2914361"/>
            <a:chOff x="3678347" y="1727488"/>
            <a:chExt cx="9897789" cy="3885814"/>
          </a:xfrm>
        </p:grpSpPr>
        <p:grpSp>
          <p:nvGrpSpPr>
            <p:cNvPr id="25" name="组合 24"/>
            <p:cNvGrpSpPr/>
            <p:nvPr/>
          </p:nvGrpSpPr>
          <p:grpSpPr>
            <a:xfrm>
              <a:off x="5141947" y="1727488"/>
              <a:ext cx="8434189" cy="3885814"/>
              <a:chOff x="4552947" y="192785"/>
              <a:chExt cx="10617204" cy="3585580"/>
            </a:xfrm>
          </p:grpSpPr>
          <p:sp>
            <p:nvSpPr>
              <p:cNvPr id="51" name="TextBox 4"/>
              <p:cNvSpPr>
                <a:spLocks noChangeArrowheads="1"/>
              </p:cNvSpPr>
              <p:nvPr/>
            </p:nvSpPr>
            <p:spPr bwMode="auto">
              <a:xfrm>
                <a:off x="4552947" y="788881"/>
                <a:ext cx="7920291" cy="4827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谈判利益主体的数量：    双方谈判    </a:t>
                </a:r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 </a:t>
                </a: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多方谈判</a:t>
                </a:r>
              </a:p>
            </p:txBody>
          </p:sp>
          <p:sp>
            <p:nvSpPr>
              <p:cNvPr id="52" name="TextBox 4"/>
              <p:cNvSpPr>
                <a:spLocks noChangeArrowheads="1"/>
              </p:cNvSpPr>
              <p:nvPr/>
            </p:nvSpPr>
            <p:spPr bwMode="auto">
              <a:xfrm>
                <a:off x="4552951" y="192785"/>
                <a:ext cx="7461945" cy="4827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参加谈判的人数规模：    个体谈判    </a:t>
                </a:r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 </a:t>
                </a: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集体谈判</a:t>
                </a:r>
              </a:p>
            </p:txBody>
          </p:sp>
          <p:sp>
            <p:nvSpPr>
              <p:cNvPr id="53" name="TextBox 4"/>
              <p:cNvSpPr>
                <a:spLocks noChangeArrowheads="1"/>
              </p:cNvSpPr>
              <p:nvPr/>
            </p:nvSpPr>
            <p:spPr bwMode="auto">
              <a:xfrm>
                <a:off x="4552951" y="1409637"/>
                <a:ext cx="7920288" cy="4827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谈判双方接触的方式：    口头谈判    </a:t>
                </a:r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 </a:t>
                </a: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书面谈判</a:t>
                </a:r>
              </a:p>
            </p:txBody>
          </p:sp>
          <p:sp>
            <p:nvSpPr>
              <p:cNvPr id="54" name="TextBox 4"/>
              <p:cNvSpPr>
                <a:spLocks noChangeArrowheads="1"/>
              </p:cNvSpPr>
              <p:nvPr/>
            </p:nvSpPr>
            <p:spPr bwMode="auto">
              <a:xfrm>
                <a:off x="4552951" y="2055039"/>
                <a:ext cx="10617200" cy="4827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谈判进行的地点：     主场谈判（东道主） </a:t>
                </a:r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</a:t>
                </a: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客场谈判  </a:t>
                </a:r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 </a:t>
                </a: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中立场谈判</a:t>
                </a:r>
              </a:p>
            </p:txBody>
          </p:sp>
          <p:sp>
            <p:nvSpPr>
              <p:cNvPr id="55" name="TextBox 4"/>
              <p:cNvSpPr>
                <a:spLocks noChangeArrowheads="1"/>
              </p:cNvSpPr>
              <p:nvPr/>
            </p:nvSpPr>
            <p:spPr bwMode="auto">
              <a:xfrm>
                <a:off x="4552949" y="2675793"/>
                <a:ext cx="10251375" cy="4827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谈判中双方所采取的态度与方针：  让步型  </a:t>
                </a:r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</a:t>
                </a: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立场型  </a:t>
                </a:r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 </a:t>
                </a:r>
                <a:r>
                  <a:rPr lang="zh-CN" altLang="en-US" dirty="0">
                    <a:solidFill>
                      <a:schemeClr val="bg1">
                        <a:lumMod val="6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原则性</a:t>
                </a:r>
              </a:p>
            </p:txBody>
          </p:sp>
          <p:sp>
            <p:nvSpPr>
              <p:cNvPr id="56" name="TextBox 4"/>
              <p:cNvSpPr>
                <a:spLocks noChangeArrowheads="1"/>
              </p:cNvSpPr>
              <p:nvPr/>
            </p:nvSpPr>
            <p:spPr bwMode="auto">
              <a:xfrm>
                <a:off x="4552951" y="3295571"/>
                <a:ext cx="3421928" cy="4827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谈判的内容</a:t>
                </a: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3678347" y="1931964"/>
              <a:ext cx="1087757" cy="3427832"/>
              <a:chOff x="2929080" y="352457"/>
              <a:chExt cx="1395424" cy="3162984"/>
            </a:xfrm>
          </p:grpSpPr>
          <p:grpSp>
            <p:nvGrpSpPr>
              <p:cNvPr id="37" name="组合 30"/>
              <p:cNvGrpSpPr>
                <a:grpSpLocks/>
              </p:cNvGrpSpPr>
              <p:nvPr/>
            </p:nvGrpSpPr>
            <p:grpSpPr bwMode="auto">
              <a:xfrm rot="16200000">
                <a:off x="2996819" y="1071135"/>
                <a:ext cx="2046363" cy="609007"/>
                <a:chOff x="0" y="504056"/>
                <a:chExt cx="6032665" cy="648074"/>
              </a:xfrm>
            </p:grpSpPr>
            <p:sp>
              <p:nvSpPr>
                <p:cNvPr id="46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0" y="504056"/>
                  <a:ext cx="6032665" cy="1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cxnSp>
              <p:nvCxnSpPr>
                <p:cNvPr id="47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220413" y="504058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8" name="直接箭头连接符 33"/>
                <p:cNvCxnSpPr>
                  <a:cxnSpLocks noChangeShapeType="1"/>
                </p:cNvCxnSpPr>
                <p:nvPr/>
              </p:nvCxnSpPr>
              <p:spPr bwMode="auto">
                <a:xfrm>
                  <a:off x="2201792" y="504056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9" name="直接箭头连接符 34"/>
                <p:cNvCxnSpPr>
                  <a:cxnSpLocks noChangeShapeType="1"/>
                </p:cNvCxnSpPr>
                <p:nvPr/>
              </p:nvCxnSpPr>
              <p:spPr bwMode="auto">
                <a:xfrm>
                  <a:off x="4144450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0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8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38" name="组合 30"/>
              <p:cNvGrpSpPr>
                <a:grpSpLocks/>
              </p:cNvGrpSpPr>
              <p:nvPr/>
            </p:nvGrpSpPr>
            <p:grpSpPr bwMode="auto">
              <a:xfrm rot="16200000">
                <a:off x="3667818" y="2858756"/>
                <a:ext cx="704364" cy="609006"/>
                <a:chOff x="3956201" y="504056"/>
                <a:chExt cx="2076462" cy="648073"/>
              </a:xfrm>
            </p:grpSpPr>
            <p:sp>
              <p:nvSpPr>
                <p:cNvPr id="41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3956206" y="504059"/>
                  <a:ext cx="2076457" cy="0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cxnSp>
              <p:nvCxnSpPr>
                <p:cNvPr id="44" name="直接箭头连接符 34"/>
                <p:cNvCxnSpPr>
                  <a:cxnSpLocks noChangeShapeType="1"/>
                </p:cNvCxnSpPr>
                <p:nvPr/>
              </p:nvCxnSpPr>
              <p:spPr bwMode="auto">
                <a:xfrm>
                  <a:off x="3956201" y="504056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5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5786179" y="504057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39" name="直接连接符 38"/>
              <p:cNvCxnSpPr>
                <a:stCxn id="46" idx="0"/>
                <a:endCxn id="41" idx="1"/>
              </p:cNvCxnSpPr>
              <p:nvPr/>
            </p:nvCxnSpPr>
            <p:spPr>
              <a:xfrm>
                <a:off x="3715498" y="2398820"/>
                <a:ext cx="3" cy="412255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flipV="1">
                <a:off x="2929080" y="827923"/>
                <a:ext cx="721159" cy="4558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0" r="6580"/>
          <a:stretch/>
        </p:blipFill>
        <p:spPr bwMode="auto">
          <a:xfrm>
            <a:off x="6818939" y="0"/>
            <a:ext cx="2315011" cy="1697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文本框 31">
            <a:extLst>
              <a:ext uri="{FF2B5EF4-FFF2-40B4-BE49-F238E27FC236}">
                <a16:creationId xmlns="" xmlns:a16="http://schemas.microsoft.com/office/drawing/2014/main" id="{7A255078-45E0-41A5-88E9-91FAF4641C63}"/>
              </a:ext>
            </a:extLst>
          </p:cNvPr>
          <p:cNvSpPr txBox="1"/>
          <p:nvPr/>
        </p:nvSpPr>
        <p:spPr>
          <a:xfrm>
            <a:off x="1492535" y="1075073"/>
            <a:ext cx="1933863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1.2.6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按谈判内容划分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6894" y="33193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1.2.6 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按谈判内容划分</a:t>
            </a:r>
          </a:p>
        </p:txBody>
      </p:sp>
    </p:spTree>
    <p:extLst>
      <p:ext uri="{BB962C8B-B14F-4D97-AF65-F5344CB8AC3E}">
        <p14:creationId xmlns:p14="http://schemas.microsoft.com/office/powerpoint/2010/main" val="66710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10192"/>
            <a:ext cx="1268760" cy="48333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951570"/>
          <a:ext cx="1268760" cy="290895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272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sz="1100" dirty="0"/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1681344"/>
            <a:ext cx="3770451" cy="748166"/>
            <a:chOff x="-3335588" y="915915"/>
            <a:chExt cx="5027268" cy="822849"/>
          </a:xfrm>
        </p:grpSpPr>
        <p:sp>
          <p:nvSpPr>
            <p:cNvPr id="7" name="矩形 6"/>
            <p:cNvSpPr/>
            <p:nvPr userDrawn="1"/>
          </p:nvSpPr>
          <p:spPr>
            <a:xfrm>
              <a:off x="-3335588" y="915915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种类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430778" y="95157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492534" y="489234"/>
            <a:ext cx="3370154" cy="4385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1.2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国际商务谈判的种类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73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168305" y="1456059"/>
            <a:ext cx="450228" cy="2779765"/>
            <a:chOff x="3701700" y="2264546"/>
            <a:chExt cx="1029016" cy="1264389"/>
          </a:xfrm>
        </p:grpSpPr>
        <p:grpSp>
          <p:nvGrpSpPr>
            <p:cNvPr id="67" name="组合 30"/>
            <p:cNvGrpSpPr>
              <a:grpSpLocks/>
            </p:cNvGrpSpPr>
            <p:nvPr/>
          </p:nvGrpSpPr>
          <p:grpSpPr bwMode="auto">
            <a:xfrm rot="16200000">
              <a:off x="4067537" y="2427820"/>
              <a:ext cx="826454" cy="499905"/>
              <a:chOff x="0" y="504056"/>
              <a:chExt cx="6032665" cy="648074"/>
            </a:xfrm>
          </p:grpSpPr>
          <p:sp>
            <p:nvSpPr>
              <p:cNvPr id="71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500"/>
              </a:p>
            </p:txBody>
          </p:sp>
          <p:cxnSp>
            <p:nvCxnSpPr>
              <p:cNvPr id="72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220413" y="504058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3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2201792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4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414445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5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68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2" y="3007542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" name="直接连接符 68"/>
            <p:cNvCxnSpPr>
              <a:stCxn id="71" idx="0"/>
            </p:cNvCxnSpPr>
            <p:nvPr/>
          </p:nvCxnSpPr>
          <p:spPr>
            <a:xfrm flipH="1">
              <a:off x="4230810" y="3091000"/>
              <a:ext cx="2" cy="43793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 flipH="1" flipV="1">
              <a:off x="3701700" y="2523170"/>
              <a:ext cx="563799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3" y="3278983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9" name="圆角矩形 18"/>
          <p:cNvSpPr/>
          <p:nvPr/>
        </p:nvSpPr>
        <p:spPr>
          <a:xfrm>
            <a:off x="3811899" y="1352896"/>
            <a:ext cx="2231210" cy="272171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投资谈判</a:t>
            </a:r>
          </a:p>
        </p:txBody>
      </p:sp>
      <p:sp>
        <p:nvSpPr>
          <p:cNvPr id="77" name="圆角矩形 76"/>
          <p:cNvSpPr/>
          <p:nvPr/>
        </p:nvSpPr>
        <p:spPr>
          <a:xfrm>
            <a:off x="3798520" y="1889563"/>
            <a:ext cx="2244589" cy="272171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租赁及“三来一补”谈判</a:t>
            </a:r>
          </a:p>
        </p:txBody>
      </p:sp>
      <p:sp>
        <p:nvSpPr>
          <p:cNvPr id="78" name="圆角矩形 77"/>
          <p:cNvSpPr/>
          <p:nvPr/>
        </p:nvSpPr>
        <p:spPr>
          <a:xfrm>
            <a:off x="3811899" y="2471742"/>
            <a:ext cx="2231210" cy="272171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货物买卖谈判</a:t>
            </a:r>
          </a:p>
        </p:txBody>
      </p:sp>
      <p:sp>
        <p:nvSpPr>
          <p:cNvPr id="79" name="圆角矩形 78"/>
          <p:cNvSpPr/>
          <p:nvPr/>
        </p:nvSpPr>
        <p:spPr>
          <a:xfrm>
            <a:off x="3811899" y="3068506"/>
            <a:ext cx="2231210" cy="272171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劳务买卖谈判</a:t>
            </a:r>
          </a:p>
        </p:txBody>
      </p:sp>
      <p:sp>
        <p:nvSpPr>
          <p:cNvPr id="80" name="圆角矩形 79"/>
          <p:cNvSpPr/>
          <p:nvPr/>
        </p:nvSpPr>
        <p:spPr>
          <a:xfrm>
            <a:off x="3811899" y="3502972"/>
            <a:ext cx="2231210" cy="272171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技术贸易谈判</a:t>
            </a:r>
          </a:p>
        </p:txBody>
      </p:sp>
      <p:sp>
        <p:nvSpPr>
          <p:cNvPr id="81" name="圆角矩形 80"/>
          <p:cNvSpPr/>
          <p:nvPr/>
        </p:nvSpPr>
        <p:spPr>
          <a:xfrm>
            <a:off x="3798520" y="4099736"/>
            <a:ext cx="2231210" cy="272171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损害及违约赔偿谈判</a:t>
            </a:r>
          </a:p>
        </p:txBody>
      </p:sp>
      <p:sp>
        <p:nvSpPr>
          <p:cNvPr id="30" name="矩形 29"/>
          <p:cNvSpPr/>
          <p:nvPr/>
        </p:nvSpPr>
        <p:spPr>
          <a:xfrm>
            <a:off x="1282179" y="1781297"/>
            <a:ext cx="205734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rPr>
              <a:t>按照谈判的内容来划分</a:t>
            </a: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0" r="6580"/>
          <a:stretch/>
        </p:blipFill>
        <p:spPr bwMode="auto">
          <a:xfrm>
            <a:off x="6818939" y="0"/>
            <a:ext cx="2315011" cy="1697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五边形 28"/>
          <p:cNvSpPr/>
          <p:nvPr/>
        </p:nvSpPr>
        <p:spPr>
          <a:xfrm flipH="1">
            <a:off x="6043109" y="1401229"/>
            <a:ext cx="1039388" cy="223838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名词解释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="" xmlns:a16="http://schemas.microsoft.com/office/drawing/2014/main" id="{63E729B3-32EA-476B-8F39-8DA665A4CE3C}"/>
              </a:ext>
            </a:extLst>
          </p:cNvPr>
          <p:cNvSpPr txBox="1"/>
          <p:nvPr/>
        </p:nvSpPr>
        <p:spPr>
          <a:xfrm>
            <a:off x="1492535" y="1075073"/>
            <a:ext cx="1933863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1.2.6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按谈判内容划分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6894" y="33193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1.2.6 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按谈判内容划分</a:t>
            </a:r>
          </a:p>
        </p:txBody>
      </p:sp>
    </p:spTree>
    <p:extLst>
      <p:ext uri="{BB962C8B-B14F-4D97-AF65-F5344CB8AC3E}">
        <p14:creationId xmlns:p14="http://schemas.microsoft.com/office/powerpoint/2010/main" val="244535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10192"/>
            <a:ext cx="1268760" cy="48333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261879"/>
              </p:ext>
            </p:extLst>
          </p:nvPr>
        </p:nvGraphicFramePr>
        <p:xfrm>
          <a:off x="0" y="951570"/>
          <a:ext cx="1268760" cy="290895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272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sz="1100" dirty="0"/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1681344"/>
            <a:ext cx="3770451" cy="748166"/>
            <a:chOff x="-3335588" y="915915"/>
            <a:chExt cx="5027268" cy="822849"/>
          </a:xfrm>
        </p:grpSpPr>
        <p:sp>
          <p:nvSpPr>
            <p:cNvPr id="7" name="矩形 6"/>
            <p:cNvSpPr/>
            <p:nvPr userDrawn="1"/>
          </p:nvSpPr>
          <p:spPr>
            <a:xfrm>
              <a:off x="-3335588" y="915915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种类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430778" y="95157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492534" y="489234"/>
            <a:ext cx="3370154" cy="4385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1.2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国际商务谈判的种类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74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08473" y="1338558"/>
            <a:ext cx="1860622" cy="41549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“投资谈判”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703122" y="1796503"/>
            <a:ext cx="6319133" cy="173124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是指谈判的双方就双方共同参与或涉及的</a:t>
            </a:r>
            <a:r>
              <a:rPr lang="zh-CN" altLang="en-US" sz="18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某项投资活动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，对该投资活动所涉及的有关投资的</a:t>
            </a:r>
            <a:r>
              <a:rPr lang="zh-CN" altLang="en-US" sz="18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周期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、投资的</a:t>
            </a:r>
            <a:r>
              <a:rPr lang="zh-CN" altLang="en-US" sz="18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方向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、投资的</a:t>
            </a:r>
            <a:r>
              <a:rPr lang="zh-CN" altLang="en-US" sz="18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方式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、投资的</a:t>
            </a:r>
            <a:r>
              <a:rPr lang="zh-CN" altLang="en-US" sz="18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内容与条件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、投资</a:t>
            </a:r>
            <a:r>
              <a:rPr lang="zh-CN" altLang="en-US" sz="18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项目的经营及管理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，以及投资者在投资活动中的</a:t>
            </a:r>
            <a:r>
              <a:rPr lang="zh-CN" altLang="en-US" sz="18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权利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sz="18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义务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sz="18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责任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zh-CN" altLang="en-US" sz="18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相互关系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所进行的谈判。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0" r="6580"/>
          <a:stretch/>
        </p:blipFill>
        <p:spPr bwMode="auto">
          <a:xfrm>
            <a:off x="6818939" y="0"/>
            <a:ext cx="2315011" cy="1697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995FB20F-6A9D-4FDD-BB0C-85FE7FCCF869}"/>
              </a:ext>
            </a:extLst>
          </p:cNvPr>
          <p:cNvSpPr txBox="1"/>
          <p:nvPr/>
        </p:nvSpPr>
        <p:spPr>
          <a:xfrm>
            <a:off x="1492535" y="1075073"/>
            <a:ext cx="1933863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1.2.6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按谈判内容划分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894" y="33193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1.2.6 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按谈判内容划分</a:t>
            </a:r>
          </a:p>
        </p:txBody>
      </p:sp>
    </p:spTree>
    <p:extLst>
      <p:ext uri="{BB962C8B-B14F-4D97-AF65-F5344CB8AC3E}">
        <p14:creationId xmlns:p14="http://schemas.microsoft.com/office/powerpoint/2010/main" val="28952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10192"/>
            <a:ext cx="1268760" cy="48333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261879"/>
              </p:ext>
            </p:extLst>
          </p:nvPr>
        </p:nvGraphicFramePr>
        <p:xfrm>
          <a:off x="0" y="951570"/>
          <a:ext cx="1268760" cy="290895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272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sz="1100" dirty="0"/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1681344"/>
            <a:ext cx="3770451" cy="748166"/>
            <a:chOff x="-3335588" y="915915"/>
            <a:chExt cx="5027268" cy="822849"/>
          </a:xfrm>
        </p:grpSpPr>
        <p:sp>
          <p:nvSpPr>
            <p:cNvPr id="7" name="矩形 6"/>
            <p:cNvSpPr/>
            <p:nvPr userDrawn="1"/>
          </p:nvSpPr>
          <p:spPr>
            <a:xfrm>
              <a:off x="-3335588" y="915915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种类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430778" y="95157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492534" y="489234"/>
            <a:ext cx="3370154" cy="4385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1.2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国际商务谈判的种类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75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168305" y="1456059"/>
            <a:ext cx="450228" cy="2779765"/>
            <a:chOff x="3701700" y="2264546"/>
            <a:chExt cx="1029016" cy="1264389"/>
          </a:xfrm>
        </p:grpSpPr>
        <p:grpSp>
          <p:nvGrpSpPr>
            <p:cNvPr id="67" name="组合 30"/>
            <p:cNvGrpSpPr>
              <a:grpSpLocks/>
            </p:cNvGrpSpPr>
            <p:nvPr/>
          </p:nvGrpSpPr>
          <p:grpSpPr bwMode="auto">
            <a:xfrm rot="16200000">
              <a:off x="4067537" y="2427820"/>
              <a:ext cx="826454" cy="499905"/>
              <a:chOff x="0" y="504056"/>
              <a:chExt cx="6032665" cy="648074"/>
            </a:xfrm>
          </p:grpSpPr>
          <p:sp>
            <p:nvSpPr>
              <p:cNvPr id="71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500"/>
              </a:p>
            </p:txBody>
          </p:sp>
          <p:cxnSp>
            <p:nvCxnSpPr>
              <p:cNvPr id="72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220413" y="504058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3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2201792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4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414445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5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68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2" y="3007542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" name="直接连接符 68"/>
            <p:cNvCxnSpPr>
              <a:stCxn id="71" idx="0"/>
            </p:cNvCxnSpPr>
            <p:nvPr/>
          </p:nvCxnSpPr>
          <p:spPr>
            <a:xfrm flipH="1">
              <a:off x="4230810" y="3091000"/>
              <a:ext cx="2" cy="43793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 flipH="1" flipV="1">
              <a:off x="3701700" y="2523170"/>
              <a:ext cx="563799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3" y="3278983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9" name="圆角矩形 18"/>
          <p:cNvSpPr/>
          <p:nvPr/>
        </p:nvSpPr>
        <p:spPr>
          <a:xfrm>
            <a:off x="3811899" y="1352896"/>
            <a:ext cx="2231210" cy="272171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投资谈判</a:t>
            </a:r>
          </a:p>
        </p:txBody>
      </p:sp>
      <p:sp>
        <p:nvSpPr>
          <p:cNvPr id="77" name="圆角矩形 76"/>
          <p:cNvSpPr/>
          <p:nvPr/>
        </p:nvSpPr>
        <p:spPr>
          <a:xfrm>
            <a:off x="3798520" y="1889563"/>
            <a:ext cx="2244589" cy="272171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租赁及“三来一补”谈判</a:t>
            </a:r>
          </a:p>
        </p:txBody>
      </p:sp>
      <p:sp>
        <p:nvSpPr>
          <p:cNvPr id="78" name="圆角矩形 77"/>
          <p:cNvSpPr/>
          <p:nvPr/>
        </p:nvSpPr>
        <p:spPr>
          <a:xfrm>
            <a:off x="3811899" y="2471742"/>
            <a:ext cx="2231210" cy="272171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货物买卖谈判</a:t>
            </a:r>
          </a:p>
        </p:txBody>
      </p:sp>
      <p:sp>
        <p:nvSpPr>
          <p:cNvPr id="79" name="圆角矩形 78"/>
          <p:cNvSpPr/>
          <p:nvPr/>
        </p:nvSpPr>
        <p:spPr>
          <a:xfrm>
            <a:off x="3811899" y="3068506"/>
            <a:ext cx="2231210" cy="272171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劳务买卖谈判</a:t>
            </a:r>
          </a:p>
        </p:txBody>
      </p:sp>
      <p:sp>
        <p:nvSpPr>
          <p:cNvPr id="80" name="圆角矩形 79"/>
          <p:cNvSpPr/>
          <p:nvPr/>
        </p:nvSpPr>
        <p:spPr>
          <a:xfrm>
            <a:off x="3811899" y="3502972"/>
            <a:ext cx="2231210" cy="272171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技术贸易谈判</a:t>
            </a:r>
          </a:p>
        </p:txBody>
      </p:sp>
      <p:sp>
        <p:nvSpPr>
          <p:cNvPr id="81" name="圆角矩形 80"/>
          <p:cNvSpPr/>
          <p:nvPr/>
        </p:nvSpPr>
        <p:spPr>
          <a:xfrm>
            <a:off x="3798520" y="4099736"/>
            <a:ext cx="2231210" cy="272171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损害及违约赔偿谈判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0" r="6580"/>
          <a:stretch/>
        </p:blipFill>
        <p:spPr bwMode="auto">
          <a:xfrm>
            <a:off x="6818939" y="0"/>
            <a:ext cx="2315011" cy="1697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五边形 28"/>
          <p:cNvSpPr/>
          <p:nvPr/>
        </p:nvSpPr>
        <p:spPr>
          <a:xfrm flipH="1">
            <a:off x="6043109" y="1387416"/>
            <a:ext cx="1039388" cy="223838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名词解释</a:t>
            </a:r>
          </a:p>
        </p:txBody>
      </p:sp>
      <p:sp>
        <p:nvSpPr>
          <p:cNvPr id="31" name="矩形 30"/>
          <p:cNvSpPr/>
          <p:nvPr/>
        </p:nvSpPr>
        <p:spPr>
          <a:xfrm>
            <a:off x="1282179" y="1781297"/>
            <a:ext cx="205734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rPr>
              <a:t>按照谈判的内容来划分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="" xmlns:a16="http://schemas.microsoft.com/office/drawing/2014/main" id="{0E577782-5C58-4DC8-8075-490AA8A9191D}"/>
              </a:ext>
            </a:extLst>
          </p:cNvPr>
          <p:cNvSpPr txBox="1"/>
          <p:nvPr/>
        </p:nvSpPr>
        <p:spPr>
          <a:xfrm>
            <a:off x="1492535" y="1075073"/>
            <a:ext cx="1933863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1.2.6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按谈判内容划分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6894" y="33193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1.2.6 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按谈判内容划分</a:t>
            </a:r>
          </a:p>
        </p:txBody>
      </p:sp>
    </p:spTree>
    <p:extLst>
      <p:ext uri="{BB962C8B-B14F-4D97-AF65-F5344CB8AC3E}">
        <p14:creationId xmlns:p14="http://schemas.microsoft.com/office/powerpoint/2010/main" val="205003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10192"/>
            <a:ext cx="1268760" cy="48333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261879"/>
              </p:ext>
            </p:extLst>
          </p:nvPr>
        </p:nvGraphicFramePr>
        <p:xfrm>
          <a:off x="0" y="951570"/>
          <a:ext cx="1268760" cy="290895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272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sz="1100" dirty="0"/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1681344"/>
            <a:ext cx="3770451" cy="748166"/>
            <a:chOff x="-3335588" y="915915"/>
            <a:chExt cx="5027268" cy="822849"/>
          </a:xfrm>
        </p:grpSpPr>
        <p:sp>
          <p:nvSpPr>
            <p:cNvPr id="7" name="矩形 6"/>
            <p:cNvSpPr/>
            <p:nvPr userDrawn="1"/>
          </p:nvSpPr>
          <p:spPr>
            <a:xfrm>
              <a:off x="-3335588" y="915915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种类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430778" y="95157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492534" y="489234"/>
            <a:ext cx="3370154" cy="4385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1.2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国际商务谈判的种类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76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168305" y="1456059"/>
            <a:ext cx="450228" cy="2779765"/>
            <a:chOff x="3701700" y="2264546"/>
            <a:chExt cx="1029016" cy="1264389"/>
          </a:xfrm>
        </p:grpSpPr>
        <p:grpSp>
          <p:nvGrpSpPr>
            <p:cNvPr id="67" name="组合 30"/>
            <p:cNvGrpSpPr>
              <a:grpSpLocks/>
            </p:cNvGrpSpPr>
            <p:nvPr/>
          </p:nvGrpSpPr>
          <p:grpSpPr bwMode="auto">
            <a:xfrm rot="16200000">
              <a:off x="4067537" y="2427820"/>
              <a:ext cx="826454" cy="499905"/>
              <a:chOff x="0" y="504056"/>
              <a:chExt cx="6032665" cy="648074"/>
            </a:xfrm>
          </p:grpSpPr>
          <p:sp>
            <p:nvSpPr>
              <p:cNvPr id="71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500"/>
              </a:p>
            </p:txBody>
          </p:sp>
          <p:cxnSp>
            <p:nvCxnSpPr>
              <p:cNvPr id="72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220413" y="504058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3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2201792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4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414445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5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68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2" y="3007542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" name="直接连接符 68"/>
            <p:cNvCxnSpPr>
              <a:stCxn id="71" idx="0"/>
            </p:cNvCxnSpPr>
            <p:nvPr/>
          </p:nvCxnSpPr>
          <p:spPr>
            <a:xfrm flipH="1">
              <a:off x="4230810" y="3091000"/>
              <a:ext cx="2" cy="43793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 flipH="1" flipV="1">
              <a:off x="3701700" y="2523170"/>
              <a:ext cx="563799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3" y="3278983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9" name="圆角矩形 18"/>
          <p:cNvSpPr/>
          <p:nvPr/>
        </p:nvSpPr>
        <p:spPr>
          <a:xfrm>
            <a:off x="3811899" y="1352896"/>
            <a:ext cx="2231210" cy="272171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投资谈判</a:t>
            </a:r>
          </a:p>
        </p:txBody>
      </p:sp>
      <p:sp>
        <p:nvSpPr>
          <p:cNvPr id="77" name="圆角矩形 76"/>
          <p:cNvSpPr/>
          <p:nvPr/>
        </p:nvSpPr>
        <p:spPr>
          <a:xfrm>
            <a:off x="3798520" y="1889563"/>
            <a:ext cx="2244589" cy="272171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租赁及“三来一补”谈判</a:t>
            </a:r>
          </a:p>
        </p:txBody>
      </p:sp>
      <p:sp>
        <p:nvSpPr>
          <p:cNvPr id="78" name="圆角矩形 77"/>
          <p:cNvSpPr/>
          <p:nvPr/>
        </p:nvSpPr>
        <p:spPr>
          <a:xfrm>
            <a:off x="3811899" y="2471742"/>
            <a:ext cx="2231210" cy="272171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货物买卖谈判</a:t>
            </a:r>
          </a:p>
        </p:txBody>
      </p:sp>
      <p:sp>
        <p:nvSpPr>
          <p:cNvPr id="79" name="圆角矩形 78"/>
          <p:cNvSpPr/>
          <p:nvPr/>
        </p:nvSpPr>
        <p:spPr>
          <a:xfrm>
            <a:off x="3811899" y="3068506"/>
            <a:ext cx="2231210" cy="272171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劳务买卖谈判</a:t>
            </a:r>
          </a:p>
        </p:txBody>
      </p:sp>
      <p:sp>
        <p:nvSpPr>
          <p:cNvPr id="80" name="圆角矩形 79"/>
          <p:cNvSpPr/>
          <p:nvPr/>
        </p:nvSpPr>
        <p:spPr>
          <a:xfrm>
            <a:off x="3811899" y="3502972"/>
            <a:ext cx="2231210" cy="272171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技术贸易谈判</a:t>
            </a:r>
          </a:p>
        </p:txBody>
      </p:sp>
      <p:sp>
        <p:nvSpPr>
          <p:cNvPr id="81" name="圆角矩形 80"/>
          <p:cNvSpPr/>
          <p:nvPr/>
        </p:nvSpPr>
        <p:spPr>
          <a:xfrm>
            <a:off x="3798520" y="4099736"/>
            <a:ext cx="2231210" cy="272171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损害及违约赔偿谈判</a:t>
            </a:r>
          </a:p>
        </p:txBody>
      </p:sp>
      <p:sp>
        <p:nvSpPr>
          <p:cNvPr id="2" name="左大括号 1"/>
          <p:cNvSpPr/>
          <p:nvPr/>
        </p:nvSpPr>
        <p:spPr>
          <a:xfrm>
            <a:off x="6126935" y="1701562"/>
            <a:ext cx="82673" cy="696430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209608" y="1606067"/>
            <a:ext cx="2842952" cy="83099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>
                <a:latin typeface="楷体" panose="02010609060101010101" pitchFamily="49" charset="-122"/>
                <a:ea typeface="楷体" panose="02010609060101010101" pitchFamily="49" charset="-122"/>
              </a:rPr>
              <a:t>租赁：</a:t>
            </a:r>
            <a:endParaRPr lang="en-US" altLang="zh-CN" sz="11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>
                <a:latin typeface="楷体" panose="02010609060101010101" pitchFamily="49" charset="-122"/>
                <a:ea typeface="楷体" panose="02010609060101010101" pitchFamily="49" charset="-122"/>
              </a:rPr>
              <a:t>三来：</a:t>
            </a:r>
            <a:endParaRPr lang="en-US" altLang="zh-CN" sz="11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>
                <a:latin typeface="楷体" panose="02010609060101010101" pitchFamily="49" charset="-122"/>
                <a:ea typeface="楷体" panose="02010609060101010101" pitchFamily="49" charset="-122"/>
              </a:rPr>
              <a:t>一补：</a:t>
            </a: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0" r="6580"/>
          <a:stretch/>
        </p:blipFill>
        <p:spPr bwMode="auto">
          <a:xfrm>
            <a:off x="6818939" y="0"/>
            <a:ext cx="2315011" cy="1697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五边形 31"/>
          <p:cNvSpPr/>
          <p:nvPr/>
        </p:nvSpPr>
        <p:spPr>
          <a:xfrm flipH="1">
            <a:off x="6043109" y="1387416"/>
            <a:ext cx="1039388" cy="223838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名词解释</a:t>
            </a:r>
          </a:p>
        </p:txBody>
      </p:sp>
      <p:sp>
        <p:nvSpPr>
          <p:cNvPr id="33" name="矩形 32"/>
          <p:cNvSpPr/>
          <p:nvPr/>
        </p:nvSpPr>
        <p:spPr>
          <a:xfrm>
            <a:off x="1282179" y="1781297"/>
            <a:ext cx="205734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rPr>
              <a:t>按照谈判的内容来划分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="" xmlns:a16="http://schemas.microsoft.com/office/drawing/2014/main" id="{AA219ECA-DCEB-4E7C-B9ED-AC4E5A9C7CCC}"/>
              </a:ext>
            </a:extLst>
          </p:cNvPr>
          <p:cNvSpPr txBox="1"/>
          <p:nvPr/>
        </p:nvSpPr>
        <p:spPr>
          <a:xfrm>
            <a:off x="1492535" y="1075073"/>
            <a:ext cx="1933863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1.2.6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按谈判内容划分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6894" y="33193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1.2.6 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按谈判内容划分</a:t>
            </a:r>
          </a:p>
        </p:txBody>
      </p:sp>
    </p:spTree>
    <p:extLst>
      <p:ext uri="{BB962C8B-B14F-4D97-AF65-F5344CB8AC3E}">
        <p14:creationId xmlns:p14="http://schemas.microsoft.com/office/powerpoint/2010/main" val="23388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10192"/>
            <a:ext cx="1268760" cy="48333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261879"/>
              </p:ext>
            </p:extLst>
          </p:nvPr>
        </p:nvGraphicFramePr>
        <p:xfrm>
          <a:off x="0" y="951570"/>
          <a:ext cx="1268760" cy="290895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272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sz="1100" dirty="0"/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1681344"/>
            <a:ext cx="3770451" cy="748166"/>
            <a:chOff x="-3335588" y="915915"/>
            <a:chExt cx="5027268" cy="822849"/>
          </a:xfrm>
        </p:grpSpPr>
        <p:sp>
          <p:nvSpPr>
            <p:cNvPr id="7" name="矩形 6"/>
            <p:cNvSpPr/>
            <p:nvPr userDrawn="1"/>
          </p:nvSpPr>
          <p:spPr>
            <a:xfrm>
              <a:off x="-3335588" y="915915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种类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430778" y="95157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492534" y="489234"/>
            <a:ext cx="3370154" cy="4385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1.2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国际商务谈判的种类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77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168305" y="1456059"/>
            <a:ext cx="450228" cy="2779765"/>
            <a:chOff x="3701700" y="2264546"/>
            <a:chExt cx="1029016" cy="1264389"/>
          </a:xfrm>
        </p:grpSpPr>
        <p:grpSp>
          <p:nvGrpSpPr>
            <p:cNvPr id="67" name="组合 30"/>
            <p:cNvGrpSpPr>
              <a:grpSpLocks/>
            </p:cNvGrpSpPr>
            <p:nvPr/>
          </p:nvGrpSpPr>
          <p:grpSpPr bwMode="auto">
            <a:xfrm rot="16200000">
              <a:off x="4067537" y="2427820"/>
              <a:ext cx="826454" cy="499905"/>
              <a:chOff x="0" y="504056"/>
              <a:chExt cx="6032665" cy="648074"/>
            </a:xfrm>
          </p:grpSpPr>
          <p:sp>
            <p:nvSpPr>
              <p:cNvPr id="71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500"/>
              </a:p>
            </p:txBody>
          </p:sp>
          <p:cxnSp>
            <p:nvCxnSpPr>
              <p:cNvPr id="72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220413" y="504058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3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2201792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4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414445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5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68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2" y="3007542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" name="直接连接符 68"/>
            <p:cNvCxnSpPr>
              <a:stCxn id="71" idx="0"/>
            </p:cNvCxnSpPr>
            <p:nvPr/>
          </p:nvCxnSpPr>
          <p:spPr>
            <a:xfrm flipH="1">
              <a:off x="4230810" y="3091000"/>
              <a:ext cx="2" cy="43793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 flipH="1" flipV="1">
              <a:off x="3701700" y="2523170"/>
              <a:ext cx="563799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3" y="3278983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9" name="圆角矩形 18"/>
          <p:cNvSpPr/>
          <p:nvPr/>
        </p:nvSpPr>
        <p:spPr>
          <a:xfrm>
            <a:off x="3811899" y="1352896"/>
            <a:ext cx="2231210" cy="272171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投资谈判</a:t>
            </a:r>
          </a:p>
        </p:txBody>
      </p:sp>
      <p:sp>
        <p:nvSpPr>
          <p:cNvPr id="77" name="圆角矩形 76"/>
          <p:cNvSpPr/>
          <p:nvPr/>
        </p:nvSpPr>
        <p:spPr>
          <a:xfrm>
            <a:off x="3798520" y="1889563"/>
            <a:ext cx="2244589" cy="272171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租赁及“三来一补”谈判</a:t>
            </a:r>
          </a:p>
        </p:txBody>
      </p:sp>
      <p:sp>
        <p:nvSpPr>
          <p:cNvPr id="78" name="圆角矩形 77"/>
          <p:cNvSpPr/>
          <p:nvPr/>
        </p:nvSpPr>
        <p:spPr>
          <a:xfrm>
            <a:off x="3811899" y="2471742"/>
            <a:ext cx="2231210" cy="272171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货物买卖谈判</a:t>
            </a:r>
          </a:p>
        </p:txBody>
      </p:sp>
      <p:sp>
        <p:nvSpPr>
          <p:cNvPr id="79" name="圆角矩形 78"/>
          <p:cNvSpPr/>
          <p:nvPr/>
        </p:nvSpPr>
        <p:spPr>
          <a:xfrm>
            <a:off x="3811899" y="3068506"/>
            <a:ext cx="2231210" cy="272171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劳务买卖谈判</a:t>
            </a:r>
          </a:p>
        </p:txBody>
      </p:sp>
      <p:sp>
        <p:nvSpPr>
          <p:cNvPr id="80" name="圆角矩形 79"/>
          <p:cNvSpPr/>
          <p:nvPr/>
        </p:nvSpPr>
        <p:spPr>
          <a:xfrm>
            <a:off x="3811899" y="3502972"/>
            <a:ext cx="2231210" cy="272171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技术贸易谈判</a:t>
            </a:r>
          </a:p>
        </p:txBody>
      </p:sp>
      <p:sp>
        <p:nvSpPr>
          <p:cNvPr id="81" name="圆角矩形 80"/>
          <p:cNvSpPr/>
          <p:nvPr/>
        </p:nvSpPr>
        <p:spPr>
          <a:xfrm>
            <a:off x="3798520" y="4099736"/>
            <a:ext cx="2231210" cy="272171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损害及违约赔偿谈判</a:t>
            </a:r>
          </a:p>
        </p:txBody>
      </p:sp>
      <p:sp>
        <p:nvSpPr>
          <p:cNvPr id="2" name="左大括号 1"/>
          <p:cNvSpPr/>
          <p:nvPr/>
        </p:nvSpPr>
        <p:spPr>
          <a:xfrm>
            <a:off x="6126935" y="1701562"/>
            <a:ext cx="82673" cy="696430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209607" y="1606067"/>
            <a:ext cx="3024827" cy="83099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>
                <a:latin typeface="楷体" panose="02010609060101010101" pitchFamily="49" charset="-122"/>
                <a:ea typeface="楷体" panose="02010609060101010101" pitchFamily="49" charset="-122"/>
              </a:rPr>
              <a:t>租赁：我国企业从国外租赁机器设备</a:t>
            </a:r>
            <a:endParaRPr lang="en-US" altLang="zh-CN" sz="11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>
                <a:latin typeface="楷体" panose="02010609060101010101" pitchFamily="49" charset="-122"/>
                <a:ea typeface="楷体" panose="02010609060101010101" pitchFamily="49" charset="-122"/>
              </a:rPr>
              <a:t>三来：从国外来料加工、来件加工、来样加工</a:t>
            </a:r>
            <a:endParaRPr lang="en-US" altLang="zh-CN" sz="11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>
                <a:latin typeface="楷体" panose="02010609060101010101" pitchFamily="49" charset="-122"/>
                <a:ea typeface="楷体" panose="02010609060101010101" pitchFamily="49" charset="-122"/>
              </a:rPr>
              <a:t>一补：补偿贸易</a:t>
            </a: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0" r="6580"/>
          <a:stretch/>
        </p:blipFill>
        <p:spPr bwMode="auto">
          <a:xfrm>
            <a:off x="6818939" y="0"/>
            <a:ext cx="2315011" cy="1697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五边形 31"/>
          <p:cNvSpPr/>
          <p:nvPr/>
        </p:nvSpPr>
        <p:spPr>
          <a:xfrm flipH="1">
            <a:off x="6043109" y="1387416"/>
            <a:ext cx="1039388" cy="223838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名词解释</a:t>
            </a:r>
          </a:p>
        </p:txBody>
      </p:sp>
      <p:sp>
        <p:nvSpPr>
          <p:cNvPr id="33" name="矩形 32"/>
          <p:cNvSpPr/>
          <p:nvPr/>
        </p:nvSpPr>
        <p:spPr>
          <a:xfrm>
            <a:off x="1282179" y="1781297"/>
            <a:ext cx="205734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rPr>
              <a:t>按照谈判的内容来划分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="" xmlns:a16="http://schemas.microsoft.com/office/drawing/2014/main" id="{937906F0-3065-4FC4-AD2B-284B2321AE6E}"/>
              </a:ext>
            </a:extLst>
          </p:cNvPr>
          <p:cNvSpPr txBox="1"/>
          <p:nvPr/>
        </p:nvSpPr>
        <p:spPr>
          <a:xfrm>
            <a:off x="1492535" y="1075073"/>
            <a:ext cx="1933863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1.2.6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按谈判内容划分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6894" y="33193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1.2.6 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按谈判内容划分</a:t>
            </a:r>
          </a:p>
        </p:txBody>
      </p:sp>
    </p:spTree>
    <p:extLst>
      <p:ext uri="{BB962C8B-B14F-4D97-AF65-F5344CB8AC3E}">
        <p14:creationId xmlns:p14="http://schemas.microsoft.com/office/powerpoint/2010/main" val="189160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10192"/>
            <a:ext cx="1268760" cy="48333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261879"/>
              </p:ext>
            </p:extLst>
          </p:nvPr>
        </p:nvGraphicFramePr>
        <p:xfrm>
          <a:off x="0" y="951570"/>
          <a:ext cx="1268760" cy="290895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272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sz="1100" dirty="0"/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1681344"/>
            <a:ext cx="3770451" cy="748166"/>
            <a:chOff x="-3335588" y="915915"/>
            <a:chExt cx="5027268" cy="822849"/>
          </a:xfrm>
        </p:grpSpPr>
        <p:sp>
          <p:nvSpPr>
            <p:cNvPr id="7" name="矩形 6"/>
            <p:cNvSpPr/>
            <p:nvPr userDrawn="1"/>
          </p:nvSpPr>
          <p:spPr>
            <a:xfrm>
              <a:off x="-3335588" y="915915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种类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430778" y="95157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492534" y="489234"/>
            <a:ext cx="3370154" cy="4385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1.2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国际商务谈判的种类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78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168305" y="1456059"/>
            <a:ext cx="450228" cy="2779765"/>
            <a:chOff x="3701700" y="2264546"/>
            <a:chExt cx="1029016" cy="1264389"/>
          </a:xfrm>
        </p:grpSpPr>
        <p:grpSp>
          <p:nvGrpSpPr>
            <p:cNvPr id="67" name="组合 30"/>
            <p:cNvGrpSpPr>
              <a:grpSpLocks/>
            </p:cNvGrpSpPr>
            <p:nvPr/>
          </p:nvGrpSpPr>
          <p:grpSpPr bwMode="auto">
            <a:xfrm rot="16200000">
              <a:off x="4067537" y="2427820"/>
              <a:ext cx="826454" cy="499905"/>
              <a:chOff x="0" y="504056"/>
              <a:chExt cx="6032665" cy="648074"/>
            </a:xfrm>
          </p:grpSpPr>
          <p:sp>
            <p:nvSpPr>
              <p:cNvPr id="71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500"/>
              </a:p>
            </p:txBody>
          </p:sp>
          <p:cxnSp>
            <p:nvCxnSpPr>
              <p:cNvPr id="72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220413" y="504058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3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2201792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4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414445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5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68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2" y="3007542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" name="直接连接符 68"/>
            <p:cNvCxnSpPr>
              <a:stCxn id="71" idx="0"/>
            </p:cNvCxnSpPr>
            <p:nvPr/>
          </p:nvCxnSpPr>
          <p:spPr>
            <a:xfrm flipH="1">
              <a:off x="4230810" y="3091000"/>
              <a:ext cx="2" cy="43793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 flipH="1" flipV="1">
              <a:off x="3701700" y="2523170"/>
              <a:ext cx="563799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3" y="3278983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9" name="圆角矩形 18"/>
          <p:cNvSpPr/>
          <p:nvPr/>
        </p:nvSpPr>
        <p:spPr>
          <a:xfrm>
            <a:off x="3811899" y="1352896"/>
            <a:ext cx="2231210" cy="272171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投资谈判</a:t>
            </a:r>
          </a:p>
        </p:txBody>
      </p:sp>
      <p:sp>
        <p:nvSpPr>
          <p:cNvPr id="77" name="圆角矩形 76"/>
          <p:cNvSpPr/>
          <p:nvPr/>
        </p:nvSpPr>
        <p:spPr>
          <a:xfrm>
            <a:off x="3798520" y="1889563"/>
            <a:ext cx="2244589" cy="272171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租赁及“三来一补”谈判</a:t>
            </a:r>
          </a:p>
        </p:txBody>
      </p:sp>
      <p:sp>
        <p:nvSpPr>
          <p:cNvPr id="78" name="圆角矩形 77"/>
          <p:cNvSpPr/>
          <p:nvPr/>
        </p:nvSpPr>
        <p:spPr>
          <a:xfrm>
            <a:off x="3811899" y="2471742"/>
            <a:ext cx="2231210" cy="272171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货物买卖谈判</a:t>
            </a:r>
          </a:p>
        </p:txBody>
      </p:sp>
      <p:sp>
        <p:nvSpPr>
          <p:cNvPr id="79" name="圆角矩形 78"/>
          <p:cNvSpPr/>
          <p:nvPr/>
        </p:nvSpPr>
        <p:spPr>
          <a:xfrm>
            <a:off x="3811899" y="3068506"/>
            <a:ext cx="2231210" cy="272171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劳务买卖谈判</a:t>
            </a:r>
          </a:p>
        </p:txBody>
      </p:sp>
      <p:sp>
        <p:nvSpPr>
          <p:cNvPr id="80" name="圆角矩形 79"/>
          <p:cNvSpPr/>
          <p:nvPr/>
        </p:nvSpPr>
        <p:spPr>
          <a:xfrm>
            <a:off x="3811899" y="3502972"/>
            <a:ext cx="2231210" cy="272171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技术贸易谈判</a:t>
            </a:r>
          </a:p>
        </p:txBody>
      </p:sp>
      <p:sp>
        <p:nvSpPr>
          <p:cNvPr id="81" name="圆角矩形 80"/>
          <p:cNvSpPr/>
          <p:nvPr/>
        </p:nvSpPr>
        <p:spPr>
          <a:xfrm>
            <a:off x="3798520" y="4099736"/>
            <a:ext cx="2231210" cy="272171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损害及违约赔偿谈判</a:t>
            </a:r>
          </a:p>
        </p:txBody>
      </p:sp>
      <p:sp>
        <p:nvSpPr>
          <p:cNvPr id="2" name="左大括号 1"/>
          <p:cNvSpPr/>
          <p:nvPr/>
        </p:nvSpPr>
        <p:spPr>
          <a:xfrm>
            <a:off x="6126935" y="1701562"/>
            <a:ext cx="82673" cy="696430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209607" y="1606067"/>
            <a:ext cx="3125311" cy="83099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>
                <a:latin typeface="楷体" panose="02010609060101010101" pitchFamily="49" charset="-122"/>
                <a:ea typeface="楷体" panose="02010609060101010101" pitchFamily="49" charset="-122"/>
              </a:rPr>
              <a:t>租赁：我国企业从国外租赁机器设备</a:t>
            </a:r>
            <a:endParaRPr lang="en-US" altLang="zh-CN" sz="11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>
                <a:latin typeface="楷体" panose="02010609060101010101" pitchFamily="49" charset="-122"/>
                <a:ea typeface="楷体" panose="02010609060101010101" pitchFamily="49" charset="-122"/>
              </a:rPr>
              <a:t>三来：从国外来料加工、来件加工、来样加工</a:t>
            </a:r>
            <a:endParaRPr lang="en-US" altLang="zh-CN" sz="11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>
                <a:latin typeface="楷体" panose="02010609060101010101" pitchFamily="49" charset="-122"/>
                <a:ea typeface="楷体" panose="02010609060101010101" pitchFamily="49" charset="-122"/>
              </a:rPr>
              <a:t>一补：补偿贸易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6019015" y="2410455"/>
            <a:ext cx="1255229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———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数量最多</a:t>
            </a: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0" r="6580"/>
          <a:stretch/>
        </p:blipFill>
        <p:spPr bwMode="auto">
          <a:xfrm>
            <a:off x="6818939" y="0"/>
            <a:ext cx="2315011" cy="1697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五边形 32"/>
          <p:cNvSpPr/>
          <p:nvPr/>
        </p:nvSpPr>
        <p:spPr>
          <a:xfrm flipH="1">
            <a:off x="6043109" y="1387416"/>
            <a:ext cx="1039388" cy="223838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名词解释</a:t>
            </a:r>
          </a:p>
        </p:txBody>
      </p:sp>
      <p:sp>
        <p:nvSpPr>
          <p:cNvPr id="34" name="矩形 33"/>
          <p:cNvSpPr/>
          <p:nvPr/>
        </p:nvSpPr>
        <p:spPr>
          <a:xfrm>
            <a:off x="1282179" y="1781297"/>
            <a:ext cx="205734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rPr>
              <a:t>按照谈判的内容来划分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A47BF37A-8044-4027-B536-44BCE832D2C9}"/>
              </a:ext>
            </a:extLst>
          </p:cNvPr>
          <p:cNvSpPr txBox="1"/>
          <p:nvPr/>
        </p:nvSpPr>
        <p:spPr>
          <a:xfrm>
            <a:off x="1492535" y="1075073"/>
            <a:ext cx="1933863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1.2.6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按谈判内容划分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6894" y="33193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1.2.6 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按谈判内容划分</a:t>
            </a:r>
          </a:p>
        </p:txBody>
      </p:sp>
    </p:spTree>
    <p:extLst>
      <p:ext uri="{BB962C8B-B14F-4D97-AF65-F5344CB8AC3E}">
        <p14:creationId xmlns:p14="http://schemas.microsoft.com/office/powerpoint/2010/main" val="125838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10192"/>
            <a:ext cx="1268760" cy="48333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261879"/>
              </p:ext>
            </p:extLst>
          </p:nvPr>
        </p:nvGraphicFramePr>
        <p:xfrm>
          <a:off x="0" y="951570"/>
          <a:ext cx="1268760" cy="290895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272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sz="1100" dirty="0"/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1681344"/>
            <a:ext cx="3770451" cy="748166"/>
            <a:chOff x="-3335588" y="915915"/>
            <a:chExt cx="5027268" cy="822849"/>
          </a:xfrm>
        </p:grpSpPr>
        <p:sp>
          <p:nvSpPr>
            <p:cNvPr id="7" name="矩形 6"/>
            <p:cNvSpPr/>
            <p:nvPr userDrawn="1"/>
          </p:nvSpPr>
          <p:spPr>
            <a:xfrm>
              <a:off x="-3335588" y="915915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种类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430778" y="95157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492534" y="489234"/>
            <a:ext cx="3370154" cy="4385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1.2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国际商务谈判的种类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79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168305" y="1456059"/>
            <a:ext cx="450228" cy="2779765"/>
            <a:chOff x="3701700" y="2264546"/>
            <a:chExt cx="1029016" cy="1264389"/>
          </a:xfrm>
        </p:grpSpPr>
        <p:grpSp>
          <p:nvGrpSpPr>
            <p:cNvPr id="67" name="组合 30"/>
            <p:cNvGrpSpPr>
              <a:grpSpLocks/>
            </p:cNvGrpSpPr>
            <p:nvPr/>
          </p:nvGrpSpPr>
          <p:grpSpPr bwMode="auto">
            <a:xfrm rot="16200000">
              <a:off x="4067537" y="2427820"/>
              <a:ext cx="826454" cy="499905"/>
              <a:chOff x="0" y="504056"/>
              <a:chExt cx="6032665" cy="648074"/>
            </a:xfrm>
          </p:grpSpPr>
          <p:sp>
            <p:nvSpPr>
              <p:cNvPr id="71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500"/>
              </a:p>
            </p:txBody>
          </p:sp>
          <p:cxnSp>
            <p:nvCxnSpPr>
              <p:cNvPr id="72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220413" y="504058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3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2201792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4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414445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5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68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2" y="3007542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" name="直接连接符 68"/>
            <p:cNvCxnSpPr>
              <a:stCxn id="71" idx="0"/>
            </p:cNvCxnSpPr>
            <p:nvPr/>
          </p:nvCxnSpPr>
          <p:spPr>
            <a:xfrm flipH="1">
              <a:off x="4230810" y="3091000"/>
              <a:ext cx="2" cy="43793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 flipH="1" flipV="1">
              <a:off x="3701700" y="2523170"/>
              <a:ext cx="563799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3" y="3278983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9" name="圆角矩形 18"/>
          <p:cNvSpPr/>
          <p:nvPr/>
        </p:nvSpPr>
        <p:spPr>
          <a:xfrm>
            <a:off x="3811899" y="1352896"/>
            <a:ext cx="2231210" cy="272171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投资谈判</a:t>
            </a:r>
          </a:p>
        </p:txBody>
      </p:sp>
      <p:sp>
        <p:nvSpPr>
          <p:cNvPr id="77" name="圆角矩形 76"/>
          <p:cNvSpPr/>
          <p:nvPr/>
        </p:nvSpPr>
        <p:spPr>
          <a:xfrm>
            <a:off x="3798520" y="1889563"/>
            <a:ext cx="2244589" cy="272171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租赁及“三来一补”谈判</a:t>
            </a:r>
          </a:p>
        </p:txBody>
      </p:sp>
      <p:sp>
        <p:nvSpPr>
          <p:cNvPr id="78" name="圆角矩形 77"/>
          <p:cNvSpPr/>
          <p:nvPr/>
        </p:nvSpPr>
        <p:spPr>
          <a:xfrm>
            <a:off x="3811899" y="2471742"/>
            <a:ext cx="2231210" cy="272171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货物买卖谈判</a:t>
            </a:r>
          </a:p>
        </p:txBody>
      </p:sp>
      <p:sp>
        <p:nvSpPr>
          <p:cNvPr id="79" name="圆角矩形 78"/>
          <p:cNvSpPr/>
          <p:nvPr/>
        </p:nvSpPr>
        <p:spPr>
          <a:xfrm>
            <a:off x="3811899" y="3068506"/>
            <a:ext cx="2231210" cy="272171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劳务买卖谈判</a:t>
            </a:r>
          </a:p>
        </p:txBody>
      </p:sp>
      <p:sp>
        <p:nvSpPr>
          <p:cNvPr id="80" name="圆角矩形 79"/>
          <p:cNvSpPr/>
          <p:nvPr/>
        </p:nvSpPr>
        <p:spPr>
          <a:xfrm>
            <a:off x="3811899" y="3502972"/>
            <a:ext cx="2231210" cy="272171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技术贸易谈判</a:t>
            </a:r>
          </a:p>
        </p:txBody>
      </p:sp>
      <p:sp>
        <p:nvSpPr>
          <p:cNvPr id="81" name="圆角矩形 80"/>
          <p:cNvSpPr/>
          <p:nvPr/>
        </p:nvSpPr>
        <p:spPr>
          <a:xfrm>
            <a:off x="3798520" y="4099736"/>
            <a:ext cx="2231210" cy="272171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损害及违约赔偿谈判</a:t>
            </a:r>
          </a:p>
        </p:txBody>
      </p:sp>
      <p:sp>
        <p:nvSpPr>
          <p:cNvPr id="2" name="左大括号 1"/>
          <p:cNvSpPr/>
          <p:nvPr/>
        </p:nvSpPr>
        <p:spPr>
          <a:xfrm>
            <a:off x="6126935" y="1701562"/>
            <a:ext cx="82673" cy="696430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209608" y="1606067"/>
            <a:ext cx="3054972" cy="83099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>
                <a:latin typeface="楷体" panose="02010609060101010101" pitchFamily="49" charset="-122"/>
                <a:ea typeface="楷体" panose="02010609060101010101" pitchFamily="49" charset="-122"/>
              </a:rPr>
              <a:t>租赁：我国企业从国外租赁机器设备</a:t>
            </a:r>
            <a:endParaRPr lang="en-US" altLang="zh-CN" sz="11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>
                <a:latin typeface="楷体" panose="02010609060101010101" pitchFamily="49" charset="-122"/>
                <a:ea typeface="楷体" panose="02010609060101010101" pitchFamily="49" charset="-122"/>
              </a:rPr>
              <a:t>三来：从国外来料加工、来件加工、来样加工</a:t>
            </a:r>
            <a:endParaRPr lang="en-US" altLang="zh-CN" sz="11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>
                <a:latin typeface="楷体" panose="02010609060101010101" pitchFamily="49" charset="-122"/>
                <a:ea typeface="楷体" panose="02010609060101010101" pitchFamily="49" charset="-122"/>
              </a:rPr>
              <a:t>一补：补偿贸易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6019015" y="2410455"/>
            <a:ext cx="2928215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———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即一般的商品买卖谈判。数量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最多</a:t>
            </a:r>
          </a:p>
        </p:txBody>
      </p:sp>
      <p:sp>
        <p:nvSpPr>
          <p:cNvPr id="33" name="左大括号 32"/>
          <p:cNvSpPr/>
          <p:nvPr/>
        </p:nvSpPr>
        <p:spPr>
          <a:xfrm>
            <a:off x="6126935" y="3912897"/>
            <a:ext cx="82673" cy="696430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6209608" y="3639058"/>
            <a:ext cx="973196" cy="114646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损害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25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违约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0" r="6580"/>
          <a:stretch/>
        </p:blipFill>
        <p:spPr bwMode="auto">
          <a:xfrm>
            <a:off x="6818939" y="0"/>
            <a:ext cx="2315011" cy="1697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五边形 35"/>
          <p:cNvSpPr/>
          <p:nvPr/>
        </p:nvSpPr>
        <p:spPr>
          <a:xfrm flipH="1">
            <a:off x="6043109" y="1387416"/>
            <a:ext cx="1039388" cy="223838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名词解释</a:t>
            </a:r>
          </a:p>
        </p:txBody>
      </p:sp>
      <p:sp>
        <p:nvSpPr>
          <p:cNvPr id="37" name="矩形 36"/>
          <p:cNvSpPr/>
          <p:nvPr/>
        </p:nvSpPr>
        <p:spPr>
          <a:xfrm>
            <a:off x="1282179" y="1781297"/>
            <a:ext cx="205734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rPr>
              <a:t>按照谈判的内容来划分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="" xmlns:a16="http://schemas.microsoft.com/office/drawing/2014/main" id="{0E2FE36D-8206-47BF-B018-384AA51F0F36}"/>
              </a:ext>
            </a:extLst>
          </p:cNvPr>
          <p:cNvSpPr txBox="1"/>
          <p:nvPr/>
        </p:nvSpPr>
        <p:spPr>
          <a:xfrm>
            <a:off x="1492535" y="1075073"/>
            <a:ext cx="1933863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1.2.6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按谈判内容划分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6894" y="33193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1.2.6 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按谈判内容划分</a:t>
            </a:r>
          </a:p>
        </p:txBody>
      </p:sp>
    </p:spTree>
    <p:extLst>
      <p:ext uri="{BB962C8B-B14F-4D97-AF65-F5344CB8AC3E}">
        <p14:creationId xmlns:p14="http://schemas.microsoft.com/office/powerpoint/2010/main" val="198988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0"/>
            <a:ext cx="2790825" cy="51435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97517" y="981087"/>
            <a:ext cx="1725473" cy="830997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5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 录</a:t>
            </a:r>
          </a:p>
        </p:txBody>
      </p:sp>
      <p:sp>
        <p:nvSpPr>
          <p:cNvPr id="36" name="矩形 35"/>
          <p:cNvSpPr/>
          <p:nvPr/>
        </p:nvSpPr>
        <p:spPr>
          <a:xfrm>
            <a:off x="943378" y="1945029"/>
            <a:ext cx="1233752" cy="438581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Contents</a:t>
            </a:r>
          </a:p>
        </p:txBody>
      </p:sp>
      <p:grpSp>
        <p:nvGrpSpPr>
          <p:cNvPr id="19" name="组合 43"/>
          <p:cNvGrpSpPr/>
          <p:nvPr/>
        </p:nvGrpSpPr>
        <p:grpSpPr bwMode="auto">
          <a:xfrm>
            <a:off x="3185467" y="2317202"/>
            <a:ext cx="1800493" cy="462517"/>
            <a:chOff x="-7726" y="0"/>
            <a:chExt cx="2335714" cy="576064"/>
          </a:xfrm>
          <a:solidFill>
            <a:schemeClr val="bg1"/>
          </a:solidFill>
        </p:grpSpPr>
        <p:sp>
          <p:nvSpPr>
            <p:cNvPr id="47" name="矩形 44"/>
            <p:cNvSpPr>
              <a:spLocks noChangeArrowheads="1"/>
            </p:cNvSpPr>
            <p:nvPr/>
          </p:nvSpPr>
          <p:spPr bwMode="auto">
            <a:xfrm>
              <a:off x="0" y="0"/>
              <a:ext cx="2320263" cy="57606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zh-CN" altLang="en-US" sz="15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8" name="TextBox 35"/>
            <p:cNvSpPr>
              <a:spLocks noChangeArrowheads="1"/>
            </p:cNvSpPr>
            <p:nvPr/>
          </p:nvSpPr>
          <p:spPr bwMode="auto">
            <a:xfrm>
              <a:off x="-7726" y="42031"/>
              <a:ext cx="2335714" cy="51750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1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国际商务谈判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228079" y="515533"/>
            <a:ext cx="2597514" cy="4133892"/>
            <a:chOff x="4552950" y="191384"/>
            <a:chExt cx="3106738" cy="4831285"/>
          </a:xfrm>
        </p:grpSpPr>
        <p:sp>
          <p:nvSpPr>
            <p:cNvPr id="39" name="TextBox 4"/>
            <p:cNvSpPr>
              <a:spLocks noChangeArrowheads="1"/>
            </p:cNvSpPr>
            <p:nvPr/>
          </p:nvSpPr>
          <p:spPr bwMode="auto">
            <a:xfrm>
              <a:off x="4552950" y="787483"/>
              <a:ext cx="2576513" cy="485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影响因素</a:t>
              </a:r>
              <a:endParaRPr lang="en-US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0" name="TextBox 4"/>
            <p:cNvSpPr>
              <a:spLocks noChangeArrowheads="1"/>
            </p:cNvSpPr>
            <p:nvPr/>
          </p:nvSpPr>
          <p:spPr bwMode="auto">
            <a:xfrm>
              <a:off x="4552950" y="191384"/>
              <a:ext cx="1798638" cy="485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概述</a:t>
              </a:r>
              <a:endParaRPr lang="en-US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1" name="TextBox 4"/>
            <p:cNvSpPr>
              <a:spLocks noChangeArrowheads="1"/>
            </p:cNvSpPr>
            <p:nvPr/>
          </p:nvSpPr>
          <p:spPr bwMode="auto">
            <a:xfrm>
              <a:off x="4552950" y="1408237"/>
              <a:ext cx="2574925" cy="485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谈判前：准备</a:t>
              </a:r>
              <a:endParaRPr lang="en-US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2" name="TextBox 4"/>
            <p:cNvSpPr>
              <a:spLocks noChangeArrowheads="1"/>
            </p:cNvSpPr>
            <p:nvPr/>
          </p:nvSpPr>
          <p:spPr bwMode="auto">
            <a:xfrm>
              <a:off x="4552950" y="2053643"/>
              <a:ext cx="3106738" cy="485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各阶段：策略</a:t>
              </a:r>
              <a:endParaRPr lang="en-US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3" name="TextBox 4"/>
            <p:cNvSpPr>
              <a:spLocks noChangeArrowheads="1"/>
            </p:cNvSpPr>
            <p:nvPr/>
          </p:nvSpPr>
          <p:spPr bwMode="auto">
            <a:xfrm>
              <a:off x="4552950" y="2674396"/>
              <a:ext cx="2576513" cy="485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谈判中：技巧</a:t>
              </a:r>
              <a:endParaRPr lang="en-US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4" name="TextBox 4"/>
            <p:cNvSpPr>
              <a:spLocks noChangeArrowheads="1"/>
            </p:cNvSpPr>
            <p:nvPr/>
          </p:nvSpPr>
          <p:spPr bwMode="auto">
            <a:xfrm>
              <a:off x="4552950" y="3295572"/>
              <a:ext cx="1085813" cy="485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文化差异</a:t>
              </a:r>
              <a:endParaRPr lang="en-US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5" name="TextBox 4"/>
            <p:cNvSpPr>
              <a:spLocks noChangeArrowheads="1"/>
            </p:cNvSpPr>
            <p:nvPr/>
          </p:nvSpPr>
          <p:spPr bwMode="auto">
            <a:xfrm>
              <a:off x="4552950" y="4537076"/>
              <a:ext cx="3009900" cy="485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经典案例分析</a:t>
              </a:r>
              <a:endParaRPr lang="en-US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6" name="TextBox 4"/>
            <p:cNvSpPr>
              <a:spLocks noChangeArrowheads="1"/>
            </p:cNvSpPr>
            <p:nvPr/>
          </p:nvSpPr>
          <p:spPr bwMode="auto">
            <a:xfrm>
              <a:off x="4552950" y="3915902"/>
              <a:ext cx="2576513" cy="485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存在的风险</a:t>
              </a:r>
              <a:endParaRPr lang="en-US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980006" y="672612"/>
            <a:ext cx="1091320" cy="3854689"/>
            <a:chOff x="2994336" y="352457"/>
            <a:chExt cx="1330168" cy="4504980"/>
          </a:xfrm>
        </p:grpSpPr>
        <p:grpSp>
          <p:nvGrpSpPr>
            <p:cNvPr id="22" name="组合 30"/>
            <p:cNvGrpSpPr>
              <a:grpSpLocks/>
            </p:cNvGrpSpPr>
            <p:nvPr/>
          </p:nvGrpSpPr>
          <p:grpSpPr bwMode="auto">
            <a:xfrm rot="16200000">
              <a:off x="2996819" y="1071135"/>
              <a:ext cx="2046363" cy="609007"/>
              <a:chOff x="0" y="504056"/>
              <a:chExt cx="6032665" cy="648074"/>
            </a:xfrm>
          </p:grpSpPr>
          <p:sp>
            <p:nvSpPr>
              <p:cNvPr id="31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500"/>
              </a:p>
            </p:txBody>
          </p:sp>
          <p:cxnSp>
            <p:nvCxnSpPr>
              <p:cNvPr id="32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220413" y="504058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2201792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7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414445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3" name="组合 30"/>
            <p:cNvGrpSpPr>
              <a:grpSpLocks/>
            </p:cNvGrpSpPr>
            <p:nvPr/>
          </p:nvGrpSpPr>
          <p:grpSpPr bwMode="auto">
            <a:xfrm rot="16200000">
              <a:off x="2996818" y="3529753"/>
              <a:ext cx="2046363" cy="609006"/>
              <a:chOff x="0" y="504056"/>
              <a:chExt cx="6032665" cy="648073"/>
            </a:xfrm>
          </p:grpSpPr>
          <p:sp>
            <p:nvSpPr>
              <p:cNvPr id="26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500"/>
              </a:p>
            </p:txBody>
          </p:sp>
          <p:cxnSp>
            <p:nvCxnSpPr>
              <p:cNvPr id="27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2031485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3956201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5786179" y="504057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4" name="直接连接符 23"/>
            <p:cNvCxnSpPr>
              <a:stCxn id="31" idx="0"/>
              <a:endCxn id="26" idx="1"/>
            </p:cNvCxnSpPr>
            <p:nvPr/>
          </p:nvCxnSpPr>
          <p:spPr>
            <a:xfrm>
              <a:off x="3715496" y="2398819"/>
              <a:ext cx="1" cy="412255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47" idx="3"/>
            </p:cNvCxnSpPr>
            <p:nvPr/>
          </p:nvCxnSpPr>
          <p:spPr>
            <a:xfrm flipV="1">
              <a:off x="2994336" y="2540205"/>
              <a:ext cx="721160" cy="455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圆角矩形 1"/>
          <p:cNvSpPr/>
          <p:nvPr/>
        </p:nvSpPr>
        <p:spPr>
          <a:xfrm>
            <a:off x="6228079" y="449035"/>
            <a:ext cx="1225914" cy="96285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49" name="圆角矩形 48"/>
          <p:cNvSpPr/>
          <p:nvPr/>
        </p:nvSpPr>
        <p:spPr>
          <a:xfrm>
            <a:off x="6228076" y="1542555"/>
            <a:ext cx="1225914" cy="150441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50" name="圆角矩形 49"/>
          <p:cNvSpPr/>
          <p:nvPr/>
        </p:nvSpPr>
        <p:spPr>
          <a:xfrm>
            <a:off x="6195995" y="3185458"/>
            <a:ext cx="1257995" cy="92380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51" name="圆角矩形 50"/>
          <p:cNvSpPr/>
          <p:nvPr/>
        </p:nvSpPr>
        <p:spPr>
          <a:xfrm>
            <a:off x="6212036" y="4206124"/>
            <a:ext cx="1257995" cy="55224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44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10192"/>
            <a:ext cx="1268760" cy="48333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951570"/>
          <a:ext cx="1268760" cy="290895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272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sz="1100" dirty="0"/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1681344"/>
            <a:ext cx="3770451" cy="748166"/>
            <a:chOff x="-3335588" y="915915"/>
            <a:chExt cx="5027268" cy="822849"/>
          </a:xfrm>
        </p:grpSpPr>
        <p:sp>
          <p:nvSpPr>
            <p:cNvPr id="7" name="矩形 6"/>
            <p:cNvSpPr/>
            <p:nvPr userDrawn="1"/>
          </p:nvSpPr>
          <p:spPr>
            <a:xfrm>
              <a:off x="-3335588" y="915915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种类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430778" y="95157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492534" y="489234"/>
            <a:ext cx="3370154" cy="4385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1.2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国际商务谈判的种类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80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688547" y="1338558"/>
            <a:ext cx="228398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“损害”</a:t>
            </a:r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&amp;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ranklin Gothic Book" pitchFamily="34" charset="0"/>
              </a:rPr>
              <a:t> “违约”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703122" y="1796504"/>
            <a:ext cx="6319133" cy="283923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损害：在商务活动中，由于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一方当事人的过失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给另一方当事人造成的名誉损害、人身伤害和财产损失。</a:t>
            </a:r>
          </a:p>
          <a:p>
            <a:pPr>
              <a:lnSpc>
                <a:spcPct val="150000"/>
              </a:lnSpc>
            </a:pP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违约：在商务活动中，由于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非不可抗力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引起的合同一方的当事人不履约或违反合同的行为。</a:t>
            </a:r>
          </a:p>
          <a:p>
            <a:pPr>
              <a:lnSpc>
                <a:spcPct val="150000"/>
              </a:lnSpc>
            </a:pP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0" r="6580"/>
          <a:stretch/>
        </p:blipFill>
        <p:spPr bwMode="auto">
          <a:xfrm>
            <a:off x="6818939" y="0"/>
            <a:ext cx="2315011" cy="1697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4DF1CE6A-6D32-4430-A9F1-7FAB8A2B2EB7}"/>
              </a:ext>
            </a:extLst>
          </p:cNvPr>
          <p:cNvSpPr txBox="1"/>
          <p:nvPr/>
        </p:nvSpPr>
        <p:spPr>
          <a:xfrm>
            <a:off x="1492535" y="1075073"/>
            <a:ext cx="1933863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1.2.6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按谈判内容划分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894" y="33193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1.2.6 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按谈判内容划分</a:t>
            </a:r>
          </a:p>
        </p:txBody>
      </p:sp>
    </p:spTree>
    <p:extLst>
      <p:ext uri="{BB962C8B-B14F-4D97-AF65-F5344CB8AC3E}">
        <p14:creationId xmlns:p14="http://schemas.microsoft.com/office/powerpoint/2010/main" val="299479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10192"/>
            <a:ext cx="1268760" cy="48333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951570"/>
          <a:ext cx="1268760" cy="290895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272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sz="1100" dirty="0"/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基本原则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1681344"/>
            <a:ext cx="3770451" cy="748166"/>
            <a:chOff x="-3335588" y="915915"/>
            <a:chExt cx="5027268" cy="822849"/>
          </a:xfrm>
        </p:grpSpPr>
        <p:sp>
          <p:nvSpPr>
            <p:cNvPr id="7" name="矩形 6"/>
            <p:cNvSpPr/>
            <p:nvPr userDrawn="1"/>
          </p:nvSpPr>
          <p:spPr>
            <a:xfrm>
              <a:off x="-3335588" y="915915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种类</a:t>
              </a: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430778" y="95157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492534" y="489234"/>
            <a:ext cx="3370154" cy="4385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1.2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国际商务谈判的种类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81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6894" y="33193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国际商务谈判的种类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92534" y="1053294"/>
            <a:ext cx="1181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</a:rPr>
              <a:t>回顾</a:t>
            </a:r>
            <a:endParaRPr lang="zh-CN" altLang="en-US" sz="1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9"/>
          <a:stretch/>
        </p:blipFill>
        <p:spPr bwMode="auto">
          <a:xfrm>
            <a:off x="6789514" y="10130"/>
            <a:ext cx="2359250" cy="164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组合 14"/>
          <p:cNvGrpSpPr/>
          <p:nvPr/>
        </p:nvGrpSpPr>
        <p:grpSpPr>
          <a:xfrm>
            <a:off x="1263393" y="1493511"/>
            <a:ext cx="7394470" cy="2914361"/>
            <a:chOff x="3678347" y="1727489"/>
            <a:chExt cx="11097519" cy="3885814"/>
          </a:xfrm>
        </p:grpSpPr>
        <p:grpSp>
          <p:nvGrpSpPr>
            <p:cNvPr id="25" name="组合 24"/>
            <p:cNvGrpSpPr/>
            <p:nvPr/>
          </p:nvGrpSpPr>
          <p:grpSpPr>
            <a:xfrm>
              <a:off x="5141947" y="1727489"/>
              <a:ext cx="9633919" cy="3885814"/>
              <a:chOff x="4552947" y="192786"/>
              <a:chExt cx="12127459" cy="3585579"/>
            </a:xfrm>
          </p:grpSpPr>
          <p:sp>
            <p:nvSpPr>
              <p:cNvPr id="51" name="TextBox 4"/>
              <p:cNvSpPr>
                <a:spLocks noChangeArrowheads="1"/>
              </p:cNvSpPr>
              <p:nvPr/>
            </p:nvSpPr>
            <p:spPr bwMode="auto">
              <a:xfrm>
                <a:off x="4552947" y="788880"/>
                <a:ext cx="8356915" cy="4827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谈判利益主体的数量：    双方谈判    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 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多方谈判</a:t>
                </a:r>
              </a:p>
            </p:txBody>
          </p:sp>
          <p:sp>
            <p:nvSpPr>
              <p:cNvPr id="53" name="TextBox 4"/>
              <p:cNvSpPr>
                <a:spLocks noChangeArrowheads="1"/>
              </p:cNvSpPr>
              <p:nvPr/>
            </p:nvSpPr>
            <p:spPr bwMode="auto">
              <a:xfrm>
                <a:off x="4552951" y="1409637"/>
                <a:ext cx="12127455" cy="4827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谈判双方接触的方式：    口头</a:t>
                </a:r>
                <a:r>
                  <a:rPr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谈判（复杂）    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 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书面</a:t>
                </a:r>
                <a:r>
                  <a:rPr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谈判（规范、明确、简单）</a:t>
                </a:r>
                <a:endPara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endParaRPr>
              </a:p>
            </p:txBody>
          </p:sp>
          <p:sp>
            <p:nvSpPr>
              <p:cNvPr id="54" name="TextBox 4"/>
              <p:cNvSpPr>
                <a:spLocks noChangeArrowheads="1"/>
              </p:cNvSpPr>
              <p:nvPr/>
            </p:nvSpPr>
            <p:spPr bwMode="auto">
              <a:xfrm>
                <a:off x="4552951" y="2055039"/>
                <a:ext cx="10617202" cy="4827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谈判进行的地点：     主场谈判（东道主） 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客场谈判  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 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中立场谈判</a:t>
                </a:r>
              </a:p>
            </p:txBody>
          </p:sp>
          <p:sp>
            <p:nvSpPr>
              <p:cNvPr id="55" name="TextBox 4"/>
              <p:cNvSpPr>
                <a:spLocks noChangeArrowheads="1"/>
              </p:cNvSpPr>
              <p:nvPr/>
            </p:nvSpPr>
            <p:spPr bwMode="auto">
              <a:xfrm>
                <a:off x="4552949" y="2675793"/>
                <a:ext cx="10251376" cy="4827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谈判中双方所采取的态度与方针：  让步型  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立场型  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 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原则性</a:t>
                </a:r>
              </a:p>
            </p:txBody>
          </p:sp>
          <p:sp>
            <p:nvSpPr>
              <p:cNvPr id="56" name="TextBox 4"/>
              <p:cNvSpPr>
                <a:spLocks noChangeArrowheads="1"/>
              </p:cNvSpPr>
              <p:nvPr/>
            </p:nvSpPr>
            <p:spPr bwMode="auto">
              <a:xfrm>
                <a:off x="4552947" y="3295571"/>
                <a:ext cx="11274634" cy="4827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谈判的内容：投资谈判  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租赁及</a:t>
                </a:r>
                <a:r>
                  <a:rPr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三来一补谈判  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损害及违约赔偿等谈判</a:t>
                </a:r>
              </a:p>
            </p:txBody>
          </p:sp>
          <p:sp>
            <p:nvSpPr>
              <p:cNvPr id="52" name="TextBox 4"/>
              <p:cNvSpPr>
                <a:spLocks noChangeArrowheads="1"/>
              </p:cNvSpPr>
              <p:nvPr/>
            </p:nvSpPr>
            <p:spPr bwMode="auto">
              <a:xfrm>
                <a:off x="4552951" y="192786"/>
                <a:ext cx="10617202" cy="4827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参加谈判的人数规模：    个体</a:t>
                </a:r>
                <a:r>
                  <a:rPr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谈判（全能型）    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&amp;   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Franklin Gothic Book" pitchFamily="34" charset="0"/>
                    <a:ea typeface="微软雅黑" pitchFamily="34" charset="-122"/>
                    <a:sym typeface="Franklin Gothic Book" pitchFamily="34" charset="0"/>
                  </a:rPr>
                  <a:t>集体谈判</a:t>
                </a: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3678347" y="1931964"/>
              <a:ext cx="1087757" cy="3427832"/>
              <a:chOff x="2929080" y="352457"/>
              <a:chExt cx="1395424" cy="3162984"/>
            </a:xfrm>
          </p:grpSpPr>
          <p:grpSp>
            <p:nvGrpSpPr>
              <p:cNvPr id="37" name="组合 30"/>
              <p:cNvGrpSpPr>
                <a:grpSpLocks/>
              </p:cNvGrpSpPr>
              <p:nvPr/>
            </p:nvGrpSpPr>
            <p:grpSpPr bwMode="auto">
              <a:xfrm rot="16200000">
                <a:off x="2996819" y="1071135"/>
                <a:ext cx="2046363" cy="609007"/>
                <a:chOff x="0" y="504056"/>
                <a:chExt cx="6032665" cy="648074"/>
              </a:xfrm>
            </p:grpSpPr>
            <p:sp>
              <p:nvSpPr>
                <p:cNvPr id="46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0" y="504056"/>
                  <a:ext cx="6032665" cy="1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cxnSp>
              <p:nvCxnSpPr>
                <p:cNvPr id="47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220413" y="504058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8" name="直接箭头连接符 33"/>
                <p:cNvCxnSpPr>
                  <a:cxnSpLocks noChangeShapeType="1"/>
                </p:cNvCxnSpPr>
                <p:nvPr/>
              </p:nvCxnSpPr>
              <p:spPr bwMode="auto">
                <a:xfrm>
                  <a:off x="2201792" y="504056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9" name="直接箭头连接符 34"/>
                <p:cNvCxnSpPr>
                  <a:cxnSpLocks noChangeShapeType="1"/>
                </p:cNvCxnSpPr>
                <p:nvPr/>
              </p:nvCxnSpPr>
              <p:spPr bwMode="auto">
                <a:xfrm>
                  <a:off x="4144450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0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8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38" name="组合 30"/>
              <p:cNvGrpSpPr>
                <a:grpSpLocks/>
              </p:cNvGrpSpPr>
              <p:nvPr/>
            </p:nvGrpSpPr>
            <p:grpSpPr bwMode="auto">
              <a:xfrm rot="16200000">
                <a:off x="3667818" y="2858756"/>
                <a:ext cx="704364" cy="609006"/>
                <a:chOff x="3956201" y="504056"/>
                <a:chExt cx="2076462" cy="648073"/>
              </a:xfrm>
            </p:grpSpPr>
            <p:sp>
              <p:nvSpPr>
                <p:cNvPr id="41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3956206" y="504059"/>
                  <a:ext cx="2076457" cy="0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cxnSp>
              <p:nvCxnSpPr>
                <p:cNvPr id="44" name="直接箭头连接符 34"/>
                <p:cNvCxnSpPr>
                  <a:cxnSpLocks noChangeShapeType="1"/>
                </p:cNvCxnSpPr>
                <p:nvPr/>
              </p:nvCxnSpPr>
              <p:spPr bwMode="auto">
                <a:xfrm>
                  <a:off x="3956201" y="504056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5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5786179" y="504057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39" name="直接连接符 38"/>
              <p:cNvCxnSpPr>
                <a:stCxn id="46" idx="0"/>
                <a:endCxn id="41" idx="1"/>
              </p:cNvCxnSpPr>
              <p:nvPr/>
            </p:nvCxnSpPr>
            <p:spPr>
              <a:xfrm>
                <a:off x="3715498" y="2398820"/>
                <a:ext cx="3" cy="412255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flipV="1">
                <a:off x="2929080" y="827923"/>
                <a:ext cx="721159" cy="4558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7100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984316" y="1065008"/>
            <a:ext cx="7293684" cy="18004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1.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在人员的选择上，如果是一对一的个体谈判，那么所选择的谈判人员必须是（ ）的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全能型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综合型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复杂型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多样型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622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984316" y="1065008"/>
            <a:ext cx="7293684" cy="18004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1.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在人员的选择上，如果是一对一的个体谈判，那么所选择的谈判人员必须是（ ）的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全能型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综合型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复杂型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多样型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47396" y="2954251"/>
            <a:ext cx="6591748" cy="1454244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5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15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pPr>
              <a:lnSpc>
                <a:spcPct val="150000"/>
              </a:lnSpc>
            </a:pPr>
            <a:r>
              <a:rPr lang="zh-CN" altLang="en-US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谈判的人数规模不同，则在谈判人员的选择、谈判的组织与管理上都有很大的不同。例如，在人员的选择上，如果是一对一的个体谈判，那么所选择的谈判人员必须是全能型的。</a:t>
            </a:r>
          </a:p>
        </p:txBody>
      </p:sp>
    </p:spTree>
    <p:extLst>
      <p:ext uri="{BB962C8B-B14F-4D97-AF65-F5344CB8AC3E}">
        <p14:creationId xmlns:p14="http://schemas.microsoft.com/office/powerpoint/2010/main" val="318271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984316" y="1065008"/>
            <a:ext cx="7293684" cy="18004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2.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书面谈判不适用于（）的谈判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交易条件比较规范、明确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谈判双方彼此比较了解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内容比较简单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内容比较复杂多变，而双方又缺少必要的了解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762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984316" y="1065008"/>
            <a:ext cx="7293684" cy="18004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2.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书面谈判不适用于（）的谈判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交易条件比较规范、明确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谈判双方彼此比较了解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内容比较简单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内容比较复杂多变，而双方又缺少必要的了解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84316" y="3018797"/>
            <a:ext cx="6890282" cy="1454244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5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15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  <a:p>
            <a:pPr>
              <a:lnSpc>
                <a:spcPct val="150000"/>
              </a:lnSpc>
            </a:pPr>
            <a:r>
              <a:rPr lang="zh-CN" altLang="en-US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书面谈判只适用于交易条件比较规范、明确，内容比较简单，谈判双方彼此比较了解的情况，对一些内容比较复杂多变，而双方又缺少必要的了解的谈判是不适用的。</a:t>
            </a:r>
          </a:p>
        </p:txBody>
      </p:sp>
    </p:spTree>
    <p:extLst>
      <p:ext uri="{BB962C8B-B14F-4D97-AF65-F5344CB8AC3E}">
        <p14:creationId xmlns:p14="http://schemas.microsoft.com/office/powerpoint/2010/main" val="57877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984316" y="1065008"/>
            <a:ext cx="7293684" cy="18004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3.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 （ ）谈判，对谈判双方来讲就无宾主之分。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主场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客场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中立地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硬式谈判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866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984316" y="1065008"/>
            <a:ext cx="7293684" cy="18004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3.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 （ ）谈判，对谈判双方来讲就无宾主之分。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主场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客场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中立地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硬式谈判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84316" y="3018797"/>
            <a:ext cx="6890282" cy="110799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5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15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  <a:p>
            <a:pPr>
              <a:lnSpc>
                <a:spcPct val="150000"/>
              </a:lnSpc>
            </a:pPr>
            <a:r>
              <a:rPr lang="zh-CN" altLang="en-US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所谓中立地谈判是指在谈判双方所在地以外的其他地点进行的谈判。在中立地进行谈判，对谈判双方来讲就无宾主之分了。</a:t>
            </a:r>
          </a:p>
        </p:txBody>
      </p:sp>
    </p:spTree>
    <p:extLst>
      <p:ext uri="{BB962C8B-B14F-4D97-AF65-F5344CB8AC3E}">
        <p14:creationId xmlns:p14="http://schemas.microsoft.com/office/powerpoint/2010/main" val="409096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984316" y="1065007"/>
            <a:ext cx="7293684" cy="214674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4.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下列有关原则型谈判的说法中， 正确的有（ ）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又称软式谈判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重利益而非立场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被世界各国广泛推崇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把谈判对手当敌人对待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E: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适用于双方谈判实力接近时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22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984316" y="1065007"/>
            <a:ext cx="7293684" cy="214674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4.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下列有关原则型谈判的说法中， 正确的有（ ）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又称软式谈判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重利益而非立场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被世界各国广泛推崇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把谈判对手当敌人对待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E: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适用于双方谈判实力接近时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84316" y="3330769"/>
            <a:ext cx="7293684" cy="180049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5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15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BCE</a:t>
            </a:r>
          </a:p>
          <a:p>
            <a:pPr>
              <a:lnSpc>
                <a:spcPct val="150000"/>
              </a:lnSpc>
            </a:pPr>
            <a:r>
              <a:rPr lang="zh-CN" altLang="en-US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原则性谈判</a:t>
            </a:r>
            <a:r>
              <a:rPr lang="en-US" altLang="zh-CN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注重人际关系，注意双方的利益，要求谈判双方尊重对方的基本需要，寻求利益共同点；发生冲突时，根据公平的标准来决定。</a:t>
            </a:r>
            <a:endParaRPr lang="en-US" altLang="zh-CN" sz="15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强调价值：经济上的价值、人际关系的价值，是一种既理性又富有人情味的谈判，为各国谈判人员所推崇。</a:t>
            </a:r>
          </a:p>
        </p:txBody>
      </p:sp>
    </p:spTree>
    <p:extLst>
      <p:ext uri="{BB962C8B-B14F-4D97-AF65-F5344CB8AC3E}">
        <p14:creationId xmlns:p14="http://schemas.microsoft.com/office/powerpoint/2010/main" val="352343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7" b="1558"/>
          <a:stretch/>
        </p:blipFill>
        <p:spPr bwMode="auto">
          <a:xfrm>
            <a:off x="984315" y="36253"/>
            <a:ext cx="7507225" cy="5067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章节架构</a:t>
            </a:r>
          </a:p>
        </p:txBody>
      </p:sp>
    </p:spTree>
    <p:extLst>
      <p:ext uri="{BB962C8B-B14F-4D97-AF65-F5344CB8AC3E}">
        <p14:creationId xmlns:p14="http://schemas.microsoft.com/office/powerpoint/2010/main" val="35726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984316" y="1065007"/>
            <a:ext cx="7293684" cy="214674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5.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依据谈判内容不同，可将谈判分为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横向谈判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投资谈判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货物买卖谈判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劳务买卖谈判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E: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技术贸易谈判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345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984316" y="1065007"/>
            <a:ext cx="7293684" cy="214674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5.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依据谈判内容不同，可将谈判分为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横向谈判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投资谈判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货物买卖谈判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劳务买卖谈判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E: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技术贸易谈判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84316" y="3357662"/>
            <a:ext cx="7293684" cy="110799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5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15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BCDE</a:t>
            </a:r>
          </a:p>
          <a:p>
            <a:pPr>
              <a:lnSpc>
                <a:spcPct val="150000"/>
              </a:lnSpc>
            </a:pPr>
            <a:r>
              <a:rPr lang="zh-CN" altLang="en-US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按谈判的内容来划分，谈判可以分为投资谈判、租赁及“三来一补”谈判、货物买卖谈判、劳务买卖谈判、技术贸易谈判、损害及违约赔偿谈判。</a:t>
            </a:r>
          </a:p>
        </p:txBody>
      </p:sp>
    </p:spTree>
    <p:extLst>
      <p:ext uri="{BB962C8B-B14F-4D97-AF65-F5344CB8AC3E}">
        <p14:creationId xmlns:p14="http://schemas.microsoft.com/office/powerpoint/2010/main" val="396126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984316" y="1065007"/>
            <a:ext cx="7293684" cy="18004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6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.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认为在谈判双方对立立场的背后，存在着某种共同性利益和冲突性利益的是（ 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）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立场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型谈判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法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原则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型谈判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法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让步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型谈判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法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利益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型谈判法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474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984316" y="1065007"/>
            <a:ext cx="7293684" cy="18004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6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.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认为在谈判双方对立立场的背后，存在着某种共同性利益和冲突性利益的是（ 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）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立场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型谈判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法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原则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型谈判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法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让步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型谈判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法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利益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型谈判法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84315" y="3357662"/>
            <a:ext cx="7696697" cy="761747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5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15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en-US" altLang="zh-CN" sz="15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原则型谈判法认为，在谈判双方对立立场的背后，存在着某种共同性利益和冲突性利益。</a:t>
            </a:r>
            <a:endParaRPr lang="zh-CN" altLang="en-US" sz="15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500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984316" y="1065007"/>
            <a:ext cx="7293684" cy="18004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7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.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原则型谈判又称为（ 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）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让步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型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立场谈判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硬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式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价值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型谈判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341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984316" y="1065007"/>
            <a:ext cx="7293684" cy="18004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7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.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原则型谈判又称为（ 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）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让步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型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立场谈判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硬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式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价值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型谈判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84315" y="3357662"/>
            <a:ext cx="7696697" cy="110799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5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</a:t>
            </a:r>
            <a:r>
              <a:rPr lang="zh-CN" altLang="en-US" sz="15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5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en-US" altLang="zh-CN" sz="15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根据谈判中双方所采取的态度，我们可以将谈判划分为三种类型：让步型谈判（或称软式谈判）、立场型谈判（或称硬式谈判）、原则型谈判（或称价值型谈判）。</a:t>
            </a:r>
            <a:endParaRPr lang="zh-CN" altLang="en-US" sz="15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432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0"/>
            <a:ext cx="2790825" cy="51435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5057" y="1937314"/>
            <a:ext cx="2600712" cy="807914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第一章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国际商务谈判概述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690231" y="1210120"/>
            <a:ext cx="472826" cy="502028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r>
              <a:rPr lang="en-US" altLang="zh-CN" sz="24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24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44677" y="1245999"/>
            <a:ext cx="1292662" cy="346249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概念及特点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690231" y="1960003"/>
            <a:ext cx="472826" cy="502028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r>
              <a:rPr lang="en-US" altLang="zh-CN" sz="24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24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66229" y="2023487"/>
            <a:ext cx="600164" cy="346249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种类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690231" y="2709887"/>
            <a:ext cx="472826" cy="502028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r>
              <a:rPr lang="en-US" altLang="zh-CN" sz="24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24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444677" y="2772364"/>
            <a:ext cx="1061829" cy="346249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基本原则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690231" y="3459770"/>
            <a:ext cx="472826" cy="502028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r>
              <a:rPr lang="en-US" altLang="zh-CN" sz="24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24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44677" y="3535548"/>
            <a:ext cx="1061829" cy="346249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基本程序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754153" y="2675974"/>
            <a:ext cx="464939" cy="495205"/>
            <a:chOff x="6535243" y="2524701"/>
            <a:chExt cx="717051" cy="717051"/>
          </a:xfrm>
        </p:grpSpPr>
        <p:sp>
          <p:nvSpPr>
            <p:cNvPr id="16" name="泪滴形 15"/>
            <p:cNvSpPr/>
            <p:nvPr/>
          </p:nvSpPr>
          <p:spPr>
            <a:xfrm rot="8247616">
              <a:off x="6535243" y="2524701"/>
              <a:ext cx="717051" cy="717051"/>
            </a:xfrm>
            <a:prstGeom prst="teardrop">
              <a:avLst/>
            </a:prstGeom>
            <a:solidFill>
              <a:srgbClr val="0062AC"/>
            </a:solidFill>
            <a:ln>
              <a:solidFill>
                <a:srgbClr val="0062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6604000" y="2588424"/>
              <a:ext cx="574014" cy="57401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62AC"/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5057" y="1950808"/>
            <a:ext cx="2525679" cy="847826"/>
            <a:chOff x="126742" y="2601076"/>
            <a:chExt cx="2929025" cy="1130435"/>
          </a:xfrm>
        </p:grpSpPr>
        <p:sp>
          <p:nvSpPr>
            <p:cNvPr id="18" name="Line 29"/>
            <p:cNvSpPr>
              <a:spLocks noChangeShapeType="1"/>
            </p:cNvSpPr>
            <p:nvPr/>
          </p:nvSpPr>
          <p:spPr bwMode="auto">
            <a:xfrm>
              <a:off x="126742" y="2601076"/>
              <a:ext cx="292902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>
              <a:off x="165782" y="3731511"/>
              <a:ext cx="288998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658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10192"/>
            <a:ext cx="1268760" cy="48333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503187"/>
              </p:ext>
            </p:extLst>
          </p:nvPr>
        </p:nvGraphicFramePr>
        <p:xfrm>
          <a:off x="0" y="951570"/>
          <a:ext cx="1268760" cy="290895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272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sz="1100" dirty="0"/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</a:p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2338906"/>
            <a:ext cx="2277917" cy="782121"/>
            <a:chOff x="-1345542" y="1594748"/>
            <a:chExt cx="3037222" cy="860194"/>
          </a:xfrm>
        </p:grpSpPr>
        <p:sp>
          <p:nvSpPr>
            <p:cNvPr id="7" name="矩形 6"/>
            <p:cNvSpPr/>
            <p:nvPr userDrawn="1"/>
          </p:nvSpPr>
          <p:spPr>
            <a:xfrm>
              <a:off x="-1345542" y="1666756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430778" y="95157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492535" y="489234"/>
            <a:ext cx="3985706" cy="4385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1.3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国际商务谈判的基本原则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97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6058" y="2624203"/>
            <a:ext cx="856646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基本原则</a:t>
            </a:r>
          </a:p>
        </p:txBody>
      </p:sp>
      <p:sp>
        <p:nvSpPr>
          <p:cNvPr id="18" name="左大括号 17"/>
          <p:cNvSpPr/>
          <p:nvPr/>
        </p:nvSpPr>
        <p:spPr>
          <a:xfrm>
            <a:off x="1487642" y="1613647"/>
            <a:ext cx="190937" cy="2380832"/>
          </a:xfrm>
          <a:prstGeom prst="leftBrac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897461" y="1271907"/>
            <a:ext cx="1402448" cy="283923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214313" indent="-214313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平等互利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313" indent="-214313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灵活机动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313" indent="-214313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友好协商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313" indent="-214313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依法办事</a:t>
            </a:r>
          </a:p>
        </p:txBody>
      </p:sp>
      <p:sp>
        <p:nvSpPr>
          <p:cNvPr id="43" name="五边形 42"/>
          <p:cNvSpPr/>
          <p:nvPr/>
        </p:nvSpPr>
        <p:spPr>
          <a:xfrm flipH="1">
            <a:off x="5478241" y="631234"/>
            <a:ext cx="847256" cy="223838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460" y="171692"/>
            <a:ext cx="1965325" cy="1144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6894" y="33193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国际商务谈判的基本原则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364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10192"/>
            <a:ext cx="1268760" cy="48333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438493"/>
              </p:ext>
            </p:extLst>
          </p:nvPr>
        </p:nvGraphicFramePr>
        <p:xfrm>
          <a:off x="0" y="951570"/>
          <a:ext cx="1268760" cy="290895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272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sz="1100" dirty="0"/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</a:p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2338906"/>
            <a:ext cx="2277917" cy="782121"/>
            <a:chOff x="-1345542" y="1594748"/>
            <a:chExt cx="3037222" cy="860194"/>
          </a:xfrm>
        </p:grpSpPr>
        <p:sp>
          <p:nvSpPr>
            <p:cNvPr id="7" name="矩形 6"/>
            <p:cNvSpPr/>
            <p:nvPr userDrawn="1"/>
          </p:nvSpPr>
          <p:spPr>
            <a:xfrm>
              <a:off x="-1345542" y="1666756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430778" y="95157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492535" y="489234"/>
            <a:ext cx="3985706" cy="4385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1.3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国际商务谈判的基本原则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98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6058" y="2624203"/>
            <a:ext cx="856646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基本原则</a:t>
            </a:r>
          </a:p>
        </p:txBody>
      </p:sp>
      <p:sp>
        <p:nvSpPr>
          <p:cNvPr id="18" name="左大括号 17"/>
          <p:cNvSpPr/>
          <p:nvPr/>
        </p:nvSpPr>
        <p:spPr>
          <a:xfrm>
            <a:off x="1487642" y="1613647"/>
            <a:ext cx="190937" cy="2380832"/>
          </a:xfrm>
          <a:prstGeom prst="leftBrac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897461" y="1271907"/>
            <a:ext cx="1402448" cy="283923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214313" indent="-214313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平等互利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313" indent="-214313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灵活机动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313" indent="-214313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友好协商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313" indent="-214313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依法办事</a:t>
            </a:r>
          </a:p>
        </p:txBody>
      </p:sp>
      <p:sp>
        <p:nvSpPr>
          <p:cNvPr id="20" name="矩形 19"/>
          <p:cNvSpPr/>
          <p:nvPr/>
        </p:nvSpPr>
        <p:spPr>
          <a:xfrm>
            <a:off x="3518790" y="1589442"/>
            <a:ext cx="3032617" cy="5309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15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也是我国对外经贸关系的基本准则</a:t>
            </a:r>
          </a:p>
          <a:p>
            <a:r>
              <a:rPr lang="zh-CN" altLang="en-US" sz="15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外贸</a:t>
            </a:r>
            <a:r>
              <a:rPr lang="zh-CN" altLang="en-US" sz="15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交往：“重合同，守信用”。</a:t>
            </a:r>
          </a:p>
        </p:txBody>
      </p:sp>
      <p:sp>
        <p:nvSpPr>
          <p:cNvPr id="14" name="五边形 13"/>
          <p:cNvSpPr/>
          <p:nvPr/>
        </p:nvSpPr>
        <p:spPr>
          <a:xfrm flipH="1">
            <a:off x="5478241" y="631234"/>
            <a:ext cx="847256" cy="223838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330" y="200228"/>
            <a:ext cx="190500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8086429" y="191204"/>
            <a:ext cx="644757" cy="26068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C3B5E6FA-AAE4-4475-B430-D1EFF4977D41}"/>
              </a:ext>
            </a:extLst>
          </p:cNvPr>
          <p:cNvSpPr txBox="1"/>
          <p:nvPr/>
        </p:nvSpPr>
        <p:spPr>
          <a:xfrm>
            <a:off x="1492535" y="1075073"/>
            <a:ext cx="1933863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1.3.1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平等互利的原则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6894" y="33193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1.3.1 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平等互利的原则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2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10192"/>
            <a:ext cx="1268760" cy="48333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882780"/>
              </p:ext>
            </p:extLst>
          </p:nvPr>
        </p:nvGraphicFramePr>
        <p:xfrm>
          <a:off x="0" y="951570"/>
          <a:ext cx="1268760" cy="290895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272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概念及特点</a:t>
                      </a:r>
                    </a:p>
                    <a:p>
                      <a:pPr algn="ctr"/>
                      <a:endParaRPr lang="zh-CN" altLang="en-US" sz="1100" dirty="0"/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种类</a:t>
                      </a:r>
                    </a:p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272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基本程序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2338906"/>
            <a:ext cx="2277917" cy="782121"/>
            <a:chOff x="-1345542" y="1594748"/>
            <a:chExt cx="3037222" cy="860194"/>
          </a:xfrm>
        </p:grpSpPr>
        <p:sp>
          <p:nvSpPr>
            <p:cNvPr id="7" name="矩形 6"/>
            <p:cNvSpPr/>
            <p:nvPr userDrawn="1"/>
          </p:nvSpPr>
          <p:spPr>
            <a:xfrm>
              <a:off x="-1345542" y="1666756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等腰三角形 7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430778" y="95157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492535" y="489234"/>
            <a:ext cx="3985706" cy="4385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1.3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国际商务谈判的基本原则</a:t>
            </a:r>
          </a:p>
        </p:txBody>
      </p: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99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6058" y="2624203"/>
            <a:ext cx="856646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基本原则</a:t>
            </a:r>
          </a:p>
        </p:txBody>
      </p:sp>
      <p:sp>
        <p:nvSpPr>
          <p:cNvPr id="18" name="左大括号 17"/>
          <p:cNvSpPr/>
          <p:nvPr/>
        </p:nvSpPr>
        <p:spPr>
          <a:xfrm>
            <a:off x="1487642" y="1613647"/>
            <a:ext cx="190937" cy="2380832"/>
          </a:xfrm>
          <a:prstGeom prst="leftBrac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897461" y="1271907"/>
            <a:ext cx="1402448" cy="283923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214313" indent="-214313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平等互利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313" indent="-214313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灵活机动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313" indent="-214313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友好协商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313" indent="-214313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依法办事</a:t>
            </a:r>
          </a:p>
        </p:txBody>
      </p:sp>
      <p:sp>
        <p:nvSpPr>
          <p:cNvPr id="20" name="矩形 19"/>
          <p:cNvSpPr/>
          <p:nvPr/>
        </p:nvSpPr>
        <p:spPr>
          <a:xfrm>
            <a:off x="3518790" y="1589442"/>
            <a:ext cx="4027904" cy="5309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15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也是我国对外经贸关系的基本</a:t>
            </a:r>
            <a:r>
              <a:rPr lang="zh-CN" altLang="en-US" sz="15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准则</a:t>
            </a:r>
            <a:endParaRPr lang="en-US" altLang="zh-CN" sz="1500" dirty="0" smtClean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5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外贸</a:t>
            </a:r>
            <a:r>
              <a:rPr lang="zh-CN" altLang="en-US" sz="15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交往：“重合同，守信用”。</a:t>
            </a:r>
          </a:p>
        </p:txBody>
      </p:sp>
      <p:sp>
        <p:nvSpPr>
          <p:cNvPr id="14" name="五边形 13"/>
          <p:cNvSpPr/>
          <p:nvPr/>
        </p:nvSpPr>
        <p:spPr>
          <a:xfrm flipH="1">
            <a:off x="5478241" y="631234"/>
            <a:ext cx="847256" cy="223838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</a:p>
        </p:txBody>
      </p:sp>
      <p:sp>
        <p:nvSpPr>
          <p:cNvPr id="15" name="矩形 14"/>
          <p:cNvSpPr/>
          <p:nvPr/>
        </p:nvSpPr>
        <p:spPr>
          <a:xfrm>
            <a:off x="3518790" y="2271667"/>
            <a:ext cx="3032617" cy="30008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15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不放弃重大原则的前提下，求灵活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="" xmlns:a16="http://schemas.microsoft.com/office/drawing/2014/main" id="{A42DA74A-009C-4E33-AB37-2A8757E09157}"/>
              </a:ext>
            </a:extLst>
          </p:cNvPr>
          <p:cNvSpPr txBox="1"/>
          <p:nvPr/>
        </p:nvSpPr>
        <p:spPr>
          <a:xfrm>
            <a:off x="1492535" y="1075073"/>
            <a:ext cx="1933863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1.3.2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灵活机动的原则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894" y="33193"/>
            <a:ext cx="2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1.3.2 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灵活机动的原则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330" y="200228"/>
            <a:ext cx="190500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矩形 24"/>
          <p:cNvSpPr/>
          <p:nvPr/>
        </p:nvSpPr>
        <p:spPr>
          <a:xfrm>
            <a:off x="8086429" y="451889"/>
            <a:ext cx="644757" cy="26068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36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3333</TotalTime>
  <Words>9418</Words>
  <Application>Microsoft Office PowerPoint</Application>
  <PresentationFormat>全屏显示(16:9)</PresentationFormat>
  <Paragraphs>1731</Paragraphs>
  <Slides>141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141</vt:i4>
      </vt:variant>
    </vt:vector>
  </HeadingPairs>
  <TitlesOfParts>
    <vt:vector size="142" baseType="lpstr">
      <vt:lpstr>Office 主题</vt:lpstr>
      <vt:lpstr>PowerPoint 演示文稿</vt:lpstr>
      <vt:lpstr>认识一下——唐宏宇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Asmin</dc:creator>
  <cp:lastModifiedBy>thy</cp:lastModifiedBy>
  <cp:revision>272</cp:revision>
  <dcterms:created xsi:type="dcterms:W3CDTF">2018-05-15T04:43:17Z</dcterms:created>
  <dcterms:modified xsi:type="dcterms:W3CDTF">2018-12-05T10:39:45Z</dcterms:modified>
</cp:coreProperties>
</file>