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62" r:id="rId3"/>
  </p:sldMasterIdLst>
  <p:notesMasterIdLst>
    <p:notesMasterId r:id="rId133"/>
  </p:notesMasterIdLst>
  <p:sldIdLst>
    <p:sldId id="257" r:id="rId4"/>
    <p:sldId id="728" r:id="rId5"/>
    <p:sldId id="630" r:id="rId6"/>
    <p:sldId id="729" r:id="rId7"/>
    <p:sldId id="380" r:id="rId8"/>
    <p:sldId id="631" r:id="rId9"/>
    <p:sldId id="632" r:id="rId10"/>
    <p:sldId id="365" r:id="rId11"/>
    <p:sldId id="730" r:id="rId12"/>
    <p:sldId id="634" r:id="rId13"/>
    <p:sldId id="637" r:id="rId14"/>
    <p:sldId id="638" r:id="rId15"/>
    <p:sldId id="446" r:id="rId16"/>
    <p:sldId id="639" r:id="rId17"/>
    <p:sldId id="640" r:id="rId18"/>
    <p:sldId id="641" r:id="rId19"/>
    <p:sldId id="731" r:id="rId20"/>
    <p:sldId id="732" r:id="rId21"/>
    <p:sldId id="440" r:id="rId22"/>
    <p:sldId id="721" r:id="rId23"/>
    <p:sldId id="642" r:id="rId24"/>
    <p:sldId id="722" r:id="rId25"/>
    <p:sldId id="643" r:id="rId26"/>
    <p:sldId id="644" r:id="rId27"/>
    <p:sldId id="645" r:id="rId28"/>
    <p:sldId id="646" r:id="rId29"/>
    <p:sldId id="647" r:id="rId30"/>
    <p:sldId id="649" r:id="rId31"/>
    <p:sldId id="654" r:id="rId32"/>
    <p:sldId id="650" r:id="rId33"/>
    <p:sldId id="652" r:id="rId34"/>
    <p:sldId id="655" r:id="rId35"/>
    <p:sldId id="661" r:id="rId36"/>
    <p:sldId id="662" r:id="rId37"/>
    <p:sldId id="663" r:id="rId38"/>
    <p:sldId id="457" r:id="rId39"/>
    <p:sldId id="458" r:id="rId40"/>
    <p:sldId id="459" r:id="rId41"/>
    <p:sldId id="460" r:id="rId42"/>
    <p:sldId id="733" r:id="rId43"/>
    <p:sldId id="734" r:id="rId44"/>
    <p:sldId id="735" r:id="rId45"/>
    <p:sldId id="736" r:id="rId46"/>
    <p:sldId id="737" r:id="rId47"/>
    <p:sldId id="738" r:id="rId48"/>
    <p:sldId id="739" r:id="rId49"/>
    <p:sldId id="740" r:id="rId50"/>
    <p:sldId id="664" r:id="rId51"/>
    <p:sldId id="665" r:id="rId52"/>
    <p:sldId id="666" r:id="rId53"/>
    <p:sldId id="667" r:id="rId54"/>
    <p:sldId id="669" r:id="rId55"/>
    <p:sldId id="676" r:id="rId56"/>
    <p:sldId id="670" r:id="rId57"/>
    <p:sldId id="671" r:id="rId58"/>
    <p:sldId id="672" r:id="rId59"/>
    <p:sldId id="673" r:id="rId60"/>
    <p:sldId id="674" r:id="rId61"/>
    <p:sldId id="466" r:id="rId62"/>
    <p:sldId id="467" r:id="rId63"/>
    <p:sldId id="468" r:id="rId64"/>
    <p:sldId id="469" r:id="rId65"/>
    <p:sldId id="470" r:id="rId66"/>
    <p:sldId id="471" r:id="rId67"/>
    <p:sldId id="675" r:id="rId68"/>
    <p:sldId id="677" r:id="rId69"/>
    <p:sldId id="678" r:id="rId70"/>
    <p:sldId id="680" r:id="rId71"/>
    <p:sldId id="679" r:id="rId72"/>
    <p:sldId id="681" r:id="rId73"/>
    <p:sldId id="472" r:id="rId74"/>
    <p:sldId id="475" r:id="rId75"/>
    <p:sldId id="474" r:id="rId76"/>
    <p:sldId id="682" r:id="rId77"/>
    <p:sldId id="684" r:id="rId78"/>
    <p:sldId id="683" r:id="rId79"/>
    <p:sldId id="685" r:id="rId80"/>
    <p:sldId id="473" r:id="rId81"/>
    <p:sldId id="477" r:id="rId82"/>
    <p:sldId id="476" r:id="rId83"/>
    <p:sldId id="478" r:id="rId84"/>
    <p:sldId id="686" r:id="rId85"/>
    <p:sldId id="687" r:id="rId86"/>
    <p:sldId id="688" r:id="rId87"/>
    <p:sldId id="689" r:id="rId88"/>
    <p:sldId id="690" r:id="rId89"/>
    <p:sldId id="479" r:id="rId90"/>
    <p:sldId id="480" r:id="rId91"/>
    <p:sldId id="481" r:id="rId92"/>
    <p:sldId id="482" r:id="rId93"/>
    <p:sldId id="483" r:id="rId94"/>
    <p:sldId id="484" r:id="rId95"/>
    <p:sldId id="691" r:id="rId96"/>
    <p:sldId id="692" r:id="rId97"/>
    <p:sldId id="693" r:id="rId98"/>
    <p:sldId id="694" r:id="rId99"/>
    <p:sldId id="697" r:id="rId100"/>
    <p:sldId id="698" r:id="rId101"/>
    <p:sldId id="699" r:id="rId102"/>
    <p:sldId id="700" r:id="rId103"/>
    <p:sldId id="703" r:id="rId104"/>
    <p:sldId id="702" r:id="rId105"/>
    <p:sldId id="701" r:id="rId106"/>
    <p:sldId id="704" r:id="rId107"/>
    <p:sldId id="706" r:id="rId108"/>
    <p:sldId id="710" r:id="rId109"/>
    <p:sldId id="725" r:id="rId110"/>
    <p:sldId id="723" r:id="rId111"/>
    <p:sldId id="724" r:id="rId112"/>
    <p:sldId id="711" r:id="rId113"/>
    <p:sldId id="712" r:id="rId114"/>
    <p:sldId id="507" r:id="rId115"/>
    <p:sldId id="508" r:id="rId116"/>
    <p:sldId id="511" r:id="rId117"/>
    <p:sldId id="512" r:id="rId118"/>
    <p:sldId id="741" r:id="rId119"/>
    <p:sldId id="742" r:id="rId120"/>
    <p:sldId id="743" r:id="rId121"/>
    <p:sldId id="744" r:id="rId122"/>
    <p:sldId id="745" r:id="rId123"/>
    <p:sldId id="746" r:id="rId124"/>
    <p:sldId id="513" r:id="rId125"/>
    <p:sldId id="713" r:id="rId126"/>
    <p:sldId id="720" r:id="rId127"/>
    <p:sldId id="726" r:id="rId128"/>
    <p:sldId id="717" r:id="rId129"/>
    <p:sldId id="718" r:id="rId130"/>
    <p:sldId id="716" r:id="rId131"/>
    <p:sldId id="602" r:id="rId1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8867" autoAdjust="0"/>
  </p:normalViewPr>
  <p:slideViewPr>
    <p:cSldViewPr snapToGrid="0">
      <p:cViewPr varScale="1">
        <p:scale>
          <a:sx n="53" d="100"/>
          <a:sy n="53" d="100"/>
        </p:scale>
        <p:origin x="-1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法系是指根据法在结构上、形式上、历史传统等外部特征以及法律实践的特点、法律意识和法在社会生活中的地位等因素对法进行的基本划分。</a:t>
            </a:r>
          </a:p>
          <a:p>
            <a:r>
              <a:rPr lang="zh-CN" altLang="en-US" dirty="0"/>
              <a:t>　　资本主义国家有两大法系，即大陆法系和英美法系。大陆法系又称罗马法系、民法法系、法典法系或罗马日尔曼法系，是承袭古罗马法的传统，仿照</a:t>
            </a:r>
            <a:r>
              <a:rPr lang="en-US" altLang="zh-CN" dirty="0"/>
              <a:t>《</a:t>
            </a:r>
            <a:r>
              <a:rPr lang="zh-CN" altLang="en-US" dirty="0"/>
              <a:t>法国民法典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德国民法典</a:t>
            </a:r>
            <a:r>
              <a:rPr lang="en-US" altLang="zh-CN" dirty="0"/>
              <a:t>》</a:t>
            </a:r>
            <a:r>
              <a:rPr lang="zh-CN" altLang="en-US" dirty="0"/>
              <a:t>的样式而建立起来的各国法律制度的总称。欧洲大陆上的法、德、意、荷兰、西班牙、葡萄牙等国和拉丁美洲、亚洲的许多国家的法律都属于大陆法系。英美法系又称英国法系。普通法系或判例法系，是承袭英国中世纪的法律传统而发展起来的各国法律制度的总称，英、美、澳大利亚、新西兰、香港等国家和地区的法律制度均属于英美法系。近几十年来，英美法系国家也制定了大量成文法以作为对习惯法的补充。目前世界上大约有</a:t>
            </a:r>
            <a:r>
              <a:rPr lang="en-US" altLang="zh-CN" dirty="0"/>
              <a:t>26</a:t>
            </a:r>
            <a:r>
              <a:rPr lang="zh-CN" altLang="en-US" dirty="0"/>
              <a:t>个国家法律属英美法系，除英美两国，其余主要是英联邦国家，大陆法系又称为成文法，其最重要的特点就是以法典为第一法律渊源，法典是各部门法典的系统的综合的首尾一贯的成文法汇编。世界上大约有</a:t>
            </a:r>
            <a:r>
              <a:rPr lang="en-US" altLang="zh-CN" dirty="0"/>
              <a:t>70</a:t>
            </a:r>
            <a:r>
              <a:rPr lang="zh-CN" altLang="en-US" dirty="0"/>
              <a:t>个国家法律属成文法系，主要分布在欧洲大陆及受其影响的其他一些国家。</a:t>
            </a:r>
          </a:p>
          <a:p>
            <a:r>
              <a:rPr lang="zh-CN" altLang="en-US" dirty="0"/>
              <a:t>　　两者的主要区别包括以下几个方面：</a:t>
            </a:r>
          </a:p>
          <a:p>
            <a:r>
              <a:rPr lang="zh-CN" altLang="en-US" dirty="0"/>
              <a:t>　　▲第一，法律渊源不同。</a:t>
            </a:r>
          </a:p>
          <a:p>
            <a:r>
              <a:rPr lang="zh-CN" altLang="en-US" dirty="0"/>
              <a:t>　　大陆法系是成文法系，其法律以成文法即制定法的方式存在。英美法系的法律渊源既包括各种制定法，也包括判例。</a:t>
            </a:r>
          </a:p>
          <a:p>
            <a:r>
              <a:rPr lang="zh-CN" altLang="en-US" dirty="0"/>
              <a:t>　　▲第二，法律适用不同。</a:t>
            </a:r>
          </a:p>
          <a:p>
            <a:r>
              <a:rPr lang="zh-CN" altLang="en-US" dirty="0"/>
              <a:t>　　前者习惯用演绎形式，后者习惯用归纳的形式。</a:t>
            </a:r>
          </a:p>
          <a:p>
            <a:r>
              <a:rPr lang="zh-CN" altLang="en-US" dirty="0"/>
              <a:t>　　▲第三，判例地位不同。</a:t>
            </a:r>
          </a:p>
          <a:p>
            <a:r>
              <a:rPr lang="zh-CN" altLang="en-US" dirty="0"/>
              <a:t>　　前者不是正式渊源，后者是法</a:t>
            </a:r>
          </a:p>
          <a:p>
            <a:r>
              <a:rPr lang="zh-CN" altLang="en-US" dirty="0"/>
              <a:t>　　▲第四，法律分类不同</a:t>
            </a:r>
          </a:p>
          <a:p>
            <a:r>
              <a:rPr lang="zh-CN" altLang="en-US" dirty="0"/>
              <a:t>　　前者分为公法和私法，后者分为普通法、平衡法</a:t>
            </a:r>
          </a:p>
          <a:p>
            <a:r>
              <a:rPr lang="zh-CN" altLang="en-US" dirty="0"/>
              <a:t>　　▲第五，法律编纂不同</a:t>
            </a:r>
          </a:p>
          <a:p>
            <a:r>
              <a:rPr lang="zh-CN" altLang="en-US" dirty="0"/>
              <a:t>　　前者倾向法典形式，后者倾向单行法</a:t>
            </a:r>
          </a:p>
          <a:p>
            <a:r>
              <a:rPr lang="zh-CN" altLang="en-US" dirty="0"/>
              <a:t>　　▲第六，诉讼程序不同。</a:t>
            </a:r>
          </a:p>
          <a:p>
            <a:r>
              <a:rPr lang="zh-CN" altLang="en-US" dirty="0"/>
              <a:t>　　前者的诉讼程序以法官为重心，具有纠问程序的特点。后者的诉讼程序以原告、被告及其辩护人和代理人为重心，具有抗辩式的特点，同时还存在陪审团制度。</a:t>
            </a:r>
          </a:p>
          <a:p>
            <a:r>
              <a:rPr lang="zh-CN" altLang="en-US" dirty="0"/>
              <a:t>　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2.</a:t>
            </a:r>
            <a:r>
              <a:rPr lang="zh-CN" altLang="en-US" dirty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3.</a:t>
            </a:r>
            <a:r>
              <a:rPr lang="zh-CN" altLang="en-US" dirty="0"/>
              <a:t>苏联是大陆法系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35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法系是指根据法在结构上、形式上、历史传统等外部特征以及法律实践的特点、法律意识和法在社会生活中的地位等因素对法进行的基本划分。</a:t>
            </a:r>
          </a:p>
          <a:p>
            <a:r>
              <a:rPr lang="zh-CN" altLang="en-US" dirty="0"/>
              <a:t>　　资本主义国家有两大法系，即大陆法系和英美法系。大陆法系又称罗马法系、民法法系、法典法系或罗马日尔曼法系，是承袭古罗马法的传统，仿照</a:t>
            </a:r>
            <a:r>
              <a:rPr lang="en-US" altLang="zh-CN" dirty="0"/>
              <a:t>《</a:t>
            </a:r>
            <a:r>
              <a:rPr lang="zh-CN" altLang="en-US" dirty="0"/>
              <a:t>法国民法典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德国民法典</a:t>
            </a:r>
            <a:r>
              <a:rPr lang="en-US" altLang="zh-CN" dirty="0"/>
              <a:t>》</a:t>
            </a:r>
            <a:r>
              <a:rPr lang="zh-CN" altLang="en-US" dirty="0"/>
              <a:t>的样式而建立起来的各国法律制度的总称。欧洲大陆上的法、德、意、荷兰、西班牙、葡萄牙等国和拉丁美洲、亚洲的许多国家的法律都属于大陆法系。英美法系又称英国法系。普通法系或判例法系，是承袭英国中世纪的法律传统而发展起来的各国法律制度的总称，英、美、澳大利亚、新西兰、香港等国家和地区的法律制度均属于英美法系。近几十年来，英美法系国家也制定了大量成文法以作为对习惯法的补充。目前世界上大约有</a:t>
            </a:r>
            <a:r>
              <a:rPr lang="en-US" altLang="zh-CN" dirty="0"/>
              <a:t>26</a:t>
            </a:r>
            <a:r>
              <a:rPr lang="zh-CN" altLang="en-US" dirty="0"/>
              <a:t>个国家法律属英美法系，除英美两国，其余主要是英联邦国家，大陆法系又称为成文法，其最重要的特点就是以法典为第一法律渊源，法典是各部门法典的系统的综合的首尾一贯的成文法汇编。世界上大约有</a:t>
            </a:r>
            <a:r>
              <a:rPr lang="en-US" altLang="zh-CN" dirty="0"/>
              <a:t>70</a:t>
            </a:r>
            <a:r>
              <a:rPr lang="zh-CN" altLang="en-US" dirty="0"/>
              <a:t>个国家法律属成文法系，主要分布在欧洲大陆及受其影响的其他一些国家。</a:t>
            </a:r>
          </a:p>
          <a:p>
            <a:r>
              <a:rPr lang="zh-CN" altLang="en-US" dirty="0"/>
              <a:t>　　两者的主要区别包括以下几个方面：</a:t>
            </a:r>
          </a:p>
          <a:p>
            <a:r>
              <a:rPr lang="zh-CN" altLang="en-US" dirty="0"/>
              <a:t>　▲第一，法律渊源不同。</a:t>
            </a:r>
          </a:p>
          <a:p>
            <a:r>
              <a:rPr lang="zh-CN" altLang="en-US" dirty="0"/>
              <a:t>　　大陆法系是成文法系，其法律以成文法即制定法的方式存在。英美法系的法律渊源既包括各种制定法，也包括判例。</a:t>
            </a:r>
          </a:p>
          <a:p>
            <a:r>
              <a:rPr lang="zh-CN" altLang="en-US" dirty="0"/>
              <a:t>　　▲第二，法律适用不同。</a:t>
            </a:r>
          </a:p>
          <a:p>
            <a:r>
              <a:rPr lang="zh-CN" altLang="en-US" dirty="0"/>
              <a:t>　　前者习惯用演绎形式，后者习惯用归纳的形式。</a:t>
            </a:r>
          </a:p>
          <a:p>
            <a:r>
              <a:rPr lang="zh-CN" altLang="en-US" dirty="0"/>
              <a:t>　　▲第三，判例地位不同。</a:t>
            </a:r>
          </a:p>
          <a:p>
            <a:r>
              <a:rPr lang="zh-CN" altLang="en-US" dirty="0"/>
              <a:t>　　前者不是正式渊源，后者是法</a:t>
            </a:r>
          </a:p>
          <a:p>
            <a:r>
              <a:rPr lang="zh-CN" altLang="en-US" dirty="0"/>
              <a:t>　　▲第四，法律分类不同</a:t>
            </a:r>
          </a:p>
          <a:p>
            <a:r>
              <a:rPr lang="zh-CN" altLang="en-US" dirty="0"/>
              <a:t>　　前者分为公法和私法，后者分为普通法、平衡法</a:t>
            </a:r>
          </a:p>
          <a:p>
            <a:r>
              <a:rPr lang="zh-CN" altLang="en-US" dirty="0"/>
              <a:t>　　▲第五，法律编纂不同</a:t>
            </a:r>
          </a:p>
          <a:p>
            <a:r>
              <a:rPr lang="zh-CN" altLang="en-US" dirty="0"/>
              <a:t>　　前者倾向法典形式，后者倾向单行法</a:t>
            </a:r>
          </a:p>
          <a:p>
            <a:r>
              <a:rPr lang="zh-CN" altLang="en-US" dirty="0"/>
              <a:t>　　▲第六，诉讼程序不同。</a:t>
            </a:r>
          </a:p>
          <a:p>
            <a:r>
              <a:rPr lang="zh-CN" altLang="en-US" dirty="0"/>
              <a:t>　　前者的诉讼程序以法官为重心，具有纠问程序的特点。后者的诉讼程序以原告、被告及其辩护人和代理人为重心，具有抗辩式的特点，同时还存在陪审团制度。</a:t>
            </a:r>
          </a:p>
          <a:p>
            <a:r>
              <a:rPr lang="zh-CN" altLang="en-US" dirty="0"/>
              <a:t>　　▲法系这种分类不能提示法的本质，但有助于促进法律文化的了解与交流。大陆法系和英美法系在历史上差异显著，但二十世纪以来，这种差别开始缩小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2.</a:t>
            </a:r>
            <a:r>
              <a:rPr lang="zh-CN" altLang="en-US" dirty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3.</a:t>
            </a:r>
            <a:r>
              <a:rPr lang="zh-CN" altLang="en-US" dirty="0"/>
              <a:t>苏联是大陆法系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8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1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12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5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8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19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73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2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/>
          </a:p>
          <a:p>
            <a:r>
              <a:rPr lang="zh-CN" altLang="en-US" dirty="0"/>
              <a:t>　</a:t>
            </a:r>
            <a:r>
              <a:rPr lang="en-US" altLang="zh-CN" dirty="0"/>
              <a:t>2.</a:t>
            </a:r>
            <a:r>
              <a:rPr lang="zh-CN" altLang="en-US" dirty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/>
          </a:p>
          <a:p>
            <a:r>
              <a:rPr lang="zh-CN" altLang="en-US" dirty="0"/>
              <a:t>　</a:t>
            </a:r>
            <a:r>
              <a:rPr lang="en-US" altLang="zh-CN" dirty="0"/>
              <a:t>2.</a:t>
            </a:r>
            <a:r>
              <a:rPr lang="zh-CN" altLang="en-US" dirty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88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/>
          </a:p>
          <a:p>
            <a:r>
              <a:rPr lang="zh-CN" altLang="en-US" dirty="0"/>
              <a:t>　</a:t>
            </a:r>
            <a:r>
              <a:rPr lang="en-US" altLang="zh-CN" dirty="0"/>
              <a:t>2.</a:t>
            </a:r>
            <a:r>
              <a:rPr lang="zh-CN" altLang="en-US" dirty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13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/>
          </a:p>
          <a:p>
            <a:r>
              <a:rPr lang="zh-CN" altLang="en-US" dirty="0"/>
              <a:t>　</a:t>
            </a:r>
            <a:r>
              <a:rPr lang="en-US" altLang="zh-CN" dirty="0"/>
              <a:t>2.</a:t>
            </a:r>
            <a:r>
              <a:rPr lang="zh-CN" altLang="en-US" dirty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7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7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世界各国对合同的定义并不完全相同。按照</a:t>
            </a:r>
            <a:r>
              <a:rPr lang="en-US" altLang="zh-CN" dirty="0"/>
              <a:t>《</a:t>
            </a:r>
            <a:r>
              <a:rPr lang="zh-CN" altLang="en-US" dirty="0"/>
              <a:t>中华人民共和国民法通则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85</a:t>
            </a:r>
            <a:r>
              <a:rPr lang="zh-CN" altLang="en-US" dirty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/>
              <a:t>3</a:t>
            </a:r>
            <a:r>
              <a:rPr lang="zh-CN" altLang="en-US" dirty="0"/>
              <a:t>个特征：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．合同是双方的民事法律行为，不是单方的民事法律行为 </a:t>
            </a:r>
          </a:p>
          <a:p>
            <a:r>
              <a:rPr lang="zh-CN" altLang="en-US" dirty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．订立合同的目的是为了产生某种民事法律上的效果 </a:t>
            </a:r>
          </a:p>
          <a:p>
            <a:r>
              <a:rPr lang="zh-CN" altLang="en-US" dirty="0"/>
              <a:t>合同的订立包括设立、变更或者终止当事人之间的民事法律关系。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．合同是合法行为，不是违法行为 </a:t>
            </a:r>
          </a:p>
          <a:p>
            <a:r>
              <a:rPr lang="zh-CN" altLang="en-US" dirty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8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世界各国对合同的定义并不完全相同。按照</a:t>
            </a:r>
            <a:r>
              <a:rPr lang="en-US" altLang="zh-CN" dirty="0"/>
              <a:t>《</a:t>
            </a:r>
            <a:r>
              <a:rPr lang="zh-CN" altLang="en-US" dirty="0"/>
              <a:t>中华人民共和国民法通则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85</a:t>
            </a:r>
            <a:r>
              <a:rPr lang="zh-CN" altLang="en-US" dirty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/>
              <a:t>3</a:t>
            </a:r>
            <a:r>
              <a:rPr lang="zh-CN" altLang="en-US" dirty="0"/>
              <a:t>个特征：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．合同是双方的民事法律行为，不是单方的民事法律行为 </a:t>
            </a:r>
          </a:p>
          <a:p>
            <a:r>
              <a:rPr lang="zh-CN" altLang="en-US" dirty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．订立合同的目的是为了产生某种民事法律上的效果 </a:t>
            </a:r>
          </a:p>
          <a:p>
            <a:r>
              <a:rPr lang="zh-CN" altLang="en-US" dirty="0"/>
              <a:t>合同的订立包括设立、变更或者终止当事人之间的民事法律关系。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．合同是合法行为，不是违法行为 </a:t>
            </a:r>
          </a:p>
          <a:p>
            <a:r>
              <a:rPr lang="zh-CN" altLang="en-US" dirty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80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世界各国对合同的定义并不完全相同。按照</a:t>
            </a:r>
            <a:r>
              <a:rPr lang="en-US" altLang="zh-CN" dirty="0"/>
              <a:t>《</a:t>
            </a:r>
            <a:r>
              <a:rPr lang="zh-CN" altLang="en-US" dirty="0"/>
              <a:t>中华人民共和国民法通则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85</a:t>
            </a:r>
            <a:r>
              <a:rPr lang="zh-CN" altLang="en-US" dirty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/>
              <a:t>3</a:t>
            </a:r>
            <a:r>
              <a:rPr lang="zh-CN" altLang="en-US" dirty="0"/>
              <a:t>个特征：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．合同是双方的民事法律行为，不是单方的民事法律行为 </a:t>
            </a:r>
          </a:p>
          <a:p>
            <a:r>
              <a:rPr lang="zh-CN" altLang="en-US" dirty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．订立合同的目的是为了产生某种民事法律上的效果 </a:t>
            </a:r>
          </a:p>
          <a:p>
            <a:r>
              <a:rPr lang="zh-CN" altLang="en-US" dirty="0"/>
              <a:t>合同的订立包括设立、变更或者终止当事人之间的民事法律关系。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．合同是合法行为，不是违法行为 </a:t>
            </a:r>
          </a:p>
          <a:p>
            <a:r>
              <a:rPr lang="zh-CN" altLang="en-US" dirty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25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世界各国对合同的定义并不完全相同。按照</a:t>
            </a:r>
            <a:r>
              <a:rPr lang="en-US" altLang="zh-CN" dirty="0"/>
              <a:t>《</a:t>
            </a:r>
            <a:r>
              <a:rPr lang="zh-CN" altLang="en-US" dirty="0"/>
              <a:t>中华人民共和国民法通则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85</a:t>
            </a:r>
            <a:r>
              <a:rPr lang="zh-CN" altLang="en-US" dirty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/>
              <a:t>3</a:t>
            </a:r>
            <a:r>
              <a:rPr lang="zh-CN" altLang="en-US" dirty="0"/>
              <a:t>个特征：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．合同是双方的民事法律行为，不是单方的民事法律行为 </a:t>
            </a:r>
          </a:p>
          <a:p>
            <a:r>
              <a:rPr lang="zh-CN" altLang="en-US" dirty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．订立合同的目的是为了产生某种民事法律上的效果 </a:t>
            </a:r>
          </a:p>
          <a:p>
            <a:r>
              <a:rPr lang="zh-CN" altLang="en-US" dirty="0"/>
              <a:t>合同的订立包括设立、变更或者终止当事人之间的民事法律关系。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．合同是合法行为，不是违法行为 </a:t>
            </a:r>
          </a:p>
          <a:p>
            <a:r>
              <a:rPr lang="zh-CN" altLang="en-US" dirty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2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世界各国对合同的定义并不完全相同。按照</a:t>
            </a:r>
            <a:r>
              <a:rPr lang="en-US" altLang="zh-CN" dirty="0"/>
              <a:t>《</a:t>
            </a:r>
            <a:r>
              <a:rPr lang="zh-CN" altLang="en-US" dirty="0"/>
              <a:t>中华人民共和国民法通则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85</a:t>
            </a:r>
            <a:r>
              <a:rPr lang="zh-CN" altLang="en-US" dirty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/>
              <a:t>3</a:t>
            </a:r>
            <a:r>
              <a:rPr lang="zh-CN" altLang="en-US" dirty="0"/>
              <a:t>个特征：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．合同是双方的民事法律行为，不是单方的民事法律行为 </a:t>
            </a:r>
          </a:p>
          <a:p>
            <a:r>
              <a:rPr lang="zh-CN" altLang="en-US" dirty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．订立合同的目的是为了产生某种民事法律上的效果 </a:t>
            </a:r>
          </a:p>
          <a:p>
            <a:r>
              <a:rPr lang="zh-CN" altLang="en-US" dirty="0"/>
              <a:t>合同的订立包括设立、变更或者终止当事人之间的民事法律关系。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．合同是合法行为，不是违法行为 </a:t>
            </a:r>
          </a:p>
          <a:p>
            <a:r>
              <a:rPr lang="zh-CN" altLang="en-US" dirty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55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世界各国对合同的定义并不完全相同。按照</a:t>
            </a:r>
            <a:r>
              <a:rPr lang="en-US" altLang="zh-CN" dirty="0"/>
              <a:t>《</a:t>
            </a:r>
            <a:r>
              <a:rPr lang="zh-CN" altLang="en-US" dirty="0"/>
              <a:t>中华人民共和国民法通则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85</a:t>
            </a:r>
            <a:r>
              <a:rPr lang="zh-CN" altLang="en-US" dirty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/>
              <a:t>3</a:t>
            </a:r>
            <a:r>
              <a:rPr lang="zh-CN" altLang="en-US" dirty="0"/>
              <a:t>个特征：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．合同是双方的民事法律行为，不是单方的民事法律行为 </a:t>
            </a:r>
          </a:p>
          <a:p>
            <a:r>
              <a:rPr lang="zh-CN" altLang="en-US" dirty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．订立合同的目的是为了产生某种民事法律上的效果 </a:t>
            </a:r>
          </a:p>
          <a:p>
            <a:r>
              <a:rPr lang="zh-CN" altLang="en-US" dirty="0"/>
              <a:t>合同的订立包括设立、变更或者终止当事人之间的民事法律关系。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．合同是合法行为，不是违法行为 </a:t>
            </a:r>
          </a:p>
          <a:p>
            <a:r>
              <a:rPr lang="zh-CN" altLang="en-US" dirty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77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涉外仲裁协议一般包括以下内容：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）仲裁意愿。它是当事人一致同意将争议交付仲裁的意思表示。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）仲裁机构。它是指受理案件并作出裁决的机构。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）仲裁裁决的效力。它主要是指裁决是否具有终局性，是否对双方具有约束力。我国法律规定，经我国涉外仲裁机构作出的裁决，当事人不得向法院上诉。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29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涉外仲裁协议一般包括以下</a:t>
            </a:r>
            <a:r>
              <a:rPr lang="zh-CN" altLang="en-US"/>
              <a:t>内容：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）仲裁意愿。它是当事人一致同意将争议交付仲裁的意思表示。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）仲裁机构。它是指受理案件并作出裁决的机构。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）仲裁裁决的效力。它主要是指裁决是否具有终局性，是否对双方具有约束力。我国法律规定，经我国涉外仲裁机构作出的裁决，当事人不得向法院上诉。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11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涉外仲裁协议一般包括以下</a:t>
            </a:r>
            <a:r>
              <a:rPr lang="zh-CN" altLang="en-US"/>
              <a:t>内容：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）仲裁意愿。它是当事人一致同意将争议交付仲裁的意思表示。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）仲裁机构。它是指受理案件并作出裁决的机构。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）仲裁裁决的效力。它主要是指裁决是否具有终局性，是否对双方具有约束力。我国法律规定，经我国涉外仲裁机构作出的裁决，当事人不得向法院上诉。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8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7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72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91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00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13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9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1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5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24415"/>
      </p:ext>
    </p:extLst>
  </p:cSld>
  <p:clrMapOvr>
    <a:masterClrMapping/>
  </p:clrMapOvr>
  <p:transition spd="slow" advTm="3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2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3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17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59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1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57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24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0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45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6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43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24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09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18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1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8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15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33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992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42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840760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C93-5462-41AC-BB05-1C82A9A276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73057"/>
            <a:ext cx="89544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：唐宏宇      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8115" y="155539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6519197" y="1769498"/>
            <a:ext cx="5379763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谈判专家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在其著作的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《合同谈判手册》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中对谈判的环境作了系统的归类和分析。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15" name="五边形 14">
            <a:extLst>
              <a:ext uri="{FF2B5EF4-FFF2-40B4-BE49-F238E27FC236}">
                <a16:creationId xmlns="" xmlns:a16="http://schemas.microsoft.com/office/drawing/2014/main" id="{31DCD9F7-6B94-4DE7-867E-FBF9496A2134}"/>
              </a:ext>
            </a:extLst>
          </p:cNvPr>
          <p:cNvSpPr/>
          <p:nvPr/>
        </p:nvSpPr>
        <p:spPr>
          <a:xfrm flipH="1">
            <a:off x="8110167" y="237109"/>
            <a:ext cx="1098911" cy="45854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5BDB2D9D-68BB-4CAE-AF17-41DC0ABA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4092163-6C91-4F18-A510-9A4CC5970B5F}"/>
              </a:ext>
            </a:extLst>
          </p:cNvPr>
          <p:cNvSpPr/>
          <p:nvPr/>
        </p:nvSpPr>
        <p:spPr>
          <a:xfrm>
            <a:off x="11415977" y="61220"/>
            <a:ext cx="739805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56AFF0B-1A5D-453B-9864-BEF54CA2FA89}"/>
              </a:ext>
            </a:extLst>
          </p:cNvPr>
          <p:cNvSpPr txBox="1"/>
          <p:nvPr/>
        </p:nvSpPr>
        <p:spPr>
          <a:xfrm>
            <a:off x="1907704" y="10341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2.1.0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谈判中的环境因素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5102" y="6202100"/>
            <a:ext cx="77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助记：正（政）宗法商，社财机（基）器（气）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1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群体的工作效率和工作效益。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2B9FD3C-D774-4CC8-8812-47DAA0212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28E809F-90A6-4673-B1F2-BF179729832C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AA3D3D93-D250-4A43-800B-9344E7A2DEA3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9BACD471-4471-4A4F-BDE8-96C6E91069CC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1" name="圆角矩形 21">
              <a:extLst>
                <a:ext uri="{FF2B5EF4-FFF2-40B4-BE49-F238E27FC236}">
                  <a16:creationId xmlns="" xmlns:a16="http://schemas.microsoft.com/office/drawing/2014/main" id="{778CBFB7-9245-4433-BB84-A9E03883DE20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4" name="曲线连接符 22">
              <a:extLst>
                <a:ext uri="{FF2B5EF4-FFF2-40B4-BE49-F238E27FC236}">
                  <a16:creationId xmlns="" xmlns:a16="http://schemas.microsoft.com/office/drawing/2014/main" id="{EDE98AAE-099B-4695-A161-326354205DBE}"/>
                </a:ext>
              </a:extLst>
            </p:cNvPr>
            <p:cNvCxnSpPr>
              <a:endCxn id="21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五边形 25">
            <a:extLst>
              <a:ext uri="{FF2B5EF4-FFF2-40B4-BE49-F238E27FC236}">
                <a16:creationId xmlns="" xmlns:a16="http://schemas.microsoft.com/office/drawing/2014/main" id="{67283455-7955-4BDE-9FC9-74BC12C7E225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9A2BD4C3-BF5E-41C2-8369-871C367D9420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群体效能：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群体的工作效率和工作效益。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B2107828-8F5D-4BF1-8DAD-018540349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0651466-0451-4505-B5F9-AF19B87C2C28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09CC3CB-90E3-4201-BFD9-00D606329FE2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2947703B-A86A-4770-A77B-97C3D1A89CBE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1" name="圆角矩形 21">
              <a:extLst>
                <a:ext uri="{FF2B5EF4-FFF2-40B4-BE49-F238E27FC236}">
                  <a16:creationId xmlns="" xmlns:a16="http://schemas.microsoft.com/office/drawing/2014/main" id="{7DB57FE5-5EF3-43E9-933B-B018E1EB92F3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4" name="曲线连接符 22">
              <a:extLst>
                <a:ext uri="{FF2B5EF4-FFF2-40B4-BE49-F238E27FC236}">
                  <a16:creationId xmlns="" xmlns:a16="http://schemas.microsoft.com/office/drawing/2014/main" id="{027C3058-FF5B-4AEA-9298-17CF14DD3663}"/>
                </a:ext>
              </a:extLst>
            </p:cNvPr>
            <p:cNvCxnSpPr>
              <a:endCxn id="21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五边形 25">
            <a:extLst>
              <a:ext uri="{FF2B5EF4-FFF2-40B4-BE49-F238E27FC236}">
                <a16:creationId xmlns="" xmlns:a16="http://schemas.microsoft.com/office/drawing/2014/main" id="{EEAD14B5-8476-446F-BE46-A2F89DE5D51C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D5505FA-39A9-46D5-A300-382B95B9EBFA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9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群体效能：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群体的工作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和工作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效益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3140" y="3066191"/>
            <a:ext cx="2890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影响因素：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素质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决策方式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群体内的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人际关系</a:t>
            </a:r>
            <a:endParaRPr lang="zh-CN" altLang="en-US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FC97022C-BB97-4964-AFC2-EFF72CA0A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634B8F6C-5380-421A-B35A-0D7ECCF46103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E42BF3BB-E9DE-4A55-8137-A0CA112E7E6C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E072729-BB0F-4E4D-ACD6-C886A8400EA7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FE2ABA5D-AEB4-4BB4-A902-DF3C7EA39064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225B5700-16D8-4E81-AE25-243599AF4E8A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五边形 25">
            <a:extLst>
              <a:ext uri="{FF2B5EF4-FFF2-40B4-BE49-F238E27FC236}">
                <a16:creationId xmlns="" xmlns:a16="http://schemas.microsoft.com/office/drawing/2014/main" id="{09946C24-0472-4D68-83DB-CCD92FC6C6A3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B76F6339-246D-43BB-88C5-B6A91B4F94D7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群体效能：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群体的工作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和工作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效益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26999" y="3066191"/>
            <a:ext cx="5300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（三）发挥谈判群体效能最大化的一般途径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．合理配备群体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．灵活选择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决策程序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．建立严明的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纪律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和有效的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激励机制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．理顺群体内部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信息交流的渠道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7B27577C-468B-4B1E-8AFD-63F69482E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5FA11154-35B6-4B0C-93FF-EA8EB82CA73E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AB87236-054A-4752-A368-211E540E9494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59180D91-EBAC-4DC2-850C-AB52F3EBAD36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5" name="圆角矩形 21">
              <a:extLst>
                <a:ext uri="{FF2B5EF4-FFF2-40B4-BE49-F238E27FC236}">
                  <a16:creationId xmlns="" xmlns:a16="http://schemas.microsoft.com/office/drawing/2014/main" id="{64A00BBD-847F-4466-8CF4-162F12E42DDE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7" name="曲线连接符 22">
              <a:extLst>
                <a:ext uri="{FF2B5EF4-FFF2-40B4-BE49-F238E27FC236}">
                  <a16:creationId xmlns="" xmlns:a16="http://schemas.microsoft.com/office/drawing/2014/main" id="{E32D107E-AC36-4D8F-87CF-FF372C424241}"/>
                </a:ext>
              </a:extLst>
            </p:cNvPr>
            <p:cNvCxnSpPr>
              <a:endCxn id="25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五边形 25">
            <a:extLst>
              <a:ext uri="{FF2B5EF4-FFF2-40B4-BE49-F238E27FC236}">
                <a16:creationId xmlns="" xmlns:a16="http://schemas.microsoft.com/office/drawing/2014/main" id="{A800E64A-7BEC-4031-881C-51AC5FD0EFC4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81D73BDA-D412-4217-B54B-CE3EC9C395BC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13140" y="3066191"/>
            <a:ext cx="2890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影响因素：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素质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决策方式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群体内的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人际关系</a:t>
            </a:r>
            <a:endParaRPr lang="zh-CN" altLang="en-US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6003663" y="3938079"/>
            <a:ext cx="881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827059" y="4497352"/>
            <a:ext cx="1057836" cy="98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827060" y="3938079"/>
            <a:ext cx="1006155" cy="55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951984" y="5085184"/>
            <a:ext cx="881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003664" y="5658925"/>
            <a:ext cx="881232" cy="29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4" y="1558828"/>
            <a:ext cx="2020897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364145" y="2275844"/>
            <a:ext cx="7440706" cy="265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（一）必须避免出现的心理状态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1．信心不足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2．热情过度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3．不知所措 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BA462D6-4C0E-43EC-940D-0EF368867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D64773B-22E4-4420-867A-53B496C658AD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68973CC-48A0-4E7D-805D-311D0C6A065F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945400F-1BEF-4802-9D0A-80963AED61EE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（二）区别对待不同类型的谈判对手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9D81731-9B8F-44A5-8EA9-A1A4200DA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D661119-E74F-402F-A77C-3B5F0F1E4AA3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5F226FA-F3FC-4003-9119-D6208430F76F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E04AF1CB-F90C-46A4-82CD-513A6BDE4029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1" name="圆角矩形 21">
              <a:extLst>
                <a:ext uri="{FF2B5EF4-FFF2-40B4-BE49-F238E27FC236}">
                  <a16:creationId xmlns="" xmlns:a16="http://schemas.microsoft.com/office/drawing/2014/main" id="{FE0C7B95-5E70-4814-B662-CE9BE510EAF4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4" name="曲线连接符 22">
              <a:extLst>
                <a:ext uri="{FF2B5EF4-FFF2-40B4-BE49-F238E27FC236}">
                  <a16:creationId xmlns="" xmlns:a16="http://schemas.microsoft.com/office/drawing/2014/main" id="{3CF815C4-2520-4640-A27E-9E7174875EB3}"/>
                </a:ext>
              </a:extLst>
            </p:cNvPr>
            <p:cNvCxnSpPr>
              <a:endCxn id="21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03C2FB45-3CD3-417D-A9A4-922489EED3ED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8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（二）区别对待不同类型的谈判对手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3330"/>
              </p:ext>
            </p:extLst>
          </p:nvPr>
        </p:nvGraphicFramePr>
        <p:xfrm>
          <a:off x="1990045" y="2937165"/>
          <a:ext cx="9977718" cy="1828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7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9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心理特征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谈判禁忌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权力型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进取型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关系型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CB9E7C7D-6205-40EE-A047-8ED498511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DBC5C00-4EAA-4849-B94A-8DABC0680D64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9361CBA-2791-4822-8401-E412E6ABB3DC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0" name="五边形 25">
            <a:extLst>
              <a:ext uri="{FF2B5EF4-FFF2-40B4-BE49-F238E27FC236}">
                <a16:creationId xmlns="" xmlns:a16="http://schemas.microsoft.com/office/drawing/2014/main" id="{0A7049DC-A0B8-43C0-A02A-7405C4730822}"/>
              </a:ext>
            </a:extLst>
          </p:cNvPr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BE738ED7-3B13-4D47-A9B8-1F79593BA4C0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C12F858B-E617-4D19-B698-CAF89505A92A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92681DDD-345C-463B-9297-33E68112D93C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6C3D75DE-A8C0-46EE-888D-A6E8F8B071D7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5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（二）区别对待不同类型的谈判对手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07559"/>
              </p:ext>
            </p:extLst>
          </p:nvPr>
        </p:nvGraphicFramePr>
        <p:xfrm>
          <a:off x="1990045" y="2937165"/>
          <a:ext cx="9977718" cy="256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7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9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心理特征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谈判禁忌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权力型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以取得</a:t>
                      </a:r>
                      <a:r>
                        <a:rPr lang="zh-CN" altLang="en-US" sz="2400" u="sng" dirty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让他插手谈判程序的安排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听取他的建议让他轻易得手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屈服于他的压力。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进取型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关系型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4BF9E00-446F-48F6-B0AC-D50BEC432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ACDCADD-820F-4B86-AAA4-55E7312D9E21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DEF44BB0-2CFC-4850-B04E-E266C6FB93A4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0" name="五边形 25">
            <a:extLst>
              <a:ext uri="{FF2B5EF4-FFF2-40B4-BE49-F238E27FC236}">
                <a16:creationId xmlns="" xmlns:a16="http://schemas.microsoft.com/office/drawing/2014/main" id="{B1EEC6E2-5BA8-476F-B3A2-8231EC47EBB5}"/>
              </a:ext>
            </a:extLst>
          </p:cNvPr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6D03119-F3A3-44EC-90CD-CB5A715A64FF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BE7DB739-AC45-40B0-B1EA-F3D291F0B841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0B4C5B6D-7BF0-4C4C-8964-21B62779BA24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E247C56-9D52-4B2D-A1CB-F8CE25B2A11D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7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（二）区别对待不同类型的谈判对手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64503"/>
              </p:ext>
            </p:extLst>
          </p:nvPr>
        </p:nvGraphicFramePr>
        <p:xfrm>
          <a:off x="1990045" y="2937165"/>
          <a:ext cx="9977718" cy="3291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7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9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心理特征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谈判禁忌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权力型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以取得</a:t>
                      </a:r>
                      <a:r>
                        <a:rPr lang="zh-CN" altLang="en-US" sz="2400" u="sng" dirty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让他插手谈判程序的安排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听取他的建议让他轻易得手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屈服于他的压力。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进取型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以对别人和对谈判局势</a:t>
                      </a:r>
                      <a:r>
                        <a:rPr lang="zh-CN" altLang="en-US" sz="2400" u="sng" dirty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施加影响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试图去支配他、控制他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压迫他作出过多的让步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并提出相当苛刻的条件。</a:t>
                      </a:r>
                      <a:endParaRPr lang="en-US" altLang="zh-CN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关系型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89D412B-ADBF-43D6-AC58-4EA055156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B86C3B18-6F96-4175-8E09-BEB48A10B63A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A26BC026-7266-4EA8-A9E1-68736330681A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0" name="五边形 25">
            <a:extLst>
              <a:ext uri="{FF2B5EF4-FFF2-40B4-BE49-F238E27FC236}">
                <a16:creationId xmlns="" xmlns:a16="http://schemas.microsoft.com/office/drawing/2014/main" id="{67747176-C729-47FF-9561-9F26E6BEB914}"/>
              </a:ext>
            </a:extLst>
          </p:cNvPr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5EF825BF-2285-4CCF-96FF-9EDB7EB67A56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6C76FC88-2063-4211-AF4A-63AC19FB2CB5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BEA6B405-AAAB-4908-8F89-07BC7D5C011C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6FD4470C-C751-4B17-97EF-27C9BA21D519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8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（二）区别对待不同类型的谈判对手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84059"/>
              </p:ext>
            </p:extLst>
          </p:nvPr>
        </p:nvGraphicFramePr>
        <p:xfrm>
          <a:off x="1990045" y="2937165"/>
          <a:ext cx="9977718" cy="36576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7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9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心理特征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谈判禁忌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权力型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以取得</a:t>
                      </a:r>
                      <a:r>
                        <a:rPr lang="zh-CN" altLang="en-US" sz="2400" u="sng" dirty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让他插手谈判程序的安排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听取他的建议让他轻易得手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屈服于他的压力。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进取型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以对别人和对谈判局势</a:t>
                      </a:r>
                      <a:r>
                        <a:rPr lang="zh-CN" altLang="en-US" sz="2400" u="sng" dirty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施加影响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试图去支配他、控制他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压迫他作出过多的让步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并提出相当苛刻的条件。</a:t>
                      </a:r>
                      <a:endParaRPr lang="en-US" altLang="zh-CN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关系型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以与别人保持</a:t>
                      </a:r>
                      <a:r>
                        <a:rPr lang="zh-CN" altLang="en-US" sz="2400" u="sng" dirty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良好的关系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而感到满足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不主动进攻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对他让步过多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对他的热情态度掉以轻心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0C73C18-32DF-4335-A68F-3E8ABB25C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346D782-8C57-475D-B9FD-0210F05FC506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1B7B1072-26A8-46F6-B597-2F001CD0CC30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0" name="五边形 25">
            <a:extLst>
              <a:ext uri="{FF2B5EF4-FFF2-40B4-BE49-F238E27FC236}">
                <a16:creationId xmlns="" xmlns:a16="http://schemas.microsoft.com/office/drawing/2014/main" id="{814E6B77-8AA9-42F3-9E8B-6C73FD8F7AEA}"/>
              </a:ext>
            </a:extLst>
          </p:cNvPr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56A2F5B-CCB7-48B9-8B51-A9A11EF0B2CA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B149E2EC-8D67-4DBF-A254-175DA7E49060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E32F217D-A946-4400-A339-3F0DF98F8644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4ED744BA-6C7E-444E-B3E6-27E23AEA48AF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8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8284" y="2064598"/>
            <a:ext cx="100279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国家对企业的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管理程度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企业自主权（大；小）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经济的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运行机制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计划经济/市场经济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政治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政治因素的影响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政局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稳定性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总统大选、战争、政局、邻国关系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政府间的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政治矛盾/贸易伙伴，军事性手段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8D864163-31F1-4128-97E4-EDEE9528D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22B32FC-B7E4-449E-8A29-F8E352723166}"/>
              </a:ext>
            </a:extLst>
          </p:cNvPr>
          <p:cNvSpPr/>
          <p:nvPr/>
        </p:nvSpPr>
        <p:spPr>
          <a:xfrm>
            <a:off x="10652303" y="6949"/>
            <a:ext cx="802818" cy="2643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>
            <a:extLst>
              <a:ext uri="{FF2B5EF4-FFF2-40B4-BE49-F238E27FC236}">
                <a16:creationId xmlns="" xmlns:a16="http://schemas.microsoft.com/office/drawing/2014/main" id="{4EEE4F73-4CCF-4815-9820-D8090737AD74}"/>
              </a:ext>
            </a:extLst>
          </p:cNvPr>
          <p:cNvSpPr/>
          <p:nvPr/>
        </p:nvSpPr>
        <p:spPr>
          <a:xfrm flipH="1">
            <a:off x="5489458" y="1050650"/>
            <a:ext cx="1224632" cy="4286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D88E97DF-CAF6-41DB-ABEC-B9B4B3351436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政治状况因素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748C456A-1F79-452C-B5AA-918F539C1EBE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政治状况因素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了解不同性格谈判对手的心理特征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E29941F-212A-40D4-9340-5D77B8C5F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6691E76-D223-4C5C-95C4-177D2B0CA4F9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D0F8AFE-35BB-4A26-9A7E-C6C788CBABC9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0" name="五边形 25">
            <a:extLst>
              <a:ext uri="{FF2B5EF4-FFF2-40B4-BE49-F238E27FC236}">
                <a16:creationId xmlns="" xmlns:a16="http://schemas.microsoft.com/office/drawing/2014/main" id="{824A6FBA-1D63-4F51-B93F-470F39384F06}"/>
              </a:ext>
            </a:extLst>
          </p:cNvPr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E6494EDF-87F3-42A2-8BB9-A2671CEB42C0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6B675547-882A-48D4-A837-E603BAE0FCD0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03C4C505-BE7C-4149-91BD-7E9064087BBF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C2680665-03BF-4421-9619-2C2E6EA49633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3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了解不同性格谈判对手的心理特征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8920" y="3087750"/>
            <a:ext cx="29577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迟疑型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唠叨型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沉默型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顽固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情绪型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EAC5D6D5-FA4E-46B5-A8A4-8D3E1A081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1F3A6A9-3D05-4FEF-AFB3-E1EF4CD273B1}"/>
              </a:ext>
            </a:extLst>
          </p:cNvPr>
          <p:cNvSpPr/>
          <p:nvPr/>
        </p:nvSpPr>
        <p:spPr>
          <a:xfrm>
            <a:off x="11211743" y="802619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4B5669EF-BE61-428E-AFE7-24D017B08C2C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1" name="五边形 25">
            <a:extLst>
              <a:ext uri="{FF2B5EF4-FFF2-40B4-BE49-F238E27FC236}">
                <a16:creationId xmlns="" xmlns:a16="http://schemas.microsoft.com/office/drawing/2014/main" id="{4FC44178-5089-4AB5-94D9-C9F4D462089F}"/>
              </a:ext>
            </a:extLst>
          </p:cNvPr>
          <p:cNvSpPr/>
          <p:nvPr/>
        </p:nvSpPr>
        <p:spPr>
          <a:xfrm flipH="1">
            <a:off x="8643056" y="1607156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DDD3F9B9-CA3D-4769-BA4D-3B460CD58283}"/>
              </a:ext>
            </a:extLst>
          </p:cNvPr>
          <p:cNvGrpSpPr/>
          <p:nvPr/>
        </p:nvGrpSpPr>
        <p:grpSpPr>
          <a:xfrm>
            <a:off x="1691680" y="1599016"/>
            <a:ext cx="6807359" cy="3623940"/>
            <a:chOff x="1718076" y="1741268"/>
            <a:chExt cx="6339216" cy="3106354"/>
          </a:xfrm>
        </p:grpSpPr>
        <p:sp>
          <p:nvSpPr>
            <p:cNvPr id="25" name="圆角矩形 21">
              <a:extLst>
                <a:ext uri="{FF2B5EF4-FFF2-40B4-BE49-F238E27FC236}">
                  <a16:creationId xmlns="" xmlns:a16="http://schemas.microsoft.com/office/drawing/2014/main" id="{DB7277C0-D33C-41B4-8106-E0B0589184C1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谈判的心理禁忌</a:t>
              </a:r>
            </a:p>
          </p:txBody>
        </p:sp>
        <p:cxnSp>
          <p:nvCxnSpPr>
            <p:cNvPr id="27" name="曲线连接符 22">
              <a:extLst>
                <a:ext uri="{FF2B5EF4-FFF2-40B4-BE49-F238E27FC236}">
                  <a16:creationId xmlns="" xmlns:a16="http://schemas.microsoft.com/office/drawing/2014/main" id="{D9AE1107-9413-493A-8261-30215A9A6BD4}"/>
                </a:ext>
              </a:extLst>
            </p:cNvPr>
            <p:cNvCxnSpPr>
              <a:endCxn id="25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47DB7577-C712-4E33-9ECF-917FDF3E6F78}"/>
              </a:ext>
            </a:extLst>
          </p:cNvPr>
          <p:cNvSpPr txBox="1"/>
          <p:nvPr/>
        </p:nvSpPr>
        <p:spPr>
          <a:xfrm>
            <a:off x="1907704" y="1034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谈判的心理禁忌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谈判的心理禁忌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6706" y="3090623"/>
            <a:ext cx="3048000" cy="19303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善言灵巧型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深藏不漏型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谨慎稳重型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支配或控制对手，并向对手提出苛刻条件。这种谈判禁忌尤其适用于（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权力型谈判对手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进取型谈判对手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情绪型谈判对手</a:t>
            </a:r>
          </a:p>
        </p:txBody>
      </p:sp>
    </p:spTree>
    <p:extLst>
      <p:ext uri="{BB962C8B-B14F-4D97-AF65-F5344CB8AC3E}">
        <p14:creationId xmlns:p14="http://schemas.microsoft.com/office/powerpoint/2010/main" val="2937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支配或控制对手，并向对手提出苛刻条件。这种谈判禁忌尤其适用于（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权力型谈判对手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进取型谈判对手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情绪型谈判对手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550961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4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一般而言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，常具有“控制他人”心理特点的谈判人员类型是 （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唠叨型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顽固型 </a:t>
            </a:r>
          </a:p>
        </p:txBody>
      </p:sp>
    </p:spTree>
    <p:extLst>
      <p:ext uri="{BB962C8B-B14F-4D97-AF65-F5344CB8AC3E}">
        <p14:creationId xmlns:p14="http://schemas.microsoft.com/office/powerpoint/2010/main" val="40117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一般而言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，常具有“控制他人”心理特点的谈判人员类型是 （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唠叨型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顽固型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197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在商务谈判中，一方对其所接触的对象的反应倾向称为（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印象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0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在商务谈判中，一方对其所接触的对象的反应倾向称为（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印象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“不敢越雷池一步”，具有这种性格特征的谈判对手属于（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深藏不露型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谨慎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稳重型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0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“不敢越雷池一步”，具有这种性格特征的谈判对手属于（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深藏不露型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谨慎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稳重型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4505" y="4756839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8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99909"/>
              </p:ext>
            </p:extLst>
          </p:nvPr>
        </p:nvGraphicFramePr>
        <p:xfrm>
          <a:off x="-1" y="907073"/>
          <a:ext cx="1694329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4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08952" y="3327753"/>
            <a:ext cx="38906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政治事务    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法律制度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国别政策     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社会交往与个人行为  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节假日与工作时间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6424696" y="3012141"/>
            <a:ext cx="2020057" cy="44373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18846254-D412-4344-9E2C-A2E23B3A5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BB9BA3F-7AF7-44FA-AC38-B5E701933BB5}"/>
              </a:ext>
            </a:extLst>
          </p:cNvPr>
          <p:cNvSpPr/>
          <p:nvPr/>
        </p:nvSpPr>
        <p:spPr>
          <a:xfrm>
            <a:off x="10652303" y="238053"/>
            <a:ext cx="802818" cy="2643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F50D830-7766-44AA-8A59-3D801C43BB33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宗教信仰因素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6ED78F53-FF04-4839-9A0A-CB66024C23EF}"/>
              </a:ext>
            </a:extLst>
          </p:cNvPr>
          <p:cNvSpPr/>
          <p:nvPr/>
        </p:nvSpPr>
        <p:spPr>
          <a:xfrm>
            <a:off x="1691680" y="2079141"/>
            <a:ext cx="1071995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宗教信仰的主导地位作用，对人的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思想行为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是有直接影响的。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宗教信仰的影响与作用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F6DA4726-3BF2-42C6-8D3E-B6816F1FEDB1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宗教信仰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5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与情绪型谈判对手的谈判禁忌是（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问必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急于求成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打持久战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警惕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与情绪型谈判对手的谈判禁忌是（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问必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急于求成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打持久战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警惕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4505" y="4756839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4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892532A-A454-436D-A839-7BD964B7E56C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国际商务谈判中的环境因素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A2BAEAA-4240-457D-8FB1-5C191D6F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A2BAEAA-4240-457D-8FB1-5C191D6F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F7C14F0-38FB-4A39-B2A8-B2809E5AA06B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国际商务谈判中的环境因素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2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7203786" y="907074"/>
            <a:ext cx="1940214" cy="523986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5D25B32E-A51A-44F7-93DD-081E53B0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46EA4D8-490D-4F24-81D7-2D3B561512E2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国际商务谈判中的环境因素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3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621809" y="2852643"/>
            <a:ext cx="2589140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569071" y="3794877"/>
            <a:ext cx="2629047" cy="4822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12337" y="3060609"/>
            <a:ext cx="806736" cy="979373"/>
            <a:chOff x="3667013" y="2264545"/>
            <a:chExt cx="1063703" cy="1264390"/>
          </a:xfrm>
        </p:grpSpPr>
        <p:grpSp>
          <p:nvGrpSpPr>
            <p:cNvPr id="35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39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直接连接符 35"/>
            <p:cNvCxnSpPr>
              <a:stCxn id="39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B6FE79E-6440-4A9C-984B-B3E63E32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C37FB07-5E53-4D4A-AE55-26FE14E3DA4E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621809" y="2852643"/>
            <a:ext cx="2589140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569071" y="3794877"/>
            <a:ext cx="2629047" cy="4822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12337" y="3060609"/>
            <a:ext cx="806736" cy="979373"/>
            <a:chOff x="3667013" y="2264545"/>
            <a:chExt cx="1063703" cy="1264390"/>
          </a:xfrm>
        </p:grpSpPr>
        <p:grpSp>
          <p:nvGrpSpPr>
            <p:cNvPr id="35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39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直接连接符 35"/>
            <p:cNvCxnSpPr>
              <a:stCxn id="39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764723" y="2852643"/>
            <a:ext cx="1799641" cy="50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50858" y="3097704"/>
            <a:ext cx="42759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5B311E78-39AD-42F4-8575-47223604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2862A36-F3FC-42EB-98B9-4838D1697FF9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7006"/>
            <a:ext cx="1691680" cy="6560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621809" y="2852643"/>
            <a:ext cx="2589140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569071" y="3794877"/>
            <a:ext cx="2629047" cy="4822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12337" y="3060609"/>
            <a:ext cx="806736" cy="979373"/>
            <a:chOff x="3667013" y="2264545"/>
            <a:chExt cx="1063703" cy="1264390"/>
          </a:xfrm>
        </p:grpSpPr>
        <p:grpSp>
          <p:nvGrpSpPr>
            <p:cNvPr id="35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39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直接连接符 35"/>
            <p:cNvCxnSpPr>
              <a:stCxn id="39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764723" y="2852643"/>
            <a:ext cx="1799641" cy="50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50858" y="3097704"/>
            <a:ext cx="42759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604274" y="2643507"/>
            <a:ext cx="796769" cy="886657"/>
            <a:chOff x="3667013" y="2264545"/>
            <a:chExt cx="1063703" cy="126439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>
              <a:stCxn id="26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圆角矩形 28"/>
          <p:cNvSpPr/>
          <p:nvPr/>
        </p:nvSpPr>
        <p:spPr>
          <a:xfrm>
            <a:off x="8587025" y="2396834"/>
            <a:ext cx="1726869" cy="366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8587025" y="2879932"/>
            <a:ext cx="1716262" cy="393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587025" y="3359827"/>
            <a:ext cx="1716262" cy="38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E66D9236-0C7B-420F-8E4D-33E4FF9B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426521EA-2573-44A2-90A7-5EE35C5345BB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6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1680" y="1761565"/>
            <a:ext cx="8622214" cy="4521426"/>
            <a:chOff x="1691680" y="1989105"/>
            <a:chExt cx="6926833" cy="4293886"/>
          </a:xfrm>
        </p:grpSpPr>
        <p:grpSp>
          <p:nvGrpSpPr>
            <p:cNvPr id="7" name="组合 6"/>
            <p:cNvGrpSpPr/>
            <p:nvPr/>
          </p:nvGrpSpPr>
          <p:grpSpPr>
            <a:xfrm>
              <a:off x="1691680" y="4763003"/>
              <a:ext cx="648108" cy="1407223"/>
              <a:chOff x="3667013" y="2264545"/>
              <a:chExt cx="1063703" cy="1264390"/>
            </a:xfrm>
          </p:grpSpPr>
          <p:grpSp>
            <p:nvGrpSpPr>
              <p:cNvPr id="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19"/>
                <a:ext cx="826454" cy="499905"/>
                <a:chOff x="7" y="504054"/>
                <a:chExt cx="6032667" cy="648074"/>
              </a:xfrm>
            </p:grpSpPr>
            <p:sp>
              <p:nvSpPr>
                <p:cNvPr id="1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14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607707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9" name="直接连接符 8"/>
              <p:cNvCxnSpPr>
                <a:stCxn id="13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组合 15"/>
            <p:cNvGrpSpPr/>
            <p:nvPr/>
          </p:nvGrpSpPr>
          <p:grpSpPr>
            <a:xfrm>
              <a:off x="2442417" y="4580220"/>
              <a:ext cx="3874756" cy="1702771"/>
              <a:chOff x="2485703" y="4247301"/>
              <a:chExt cx="4860915" cy="170277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492615" y="4247301"/>
                <a:ext cx="4854003" cy="43600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b="1" spc="-5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微软雅黑" panose="020B0503020204020204" pitchFamily="34" charset="-122"/>
                  </a:rPr>
                  <a:t>一、国际商务谈判中的个体心理</a:t>
                </a: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2485703" y="4934802"/>
                <a:ext cx="4854003" cy="3904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b="1" spc="-5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微软雅黑" panose="020B0503020204020204" pitchFamily="34" charset="-122"/>
                  </a:rPr>
                  <a:t>二、国际商务谈判中的群体心理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492616" y="5578119"/>
                <a:ext cx="4845374" cy="3719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b="1" spc="-5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微软雅黑" panose="020B0503020204020204" pitchFamily="34" charset="-122"/>
                  </a:rPr>
                  <a:t>三、谈判的心理禁忌</a:t>
                </a:r>
              </a:p>
            </p:txBody>
          </p:sp>
        </p:grpSp>
        <p:sp>
          <p:nvSpPr>
            <p:cNvPr id="20" name="圆角矩形 19"/>
            <p:cNvSpPr/>
            <p:nvPr/>
          </p:nvSpPr>
          <p:spPr>
            <a:xfrm>
              <a:off x="2438918" y="3025275"/>
              <a:ext cx="2080039" cy="449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63843" y="3025275"/>
              <a:ext cx="1445779" cy="4799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国际商法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441684" y="2826663"/>
              <a:ext cx="640101" cy="842036"/>
              <a:chOff x="3667013" y="2264545"/>
              <a:chExt cx="1063703" cy="1264390"/>
            </a:xfrm>
          </p:grpSpPr>
          <p:grpSp>
            <p:nvGrpSpPr>
              <p:cNvPr id="23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19"/>
                <a:ext cx="826454" cy="499905"/>
                <a:chOff x="7" y="504054"/>
                <a:chExt cx="6032667" cy="648074"/>
              </a:xfrm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2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607707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4" name="直接连接符 23"/>
              <p:cNvCxnSpPr>
                <a:stCxn id="2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" name="圆角矩形 29"/>
            <p:cNvSpPr/>
            <p:nvPr/>
          </p:nvSpPr>
          <p:spPr>
            <a:xfrm>
              <a:off x="7231197" y="2592404"/>
              <a:ext cx="1387316" cy="34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含义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231197" y="3051190"/>
              <a:ext cx="1378794" cy="3733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表现形式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231197" y="3506935"/>
              <a:ext cx="1378794" cy="368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两大法系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396550" y="3920091"/>
              <a:ext cx="2112099" cy="45794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708275" y="3222775"/>
              <a:ext cx="648108" cy="930086"/>
              <a:chOff x="3667013" y="2264545"/>
              <a:chExt cx="1063703" cy="1264390"/>
            </a:xfrm>
          </p:grpSpPr>
          <p:grpSp>
            <p:nvGrpSpPr>
              <p:cNvPr id="35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3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4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6" name="直接连接符 35"/>
              <p:cNvCxnSpPr>
                <a:stCxn id="39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1" name="直接连接符 40"/>
            <p:cNvCxnSpPr/>
            <p:nvPr/>
          </p:nvCxnSpPr>
          <p:spPr>
            <a:xfrm flipH="1" flipV="1">
              <a:off x="4551019" y="3258003"/>
              <a:ext cx="34351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角矩形 41"/>
            <p:cNvSpPr/>
            <p:nvPr/>
          </p:nvSpPr>
          <p:spPr>
            <a:xfrm>
              <a:off x="2447928" y="1989105"/>
              <a:ext cx="2060722" cy="449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八个因素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1691680" y="2214093"/>
              <a:ext cx="7134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784194AA-68E7-45C5-8BF1-43758D00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CAE60457-4756-4B85-B72F-A063DA28C6E3}"/>
              </a:ext>
            </a:extLst>
          </p:cNvPr>
          <p:cNvSpPr txBox="1"/>
          <p:nvPr/>
        </p:nvSpPr>
        <p:spPr>
          <a:xfrm>
            <a:off x="35361" y="29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国际商务谈判中的心理因素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8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年，俄罗斯与欧盟由于乌克兰危机而互相实施经济制裁，导致俄欧之间很多正在进行中的谈判被迫中断或取消。这充分说明，影响该谈判的因素是（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年，俄罗斯与欧盟由于乌克兰危机而互相实施经济制裁，导致俄欧之间很多正在进行中的谈判被迫中断或取消。这充分说明，影响该谈判的因素是（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4534" y="3656357"/>
            <a:ext cx="4870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5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国政府存在政治矛盾，而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国是很好的贸易伙伴，那么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国就有可能不愿与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国做生意。这突出反映的是商务谈判影响因素中的（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</a:p>
        </p:txBody>
      </p:sp>
    </p:spTree>
    <p:extLst>
      <p:ext uri="{BB962C8B-B14F-4D97-AF65-F5344CB8AC3E}">
        <p14:creationId xmlns:p14="http://schemas.microsoft.com/office/powerpoint/2010/main" val="22403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国政府存在政治矛盾，而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国是很好的贸易伙伴，那么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国就有可能不愿与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国做生意。这突出反映的是商务谈判影响因素中的（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</a:p>
        </p:txBody>
      </p:sp>
      <p:sp>
        <p:nvSpPr>
          <p:cNvPr id="4" name="矩形 3"/>
          <p:cNvSpPr/>
          <p:nvPr/>
        </p:nvSpPr>
        <p:spPr>
          <a:xfrm>
            <a:off x="4017981" y="3751140"/>
            <a:ext cx="4870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8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当前，在与伊朗企业谈判时应十分谨慎，因为伊朗现政权有被推翻的危险。这充分说明，影响国际商务谈判的因素是（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6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当前，在与伊朗企业谈判时应十分谨慎，因为伊朗现政权有被推翻的危险。这充分说明，影响国际商务谈判的因素是（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17981" y="3751140"/>
            <a:ext cx="4870525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0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8546" y="2696505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利用自己的瑕疵拔地而起</a:t>
            </a:r>
          </a:p>
        </p:txBody>
      </p:sp>
    </p:spTree>
    <p:extLst>
      <p:ext uri="{BB962C8B-B14F-4D97-AF65-F5344CB8AC3E}">
        <p14:creationId xmlns:p14="http://schemas.microsoft.com/office/powerpoint/2010/main" val="5734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8267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6096000" cy="2790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1469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6096000" cy="2790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75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0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34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37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0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417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存在宗教信仰的国家与那些没有宗教信仰的国家间，在社会交往与个人行为方面存在着较大差别。 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463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存在宗教信仰的国家与那些没有宗教信仰的国家间，在社会交往与个人行为方面存在着较大差别。 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宗教活动往往有固定的活动日，不同的国家节日不同，工作时间也各有差别，这在制定具体谈判计划及日程安排时必须全面考虑。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09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4875626" y="1100229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9584565-1A31-4330-96B9-0C3FB800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1994252-5958-4EF5-A0D2-376196127A07}"/>
              </a:ext>
            </a:extLst>
          </p:cNvPr>
          <p:cNvSpPr/>
          <p:nvPr/>
        </p:nvSpPr>
        <p:spPr>
          <a:xfrm>
            <a:off x="10642254" y="470662"/>
            <a:ext cx="802818" cy="2643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56B4A35-873A-4E42-8FE8-C6C9AB38FFA9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BF603B7-8E65-414C-8216-78F0C1DECFC3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法律制度因素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法律制度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3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75854" y="2228671"/>
            <a:ext cx="92273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该国法律基本概况             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英美法系（判例法体系）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大陆法系（成文法体系）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法律执行情况                    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无法可依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依法办事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司法部门的影响                  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法院与司法部门是否独立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法院受理案件的时间长短    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执行其他国家法律的裁决时所需要的程序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A7D61D-14B2-4A2F-8D4B-4837E4092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BBF627D-E019-4B29-92C6-A9D384693939}"/>
              </a:ext>
            </a:extLst>
          </p:cNvPr>
          <p:cNvSpPr/>
          <p:nvPr/>
        </p:nvSpPr>
        <p:spPr>
          <a:xfrm>
            <a:off x="10642254" y="470662"/>
            <a:ext cx="802818" cy="2643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4473F886-DA91-49A5-884F-C2C843CF7C42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21" name="五边形 11">
            <a:extLst>
              <a:ext uri="{FF2B5EF4-FFF2-40B4-BE49-F238E27FC236}">
                <a16:creationId xmlns="" xmlns:a16="http://schemas.microsoft.com/office/drawing/2014/main" id="{ABE4425E-8BED-4F9A-8310-29A9CFEE19A9}"/>
              </a:ext>
            </a:extLst>
          </p:cNvPr>
          <p:cNvSpPr/>
          <p:nvPr/>
        </p:nvSpPr>
        <p:spPr>
          <a:xfrm flipH="1">
            <a:off x="4875626" y="1100229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501099E-A9C7-4D6F-96E6-04C661A14F06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法律制度因素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法律制度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4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6612467" y="2279227"/>
            <a:ext cx="458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00186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主编：刘园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出版社：中国人民大学出版社</a:t>
            </a:r>
          </a:p>
        </p:txBody>
      </p:sp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课程教材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0" y="1370725"/>
            <a:ext cx="2935013" cy="4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638C58D-F675-416E-BCA5-13240100A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A6EFF07-9DB7-4097-BF51-9C3DF7C813C2}"/>
              </a:ext>
            </a:extLst>
          </p:cNvPr>
          <p:cNvSpPr/>
          <p:nvPr/>
        </p:nvSpPr>
        <p:spPr>
          <a:xfrm>
            <a:off x="10642254" y="701773"/>
            <a:ext cx="802818" cy="2643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A471B80-88C4-4C39-B53F-57F5A1531E82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9" name="五边形 11">
            <a:extLst>
              <a:ext uri="{FF2B5EF4-FFF2-40B4-BE49-F238E27FC236}">
                <a16:creationId xmlns="" xmlns:a16="http://schemas.microsoft.com/office/drawing/2014/main" id="{411BE9D7-9208-4C87-AADB-93F0FE7E7EA6}"/>
              </a:ext>
            </a:extLst>
          </p:cNvPr>
          <p:cNvSpPr/>
          <p:nvPr/>
        </p:nvSpPr>
        <p:spPr>
          <a:xfrm flipH="1">
            <a:off x="4875626" y="1100229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113842B-8BCA-481E-A83F-D2DC191CB8B3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商业习惯因素</a:t>
            </a:r>
          </a:p>
        </p:txBody>
      </p:sp>
      <p:sp>
        <p:nvSpPr>
          <p:cNvPr id="21" name="文本框 4">
            <a:extLst>
              <a:ext uri="{FF2B5EF4-FFF2-40B4-BE49-F238E27FC236}">
                <a16:creationId xmlns="" xmlns:a16="http://schemas.microsoft.com/office/drawing/2014/main" id="{6DDF8E3D-FFC2-4600-AE2E-A4D6CCD4BD54}"/>
              </a:ext>
            </a:extLst>
          </p:cNvPr>
          <p:cNvSpPr txBox="1"/>
          <p:nvPr/>
        </p:nvSpPr>
        <p:spPr>
          <a:xfrm>
            <a:off x="2827958" y="1495810"/>
            <a:ext cx="3591978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企业的决策程序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文本的重要性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律师的作用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谈判成员的谈话次序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商业间谍问题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是否存在贿赂现象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竞争对手的情况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翻译及语言问题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商业习惯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8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边形 32"/>
          <p:cNvSpPr/>
          <p:nvPr/>
        </p:nvSpPr>
        <p:spPr>
          <a:xfrm flipH="1">
            <a:off x="4843360" y="1118272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2778440-1461-40F0-BDB5-8FAFCA49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018C9CD-D50B-41AB-A952-3213988A348A}"/>
              </a:ext>
            </a:extLst>
          </p:cNvPr>
          <p:cNvSpPr/>
          <p:nvPr/>
        </p:nvSpPr>
        <p:spPr>
          <a:xfrm>
            <a:off x="10642254" y="932877"/>
            <a:ext cx="802818" cy="2643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975FE39-6656-497F-96E7-ADB87C53E1E2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87E645F-590B-4E8C-A95D-6CA39A9F9820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2.1.5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社会习俗因素</a:t>
            </a:r>
          </a:p>
        </p:txBody>
      </p:sp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82E05CDD-68E5-4ABC-9C6D-42CEAD50FF67}"/>
              </a:ext>
            </a:extLst>
          </p:cNvPr>
          <p:cNvSpPr txBox="1"/>
          <p:nvPr/>
        </p:nvSpPr>
        <p:spPr>
          <a:xfrm>
            <a:off x="1990045" y="1640416"/>
            <a:ext cx="1007802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80000"/>
              </a:lnSpc>
              <a:spcBef>
                <a:spcPct val="0"/>
              </a:spcBef>
              <a:buFont typeface="+mj-lt"/>
              <a:buAutoNum type="alphaUcPeriod"/>
            </a:pP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阿拉伯商人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千万不能赠送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酒类礼品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，因为饮酒是被严格禁止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不能单独给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女主人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送礼，不能送东西给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已婚女子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，忌送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妇女图片及妇女形象的雕塑品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B.  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</a:rPr>
              <a:t>意大利：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不能送人，因为手帕象征亲人离别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，是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不祥之物；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红玫瑰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表示对女性的一片温情，是不能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随便赠送的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2000" b="1" dirty="0">
                <a:latin typeface="微软雅黑" panose="020B0503020204020204" charset="-122"/>
                <a:ea typeface="微软雅黑" panose="020B0503020204020204" charset="-122"/>
              </a:rPr>
              <a:t>C.  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西方国家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“13”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这个数字，代表着厄运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2.1.5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社会习俗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五边形 25"/>
          <p:cNvSpPr/>
          <p:nvPr/>
        </p:nvSpPr>
        <p:spPr>
          <a:xfrm flipH="1">
            <a:off x="5440894" y="1060854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EE9E73C-A938-4619-AC68-395113923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34149BD-6E56-4ED2-9802-25782F55605F}"/>
              </a:ext>
            </a:extLst>
          </p:cNvPr>
          <p:cNvSpPr/>
          <p:nvPr/>
        </p:nvSpPr>
        <p:spPr>
          <a:xfrm>
            <a:off x="10642253" y="1165609"/>
            <a:ext cx="1043979" cy="27278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E0CBB8A8-0E6D-4ED4-882F-E7C0B3299B86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B830846-FCD3-4F0E-9DCE-327B3CD1056D}"/>
              </a:ext>
            </a:extLst>
          </p:cNvPr>
          <p:cNvSpPr txBox="1"/>
          <p:nvPr/>
        </p:nvSpPr>
        <p:spPr>
          <a:xfrm>
            <a:off x="1907704" y="10341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2.1.6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财政金融状况因素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3B54673-64BD-46D1-8E11-EDEB15BC3C76}"/>
              </a:ext>
            </a:extLst>
          </p:cNvPr>
          <p:cNvSpPr/>
          <p:nvPr/>
        </p:nvSpPr>
        <p:spPr>
          <a:xfrm>
            <a:off x="2892347" y="1811681"/>
            <a:ext cx="75378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外债状况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是否有能力支付本次交易的款项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外汇储备情况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对外支付能力、出口产品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货币的自由兑换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汇率风险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税法方面的情况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征税种类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2.1.6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财政金融状况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1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F88CC81-7204-4AC8-B975-26C15FB63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A1DD2C0-6F5A-44DC-8112-6CAA601EA575}"/>
              </a:ext>
            </a:extLst>
          </p:cNvPr>
          <p:cNvSpPr/>
          <p:nvPr/>
        </p:nvSpPr>
        <p:spPr>
          <a:xfrm>
            <a:off x="10661067" y="1406769"/>
            <a:ext cx="1507485" cy="27278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65D7D45-8661-47EC-BD4A-467F9A21AC40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8E3B0456-C375-488C-B0CA-E01D7605E730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2.1.7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基础设施及后勤供应状况因素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07730D9-33EC-4BE9-941C-6C9727AD3534}"/>
              </a:ext>
            </a:extLst>
          </p:cNvPr>
          <p:cNvSpPr/>
          <p:nvPr/>
        </p:nvSpPr>
        <p:spPr>
          <a:xfrm>
            <a:off x="2892347" y="1811681"/>
            <a:ext cx="7537842" cy="369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该国的人力、物力、财务情况如何？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有无必要的熟练工人和有经验的专业技术人员？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有无建筑材料、建筑设备及维修设备？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有无雄厚的资金？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当地的有点、运输条件如何？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2.1.7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设施及后勤供应状况因素</a:t>
            </a:r>
          </a:p>
        </p:txBody>
      </p:sp>
    </p:spTree>
    <p:extLst>
      <p:ext uri="{BB962C8B-B14F-4D97-AF65-F5344CB8AC3E}">
        <p14:creationId xmlns:p14="http://schemas.microsoft.com/office/powerpoint/2010/main" val="1955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B6E36AC-A918-4F87-8ED3-8311EFC79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"/>
          <a:stretch/>
        </p:blipFill>
        <p:spPr>
          <a:xfrm>
            <a:off x="9590615" y="2468"/>
            <a:ext cx="2577937" cy="189917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4A51B1C4-27D0-4511-965B-E7A639274B18}"/>
              </a:ext>
            </a:extLst>
          </p:cNvPr>
          <p:cNvSpPr/>
          <p:nvPr/>
        </p:nvSpPr>
        <p:spPr>
          <a:xfrm>
            <a:off x="10661068" y="1647929"/>
            <a:ext cx="784006" cy="25371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6C423B02-FE95-472C-BFA7-86E9EE26C8E2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C500EF53-048C-4A98-B483-F1779C78966B}"/>
              </a:ext>
            </a:extLst>
          </p:cNvPr>
          <p:cNvSpPr txBox="1"/>
          <p:nvPr/>
        </p:nvSpPr>
        <p:spPr>
          <a:xfrm>
            <a:off x="1907704" y="10341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2.1.8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气候状况因素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79E1D1F-D3BA-42D6-BBA4-5C6AD3958A31}"/>
              </a:ext>
            </a:extLst>
          </p:cNvPr>
          <p:cNvSpPr/>
          <p:nvPr/>
        </p:nvSpPr>
        <p:spPr>
          <a:xfrm>
            <a:off x="2651015" y="1811681"/>
            <a:ext cx="75378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一个国家或地区的气候状况也会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间接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对业务活动产生影响。如：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该国的雨季长短及雨量的大小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全年平均气温状况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冬夏季的温差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空气平均湿度状况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地震情况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影响生产、交货的条件和其他履约的状况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2.1.8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气候状况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</a:p>
        </p:txBody>
      </p:sp>
    </p:spTree>
    <p:extLst>
      <p:ext uri="{BB962C8B-B14F-4D97-AF65-F5344CB8AC3E}">
        <p14:creationId xmlns:p14="http://schemas.microsoft.com/office/powerpoint/2010/main" val="22298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7203786" y="907074"/>
            <a:ext cx="1940214" cy="523986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DB6621F-E7FB-490A-8A46-B89367CE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D9D50F91-78CA-46B8-9CE7-F0FD5B21F29A}"/>
              </a:ext>
            </a:extLst>
          </p:cNvPr>
          <p:cNvSpPr/>
          <p:nvPr/>
        </p:nvSpPr>
        <p:spPr>
          <a:xfrm>
            <a:off x="11414344" y="61221"/>
            <a:ext cx="721342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86F8C633-0223-4B09-B958-17649F945213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商务谈判中的环境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1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在国际商务谈判中，认为手帕象征亲人离别，是不祥之物，不能送人的国家是（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意大利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在国际商务谈判中，认为手帕象征亲人离别，是不祥之物，不能送人的国家是（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意大利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9110" y="4274766"/>
            <a:ext cx="90429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与阿拉伯商人接触时不能赠送酒类礼品，因为饮酒在阿拉伯国家是被严格禁止的。这突出反映的是商务谈归影响因素中的（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4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与阿拉伯商人接触时不能赠送酒类礼品，因为饮酒在阿拉伯国家是被严格禁止的。这突出反映的是商务谈归影响因素中的（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04" y="4274766"/>
            <a:ext cx="90429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3589"/>
            <a:ext cx="1691680" cy="64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7" y="652313"/>
            <a:ext cx="5109091" cy="584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5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743" y="3498938"/>
            <a:ext cx="1142195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64364" y="4501638"/>
            <a:ext cx="1142195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53803" y="1551579"/>
            <a:ext cx="1876381" cy="3628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462125" y="1543622"/>
            <a:ext cx="1745499" cy="3628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53803" y="2607622"/>
            <a:ext cx="1876383" cy="3628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953803" y="3502157"/>
            <a:ext cx="1876383" cy="3628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953804" y="4501638"/>
            <a:ext cx="1876381" cy="3628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8653" y="1543622"/>
            <a:ext cx="355003" cy="40011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/>
              <a:t>&amp;</a:t>
            </a:r>
            <a:endParaRPr lang="zh-CN" altLang="en-US" sz="2000" dirty="0"/>
          </a:p>
        </p:txBody>
      </p:sp>
      <p:sp>
        <p:nvSpPr>
          <p:cNvPr id="17" name="圆角矩形 16"/>
          <p:cNvSpPr/>
          <p:nvPr/>
        </p:nvSpPr>
        <p:spPr>
          <a:xfrm>
            <a:off x="5464885" y="4501638"/>
            <a:ext cx="1742739" cy="3628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8653" y="4501638"/>
            <a:ext cx="355003" cy="40011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/>
              <a:t>&amp;</a:t>
            </a:r>
            <a:endParaRPr lang="zh-CN" altLang="en-US" sz="2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184" y="1"/>
            <a:ext cx="3563816" cy="186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11147861" y="1486573"/>
            <a:ext cx="816376" cy="3475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xmlns="" id="{23C6DF54-3F00-46BC-A2D3-06799DFDB18D}"/>
              </a:ext>
            </a:extLst>
          </p:cNvPr>
          <p:cNvSpPr txBox="1"/>
          <p:nvPr/>
        </p:nvSpPr>
        <p:spPr>
          <a:xfrm>
            <a:off x="69560" y="693348"/>
            <a:ext cx="1569656" cy="5078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上节回顾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60" y="44258"/>
            <a:ext cx="3895105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5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在国际商务活动中，一旦发生纠纷并诉诸法律，其法律适用问题将涉及到（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买方国家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卖方国家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不同国家之间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第三方国家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6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在国际商务活动中，一旦发生纠纷并诉诸法律，其法律适用问题将涉及到（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买方国家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卖方国家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不同国家之间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第三方国家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04" y="4274766"/>
            <a:ext cx="766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以下各项中，不属于影响国际商务谈判的财政金融状况因素的是（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外债状况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支付信誉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高低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外汇储备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以下各项中，不属于影响国际商务谈判的财政金融状况因素的是（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外债状况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支付信誉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高低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外汇储备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04" y="4274766"/>
            <a:ext cx="766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5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与一个国家的外汇储备关系最为紧密的是该国出口产品的（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规模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质量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5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与一个国家的外汇储备关系最为紧密的是该国出口产品的（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规模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质量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04" y="4274766"/>
            <a:ext cx="76686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0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通常情况下，如果出口产品以初级产品为主，附加价值低，则换汇能力就（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低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低后高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通常情况下，如果出口产品以初级产品为主，附加价值低，则换汇能力就（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低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高后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低后高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04" y="4274766"/>
            <a:ext cx="76686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1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商务谈判中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法律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8952546" y="215553"/>
            <a:ext cx="1358265" cy="51021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60051DC-912D-4DB8-BE9C-B227B4A83F51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商务谈判中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法律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8952546" y="215553"/>
            <a:ext cx="1358265" cy="51021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-36254"/>
            <a:ext cx="316021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779" y="1286657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584593" y="2561370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434518" y="2978051"/>
            <a:ext cx="2954655" cy="820534"/>
            <a:chOff x="-490293" y="-190416"/>
            <a:chExt cx="2874726" cy="766480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490293" y="-190416"/>
              <a:ext cx="2874726" cy="603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36870" y="192136"/>
            <a:ext cx="3463352" cy="6425184"/>
            <a:chOff x="4552950" y="-82756"/>
            <a:chExt cx="3106738" cy="5631841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596623"/>
              <a:ext cx="2576513" cy="56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800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64428" y="-82756"/>
              <a:ext cx="1798638" cy="56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800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65222" y="1291217"/>
              <a:ext cx="2574925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25"/>
              <a:ext cx="3106738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64428" y="2711443"/>
              <a:ext cx="2576513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333070"/>
              <a:ext cx="1798638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921860"/>
              <a:ext cx="3009900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4093878"/>
              <a:ext cx="2576513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48721" y="525961"/>
            <a:ext cx="1437355" cy="5733569"/>
            <a:chOff x="3010551" y="353104"/>
            <a:chExt cx="1313953" cy="4504333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010" y="1070971"/>
              <a:ext cx="2046362" cy="610627"/>
              <a:chOff x="-1902" y="502332"/>
              <a:chExt cx="6032664" cy="649798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-1902" y="502332"/>
                <a:ext cx="6032664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3878" y="2399466"/>
              <a:ext cx="1620" cy="41160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10551" y="2560361"/>
              <a:ext cx="7049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197114" y="947339"/>
            <a:ext cx="1677699" cy="792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C6066969-5BD3-4966-B92A-8E4A96E7FC95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0F38C7A-A615-4B4A-AA69-976355BE1700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09F676A-B4BA-49B5-BB96-6FDA68D856B9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34D46D3A-3543-49B8-AE71-108AE4ED783E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895EC50C-DE6A-4037-97CC-05080870F116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D87F436-F54D-4760-B450-B32AA0EEB489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1A7BC0B-E0FB-4773-86F4-FC6040B6EA84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A42F027-5640-45FD-8D73-FF00CF034681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799" y="2404650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5CFA6CB3-6E2D-48BD-9CEB-E25FE528081D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D33B90CD-666D-47DB-B827-4236155644B3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799" y="2404650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34658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FB53744F-A6F4-4AF7-9288-54B40858A848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51077C0E-0112-4883-A923-F0768BE82269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8755" y="1881899"/>
            <a:ext cx="102094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大陆法系：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形成于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主要国家：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法国、德国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意大利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、奥地利、比利时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、西班牙、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葡萄牙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卢森堡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、瑞士、荷兰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殖民地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：拉丁美洲、非洲大部分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日本、土耳其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、美国路易斯安那州、加拿大魁北克地区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成文法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系统化、条理化、法典化、逻辑性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分类：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公法（与国家状况有关）和私法（与私人利益有关）</a:t>
            </a:r>
          </a:p>
        </p:txBody>
      </p:sp>
      <p:sp>
        <p:nvSpPr>
          <p:cNvPr id="12" name="矩形 11"/>
          <p:cNvSpPr/>
          <p:nvPr/>
        </p:nvSpPr>
        <p:spPr>
          <a:xfrm>
            <a:off x="4767680" y="1679336"/>
            <a:ext cx="3872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“大陆法系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英美法系”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7DCBD43-44BD-4F45-9397-11FA16621344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8C4BB260-0AF2-4F32-814B-CAE21D821576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53607" y="1881899"/>
            <a:ext cx="100232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英美法系：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形成于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主要国家：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英国、美国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其他国家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澳大利亚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、马来西亚、新西兰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、爱尔兰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、加拿大、印度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、巴基斯坦、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新加坡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中国香港地区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的作用，英美法不区分公法和私法两部分，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强调遵循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先例。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趋势：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成文法在社会生活中的作用日渐重要。但是，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成文法必须通过判例的解释才能产生效力。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EB4582E-1A0B-43FC-A684-A8B8EDA702BB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65F898A-2D9E-464F-85A1-676AF1791011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F90B01D-3A79-4662-B786-672FC6ECFC5B}"/>
              </a:ext>
            </a:extLst>
          </p:cNvPr>
          <p:cNvSpPr/>
          <p:nvPr/>
        </p:nvSpPr>
        <p:spPr>
          <a:xfrm>
            <a:off x="4767680" y="1679336"/>
            <a:ext cx="3872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“大陆法系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英美法系”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799" y="2404650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34658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2109944D-ED7A-4BA9-8E9B-B5E48A0FA997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FC37C8A9-7D1E-4407-B29B-F74174BC12EC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国际商务谈判的宏观法律环境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谈判的宏观法律因素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129121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各国中采用英美法系处理国际商务谈判纠纷的是（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中国香港地区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1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5069542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43922" y="2413469"/>
            <a:ext cx="4911756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国际商务谈判的影响因素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08927" y="1560851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6151" y="1468265"/>
            <a:ext cx="182614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08926" y="2645340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151" y="2541235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08926" y="383696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6151" y="3732858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心理因素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897" y="2333613"/>
            <a:ext cx="4711937" cy="170050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1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各国中采用英美法系处理国际商务谈判纠纷的是（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中国香港地区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72584"/>
            <a:ext cx="1108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英美法形成于英国，以后扩展到美国及其他过去曾受英国殖民统治的国家和地区，主要包括加拿大、澳大利亚、新西兰、爱尔兰、印度、巴基斯坦、马来西亚、新加坡以及中国香港地区等。</a:t>
            </a:r>
          </a:p>
        </p:txBody>
      </p:sp>
    </p:spTree>
    <p:extLst>
      <p:ext uri="{BB962C8B-B14F-4D97-AF65-F5344CB8AC3E}">
        <p14:creationId xmlns:p14="http://schemas.microsoft.com/office/powerpoint/2010/main" val="216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有关大陆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说法中正确的是（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大陆法强调判例的作用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日本采用的是大陆法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英美法强调文法的作用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苏格兰采用的是英美法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5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有关大陆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说法中正确的是（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大陆法强调判例的作用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日本采用的是大陆法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英美法强调文法的作用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苏格兰采用的是英美法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39" y="4445658"/>
            <a:ext cx="1149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大陆法系形成于西欧，除法国和德国以外，许多欧洲国家如瑞士、意大利、奥地利、比利时、卢森堡、荷兰、西班牙、葡萄牙等国也属于大陆法体系。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日本和土耳其等国也引入了大陆法。美国路易斯安那州、加拿大魁北克地区，也属于大陆法的范围。大陆法的一个特点是强调成文法的作用。它在结构上强调系统化、条理化、法典化和逻辑性。</a:t>
            </a:r>
          </a:p>
        </p:txBody>
      </p:sp>
    </p:spTree>
    <p:extLst>
      <p:ext uri="{BB962C8B-B14F-4D97-AF65-F5344CB8AC3E}">
        <p14:creationId xmlns:p14="http://schemas.microsoft.com/office/powerpoint/2010/main" val="40477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各国中，采用大陆法系处理国际商务谈判纠纷的是（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各国中，采用大陆法系处理国际商务谈判纠纷的是（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5193" y="4345302"/>
            <a:ext cx="11499925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大陆法系形成于西欧，除法国和德国以外，许多欧洲国家如瑞士、意大利、奥地利、比利时、卢森堡、荷兰、西班牙、葡萄牙等国也都属于大陆法体系。</a:t>
            </a:r>
          </a:p>
        </p:txBody>
      </p:sp>
    </p:spTree>
    <p:extLst>
      <p:ext uri="{BB962C8B-B14F-4D97-AF65-F5344CB8AC3E}">
        <p14:creationId xmlns:p14="http://schemas.microsoft.com/office/powerpoint/2010/main" val="21551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55185" y="1761565"/>
            <a:ext cx="514386" cy="1532964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31191" y="2309739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07567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705929" y="2290629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07567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4875838" y="3812811"/>
            <a:ext cx="215311" cy="1809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08C64286-6EE0-4FF0-A2FC-622B13696DF2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4A95C17D-9B18-46ED-B48B-11AA91FE5F5A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469163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55185" y="1761565"/>
            <a:ext cx="514386" cy="1532964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31191" y="2309739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17061" y="307567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705929" y="2290629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07567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4875838" y="3812811"/>
            <a:ext cx="215311" cy="1809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文本框 35"/>
          <p:cNvSpPr txBox="1"/>
          <p:nvPr/>
        </p:nvSpPr>
        <p:spPr>
          <a:xfrm>
            <a:off x="5091149" y="3669257"/>
            <a:ext cx="303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谈判主体的资格问题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合同效力问题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争端解决方式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64F43FAA-2DC1-4BAA-84C0-9D1D6C0EB7A7}"/>
              </a:ext>
            </a:extLst>
          </p:cNvPr>
          <p:cNvSpPr txBox="1"/>
          <p:nvPr/>
        </p:nvSpPr>
        <p:spPr>
          <a:xfrm>
            <a:off x="1990045" y="17827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国际商务谈判中的法律因素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485EA80D-74C0-4924-B841-EFAA1FE3A3D6}"/>
              </a:ext>
            </a:extLst>
          </p:cNvPr>
          <p:cNvSpPr txBox="1"/>
          <p:nvPr/>
        </p:nvSpPr>
        <p:spPr>
          <a:xfrm>
            <a:off x="1907704" y="10341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4260FD98-AE96-4CAC-BF1C-3917161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46" y="100418"/>
            <a:ext cx="2943225" cy="77152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C2AEF118-0CDD-496C-9671-684C9B9D4660}"/>
              </a:ext>
            </a:extLst>
          </p:cNvPr>
          <p:cNvSpPr/>
          <p:nvPr/>
        </p:nvSpPr>
        <p:spPr>
          <a:xfrm>
            <a:off x="10598860" y="469163"/>
            <a:ext cx="1296911" cy="3570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615035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1680" y="1535854"/>
            <a:ext cx="8332112" cy="2380300"/>
            <a:chOff x="1691918" y="1102860"/>
            <a:chExt cx="8332112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9394FC7-377F-45D6-B596-B00B4DEEE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0957A1E-F5E4-4C8C-ADB5-2321271482A7}"/>
              </a:ext>
            </a:extLst>
          </p:cNvPr>
          <p:cNvSpPr/>
          <p:nvPr/>
        </p:nvSpPr>
        <p:spPr>
          <a:xfrm>
            <a:off x="10396267" y="40192"/>
            <a:ext cx="1691899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4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47302" y="2097343"/>
            <a:ext cx="9278797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谈判主体的资格问题：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对方公司的签约能力和履约能力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5344928E-7224-472E-B665-F7926E933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689096A-4569-4485-B9B6-A107556D089C}"/>
              </a:ext>
            </a:extLst>
          </p:cNvPr>
          <p:cNvSpPr/>
          <p:nvPr/>
        </p:nvSpPr>
        <p:spPr>
          <a:xfrm>
            <a:off x="10396267" y="40192"/>
            <a:ext cx="1691899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38">
            <a:extLst>
              <a:ext uri="{FF2B5EF4-FFF2-40B4-BE49-F238E27FC236}">
                <a16:creationId xmlns="" xmlns:a16="http://schemas.microsoft.com/office/drawing/2014/main" id="{969A2B3E-F926-477E-90D9-28D345F72DCF}"/>
              </a:ext>
            </a:extLst>
          </p:cNvPr>
          <p:cNvSpPr/>
          <p:nvPr/>
        </p:nvSpPr>
        <p:spPr>
          <a:xfrm flipH="1">
            <a:off x="10234937" y="1615035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1139792-0138-4542-9FE6-FB0C2E276AA3}"/>
              </a:ext>
            </a:extLst>
          </p:cNvPr>
          <p:cNvGrpSpPr/>
          <p:nvPr/>
        </p:nvGrpSpPr>
        <p:grpSpPr>
          <a:xfrm>
            <a:off x="1691680" y="1535854"/>
            <a:ext cx="8332112" cy="2380300"/>
            <a:chOff x="1691918" y="1102860"/>
            <a:chExt cx="8332112" cy="2380300"/>
          </a:xfrm>
        </p:grpSpPr>
        <p:sp>
          <p:nvSpPr>
            <p:cNvPr id="23" name="圆角矩形 36">
              <a:extLst>
                <a:ext uri="{FF2B5EF4-FFF2-40B4-BE49-F238E27FC236}">
                  <a16:creationId xmlns="" xmlns:a16="http://schemas.microsoft.com/office/drawing/2014/main" id="{E91D0D02-64B4-4C28-862B-B821FE4BAB53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FFE64DD8-EF84-4562-BCF9-CF973C664ED4}"/>
                </a:ext>
              </a:extLst>
            </p:cNvPr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DF89B529-B5FB-42EE-AB02-7F8E66435BE4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40">
              <a:extLst>
                <a:ext uri="{FF2B5EF4-FFF2-40B4-BE49-F238E27FC236}">
                  <a16:creationId xmlns="" xmlns:a16="http://schemas.microsoft.com/office/drawing/2014/main" id="{5B2181E4-9E73-4FE8-B490-DC443361BFD5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35663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47302" y="2097343"/>
            <a:ext cx="92787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谈判主体的资格问题：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对方公司的签约能力和履约能力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法人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法人是指拥有独立的财产、能够以自己的名义享受民事权利和承担民事义务，并且按照法定程序成立的法律实体。最常见的法人是公司。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762FC800-672D-467C-ADB7-F26EEFE1B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3EAB6F4-534C-410A-96DA-756934E1D2F7}"/>
              </a:ext>
            </a:extLst>
          </p:cNvPr>
          <p:cNvSpPr/>
          <p:nvPr/>
        </p:nvSpPr>
        <p:spPr>
          <a:xfrm>
            <a:off x="10396267" y="40192"/>
            <a:ext cx="1691899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38">
            <a:extLst>
              <a:ext uri="{FF2B5EF4-FFF2-40B4-BE49-F238E27FC236}">
                <a16:creationId xmlns="" xmlns:a16="http://schemas.microsoft.com/office/drawing/2014/main" id="{7A5713B1-A2B1-466F-8797-4FEFFD62B42F}"/>
              </a:ext>
            </a:extLst>
          </p:cNvPr>
          <p:cNvSpPr/>
          <p:nvPr/>
        </p:nvSpPr>
        <p:spPr>
          <a:xfrm flipH="1">
            <a:off x="10234937" y="1615035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89E0E17F-A0E2-4B6C-A212-AFB7A9F7747F}"/>
              </a:ext>
            </a:extLst>
          </p:cNvPr>
          <p:cNvGrpSpPr/>
          <p:nvPr/>
        </p:nvGrpSpPr>
        <p:grpSpPr>
          <a:xfrm>
            <a:off x="1691680" y="1535854"/>
            <a:ext cx="8332112" cy="2380300"/>
            <a:chOff x="1691918" y="1102860"/>
            <a:chExt cx="8332112" cy="2380300"/>
          </a:xfrm>
        </p:grpSpPr>
        <p:sp>
          <p:nvSpPr>
            <p:cNvPr id="22" name="圆角矩形 36">
              <a:extLst>
                <a:ext uri="{FF2B5EF4-FFF2-40B4-BE49-F238E27FC236}">
                  <a16:creationId xmlns="" xmlns:a16="http://schemas.microsoft.com/office/drawing/2014/main" id="{F80CF8E2-124C-45C4-8B5A-988552D54855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B80E4FDD-76DB-41BE-A641-90C0CB5B7561}"/>
                </a:ext>
              </a:extLst>
            </p:cNvPr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2BAD3FCC-E1A8-480D-B49D-5901BE645CBB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40">
              <a:extLst>
                <a:ext uri="{FF2B5EF4-FFF2-40B4-BE49-F238E27FC236}">
                  <a16:creationId xmlns="" xmlns:a16="http://schemas.microsoft.com/office/drawing/2014/main" id="{E3C2AF5B-EE96-46B0-95A4-50F399A2596D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18777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5069542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43922" y="2413469"/>
            <a:ext cx="4911756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国际商务谈判的影响因素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08927" y="1560851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6151" y="1468265"/>
            <a:ext cx="182614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08926" y="2645340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151" y="2541235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08926" y="383696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6151" y="3732858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心理因素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897" y="2333613"/>
            <a:ext cx="4711937" cy="170050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30697" y="1541338"/>
            <a:ext cx="619918" cy="660273"/>
            <a:chOff x="6535243" y="2524701"/>
            <a:chExt cx="717051" cy="717051"/>
          </a:xfrm>
        </p:grpSpPr>
        <p:sp>
          <p:nvSpPr>
            <p:cNvPr id="14" name="泪滴形 13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72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47302" y="2097343"/>
            <a:ext cx="92787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谈判主体的资格问题：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</a:t>
            </a:r>
            <a:r>
              <a:rPr lang="zh-CN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签约能力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履约能力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法人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法人是指拥有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独立的财产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、能够以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自己的名义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享受民事权利和承担民事义务，并且按照法定程序成立的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法律实体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。最常见的法人是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公司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公司必须通过它</a:t>
            </a:r>
            <a:r>
              <a:rPr lang="zh-CN" alt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授权的代理人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才能订立合同，并且其活动范围</a:t>
            </a:r>
            <a:r>
              <a:rPr lang="zh-CN" alt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不得超过公司章程的规定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74E20163-4B71-4C03-9029-395A88E08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E5D5EE0-78FC-432E-BF58-E7B8B8B2944D}"/>
              </a:ext>
            </a:extLst>
          </p:cNvPr>
          <p:cNvSpPr/>
          <p:nvPr/>
        </p:nvSpPr>
        <p:spPr>
          <a:xfrm>
            <a:off x="10396267" y="40192"/>
            <a:ext cx="1691899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38">
            <a:extLst>
              <a:ext uri="{FF2B5EF4-FFF2-40B4-BE49-F238E27FC236}">
                <a16:creationId xmlns="" xmlns:a16="http://schemas.microsoft.com/office/drawing/2014/main" id="{1F697FAE-ACB3-49F1-8E32-7838FABE2BA5}"/>
              </a:ext>
            </a:extLst>
          </p:cNvPr>
          <p:cNvSpPr/>
          <p:nvPr/>
        </p:nvSpPr>
        <p:spPr>
          <a:xfrm flipH="1">
            <a:off x="10234937" y="1615035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E5DED04E-F2B6-4F39-A7D0-A524197B8853}"/>
              </a:ext>
            </a:extLst>
          </p:cNvPr>
          <p:cNvGrpSpPr/>
          <p:nvPr/>
        </p:nvGrpSpPr>
        <p:grpSpPr>
          <a:xfrm>
            <a:off x="1691680" y="1535854"/>
            <a:ext cx="8332112" cy="2380300"/>
            <a:chOff x="1691918" y="1102860"/>
            <a:chExt cx="8332112" cy="2380300"/>
          </a:xfrm>
        </p:grpSpPr>
        <p:sp>
          <p:nvSpPr>
            <p:cNvPr id="22" name="圆角矩形 36">
              <a:extLst>
                <a:ext uri="{FF2B5EF4-FFF2-40B4-BE49-F238E27FC236}">
                  <a16:creationId xmlns="" xmlns:a16="http://schemas.microsoft.com/office/drawing/2014/main" id="{2DCDBAAD-B446-46A6-9E1A-CEFFF736F878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C432E036-0B4F-4250-B76A-D6A82AB2E01C}"/>
                </a:ext>
              </a:extLst>
            </p:cNvPr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2C1E41AF-2FF9-4E16-A1B1-0FD1588DCD4D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40">
              <a:extLst>
                <a:ext uri="{FF2B5EF4-FFF2-40B4-BE49-F238E27FC236}">
                  <a16:creationId xmlns="" xmlns:a16="http://schemas.microsoft.com/office/drawing/2014/main" id="{0F267E93-D7D6-4D92-852F-6D1973184161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852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指法律意义上的资格问题，即对方公司的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、能够以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享受民事权利和承担民事义务，并且按照法定程序成立的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11718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指法律意义上的资格问题，即对方公司的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签约能力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履约能力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、能够以</a:t>
            </a:r>
            <a:r>
              <a:rPr lang="en-US" altLang="zh-CN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</a:t>
            </a:r>
            <a:r>
              <a:rPr lang="en-US" altLang="zh-CN" sz="2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   _</a:t>
            </a:r>
            <a:r>
              <a:rPr lang="en-US" altLang="zh-CN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享受民事权利和承担民事义务，并且按照法定程序成立的</a:t>
            </a:r>
            <a:r>
              <a:rPr lang="en-US" altLang="zh-CN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36716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指法律意义上的资格问题，即对方公司的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签约能力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履约能力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独立的财产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、能够以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自己的名义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享受民事权利和承担民事义务，并且按照法定程序成立的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法律实体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768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58271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1680" y="1503529"/>
            <a:ext cx="7303570" cy="2380300"/>
            <a:chOff x="1691918" y="1102860"/>
            <a:chExt cx="7303570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A437BE4-5E01-44B7-AC78-96AD67C22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F18090D-6600-44E6-9E55-E8A662586E82}"/>
              </a:ext>
            </a:extLst>
          </p:cNvPr>
          <p:cNvSpPr/>
          <p:nvPr/>
        </p:nvSpPr>
        <p:spPr>
          <a:xfrm>
            <a:off x="10365794" y="403872"/>
            <a:ext cx="1481214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34667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55474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1680" y="1475559"/>
            <a:ext cx="7303570" cy="2380300"/>
            <a:chOff x="1691918" y="1102860"/>
            <a:chExt cx="7303570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2415611" y="2219381"/>
            <a:ext cx="9460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是当事人之间设立、变更、终止民事关系的协议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  依法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成立的合同，受法律保护。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79F47E1C-DD10-4BF5-86E3-C0CC03190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CD5CDF70-DA5E-4FA2-AD0E-3B05F65BA559}"/>
              </a:ext>
            </a:extLst>
          </p:cNvPr>
          <p:cNvSpPr/>
          <p:nvPr/>
        </p:nvSpPr>
        <p:spPr>
          <a:xfrm>
            <a:off x="10365794" y="403872"/>
            <a:ext cx="1481214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22130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15611" y="2219381"/>
            <a:ext cx="94609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是当事人之间设立、变更、终止民事关系的协议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依法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成立的合同，受法律保护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合同具有以下3个特征：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合同是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双方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的民事法律行为，不是单方的民事法律行为（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基本法律特征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订立合同的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是为了产生某种民事法律上的效果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合同是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合法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行为，不是违法行为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6303680-D7C6-41AB-9397-DE37CB8E5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8E9D9B4-904C-4BB2-84D3-A8572668B47B}"/>
              </a:ext>
            </a:extLst>
          </p:cNvPr>
          <p:cNvSpPr/>
          <p:nvPr/>
        </p:nvSpPr>
        <p:spPr>
          <a:xfrm>
            <a:off x="10365794" y="403872"/>
            <a:ext cx="1481214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38">
            <a:extLst>
              <a:ext uri="{FF2B5EF4-FFF2-40B4-BE49-F238E27FC236}">
                <a16:creationId xmlns="" xmlns:a16="http://schemas.microsoft.com/office/drawing/2014/main" id="{9B58D0E4-C39A-49F8-9FAE-B0D26CB6DA71}"/>
              </a:ext>
            </a:extLst>
          </p:cNvPr>
          <p:cNvSpPr/>
          <p:nvPr/>
        </p:nvSpPr>
        <p:spPr>
          <a:xfrm flipH="1">
            <a:off x="10234937" y="155474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35F18F3-7DCC-4CD9-BB69-0DF82717BEB5}"/>
              </a:ext>
            </a:extLst>
          </p:cNvPr>
          <p:cNvGrpSpPr/>
          <p:nvPr/>
        </p:nvGrpSpPr>
        <p:grpSpPr>
          <a:xfrm>
            <a:off x="1691680" y="1475559"/>
            <a:ext cx="7303570" cy="2380300"/>
            <a:chOff x="1691918" y="1102860"/>
            <a:chExt cx="7303570" cy="2380300"/>
          </a:xfrm>
        </p:grpSpPr>
        <p:sp>
          <p:nvSpPr>
            <p:cNvPr id="22" name="圆角矩形 36">
              <a:extLst>
                <a:ext uri="{FF2B5EF4-FFF2-40B4-BE49-F238E27FC236}">
                  <a16:creationId xmlns="" xmlns:a16="http://schemas.microsoft.com/office/drawing/2014/main" id="{0A3C6EE9-5F7B-425C-B50B-788327A36F7E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9D9CCE58-81D2-4ED7-9F9D-2E1B989711D8}"/>
                </a:ext>
              </a:extLst>
            </p:cNvPr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EDCC406F-9259-40C4-8232-C74FC41D74D9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40">
              <a:extLst>
                <a:ext uri="{FF2B5EF4-FFF2-40B4-BE49-F238E27FC236}">
                  <a16:creationId xmlns="" xmlns:a16="http://schemas.microsoft.com/office/drawing/2014/main" id="{30DAC083-28D6-493E-9785-A085C44076FF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27688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51761" y="2145116"/>
            <a:ext cx="7911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各国对合同有效成立的要求主要有以下几项：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（1）当事人之间必须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达成协议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，通过要约与承诺达成的；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（2）当事人必须具有订立合同的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（3）合同必须有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对价或合法约因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（4）合同的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标的和内容必须合法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（5）合同必须符合法律规定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形式要求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（6）当事人的意思表示必须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BB6241E-160A-4D38-A80B-B0466173D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5AF1FB01-E299-4EF6-87C4-D2D1EA5E081F}"/>
              </a:ext>
            </a:extLst>
          </p:cNvPr>
          <p:cNvSpPr/>
          <p:nvPr/>
        </p:nvSpPr>
        <p:spPr>
          <a:xfrm>
            <a:off x="10365794" y="403872"/>
            <a:ext cx="1481214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38">
            <a:extLst>
              <a:ext uri="{FF2B5EF4-FFF2-40B4-BE49-F238E27FC236}">
                <a16:creationId xmlns="" xmlns:a16="http://schemas.microsoft.com/office/drawing/2014/main" id="{D43A5F19-9415-4B9C-A095-21BF12F0709A}"/>
              </a:ext>
            </a:extLst>
          </p:cNvPr>
          <p:cNvSpPr/>
          <p:nvPr/>
        </p:nvSpPr>
        <p:spPr>
          <a:xfrm flipH="1">
            <a:off x="10234937" y="155474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A3EFF036-1388-42FD-8EDC-104377EB5B69}"/>
              </a:ext>
            </a:extLst>
          </p:cNvPr>
          <p:cNvGrpSpPr/>
          <p:nvPr/>
        </p:nvGrpSpPr>
        <p:grpSpPr>
          <a:xfrm>
            <a:off x="1691680" y="1475559"/>
            <a:ext cx="7303570" cy="2380300"/>
            <a:chOff x="1691918" y="1102860"/>
            <a:chExt cx="7303570" cy="2380300"/>
          </a:xfrm>
        </p:grpSpPr>
        <p:sp>
          <p:nvSpPr>
            <p:cNvPr id="23" name="圆角矩形 36">
              <a:extLst>
                <a:ext uri="{FF2B5EF4-FFF2-40B4-BE49-F238E27FC236}">
                  <a16:creationId xmlns="" xmlns:a16="http://schemas.microsoft.com/office/drawing/2014/main" id="{2E563A88-79B6-47AF-9E9C-AF9F2A9B3FC6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F2E780FE-3117-463C-BFD1-880F120783B1}"/>
                </a:ext>
              </a:extLst>
            </p:cNvPr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6F9B5F5D-217A-4CBF-A5D1-377EF3568EF6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40">
              <a:extLst>
                <a:ext uri="{FF2B5EF4-FFF2-40B4-BE49-F238E27FC236}">
                  <a16:creationId xmlns="" xmlns:a16="http://schemas.microsoft.com/office/drawing/2014/main" id="{13A706AE-B47C-481F-9955-D59917010D2C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25570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有关合同的说法，不正确的是（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合同一旦签订即受法律保护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合同是双方的民事法律行为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订立合同的目的是为了产生某种民事法律上的效果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合同是合法行为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563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有关合同的说法，不正确的是（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合同一旦签订即受法律保护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合同是双方的民事法律行为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订立合同的目的是为了产生某种民事法律上的效果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合同是合法行为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550961"/>
            <a:ext cx="1149992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0425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8110167" y="237109"/>
            <a:ext cx="1098911" cy="45854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2AF9C85-20BA-4643-BED1-20F62718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119897C-7B21-49DD-AFCB-32F18D38F130}"/>
              </a:ext>
            </a:extLst>
          </p:cNvPr>
          <p:cNvSpPr/>
          <p:nvPr/>
        </p:nvSpPr>
        <p:spPr>
          <a:xfrm>
            <a:off x="11415977" y="61220"/>
            <a:ext cx="739805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2.1.0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谈判中的环境因素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7">
            <a:extLst>
              <a:ext uri="{FF2B5EF4-FFF2-40B4-BE49-F238E27FC236}">
                <a16:creationId xmlns="" xmlns:a16="http://schemas.microsoft.com/office/drawing/2014/main" id="{556AFF0B-1A5D-453B-9864-BEF54CA2FA89}"/>
              </a:ext>
            </a:extLst>
          </p:cNvPr>
          <p:cNvSpPr txBox="1"/>
          <p:nvPr/>
        </p:nvSpPr>
        <p:spPr>
          <a:xfrm>
            <a:off x="1907704" y="10341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</p:spTree>
    <p:extLst>
      <p:ext uri="{BB962C8B-B14F-4D97-AF65-F5344CB8AC3E}">
        <p14:creationId xmlns:p14="http://schemas.microsoft.com/office/powerpoint/2010/main" val="14085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合同是当事人之间设立、变更、终止民事关系的协议。依法成立的合同，受法律保护。” 此句话说明合同具有的特征是（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是单方的民事法律行为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均受法律保护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为产生某种民事法律效果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仅为当事双方确立买卖关系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1970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合同是当事人之间设立、变更、终止民事关系的协议。依法成立的合同，受法律保护。” 此句话说明合同具有的特征是（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是单方的民事法律行为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均受法律保护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为产生某种民事法律效果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仅为当事双方确立买卖关系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75" y="4855147"/>
            <a:ext cx="1149992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7237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9150500" y="1755647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1680" y="1656430"/>
            <a:ext cx="7129591" cy="2380300"/>
            <a:chOff x="1691918" y="1102860"/>
            <a:chExt cx="7129591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68E1D69-C625-48C6-872C-35074DE36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978CAEB-0AF6-484B-BCEC-30B0F38EBB82}"/>
              </a:ext>
            </a:extLst>
          </p:cNvPr>
          <p:cNvSpPr/>
          <p:nvPr/>
        </p:nvSpPr>
        <p:spPr>
          <a:xfrm>
            <a:off x="10435789" y="763050"/>
            <a:ext cx="1230347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3279192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95561" y="2122544"/>
            <a:ext cx="9110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．仲裁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&amp;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B768C8B-994A-4895-A12C-8E04BACC7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8F1D2ED-6489-4C1A-9520-AC6424F6CF0A}"/>
              </a:ext>
            </a:extLst>
          </p:cNvPr>
          <p:cNvSpPr/>
          <p:nvPr/>
        </p:nvSpPr>
        <p:spPr>
          <a:xfrm>
            <a:off x="10435789" y="763050"/>
            <a:ext cx="1230347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38">
            <a:extLst>
              <a:ext uri="{FF2B5EF4-FFF2-40B4-BE49-F238E27FC236}">
                <a16:creationId xmlns="" xmlns:a16="http://schemas.microsoft.com/office/drawing/2014/main" id="{6B774D2B-589E-4C98-92CA-64E7842ACB3D}"/>
              </a:ext>
            </a:extLst>
          </p:cNvPr>
          <p:cNvSpPr/>
          <p:nvPr/>
        </p:nvSpPr>
        <p:spPr>
          <a:xfrm flipH="1">
            <a:off x="9150500" y="1755647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0C02C70-8509-4ABD-8109-A2B7448A743C}"/>
              </a:ext>
            </a:extLst>
          </p:cNvPr>
          <p:cNvGrpSpPr/>
          <p:nvPr/>
        </p:nvGrpSpPr>
        <p:grpSpPr>
          <a:xfrm>
            <a:off x="1691680" y="1656430"/>
            <a:ext cx="7129591" cy="2380300"/>
            <a:chOff x="1691918" y="1102860"/>
            <a:chExt cx="7129591" cy="2380300"/>
          </a:xfrm>
        </p:grpSpPr>
        <p:sp>
          <p:nvSpPr>
            <p:cNvPr id="23" name="圆角矩形 36">
              <a:extLst>
                <a:ext uri="{FF2B5EF4-FFF2-40B4-BE49-F238E27FC236}">
                  <a16:creationId xmlns="" xmlns:a16="http://schemas.microsoft.com/office/drawing/2014/main" id="{5EE8AA14-CECA-4B21-8E9B-A62719F6192B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7DAA1B6C-64B5-4AC8-938A-55DF58A7E4D2}"/>
                </a:ext>
              </a:extLst>
            </p:cNvPr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F31190A4-84B4-4E2E-A01E-E88AFD867270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40">
              <a:extLst>
                <a:ext uri="{FF2B5EF4-FFF2-40B4-BE49-F238E27FC236}">
                  <a16:creationId xmlns="" xmlns:a16="http://schemas.microsoft.com/office/drawing/2014/main" id="{F6193F33-191B-493E-BC8E-4A2538735857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36127342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95561" y="2122544"/>
            <a:ext cx="91109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．仲裁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&amp;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仲裁：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发生争议的两方当事人自愿地达成协议，将他们之间发生的争议提交一定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仲裁机构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裁决、解决的一种办法。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诉讼：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经济纠纷的一方当事人到法院起诉，控告另一方当事人有违约行为，要求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给予救济或惩处另一方当事人的法律制度。法院的判决具有国家强制力。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FC8454D-B772-42B9-9406-8DED2EB5B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587DBD94-A2D0-40F8-BFB3-8F4EC62E2F77}"/>
              </a:ext>
            </a:extLst>
          </p:cNvPr>
          <p:cNvSpPr/>
          <p:nvPr/>
        </p:nvSpPr>
        <p:spPr>
          <a:xfrm>
            <a:off x="10435789" y="763050"/>
            <a:ext cx="1230347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38">
            <a:extLst>
              <a:ext uri="{FF2B5EF4-FFF2-40B4-BE49-F238E27FC236}">
                <a16:creationId xmlns="" xmlns:a16="http://schemas.microsoft.com/office/drawing/2014/main" id="{C575265B-EE7B-48CC-AEF8-84AEE64D4D3D}"/>
              </a:ext>
            </a:extLst>
          </p:cNvPr>
          <p:cNvSpPr/>
          <p:nvPr/>
        </p:nvSpPr>
        <p:spPr>
          <a:xfrm flipH="1">
            <a:off x="9150500" y="1755647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D010C365-897A-4D53-9EB5-C1C5C878DABB}"/>
              </a:ext>
            </a:extLst>
          </p:cNvPr>
          <p:cNvGrpSpPr/>
          <p:nvPr/>
        </p:nvGrpSpPr>
        <p:grpSpPr>
          <a:xfrm>
            <a:off x="1691680" y="1656430"/>
            <a:ext cx="7129591" cy="2380300"/>
            <a:chOff x="1691918" y="1102860"/>
            <a:chExt cx="7129591" cy="2380300"/>
          </a:xfrm>
        </p:grpSpPr>
        <p:sp>
          <p:nvSpPr>
            <p:cNvPr id="23" name="圆角矩形 36">
              <a:extLst>
                <a:ext uri="{FF2B5EF4-FFF2-40B4-BE49-F238E27FC236}">
                  <a16:creationId xmlns="" xmlns:a16="http://schemas.microsoft.com/office/drawing/2014/main" id="{057F742E-965C-4314-9145-319F1BC68C5E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F01E4838-B1B4-427E-800E-C39D5795EEDC}"/>
                </a:ext>
              </a:extLst>
            </p:cNvPr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45636EF4-7790-4555-8AA1-7794D71D6C8A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40">
              <a:extLst>
                <a:ext uri="{FF2B5EF4-FFF2-40B4-BE49-F238E27FC236}">
                  <a16:creationId xmlns="" xmlns:a16="http://schemas.microsoft.com/office/drawing/2014/main" id="{820CD5CF-A245-4F8F-9D6E-A06DD10264C6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24442785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15671" y="2307373"/>
            <a:ext cx="100232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2．仲裁与诉讼的区别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（1）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根本区别）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受理案件的依据不同   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协议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管辖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&amp;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强制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管辖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（2）审理案件的组织人员不同                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自行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指定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&amp;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法院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指定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（3）审理案件的方式不同。                    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不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公开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&amp; 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公开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（4）处理结果不同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                       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裁决</a:t>
            </a:r>
            <a:r>
              <a:rPr lang="zh-CN" altLang="zh-CN" sz="2400" u="sng" dirty="0">
                <a:latin typeface="楷体" panose="02010609060101010101" charset="-122"/>
                <a:ea typeface="楷体" panose="02010609060101010101" charset="-122"/>
              </a:rPr>
              <a:t>终局性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&amp;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两审终审制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（5）受理案件机构的性质不同                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民进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性质的社会团体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&amp;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法院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（6）处理结果境外执行的不同                     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AD60983-7C08-496F-B750-ED986BDE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FBC4475-4D9E-42C2-9E3C-44D7C23631AF}"/>
              </a:ext>
            </a:extLst>
          </p:cNvPr>
          <p:cNvSpPr/>
          <p:nvPr/>
        </p:nvSpPr>
        <p:spPr>
          <a:xfrm>
            <a:off x="10435789" y="763050"/>
            <a:ext cx="1230347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38">
            <a:extLst>
              <a:ext uri="{FF2B5EF4-FFF2-40B4-BE49-F238E27FC236}">
                <a16:creationId xmlns="" xmlns:a16="http://schemas.microsoft.com/office/drawing/2014/main" id="{8EEC4713-3DDE-41F8-9C8E-F6B98C3CEB7F}"/>
              </a:ext>
            </a:extLst>
          </p:cNvPr>
          <p:cNvSpPr/>
          <p:nvPr/>
        </p:nvSpPr>
        <p:spPr>
          <a:xfrm flipH="1">
            <a:off x="9150500" y="1755647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A0792611-FF1E-413C-BC5B-4848589C60C8}"/>
              </a:ext>
            </a:extLst>
          </p:cNvPr>
          <p:cNvGrpSpPr/>
          <p:nvPr/>
        </p:nvGrpSpPr>
        <p:grpSpPr>
          <a:xfrm>
            <a:off x="1691680" y="1656430"/>
            <a:ext cx="7129591" cy="2380300"/>
            <a:chOff x="1691918" y="1102860"/>
            <a:chExt cx="7129591" cy="2380300"/>
          </a:xfrm>
        </p:grpSpPr>
        <p:sp>
          <p:nvSpPr>
            <p:cNvPr id="23" name="圆角矩形 36">
              <a:extLst>
                <a:ext uri="{FF2B5EF4-FFF2-40B4-BE49-F238E27FC236}">
                  <a16:creationId xmlns="" xmlns:a16="http://schemas.microsoft.com/office/drawing/2014/main" id="{A6599DA9-0F15-4F0C-A47B-23022FF641DE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BDA31D0A-A4FA-4E1F-A904-1D966B260CF8}"/>
                </a:ext>
              </a:extLst>
            </p:cNvPr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AE1AE593-97B9-4EDD-8F2C-1AFCFB8B1DD3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40">
              <a:extLst>
                <a:ext uri="{FF2B5EF4-FFF2-40B4-BE49-F238E27FC236}">
                  <a16:creationId xmlns="" xmlns:a16="http://schemas.microsoft.com/office/drawing/2014/main" id="{A8B33844-79CF-4DD2-A3BD-CFFA2CDC9BBF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3356929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79661" y="2350943"/>
            <a:ext cx="92633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3．仲裁协议的概念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和内容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zh-CN" sz="1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仲裁协议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合同当事人在合同中订立的仲裁条款，或者以其他方式达成的将争议提交仲裁的书面协议。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涉外仲裁协议的内容：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仲裁意愿、仲裁事项、仲裁地点、仲裁机构、仲裁程序规则、仲裁裁决的效力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2B5FB0FC-DA58-4C13-BEF5-724152749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" r="3512"/>
          <a:stretch/>
        </p:blipFill>
        <p:spPr>
          <a:xfrm>
            <a:off x="8838608" y="20096"/>
            <a:ext cx="3336139" cy="11742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5B6E7E9-A1FE-4C91-9663-260666222B12}"/>
              </a:ext>
            </a:extLst>
          </p:cNvPr>
          <p:cNvSpPr/>
          <p:nvPr/>
        </p:nvSpPr>
        <p:spPr>
          <a:xfrm>
            <a:off x="10435789" y="763050"/>
            <a:ext cx="1230347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38">
            <a:extLst>
              <a:ext uri="{FF2B5EF4-FFF2-40B4-BE49-F238E27FC236}">
                <a16:creationId xmlns="" xmlns:a16="http://schemas.microsoft.com/office/drawing/2014/main" id="{1DC1923E-3DEF-4F06-B5F5-EE73BB02B05B}"/>
              </a:ext>
            </a:extLst>
          </p:cNvPr>
          <p:cNvSpPr/>
          <p:nvPr/>
        </p:nvSpPr>
        <p:spPr>
          <a:xfrm flipH="1">
            <a:off x="9150500" y="1755647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E3C4BA0-4656-4565-AC16-D9B472FEF012}"/>
              </a:ext>
            </a:extLst>
          </p:cNvPr>
          <p:cNvGrpSpPr/>
          <p:nvPr/>
        </p:nvGrpSpPr>
        <p:grpSpPr>
          <a:xfrm>
            <a:off x="1691680" y="1656430"/>
            <a:ext cx="7129591" cy="2380300"/>
            <a:chOff x="1691918" y="1102860"/>
            <a:chExt cx="7129591" cy="2380300"/>
          </a:xfrm>
        </p:grpSpPr>
        <p:sp>
          <p:nvSpPr>
            <p:cNvPr id="23" name="圆角矩形 36">
              <a:extLst>
                <a:ext uri="{FF2B5EF4-FFF2-40B4-BE49-F238E27FC236}">
                  <a16:creationId xmlns="" xmlns:a16="http://schemas.microsoft.com/office/drawing/2014/main" id="{6C416B3A-AF2D-46D4-8694-9557BB5ED5CF}"/>
                </a:ext>
              </a:extLst>
            </p:cNvPr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A250A855-F14E-489D-9818-7E822638DD08}"/>
                </a:ext>
              </a:extLst>
            </p:cNvPr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41E678BC-82B0-404F-8147-0FE8C319D9B4}"/>
                </a:ext>
              </a:extLst>
            </p:cNvPr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40">
              <a:extLst>
                <a:ext uri="{FF2B5EF4-FFF2-40B4-BE49-F238E27FC236}">
                  <a16:creationId xmlns="" xmlns:a16="http://schemas.microsoft.com/office/drawing/2014/main" id="{A4ADEE0A-E1E2-4DF7-890B-50A5D3839CC9}"/>
                </a:ext>
              </a:extLst>
            </p:cNvPr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常见的法律问题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17">
            <a:extLst>
              <a:ext uri="{FF2B5EF4-FFF2-40B4-BE49-F238E27FC236}">
                <a16:creationId xmlns="" xmlns:a16="http://schemas.microsoft.com/office/drawing/2014/main" id="{E456BC40-09B5-401A-B0EF-AA8BA24FE8A8}"/>
              </a:ext>
            </a:extLst>
          </p:cNvPr>
          <p:cNvSpPr txBox="1"/>
          <p:nvPr/>
        </p:nvSpPr>
        <p:spPr>
          <a:xfrm>
            <a:off x="1990045" y="1782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国际商务谈判的常见法律问题</a:t>
            </a:r>
          </a:p>
        </p:txBody>
      </p:sp>
    </p:spTree>
    <p:extLst>
      <p:ext uri="{BB962C8B-B14F-4D97-AF65-F5344CB8AC3E}">
        <p14:creationId xmlns:p14="http://schemas.microsoft.com/office/powerpoint/2010/main" val="20574311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法律学角度来讲，其结果是终局性的是（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调解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诉讼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8875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法律学角度来讲，其结果是终局性的是（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调解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诉讼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仲裁裁决的效力。它主要是指裁决是否具有终局性，是否对双方具有约束力。我国法律规定，经我国涉外仲裁机构作出的裁决，当事人不得向法院上诉。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3167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有关涉外仲裁协议的说法正确的是（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不能继续向法院上诉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不能临时设置仲裁庭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不能在第三国仲裁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不能自由制造仲裁规则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22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4989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9197" y="1769498"/>
            <a:ext cx="5379763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谈判专家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在其著作的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《合同谈判手册》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中对谈判的环境作了系统的归类和分析。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8110167" y="237109"/>
            <a:ext cx="1098911" cy="45854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2AF9C85-20BA-4643-BED1-20F62718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39" y="61221"/>
            <a:ext cx="2923447" cy="14036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119897C-7B21-49DD-AFCB-32F18D38F130}"/>
              </a:ext>
            </a:extLst>
          </p:cNvPr>
          <p:cNvSpPr/>
          <p:nvPr/>
        </p:nvSpPr>
        <p:spPr>
          <a:xfrm>
            <a:off x="11415977" y="61220"/>
            <a:ext cx="739805" cy="34265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2.1.0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谈判中的环境因素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7">
            <a:extLst>
              <a:ext uri="{FF2B5EF4-FFF2-40B4-BE49-F238E27FC236}">
                <a16:creationId xmlns="" xmlns:a16="http://schemas.microsoft.com/office/drawing/2014/main" id="{556AFF0B-1A5D-453B-9864-BEF54CA2FA89}"/>
              </a:ext>
            </a:extLst>
          </p:cNvPr>
          <p:cNvSpPr txBox="1"/>
          <p:nvPr/>
        </p:nvSpPr>
        <p:spPr>
          <a:xfrm>
            <a:off x="1907704" y="10341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国际商务谈判中的环境因素</a:t>
            </a:r>
          </a:p>
        </p:txBody>
      </p:sp>
    </p:spTree>
    <p:extLst>
      <p:ext uri="{BB962C8B-B14F-4D97-AF65-F5344CB8AC3E}">
        <p14:creationId xmlns:p14="http://schemas.microsoft.com/office/powerpoint/2010/main" val="3860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有关涉外仲裁协议的说法正确的是（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不能继续向法院上诉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不能临时设置仲裁庭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不能在第三国仲裁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不能自由制造仲裁规则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434350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有关涉外仲裁协议的说法中，不正确的是（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能在第三国仲裁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能临时设置仲裁庭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能继续向法院上诉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能自由选用仲裁规则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9135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有关涉外仲裁协议的说法中，不正确的是（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能在第三国仲裁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能临时设置仲裁庭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能继续向法院上诉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能自由选用仲裁规则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我国法院是两审终审制，一方当事人对法院判决不服的可以上诉；仲裁裁决是终局性的，不能上诉，也不允许再向任何机构提出变更裁决的要求，败诉方如不自动执行裁决，胜诉方可以向法院申请强制执行。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/>
          <p:nvPr/>
        </p:nvCxnSpPr>
        <p:spPr>
          <a:xfrm rot="5400000" flipH="1" flipV="1">
            <a:off x="3048529" y="2295027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35941" y="2079646"/>
            <a:ext cx="223796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  <a:r>
              <a:rPr lang="zh-CN" altLang="en-US" sz="2400" b="1" u="sng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活动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135943" y="4613852"/>
            <a:ext cx="223796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  <a:r>
              <a:rPr lang="zh-CN" altLang="en-US" sz="2400" b="1" u="sng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特征</a:t>
            </a:r>
          </a:p>
        </p:txBody>
      </p:sp>
      <p:cxnSp>
        <p:nvCxnSpPr>
          <p:cNvPr id="21" name="曲线连接符 20"/>
          <p:cNvCxnSpPr/>
          <p:nvPr/>
        </p:nvCxnSpPr>
        <p:spPr>
          <a:xfrm rot="16200000" flipH="1">
            <a:off x="3102576" y="3796616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907704" y="3388781"/>
            <a:ext cx="2018837" cy="4565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615953" y="2525871"/>
            <a:ext cx="3603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23529" y="2002477"/>
            <a:ext cx="349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如：认识、情感、意志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615953" y="5030048"/>
            <a:ext cx="3603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85104" y="4486655"/>
            <a:ext cx="426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如：动机、需要、气质、性格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国际商务谈判的心理因素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5D5609E8-967C-4ADD-92FB-577BF260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79887A77-1287-4622-9842-4A4EF49CC968}"/>
              </a:ext>
            </a:extLst>
          </p:cNvPr>
          <p:cNvSpPr/>
          <p:nvPr/>
        </p:nvSpPr>
        <p:spPr>
          <a:xfrm>
            <a:off x="9539137" y="341864"/>
            <a:ext cx="1363325" cy="50347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49565" y="3200627"/>
            <a:ext cx="620541" cy="3186266"/>
            <a:chOff x="3667013" y="2264545"/>
            <a:chExt cx="1063703" cy="1264390"/>
          </a:xfrm>
        </p:grpSpPr>
        <p:grpSp>
          <p:nvGrpSpPr>
            <p:cNvPr id="33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4" name="直接连接符 33"/>
            <p:cNvCxnSpPr>
              <a:stCxn id="37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2415420" y="2914982"/>
            <a:ext cx="5356979" cy="3723938"/>
            <a:chOff x="2415421" y="2914982"/>
            <a:chExt cx="4647536" cy="3723938"/>
          </a:xfrm>
        </p:grpSpPr>
        <p:sp>
          <p:nvSpPr>
            <p:cNvPr id="29" name="圆角矩形 28"/>
            <p:cNvSpPr/>
            <p:nvPr/>
          </p:nvSpPr>
          <p:spPr>
            <a:xfrm>
              <a:off x="2415421" y="2914982"/>
              <a:ext cx="4647536" cy="5304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一、国际商务谈判中的个体心理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415421" y="4474952"/>
              <a:ext cx="4647536" cy="506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23683" y="6134864"/>
              <a:ext cx="4639274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5D5609E8-967C-4ADD-92FB-577BF260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9887A77-1287-4622-9842-4A4EF49CC968}"/>
              </a:ext>
            </a:extLst>
          </p:cNvPr>
          <p:cNvSpPr/>
          <p:nvPr/>
        </p:nvSpPr>
        <p:spPr>
          <a:xfrm>
            <a:off x="9539137" y="341864"/>
            <a:ext cx="1363325" cy="50347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D09C657B-9EFE-4EAC-A6FE-C423C9B316BD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国际商务谈判的心理因素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2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国际商务谈判中的个体心理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1D5CD7-64F8-472B-91BF-EBF290625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50CFDA8-2E55-4D48-8169-1A4333A94BC2}"/>
              </a:ext>
            </a:extLst>
          </p:cNvPr>
          <p:cNvSpPr/>
          <p:nvPr/>
        </p:nvSpPr>
        <p:spPr>
          <a:xfrm>
            <a:off x="11211743" y="84610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2D7AF686-DB67-4FBC-AE24-35A48CB9C992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41429FE-81AD-463C-B459-D97495635A82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国际商务谈判中的个体心理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国际商务谈判中的个体心理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9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12406" y="2329871"/>
            <a:ext cx="72163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个性（表现为性格、能力、素质）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情绪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态度（包括认识、情感、意向三要素）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印象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知觉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61FBAE4-AB65-4BA2-AC5F-332659A59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C055619-4C04-4769-9522-0A6B40E603C1}"/>
              </a:ext>
            </a:extLst>
          </p:cNvPr>
          <p:cNvSpPr/>
          <p:nvPr/>
        </p:nvSpPr>
        <p:spPr>
          <a:xfrm>
            <a:off x="11211743" y="84610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1E3A674-26D5-40B9-B983-A6E264E94DB8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B73C8385-49A9-4089-B791-831EED6587B2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1" name="圆角矩形 21">
              <a:extLst>
                <a:ext uri="{FF2B5EF4-FFF2-40B4-BE49-F238E27FC236}">
                  <a16:creationId xmlns="" xmlns:a16="http://schemas.microsoft.com/office/drawing/2014/main" id="{A4E491DB-2E98-4C84-9D53-C480ED5557F8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国际商务谈判中的个体心理</a:t>
              </a:r>
            </a:p>
          </p:txBody>
        </p:sp>
        <p:cxnSp>
          <p:nvCxnSpPr>
            <p:cNvPr id="24" name="曲线连接符 22">
              <a:extLst>
                <a:ext uri="{FF2B5EF4-FFF2-40B4-BE49-F238E27FC236}">
                  <a16:creationId xmlns="" xmlns:a16="http://schemas.microsoft.com/office/drawing/2014/main" id="{6D121A6F-FD06-4DDE-AE58-A50530FBE260}"/>
                </a:ext>
              </a:extLst>
            </p:cNvPr>
            <p:cNvCxnSpPr>
              <a:endCxn id="21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五边形 25">
            <a:extLst>
              <a:ext uri="{FF2B5EF4-FFF2-40B4-BE49-F238E27FC236}">
                <a16:creationId xmlns="" xmlns:a16="http://schemas.microsoft.com/office/drawing/2014/main" id="{2B559103-D6FF-416F-A311-4689C9395D37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DEADF18-C36C-409F-A75E-DD775E41F22A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国际商务谈判中的个体心理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2.3.1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国际商务谈判中的个体心理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4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58280" y="2353837"/>
            <a:ext cx="8579296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：由两个以上的个体组成，为实现共同的目标，遵守共同的规范而相互联系、影响和配合的个体组合体。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AF09A8A2-35A4-4A80-B977-6DEC16EF7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11A5CFD-C65D-4C34-875C-CA26E8FA13BC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ABC1381-2AD7-478E-8AAE-69834E8B38BB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F427F913-B15A-4A5B-B1CB-2CD183D30B30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1" name="圆角矩形 21">
              <a:extLst>
                <a:ext uri="{FF2B5EF4-FFF2-40B4-BE49-F238E27FC236}">
                  <a16:creationId xmlns="" xmlns:a16="http://schemas.microsoft.com/office/drawing/2014/main" id="{3EC2874D-AF42-46B9-9D57-15C5B7D46D2C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4" name="曲线连接符 22">
              <a:extLst>
                <a:ext uri="{FF2B5EF4-FFF2-40B4-BE49-F238E27FC236}">
                  <a16:creationId xmlns="" xmlns:a16="http://schemas.microsoft.com/office/drawing/2014/main" id="{568B0F1D-1E1F-4031-A6B3-4C24770CF3E4}"/>
                </a:ext>
              </a:extLst>
            </p:cNvPr>
            <p:cNvCxnSpPr>
              <a:endCxn id="21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五边形 25">
            <a:extLst>
              <a:ext uri="{FF2B5EF4-FFF2-40B4-BE49-F238E27FC236}">
                <a16:creationId xmlns="" xmlns:a16="http://schemas.microsoft.com/office/drawing/2014/main" id="{B63CF38E-DA7B-49A9-9932-C9D199682DF5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C9FF1888-38FC-46DD-995E-7CF88C4E686C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5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58280" y="2353837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两个以上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的个体组成，为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实现共同的目标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遵守共同的规范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而相互联系、影响和配合的个体组合体。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C020C51-4D18-4CC3-AFBB-4B9011E73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E012174-D31F-481B-8FA9-7DF2C8D96220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DDFA821-85B3-44FA-AD63-45BB6FC22E7E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4921E7C8-A8A5-4072-BA18-C08BD8ECAC82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1" name="圆角矩形 21">
              <a:extLst>
                <a:ext uri="{FF2B5EF4-FFF2-40B4-BE49-F238E27FC236}">
                  <a16:creationId xmlns="" xmlns:a16="http://schemas.microsoft.com/office/drawing/2014/main" id="{76427C87-4B61-4C9E-9B92-B88BD7E6E664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4" name="曲线连接符 22">
              <a:extLst>
                <a:ext uri="{FF2B5EF4-FFF2-40B4-BE49-F238E27FC236}">
                  <a16:creationId xmlns="" xmlns:a16="http://schemas.microsoft.com/office/drawing/2014/main" id="{6375F89A-B396-4C2C-8848-3F69CC1C74E1}"/>
                </a:ext>
              </a:extLst>
            </p:cNvPr>
            <p:cNvCxnSpPr>
              <a:endCxn id="21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五边形 25">
            <a:extLst>
              <a:ext uri="{FF2B5EF4-FFF2-40B4-BE49-F238E27FC236}">
                <a16:creationId xmlns="" xmlns:a16="http://schemas.microsoft.com/office/drawing/2014/main" id="{A1856EE5-CA6A-4170-80F0-16E6BCD07714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D866D950-6CD3-4D98-99D3-20CC3F2E9CD3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9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691680" cy="6574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58280" y="2353837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两个以上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的个体组成，为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实现共同的目标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遵守共同的规范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而相互联系、影响和配合的个体组合体。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58280" y="3846766"/>
            <a:ext cx="39266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）由两人以上组成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）有共同的目标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）有严明的纪律约束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AAE0D7D3-10EE-46E1-8935-09188BD2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"/>
          <a:stretch/>
        </p:blipFill>
        <p:spPr>
          <a:xfrm>
            <a:off x="9539137" y="41694"/>
            <a:ext cx="2579171" cy="1104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6899901-3692-484A-8541-353B0D860525}"/>
              </a:ext>
            </a:extLst>
          </p:cNvPr>
          <p:cNvSpPr/>
          <p:nvPr/>
        </p:nvSpPr>
        <p:spPr>
          <a:xfrm>
            <a:off x="11211743" y="434513"/>
            <a:ext cx="906565" cy="319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7BD7A4B2-F17D-4A7B-A3F5-106D2FE81022}"/>
              </a:ext>
            </a:extLst>
          </p:cNvPr>
          <p:cNvSpPr txBox="1"/>
          <p:nvPr/>
        </p:nvSpPr>
        <p:spPr>
          <a:xfrm>
            <a:off x="1990045" y="1782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国际商务谈判的心理因素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E2CC05D9-EF75-4DA5-AC91-EC97E4437253}"/>
              </a:ext>
            </a:extLst>
          </p:cNvPr>
          <p:cNvGrpSpPr/>
          <p:nvPr/>
        </p:nvGrpSpPr>
        <p:grpSpPr>
          <a:xfrm>
            <a:off x="1691680" y="1629161"/>
            <a:ext cx="6807359" cy="3623940"/>
            <a:chOff x="1718076" y="1741268"/>
            <a:chExt cx="6339216" cy="3106354"/>
          </a:xfrm>
        </p:grpSpPr>
        <p:sp>
          <p:nvSpPr>
            <p:cNvPr id="24" name="圆角矩形 21">
              <a:extLst>
                <a:ext uri="{FF2B5EF4-FFF2-40B4-BE49-F238E27FC236}">
                  <a16:creationId xmlns="" xmlns:a16="http://schemas.microsoft.com/office/drawing/2014/main" id="{53C67072-01CB-4497-BB9A-4B214A4ADCA2}"/>
                </a:ext>
              </a:extLst>
            </p:cNvPr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国际商务谈判中的群体心理</a:t>
              </a:r>
            </a:p>
          </p:txBody>
        </p:sp>
        <p:cxnSp>
          <p:nvCxnSpPr>
            <p:cNvPr id="25" name="曲线连接符 22">
              <a:extLst>
                <a:ext uri="{FF2B5EF4-FFF2-40B4-BE49-F238E27FC236}">
                  <a16:creationId xmlns="" xmlns:a16="http://schemas.microsoft.com/office/drawing/2014/main" id="{EAE259ED-681C-4EA7-9274-BB9C270E6BFE}"/>
                </a:ext>
              </a:extLst>
            </p:cNvPr>
            <p:cNvCxnSpPr>
              <a:endCxn id="24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五边形 25">
            <a:extLst>
              <a:ext uri="{FF2B5EF4-FFF2-40B4-BE49-F238E27FC236}">
                <a16:creationId xmlns="" xmlns:a16="http://schemas.microsoft.com/office/drawing/2014/main" id="{DD6717AA-7C3B-45B0-A160-0841C950E103}"/>
              </a:ext>
            </a:extLst>
          </p:cNvPr>
          <p:cNvSpPr/>
          <p:nvPr/>
        </p:nvSpPr>
        <p:spPr>
          <a:xfrm flipH="1">
            <a:off x="8898115" y="1629162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894CC1DE-68E1-4F39-8BF1-D60363120292}"/>
              </a:ext>
            </a:extLst>
          </p:cNvPr>
          <p:cNvSpPr txBox="1"/>
          <p:nvPr/>
        </p:nvSpPr>
        <p:spPr>
          <a:xfrm>
            <a:off x="1907704" y="10341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国际商务谈判中的群体心理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国际商务谈判中的群体心理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3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11257</Words>
  <Application>Microsoft Office PowerPoint</Application>
  <PresentationFormat>自定义</PresentationFormat>
  <Paragraphs>1572</Paragraphs>
  <Slides>129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129</vt:i4>
      </vt:variant>
    </vt:vector>
  </HeadingPairs>
  <TitlesOfParts>
    <vt:vector size="132" baseType="lpstr">
      <vt:lpstr>Office 主题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thy</cp:lastModifiedBy>
  <cp:revision>284</cp:revision>
  <dcterms:created xsi:type="dcterms:W3CDTF">2018-05-15T04:43:17Z</dcterms:created>
  <dcterms:modified xsi:type="dcterms:W3CDTF">2018-12-06T12:09:05Z</dcterms:modified>
</cp:coreProperties>
</file>