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719" r:id="rId3"/>
    <p:sldId id="856" r:id="rId4"/>
    <p:sldId id="835" r:id="rId5"/>
    <p:sldId id="836" r:id="rId6"/>
    <p:sldId id="837" r:id="rId7"/>
    <p:sldId id="838" r:id="rId8"/>
    <p:sldId id="839" r:id="rId9"/>
    <p:sldId id="840" r:id="rId10"/>
    <p:sldId id="841" r:id="rId11"/>
    <p:sldId id="842" r:id="rId12"/>
    <p:sldId id="843" r:id="rId13"/>
    <p:sldId id="844" r:id="rId14"/>
    <p:sldId id="859" r:id="rId15"/>
    <p:sldId id="845" r:id="rId16"/>
    <p:sldId id="846" r:id="rId17"/>
    <p:sldId id="847" r:id="rId18"/>
    <p:sldId id="848" r:id="rId19"/>
    <p:sldId id="849" r:id="rId20"/>
    <p:sldId id="850" r:id="rId21"/>
    <p:sldId id="851" r:id="rId22"/>
    <p:sldId id="852" r:id="rId23"/>
    <p:sldId id="853" r:id="rId24"/>
    <p:sldId id="854" r:id="rId25"/>
    <p:sldId id="855" r:id="rId26"/>
    <p:sldId id="414" r:id="rId27"/>
    <p:sldId id="625" r:id="rId28"/>
    <p:sldId id="826" r:id="rId29"/>
    <p:sldId id="828" r:id="rId30"/>
    <p:sldId id="609" r:id="rId31"/>
    <p:sldId id="611" r:id="rId32"/>
    <p:sldId id="720" r:id="rId33"/>
    <p:sldId id="829" r:id="rId34"/>
    <p:sldId id="721" r:id="rId35"/>
    <p:sldId id="722" r:id="rId36"/>
    <p:sldId id="724" r:id="rId37"/>
    <p:sldId id="728" r:id="rId38"/>
    <p:sldId id="734" r:id="rId39"/>
    <p:sldId id="727" r:id="rId40"/>
    <p:sldId id="729" r:id="rId41"/>
    <p:sldId id="730" r:id="rId42"/>
    <p:sldId id="731" r:id="rId43"/>
    <p:sldId id="732" r:id="rId44"/>
    <p:sldId id="733" r:id="rId45"/>
    <p:sldId id="735" r:id="rId46"/>
    <p:sldId id="736" r:id="rId47"/>
    <p:sldId id="725" r:id="rId48"/>
    <p:sldId id="737" r:id="rId49"/>
    <p:sldId id="738" r:id="rId50"/>
    <p:sldId id="830" r:id="rId51"/>
    <p:sldId id="740" r:id="rId52"/>
    <p:sldId id="741" r:id="rId53"/>
    <p:sldId id="742" r:id="rId54"/>
    <p:sldId id="743" r:id="rId55"/>
    <p:sldId id="744" r:id="rId56"/>
    <p:sldId id="745" r:id="rId57"/>
    <p:sldId id="746" r:id="rId58"/>
    <p:sldId id="748" r:id="rId59"/>
    <p:sldId id="749" r:id="rId60"/>
    <p:sldId id="750" r:id="rId61"/>
    <p:sldId id="751" r:id="rId62"/>
    <p:sldId id="752" r:id="rId63"/>
    <p:sldId id="760" r:id="rId64"/>
    <p:sldId id="767" r:id="rId65"/>
    <p:sldId id="794" r:id="rId66"/>
    <p:sldId id="795" r:id="rId67"/>
    <p:sldId id="793" r:id="rId68"/>
    <p:sldId id="796" r:id="rId69"/>
    <p:sldId id="797" r:id="rId70"/>
    <p:sldId id="798" r:id="rId71"/>
    <p:sldId id="799" r:id="rId72"/>
    <p:sldId id="800" r:id="rId73"/>
    <p:sldId id="765" r:id="rId74"/>
    <p:sldId id="772" r:id="rId75"/>
    <p:sldId id="773" r:id="rId76"/>
    <p:sldId id="801" r:id="rId77"/>
    <p:sldId id="774" r:id="rId78"/>
    <p:sldId id="858" r:id="rId79"/>
    <p:sldId id="775" r:id="rId80"/>
    <p:sldId id="776" r:id="rId81"/>
    <p:sldId id="811" r:id="rId82"/>
    <p:sldId id="812" r:id="rId83"/>
    <p:sldId id="813" r:id="rId84"/>
    <p:sldId id="814" r:id="rId85"/>
    <p:sldId id="857" r:id="rId8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2" autoAdjust="0"/>
    <p:restoredTop sz="93370" autoAdjust="0"/>
  </p:normalViewPr>
  <p:slideViewPr>
    <p:cSldViewPr snapToGrid="0">
      <p:cViewPr varScale="1">
        <p:scale>
          <a:sx n="62" d="100"/>
          <a:sy n="62" d="100"/>
        </p:scale>
        <p:origin x="1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638-9698-4EDC-9412-A158CEC4640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0CF5-E53E-4C03-B429-557B55F2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4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1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48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40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8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99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59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8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2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08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59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1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31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6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67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06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10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93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57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7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8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38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2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33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37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54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际商务谈判中常运用“问”作为摸清对方需要、掌握对方心理、表达自己感情的手段。如何“问”是很有讲究的，重视和灵活运用发问的技巧，不仅可以引起双方的讨论，获取信息，而且还可以控制谈判的方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532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69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430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83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6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26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709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436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778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972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905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054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4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86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9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1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3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2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3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180" y="1051276"/>
            <a:ext cx="583340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66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66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4232" y="2207024"/>
            <a:ext cx="57674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主讲：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6174" y="4036422"/>
            <a:ext cx="5375827" cy="760730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149196"/>
            <a:ext cx="1663516" cy="150455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05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13089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0" name="文本框 4"/>
          <p:cNvSpPr txBox="1"/>
          <p:nvPr/>
        </p:nvSpPr>
        <p:spPr>
          <a:xfrm>
            <a:off x="2624006" y="2065069"/>
            <a:ext cx="10875010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（三）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妥善处理谈判僵局的</a:t>
            </a:r>
            <a:r>
              <a:rPr lang="zh-CN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最佳时机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1．及时答复对方的反对意见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2．适当拖延答复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3．争取主动，先发制人</a:t>
            </a:r>
          </a:p>
        </p:txBody>
      </p:sp>
      <p:sp>
        <p:nvSpPr>
          <p:cNvPr id="2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4.6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处理僵局的策略</a:t>
            </a: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4.6.4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妥善处理谈判僵局的方法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435"/>
            <a:ext cx="3552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0531924" y="952252"/>
            <a:ext cx="1630096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32"/>
          <p:cNvSpPr txBox="1"/>
          <p:nvPr/>
        </p:nvSpPr>
        <p:spPr>
          <a:xfrm>
            <a:off x="14450" y="33997"/>
            <a:ext cx="2616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4.6.4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妥善处理谈判僵局的方法</a:t>
            </a:r>
          </a:p>
        </p:txBody>
      </p:sp>
    </p:spTree>
    <p:extLst>
      <p:ext uri="{BB962C8B-B14F-4D97-AF65-F5344CB8AC3E}">
        <p14:creationId xmlns:p14="http://schemas.microsoft.com/office/powerpoint/2010/main" val="412754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76926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1" name="文本框 4"/>
          <p:cNvSpPr txBox="1"/>
          <p:nvPr/>
        </p:nvSpPr>
        <p:spPr>
          <a:xfrm>
            <a:off x="2822534" y="2065069"/>
            <a:ext cx="7229454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（四）打破谈判中僵局的做法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1．采取横向式的谈判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2．改期再谈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3．改变谈判环境与气氛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4．叙旧情，强调双方共同点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5．更换谈判人员或者由领导出面调解</a:t>
            </a:r>
          </a:p>
        </p:txBody>
      </p:sp>
      <p:sp>
        <p:nvSpPr>
          <p:cNvPr id="2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4.6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处理僵局的策略</a:t>
            </a: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4.6.4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妥善处理谈判僵局的方法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435"/>
            <a:ext cx="3552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0531924" y="952252"/>
            <a:ext cx="1630096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32"/>
          <p:cNvSpPr txBox="1"/>
          <p:nvPr/>
        </p:nvSpPr>
        <p:spPr>
          <a:xfrm>
            <a:off x="14450" y="33997"/>
            <a:ext cx="2616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4.6.4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妥善处理谈判僵局的方法</a:t>
            </a:r>
          </a:p>
        </p:txBody>
      </p:sp>
    </p:spTree>
    <p:extLst>
      <p:ext uri="{BB962C8B-B14F-4D97-AF65-F5344CB8AC3E}">
        <p14:creationId xmlns:p14="http://schemas.microsoft.com/office/powerpoint/2010/main" val="228543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5864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1" name="文本框 4"/>
          <p:cNvSpPr txBox="1"/>
          <p:nvPr/>
        </p:nvSpPr>
        <p:spPr>
          <a:xfrm>
            <a:off x="2842394" y="2214093"/>
            <a:ext cx="7153858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（一）及时、灵活地调整和变换</a:t>
            </a:r>
            <a:r>
              <a:rPr 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谈判方式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（二）回绝对方不合理要求、降低对方目标要求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（三）防止让步失误，掌握好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妥协的艺术</a:t>
            </a:r>
          </a:p>
        </p:txBody>
      </p:sp>
      <p:sp>
        <p:nvSpPr>
          <p:cNvPr id="2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4.6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处理僵局的策略</a:t>
            </a: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4.6.5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处理谈判僵局应注意的几个问题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435"/>
            <a:ext cx="3552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0531924" y="1228852"/>
            <a:ext cx="815048" cy="346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32"/>
          <p:cNvSpPr txBox="1"/>
          <p:nvPr/>
        </p:nvSpPr>
        <p:spPr>
          <a:xfrm>
            <a:off x="14450" y="33997"/>
            <a:ext cx="3155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4.6.5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处理谈判僵局应注意的几个问题</a:t>
            </a:r>
          </a:p>
        </p:txBody>
      </p:sp>
    </p:spTree>
    <p:extLst>
      <p:ext uri="{BB962C8B-B14F-4D97-AF65-F5344CB8AC3E}">
        <p14:creationId xmlns:p14="http://schemas.microsoft.com/office/powerpoint/2010/main" val="10411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91165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1" name="文本框 4"/>
          <p:cNvSpPr txBox="1"/>
          <p:nvPr/>
        </p:nvSpPr>
        <p:spPr>
          <a:xfrm>
            <a:off x="2842394" y="1895350"/>
            <a:ext cx="7153858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）及时、灵活地调整和变换</a:t>
            </a:r>
            <a:r>
              <a:rPr 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2456330" y="2698139"/>
            <a:ext cx="84895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1．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立场式谈判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谈判者竭力谋求己方的最大利益，坚持对抗中的强硬立场，以迫使对方作出较大让步为直接目标的谈判方式。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运用谈判策略的宗旨是：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一争、二拖、三得利。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2．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原则式谈判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软硬结合的谈判方式，对事实强硬，对人软。根据事实来达成协议，以保持公正、客观的谈判态度</a:t>
            </a:r>
            <a:r>
              <a:rPr lang="zh-CN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  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开诚布公地讲道理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3．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合作式谈判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目标以能够达成协议为准，不但对人对事都较温和，而且也相信对方总是为了增进相互关系而让步。 </a:t>
            </a:r>
            <a:r>
              <a:rPr lang="en-US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化干戈为玉帛</a:t>
            </a:r>
            <a:r>
              <a:rPr lang="en-US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20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4.6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处理僵局的策略</a:t>
            </a:r>
          </a:p>
        </p:txBody>
      </p:sp>
      <p:sp>
        <p:nvSpPr>
          <p:cNvPr id="23" name="文本框 32"/>
          <p:cNvSpPr txBox="1"/>
          <p:nvPr/>
        </p:nvSpPr>
        <p:spPr>
          <a:xfrm>
            <a:off x="1842129" y="866997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4.6.5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处理谈判僵局应注意的几个问题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435"/>
            <a:ext cx="3552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0531924" y="1228852"/>
            <a:ext cx="815048" cy="346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32"/>
          <p:cNvSpPr txBox="1"/>
          <p:nvPr/>
        </p:nvSpPr>
        <p:spPr>
          <a:xfrm>
            <a:off x="14450" y="33997"/>
            <a:ext cx="3155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4.6.5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处理谈判僵局应注意的几个问题</a:t>
            </a:r>
          </a:p>
        </p:txBody>
      </p:sp>
    </p:spTree>
    <p:extLst>
      <p:ext uri="{BB962C8B-B14F-4D97-AF65-F5344CB8AC3E}">
        <p14:creationId xmlns:p14="http://schemas.microsoft.com/office/powerpoint/2010/main" val="239440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8DA375-E7BA-469F-82D0-10B75BC875AC}"/>
              </a:ext>
            </a:extLst>
          </p:cNvPr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240D35-8F25-4BC8-9A5C-09FF81C07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1864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93BC41-883C-41C0-B6B4-9763C715503C}"/>
              </a:ext>
            </a:extLst>
          </p:cNvPr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五边形 10">
            <a:extLst>
              <a:ext uri="{FF2B5EF4-FFF2-40B4-BE49-F238E27FC236}">
                <a16:creationId xmlns:a16="http://schemas.microsoft.com/office/drawing/2014/main" id="{6E4C70E0-0B3E-48E9-9485-D54F7E7AF24C}"/>
              </a:ext>
            </a:extLst>
          </p:cNvPr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82A164B-B9F0-4E8F-8FEB-1D1A3FD47A8F}"/>
              </a:ext>
            </a:extLst>
          </p:cNvPr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C31D144-3AB1-4289-BC55-484655262EC3}"/>
              </a:ext>
            </a:extLst>
          </p:cNvPr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102FD77-D7FB-4685-96FB-2E3EE99D6E1B}"/>
              </a:ext>
            </a:extLst>
          </p:cNvPr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CC7E1C6-B888-4B54-9C25-713CA3F20AE0}"/>
              </a:ext>
            </a:extLst>
          </p:cNvPr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C683E2-A0E1-427A-8DAE-95C31A8F3581}"/>
              </a:ext>
            </a:extLst>
          </p:cNvPr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7281AF-6F82-4EE5-A647-2DF82048761E}"/>
              </a:ext>
            </a:extLst>
          </p:cNvPr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EC2404-F412-435D-AC0C-3058106F706C}"/>
              </a:ext>
            </a:extLst>
          </p:cNvPr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C3CDB2-EBB9-4B82-9032-9B9F5F35FCE5}"/>
              </a:ext>
            </a:extLst>
          </p:cNvPr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810313-4963-427A-9202-D568FBD1A617}"/>
              </a:ext>
            </a:extLst>
          </p:cNvPr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B34663-F624-4A44-A67C-2DC87C28B1FD}"/>
              </a:ext>
            </a:extLst>
          </p:cNvPr>
          <p:cNvSpPr/>
          <p:nvPr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18" name="文本框 4">
            <a:extLst>
              <a:ext uri="{FF2B5EF4-FFF2-40B4-BE49-F238E27FC236}">
                <a16:creationId xmlns:a16="http://schemas.microsoft.com/office/drawing/2014/main" id="{8E0840E2-1FC7-4476-B180-189F51003368}"/>
              </a:ext>
            </a:extLst>
          </p:cNvPr>
          <p:cNvSpPr txBox="1"/>
          <p:nvPr/>
        </p:nvSpPr>
        <p:spPr>
          <a:xfrm>
            <a:off x="2534873" y="1854315"/>
            <a:ext cx="7153858" cy="7195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谈判类型、谈判对手类型、谈判方式 小结</a:t>
            </a:r>
            <a:endParaRPr 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32">
            <a:extLst>
              <a:ext uri="{FF2B5EF4-FFF2-40B4-BE49-F238E27FC236}">
                <a16:creationId xmlns:a16="http://schemas.microsoft.com/office/drawing/2014/main" id="{0E8C2D4C-1B48-4F71-B2BE-38084CF6E706}"/>
              </a:ext>
            </a:extLst>
          </p:cNvPr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4.6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处理僵局的策略</a:t>
            </a:r>
          </a:p>
        </p:txBody>
      </p:sp>
      <p:sp>
        <p:nvSpPr>
          <p:cNvPr id="21" name="文本框 32">
            <a:extLst>
              <a:ext uri="{FF2B5EF4-FFF2-40B4-BE49-F238E27FC236}">
                <a16:creationId xmlns:a16="http://schemas.microsoft.com/office/drawing/2014/main" id="{0EBFA623-6FE0-486A-8B3E-B29FA82B6098}"/>
              </a:ext>
            </a:extLst>
          </p:cNvPr>
          <p:cNvSpPr txBox="1"/>
          <p:nvPr/>
        </p:nvSpPr>
        <p:spPr>
          <a:xfrm>
            <a:off x="1842129" y="866997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4.6.5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处理谈判僵局应注意的几个问题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1E6166EC-71E6-4EE4-B3B7-3D8A54C6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435"/>
            <a:ext cx="3552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30FD4EE-F06B-4500-86C8-A430C3145D8E}"/>
              </a:ext>
            </a:extLst>
          </p:cNvPr>
          <p:cNvSpPr/>
          <p:nvPr/>
        </p:nvSpPr>
        <p:spPr>
          <a:xfrm>
            <a:off x="10531924" y="1228852"/>
            <a:ext cx="815048" cy="346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32">
            <a:extLst>
              <a:ext uri="{FF2B5EF4-FFF2-40B4-BE49-F238E27FC236}">
                <a16:creationId xmlns:a16="http://schemas.microsoft.com/office/drawing/2014/main" id="{0850F690-64AB-4E75-B609-D0FB0D4CEA5E}"/>
              </a:ext>
            </a:extLst>
          </p:cNvPr>
          <p:cNvSpPr txBox="1"/>
          <p:nvPr/>
        </p:nvSpPr>
        <p:spPr>
          <a:xfrm>
            <a:off x="14450" y="33997"/>
            <a:ext cx="3155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4.6.5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处理谈判僵局应注意的几个问题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5030A886-023B-485B-9E96-2B75A1D5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77127"/>
              </p:ext>
            </p:extLst>
          </p:nvPr>
        </p:nvGraphicFramePr>
        <p:xfrm>
          <a:off x="2534873" y="2964516"/>
          <a:ext cx="8403916" cy="243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79">
                  <a:extLst>
                    <a:ext uri="{9D8B030D-6E8A-4147-A177-3AD203B41FA5}">
                      <a16:colId xmlns:a16="http://schemas.microsoft.com/office/drawing/2014/main" val="690062546"/>
                    </a:ext>
                  </a:extLst>
                </a:gridCol>
                <a:gridCol w="2100979">
                  <a:extLst>
                    <a:ext uri="{9D8B030D-6E8A-4147-A177-3AD203B41FA5}">
                      <a16:colId xmlns:a16="http://schemas.microsoft.com/office/drawing/2014/main" val="3413740393"/>
                    </a:ext>
                  </a:extLst>
                </a:gridCol>
                <a:gridCol w="2100979">
                  <a:extLst>
                    <a:ext uri="{9D8B030D-6E8A-4147-A177-3AD203B41FA5}">
                      <a16:colId xmlns:a16="http://schemas.microsoft.com/office/drawing/2014/main" val="1073865258"/>
                    </a:ext>
                  </a:extLst>
                </a:gridCol>
                <a:gridCol w="2100979">
                  <a:extLst>
                    <a:ext uri="{9D8B030D-6E8A-4147-A177-3AD203B41FA5}">
                      <a16:colId xmlns:a16="http://schemas.microsoft.com/office/drawing/2014/main" val="453111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谈判对手类型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谈判对手风格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谈判方式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71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立场型（软式）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权力型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强有力型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52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让步型（硬式）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软弱型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99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原则型（价值型）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进取型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多合作型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236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7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8168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1" name="文本框 4"/>
          <p:cNvSpPr txBox="1"/>
          <p:nvPr/>
        </p:nvSpPr>
        <p:spPr>
          <a:xfrm>
            <a:off x="2842394" y="1895350"/>
            <a:ext cx="7153858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回绝对方不合理要求、降低对方目标要求</a:t>
            </a:r>
            <a:endParaRPr 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6330" y="2698139"/>
            <a:ext cx="8489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牢牢把握住己方的利益目标，设法让对方了解你的目标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以充分的事实根据和理由强调，己方提出的交易方案和交易条件公道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在磋商交易条件的初始阶段设法达到这种谈判格局</a:t>
            </a:r>
          </a:p>
        </p:txBody>
      </p:sp>
      <p:sp>
        <p:nvSpPr>
          <p:cNvPr id="22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4.6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处理僵局的策略</a:t>
            </a:r>
          </a:p>
        </p:txBody>
      </p:sp>
      <p:sp>
        <p:nvSpPr>
          <p:cNvPr id="23" name="文本框 32"/>
          <p:cNvSpPr txBox="1"/>
          <p:nvPr/>
        </p:nvSpPr>
        <p:spPr>
          <a:xfrm>
            <a:off x="1842129" y="866997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4.6.5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处理谈判僵局应注意的几个问题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435"/>
            <a:ext cx="3552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531924" y="1228852"/>
            <a:ext cx="815048" cy="346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32"/>
          <p:cNvSpPr txBox="1"/>
          <p:nvPr/>
        </p:nvSpPr>
        <p:spPr>
          <a:xfrm>
            <a:off x="14450" y="33997"/>
            <a:ext cx="3155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4.6.5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处理谈判僵局应注意的几个问题</a:t>
            </a:r>
          </a:p>
        </p:txBody>
      </p:sp>
    </p:spTree>
    <p:extLst>
      <p:ext uri="{BB962C8B-B14F-4D97-AF65-F5344CB8AC3E}">
        <p14:creationId xmlns:p14="http://schemas.microsoft.com/office/powerpoint/2010/main" val="44048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97903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1" name="文本框 4"/>
          <p:cNvSpPr txBox="1"/>
          <p:nvPr/>
        </p:nvSpPr>
        <p:spPr>
          <a:xfrm>
            <a:off x="2842394" y="1895350"/>
            <a:ext cx="7153858" cy="7195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（三）防止让步失误，掌握好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妥协的艺术</a:t>
            </a:r>
          </a:p>
        </p:txBody>
      </p:sp>
      <p:sp>
        <p:nvSpPr>
          <p:cNvPr id="6" name="矩形 5"/>
          <p:cNvSpPr/>
          <p:nvPr/>
        </p:nvSpPr>
        <p:spPr>
          <a:xfrm>
            <a:off x="2309768" y="2749984"/>
            <a:ext cx="96562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1．切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不可过分自信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、自以为已经掌握了对方的意图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2．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不可轻易接受超出己方期望水准的最初报价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．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不要轻易让步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，在重要问题上不先让步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善于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运用让步策略组合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，在交叉式让步中找出路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交叉式让步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：一方在这一问题上让步，另一方在其它问题上让步。</a:t>
            </a:r>
            <a:endParaRPr lang="zh-CN" altLang="en-US" sz="24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4.6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处理僵局的策略</a:t>
            </a:r>
          </a:p>
        </p:txBody>
      </p:sp>
      <p:sp>
        <p:nvSpPr>
          <p:cNvPr id="23" name="文本框 32"/>
          <p:cNvSpPr txBox="1"/>
          <p:nvPr/>
        </p:nvSpPr>
        <p:spPr>
          <a:xfrm>
            <a:off x="1842129" y="866997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4.6.5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处理谈判僵局应注意的几个问题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435"/>
            <a:ext cx="3552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531924" y="1228852"/>
            <a:ext cx="815048" cy="346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32"/>
          <p:cNvSpPr txBox="1"/>
          <p:nvPr/>
        </p:nvSpPr>
        <p:spPr>
          <a:xfrm>
            <a:off x="14450" y="33997"/>
            <a:ext cx="3155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4.6.5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处理谈判僵局应注意的几个问题</a:t>
            </a:r>
          </a:p>
        </p:txBody>
      </p:sp>
    </p:spTree>
    <p:extLst>
      <p:ext uri="{BB962C8B-B14F-4D97-AF65-F5344CB8AC3E}">
        <p14:creationId xmlns:p14="http://schemas.microsoft.com/office/powerpoint/2010/main" val="60450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僵局最为纷繁多变的谈判阶段是（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准备期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初期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中期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后期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79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僵局最为纷繁多变的谈判阶段是（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准备期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初期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中期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后期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14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为避免出现谈判僵局，应（ 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语言模糊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态度冷淡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为观点分歧而争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坚持闻过则喜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39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52752"/>
            <a:ext cx="3463352" cy="5615731"/>
            <a:chOff x="4552950" y="161034"/>
            <a:chExt cx="3106738" cy="4922334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57133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61034"/>
              <a:ext cx="17986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06691"/>
              <a:ext cx="2574925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2097"/>
              <a:ext cx="31067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44045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85552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512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为避免出现谈判僵局，应（ 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语言模糊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态度冷淡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为观点分歧而争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坚持闻过则喜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1024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间接处理谈判僵局的具体做法有 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先肯定局部，后全盘否定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先重复对方的意见，然后再削弱对方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用对方的意见去说服对方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以提问的方式促使对方自我否定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用自己的意见说服对方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697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间接处理谈判僵局的具体做法有 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先肯定局部，后全盘否定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先重复对方的意见，然后再削弱对方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用对方的意见去说服对方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以提问的方式促使对方自我否定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用自己的意见说服对方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</p:spTree>
    <p:extLst>
      <p:ext uri="{BB962C8B-B14F-4D97-AF65-F5344CB8AC3E}">
        <p14:creationId xmlns:p14="http://schemas.microsoft.com/office/powerpoint/2010/main" val="4241659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“一争二拖三得利”的谈判策略适用于（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价值式谈判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合作式谈判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立场式谈判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原则式谈判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86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“一争二拖三得利”的谈判策略适用于（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价值式谈判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合作式谈判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立场式谈判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原则式谈判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22272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国际商务谈判各阶段策略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68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52752"/>
            <a:ext cx="3463352" cy="5615731"/>
            <a:chOff x="4552950" y="161034"/>
            <a:chExt cx="3106738" cy="4922334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57133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61034"/>
              <a:ext cx="17986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77886"/>
              <a:ext cx="2574925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23292"/>
              <a:ext cx="31067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44045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85552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8304104" y="598714"/>
            <a:ext cx="2005099" cy="12838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圆角矩形 48"/>
          <p:cNvSpPr/>
          <p:nvPr/>
        </p:nvSpPr>
        <p:spPr>
          <a:xfrm>
            <a:off x="8304102" y="2056740"/>
            <a:ext cx="2043700" cy="20058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圆角矩形 49"/>
          <p:cNvSpPr/>
          <p:nvPr/>
        </p:nvSpPr>
        <p:spPr>
          <a:xfrm>
            <a:off x="8261326" y="4247278"/>
            <a:ext cx="2086476" cy="1231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圆角矩形 50"/>
          <p:cNvSpPr/>
          <p:nvPr/>
        </p:nvSpPr>
        <p:spPr>
          <a:xfrm>
            <a:off x="8282714" y="5608166"/>
            <a:ext cx="2065088" cy="7363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902446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85614"/>
            <a:ext cx="3463352" cy="5517146"/>
            <a:chOff x="4552950" y="189838"/>
            <a:chExt cx="3106738" cy="4835922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85936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89838"/>
              <a:ext cx="17986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06689"/>
              <a:ext cx="2574925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2096"/>
              <a:ext cx="31067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72849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14356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8304104" y="598714"/>
            <a:ext cx="2005099" cy="12838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圆角矩形 48"/>
          <p:cNvSpPr/>
          <p:nvPr/>
        </p:nvSpPr>
        <p:spPr>
          <a:xfrm>
            <a:off x="8304102" y="2056740"/>
            <a:ext cx="2043700" cy="20058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圆角矩形 49"/>
          <p:cNvSpPr/>
          <p:nvPr/>
        </p:nvSpPr>
        <p:spPr>
          <a:xfrm>
            <a:off x="8261326" y="4247278"/>
            <a:ext cx="2086476" cy="1231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圆角矩形 50"/>
          <p:cNvSpPr/>
          <p:nvPr/>
        </p:nvSpPr>
        <p:spPr>
          <a:xfrm>
            <a:off x="8282714" y="5608166"/>
            <a:ext cx="2065088" cy="7363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53848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9312" y="1702324"/>
            <a:ext cx="736612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教你一点读心术</a:t>
            </a:r>
          </a:p>
        </p:txBody>
      </p:sp>
      <p:sp>
        <p:nvSpPr>
          <p:cNvPr id="36" name="矩形 35"/>
          <p:cNvSpPr/>
          <p:nvPr/>
        </p:nvSpPr>
        <p:spPr>
          <a:xfrm>
            <a:off x="1442052" y="4020201"/>
            <a:ext cx="9930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于细微处察人于无形，瞬间看穿暗藏玄机。</a:t>
            </a:r>
            <a:endParaRPr lang="en-US" altLang="zh-CN" sz="4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97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8286" y="1320543"/>
            <a:ext cx="112598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成功的谈判者，必须把剑术大师的机警、速度和艺术大师的敏感、能力融为一体。</a:t>
            </a:r>
            <a:endParaRPr lang="en-US" altLang="zh-CN" sz="4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谈判场上的成功，不仅是得自充分的训练，而且关键的是得自敏感和机智。</a:t>
            </a:r>
            <a:endParaRPr lang="en-US" altLang="zh-CN" sz="4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7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国际商务谈判各阶段策略</a:t>
            </a: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81812" y="360707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8981811" y="1363507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4000" dirty="0"/>
          </a:p>
        </p:txBody>
      </p:sp>
      <p:sp>
        <p:nvSpPr>
          <p:cNvPr id="28" name="矩形 27"/>
          <p:cNvSpPr/>
          <p:nvPr/>
        </p:nvSpPr>
        <p:spPr>
          <a:xfrm>
            <a:off x="8981812" y="2391717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4000" dirty="0"/>
          </a:p>
        </p:txBody>
      </p:sp>
      <p:sp>
        <p:nvSpPr>
          <p:cNvPr id="29" name="矩形 28"/>
          <p:cNvSpPr/>
          <p:nvPr/>
        </p:nvSpPr>
        <p:spPr>
          <a:xfrm>
            <a:off x="8981812" y="3422718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4000" dirty="0"/>
          </a:p>
        </p:txBody>
      </p:sp>
      <p:sp>
        <p:nvSpPr>
          <p:cNvPr id="30" name="矩形 29"/>
          <p:cNvSpPr/>
          <p:nvPr/>
        </p:nvSpPr>
        <p:spPr>
          <a:xfrm>
            <a:off x="8981812" y="4386180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3257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第五章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国际商务谈判中的技巧</a:t>
            </a:r>
          </a:p>
        </p:txBody>
      </p:sp>
      <p:sp>
        <p:nvSpPr>
          <p:cNvPr id="6" name="矩形 5"/>
          <p:cNvSpPr/>
          <p:nvPr/>
        </p:nvSpPr>
        <p:spPr>
          <a:xfrm>
            <a:off x="7310670" y="282911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技巧概述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9239" y="1649581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“问”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7233570" y="933554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“听”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79239" y="2418605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“答”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10669" y="3195056"/>
            <a:ext cx="1261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“叙”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10669" y="3872047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“看”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577" y="374785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577" y="1075358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577" y="1811326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165577" y="2547293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577" y="3307900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577" y="4008473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165577" y="4714429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165577" y="5420385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10670" y="4621482"/>
            <a:ext cx="1261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“辩”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31133" y="5365283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“说服”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2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" y="838184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国际商务谈判技巧概述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691679" y="1098190"/>
            <a:ext cx="1094087" cy="3467333"/>
            <a:chOff x="2210592" y="870393"/>
            <a:chExt cx="1455091" cy="5139585"/>
          </a:xfrm>
        </p:grpSpPr>
        <p:grpSp>
          <p:nvGrpSpPr>
            <p:cNvPr id="41" name="组合 30"/>
            <p:cNvGrpSpPr>
              <a:grpSpLocks/>
            </p:cNvGrpSpPr>
            <p:nvPr/>
          </p:nvGrpSpPr>
          <p:grpSpPr bwMode="auto">
            <a:xfrm rot="16200000">
              <a:off x="2086273" y="1774016"/>
              <a:ext cx="2483034" cy="675787"/>
              <a:chOff x="-383478" y="504056"/>
              <a:chExt cx="6416143" cy="657397"/>
            </a:xfrm>
          </p:grpSpPr>
          <p:sp>
            <p:nvSpPr>
              <p:cNvPr id="5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5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-383478" y="513381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13017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2" name="组合 30"/>
            <p:cNvGrpSpPr>
              <a:grpSpLocks/>
            </p:cNvGrpSpPr>
            <p:nvPr/>
          </p:nvGrpSpPr>
          <p:grpSpPr bwMode="auto">
            <a:xfrm rot="16200000">
              <a:off x="2155682" y="4509563"/>
              <a:ext cx="2334629" cy="666201"/>
              <a:chOff x="0" y="504056"/>
              <a:chExt cx="6032665" cy="648072"/>
            </a:xfrm>
          </p:grpSpPr>
          <p:sp>
            <p:nvSpPr>
              <p:cNvPr id="45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4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3350860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3" name="直接连接符 42"/>
            <p:cNvCxnSpPr>
              <a:stCxn id="51" idx="0"/>
              <a:endCxn id="45" idx="1"/>
            </p:cNvCxnSpPr>
            <p:nvPr/>
          </p:nvCxnSpPr>
          <p:spPr>
            <a:xfrm>
              <a:off x="2989895" y="3205020"/>
              <a:ext cx="1" cy="47032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2210592" y="1240221"/>
              <a:ext cx="788889" cy="520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圆角矩形 56"/>
          <p:cNvSpPr/>
          <p:nvPr/>
        </p:nvSpPr>
        <p:spPr>
          <a:xfrm>
            <a:off x="2792972" y="914609"/>
            <a:ext cx="4850999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一、对事不对人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2792972" y="1664455"/>
            <a:ext cx="4865416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二、注重利益，而非立场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2785766" y="2601563"/>
            <a:ext cx="4850999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三、创造双赢的解决答案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2778557" y="3476410"/>
            <a:ext cx="4850999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四、使用客观标准，破解利益冲突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2792974" y="4344279"/>
            <a:ext cx="4850998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五、交锋中的技巧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6" y="1569"/>
            <a:ext cx="3570514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8650514" y="487790"/>
            <a:ext cx="1785257" cy="36490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2"/>
          <p:cNvSpPr txBox="1"/>
          <p:nvPr/>
        </p:nvSpPr>
        <p:spPr>
          <a:xfrm>
            <a:off x="14450" y="33997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国际商务谈判技巧概述</a:t>
            </a:r>
          </a:p>
        </p:txBody>
      </p:sp>
    </p:spTree>
    <p:extLst>
      <p:ext uri="{BB962C8B-B14F-4D97-AF65-F5344CB8AC3E}">
        <p14:creationId xmlns:p14="http://schemas.microsoft.com/office/powerpoint/2010/main" val="2130470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" y="838184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"/>
          <p:cNvSpPr txBox="1"/>
          <p:nvPr/>
        </p:nvSpPr>
        <p:spPr>
          <a:xfrm>
            <a:off x="2355341" y="1740226"/>
            <a:ext cx="9659361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（一）正确处理和对方的人际关系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（二）正确理解谈判对方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 （1）不要胡乱猜疑对方，对于不清楚的地方，应及时问询。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 （2）不要因为自己的问题指责对方。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 （3）让对方积极参与到谈判中，开诚布公地讨论问题。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 （4）措辞要得当，给对方回旋的余地。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（三）控制好自己的情绪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6" y="1569"/>
            <a:ext cx="3570514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10610850" y="54594"/>
            <a:ext cx="742950" cy="2502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国际商务谈判技巧概述</a:t>
            </a:r>
          </a:p>
        </p:txBody>
      </p:sp>
      <p:sp>
        <p:nvSpPr>
          <p:cNvPr id="27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5.1.1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对事不对人</a:t>
            </a:r>
          </a:p>
        </p:txBody>
      </p:sp>
      <p:sp>
        <p:nvSpPr>
          <p:cNvPr id="28" name="文本框 32"/>
          <p:cNvSpPr txBox="1"/>
          <p:nvPr/>
        </p:nvSpPr>
        <p:spPr>
          <a:xfrm>
            <a:off x="14450" y="33997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5.1.1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对事不对人</a:t>
            </a:r>
          </a:p>
        </p:txBody>
      </p:sp>
    </p:spTree>
    <p:extLst>
      <p:ext uri="{BB962C8B-B14F-4D97-AF65-F5344CB8AC3E}">
        <p14:creationId xmlns:p14="http://schemas.microsoft.com/office/powerpoint/2010/main" val="182674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" y="838184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"/>
          <p:cNvSpPr txBox="1"/>
          <p:nvPr/>
        </p:nvSpPr>
        <p:spPr>
          <a:xfrm>
            <a:off x="2242325" y="1968966"/>
            <a:ext cx="9836659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（1）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向对方积极陈述你的利益所在，引起对方注意以满足你。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（2）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承认对方利益所在，并考虑对方的合理利益，甚至在保证自己利益的前提下努力帮助对方解决利益冲突。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（3）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谈判中既要坚持原则（如具体的利益），又要有灵活性。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（4）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在谈判中对利益做硬式处理，而对人做软式处理。</a:t>
            </a:r>
            <a:endParaRPr lang="zh-CN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国际商务谈判技巧概述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6" y="1569"/>
            <a:ext cx="3570514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10617564" y="319314"/>
            <a:ext cx="1087482" cy="2502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5.1.2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注重利益，而非立场</a:t>
            </a:r>
          </a:p>
        </p:txBody>
      </p:sp>
      <p:sp>
        <p:nvSpPr>
          <p:cNvPr id="28" name="文本框 32"/>
          <p:cNvSpPr txBox="1"/>
          <p:nvPr/>
        </p:nvSpPr>
        <p:spPr>
          <a:xfrm>
            <a:off x="14450" y="33997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5.1.2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注重利益，而非立场</a:t>
            </a:r>
          </a:p>
        </p:txBody>
      </p:sp>
    </p:spTree>
    <p:extLst>
      <p:ext uri="{BB962C8B-B14F-4D97-AF65-F5344CB8AC3E}">
        <p14:creationId xmlns:p14="http://schemas.microsoft.com/office/powerpoint/2010/main" val="2536036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" y="838184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2582152" y="1754845"/>
            <a:ext cx="8629591" cy="33239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 导致谈判者陷入谈判</a:t>
            </a:r>
            <a:r>
              <a:rPr 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误区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的原因：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过早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地对谈判下结论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（2）只追求</a:t>
            </a:r>
            <a:r>
              <a:rPr 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单一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的结果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（3）误认为</a:t>
            </a:r>
            <a:r>
              <a:rPr 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一方所得，即为另一方所失</a:t>
            </a: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（4）认为</a:t>
            </a:r>
            <a:r>
              <a:rPr 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谈判对手的问题始终应该由他们自己解决</a:t>
            </a:r>
            <a:endParaRPr 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国际商务谈判技巧概述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6" y="1569"/>
            <a:ext cx="3570514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10617564" y="548845"/>
            <a:ext cx="1087482" cy="2502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5.1.3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创造双赢的解决答案</a:t>
            </a:r>
          </a:p>
        </p:txBody>
      </p:sp>
      <p:sp>
        <p:nvSpPr>
          <p:cNvPr id="28" name="文本框 32"/>
          <p:cNvSpPr txBox="1"/>
          <p:nvPr/>
        </p:nvSpPr>
        <p:spPr>
          <a:xfrm>
            <a:off x="14450" y="33997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5.1.3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创造双赢的解决答案</a:t>
            </a:r>
          </a:p>
        </p:txBody>
      </p:sp>
    </p:spTree>
    <p:extLst>
      <p:ext uri="{BB962C8B-B14F-4D97-AF65-F5344CB8AC3E}">
        <p14:creationId xmlns:p14="http://schemas.microsoft.com/office/powerpoint/2010/main" val="1509747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" y="838184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4"/>
          <p:cNvSpPr txBox="1"/>
          <p:nvPr/>
        </p:nvSpPr>
        <p:spPr>
          <a:xfrm>
            <a:off x="2575053" y="1573050"/>
            <a:ext cx="8880632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在谈判中谈判者运用客观标准时，应注意以下几个问题：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1．建立公平的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标准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2．建立公平的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分割利益步骤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3．将谈判利益的分割问题局限于寻找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客观依据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4．善于阐述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自己的理由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并接受对方提出的合理的客观依据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5．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不要屈从对方的压力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国际商务谈判技巧概述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6" y="1569"/>
            <a:ext cx="3570514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10588536" y="814331"/>
            <a:ext cx="1574436" cy="2502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5.1.4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使用客观标准，破解利益冲突</a:t>
            </a:r>
          </a:p>
        </p:txBody>
      </p:sp>
      <p:sp>
        <p:nvSpPr>
          <p:cNvPr id="30" name="文本框 32"/>
          <p:cNvSpPr txBox="1"/>
          <p:nvPr/>
        </p:nvSpPr>
        <p:spPr>
          <a:xfrm>
            <a:off x="14450" y="33997"/>
            <a:ext cx="3028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5.1.4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使用客观标准，破解利益冲突</a:t>
            </a:r>
          </a:p>
        </p:txBody>
      </p:sp>
    </p:spTree>
    <p:extLst>
      <p:ext uri="{BB962C8B-B14F-4D97-AF65-F5344CB8AC3E}">
        <p14:creationId xmlns:p14="http://schemas.microsoft.com/office/powerpoint/2010/main" val="308990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" y="838184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2431510" y="1784175"/>
            <a:ext cx="8982724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（一）多听少说     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成功的谈判者把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50%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的时间用来听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（二）巧提问题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（三）使用条件问句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由条件状语从句和问句构成，“What.．．if"和“If．．．then”。</a:t>
            </a:r>
            <a:endParaRPr 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如：what would you do if we agree to a two-year contract？</a:t>
            </a:r>
            <a:endParaRPr 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使用条件问句的优点：</a:t>
            </a:r>
            <a:r>
              <a:rPr lang="en-US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endParaRPr lang="zh-CN" sz="20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1．互做让步；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2．获取信息；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3．寻求共同点；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4．代替“No”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（四）避免跨国文化交流产生的歧义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国际商务谈判技巧概述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6" y="1569"/>
            <a:ext cx="3570514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10617564" y="1080514"/>
            <a:ext cx="796670" cy="2502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5.1.5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交锋中的技巧</a:t>
            </a:r>
          </a:p>
        </p:txBody>
      </p:sp>
      <p:sp>
        <p:nvSpPr>
          <p:cNvPr id="28" name="文本框 32"/>
          <p:cNvSpPr txBox="1"/>
          <p:nvPr/>
        </p:nvSpPr>
        <p:spPr>
          <a:xfrm>
            <a:off x="14450" y="33997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5.1.5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交锋中的技巧</a:t>
            </a:r>
          </a:p>
        </p:txBody>
      </p:sp>
    </p:spTree>
    <p:extLst>
      <p:ext uri="{BB962C8B-B14F-4D97-AF65-F5344CB8AC3E}">
        <p14:creationId xmlns:p14="http://schemas.microsoft.com/office/powerpoint/2010/main" val="2330080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国际商务谈判的一般技巧包括（ 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注重立场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对事不对人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使用客观标准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处处针锋相对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创造双赢方案</a:t>
            </a:r>
          </a:p>
        </p:txBody>
      </p:sp>
    </p:spTree>
    <p:extLst>
      <p:ext uri="{BB962C8B-B14F-4D97-AF65-F5344CB8AC3E}">
        <p14:creationId xmlns:p14="http://schemas.microsoft.com/office/powerpoint/2010/main" val="1744639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国际商务谈判的一般技巧包括（ 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注重立场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对事不对人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使用客观标准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处处针锋相对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创造双赢方案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970191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BCE</a:t>
            </a:r>
          </a:p>
        </p:txBody>
      </p:sp>
    </p:spTree>
    <p:extLst>
      <p:ext uri="{BB962C8B-B14F-4D97-AF65-F5344CB8AC3E}">
        <p14:creationId xmlns:p14="http://schemas.microsoft.com/office/powerpoint/2010/main" val="719952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导致谈判者陷入谈判误区的原因不包括（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只追求单一结果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过早地对谈判下结论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认为一方所失即另一方所得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谈判对手的问题可由我方解决</a:t>
            </a:r>
          </a:p>
        </p:txBody>
      </p:sp>
    </p:spTree>
    <p:extLst>
      <p:ext uri="{BB962C8B-B14F-4D97-AF65-F5344CB8AC3E}">
        <p14:creationId xmlns:p14="http://schemas.microsoft.com/office/powerpoint/2010/main" val="402766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25626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648881" y="1610839"/>
            <a:ext cx="1175001" cy="4608753"/>
            <a:chOff x="2994335" y="352457"/>
            <a:chExt cx="1370800" cy="4504981"/>
          </a:xfrm>
        </p:grpSpPr>
        <p:grpSp>
          <p:nvGrpSpPr>
            <p:cNvPr id="18" name="组合 30"/>
            <p:cNvGrpSpPr>
              <a:grpSpLocks/>
            </p:cNvGrpSpPr>
            <p:nvPr/>
          </p:nvGrpSpPr>
          <p:grpSpPr bwMode="auto">
            <a:xfrm rot="16200000">
              <a:off x="2996818" y="1071136"/>
              <a:ext cx="2046363" cy="609006"/>
              <a:chOff x="0" y="504055"/>
              <a:chExt cx="6032665" cy="648073"/>
            </a:xfrm>
          </p:grpSpPr>
          <p:sp>
            <p:nvSpPr>
              <p:cNvPr id="27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0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834156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951240" y="504055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" name="组合 30"/>
            <p:cNvGrpSpPr>
              <a:grpSpLocks/>
            </p:cNvGrpSpPr>
            <p:nvPr/>
          </p:nvGrpSpPr>
          <p:grpSpPr bwMode="auto">
            <a:xfrm rot="16200000">
              <a:off x="2877089" y="3369392"/>
              <a:ext cx="2326454" cy="649638"/>
              <a:chOff x="0" y="504056"/>
              <a:chExt cx="6858371" cy="691311"/>
            </a:xfrm>
          </p:grpSpPr>
          <p:sp>
            <p:nvSpPr>
              <p:cNvPr id="22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3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3634588" y="547295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85837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0" name="直接连接符 19"/>
            <p:cNvCxnSpPr>
              <a:stCxn id="27" idx="0"/>
              <a:endCxn id="22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994335" y="4572789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圆角矩形 33"/>
          <p:cNvSpPr/>
          <p:nvPr/>
        </p:nvSpPr>
        <p:spPr>
          <a:xfrm>
            <a:off x="2842394" y="1422707"/>
            <a:ext cx="293984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一、僵局种类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837552" y="2542873"/>
            <a:ext cx="2944683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二、形成原因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837552" y="3660520"/>
            <a:ext cx="294468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三、处理原则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858710" y="4778167"/>
            <a:ext cx="292352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四、处理方法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2837550" y="6017333"/>
            <a:ext cx="294468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五、注意问题</a:t>
            </a:r>
          </a:p>
        </p:txBody>
      </p:sp>
      <p:sp>
        <p:nvSpPr>
          <p:cNvPr id="39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4.6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处理僵局的策略</a:t>
            </a:r>
          </a:p>
        </p:txBody>
      </p:sp>
      <p:sp>
        <p:nvSpPr>
          <p:cNvPr id="42" name="文本框 32"/>
          <p:cNvSpPr txBox="1"/>
          <p:nvPr/>
        </p:nvSpPr>
        <p:spPr>
          <a:xfrm>
            <a:off x="14450" y="3399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处理僵局的策略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435"/>
            <a:ext cx="3552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矩形 40"/>
          <p:cNvSpPr/>
          <p:nvPr/>
        </p:nvSpPr>
        <p:spPr>
          <a:xfrm>
            <a:off x="8639175" y="605195"/>
            <a:ext cx="1651454" cy="425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94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导致谈判者陷入谈判误区的原因不包括（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只追求单一结果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过早地对谈判下结论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认为一方所失即另一方所得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谈判对手的问题可由我方解决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435934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61179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谈判者运用客观标准时应（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屈从对方压力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采用己方认为公平的标准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将利益的分割局限于寻找客观依据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无需考虑利益分割的步骤</a:t>
            </a:r>
          </a:p>
        </p:txBody>
      </p:sp>
    </p:spTree>
    <p:extLst>
      <p:ext uri="{BB962C8B-B14F-4D97-AF65-F5344CB8AC3E}">
        <p14:creationId xmlns:p14="http://schemas.microsoft.com/office/powerpoint/2010/main" val="1103097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谈判者运用客观标准时应（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屈从对方压力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采用己方认为公平的标准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将利益的分割局限于寻找客观依据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无需考虑利益分割的步骤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435934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46207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成功的谈判者在谈判时用来听的时间占（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A:30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％以上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B:40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％以上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％以上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％以上</a:t>
            </a:r>
          </a:p>
        </p:txBody>
      </p:sp>
    </p:spTree>
    <p:extLst>
      <p:ext uri="{BB962C8B-B14F-4D97-AF65-F5344CB8AC3E}">
        <p14:creationId xmlns:p14="http://schemas.microsoft.com/office/powerpoint/2010/main" val="2194502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成功的谈判者在谈判时用来听的时间占（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A:30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％以上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B:40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％以上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％以上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％以上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435934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38717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在国际商务谈判中使用条件问句的优点是（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互作让步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获取信息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代替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no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创造双赢解决方案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强调</a:t>
            </a:r>
          </a:p>
        </p:txBody>
      </p:sp>
    </p:spTree>
    <p:extLst>
      <p:ext uri="{BB962C8B-B14F-4D97-AF65-F5344CB8AC3E}">
        <p14:creationId xmlns:p14="http://schemas.microsoft.com/office/powerpoint/2010/main" val="2979752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在国际商务谈判中使用条件问句的优点是（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互作让步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获取信息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代替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no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创造双赢解决方案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强调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3004245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国际商务谈判中“听”的技巧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3490317" y="1229643"/>
            <a:ext cx="3670771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一、“听”的障碍有哪些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3490317" y="2423829"/>
            <a:ext cx="3670772" cy="442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二、如何做到有效的倾听</a:t>
            </a:r>
          </a:p>
        </p:txBody>
      </p:sp>
      <p:cxnSp>
        <p:nvCxnSpPr>
          <p:cNvPr id="70" name="曲线连接符 69"/>
          <p:cNvCxnSpPr>
            <a:endCxn id="57" idx="1"/>
          </p:cNvCxnSpPr>
          <p:nvPr/>
        </p:nvCxnSpPr>
        <p:spPr>
          <a:xfrm flipV="1">
            <a:off x="1667860" y="1450886"/>
            <a:ext cx="1822457" cy="5135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stCxn id="29" idx="3"/>
            <a:endCxn id="63" idx="1"/>
          </p:cNvCxnSpPr>
          <p:nvPr/>
        </p:nvCxnSpPr>
        <p:spPr>
          <a:xfrm>
            <a:off x="1682310" y="1975681"/>
            <a:ext cx="1808007" cy="6693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218" y="150111"/>
            <a:ext cx="2305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9747704" y="206805"/>
            <a:ext cx="1297668" cy="37376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32"/>
          <p:cNvSpPr txBox="1"/>
          <p:nvPr/>
        </p:nvSpPr>
        <p:spPr>
          <a:xfrm>
            <a:off x="14450" y="33997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国际商务谈判中“听”的技巧</a:t>
            </a:r>
          </a:p>
        </p:txBody>
      </p:sp>
    </p:spTree>
    <p:extLst>
      <p:ext uri="{BB962C8B-B14F-4D97-AF65-F5344CB8AC3E}">
        <p14:creationId xmlns:p14="http://schemas.microsoft.com/office/powerpoint/2010/main" val="2805672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7" name="文本框 4"/>
          <p:cNvSpPr txBox="1"/>
          <p:nvPr/>
        </p:nvSpPr>
        <p:spPr>
          <a:xfrm>
            <a:off x="2019305" y="2105330"/>
            <a:ext cx="9984009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拉夫·尼克拉斯发现，即使是积极地听，听者也仅能记住不到50%的内容。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 . 判断性障碍（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以己度人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2．精力分散，思路较对方慢及观点不一致（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少听漏听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3．带有偏见的听（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偏见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4．受收听者专业知识与外语水平的限制，而听不懂对方的讲话内容（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不懂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5．环境的干扰形成了听力障碍（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噪音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6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国际商务谈判中“听”的技巧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218" y="150111"/>
            <a:ext cx="2305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11211743" y="150111"/>
            <a:ext cx="855525" cy="2619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5.2.1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“听”的障碍有哪些</a:t>
            </a:r>
          </a:p>
        </p:txBody>
      </p:sp>
      <p:sp>
        <p:nvSpPr>
          <p:cNvPr id="32" name="文本框 32"/>
          <p:cNvSpPr txBox="1"/>
          <p:nvPr/>
        </p:nvSpPr>
        <p:spPr>
          <a:xfrm>
            <a:off x="14450" y="33997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5.2.1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“听”的障碍有哪些</a:t>
            </a:r>
          </a:p>
        </p:txBody>
      </p:sp>
    </p:spTree>
    <p:extLst>
      <p:ext uri="{BB962C8B-B14F-4D97-AF65-F5344CB8AC3E}">
        <p14:creationId xmlns:p14="http://schemas.microsoft.com/office/powerpoint/2010/main" val="24646121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6" name="文本框 4"/>
          <p:cNvSpPr txBox="1"/>
          <p:nvPr/>
        </p:nvSpPr>
        <p:spPr>
          <a:xfrm>
            <a:off x="2161495" y="2105330"/>
            <a:ext cx="9682162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2．精力分散，思路较对方慢及观点不一致</a:t>
            </a: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关注数字</a:t>
            </a: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（1）精力充沛的持续时间只占整个谈判的8.3%—13.3%。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（2）如果是1个小时的谈判，精力旺盛的阶段只有最初的5—8分钟。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（3）如果是超过6天的谈判，只有前3天为精力旺盛期。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（4）精力趋于下降的时间较长，约占整个时间的83%。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   （5）达成协议前，精力会复苏，约占整个时间的3.3%—8.7%。</a:t>
            </a:r>
          </a:p>
        </p:txBody>
      </p:sp>
      <p:sp>
        <p:nvSpPr>
          <p:cNvPr id="27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国际商务谈判中“听”的技巧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218" y="150111"/>
            <a:ext cx="2305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11211743" y="150111"/>
            <a:ext cx="855525" cy="2619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5.2.1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“听”的障碍有哪些</a:t>
            </a:r>
          </a:p>
        </p:txBody>
      </p:sp>
      <p:sp>
        <p:nvSpPr>
          <p:cNvPr id="32" name="文本框 32"/>
          <p:cNvSpPr txBox="1"/>
          <p:nvPr/>
        </p:nvSpPr>
        <p:spPr>
          <a:xfrm>
            <a:off x="14450" y="33997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5.2.1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“听”的障碍有哪些</a:t>
            </a:r>
          </a:p>
        </p:txBody>
      </p:sp>
    </p:spTree>
    <p:extLst>
      <p:ext uri="{BB962C8B-B14F-4D97-AF65-F5344CB8AC3E}">
        <p14:creationId xmlns:p14="http://schemas.microsoft.com/office/powerpoint/2010/main" val="4670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55164"/>
            <a:ext cx="1691680" cy="6502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488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43" name="文本框 4"/>
          <p:cNvSpPr txBox="1"/>
          <p:nvPr/>
        </p:nvSpPr>
        <p:spPr>
          <a:xfrm>
            <a:off x="1900867" y="2221515"/>
            <a:ext cx="10237523" cy="3883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（一）从狭义的角度分类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（交换意见，达成一致看法，签订协议的过程。）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初期僵局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中期僵局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sz="2400" u="sng" dirty="0">
                <a:latin typeface="楷体" panose="02010609060101010101" pitchFamily="49" charset="-122"/>
                <a:ea typeface="楷体" panose="02010609060101010101" pitchFamily="49" charset="-122"/>
              </a:rPr>
              <a:t>实质性阶段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）、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后期僵局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（达成协议阶段）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 僵局最纷繁多变的阶段；经常发生谈判破裂的阶段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（二）从广义上的分类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（整个谈判过程随时随地都有可能出现的）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协议期僵局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（磋商阶段）、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执行期僵局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（合同执行过程中）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（三）从谈判内容上的分类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不同谈判主题会有不同的谈判僵局，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价格僵局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是最常见</a:t>
            </a:r>
          </a:p>
        </p:txBody>
      </p:sp>
      <p:sp>
        <p:nvSpPr>
          <p:cNvPr id="2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4.6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处理僵局的策略</a:t>
            </a:r>
          </a:p>
        </p:txBody>
      </p:sp>
      <p:sp>
        <p:nvSpPr>
          <p:cNvPr id="21" name="文本框 32"/>
          <p:cNvSpPr txBox="1"/>
          <p:nvPr/>
        </p:nvSpPr>
        <p:spPr>
          <a:xfrm>
            <a:off x="1842129" y="866997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4.6.1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谈判中僵局的种类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435"/>
            <a:ext cx="3552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10502844" y="32435"/>
            <a:ext cx="904672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32"/>
          <p:cNvSpPr txBox="1"/>
          <p:nvPr/>
        </p:nvSpPr>
        <p:spPr>
          <a:xfrm>
            <a:off x="14450" y="33997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4.6.1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谈判中僵局的种类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4A230BB-9F97-4E67-9A6D-CBC542C81BFA}"/>
              </a:ext>
            </a:extLst>
          </p:cNvPr>
          <p:cNvCxnSpPr/>
          <p:nvPr/>
        </p:nvCxnSpPr>
        <p:spPr>
          <a:xfrm>
            <a:off x="6609806" y="3261893"/>
            <a:ext cx="0" cy="33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353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7" name="文本框 4"/>
          <p:cNvSpPr txBox="1"/>
          <p:nvPr/>
        </p:nvSpPr>
        <p:spPr>
          <a:xfrm>
            <a:off x="2019305" y="2105330"/>
            <a:ext cx="9984009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拉夫·尼克拉斯发现，即使是积极地听，听者也仅能记住不到50%的内容。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 . 判断性障碍（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以己度人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2．精力分散，思路较对方慢及观点不一致（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少听漏听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3．带有偏见的听（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偏见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4．受收听者专业知识与外语水平的限制，而听不懂对方的讲话内容（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不懂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5．环境的干扰形成了听力障碍（</a:t>
            </a:r>
            <a:r>
              <a:rPr lang="en-US" altLang="zh-CN"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噪音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6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国际商务谈判中“听”的技巧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218" y="150111"/>
            <a:ext cx="2305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11211743" y="150111"/>
            <a:ext cx="855525" cy="2619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5.2.1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“听”的障碍有哪些</a:t>
            </a:r>
          </a:p>
        </p:txBody>
      </p:sp>
      <p:sp>
        <p:nvSpPr>
          <p:cNvPr id="32" name="文本框 32"/>
          <p:cNvSpPr txBox="1"/>
          <p:nvPr/>
        </p:nvSpPr>
        <p:spPr>
          <a:xfrm>
            <a:off x="14450" y="33997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5.2.1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“听”的障碍有哪些</a:t>
            </a:r>
          </a:p>
        </p:txBody>
      </p:sp>
    </p:spTree>
    <p:extLst>
      <p:ext uri="{BB962C8B-B14F-4D97-AF65-F5344CB8AC3E}">
        <p14:creationId xmlns:p14="http://schemas.microsoft.com/office/powerpoint/2010/main" val="1705577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2280745" y="2245840"/>
            <a:ext cx="517108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（一）倾听的规则</a:t>
            </a:r>
          </a:p>
        </p:txBody>
      </p:sp>
      <p:sp>
        <p:nvSpPr>
          <p:cNvPr id="28" name="文本框 4"/>
          <p:cNvSpPr txBox="1"/>
          <p:nvPr/>
        </p:nvSpPr>
        <p:spPr>
          <a:xfrm>
            <a:off x="8040899" y="2127651"/>
            <a:ext cx="2864300" cy="7195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（二）倾听的技巧</a:t>
            </a:r>
          </a:p>
        </p:txBody>
      </p:sp>
      <p:sp>
        <p:nvSpPr>
          <p:cNvPr id="27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国际商务谈判中“听”的技巧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218" y="150111"/>
            <a:ext cx="2305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11211743" y="412048"/>
            <a:ext cx="855525" cy="2619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5.2.2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如何做到有效的倾听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4450" y="33997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5.2.2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如何做到有效的倾听</a:t>
            </a:r>
          </a:p>
        </p:txBody>
      </p:sp>
    </p:spTree>
    <p:extLst>
      <p:ext uri="{BB962C8B-B14F-4D97-AF65-F5344CB8AC3E}">
        <p14:creationId xmlns:p14="http://schemas.microsoft.com/office/powerpoint/2010/main" val="27472134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2280745" y="2245840"/>
            <a:ext cx="6108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（一）倾听的规则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1．要清楚自己听的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习惯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全身心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地注意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3．要把注意力集中在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对方所说的话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4．要努力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表达出理解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5．要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倾听自己的讲话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8040899" y="2127651"/>
            <a:ext cx="2864300" cy="7195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（二）倾听的技巧</a:t>
            </a:r>
          </a:p>
        </p:txBody>
      </p:sp>
      <p:sp>
        <p:nvSpPr>
          <p:cNvPr id="27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国际商务谈判中“听”的技巧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218" y="150111"/>
            <a:ext cx="2305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11211743" y="412048"/>
            <a:ext cx="855525" cy="2619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5.2.2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如何做到有效的倾听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4450" y="33997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5.2.2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如何做到有效的倾听</a:t>
            </a:r>
          </a:p>
        </p:txBody>
      </p:sp>
    </p:spTree>
    <p:extLst>
      <p:ext uri="{BB962C8B-B14F-4D97-AF65-F5344CB8AC3E}">
        <p14:creationId xmlns:p14="http://schemas.microsoft.com/office/powerpoint/2010/main" val="1677905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2280745" y="2245840"/>
            <a:ext cx="60504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（一）倾听的规则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1．要清楚自己听的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习惯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全身心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地注意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3．要把注意力集中在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对方所说的话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4．要努力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表达出理解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5．要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倾听自己的讲话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8040899" y="2127651"/>
            <a:ext cx="2864300" cy="21755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（二）倾听的技巧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“五要”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2.“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五不要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国际商务谈判中“听”的技巧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218" y="150111"/>
            <a:ext cx="2305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11211743" y="412048"/>
            <a:ext cx="855525" cy="2619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5.2.2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如何做到有效的倾听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4450" y="33997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5.2.2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如何做到有效的倾听</a:t>
            </a:r>
          </a:p>
        </p:txBody>
      </p:sp>
    </p:spTree>
    <p:extLst>
      <p:ext uri="{BB962C8B-B14F-4D97-AF65-F5344CB8AC3E}">
        <p14:creationId xmlns:p14="http://schemas.microsoft.com/office/powerpoint/2010/main" val="33638929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8" name="文本框 4"/>
          <p:cNvSpPr txBox="1"/>
          <p:nvPr/>
        </p:nvSpPr>
        <p:spPr>
          <a:xfrm>
            <a:off x="2735708" y="2031943"/>
            <a:ext cx="878863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（二）倾听的技巧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．“五要”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（专心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不先入为主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）要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致志、集中精力地听。 一般人说话的速度为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120-200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字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分钟。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）要通过记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笔记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来集中精力。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）要有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鉴别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地倾听对方发言。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）要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克服先入为主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的倾听做法。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）要创造良好的谈判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，使谈判双方能够愉快地交流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国际商务谈判中“听”的技巧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218" y="150111"/>
            <a:ext cx="2305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11211743" y="412048"/>
            <a:ext cx="855525" cy="2619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5.2.2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如何做到有效的倾听</a:t>
            </a:r>
          </a:p>
        </p:txBody>
      </p:sp>
      <p:sp>
        <p:nvSpPr>
          <p:cNvPr id="32" name="文本框 32"/>
          <p:cNvSpPr txBox="1"/>
          <p:nvPr/>
        </p:nvSpPr>
        <p:spPr>
          <a:xfrm>
            <a:off x="14450" y="33997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5.2.2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如何做到有效的倾听</a:t>
            </a:r>
          </a:p>
        </p:txBody>
      </p:sp>
    </p:spTree>
    <p:extLst>
      <p:ext uri="{BB962C8B-B14F-4D97-AF65-F5344CB8AC3E}">
        <p14:creationId xmlns:p14="http://schemas.microsoft.com/office/powerpoint/2010/main" val="16321361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28349" y="28663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9370" y="1688567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8" name="文本框 4"/>
          <p:cNvSpPr txBox="1"/>
          <p:nvPr/>
        </p:nvSpPr>
        <p:spPr>
          <a:xfrm>
            <a:off x="2735708" y="2031943"/>
            <a:ext cx="8969338" cy="3883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（二）倾听的技巧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“五不要”（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抢、</a:t>
            </a:r>
            <a:r>
              <a:rPr lang="zh-CN" altLang="zh-CN" sz="24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驳、论、断、避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（1）不要因轻视对方而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抢话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、急于反驳而放弃听。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（2）不要使自己陷入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争论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（3）不要为了急于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问题而耽误听。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（4）不要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回避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难以应付的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话题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（5）不要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逃避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交往的</a:t>
            </a:r>
            <a:r>
              <a:rPr lang="zh-CN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责任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国际商务谈判中“听”的技巧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218" y="150111"/>
            <a:ext cx="2305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11211743" y="412048"/>
            <a:ext cx="855525" cy="2619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5.2.2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如何做到有效的倾听</a:t>
            </a:r>
          </a:p>
        </p:txBody>
      </p:sp>
      <p:sp>
        <p:nvSpPr>
          <p:cNvPr id="32" name="文本框 32"/>
          <p:cNvSpPr txBox="1"/>
          <p:nvPr/>
        </p:nvSpPr>
        <p:spPr>
          <a:xfrm>
            <a:off x="14450" y="33997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5.2.2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如何做到有效的倾听</a:t>
            </a:r>
          </a:p>
        </p:txBody>
      </p:sp>
    </p:spTree>
    <p:extLst>
      <p:ext uri="{BB962C8B-B14F-4D97-AF65-F5344CB8AC3E}">
        <p14:creationId xmlns:p14="http://schemas.microsoft.com/office/powerpoint/2010/main" val="27784499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在人们相互交谈的过程中，倾听的障碍主要有（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判断性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偏见性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精力分散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水平低下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环境干扰</a:t>
            </a:r>
          </a:p>
        </p:txBody>
      </p:sp>
    </p:spTree>
    <p:extLst>
      <p:ext uri="{BB962C8B-B14F-4D97-AF65-F5344CB8AC3E}">
        <p14:creationId xmlns:p14="http://schemas.microsoft.com/office/powerpoint/2010/main" val="2529792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在人们相互交谈的过程中，倾听的障碍主要有（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判断性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偏见性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精力分散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水平低下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环境干扰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</a:p>
        </p:txBody>
      </p:sp>
    </p:spTree>
    <p:extLst>
      <p:ext uri="{BB962C8B-B14F-4D97-AF65-F5344CB8AC3E}">
        <p14:creationId xmlns:p14="http://schemas.microsoft.com/office/powerpoint/2010/main" val="244790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拉夫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尼可拉斯经过研究发现，即使是积极地听对方讲话，按原意听取了的讲话内容只占（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A:1/2</a:t>
            </a:r>
          </a:p>
          <a:p>
            <a:pPr>
              <a:lnSpc>
                <a:spcPct val="150000"/>
              </a:lnSpc>
            </a:pP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B:1/3</a:t>
            </a:r>
          </a:p>
          <a:p>
            <a:pPr>
              <a:lnSpc>
                <a:spcPct val="150000"/>
              </a:lnSpc>
            </a:pP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C:1/4</a:t>
            </a:r>
          </a:p>
          <a:p>
            <a:pPr>
              <a:lnSpc>
                <a:spcPct val="150000"/>
              </a:lnSpc>
            </a:pP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D:1/5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7475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拉夫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尼可拉斯经过研究发现，即使是积极地听对方讲话，按原意听取了的讲话内容只占（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A:1/2</a:t>
            </a:r>
          </a:p>
          <a:p>
            <a:pPr>
              <a:lnSpc>
                <a:spcPct val="150000"/>
              </a:lnSpc>
            </a:pP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B:1/3</a:t>
            </a:r>
          </a:p>
          <a:p>
            <a:pPr>
              <a:lnSpc>
                <a:spcPct val="150000"/>
              </a:lnSpc>
            </a:pP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C:1/4</a:t>
            </a:r>
          </a:p>
          <a:p>
            <a:pPr>
              <a:lnSpc>
                <a:spcPct val="150000"/>
              </a:lnSpc>
            </a:pP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D:1/5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146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225754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0" name="文本框 4"/>
          <p:cNvSpPr txBox="1"/>
          <p:nvPr/>
        </p:nvSpPr>
        <p:spPr>
          <a:xfrm>
            <a:off x="2707924" y="2090906"/>
            <a:ext cx="8170747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（一）立场观点的争执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（二）一方过于强势                      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一言堂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（三）过分沉默与反应迟钝        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（四）人员素质的低下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（五）信息沟通的障碍                  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信息传递失真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（六）软磨硬抗式的拖延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（七）外部环境发生变化               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不好食言，又不愿签约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4.6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处理僵局的策略</a:t>
            </a:r>
          </a:p>
        </p:txBody>
      </p:sp>
      <p:sp>
        <p:nvSpPr>
          <p:cNvPr id="23" name="文本框 32"/>
          <p:cNvSpPr txBox="1"/>
          <p:nvPr/>
        </p:nvSpPr>
        <p:spPr>
          <a:xfrm>
            <a:off x="1842129" y="86699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4.6.2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谈判中形成僵局的原因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435"/>
            <a:ext cx="3552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561905" y="341891"/>
            <a:ext cx="1040482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32"/>
          <p:cNvSpPr txBox="1"/>
          <p:nvPr/>
        </p:nvSpPr>
        <p:spPr>
          <a:xfrm>
            <a:off x="14450" y="33997"/>
            <a:ext cx="2436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4.6.2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谈判中形成僵局的原因</a:t>
            </a:r>
          </a:p>
        </p:txBody>
      </p:sp>
    </p:spTree>
    <p:extLst>
      <p:ext uri="{BB962C8B-B14F-4D97-AF65-F5344CB8AC3E}">
        <p14:creationId xmlns:p14="http://schemas.microsoft.com/office/powerpoint/2010/main" val="31833564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倾听艺术中最基本、最重要的问题是（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集中精力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记笔记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有鉴别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克服先入为主</a:t>
            </a:r>
          </a:p>
        </p:txBody>
      </p:sp>
    </p:spTree>
    <p:extLst>
      <p:ext uri="{BB962C8B-B14F-4D97-AF65-F5344CB8AC3E}">
        <p14:creationId xmlns:p14="http://schemas.microsoft.com/office/powerpoint/2010/main" val="40882148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倾听艺术中最基本、最重要的问题是（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集中精力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记笔记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有鉴别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克服先入为主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099374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grpSp>
        <p:nvGrpSpPr>
          <p:cNvPr id="27" name="组合 30"/>
          <p:cNvGrpSpPr>
            <a:grpSpLocks/>
          </p:cNvGrpSpPr>
          <p:nvPr/>
        </p:nvGrpSpPr>
        <p:grpSpPr bwMode="auto">
          <a:xfrm rot="16200000">
            <a:off x="1238931" y="2214014"/>
            <a:ext cx="2012538" cy="383179"/>
            <a:chOff x="10" y="492417"/>
            <a:chExt cx="6109913" cy="815290"/>
          </a:xfrm>
        </p:grpSpPr>
        <p:sp>
          <p:nvSpPr>
            <p:cNvPr id="41" name="直接连接符 31"/>
            <p:cNvSpPr>
              <a:spLocks noChangeShapeType="1"/>
            </p:cNvSpPr>
            <p:nvPr/>
          </p:nvSpPr>
          <p:spPr bwMode="auto">
            <a:xfrm flipV="1">
              <a:off x="10" y="504052"/>
              <a:ext cx="6109912" cy="2"/>
            </a:xfrm>
            <a:prstGeom prst="lin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cxnSp>
          <p:nvCxnSpPr>
            <p:cNvPr id="42" name="直接箭头连接符 35"/>
            <p:cNvCxnSpPr>
              <a:cxnSpLocks noChangeShapeType="1"/>
            </p:cNvCxnSpPr>
            <p:nvPr/>
          </p:nvCxnSpPr>
          <p:spPr bwMode="auto">
            <a:xfrm rot="5400000">
              <a:off x="5701547" y="899330"/>
              <a:ext cx="815290" cy="146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0" name="直接连接符 29"/>
          <p:cNvCxnSpPr>
            <a:stCxn id="41" idx="0"/>
          </p:cNvCxnSpPr>
          <p:nvPr/>
        </p:nvCxnSpPr>
        <p:spPr>
          <a:xfrm>
            <a:off x="2059079" y="3411869"/>
            <a:ext cx="1" cy="105295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1710093" y="2581494"/>
            <a:ext cx="34351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5"/>
          <p:cNvCxnSpPr>
            <a:cxnSpLocks noChangeShapeType="1"/>
          </p:cNvCxnSpPr>
          <p:nvPr/>
        </p:nvCxnSpPr>
        <p:spPr bwMode="auto">
          <a:xfrm flipV="1">
            <a:off x="2053610" y="4460632"/>
            <a:ext cx="423589" cy="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圆角矩形 42"/>
          <p:cNvSpPr/>
          <p:nvPr/>
        </p:nvSpPr>
        <p:spPr>
          <a:xfrm>
            <a:off x="2554375" y="1196502"/>
            <a:ext cx="420602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一、发问的类型（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2594786" y="4256058"/>
            <a:ext cx="41656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四、提问时应注意的问题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2582891" y="2249455"/>
            <a:ext cx="417750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二、提问的时机（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何时问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2582891" y="3160088"/>
            <a:ext cx="417750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三、提问的要诀（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怎么问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cxnSp>
        <p:nvCxnSpPr>
          <p:cNvPr id="48" name="直接箭头连接符 35"/>
          <p:cNvCxnSpPr>
            <a:cxnSpLocks noChangeShapeType="1"/>
          </p:cNvCxnSpPr>
          <p:nvPr/>
        </p:nvCxnSpPr>
        <p:spPr bwMode="auto">
          <a:xfrm>
            <a:off x="2053610" y="2448093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箭头连接符 35"/>
          <p:cNvCxnSpPr>
            <a:cxnSpLocks noChangeShapeType="1"/>
          </p:cNvCxnSpPr>
          <p:nvPr/>
        </p:nvCxnSpPr>
        <p:spPr bwMode="auto">
          <a:xfrm>
            <a:off x="2053609" y="3411387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国际商务谈判中“问”的技巧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87" y="43958"/>
            <a:ext cx="2902313" cy="115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圆角矩形 53"/>
          <p:cNvSpPr/>
          <p:nvPr/>
        </p:nvSpPr>
        <p:spPr>
          <a:xfrm>
            <a:off x="9289687" y="412048"/>
            <a:ext cx="1395436" cy="3545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32"/>
          <p:cNvSpPr txBox="1"/>
          <p:nvPr/>
        </p:nvSpPr>
        <p:spPr>
          <a:xfrm>
            <a:off x="14450" y="33997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国际商务谈判中“问”的技巧</a:t>
            </a:r>
          </a:p>
        </p:txBody>
      </p:sp>
    </p:spTree>
    <p:extLst>
      <p:ext uri="{BB962C8B-B14F-4D97-AF65-F5344CB8AC3E}">
        <p14:creationId xmlns:p14="http://schemas.microsoft.com/office/powerpoint/2010/main" val="15272106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681590" y="1377496"/>
            <a:ext cx="1577700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52" name="文本框 4"/>
          <p:cNvSpPr txBox="1"/>
          <p:nvPr/>
        </p:nvSpPr>
        <p:spPr>
          <a:xfrm>
            <a:off x="2026115" y="2122729"/>
            <a:ext cx="10477533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封闭式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</a:rPr>
              <a:t>“您刚才说对目前这宗买卖可以取舍，这是不是说您有全权跟我们谈判？”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澄清式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“这样行得通吗”，“您说能如期履约，有什么事情可说明？”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强调式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</a:t>
            </a:r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</a:rPr>
              <a:t>“是否认为售后服务没有改进的可能了”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探索式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</a:t>
            </a:r>
            <a:r>
              <a:rPr lang="zh-CN" altLang="zh-CN" sz="1800" dirty="0">
                <a:latin typeface="楷体" panose="02010609060101010101" charset="-122"/>
                <a:ea typeface="楷体" panose="02010609060101010101" charset="-122"/>
              </a:rPr>
              <a:t>“某某怎么认为？”</a:t>
            </a:r>
            <a:endParaRPr lang="en-US" altLang="zh-CN" sz="18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借助式发问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“这个不是...吗？”“怎么能忘记...呢”</a:t>
            </a:r>
            <a:endParaRPr lang="zh-CN" altLang="zh-CN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92521" y="2581063"/>
            <a:ext cx="1571946" cy="11690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133617" y="2558265"/>
            <a:ext cx="667821" cy="6073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23343" y="3750067"/>
            <a:ext cx="1736333" cy="11327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133617" y="3165565"/>
            <a:ext cx="1017143" cy="120095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637052" y="4366517"/>
            <a:ext cx="1140431" cy="6180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国际商务谈判中“问”的技巧</a:t>
            </a:r>
          </a:p>
        </p:txBody>
      </p:sp>
      <p:sp>
        <p:nvSpPr>
          <p:cNvPr id="42" name="五边形 41"/>
          <p:cNvSpPr/>
          <p:nvPr/>
        </p:nvSpPr>
        <p:spPr>
          <a:xfrm flipH="1">
            <a:off x="4622206" y="896980"/>
            <a:ext cx="1904143" cy="388183"/>
          </a:xfrm>
          <a:prstGeom prst="homePlate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87" y="43958"/>
            <a:ext cx="2902313" cy="115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圆角矩形 44"/>
          <p:cNvSpPr/>
          <p:nvPr/>
        </p:nvSpPr>
        <p:spPr>
          <a:xfrm>
            <a:off x="10911534" y="57536"/>
            <a:ext cx="793511" cy="26611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5.3.1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发问的类型</a:t>
            </a:r>
          </a:p>
        </p:txBody>
      </p:sp>
      <p:sp>
        <p:nvSpPr>
          <p:cNvPr id="48" name="文本框 32"/>
          <p:cNvSpPr txBox="1"/>
          <p:nvPr/>
        </p:nvSpPr>
        <p:spPr>
          <a:xfrm>
            <a:off x="14450" y="33997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5.3.1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发问的类型</a:t>
            </a:r>
          </a:p>
        </p:txBody>
      </p:sp>
    </p:spTree>
    <p:extLst>
      <p:ext uri="{BB962C8B-B14F-4D97-AF65-F5344CB8AC3E}">
        <p14:creationId xmlns:p14="http://schemas.microsoft.com/office/powerpoint/2010/main" val="27480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2" name="文本框 4"/>
          <p:cNvSpPr txBox="1"/>
          <p:nvPr/>
        </p:nvSpPr>
        <p:spPr>
          <a:xfrm>
            <a:off x="2026115" y="2122729"/>
            <a:ext cx="10477533" cy="31700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强迫选择式           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付佣金是符合国际贸易惯例的，一般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3%~5%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，请贵方予以注意。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证明式               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“贵国当地的水质、电力资源、运输状况以及自然资源情况怎样？”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8.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多层次式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“为什么要更改原已定好的计划呢，请说明道理好吗？”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诱导式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“你看给我放的折扣定为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3%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是否妥当？”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10.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协商式                  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“贵方如果违约是要承担责任的，对不对？”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275515" y="3226085"/>
            <a:ext cx="1152647" cy="48169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421294" y="3138704"/>
            <a:ext cx="760288" cy="65838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275515" y="4417616"/>
            <a:ext cx="1319997" cy="5508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3316611" y="4417616"/>
            <a:ext cx="1278901" cy="5508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637052" y="2537717"/>
            <a:ext cx="70891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87" y="43958"/>
            <a:ext cx="2902313" cy="115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10911534" y="57536"/>
            <a:ext cx="793511" cy="26611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国际商务谈判中“问”的技巧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681590" y="1377496"/>
            <a:ext cx="1577700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54" name="五边形 53"/>
          <p:cNvSpPr/>
          <p:nvPr/>
        </p:nvSpPr>
        <p:spPr>
          <a:xfrm flipH="1">
            <a:off x="4622206" y="896980"/>
            <a:ext cx="1904143" cy="388183"/>
          </a:xfrm>
          <a:prstGeom prst="homePlate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55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5.3.1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发问的类型</a:t>
            </a:r>
          </a:p>
        </p:txBody>
      </p:sp>
      <p:sp>
        <p:nvSpPr>
          <p:cNvPr id="43" name="文本框 32"/>
          <p:cNvSpPr txBox="1"/>
          <p:nvPr/>
        </p:nvSpPr>
        <p:spPr>
          <a:xfrm>
            <a:off x="14450" y="33997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5.3.1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发问的类型</a:t>
            </a:r>
          </a:p>
        </p:txBody>
      </p:sp>
    </p:spTree>
    <p:extLst>
      <p:ext uri="{BB962C8B-B14F-4D97-AF65-F5344CB8AC3E}">
        <p14:creationId xmlns:p14="http://schemas.microsoft.com/office/powerpoint/2010/main" val="318789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04148" y="120227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国际商务谈判中发问的类型</a:t>
            </a:r>
          </a:p>
        </p:txBody>
      </p:sp>
      <p:sp>
        <p:nvSpPr>
          <p:cNvPr id="6" name="文本框 4"/>
          <p:cNvSpPr txBox="1"/>
          <p:nvPr/>
        </p:nvSpPr>
        <p:spPr>
          <a:xfrm>
            <a:off x="542982" y="1330698"/>
            <a:ext cx="11525728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封闭式发问</a:t>
            </a: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指在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特定的领域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中能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带出特定的答复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（如“是”或“否”）的问句。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</a:rPr>
              <a:t>“是否认为售后服务没有改进的可能了”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&amp;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“具体什么时间、地点”</a:t>
            </a:r>
            <a:endParaRPr 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澄清式发问</a:t>
            </a: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针对对方的答复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重新提出问题，以使对方进一步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澄清或补充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其原先答复的一种问句。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</a:rPr>
              <a:t>“您刚才说对目前这宗买卖可以取舍，这是不是说您有全权跟我们谈判？”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强调式发问</a:t>
            </a: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旨在强调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自己的观点和己方的立场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“这个不是...吗？”“怎么能忘记...呢”</a:t>
            </a:r>
            <a:endParaRPr lang="zh-CN" sz="2000" dirty="0">
              <a:latin typeface="楷体" panose="02010609060101010101" charset="-122"/>
              <a:ea typeface="楷体" panose="02010609060101010101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探索式发问：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指针对对方答复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要求引申或举例说明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，以便探索新问题、找出新方法的方式。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“这样行得通吗”，“您说能如期履约，有什么事情可说明？”“..会怎样”</a:t>
            </a:r>
            <a:endParaRPr lang="en-US" altLang="zh-CN" sz="20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借助式发问：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是一种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借助第三者的意见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来影响或改变对方意见的发问方式。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             “某某怎么认为？”</a:t>
            </a:r>
          </a:p>
        </p:txBody>
      </p:sp>
      <p:sp>
        <p:nvSpPr>
          <p:cNvPr id="7" name="五边形 6"/>
          <p:cNvSpPr/>
          <p:nvPr/>
        </p:nvSpPr>
        <p:spPr>
          <a:xfrm flipH="1">
            <a:off x="6788846" y="766558"/>
            <a:ext cx="1904143" cy="388183"/>
          </a:xfrm>
          <a:prstGeom prst="homePlate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87" y="43958"/>
            <a:ext cx="2902313" cy="115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10911534" y="57536"/>
            <a:ext cx="793511" cy="26611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32"/>
          <p:cNvSpPr txBox="1"/>
          <p:nvPr/>
        </p:nvSpPr>
        <p:spPr>
          <a:xfrm>
            <a:off x="14450" y="33997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5.3.1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发问的类型</a:t>
            </a:r>
          </a:p>
        </p:txBody>
      </p:sp>
    </p:spTree>
    <p:extLst>
      <p:ext uri="{BB962C8B-B14F-4D97-AF65-F5344CB8AC3E}">
        <p14:creationId xmlns:p14="http://schemas.microsoft.com/office/powerpoint/2010/main" val="11812576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23596" y="1412891"/>
            <a:ext cx="117711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6.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强迫选择式发问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旨在将己方的意见抛给对方，让对方在一个规定的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范围内进行选择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回答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                  付佣金是符合国际贸易惯例的，一般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3%~5%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，请贵方予以注意。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7.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证明式发问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证明式发问旨在通过己方的提问，使对方对问题作出证明或理解。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为什么要更改原已定好的计划呢，请说明道理好吗？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8.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多层次式发问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是含有多种主题的问句，即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一个问句中包含有多种内容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     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贵国当地的水质、电力资源、运输状况以及自然资源情况怎样？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”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9.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诱导式发问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旨在开渠引水，对对方的答案给予强烈的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暗示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，使对方的回答符合己方预期的目的。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             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“贵方如果违约是要承担责任的，对不对？”</a:t>
            </a:r>
            <a:b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10.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协商式发问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是指为使对方同意自己的观点，采用</a:t>
            </a:r>
            <a:r>
              <a:rPr lang="zh-CN" alt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商量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的口吻向对方发问。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               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你看给我放的折扣定为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3%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</a:rPr>
              <a:t>是否妥当？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”</a:t>
            </a:r>
          </a:p>
        </p:txBody>
      </p:sp>
      <p:sp>
        <p:nvSpPr>
          <p:cNvPr id="8" name="五边形 7"/>
          <p:cNvSpPr/>
          <p:nvPr/>
        </p:nvSpPr>
        <p:spPr>
          <a:xfrm flipH="1">
            <a:off x="6788846" y="766560"/>
            <a:ext cx="1904143" cy="388183"/>
          </a:xfrm>
          <a:prstGeom prst="homePlate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6" name="文本框 4"/>
          <p:cNvSpPr txBox="1"/>
          <p:nvPr/>
        </p:nvSpPr>
        <p:spPr>
          <a:xfrm>
            <a:off x="304148" y="120227"/>
            <a:ext cx="884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国际商务谈判中发问的类型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87" y="43958"/>
            <a:ext cx="2902313" cy="115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10911534" y="57536"/>
            <a:ext cx="793511" cy="26611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32"/>
          <p:cNvSpPr txBox="1"/>
          <p:nvPr/>
        </p:nvSpPr>
        <p:spPr>
          <a:xfrm>
            <a:off x="14450" y="33997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5.3.1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发问的类型</a:t>
            </a:r>
          </a:p>
        </p:txBody>
      </p:sp>
    </p:spTree>
    <p:extLst>
      <p:ext uri="{BB962C8B-B14F-4D97-AF65-F5344CB8AC3E}">
        <p14:creationId xmlns:p14="http://schemas.microsoft.com/office/powerpoint/2010/main" val="183398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以下各项中，属于强调式发问的是（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您是否认为售后服务没有改进的可能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怎么能够忘记我们上次合作得十分愉快呢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假设我们运用这种方案会怎样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某某先生对你方能否如期履约关注吗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839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以下各项中，属于强调式发问的是（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您是否认为售后服务没有改进的可能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怎么能够忘记我们上次合作得十分愉快呢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假设我们运用这种方案会怎样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某某先生对你方能否如期履约关注吗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421320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以下各项中，属于协商式发问的是（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您是否认为售后服务没有改进的可能？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为什么要更改原已定好的计划呢？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你看给我方的折扣定为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是否妥当？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贵国当地的水质、运输状况及有些资源情况怎样？</a:t>
            </a:r>
          </a:p>
        </p:txBody>
      </p:sp>
    </p:spTree>
    <p:extLst>
      <p:ext uri="{BB962C8B-B14F-4D97-AF65-F5344CB8AC3E}">
        <p14:creationId xmlns:p14="http://schemas.microsoft.com/office/powerpoint/2010/main" val="190414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3745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1" name="文本框 4"/>
          <p:cNvSpPr txBox="1"/>
          <p:nvPr/>
        </p:nvSpPr>
        <p:spPr>
          <a:xfrm>
            <a:off x="2408854" y="1934041"/>
            <a:ext cx="943800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（一）尽力避免僵局的原则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  1．坚持闻过则喜          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“褒贬是买主”，听到对方的反对意见要“闻过则喜”，表示欢迎。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  2．态度冷静、诚恳，语言适中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  3．绝不为观点分歧而发生争吵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（二）努力建立互惠式谈判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互惠式谈判：是谈判双方都要认定自身需要和对方的需要，然后双方共同探讨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满足彼此需要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的一切有效的途径与办法。（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横向谈判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4.6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处理僵局的策略</a:t>
            </a:r>
          </a:p>
        </p:txBody>
      </p:sp>
      <p:sp>
        <p:nvSpPr>
          <p:cNvPr id="23" name="文本框 32"/>
          <p:cNvSpPr txBox="1"/>
          <p:nvPr/>
        </p:nvSpPr>
        <p:spPr>
          <a:xfrm>
            <a:off x="1842129" y="86699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4.6.3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谈判中僵局的处理原则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435"/>
            <a:ext cx="3552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10561905" y="635175"/>
            <a:ext cx="1040482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32"/>
          <p:cNvSpPr txBox="1"/>
          <p:nvPr/>
        </p:nvSpPr>
        <p:spPr>
          <a:xfrm>
            <a:off x="14450" y="33997"/>
            <a:ext cx="2436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4.6.3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谈判中僵局的处理原则</a:t>
            </a:r>
          </a:p>
        </p:txBody>
      </p:sp>
    </p:spTree>
    <p:extLst>
      <p:ext uri="{BB962C8B-B14F-4D97-AF65-F5344CB8AC3E}">
        <p14:creationId xmlns:p14="http://schemas.microsoft.com/office/powerpoint/2010/main" val="9556085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以下各项中，属于协商式发问的是（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您是否认为售后服务没有改进的可能？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为什么要更改原已定好的计划呢？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你看给我方的折扣定为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是否妥当？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贵国当地的水质、运输状况及有些资源情况怎样？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337719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“贵方如果违约是应该承担责任的，对不对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这种商务谈判的发问类型属于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证明式发问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探索式发问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强调式发问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诱导式发问</a:t>
            </a:r>
          </a:p>
        </p:txBody>
      </p:sp>
    </p:spTree>
    <p:extLst>
      <p:ext uri="{BB962C8B-B14F-4D97-AF65-F5344CB8AC3E}">
        <p14:creationId xmlns:p14="http://schemas.microsoft.com/office/powerpoint/2010/main" val="10766401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“贵方如果违约是应该承担责任的，对不对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?”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这种商务谈判的发问类型属于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证明式发问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探索式发问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强调式发问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诱导式发问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838988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871588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670491" y="1412891"/>
            <a:ext cx="1698310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何时问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41" name="文本框 4"/>
          <p:cNvSpPr txBox="1"/>
          <p:nvPr/>
        </p:nvSpPr>
        <p:spPr>
          <a:xfrm>
            <a:off x="3144570" y="1862036"/>
            <a:ext cx="445247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对方发言完毕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之后提问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对方发言停顿和间歇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时提问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在议程规定的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辩论时间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提问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己方发言前后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提问</a:t>
            </a:r>
          </a:p>
        </p:txBody>
      </p:sp>
      <p:sp>
        <p:nvSpPr>
          <p:cNvPr id="26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国际商务谈判中“问”的技巧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87" y="43958"/>
            <a:ext cx="2902313" cy="115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10911534" y="323655"/>
            <a:ext cx="793511" cy="26611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5.3.2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发问的时机</a:t>
            </a:r>
          </a:p>
        </p:txBody>
      </p:sp>
      <p:sp>
        <p:nvSpPr>
          <p:cNvPr id="31" name="文本框 32"/>
          <p:cNvSpPr txBox="1"/>
          <p:nvPr/>
        </p:nvSpPr>
        <p:spPr>
          <a:xfrm>
            <a:off x="14450" y="33997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5.3.2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发问的时机</a:t>
            </a:r>
          </a:p>
        </p:txBody>
      </p:sp>
    </p:spTree>
    <p:extLst>
      <p:ext uri="{BB962C8B-B14F-4D97-AF65-F5344CB8AC3E}">
        <p14:creationId xmlns:p14="http://schemas.microsoft.com/office/powerpoint/2010/main" val="1459308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554376" y="1381600"/>
            <a:ext cx="1959568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怎么问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26" name="文本框 4"/>
          <p:cNvSpPr txBox="1"/>
          <p:nvPr/>
        </p:nvSpPr>
        <p:spPr>
          <a:xfrm>
            <a:off x="2787122" y="1982371"/>
            <a:ext cx="8521167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要预先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准备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好问题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要避免提出那些可能会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阻碍对方让步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的问题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强行追问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既不要以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法官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的态度来询问对方，也不要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接连不断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地提问题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提出问题后应闭口不言，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专心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致志地等待对方作出回答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要以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诚恳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的态度来提问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提出问题的句子应尽量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简短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国际商务谈判中“问”的技巧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87" y="43958"/>
            <a:ext cx="2902313" cy="115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10911534" y="598977"/>
            <a:ext cx="793511" cy="26611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5.3.3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提问的要诀</a:t>
            </a:r>
          </a:p>
        </p:txBody>
      </p:sp>
      <p:sp>
        <p:nvSpPr>
          <p:cNvPr id="32" name="文本框 32"/>
          <p:cNvSpPr txBox="1"/>
          <p:nvPr/>
        </p:nvSpPr>
        <p:spPr>
          <a:xfrm>
            <a:off x="14450" y="33997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5.3.3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提问的要诀</a:t>
            </a:r>
          </a:p>
        </p:txBody>
      </p:sp>
    </p:spTree>
    <p:extLst>
      <p:ext uri="{BB962C8B-B14F-4D97-AF65-F5344CB8AC3E}">
        <p14:creationId xmlns:p14="http://schemas.microsoft.com/office/powerpoint/2010/main" val="38037822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7" name="文本框 4"/>
          <p:cNvSpPr txBox="1"/>
          <p:nvPr/>
        </p:nvSpPr>
        <p:spPr>
          <a:xfrm>
            <a:off x="2554375" y="2015007"/>
            <a:ext cx="7218709" cy="33239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（一）在谈判中一般不应提出的问题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1．不应提出带有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敌意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的问题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2．不应提出有关对方个人生活和工作方面的问题（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隐私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3．不要直接指责对方品质和信誉方面的问题（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人品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4．不要为了表现自己而故意提问（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表现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（二）注意提问的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速度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（三）注意对手的</a:t>
            </a:r>
            <a:r>
              <a:rPr lang="zh-CN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心境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国际商务谈判中“问”的技巧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87" y="43958"/>
            <a:ext cx="2902313" cy="115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10956540" y="908720"/>
            <a:ext cx="1235460" cy="26611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2"/>
          <p:cNvSpPr txBox="1"/>
          <p:nvPr/>
        </p:nvSpPr>
        <p:spPr>
          <a:xfrm>
            <a:off x="1842127" y="807423"/>
            <a:ext cx="55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5.3.4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提问时应注意的问题</a:t>
            </a:r>
          </a:p>
        </p:txBody>
      </p:sp>
      <p:sp>
        <p:nvSpPr>
          <p:cNvPr id="32" name="文本框 32"/>
          <p:cNvSpPr txBox="1"/>
          <p:nvPr/>
        </p:nvSpPr>
        <p:spPr>
          <a:xfrm>
            <a:off x="14450" y="33997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5.3.4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提问时应注意的问题</a:t>
            </a:r>
          </a:p>
        </p:txBody>
      </p:sp>
    </p:spTree>
    <p:extLst>
      <p:ext uri="{BB962C8B-B14F-4D97-AF65-F5344CB8AC3E}">
        <p14:creationId xmlns:p14="http://schemas.microsoft.com/office/powerpoint/2010/main" val="18417190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9370" y="2285724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grpSp>
        <p:nvGrpSpPr>
          <p:cNvPr id="27" name="组合 30"/>
          <p:cNvGrpSpPr>
            <a:grpSpLocks/>
          </p:cNvGrpSpPr>
          <p:nvPr/>
        </p:nvGrpSpPr>
        <p:grpSpPr bwMode="auto">
          <a:xfrm rot="16200000">
            <a:off x="1238931" y="2533322"/>
            <a:ext cx="2012538" cy="383179"/>
            <a:chOff x="10" y="492417"/>
            <a:chExt cx="6109913" cy="815290"/>
          </a:xfrm>
        </p:grpSpPr>
        <p:sp>
          <p:nvSpPr>
            <p:cNvPr id="41" name="直接连接符 31"/>
            <p:cNvSpPr>
              <a:spLocks noChangeShapeType="1"/>
            </p:cNvSpPr>
            <p:nvPr/>
          </p:nvSpPr>
          <p:spPr bwMode="auto">
            <a:xfrm flipV="1">
              <a:off x="10" y="504052"/>
              <a:ext cx="6109912" cy="2"/>
            </a:xfrm>
            <a:prstGeom prst="line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cxnSp>
          <p:nvCxnSpPr>
            <p:cNvPr id="42" name="直接箭头连接符 35"/>
            <p:cNvCxnSpPr>
              <a:cxnSpLocks noChangeShapeType="1"/>
            </p:cNvCxnSpPr>
            <p:nvPr/>
          </p:nvCxnSpPr>
          <p:spPr bwMode="auto">
            <a:xfrm rot="5400000">
              <a:off x="5701547" y="899330"/>
              <a:ext cx="815290" cy="146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0" name="直接连接符 29"/>
          <p:cNvCxnSpPr>
            <a:stCxn id="41" idx="0"/>
          </p:cNvCxnSpPr>
          <p:nvPr/>
        </p:nvCxnSpPr>
        <p:spPr>
          <a:xfrm>
            <a:off x="2059079" y="3731177"/>
            <a:ext cx="1" cy="105295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1710093" y="2581494"/>
            <a:ext cx="34351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5"/>
          <p:cNvCxnSpPr>
            <a:cxnSpLocks noChangeShapeType="1"/>
          </p:cNvCxnSpPr>
          <p:nvPr/>
        </p:nvCxnSpPr>
        <p:spPr bwMode="auto">
          <a:xfrm flipV="1">
            <a:off x="2053610" y="4779940"/>
            <a:ext cx="423589" cy="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圆角矩形 42"/>
          <p:cNvSpPr/>
          <p:nvPr/>
        </p:nvSpPr>
        <p:spPr>
          <a:xfrm>
            <a:off x="2554375" y="1515810"/>
            <a:ext cx="420602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一、发问的类型（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问什么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2594786" y="4575366"/>
            <a:ext cx="4165610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四、提问时应注意的问题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2582891" y="2568763"/>
            <a:ext cx="417750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二、提问的时机（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何时问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2582891" y="3479396"/>
            <a:ext cx="417750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三、提问的要诀（</a:t>
            </a:r>
            <a:r>
              <a:rPr lang="zh-CN" altLang="en-US" sz="2400" b="1" spc="-5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怎么问</a:t>
            </a:r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cxnSp>
        <p:nvCxnSpPr>
          <p:cNvPr id="48" name="直接箭头连接符 35"/>
          <p:cNvCxnSpPr>
            <a:cxnSpLocks noChangeShapeType="1"/>
          </p:cNvCxnSpPr>
          <p:nvPr/>
        </p:nvCxnSpPr>
        <p:spPr bwMode="auto">
          <a:xfrm>
            <a:off x="2053610" y="2767401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箭头连接符 35"/>
          <p:cNvCxnSpPr>
            <a:cxnSpLocks noChangeShapeType="1"/>
          </p:cNvCxnSpPr>
          <p:nvPr/>
        </p:nvCxnSpPr>
        <p:spPr bwMode="auto">
          <a:xfrm>
            <a:off x="2053609" y="3730695"/>
            <a:ext cx="383179" cy="48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国际商务谈判中“问”的技巧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87" y="43958"/>
            <a:ext cx="2902313" cy="115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圆角矩形 53"/>
          <p:cNvSpPr/>
          <p:nvPr/>
        </p:nvSpPr>
        <p:spPr>
          <a:xfrm>
            <a:off x="9289687" y="407789"/>
            <a:ext cx="1395436" cy="35877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32"/>
          <p:cNvSpPr txBox="1"/>
          <p:nvPr/>
        </p:nvSpPr>
        <p:spPr>
          <a:xfrm>
            <a:off x="14450" y="33997"/>
            <a:ext cx="293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国际商务谈判中“问”的技巧</a:t>
            </a:r>
          </a:p>
        </p:txBody>
      </p:sp>
      <p:sp>
        <p:nvSpPr>
          <p:cNvPr id="56" name="文本框 32"/>
          <p:cNvSpPr txBox="1"/>
          <p:nvPr/>
        </p:nvSpPr>
        <p:spPr>
          <a:xfrm>
            <a:off x="2059080" y="873225"/>
            <a:ext cx="487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小结复习</a:t>
            </a:r>
          </a:p>
        </p:txBody>
      </p:sp>
    </p:spTree>
    <p:extLst>
      <p:ext uri="{BB962C8B-B14F-4D97-AF65-F5344CB8AC3E}">
        <p14:creationId xmlns:p14="http://schemas.microsoft.com/office/powerpoint/2010/main" val="30002927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" y="2879731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2124688" y="1062348"/>
            <a:ext cx="90870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一、回答问题之前，要给自己留有</a:t>
            </a:r>
            <a:r>
              <a:rPr lang="zh-CN" altLang="zh-CN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的时间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在谈判过程中，不是回答问题的速度越快越好。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二、 针对提问者的</a:t>
            </a:r>
            <a:r>
              <a:rPr lang="zh-CN" altLang="zh-CN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真实心理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答复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周密思考，准确判断对方用意，可作出一个高水平的回答。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三、不要彻底地回答问题，因为</a:t>
            </a:r>
            <a:r>
              <a:rPr lang="zh-CN" altLang="zh-CN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有些问题不必回答</a:t>
            </a:r>
            <a:endParaRPr lang="en-US" altLang="zh-CN" sz="24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回答问题时可将提问者的问话范围缩小，或不作正面回答，而对答复的前提加以修饰和说明以缩小回答范围。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四、逃避问题的方法是</a:t>
            </a:r>
            <a:r>
              <a:rPr lang="zh-CN" altLang="zh-CN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避正答偏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，顾左右而言他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对方提出的问题让己方很难从正面回答时，可故意避开问题的实质，将话题引向歧路，借以破解对方的进攻。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国际商务谈判中“答”的技巧</a:t>
            </a:r>
          </a:p>
        </p:txBody>
      </p:sp>
      <p:sp>
        <p:nvSpPr>
          <p:cNvPr id="27" name="文本框 32"/>
          <p:cNvSpPr txBox="1"/>
          <p:nvPr/>
        </p:nvSpPr>
        <p:spPr>
          <a:xfrm>
            <a:off x="14450" y="33997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国际商务谈判中“答”的技巧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96" y="0"/>
            <a:ext cx="3560709" cy="13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633524" y="442498"/>
            <a:ext cx="1467352" cy="47190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0294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" y="2879731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2124688" y="1345071"/>
            <a:ext cx="82778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五、对于不知道的问题不要回答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六、有些问题可以答非所问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七、以问代答（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踢皮球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八、有时可以采取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推卸责任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的方法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九、重申和打岔有时也很有效</a:t>
            </a:r>
          </a:p>
        </p:txBody>
      </p:sp>
      <p:sp>
        <p:nvSpPr>
          <p:cNvPr id="24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国际商务谈判中“答”的技巧</a:t>
            </a:r>
          </a:p>
        </p:txBody>
      </p:sp>
      <p:sp>
        <p:nvSpPr>
          <p:cNvPr id="27" name="文本框 32"/>
          <p:cNvSpPr txBox="1"/>
          <p:nvPr/>
        </p:nvSpPr>
        <p:spPr>
          <a:xfrm>
            <a:off x="14450" y="33997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国际商务谈判中“答”的技巧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57" y="45814"/>
            <a:ext cx="3513658" cy="168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490856" y="715996"/>
            <a:ext cx="1580991" cy="3750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631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" y="2879731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3011654" y="1672129"/>
            <a:ext cx="8277873" cy="277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甲：“您对合作的前景怎么看？”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乙：“您对双方合作的前景又怎么看呢？”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上述对话中乙所采用的回答方式是（）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答非所问       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重申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无可奉告       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以问代答</a:t>
            </a:r>
          </a:p>
        </p:txBody>
      </p:sp>
      <p:sp>
        <p:nvSpPr>
          <p:cNvPr id="24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国际商务谈判中“答”的技巧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57" y="45814"/>
            <a:ext cx="3513658" cy="168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8490856" y="700342"/>
            <a:ext cx="1580991" cy="3750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4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2353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0" name="文本框 4"/>
          <p:cNvSpPr txBox="1"/>
          <p:nvPr/>
        </p:nvSpPr>
        <p:spPr>
          <a:xfrm>
            <a:off x="2435749" y="2071874"/>
            <a:ext cx="9653157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（一）潜在僵局的</a:t>
            </a:r>
            <a:r>
              <a:rPr lang="zh-CN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间接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处理法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间接处理法：谈判人员借助有关事项和理由委婉地否定对方的意见。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其具体的办法有：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1．先肯定局部，后全盘否定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2．先重复对方的意见，然后再削弱对方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3．用对方的意见去说服对方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．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以提问的方式促使对方自我否定</a:t>
            </a:r>
          </a:p>
        </p:txBody>
      </p:sp>
      <p:sp>
        <p:nvSpPr>
          <p:cNvPr id="21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4.6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处理僵局的策略</a:t>
            </a: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4.6.4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妥善处理谈判僵局的方法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435"/>
            <a:ext cx="3552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0531924" y="952252"/>
            <a:ext cx="1630096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32"/>
          <p:cNvSpPr txBox="1"/>
          <p:nvPr/>
        </p:nvSpPr>
        <p:spPr>
          <a:xfrm>
            <a:off x="14450" y="33997"/>
            <a:ext cx="2616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4.6.4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妥善处理谈判僵局的方法</a:t>
            </a:r>
          </a:p>
        </p:txBody>
      </p:sp>
    </p:spTree>
    <p:extLst>
      <p:ext uri="{BB962C8B-B14F-4D97-AF65-F5344CB8AC3E}">
        <p14:creationId xmlns:p14="http://schemas.microsoft.com/office/powerpoint/2010/main" val="35235189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23820" y="2866315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404132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23820" y="511360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678438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28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8349" y="3386473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6595" y="2907872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51603" y="3984466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" y="2879731"/>
            <a:ext cx="1691680" cy="57422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</a:p>
        </p:txBody>
      </p:sp>
      <p:sp>
        <p:nvSpPr>
          <p:cNvPr id="34" name="矩形 33"/>
          <p:cNvSpPr/>
          <p:nvPr/>
        </p:nvSpPr>
        <p:spPr>
          <a:xfrm>
            <a:off x="-51603" y="4651944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9370" y="5154015"/>
            <a:ext cx="1677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23820" y="3416839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3820" y="225686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9370" y="4569320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5710544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4450" y="1678438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4414" y="1091072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3011654" y="1672129"/>
            <a:ext cx="82778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甲：“您对合作的前景怎么看？”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乙：“您对双方合作的前景又怎么看呢？”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上述对话中乙所采用的回答方式是（）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答非所问       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重申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无可奉告           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以问代答</a:t>
            </a:r>
          </a:p>
        </p:txBody>
      </p:sp>
      <p:sp>
        <p:nvSpPr>
          <p:cNvPr id="24" name="文本框 32"/>
          <p:cNvSpPr txBox="1"/>
          <p:nvPr/>
        </p:nvSpPr>
        <p:spPr>
          <a:xfrm>
            <a:off x="1842128" y="150111"/>
            <a:ext cx="88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国际商务谈判中“答”的技巧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57" y="45814"/>
            <a:ext cx="3513658" cy="168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490856" y="700342"/>
            <a:ext cx="1580991" cy="3750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602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“贵方某某先生的问题提得很好，我曾经在某一份资料上看过有这一问题的记载，就记忆所及，大概是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这种答复谈判对手的技巧可称为（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避正答偏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推卸责任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以问代答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答非所问</a:t>
            </a:r>
          </a:p>
        </p:txBody>
      </p:sp>
    </p:spTree>
    <p:extLst>
      <p:ext uri="{BB962C8B-B14F-4D97-AF65-F5344CB8AC3E}">
        <p14:creationId xmlns:p14="http://schemas.microsoft.com/office/powerpoint/2010/main" val="20855217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“贵方某某先生的问题提得很好，我曾经在某一份资料上看过有这一问题的记载，就记忆所及，大概是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这种答复谈判对手的技巧可称为（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避正答偏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推卸责任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以问代答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答非所问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748653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“谈判中，可跟对方东拉西扯，不着边际，讲一些与此问题既有关系又无关系的问题。”这种答复谈判对手的技巧是（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答非所问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以问代答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推卸责任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避正答偏</a:t>
            </a:r>
          </a:p>
        </p:txBody>
      </p:sp>
    </p:spTree>
    <p:extLst>
      <p:ext uri="{BB962C8B-B14F-4D97-AF65-F5344CB8AC3E}">
        <p14:creationId xmlns:p14="http://schemas.microsoft.com/office/powerpoint/2010/main" val="40933651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“谈判中，可跟对方东拉西扯，不着边际，讲一些与此问题既有关系又无关系的问题。”这种答复谈判对手的技巧是（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答非所问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以问代答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推卸责任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避正答偏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033362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第五章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国际商务谈判中的技巧</a:t>
            </a:r>
          </a:p>
        </p:txBody>
      </p:sp>
      <p:sp>
        <p:nvSpPr>
          <p:cNvPr id="6" name="矩形 5"/>
          <p:cNvSpPr/>
          <p:nvPr/>
        </p:nvSpPr>
        <p:spPr>
          <a:xfrm>
            <a:off x="7310670" y="282911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技巧概述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9239" y="1649581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“问”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7233570" y="933554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“听”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79239" y="2418605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“答”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10669" y="3195056"/>
            <a:ext cx="1261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“叙”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10669" y="3872047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“看”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577" y="374785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577" y="1075358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577" y="1811326"/>
            <a:ext cx="543568" cy="57044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165577" y="2547293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577" y="3307900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577" y="4008473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165577" y="4714429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165577" y="5420385"/>
            <a:ext cx="543568" cy="59508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10670" y="4621482"/>
            <a:ext cx="1261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“辩”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31133" y="5365283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“说服”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59454" y="37611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9059454" y="101133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9059454" y="172736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9059453" y="2457494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308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1774"/>
            <a:ext cx="1691680" cy="651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6002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1" name="文本框 4"/>
          <p:cNvSpPr txBox="1"/>
          <p:nvPr/>
        </p:nvSpPr>
        <p:spPr>
          <a:xfrm>
            <a:off x="2492006" y="2071874"/>
            <a:ext cx="7833812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（二）潜在僵局的</a:t>
            </a:r>
            <a:r>
              <a:rPr lang="zh-CN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直接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处理法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1．站在对方立场上说服对方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2．归纳概括法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3．反问劝导法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4．幽默方法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5．适当馈赠  西方学者幽默地称之为“润滑策略”。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6．场外沟通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</p:txBody>
      </p:sp>
      <p:sp>
        <p:nvSpPr>
          <p:cNvPr id="20" name="文本框 32"/>
          <p:cNvSpPr txBox="1"/>
          <p:nvPr/>
        </p:nvSpPr>
        <p:spPr>
          <a:xfrm>
            <a:off x="1842129" y="150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4.6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处理僵局的策略</a:t>
            </a:r>
          </a:p>
        </p:txBody>
      </p:sp>
      <p:sp>
        <p:nvSpPr>
          <p:cNvPr id="22" name="文本框 32"/>
          <p:cNvSpPr txBox="1"/>
          <p:nvPr/>
        </p:nvSpPr>
        <p:spPr>
          <a:xfrm>
            <a:off x="1842129" y="866997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4.6.4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妥善处理谈判僵局的方法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435"/>
            <a:ext cx="35528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10531924" y="952252"/>
            <a:ext cx="1630096" cy="3227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32"/>
          <p:cNvSpPr txBox="1"/>
          <p:nvPr/>
        </p:nvSpPr>
        <p:spPr>
          <a:xfrm>
            <a:off x="14450" y="33997"/>
            <a:ext cx="2616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4.6.4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妥善处理谈判僵局的方法</a:t>
            </a:r>
          </a:p>
        </p:txBody>
      </p:sp>
    </p:spTree>
    <p:extLst>
      <p:ext uri="{BB962C8B-B14F-4D97-AF65-F5344CB8AC3E}">
        <p14:creationId xmlns:p14="http://schemas.microsoft.com/office/powerpoint/2010/main" val="182039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6174</Words>
  <Application>Microsoft Office PowerPoint</Application>
  <PresentationFormat>宽屏</PresentationFormat>
  <Paragraphs>1128</Paragraphs>
  <Slides>85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9" baseType="lpstr">
      <vt:lpstr>Arial Unicode MS</vt:lpstr>
      <vt:lpstr>方正启体简体</vt:lpstr>
      <vt:lpstr>黑体</vt:lpstr>
      <vt:lpstr>华文楷体</vt:lpstr>
      <vt:lpstr>华文新魏</vt:lpstr>
      <vt:lpstr>楷体</vt:lpstr>
      <vt:lpstr>宋体</vt:lpstr>
      <vt:lpstr>微软雅黑</vt:lpstr>
      <vt:lpstr>Arial</vt:lpstr>
      <vt:lpstr>Calibri</vt:lpstr>
      <vt:lpstr>Calibri Light</vt:lpstr>
      <vt:lpstr>Franklin Gothic Book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Asmin</dc:creator>
  <cp:lastModifiedBy>hongyu tang</cp:lastModifiedBy>
  <cp:revision>307</cp:revision>
  <dcterms:created xsi:type="dcterms:W3CDTF">2018-05-15T04:43:17Z</dcterms:created>
  <dcterms:modified xsi:type="dcterms:W3CDTF">2018-12-17T14:49:44Z</dcterms:modified>
</cp:coreProperties>
</file>