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7" r:id="rId2"/>
    <p:sldId id="826" r:id="rId3"/>
    <p:sldId id="625" r:id="rId4"/>
    <p:sldId id="609" r:id="rId5"/>
    <p:sldId id="948" r:id="rId6"/>
    <p:sldId id="949" r:id="rId7"/>
    <p:sldId id="950" r:id="rId8"/>
    <p:sldId id="951" r:id="rId9"/>
    <p:sldId id="952" r:id="rId10"/>
    <p:sldId id="953" r:id="rId11"/>
    <p:sldId id="955" r:id="rId12"/>
    <p:sldId id="857" r:id="rId13"/>
    <p:sldId id="856" r:id="rId14"/>
    <p:sldId id="858" r:id="rId15"/>
    <p:sldId id="912" r:id="rId16"/>
    <p:sldId id="859" r:id="rId17"/>
    <p:sldId id="914" r:id="rId18"/>
    <p:sldId id="915" r:id="rId19"/>
    <p:sldId id="916" r:id="rId20"/>
    <p:sldId id="917" r:id="rId21"/>
    <p:sldId id="860" r:id="rId22"/>
    <p:sldId id="946" r:id="rId23"/>
    <p:sldId id="947" r:id="rId24"/>
    <p:sldId id="918" r:id="rId25"/>
    <p:sldId id="861" r:id="rId26"/>
    <p:sldId id="920" r:id="rId27"/>
    <p:sldId id="921" r:id="rId28"/>
    <p:sldId id="922" r:id="rId29"/>
    <p:sldId id="923" r:id="rId30"/>
    <p:sldId id="862" r:id="rId31"/>
    <p:sldId id="924" r:id="rId32"/>
    <p:sldId id="863" r:id="rId33"/>
    <p:sldId id="925" r:id="rId34"/>
    <p:sldId id="926" r:id="rId35"/>
    <p:sldId id="927" r:id="rId36"/>
    <p:sldId id="928" r:id="rId37"/>
    <p:sldId id="864" r:id="rId38"/>
    <p:sldId id="865" r:id="rId39"/>
    <p:sldId id="866" r:id="rId40"/>
    <p:sldId id="867" r:id="rId41"/>
    <p:sldId id="868" r:id="rId42"/>
    <p:sldId id="869" r:id="rId43"/>
    <p:sldId id="870" r:id="rId44"/>
    <p:sldId id="871" r:id="rId45"/>
    <p:sldId id="873" r:id="rId46"/>
    <p:sldId id="875" r:id="rId47"/>
    <p:sldId id="874" r:id="rId48"/>
    <p:sldId id="877" r:id="rId49"/>
    <p:sldId id="878" r:id="rId50"/>
    <p:sldId id="929" r:id="rId51"/>
    <p:sldId id="930" r:id="rId52"/>
    <p:sldId id="931" r:id="rId53"/>
    <p:sldId id="932" r:id="rId54"/>
    <p:sldId id="879" r:id="rId55"/>
    <p:sldId id="880" r:id="rId56"/>
    <p:sldId id="881" r:id="rId57"/>
    <p:sldId id="882" r:id="rId58"/>
    <p:sldId id="883" r:id="rId59"/>
    <p:sldId id="884" r:id="rId60"/>
    <p:sldId id="885" r:id="rId61"/>
    <p:sldId id="933" r:id="rId62"/>
    <p:sldId id="935" r:id="rId63"/>
    <p:sldId id="937" r:id="rId64"/>
    <p:sldId id="938" r:id="rId65"/>
    <p:sldId id="934" r:id="rId66"/>
    <p:sldId id="886" r:id="rId67"/>
    <p:sldId id="887" r:id="rId68"/>
    <p:sldId id="888" r:id="rId69"/>
    <p:sldId id="939" r:id="rId70"/>
    <p:sldId id="940" r:id="rId71"/>
    <p:sldId id="941" r:id="rId7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2" autoAdjust="0"/>
    <p:restoredTop sz="93186" autoAdjust="0"/>
  </p:normalViewPr>
  <p:slideViewPr>
    <p:cSldViewPr snapToGrid="0">
      <p:cViewPr>
        <p:scale>
          <a:sx n="75" d="100"/>
          <a:sy n="75" d="100"/>
        </p:scale>
        <p:origin x="-1458" y="-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8638-9698-4EDC-9412-A158CEC4640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40CF5-E53E-4C03-B429-557B55F2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2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8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16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37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4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64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2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727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37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39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9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4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99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56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58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72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04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279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18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21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71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12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78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4113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645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178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8076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92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110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423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661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448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8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984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181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5989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353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735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6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407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952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747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193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36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0617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229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7758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阿拉伯人在商业交往中，习惯使用“</a:t>
            </a:r>
            <a:r>
              <a:rPr lang="en-US" altLang="zh-CN" dirty="0" smtClean="0"/>
              <a:t>IBM"</a:t>
            </a:r>
            <a:r>
              <a:rPr lang="zh-CN" altLang="en-US" dirty="0" smtClean="0"/>
              <a:t>。这里的“</a:t>
            </a:r>
            <a:r>
              <a:rPr lang="en-US" altLang="zh-CN" dirty="0" smtClean="0"/>
              <a:t>IBM”</a:t>
            </a:r>
            <a:r>
              <a:rPr lang="zh-CN" altLang="en-US" dirty="0" smtClean="0"/>
              <a:t>不是指</a:t>
            </a:r>
            <a:r>
              <a:rPr lang="en-US" altLang="zh-CN" dirty="0" smtClean="0"/>
              <a:t>IBM</a:t>
            </a:r>
            <a:r>
              <a:rPr lang="zh-CN" altLang="en-US" dirty="0" smtClean="0"/>
              <a:t>公司，而是指阿拉伯语中分别以</a:t>
            </a:r>
            <a:r>
              <a:rPr lang="en-US" altLang="zh-CN" dirty="0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个词语。</a:t>
            </a:r>
            <a:r>
              <a:rPr lang="en-US" altLang="zh-CN" dirty="0" smtClean="0"/>
              <a:t>I</a:t>
            </a:r>
            <a:r>
              <a:rPr lang="zh-CN" altLang="en-US" dirty="0" smtClean="0"/>
              <a:t>是“因夏利”，即“神的意志”；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是“波库拉”，即“明天再谈”；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是指“马列修”，即“不要介意”。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743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056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884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7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207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1973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473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2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8849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196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0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03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2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2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3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7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2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1136" y="788457"/>
            <a:ext cx="4375055" cy="83099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zh-CN" altLang="en-US" sz="5000" b="1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国际商务谈判</a:t>
            </a:r>
            <a:endParaRPr lang="zh-CN" altLang="en-US" sz="50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3174" y="1655268"/>
            <a:ext cx="4325615" cy="30008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12131" y="3027316"/>
            <a:ext cx="4031870" cy="570548"/>
          </a:xfrm>
          <a:prstGeom prst="rect">
            <a:avLst/>
          </a:prstGeom>
          <a:solidFill>
            <a:srgbClr val="414455"/>
          </a:solidFill>
          <a:ln>
            <a:solidFill>
              <a:srgbClr val="005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861898"/>
            <a:ext cx="1247637" cy="112841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40" tIns="28320" rIns="56640" bIns="2832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0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572" y="251226"/>
            <a:ext cx="1331629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100"/>
          </a:p>
        </p:txBody>
      </p:sp>
      <p:cxnSp>
        <p:nvCxnSpPr>
          <p:cNvPr id="4" name="直接连接符 3"/>
          <p:cNvCxnSpPr/>
          <p:nvPr/>
        </p:nvCxnSpPr>
        <p:spPr>
          <a:xfrm>
            <a:off x="100054" y="1904066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392" y="1270000"/>
            <a:ext cx="1313719" cy="6340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45" y="2032173"/>
            <a:ext cx="1129203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7" name="矩形 6"/>
          <p:cNvSpPr/>
          <p:nvPr/>
        </p:nvSpPr>
        <p:spPr>
          <a:xfrm>
            <a:off x="40144" y="2663491"/>
            <a:ext cx="1129203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8" name="矩形 7"/>
          <p:cNvSpPr/>
          <p:nvPr/>
        </p:nvSpPr>
        <p:spPr>
          <a:xfrm>
            <a:off x="11392" y="724674"/>
            <a:ext cx="1313719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9" name="矩形 8"/>
          <p:cNvSpPr/>
          <p:nvPr/>
        </p:nvSpPr>
        <p:spPr>
          <a:xfrm>
            <a:off x="40144" y="3294809"/>
            <a:ext cx="1357482" cy="267382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0054" y="2535384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054" y="3166702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054" y="3690297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4"/>
          <p:cNvSpPr txBox="1"/>
          <p:nvPr/>
        </p:nvSpPr>
        <p:spPr>
          <a:xfrm>
            <a:off x="1397626" y="966873"/>
            <a:ext cx="7893179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加拿大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商人的谈判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）见面或分手时要行握手礼，相互亲吻对手脸颊也常用。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约会：预约、准时；饭店或俱乐部；服装得体；进餐时间可长达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2-3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小时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）有耐心和温和，时间观念很强，所以要严格遵守合同的最后期限。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）要注重礼节，情绪上要克制，不要操之过急。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）对法裔谈判者应力求慎重，不弄清对方的意图与要求切不要贸然承诺。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）高层管理者对谈判影响较大，应将注意力集中在高层管理者身上。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）忌讳白色的百合花，但酷爱枫叶，视其为国宝和友谊的象征</a:t>
            </a:r>
          </a:p>
        </p:txBody>
      </p:sp>
      <p:sp>
        <p:nvSpPr>
          <p:cNvPr id="16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6.2.2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加拿大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3" y="298450"/>
            <a:ext cx="21812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圆角矩形 20"/>
          <p:cNvSpPr/>
          <p:nvPr/>
        </p:nvSpPr>
        <p:spPr>
          <a:xfrm>
            <a:off x="8337930" y="646768"/>
            <a:ext cx="590170" cy="2654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2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572" y="251226"/>
            <a:ext cx="1331629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100"/>
          </a:p>
        </p:txBody>
      </p:sp>
      <p:cxnSp>
        <p:nvCxnSpPr>
          <p:cNvPr id="4" name="直接连接符 3"/>
          <p:cNvCxnSpPr/>
          <p:nvPr/>
        </p:nvCxnSpPr>
        <p:spPr>
          <a:xfrm>
            <a:off x="100054" y="1904066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392" y="1270000"/>
            <a:ext cx="1313719" cy="6340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45" y="2032173"/>
            <a:ext cx="1129203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7" name="矩形 6"/>
          <p:cNvSpPr/>
          <p:nvPr/>
        </p:nvSpPr>
        <p:spPr>
          <a:xfrm>
            <a:off x="40144" y="2663491"/>
            <a:ext cx="1129203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8" name="矩形 7"/>
          <p:cNvSpPr/>
          <p:nvPr/>
        </p:nvSpPr>
        <p:spPr>
          <a:xfrm>
            <a:off x="11392" y="724674"/>
            <a:ext cx="1313719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9" name="矩形 8"/>
          <p:cNvSpPr/>
          <p:nvPr/>
        </p:nvSpPr>
        <p:spPr>
          <a:xfrm>
            <a:off x="40144" y="3294809"/>
            <a:ext cx="1357482" cy="267382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0054" y="2535384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054" y="3166702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054" y="3690297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83662" y="845862"/>
            <a:ext cx="43307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（三）拉丁美洲商人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的谈判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</p:txBody>
      </p:sp>
      <p:sp>
        <p:nvSpPr>
          <p:cNvPr id="16" name="文本框 4"/>
          <p:cNvSpPr txBox="1"/>
          <p:nvPr/>
        </p:nvSpPr>
        <p:spPr>
          <a:xfrm>
            <a:off x="1478662" y="1350943"/>
            <a:ext cx="7525638" cy="380873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itchFamily="49" charset="-122"/>
                <a:ea typeface="楷体" pitchFamily="49" charset="-122"/>
                <a:sym typeface="+mn-ea"/>
              </a:rPr>
              <a:t>1.性格特点是</a:t>
            </a:r>
            <a:r>
              <a:rPr sz="1800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+mn-ea"/>
              </a:rPr>
              <a:t>固执</a:t>
            </a:r>
            <a:r>
              <a:rPr sz="1800" dirty="0">
                <a:latin typeface="楷体" pitchFamily="49" charset="-122"/>
                <a:ea typeface="楷体" pitchFamily="49" charset="-122"/>
                <a:sym typeface="+mn-ea"/>
              </a:rPr>
              <a:t>、</a:t>
            </a:r>
            <a:r>
              <a:rPr sz="1800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+mn-ea"/>
              </a:rPr>
              <a:t>个人人格至上</a:t>
            </a:r>
            <a:r>
              <a:rPr sz="1800" dirty="0">
                <a:latin typeface="楷体" pitchFamily="49" charset="-122"/>
                <a:ea typeface="楷体" pitchFamily="49" charset="-122"/>
                <a:sym typeface="+mn-ea"/>
              </a:rPr>
              <a:t>和</a:t>
            </a:r>
            <a:r>
              <a:rPr sz="1800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+mn-ea"/>
              </a:rPr>
              <a:t>富于男子气概</a:t>
            </a:r>
            <a:endParaRPr sz="1800" dirty="0">
              <a:latin typeface="楷体" pitchFamily="49" charset="-122"/>
              <a:ea typeface="楷体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itchFamily="49" charset="-122"/>
                <a:ea typeface="楷体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  <a:sym typeface="+mn-ea"/>
              </a:rPr>
              <a:t>生活悠闲恬淡，不很注重物质利益，</a:t>
            </a:r>
            <a:r>
              <a:rPr sz="1800" dirty="0" err="1">
                <a:latin typeface="楷体" pitchFamily="49" charset="-122"/>
                <a:ea typeface="楷体" pitchFamily="49" charset="-122"/>
                <a:sym typeface="+mn-ea"/>
              </a:rPr>
              <a:t>比较</a:t>
            </a:r>
            <a:r>
              <a:rPr sz="1800" u="sng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+mn-ea"/>
              </a:rPr>
              <a:t>重感情</a:t>
            </a:r>
            <a:endParaRPr sz="1800" dirty="0">
              <a:latin typeface="楷体" pitchFamily="49" charset="-122"/>
              <a:ea typeface="楷体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itchFamily="49" charset="-122"/>
                <a:ea typeface="楷体" pitchFamily="49" charset="-122"/>
                <a:sym typeface="+mn-ea"/>
              </a:rPr>
              <a:t>3.享乐至上主义者，</a:t>
            </a:r>
            <a:r>
              <a:rPr sz="1800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+mn-ea"/>
              </a:rPr>
              <a:t>酷爱娱乐</a:t>
            </a:r>
            <a:endParaRPr sz="1800" dirty="0">
              <a:latin typeface="楷体" pitchFamily="49" charset="-122"/>
              <a:ea typeface="楷体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itchFamily="49" charset="-122"/>
                <a:ea typeface="楷体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  <a:sym typeface="+mn-ea"/>
              </a:rPr>
              <a:t>教育水平相对较低</a:t>
            </a:r>
            <a:r>
              <a:rPr sz="1800" u="sng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+mn-ea"/>
              </a:rPr>
              <a:t>国际贸易知识有限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  <a:sym typeface="+mn-ea"/>
              </a:rPr>
              <a:t>，必须与负责管理的人谈生意，降低风险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itchFamily="49" charset="-122"/>
                <a:ea typeface="楷体" pitchFamily="49" charset="-122"/>
                <a:sym typeface="+mn-ea"/>
              </a:rPr>
              <a:t>4.</a:t>
            </a:r>
            <a:r>
              <a:rPr sz="1800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+mn-ea"/>
              </a:rPr>
              <a:t>寻找代理商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  <a:sym typeface="+mn-ea"/>
              </a:rPr>
              <a:t>至关重要，建立代理网络，</a:t>
            </a:r>
            <a:r>
              <a:rPr sz="1800" dirty="0" err="1">
                <a:latin typeface="楷体" pitchFamily="49" charset="-122"/>
                <a:ea typeface="楷体" pitchFamily="49" charset="-122"/>
                <a:sym typeface="+mn-ea"/>
              </a:rPr>
              <a:t>大多拉美国家普遍存在代理制度</a:t>
            </a:r>
            <a:endParaRPr sz="1800" dirty="0">
              <a:latin typeface="楷体" pitchFamily="49" charset="-122"/>
              <a:ea typeface="楷体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itchFamily="49" charset="-122"/>
                <a:ea typeface="楷体" pitchFamily="49" charset="-122"/>
                <a:sym typeface="+mn-ea"/>
              </a:rPr>
              <a:t>5.拉美人</a:t>
            </a:r>
            <a:r>
              <a:rPr sz="1800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+mn-ea"/>
              </a:rPr>
              <a:t>工作时间</a:t>
            </a:r>
            <a:r>
              <a:rPr sz="1800" dirty="0">
                <a:latin typeface="楷体" pitchFamily="49" charset="-122"/>
                <a:ea typeface="楷体" pitchFamily="49" charset="-122"/>
                <a:sym typeface="+mn-ea"/>
              </a:rPr>
              <a:t>普遍</a:t>
            </a:r>
            <a:r>
              <a:rPr sz="1800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+mn-ea"/>
              </a:rPr>
              <a:t>较短</a:t>
            </a:r>
            <a:r>
              <a:rPr sz="1800" dirty="0">
                <a:latin typeface="楷体" pitchFamily="49" charset="-122"/>
                <a:ea typeface="楷体" pitchFamily="49" charset="-122"/>
                <a:sym typeface="+mn-ea"/>
              </a:rPr>
              <a:t>且松懈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巴西人：酷爱娱乐；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阿根廷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人：正统，欧洲化；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哥伦比亚、智利、巴拉圭人：保守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；厄瓜多尔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人、秘鲁人：时间观念不强</a:t>
            </a:r>
          </a:p>
        </p:txBody>
      </p:sp>
      <p:sp>
        <p:nvSpPr>
          <p:cNvPr id="19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6.2.3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拉丁美洲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3" y="298450"/>
            <a:ext cx="21812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圆角矩形 20"/>
          <p:cNvSpPr/>
          <p:nvPr/>
        </p:nvSpPr>
        <p:spPr>
          <a:xfrm>
            <a:off x="8337930" y="967048"/>
            <a:ext cx="666370" cy="2654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8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7228" y="1477154"/>
            <a:ext cx="5964172" cy="13157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下一站   欧洲</a:t>
            </a:r>
            <a:endParaRPr lang="en-US" altLang="zh-CN" sz="5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66957" y="3729072"/>
            <a:ext cx="3427800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谈判风格、礼仪与禁忌</a:t>
            </a:r>
            <a:endParaRPr lang="en-US" altLang="zh-CN" sz="2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3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448710" y="964526"/>
            <a:ext cx="724324" cy="3866056"/>
            <a:chOff x="1943409" y="1291771"/>
            <a:chExt cx="965765" cy="5027795"/>
          </a:xfrm>
        </p:grpSpPr>
        <p:grpSp>
          <p:nvGrpSpPr>
            <p:cNvPr id="23" name="组合 22"/>
            <p:cNvGrpSpPr/>
            <p:nvPr/>
          </p:nvGrpSpPr>
          <p:grpSpPr>
            <a:xfrm>
              <a:off x="1943409" y="1291771"/>
              <a:ext cx="965765" cy="5027795"/>
              <a:chOff x="3448459" y="1355133"/>
              <a:chExt cx="1483514" cy="4269793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221238" y="1355133"/>
                <a:ext cx="710735" cy="4269793"/>
                <a:chOff x="3715495" y="352457"/>
                <a:chExt cx="649716" cy="4763605"/>
              </a:xfrm>
            </p:grpSpPr>
            <p:grpSp>
              <p:nvGrpSpPr>
                <p:cNvPr id="27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8" y="1071136"/>
                  <a:ext cx="2046363" cy="609005"/>
                  <a:chOff x="0" y="504056"/>
                  <a:chExt cx="6032665" cy="648072"/>
                </a:xfrm>
              </p:grpSpPr>
              <p:sp>
                <p:nvSpPr>
                  <p:cNvPr id="36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6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  <p:cxnSp>
                <p:nvCxnSpPr>
                  <p:cNvPr id="37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8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8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765817" y="3516668"/>
                  <a:ext cx="2549072" cy="649716"/>
                  <a:chOff x="-762420" y="504055"/>
                  <a:chExt cx="7514650" cy="691395"/>
                </a:xfrm>
              </p:grpSpPr>
              <p:sp>
                <p:nvSpPr>
                  <p:cNvPr id="31" name="直接连接符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762419" y="504056"/>
                    <a:ext cx="6795085" cy="12265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  <p:cxnSp>
                <p:nvCxnSpPr>
                  <p:cNvPr id="33" name="直接箭头连接符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-762420" y="547378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4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752230" y="504055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30" name="直接连接符 29"/>
                <p:cNvCxnSpPr>
                  <a:stCxn id="36" idx="0"/>
                  <a:endCxn id="31" idx="1"/>
                </p:cNvCxnSpPr>
                <p:nvPr/>
              </p:nvCxnSpPr>
              <p:spPr>
                <a:xfrm flipH="1">
                  <a:off x="3715495" y="2398820"/>
                  <a:ext cx="1" cy="41225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3448459" y="3143925"/>
                <a:ext cx="788888" cy="520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3909" y="1526328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63335" y="2003250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1544" y="2480502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1545" y="3892832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1545" y="4337779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4824" y="4776137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3909" y="2942295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1544" y="5238919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92327" y="5677276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文本框 5"/>
          <p:cNvSpPr txBox="1"/>
          <p:nvPr/>
        </p:nvSpPr>
        <p:spPr>
          <a:xfrm>
            <a:off x="2463821" y="789300"/>
            <a:ext cx="2907920" cy="4183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英国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德国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法国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意大利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西班牙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葡萄牙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希腊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荷兰、比利时和卢森堡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奥地利和瑞士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北欧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俄罗斯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东欧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欧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洲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商人的谈判风格、礼仪与禁忌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圆角矩形 44"/>
          <p:cNvSpPr/>
          <p:nvPr/>
        </p:nvSpPr>
        <p:spPr>
          <a:xfrm>
            <a:off x="6943199" y="539935"/>
            <a:ext cx="1121301" cy="43781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5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一、英国商人的谈判风格、礼仪及禁忌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946" y="1687837"/>
            <a:ext cx="3926038" cy="2517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圆角矩形 23"/>
          <p:cNvSpPr/>
          <p:nvPr/>
        </p:nvSpPr>
        <p:spPr>
          <a:xfrm>
            <a:off x="7611883" y="217134"/>
            <a:ext cx="421775" cy="2434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英国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8251471" y="164622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3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一、英国商人的谈判风格、礼仪及禁忌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4"/>
          <p:cNvSpPr txBox="1"/>
          <p:nvPr/>
        </p:nvSpPr>
        <p:spPr>
          <a:xfrm>
            <a:off x="1693738" y="1421819"/>
            <a:ext cx="7344935" cy="29777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一）英国商人的</a:t>
            </a:r>
            <a:r>
              <a:rPr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1.一般比较</a:t>
            </a:r>
            <a:r>
              <a:rPr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冷静和持重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保持距离，不轻易表露感情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2.开场陈述时十分坦率，让对方了解自己，也考虑对方的立场和行动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3.态度灵活，有十足的</a:t>
            </a:r>
            <a:r>
              <a:rPr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自信心</a:t>
            </a:r>
            <a:endParaRPr sz="1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4.十分注意</a:t>
            </a:r>
            <a:r>
              <a:rPr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，崇尚绅士风度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5.缺点。    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例如，经常不遵守交货时间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大不列颠及北爱尔兰联合王国女王</a:t>
            </a:r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”     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圣诞节至元旦一般不做生意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4693463" y="1547774"/>
            <a:ext cx="1979539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sp>
        <p:nvSpPr>
          <p:cNvPr id="25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英国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7611883" y="217134"/>
            <a:ext cx="421775" cy="2434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8251471" y="164622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一、英国商人的谈判风格、礼仪及禁忌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521751" y="1447360"/>
            <a:ext cx="8087201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二）英国商人的谈判</a:t>
            </a:r>
            <a:r>
              <a:rPr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  <a:endParaRPr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1.见面告别时要与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男士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握手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女士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交往，只有等她们先伸出手时再握手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.会谈要事先预约，赴约要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准时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.请柬上写有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bl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ack 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tie”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字样，赴约时，男士穿礼服，女士应穿长裙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.男士忌讳带有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条纹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的领带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.忌讳以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皇家的家事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为谈话的笑料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.不要把英国人笼统称为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“英国人”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应具体称苏格兰、英格兰、爱尔兰人</a:t>
            </a:r>
            <a:endParaRPr 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.不宜送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菊花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和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白色的百合花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英国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7611883" y="217134"/>
            <a:ext cx="421775" cy="2434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圆角矩形 30"/>
          <p:cNvSpPr/>
          <p:nvPr/>
        </p:nvSpPr>
        <p:spPr>
          <a:xfrm>
            <a:off x="8251471" y="164622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92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10.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英国商务宴请如需要男士着礼服，女士着长裙，则请柬上会注明（）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A:white jacket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B:black jacket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C:white tie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D:black tie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08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10.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英国商务宴请如需要男士着礼服，女士着长裙，则请柬上会注明（）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A:white jacket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B:black jacket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C:white tie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D:black tie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163" y="3629241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2359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在任何欧洲国家都只用于万圣节和葬礼，而不宜送人的花是（ 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/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荷花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菊花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玫瑰花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茉莉花</a:t>
            </a:r>
          </a:p>
        </p:txBody>
      </p:sp>
    </p:spTree>
    <p:extLst>
      <p:ext uri="{BB962C8B-B14F-4D97-AF65-F5344CB8AC3E}">
        <p14:creationId xmlns:p14="http://schemas.microsoft.com/office/powerpoint/2010/main" val="275984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34486" y="1276744"/>
            <a:ext cx="5524590" cy="99257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带你游遍五大洲</a:t>
            </a:r>
          </a:p>
        </p:txBody>
      </p:sp>
      <p:sp>
        <p:nvSpPr>
          <p:cNvPr id="36" name="矩形 35"/>
          <p:cNvSpPr/>
          <p:nvPr/>
        </p:nvSpPr>
        <p:spPr>
          <a:xfrm>
            <a:off x="953502" y="3015151"/>
            <a:ext cx="7704273" cy="5309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世界那么大，国家那么多，我们一起走一走</a:t>
            </a:r>
            <a:r>
              <a:rPr lang="en-US" altLang="zh-CN" sz="3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30159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在任何欧洲国家都只用于万圣节和葬礼，而不宜送人的花是（ 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/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荷花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菊花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玫瑰花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茉莉花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629241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0555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二、德国商人的谈判风格、礼仪及禁忌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6.3.2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德国商人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611883" y="217134"/>
            <a:ext cx="421775" cy="2434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8251471" y="467459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0" name="五边形 29"/>
          <p:cNvSpPr/>
          <p:nvPr/>
        </p:nvSpPr>
        <p:spPr>
          <a:xfrm flipH="1">
            <a:off x="5598966" y="1283340"/>
            <a:ext cx="1130317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26369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二、德国商人的谈判风格、礼仪及禁忌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269" y="2051689"/>
            <a:ext cx="4323527" cy="1318731"/>
          </a:xfrm>
          <a:prstGeom prst="rect">
            <a:avLst/>
          </a:prstGeom>
        </p:spPr>
      </p:pic>
      <p:sp>
        <p:nvSpPr>
          <p:cNvPr id="26" name="五边形 25"/>
          <p:cNvSpPr/>
          <p:nvPr/>
        </p:nvSpPr>
        <p:spPr>
          <a:xfrm flipH="1">
            <a:off x="5598966" y="1283340"/>
            <a:ext cx="1130317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sp>
        <p:nvSpPr>
          <p:cNvPr id="24" name="文本框 43"/>
          <p:cNvSpPr txBox="1"/>
          <p:nvPr/>
        </p:nvSpPr>
        <p:spPr>
          <a:xfrm>
            <a:off x="1507462" y="133715"/>
            <a:ext cx="5972838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6.3.2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德国商人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7611883" y="217134"/>
            <a:ext cx="421775" cy="2434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圆角矩形 30"/>
          <p:cNvSpPr/>
          <p:nvPr/>
        </p:nvSpPr>
        <p:spPr>
          <a:xfrm>
            <a:off x="8251471" y="467459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二、德国商人的谈判风格、礼仪及禁忌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998" y="1711949"/>
            <a:ext cx="4323527" cy="1318731"/>
          </a:xfrm>
          <a:prstGeom prst="rect">
            <a:avLst/>
          </a:prstGeom>
        </p:spPr>
      </p:pic>
      <p:sp>
        <p:nvSpPr>
          <p:cNvPr id="26" name="五边形 25"/>
          <p:cNvSpPr/>
          <p:nvPr/>
        </p:nvSpPr>
        <p:spPr>
          <a:xfrm flipH="1">
            <a:off x="5598967" y="1278806"/>
            <a:ext cx="1130317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241" y="3306677"/>
            <a:ext cx="2225040" cy="1571625"/>
          </a:xfrm>
          <a:prstGeom prst="rect">
            <a:avLst/>
          </a:prstGeom>
        </p:spPr>
      </p:pic>
      <p:sp>
        <p:nvSpPr>
          <p:cNvPr id="30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6.3.2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德国商人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圆角矩形 32"/>
          <p:cNvSpPr/>
          <p:nvPr/>
        </p:nvSpPr>
        <p:spPr>
          <a:xfrm>
            <a:off x="8251471" y="467459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6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二、德国商人的谈判风格、礼仪及禁忌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44637" y="1447360"/>
            <a:ext cx="7138107" cy="29777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（一）德国商人的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德国人具有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自信、谨慎、保守、刻板、严谨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的特点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他们在谈判前就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准备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得十分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充分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周到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德国商人非常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讲究效率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，并且他们的思维富于系统性和逻辑性。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德国商人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自信而固执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德国人素有</a:t>
            </a:r>
            <a:r>
              <a:rPr lang="zh-CN" altLang="en-US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“契约之民”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的雅称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德国人非常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守时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，有板有眼，一本正经。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005" y="3524574"/>
            <a:ext cx="2225040" cy="15716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8" y="4582837"/>
            <a:ext cx="1681639" cy="512921"/>
          </a:xfrm>
          <a:prstGeom prst="rect">
            <a:avLst/>
          </a:prstGeom>
        </p:spPr>
      </p:pic>
      <p:sp>
        <p:nvSpPr>
          <p:cNvPr id="26" name="五边形 25"/>
          <p:cNvSpPr/>
          <p:nvPr/>
        </p:nvSpPr>
        <p:spPr>
          <a:xfrm flipH="1">
            <a:off x="5598967" y="1303225"/>
            <a:ext cx="1130317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sp>
        <p:nvSpPr>
          <p:cNvPr id="30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6.3.2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德国商人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圆角矩形 32"/>
          <p:cNvSpPr/>
          <p:nvPr/>
        </p:nvSpPr>
        <p:spPr>
          <a:xfrm>
            <a:off x="8251471" y="467459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85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97294"/>
            <a:ext cx="1483424" cy="484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二、德国商人的谈判风格、礼仪及禁忌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44636" y="1447360"/>
            <a:ext cx="8087201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（二）德国商人的谈判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重视礼节，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握手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随处可见，会见与告别时，行握手礼应有力。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事先预约，务必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准时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到场。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个人关系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是很严肃的，最好称呼“先生”“夫人”或“小姐”。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谈判时，穿着要整洁，举止要得体，处事要克制。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效率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，忌讳闲聊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语气一般比较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严肃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，不会用开玩笑方式打破沉默。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讲究节俭，反对浪费，他们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把浪费看成是“罪恶”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6.3.2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德国商人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8251471" y="467459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13157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下列各项中，采用单一时间利用方式的是（ ）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．中东人     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．德国人          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．拉美人     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．伊朗人</a:t>
            </a:r>
          </a:p>
        </p:txBody>
      </p:sp>
    </p:spTree>
    <p:extLst>
      <p:ext uri="{BB962C8B-B14F-4D97-AF65-F5344CB8AC3E}">
        <p14:creationId xmlns:p14="http://schemas.microsoft.com/office/powerpoint/2010/main" val="308167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13157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下列各项中，采用单一时间利用方式的是（ ）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．中东人     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．德国人          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．拉美人     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．伊朗人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2943441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469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德国人的谈判风格有（    ）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严谨保守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讲究效率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崇尚契约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自信固执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非常守时</a:t>
            </a:r>
          </a:p>
        </p:txBody>
      </p:sp>
    </p:spTree>
    <p:extLst>
      <p:ext uri="{BB962C8B-B14F-4D97-AF65-F5344CB8AC3E}">
        <p14:creationId xmlns:p14="http://schemas.microsoft.com/office/powerpoint/2010/main" val="18791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德国人的谈判风格有（    ）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严谨保守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讲究效率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崇尚契约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自信固执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非常守时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672784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</a:t>
            </a:r>
          </a:p>
        </p:txBody>
      </p:sp>
    </p:spTree>
    <p:extLst>
      <p:ext uri="{BB962C8B-B14F-4D97-AF65-F5344CB8AC3E}">
        <p14:creationId xmlns:p14="http://schemas.microsoft.com/office/powerpoint/2010/main" val="81673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5383" y="981087"/>
            <a:ext cx="1869743" cy="90024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875450" y="1945029"/>
            <a:ext cx="136960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070051" y="2317201"/>
            <a:ext cx="2031325" cy="495411"/>
            <a:chOff x="-157451" y="0"/>
            <a:chExt cx="2635164" cy="61703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57451" y="42031"/>
              <a:ext cx="2635164" cy="5750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480908"/>
            <a:ext cx="2597514" cy="4237767"/>
            <a:chOff x="4552950" y="150918"/>
            <a:chExt cx="3106738" cy="4952683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4701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18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50918"/>
              <a:ext cx="17986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18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67769"/>
              <a:ext cx="2574925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18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13176"/>
              <a:ext cx="31067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18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33929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18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4447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sz="1800" b="1" dirty="0"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sz="18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7543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18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6228079" y="449035"/>
            <a:ext cx="1503824" cy="9628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49" name="圆角矩形 48"/>
          <p:cNvSpPr/>
          <p:nvPr/>
        </p:nvSpPr>
        <p:spPr>
          <a:xfrm>
            <a:off x="6228077" y="1542555"/>
            <a:ext cx="1532775" cy="15044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50" name="圆角矩形 49"/>
          <p:cNvSpPr/>
          <p:nvPr/>
        </p:nvSpPr>
        <p:spPr>
          <a:xfrm>
            <a:off x="6195995" y="3185458"/>
            <a:ext cx="1564857" cy="9238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51" name="圆角矩形 50"/>
          <p:cNvSpPr/>
          <p:nvPr/>
        </p:nvSpPr>
        <p:spPr>
          <a:xfrm>
            <a:off x="6212036" y="4206124"/>
            <a:ext cx="1548816" cy="5522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65384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三、法国商人的谈判风格、礼仪及禁忌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996" y="2139266"/>
            <a:ext cx="2130456" cy="223404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876" y="1855052"/>
            <a:ext cx="1844526" cy="2754086"/>
          </a:xfrm>
          <a:prstGeom prst="rect">
            <a:avLst/>
          </a:prstGeom>
        </p:spPr>
      </p:pic>
      <p:sp>
        <p:nvSpPr>
          <p:cNvPr id="24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6.3.3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8251471" y="744793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三、法国商人的谈判风格、礼仪及禁忌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53494" y="1298435"/>
            <a:ext cx="6735335" cy="360098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（一）法国商人的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浓厚的国家意识和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强烈的民族、文化自豪感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性格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开朗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、眼界开阔，对事物比较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敏感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，为人友善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为自己的语言而自豪，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习惯使用法语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为谈判语言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不应只顾谈生意上的细节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，会被视为“此人太枯燥无味，没情趣”。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法国商人在谈判方式上偏爱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横向式谈判</a:t>
            </a:r>
            <a:r>
              <a:rPr lang="en-US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/>
            </a:r>
            <a:br>
              <a:rPr lang="en-US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谈判时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思路灵活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，手法多样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大多注重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依靠自身力量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达成交易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对商品的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质量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要求十分严格，同时注重美感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9.</a:t>
            </a:r>
            <a:r>
              <a:rPr lang="zh-CN" altLang="en-US" sz="15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时间观念不强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848032" y="1367740"/>
            <a:ext cx="1935860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6.3.3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圆角矩形 30"/>
          <p:cNvSpPr/>
          <p:nvPr/>
        </p:nvSpPr>
        <p:spPr>
          <a:xfrm>
            <a:off x="8251471" y="744793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三、法国商人的谈判风格、礼仪及禁忌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53493" y="1298436"/>
            <a:ext cx="7127222" cy="2042867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（二）法国商人的谈判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1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见面时要握手，且迅速而稍有力。告辞时，应向主人再次握手道别。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严禁过多地谈论个人私事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商业款待多数在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饭店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举行。</a:t>
            </a: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6.3.3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8251471" y="744793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5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不喜欢在餐桌上或游玩时谈生意的是（  ）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．美国人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．法国人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．德国人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．英国人</a:t>
            </a:r>
          </a:p>
        </p:txBody>
      </p:sp>
    </p:spTree>
    <p:extLst>
      <p:ext uri="{BB962C8B-B14F-4D97-AF65-F5344CB8AC3E}">
        <p14:creationId xmlns:p14="http://schemas.microsoft.com/office/powerpoint/2010/main" val="387046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不喜欢在餐桌上或游玩时谈生意的是（  ）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．美国人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．法国人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．德国人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．英国人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672784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287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以下各项中，属于法国人的谈判风格的是（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工作计划性强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要求包装精美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语气比较严肃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等级观念根深蒂固</a:t>
            </a:r>
          </a:p>
        </p:txBody>
      </p:sp>
    </p:spTree>
    <p:extLst>
      <p:ext uri="{BB962C8B-B14F-4D97-AF65-F5344CB8AC3E}">
        <p14:creationId xmlns:p14="http://schemas.microsoft.com/office/powerpoint/2010/main" val="267639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以下各项中，属于法国人的谈判风格的是（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工作计划性强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要求包装精美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语气比较严肃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等级观念根深蒂固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672784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9793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37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3632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四、意大利商人的谈判风格、礼仪及禁忌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2" y="1325427"/>
            <a:ext cx="1568024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61144" y="1567075"/>
            <a:ext cx="7399364" cy="25622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意大利人的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国家意识比较淡薄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，而更愿意提故乡的名字。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非常重视商人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个人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的作用。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与法国人相似，意大利商人常常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不遵守约会时间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善于社交，但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情绪多变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，表情富于变化。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商业贸易比较发达，与外商交易的热情不高，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更愿与国内企业打交道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追求时髦，通常在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现代化的办公室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里工作。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778403" y="1275997"/>
            <a:ext cx="101428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sp>
        <p:nvSpPr>
          <p:cNvPr id="25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6.3.4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意大利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8251471" y="1048904"/>
            <a:ext cx="702863" cy="34504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2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38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2" y="1325427"/>
            <a:ext cx="1568024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44636" y="1302613"/>
            <a:ext cx="7399364" cy="2285241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（一）西班牙商人的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生性开朗，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奔放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的热情。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略显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傲慢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，其商人常常有居高临下的优越感，仿佛自己是世界的主人。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考虑问题很注重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现实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，对各种事务的安排十分严肃认真。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一般</a:t>
            </a:r>
            <a:r>
              <a:rPr lang="zh-CN" altLang="en-US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不肯承认自己的错误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937176" y="1511874"/>
            <a:ext cx="101428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6.3.5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西班牙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148139"/>
            <a:ext cx="2335164" cy="107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62084" y="867140"/>
            <a:ext cx="43632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五、西班牙商人的谈判风格、礼仪及禁忌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7899486" y="167073"/>
            <a:ext cx="542659" cy="2773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39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2" y="1325427"/>
            <a:ext cx="1568024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44636" y="1302613"/>
            <a:ext cx="7399364" cy="311623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（二）西班牙商人的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尽量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不适用诱导式问句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提防投机性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掮客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注意避免卷入其地方政治纠纷之中。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避免送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大丽花和菊花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避免和他们谈论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宗教、家庭和工作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等问题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不要说有关</a:t>
            </a:r>
            <a:r>
              <a:rPr lang="zh-CN" altLang="en-US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斗牛的坏话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148139"/>
            <a:ext cx="2335164" cy="107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7899486" y="167073"/>
            <a:ext cx="542659" cy="2773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462084" y="867140"/>
            <a:ext cx="43632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五、西班牙商人的谈判风格、礼仪及禁忌</a:t>
            </a:r>
          </a:p>
        </p:txBody>
      </p:sp>
      <p:sp>
        <p:nvSpPr>
          <p:cNvPr id="24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6.3.5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西班牙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255339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652472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17821" y="1857497"/>
            <a:ext cx="4942682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第六章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文化差异对国际商务谈判的影响</a:t>
            </a:r>
          </a:p>
        </p:txBody>
      </p:sp>
      <p:sp>
        <p:nvSpPr>
          <p:cNvPr id="6" name="矩形 5"/>
          <p:cNvSpPr/>
          <p:nvPr/>
        </p:nvSpPr>
        <p:spPr>
          <a:xfrm>
            <a:off x="6644172" y="456640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文化因素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44172" y="2197661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欧洲商人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5056" y="1950808"/>
            <a:ext cx="4346316" cy="1072772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646277" y="1322499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美洲商人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67743" y="3072466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亚洲商人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33492" y="3938325"/>
            <a:ext cx="1754326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大洋洲与非洲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30679" y="504184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16339" y="143115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30679" y="230541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516339" y="3164291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530679" y="3988929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83461" y="488382"/>
            <a:ext cx="484748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7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1800" dirty="0"/>
          </a:p>
        </p:txBody>
      </p:sp>
      <p:sp>
        <p:nvSpPr>
          <p:cNvPr id="20" name="矩形 19"/>
          <p:cNvSpPr/>
          <p:nvPr/>
        </p:nvSpPr>
        <p:spPr>
          <a:xfrm>
            <a:off x="7859889" y="1374243"/>
            <a:ext cx="484748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7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864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862715" y="1723713"/>
            <a:ext cx="1568020" cy="41175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31721" y="1257071"/>
            <a:ext cx="7399364" cy="311623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（一）荷兰、比利时和卢森堡商人的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办事比较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稳重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荷兰商人多数会讲多国语言，在商务谈判中喜欢时时插入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闲谈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与荷兰商人面谈后要及时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写信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给他们以确认谈话内容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比利时人喜欢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社交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，常把做生意和交际娱乐结合在一起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比利时人的工作态度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很现实、很稳健 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比利时人的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商业道德水平相当高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，做生意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讲信誉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7125425" y="1511875"/>
            <a:ext cx="101428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6.3.8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荷兰、比利时和卢森堡商人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148139"/>
            <a:ext cx="2335164" cy="107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7899486" y="937261"/>
            <a:ext cx="1244514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52604" y="960688"/>
            <a:ext cx="5941961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八、荷兰、比利时和卢森堡商人的谈判风格、礼仪及禁忌</a:t>
            </a:r>
          </a:p>
        </p:txBody>
      </p:sp>
    </p:spTree>
    <p:extLst>
      <p:ext uri="{BB962C8B-B14F-4D97-AF65-F5344CB8AC3E}">
        <p14:creationId xmlns:p14="http://schemas.microsoft.com/office/powerpoint/2010/main" val="334280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96667" y="1269682"/>
            <a:ext cx="7072794" cy="27007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（二）荷兰、比利时和卢森堡商人的谈判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应注意要十分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尊重对方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，维护其较强的自尊心，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要十分注重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礼节和仪表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。比利时人注重地位、外表和服装。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在谈判中要有韧劲，不要轻易退让，但也不应以硬碰硬，而应心平气和地多举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有说服力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的事实和讲令人折服的道理，避其锋芒，因势利导，稳扎稳打。</a:t>
            </a: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6.3.8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荷兰、比利时和卢森堡商人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cxnSp>
        <p:nvCxnSpPr>
          <p:cNvPr id="28" name="曲线连接符 27"/>
          <p:cNvCxnSpPr>
            <a:endCxn id="30" idx="1"/>
          </p:cNvCxnSpPr>
          <p:nvPr/>
        </p:nvCxnSpPr>
        <p:spPr>
          <a:xfrm rot="5400000" flipH="1" flipV="1">
            <a:off x="862715" y="1723713"/>
            <a:ext cx="1568020" cy="41175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148139"/>
            <a:ext cx="2335164" cy="107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圆角矩形 31"/>
          <p:cNvSpPr/>
          <p:nvPr/>
        </p:nvSpPr>
        <p:spPr>
          <a:xfrm>
            <a:off x="7899486" y="937261"/>
            <a:ext cx="1244514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852604" y="960688"/>
            <a:ext cx="5941961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八、荷兰、比利时和卢森堡商人的谈判风格、礼仪及禁忌</a:t>
            </a:r>
          </a:p>
        </p:txBody>
      </p:sp>
    </p:spTree>
    <p:extLst>
      <p:ext uri="{BB962C8B-B14F-4D97-AF65-F5344CB8AC3E}">
        <p14:creationId xmlns:p14="http://schemas.microsoft.com/office/powerpoint/2010/main" val="29004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29" idx="3"/>
            <a:endCxn id="5" idx="1"/>
          </p:cNvCxnSpPr>
          <p:nvPr/>
        </p:nvCxnSpPr>
        <p:spPr>
          <a:xfrm flipV="1">
            <a:off x="1440845" y="1080961"/>
            <a:ext cx="691946" cy="15390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96667" y="1269683"/>
            <a:ext cx="6953419" cy="311623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（一）北欧商人的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北欧人是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务实型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的，工作计划性很强，按部就班，规规矩矩。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在谈判中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态度谦恭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，非常讲究文明礼貌，不易激动，善于同外国客商搞好关系。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谈判风格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坦诚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，不隐藏自己的观点，善于提出各种建设性方案。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北欧人为保证其竞争力，总是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大规模地投资于现代技术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。高质量、高附加值</a:t>
            </a: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6.3.10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北欧商人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132791" y="896068"/>
            <a:ext cx="41346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十、北欧商人的谈判风格、礼仪及禁忌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875630" y="1511874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937586" y="476680"/>
            <a:ext cx="504559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640852" y="1182083"/>
            <a:ext cx="7465048" cy="35317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（二）北欧商人的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应考虑如何与其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配合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讲究礼貌，在与外国人交往中也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最讲礼仪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不喜欢无休止的讨价还价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，他们希望对方的公司在市场上是优秀的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在北欧，</a:t>
            </a:r>
            <a:r>
              <a:rPr lang="zh-CN" altLang="en-US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代理商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的地位很高，必须时刻牢记这些代理商和中间商。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北欧人较为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朴实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，工作之余的交际较少。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北欧人普遍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喜欢饮酒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，为了公众利益，北欧国家都制定了严厉的饮酒法。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北欧人特别是瑞典人在商业交际中往往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不太准时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不要太计较</a:t>
            </a: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6.3.10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北欧商人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cxnSp>
        <p:nvCxnSpPr>
          <p:cNvPr id="28" name="曲线连接符 27"/>
          <p:cNvCxnSpPr>
            <a:endCxn id="30" idx="1"/>
          </p:cNvCxnSpPr>
          <p:nvPr/>
        </p:nvCxnSpPr>
        <p:spPr>
          <a:xfrm flipV="1">
            <a:off x="1440845" y="1080961"/>
            <a:ext cx="691946" cy="15390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2132791" y="896068"/>
            <a:ext cx="41346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十、北欧商人的谈判风格、礼仪及禁忌</a:t>
            </a: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圆角矩形 31"/>
          <p:cNvSpPr/>
          <p:nvPr/>
        </p:nvSpPr>
        <p:spPr>
          <a:xfrm>
            <a:off x="7937586" y="760246"/>
            <a:ext cx="622214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五边形 32"/>
          <p:cNvSpPr/>
          <p:nvPr/>
        </p:nvSpPr>
        <p:spPr>
          <a:xfrm flipH="1">
            <a:off x="4875630" y="1511874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</p:spTree>
    <p:extLst>
      <p:ext uri="{BB962C8B-B14F-4D97-AF65-F5344CB8AC3E}">
        <p14:creationId xmlns:p14="http://schemas.microsoft.com/office/powerpoint/2010/main" val="114825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圆角矩形 32"/>
          <p:cNvSpPr/>
          <p:nvPr/>
        </p:nvSpPr>
        <p:spPr>
          <a:xfrm>
            <a:off x="7937586" y="760246"/>
            <a:ext cx="622214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51037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299438" y="1602294"/>
            <a:ext cx="5755991" cy="131574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一般显得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谨慎敏感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，相对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缺乏信任感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，缺乏灵活性。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办事断断续续，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效率较低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虽有拖拉作风，在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谈判桌前显得非常精明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俄罗斯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990549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十一、俄罗斯商人的谈判风格、礼仪及禁忌</a:t>
            </a:r>
          </a:p>
        </p:txBody>
      </p:sp>
      <p:cxnSp>
        <p:nvCxnSpPr>
          <p:cNvPr id="30" name="曲线连接符 29"/>
          <p:cNvCxnSpPr>
            <a:endCxn id="28" idx="1"/>
          </p:cNvCxnSpPr>
          <p:nvPr/>
        </p:nvCxnSpPr>
        <p:spPr>
          <a:xfrm flipV="1">
            <a:off x="1478662" y="1052033"/>
            <a:ext cx="511887" cy="164533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五边形 30"/>
          <p:cNvSpPr/>
          <p:nvPr/>
        </p:nvSpPr>
        <p:spPr>
          <a:xfrm flipH="1">
            <a:off x="4648462" y="1278806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</p:spTree>
    <p:extLst>
      <p:ext uri="{BB962C8B-B14F-4D97-AF65-F5344CB8AC3E}">
        <p14:creationId xmlns:p14="http://schemas.microsoft.com/office/powerpoint/2010/main" val="21259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51037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990549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十一、俄罗斯商人的谈判风格、礼仪及禁忌</a:t>
            </a:r>
          </a:p>
        </p:txBody>
      </p:sp>
      <p:cxnSp>
        <p:nvCxnSpPr>
          <p:cNvPr id="45" name="曲线连接符 44"/>
          <p:cNvCxnSpPr>
            <a:stCxn id="4" idx="3"/>
            <a:endCxn id="5" idx="1"/>
          </p:cNvCxnSpPr>
          <p:nvPr/>
        </p:nvCxnSpPr>
        <p:spPr>
          <a:xfrm flipV="1">
            <a:off x="1478662" y="1052033"/>
            <a:ext cx="511887" cy="164533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"/>
          <p:cNvSpPr txBox="1"/>
          <p:nvPr/>
        </p:nvSpPr>
        <p:spPr>
          <a:xfrm>
            <a:off x="1856849" y="1447360"/>
            <a:ext cx="7091208" cy="29777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注意：1.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慎重考虑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以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降低风险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，保护自己。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2.注意利益均衡，讲求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实效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3.注意多谈俄罗斯</a:t>
            </a:r>
            <a:r>
              <a:rPr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文化艺术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，能带来友善氛围。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4.重视谈判仪表和言行举止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忌讳黄色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的礼品和手套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6.忌讳用</a:t>
            </a:r>
            <a:r>
              <a:rPr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左手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握手和传递东西。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7.初次见面时，不要过问生活细节，尤其忌讳问女人的年龄。</a:t>
            </a:r>
          </a:p>
        </p:txBody>
      </p:sp>
      <p:sp>
        <p:nvSpPr>
          <p:cNvPr id="25" name="五边形 24"/>
          <p:cNvSpPr/>
          <p:nvPr/>
        </p:nvSpPr>
        <p:spPr>
          <a:xfrm flipH="1">
            <a:off x="4648462" y="1278806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俄罗斯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7937586" y="760246"/>
            <a:ext cx="622214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7228" y="1477154"/>
            <a:ext cx="5964172" cy="13157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下一站   亚洲</a:t>
            </a:r>
            <a:endParaRPr lang="en-US" altLang="zh-CN" sz="5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66957" y="3729072"/>
            <a:ext cx="3427800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谈判风格、礼仪与禁忌</a:t>
            </a:r>
            <a:endParaRPr lang="en-US" altLang="zh-CN" sz="2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5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47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333695" y="1158850"/>
            <a:ext cx="3054734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一、日本商人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2333695" y="1878565"/>
            <a:ext cx="3054734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二、韩国商人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335885" y="2526512"/>
            <a:ext cx="3052544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三、南亚商人和东南亚商人</a:t>
            </a:r>
          </a:p>
        </p:txBody>
      </p:sp>
      <p:cxnSp>
        <p:nvCxnSpPr>
          <p:cNvPr id="40" name="直接箭头连接符 35"/>
          <p:cNvCxnSpPr>
            <a:cxnSpLocks noChangeShapeType="1"/>
          </p:cNvCxnSpPr>
          <p:nvPr/>
        </p:nvCxnSpPr>
        <p:spPr bwMode="auto">
          <a:xfrm rot="16200000">
            <a:off x="2039651" y="1846225"/>
            <a:ext cx="0" cy="325271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1496527" y="1321144"/>
            <a:ext cx="710445" cy="2782208"/>
            <a:chOff x="1995369" y="2060012"/>
            <a:chExt cx="947260" cy="3411123"/>
          </a:xfrm>
        </p:grpSpPr>
        <p:grpSp>
          <p:nvGrpSpPr>
            <p:cNvPr id="23" name="组合 22"/>
            <p:cNvGrpSpPr/>
            <p:nvPr/>
          </p:nvGrpSpPr>
          <p:grpSpPr>
            <a:xfrm>
              <a:off x="1995369" y="2060012"/>
              <a:ext cx="947260" cy="3411123"/>
              <a:chOff x="3432353" y="1355133"/>
              <a:chExt cx="1455089" cy="403797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221239" y="1355133"/>
                <a:ext cx="666203" cy="4037979"/>
                <a:chOff x="3715495" y="352457"/>
                <a:chExt cx="609007" cy="4504981"/>
              </a:xfrm>
            </p:grpSpPr>
            <p:grpSp>
              <p:nvGrpSpPr>
                <p:cNvPr id="27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8" y="1071136"/>
                  <a:ext cx="2046363" cy="609005"/>
                  <a:chOff x="0" y="504056"/>
                  <a:chExt cx="6032665" cy="648072"/>
                </a:xfrm>
              </p:grpSpPr>
              <p:sp>
                <p:nvSpPr>
                  <p:cNvPr id="34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6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  <p:cxnSp>
                <p:nvCxnSpPr>
                  <p:cNvPr id="3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8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8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874773" y="3407711"/>
                  <a:ext cx="2290449" cy="609006"/>
                  <a:chOff x="-2" y="504055"/>
                  <a:chExt cx="6752232" cy="648073"/>
                </a:xfrm>
              </p:grpSpPr>
              <p:sp>
                <p:nvSpPr>
                  <p:cNvPr id="31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-2" y="504056"/>
                    <a:ext cx="6032667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  <p:cxnSp>
                <p:nvCxnSpPr>
                  <p:cNvPr id="32" name="直接箭头连接符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3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752230" y="504055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30" name="直接连接符 29"/>
                <p:cNvCxnSpPr>
                  <a:stCxn id="34" idx="0"/>
                  <a:endCxn id="31" idx="1"/>
                </p:cNvCxnSpPr>
                <p:nvPr/>
              </p:nvCxnSpPr>
              <p:spPr>
                <a:xfrm>
                  <a:off x="3715496" y="2398819"/>
                  <a:ext cx="1" cy="41225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3432353" y="4296165"/>
                <a:ext cx="788889" cy="520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719535" y="4327630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" name="圆角矩形 46"/>
          <p:cNvSpPr/>
          <p:nvPr/>
        </p:nvSpPr>
        <p:spPr>
          <a:xfrm>
            <a:off x="2344650" y="3199990"/>
            <a:ext cx="3043778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四、阿拉伯商人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2344650" y="3948491"/>
            <a:ext cx="3043778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五、犹太商人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圆角矩形 44"/>
          <p:cNvSpPr/>
          <p:nvPr/>
        </p:nvSpPr>
        <p:spPr>
          <a:xfrm>
            <a:off x="7315540" y="426168"/>
            <a:ext cx="887015" cy="3358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亚洲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13332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一、日本商人的谈判风格、礼仪及禁忌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095569" y="1392163"/>
            <a:ext cx="6743768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一）日本商人的</a:t>
            </a:r>
            <a:r>
              <a:rPr lang="en-US" altLang="zh-CN"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谈判风格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1.讲究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，注重人际关系；</a:t>
            </a:r>
            <a:r>
              <a:rPr lang="en-US" altLang="zh-CN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等级观念强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，性格内向，不轻信人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2.工作态度认真、慎重，办事有耐心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3.精明自信，进取心强，勤奋刻苦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计划性强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，注重长远利益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5.日本商人可谓</a:t>
            </a:r>
            <a:r>
              <a:rPr lang="en-US" altLang="zh-CN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人际关系的专家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6.日本商人的</a:t>
            </a:r>
            <a:r>
              <a:rPr lang="en-US" altLang="zh-CN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团队精神或集团意识在世界上是首屈一指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深藏不露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，固执坚毅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119997" y="1479218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317026" y="23397"/>
            <a:ext cx="443507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日本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3332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49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一、日本商人的谈判风格、礼仪及禁忌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30854" y="1308861"/>
            <a:ext cx="8115232" cy="35317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二）日本商人的谈判</a:t>
            </a:r>
            <a:r>
              <a:rPr lang="en-US" altLang="zh-CN"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：1.讲究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，常有送礼的习惯，讲究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尊卑有序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  2.日本人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重视交换名片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，要一一交换。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忌讳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：1.谈判过程中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随意增加人数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  2.忌讳代表团中用律师、会计师和其他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职业顾问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  3.对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“以礼求让，以情求利”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的习惯要胸有成竹，熟谙应付之法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  4.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不喜欢别人报价高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  5.不要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当面和公开批评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日本人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8317026" y="23397"/>
            <a:ext cx="443507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日本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242794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"/>
          <a:stretch/>
        </p:blipFill>
        <p:spPr bwMode="auto">
          <a:xfrm>
            <a:off x="6304042" y="251226"/>
            <a:ext cx="2839958" cy="119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-3572" y="251226"/>
            <a:ext cx="1331629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100"/>
          </a:p>
        </p:txBody>
      </p:sp>
      <p:cxnSp>
        <p:nvCxnSpPr>
          <p:cNvPr id="4" name="直接连接符 3"/>
          <p:cNvCxnSpPr/>
          <p:nvPr/>
        </p:nvCxnSpPr>
        <p:spPr>
          <a:xfrm>
            <a:off x="100054" y="1904066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1744" y="1508577"/>
            <a:ext cx="1129203" cy="267382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45" y="2032173"/>
            <a:ext cx="1129203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7" name="矩形 6"/>
          <p:cNvSpPr/>
          <p:nvPr/>
        </p:nvSpPr>
        <p:spPr>
          <a:xfrm>
            <a:off x="40144" y="2663491"/>
            <a:ext cx="1129203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8" name="矩形 7"/>
          <p:cNvSpPr/>
          <p:nvPr/>
        </p:nvSpPr>
        <p:spPr>
          <a:xfrm>
            <a:off x="11392" y="724674"/>
            <a:ext cx="1313719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9" name="矩形 8"/>
          <p:cNvSpPr/>
          <p:nvPr/>
        </p:nvSpPr>
        <p:spPr>
          <a:xfrm>
            <a:off x="40144" y="3294809"/>
            <a:ext cx="1357482" cy="267382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0054" y="2535384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054" y="3166702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054" y="3690297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.1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影响国际商务谈判风格的文化因素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文化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差异对国际商务谈判的影响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338962" y="890032"/>
            <a:ext cx="710447" cy="3028484"/>
            <a:chOff x="3432348" y="1355133"/>
            <a:chExt cx="1455093" cy="4037979"/>
          </a:xfrm>
        </p:grpSpPr>
        <p:grpSp>
          <p:nvGrpSpPr>
            <p:cNvPr id="20" name="组合 19"/>
            <p:cNvGrpSpPr/>
            <p:nvPr/>
          </p:nvGrpSpPr>
          <p:grpSpPr>
            <a:xfrm>
              <a:off x="4221237" y="1355133"/>
              <a:ext cx="666204" cy="4037979"/>
              <a:chOff x="3715494" y="352457"/>
              <a:chExt cx="609008" cy="4504981"/>
            </a:xfrm>
          </p:grpSpPr>
          <p:grpSp>
            <p:nvGrpSpPr>
              <p:cNvPr id="22" name="组合 30"/>
              <p:cNvGrpSpPr>
                <a:grpSpLocks/>
              </p:cNvGrpSpPr>
              <p:nvPr/>
            </p:nvGrpSpPr>
            <p:grpSpPr bwMode="auto">
              <a:xfrm rot="16200000">
                <a:off x="2996817" y="1071135"/>
                <a:ext cx="2046363" cy="609007"/>
                <a:chOff x="0" y="504054"/>
                <a:chExt cx="6032665" cy="648074"/>
              </a:xfrm>
            </p:grpSpPr>
            <p:sp>
              <p:nvSpPr>
                <p:cNvPr id="29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cxnSp>
              <p:nvCxnSpPr>
                <p:cNvPr id="30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899073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3" name="组合 30"/>
              <p:cNvGrpSpPr>
                <a:grpSpLocks/>
              </p:cNvGrpSpPr>
              <p:nvPr/>
            </p:nvGrpSpPr>
            <p:grpSpPr bwMode="auto">
              <a:xfrm rot="16200000">
                <a:off x="2874773" y="3407710"/>
                <a:ext cx="2290449" cy="609007"/>
                <a:chOff x="0" y="504054"/>
                <a:chExt cx="6752230" cy="648074"/>
              </a:xfrm>
            </p:grpSpPr>
            <p:sp>
              <p:nvSpPr>
                <p:cNvPr id="25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cxnSp>
              <p:nvCxnSpPr>
                <p:cNvPr id="2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3280655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752230" y="504055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4" name="直接连接符 23"/>
              <p:cNvCxnSpPr>
                <a:stCxn id="29" idx="0"/>
                <a:endCxn id="25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接连接符 20"/>
            <p:cNvCxnSpPr/>
            <p:nvPr/>
          </p:nvCxnSpPr>
          <p:spPr>
            <a:xfrm flipV="1">
              <a:off x="3432348" y="1798313"/>
              <a:ext cx="788889" cy="52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圆角矩形 31"/>
          <p:cNvSpPr/>
          <p:nvPr/>
        </p:nvSpPr>
        <p:spPr>
          <a:xfrm>
            <a:off x="2194320" y="727740"/>
            <a:ext cx="25210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一、语言及非语言行为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213299" y="3756223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五、人际关系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2213299" y="1477781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二、风俗习惯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2216233" y="2218259"/>
            <a:ext cx="249909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三、思维差异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213299" y="3008112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四、价值观</a:t>
            </a:r>
          </a:p>
        </p:txBody>
      </p:sp>
    </p:spTree>
    <p:extLst>
      <p:ext uri="{BB962C8B-B14F-4D97-AF65-F5344CB8AC3E}">
        <p14:creationId xmlns:p14="http://schemas.microsoft.com/office/powerpoint/2010/main" val="325847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在国际商务谈判中，往往会不断地点头，但并非表示“同意”。具有这种谈判风格的是（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韩国人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俄罗斯人</a:t>
            </a:r>
          </a:p>
        </p:txBody>
      </p:sp>
    </p:spTree>
    <p:extLst>
      <p:ext uri="{BB962C8B-B14F-4D97-AF65-F5344CB8AC3E}">
        <p14:creationId xmlns:p14="http://schemas.microsoft.com/office/powerpoint/2010/main" val="26766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在国际商务谈判中，往往会不断地点头，但并非表示“同意”。具有这种谈判风格的是（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韩国人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俄罗斯人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672784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3541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以下有关日本人谈判风格的描述，正确的有（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计划性强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事前准备充分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注重长远利益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突出个人能力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善于开拓新市场</a:t>
            </a:r>
          </a:p>
        </p:txBody>
      </p:sp>
    </p:spTree>
    <p:extLst>
      <p:ext uri="{BB962C8B-B14F-4D97-AF65-F5344CB8AC3E}">
        <p14:creationId xmlns:p14="http://schemas.microsoft.com/office/powerpoint/2010/main" val="368324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以下有关日本人谈判风格的描述，正确的有（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计划性强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事前准备充分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注重长远利益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突出个人能力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善于开拓新市场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672784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ABCE</a:t>
            </a:r>
          </a:p>
        </p:txBody>
      </p:sp>
    </p:spTree>
    <p:extLst>
      <p:ext uri="{BB962C8B-B14F-4D97-AF65-F5344CB8AC3E}">
        <p14:creationId xmlns:p14="http://schemas.microsoft.com/office/powerpoint/2010/main" val="291847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714"/>
            <a:ext cx="1483424" cy="4891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二、韩国商人的谈判风格、礼仪及禁忌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090083" y="1346362"/>
            <a:ext cx="5965346" cy="2285241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一）韩国商人的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谈判风格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西方发达国家称韩国商人为</a:t>
            </a:r>
            <a:r>
              <a:rPr lang="en-US" altLang="zh-CN" sz="1800" b="1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“谈判的强手</a:t>
            </a:r>
            <a:r>
              <a:rPr lang="en-US" altLang="zh-CN" sz="1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1.非常重视商务谈判的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准备工作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2.善于在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不利的谈判条件下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找到突破口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3.韩国商人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逻辑性强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，做事条理清楚，注重技巧。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238788" y="1567074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341401" y="251715"/>
            <a:ext cx="367171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6.4.2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韩国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33314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714"/>
            <a:ext cx="1483424" cy="4891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二、韩国商人的谈判风格、礼仪及禁忌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090083" y="1346362"/>
            <a:ext cx="5965346" cy="27007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二）韩国商人的谈判</a:t>
            </a:r>
            <a:r>
              <a:rPr lang="en-US" altLang="zh-CN"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1.很注重谈判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2.在会谈初始阶段就创造友好的谈判气氛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3.与对方的反应和感情相协调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4.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讲究策略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并通情达理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5.最好找一个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中间人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做介绍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778762" y="1567074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341401" y="251715"/>
            <a:ext cx="367171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6.4.2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韩国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35272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56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50490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三、南亚和东南亚商人的谈判风格、礼仪及禁忌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4" y="1718205"/>
            <a:ext cx="2353580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75264" y="1196266"/>
            <a:ext cx="6705574" cy="3947234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（一）南亚商人和东南亚商人的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印度尼西亚：小心谨慎，决不讲别人的坏话，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表面亲密友好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特别喜欢家里有客人来访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2.新加坡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华裔：乡土观念、</a:t>
            </a:r>
            <a:r>
              <a:rPr lang="en-US" altLang="zh-CN"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同甘共苦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的合作精神强烈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讲面子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3.泰国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注重艰苦奋斗和勤俭节约，喜欢诚实、善良富有人情味的人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生意大都由家族控制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4.印度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观念传统、思想保守，</a:t>
            </a:r>
            <a:r>
              <a:rPr lang="en-US" altLang="zh-CN"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喜欢逃避责任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，要先小人后君子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孟加拉国、巴基斯坦：</a:t>
            </a:r>
            <a:r>
              <a:rPr lang="en-US" altLang="zh-CN"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回教徒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；商业活动的对象是处于管理职位上的人，喜登门拜访，</a:t>
            </a:r>
            <a:r>
              <a:rPr lang="en-US" altLang="zh-CN"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讲英语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6581489" y="1422940"/>
            <a:ext cx="929654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341401" y="470121"/>
            <a:ext cx="769942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6.4.3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南亚和东南亚商人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10531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57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50490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三、南亚和东南亚商人的谈判风格、礼仪及禁忌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4" y="1718205"/>
            <a:ext cx="2353580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935315" y="1312759"/>
            <a:ext cx="6705574" cy="27007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（二）南亚商人和东南亚商人的谈判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1.不太容易推心置腹，但努力建立友谊后，他们便会完全信赖你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两手掌合拢，微微鞠躬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3.谈论文化遗产，足球、羽毛球、排球、乒乓球等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4.注意印度尼西亚和马来西亚其宗教信仰，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斋月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5.与印度尼西亚商人的谈判过程较为漫长，要有足够的耐心。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442" y="2370657"/>
            <a:ext cx="1331099" cy="1153918"/>
          </a:xfrm>
          <a:prstGeom prst="rect">
            <a:avLst/>
          </a:prstGeom>
        </p:spPr>
      </p:pic>
      <p:sp>
        <p:nvSpPr>
          <p:cNvPr id="25" name="五边形 24"/>
          <p:cNvSpPr/>
          <p:nvPr/>
        </p:nvSpPr>
        <p:spPr>
          <a:xfrm flipH="1">
            <a:off x="7046316" y="1511875"/>
            <a:ext cx="929654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8341401" y="470121"/>
            <a:ext cx="769942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6.4.3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南亚和东南亚商人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21119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58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352374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四、阿拉伯商人的谈判风格、礼仪及禁忌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3" y="1718206"/>
            <a:ext cx="2353583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935315" y="1312760"/>
            <a:ext cx="6705574" cy="311623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（一）阿拉伯商人的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家庭观念较强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，性情固执而保守，脾气也很倔强，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重朋友义气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2.看重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信誉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，必须首先赢得他们的好感和信任。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3.谈判节奏较缓慢。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4.商业活动都必须通过阿拉伯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代理商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来开展。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5.极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爱讨价还价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6.注重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小团体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个人利益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5388429" y="1511875"/>
            <a:ext cx="188802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374059" y="697097"/>
            <a:ext cx="399964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6.4.4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阿拉伯商人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348103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59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308831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四、阿拉伯商人的谈判风格、礼仪及禁忌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3" y="1718205"/>
            <a:ext cx="2353583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935315" y="1312760"/>
            <a:ext cx="6705574" cy="2285241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（二）阿拉伯商人的谈判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1.不轻易相信别人，家庭观念很重，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等级观念森严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不喜欢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和外人谈论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政治和宗教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3.要尊重对方的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教义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与习俗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4.与伊斯兰教徒交谈时，要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注意适当的称谓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，切勿乱叫外号。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6085115" y="1511875"/>
            <a:ext cx="188802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374059" y="697097"/>
            <a:ext cx="399964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6.4.4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阿拉伯商人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296592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572" y="251226"/>
            <a:ext cx="1331629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100"/>
          </a:p>
        </p:txBody>
      </p:sp>
      <p:cxnSp>
        <p:nvCxnSpPr>
          <p:cNvPr id="4" name="直接连接符 3"/>
          <p:cNvCxnSpPr/>
          <p:nvPr/>
        </p:nvCxnSpPr>
        <p:spPr>
          <a:xfrm>
            <a:off x="100054" y="1904066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392" y="1270000"/>
            <a:ext cx="1313719" cy="6340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45" y="2032173"/>
            <a:ext cx="1129203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7" name="矩形 6"/>
          <p:cNvSpPr/>
          <p:nvPr/>
        </p:nvSpPr>
        <p:spPr>
          <a:xfrm>
            <a:off x="40144" y="2663491"/>
            <a:ext cx="1129203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8" name="矩形 7"/>
          <p:cNvSpPr/>
          <p:nvPr/>
        </p:nvSpPr>
        <p:spPr>
          <a:xfrm>
            <a:off x="11392" y="724674"/>
            <a:ext cx="1313719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9" name="矩形 8"/>
          <p:cNvSpPr/>
          <p:nvPr/>
        </p:nvSpPr>
        <p:spPr>
          <a:xfrm>
            <a:off x="40144" y="3294809"/>
            <a:ext cx="1357482" cy="267382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0054" y="2535384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054" y="3166702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054" y="3690297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4"/>
          <p:cNvSpPr txBox="1"/>
          <p:nvPr/>
        </p:nvSpPr>
        <p:spPr>
          <a:xfrm>
            <a:off x="1835403" y="966873"/>
            <a:ext cx="6304305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一）美国商人的</a:t>
            </a:r>
            <a:r>
              <a:rPr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18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1．自信乐观，开朗幽默        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2．直截了当，干脆利落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3．态度诚恳，就事论事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4．重视效率，速战速决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5．具有极强的法律意识，律师在谈判中扮演着重要角色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6．喜欢全线推进式的谈判风格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7．重视细节，讲究包装</a:t>
            </a:r>
          </a:p>
        </p:txBody>
      </p:sp>
      <p:sp>
        <p:nvSpPr>
          <p:cNvPr id="16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美国商人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3" y="298450"/>
            <a:ext cx="21812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305800" y="353005"/>
            <a:ext cx="495300" cy="2654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3949602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五、犹太商人谈判风格、礼仪及禁忌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3" y="1718205"/>
            <a:ext cx="2353583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462085" y="1642690"/>
            <a:ext cx="5677623" cy="25622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男人赚钱，女人花钱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2.要做生意，就必须在女人身上和吃上动脑筋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3.关系网广泛而且坚固，他们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对外团结一致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4.对于不守信誉的行为不会宽容。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5.要同犹太人长期做生意，就必须给他们留下好印象。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6.犹太商人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善变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，并以此控制对方的心理。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8374058" y="910104"/>
            <a:ext cx="323628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6.4.5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犹太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99265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在商业交往中，习惯使用“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IBM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的谈判者是（ ）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犹太人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大洋洲人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阿拉伯人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西班牙人</a:t>
            </a:r>
          </a:p>
        </p:txBody>
      </p:sp>
    </p:spTree>
    <p:extLst>
      <p:ext uri="{BB962C8B-B14F-4D97-AF65-F5344CB8AC3E}">
        <p14:creationId xmlns:p14="http://schemas.microsoft.com/office/powerpoint/2010/main" val="356595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在商业交往中，习惯使用“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IBM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的谈判者是（ ）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犹太人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大洋洲人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阿拉伯人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西班牙人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672784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8774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19.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以下有关犹太商人谈判风格的说法正确的有（ ）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善变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友好而坦诚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交易条件比较苛刻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关系网广泛而且坚固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注重小团体和个人利益</a:t>
            </a:r>
          </a:p>
        </p:txBody>
      </p:sp>
    </p:spTree>
    <p:extLst>
      <p:ext uri="{BB962C8B-B14F-4D97-AF65-F5344CB8AC3E}">
        <p14:creationId xmlns:p14="http://schemas.microsoft.com/office/powerpoint/2010/main" val="96142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19.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以下有关犹太商人谈判风格的说法正确的有（ ）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善变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友好而坦诚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交易条件比较苛刻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关系网广泛而且坚固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注重小团体和个人利益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672784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</a:p>
        </p:txBody>
      </p:sp>
    </p:spTree>
    <p:extLst>
      <p:ext uri="{BB962C8B-B14F-4D97-AF65-F5344CB8AC3E}">
        <p14:creationId xmlns:p14="http://schemas.microsoft.com/office/powerpoint/2010/main" val="21097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7028" y="1346527"/>
            <a:ext cx="7509944" cy="13157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下一站   大洋洲与非洲</a:t>
            </a:r>
            <a:endParaRPr lang="en-US" altLang="zh-CN" sz="5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66957" y="3729072"/>
            <a:ext cx="3427800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谈判风格、礼仪与禁忌</a:t>
            </a:r>
            <a:endParaRPr lang="en-US" altLang="zh-CN" sz="2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2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66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/>
        </p:nvSpPr>
        <p:spPr>
          <a:xfrm>
            <a:off x="-93879" y="3695742"/>
            <a:ext cx="1632857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rcRect r="14947"/>
          <a:stretch/>
        </p:blipFill>
        <p:spPr>
          <a:xfrm>
            <a:off x="3898900" y="1570831"/>
            <a:ext cx="5160136" cy="32971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88932" y="1393950"/>
            <a:ext cx="2209968" cy="24929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500" dirty="0" smtClean="0">
                <a:latin typeface="微软雅黑" panose="020B0503020204020204" charset="-122"/>
                <a:ea typeface="微软雅黑" panose="020B0503020204020204" charset="-122"/>
              </a:rPr>
              <a:t>  大洋洲包括澳大利亚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、新西兰等20多个国家和地区。大洋洲的居民有70%以上是欧洲各国移民，其中以英国和法国的移民后裔居多，多数国家通用英语。</a:t>
            </a:r>
            <a:endParaRPr lang="zh-CN" altLang="en-US" sz="1500" dirty="0"/>
          </a:p>
        </p:txBody>
      </p:sp>
      <p:sp>
        <p:nvSpPr>
          <p:cNvPr id="20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6.5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大洋洲与非洲商人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23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6.5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大洋洲与非洲商人的谈判风格、礼仪与禁忌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297" y="608720"/>
            <a:ext cx="1983739" cy="78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7062596" y="677208"/>
            <a:ext cx="1167003" cy="5563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67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/>
        </p:nvSpPr>
        <p:spPr>
          <a:xfrm>
            <a:off x="-93879" y="3695742"/>
            <a:ext cx="1632857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258235" y="844072"/>
            <a:ext cx="428407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一、澳大利亚和新西兰商人的谈判风格</a:t>
            </a:r>
          </a:p>
        </p:txBody>
      </p:sp>
      <p:cxnSp>
        <p:nvCxnSpPr>
          <p:cNvPr id="23" name="曲线连接符 22"/>
          <p:cNvCxnSpPr>
            <a:stCxn id="29" idx="3"/>
            <a:endCxn id="20" idx="1"/>
          </p:cNvCxnSpPr>
          <p:nvPr/>
        </p:nvCxnSpPr>
        <p:spPr>
          <a:xfrm flipV="1">
            <a:off x="1538978" y="1028965"/>
            <a:ext cx="719257" cy="2994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4"/>
          <p:cNvSpPr txBox="1"/>
          <p:nvPr/>
        </p:nvSpPr>
        <p:spPr>
          <a:xfrm>
            <a:off x="2693372" y="1430267"/>
            <a:ext cx="4458543" cy="28392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1.各州之间的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地区观念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比较浓厚。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2.居民沉着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好静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，不喜欢生活环境被扰乱。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3.很重视办事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效率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4.待人随和，不拘束，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乐于接受款待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5.新西兰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重视信誉、责任心很强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4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6.5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大洋洲与非洲商人的谈判风格、礼仪与禁忌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6.5.1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澳大利亚和新西兰商人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297" y="608720"/>
            <a:ext cx="1983739" cy="78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8404045" y="618463"/>
            <a:ext cx="654991" cy="41050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68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/>
        </p:nvSpPr>
        <p:spPr>
          <a:xfrm>
            <a:off x="-93879" y="3695742"/>
            <a:ext cx="1632857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045431" y="844072"/>
            <a:ext cx="490146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二、非洲商人的谈判风格、礼仪及禁忌（了解）</a:t>
            </a:r>
          </a:p>
        </p:txBody>
      </p:sp>
      <p:cxnSp>
        <p:nvCxnSpPr>
          <p:cNvPr id="23" name="曲线连接符 22"/>
          <p:cNvCxnSpPr>
            <a:stCxn id="29" idx="3"/>
            <a:endCxn id="20" idx="1"/>
          </p:cNvCxnSpPr>
          <p:nvPr/>
        </p:nvCxnSpPr>
        <p:spPr>
          <a:xfrm flipV="1">
            <a:off x="1538978" y="1028965"/>
            <a:ext cx="506453" cy="2994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4"/>
          <p:cNvSpPr txBox="1"/>
          <p:nvPr/>
        </p:nvSpPr>
        <p:spPr>
          <a:xfrm>
            <a:off x="2013733" y="1491070"/>
            <a:ext cx="6716610" cy="25622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非洲各部族内部的生活，具有浓厚的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大家庭色彩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。他们认为，有钱人帮没钱人是天经地义的。只要其中有人有职业、有收入，他们的亲戚就会来要钱。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这种风俗使得很少有人愿去积极谋职，努力赚钱，大多数人都将希望寄托在已有职业或家境富裕的族人身上。由此带来的后果就是，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非洲人工作效率低下，办事能拖就拖，时间观念极差。</a:t>
            </a:r>
          </a:p>
        </p:txBody>
      </p:sp>
      <p:sp>
        <p:nvSpPr>
          <p:cNvPr id="24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6.5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大洋洲与非洲商人的谈判风格、礼仪与禁忌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6.5.2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非洲商人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297" y="608720"/>
            <a:ext cx="1983739" cy="78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8415547" y="1064835"/>
            <a:ext cx="371175" cy="21949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由于文化和习俗的关系，在非洲妇女面前不能提及的字是（ ）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枪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刀</a:t>
            </a:r>
          </a:p>
        </p:txBody>
      </p:sp>
    </p:spTree>
    <p:extLst>
      <p:ext uri="{BB962C8B-B14F-4D97-AF65-F5344CB8AC3E}">
        <p14:creationId xmlns:p14="http://schemas.microsoft.com/office/powerpoint/2010/main" val="261689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572" y="251226"/>
            <a:ext cx="1331629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100"/>
          </a:p>
        </p:txBody>
      </p:sp>
      <p:cxnSp>
        <p:nvCxnSpPr>
          <p:cNvPr id="4" name="直接连接符 3"/>
          <p:cNvCxnSpPr/>
          <p:nvPr/>
        </p:nvCxnSpPr>
        <p:spPr>
          <a:xfrm>
            <a:off x="100054" y="1904066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392" y="1270000"/>
            <a:ext cx="1313719" cy="6340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45" y="2032173"/>
            <a:ext cx="1129203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7" name="矩形 6"/>
          <p:cNvSpPr/>
          <p:nvPr/>
        </p:nvSpPr>
        <p:spPr>
          <a:xfrm>
            <a:off x="40144" y="2663491"/>
            <a:ext cx="1129203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8" name="矩形 7"/>
          <p:cNvSpPr/>
          <p:nvPr/>
        </p:nvSpPr>
        <p:spPr>
          <a:xfrm>
            <a:off x="11392" y="724674"/>
            <a:ext cx="1313719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9" name="矩形 8"/>
          <p:cNvSpPr/>
          <p:nvPr/>
        </p:nvSpPr>
        <p:spPr>
          <a:xfrm>
            <a:off x="40144" y="3294809"/>
            <a:ext cx="1357482" cy="267382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0054" y="2535384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054" y="3166702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054" y="3690297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4"/>
          <p:cNvSpPr txBox="1"/>
          <p:nvPr/>
        </p:nvSpPr>
        <p:spPr>
          <a:xfrm>
            <a:off x="1507462" y="738926"/>
            <a:ext cx="7458246" cy="4224233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美国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商人的谈判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</a:t>
            </a:r>
            <a:r>
              <a:rPr lang="zh-CN" altLang="en-US" sz="1800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不必要过多地握手与客套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见面与离别时，都面带微笑地握手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在正式场合对年长者和地位高的人，使用“先生”、“夫人”等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美国商人习惯保持一定的身体间距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时间观念强，约会要提前预约，赴会要准时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比较熟悉的女士之间或男士之间会亲吻拥抱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7.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不乐意听到他人对美国的批评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8.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随身携带名片，但认为有必要联系时才会回赠名片；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9.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不管是否有人在场，都不要与女士谈论她个人的问题。</a:t>
            </a:r>
          </a:p>
        </p:txBody>
      </p:sp>
      <p:sp>
        <p:nvSpPr>
          <p:cNvPr id="19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美国商人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3" y="298450"/>
            <a:ext cx="21812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圆角矩形 20"/>
          <p:cNvSpPr/>
          <p:nvPr/>
        </p:nvSpPr>
        <p:spPr>
          <a:xfrm>
            <a:off x="8305800" y="353005"/>
            <a:ext cx="495300" cy="2654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6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由于文化和习俗的关系，在非洲妇女面前不能提及的字是（ ）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枪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刀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431639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6399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652472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17821" y="1857497"/>
            <a:ext cx="4942682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第六章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文化差异对国际商务谈判的影响</a:t>
            </a:r>
          </a:p>
        </p:txBody>
      </p:sp>
      <p:sp>
        <p:nvSpPr>
          <p:cNvPr id="6" name="矩形 5"/>
          <p:cNvSpPr/>
          <p:nvPr/>
        </p:nvSpPr>
        <p:spPr>
          <a:xfrm>
            <a:off x="6644172" y="456640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文化因素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44172" y="2197661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欧洲商人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5056" y="1950808"/>
            <a:ext cx="4346316" cy="1072772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646277" y="1322499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美洲商人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67743" y="3072466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亚洲商人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33492" y="3938325"/>
            <a:ext cx="1754326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大洋洲与非洲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30679" y="504184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16339" y="143115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30679" y="230541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516339" y="3164291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530679" y="3988929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572" y="251226"/>
            <a:ext cx="1331629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100"/>
          </a:p>
        </p:txBody>
      </p:sp>
      <p:cxnSp>
        <p:nvCxnSpPr>
          <p:cNvPr id="4" name="直接连接符 3"/>
          <p:cNvCxnSpPr/>
          <p:nvPr/>
        </p:nvCxnSpPr>
        <p:spPr>
          <a:xfrm>
            <a:off x="100054" y="1904066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392" y="1270000"/>
            <a:ext cx="1313719" cy="6340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45" y="2032173"/>
            <a:ext cx="1129203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7" name="矩形 6"/>
          <p:cNvSpPr/>
          <p:nvPr/>
        </p:nvSpPr>
        <p:spPr>
          <a:xfrm>
            <a:off x="40144" y="2663491"/>
            <a:ext cx="1129203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8" name="矩形 7"/>
          <p:cNvSpPr/>
          <p:nvPr/>
        </p:nvSpPr>
        <p:spPr>
          <a:xfrm>
            <a:off x="11392" y="724674"/>
            <a:ext cx="1313719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9" name="矩形 8"/>
          <p:cNvSpPr/>
          <p:nvPr/>
        </p:nvSpPr>
        <p:spPr>
          <a:xfrm>
            <a:off x="40144" y="3294809"/>
            <a:ext cx="1357482" cy="267382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0054" y="2535384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054" y="3166702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054" y="3690297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4"/>
          <p:cNvSpPr txBox="1"/>
          <p:nvPr/>
        </p:nvSpPr>
        <p:spPr>
          <a:xfrm>
            <a:off x="1655410" y="1046266"/>
            <a:ext cx="7129361" cy="2146742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美国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商人的谈判</a:t>
            </a:r>
            <a:r>
              <a:rPr lang="zh-CN" altLang="en-US" sz="1800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忌讳在周六、日和公定假日洽谈商务（元旦、退伍军人节、感恩节、哥伦布日）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美国人最忌讳数字“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13"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、“星期五”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忌讳谈有关私人性质的问题</a:t>
            </a:r>
          </a:p>
        </p:txBody>
      </p:sp>
      <p:sp>
        <p:nvSpPr>
          <p:cNvPr id="19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美国商人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3" y="298450"/>
            <a:ext cx="21812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圆角矩形 20"/>
          <p:cNvSpPr/>
          <p:nvPr/>
        </p:nvSpPr>
        <p:spPr>
          <a:xfrm>
            <a:off x="8305800" y="353005"/>
            <a:ext cx="495300" cy="2654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6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572" y="251226"/>
            <a:ext cx="1331629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100"/>
          </a:p>
        </p:txBody>
      </p:sp>
      <p:cxnSp>
        <p:nvCxnSpPr>
          <p:cNvPr id="4" name="直接连接符 3"/>
          <p:cNvCxnSpPr/>
          <p:nvPr/>
        </p:nvCxnSpPr>
        <p:spPr>
          <a:xfrm>
            <a:off x="100054" y="1904066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392" y="1270000"/>
            <a:ext cx="1313719" cy="6340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45" y="2032173"/>
            <a:ext cx="1129203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7" name="矩形 6"/>
          <p:cNvSpPr/>
          <p:nvPr/>
        </p:nvSpPr>
        <p:spPr>
          <a:xfrm>
            <a:off x="40144" y="2663491"/>
            <a:ext cx="1129203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8" name="矩形 7"/>
          <p:cNvSpPr/>
          <p:nvPr/>
        </p:nvSpPr>
        <p:spPr>
          <a:xfrm>
            <a:off x="11392" y="724674"/>
            <a:ext cx="1313719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9" name="矩形 8"/>
          <p:cNvSpPr/>
          <p:nvPr/>
        </p:nvSpPr>
        <p:spPr>
          <a:xfrm>
            <a:off x="40144" y="3294809"/>
            <a:ext cx="1357482" cy="267382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0054" y="2535384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054" y="3166702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054" y="3690297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4"/>
          <p:cNvSpPr txBox="1"/>
          <p:nvPr/>
        </p:nvSpPr>
        <p:spPr>
          <a:xfrm>
            <a:off x="1507462" y="975323"/>
            <a:ext cx="6830468" cy="1731243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加拿大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</a:t>
            </a:r>
            <a:r>
              <a:rPr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18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加拿大居民大多数是英国和法国移民的后裔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英国裔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商人：严谨、保守、重视信誉，喜欢设置关卡，要有耐心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法国裔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商人：和蔼可亲，平易近人，客气大方，力求慎重</a:t>
            </a:r>
          </a:p>
        </p:txBody>
      </p:sp>
      <p:sp>
        <p:nvSpPr>
          <p:cNvPr id="15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6.2.2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加拿大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3" y="298450"/>
            <a:ext cx="21812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8337930" y="646768"/>
            <a:ext cx="590170" cy="2654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3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4877</Words>
  <Application>Microsoft Office PowerPoint</Application>
  <PresentationFormat>全屏显示(16:9)</PresentationFormat>
  <Paragraphs>888</Paragraphs>
  <Slides>71</Slides>
  <Notes>61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Asmin</dc:creator>
  <cp:lastModifiedBy>thy</cp:lastModifiedBy>
  <cp:revision>372</cp:revision>
  <dcterms:created xsi:type="dcterms:W3CDTF">2018-05-15T04:43:17Z</dcterms:created>
  <dcterms:modified xsi:type="dcterms:W3CDTF">2018-12-04T09:02:22Z</dcterms:modified>
</cp:coreProperties>
</file>