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7" r:id="rId2"/>
    <p:sldId id="826" r:id="rId3"/>
    <p:sldId id="625" r:id="rId4"/>
    <p:sldId id="609" r:id="rId5"/>
    <p:sldId id="1009" r:id="rId6"/>
    <p:sldId id="1087" r:id="rId7"/>
    <p:sldId id="1015" r:id="rId8"/>
    <p:sldId id="720" r:id="rId9"/>
    <p:sldId id="960" r:id="rId10"/>
    <p:sldId id="961" r:id="rId11"/>
    <p:sldId id="1040" r:id="rId12"/>
    <p:sldId id="1042" r:id="rId13"/>
    <p:sldId id="1044" r:id="rId14"/>
    <p:sldId id="1045" r:id="rId15"/>
    <p:sldId id="948" r:id="rId16"/>
    <p:sldId id="949" r:id="rId17"/>
    <p:sldId id="950" r:id="rId18"/>
    <p:sldId id="952" r:id="rId19"/>
    <p:sldId id="953" r:id="rId20"/>
    <p:sldId id="956" r:id="rId21"/>
    <p:sldId id="958" r:id="rId22"/>
    <p:sldId id="957" r:id="rId23"/>
    <p:sldId id="959" r:id="rId24"/>
    <p:sldId id="967" r:id="rId25"/>
    <p:sldId id="968" r:id="rId26"/>
    <p:sldId id="969" r:id="rId27"/>
    <p:sldId id="970" r:id="rId28"/>
    <p:sldId id="1046" r:id="rId29"/>
    <p:sldId id="1047" r:id="rId30"/>
    <p:sldId id="1048" r:id="rId31"/>
    <p:sldId id="1049" r:id="rId32"/>
    <p:sldId id="971" r:id="rId33"/>
    <p:sldId id="972" r:id="rId34"/>
    <p:sldId id="973" r:id="rId35"/>
    <p:sldId id="974" r:id="rId36"/>
    <p:sldId id="975" r:id="rId37"/>
    <p:sldId id="1050" r:id="rId38"/>
    <p:sldId id="1051" r:id="rId39"/>
    <p:sldId id="1052" r:id="rId40"/>
    <p:sldId id="1053" r:id="rId41"/>
    <p:sldId id="1054" r:id="rId42"/>
    <p:sldId id="1055" r:id="rId43"/>
    <p:sldId id="1056" r:id="rId44"/>
    <p:sldId id="1057" r:id="rId45"/>
    <p:sldId id="976" r:id="rId46"/>
    <p:sldId id="1016" r:id="rId47"/>
    <p:sldId id="978" r:id="rId48"/>
    <p:sldId id="1017" r:id="rId49"/>
    <p:sldId id="980" r:id="rId50"/>
    <p:sldId id="982" r:id="rId51"/>
    <p:sldId id="1058" r:id="rId52"/>
    <p:sldId id="1059" r:id="rId53"/>
    <p:sldId id="1060" r:id="rId54"/>
    <p:sldId id="1061" r:id="rId55"/>
    <p:sldId id="981" r:id="rId56"/>
    <p:sldId id="1018" r:id="rId57"/>
    <p:sldId id="1062" r:id="rId58"/>
    <p:sldId id="1063" r:id="rId59"/>
    <p:sldId id="1064" r:id="rId60"/>
    <p:sldId id="1065" r:id="rId61"/>
    <p:sldId id="1019" r:id="rId62"/>
    <p:sldId id="983" r:id="rId63"/>
    <p:sldId id="1010" r:id="rId64"/>
    <p:sldId id="1011" r:id="rId65"/>
    <p:sldId id="1021" r:id="rId66"/>
    <p:sldId id="1022" r:id="rId67"/>
    <p:sldId id="1083" r:id="rId68"/>
    <p:sldId id="1024" r:id="rId69"/>
    <p:sldId id="1025" r:id="rId70"/>
    <p:sldId id="1023" r:id="rId71"/>
    <p:sldId id="1066" r:id="rId72"/>
    <p:sldId id="1067" r:id="rId73"/>
    <p:sldId id="1026" r:id="rId74"/>
    <p:sldId id="1027" r:id="rId75"/>
    <p:sldId id="1028" r:id="rId76"/>
    <p:sldId id="1029" r:id="rId77"/>
    <p:sldId id="1031" r:id="rId78"/>
    <p:sldId id="1032" r:id="rId79"/>
    <p:sldId id="1033" r:id="rId80"/>
    <p:sldId id="1077" r:id="rId81"/>
    <p:sldId id="1076" r:id="rId82"/>
    <p:sldId id="1035" r:id="rId83"/>
    <p:sldId id="1034" r:id="rId84"/>
    <p:sldId id="1036" r:id="rId85"/>
    <p:sldId id="1037" r:id="rId86"/>
    <p:sldId id="1078" r:id="rId87"/>
    <p:sldId id="1079" r:id="rId88"/>
    <p:sldId id="1081" r:id="rId89"/>
    <p:sldId id="1038" r:id="rId90"/>
    <p:sldId id="1084" r:id="rId91"/>
    <p:sldId id="1085" r:id="rId92"/>
    <p:sldId id="1068" r:id="rId93"/>
    <p:sldId id="1069" r:id="rId94"/>
    <p:sldId id="1070" r:id="rId95"/>
    <p:sldId id="1071" r:id="rId96"/>
    <p:sldId id="1072" r:id="rId97"/>
    <p:sldId id="1073" r:id="rId98"/>
    <p:sldId id="1086"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2" autoAdjust="0"/>
    <p:restoredTop sz="95127" autoAdjust="0"/>
  </p:normalViewPr>
  <p:slideViewPr>
    <p:cSldViewPr snapToGrid="0">
      <p:cViewPr varScale="1">
        <p:scale>
          <a:sx n="56" d="100"/>
          <a:sy n="56" d="100"/>
        </p:scale>
        <p:origin x="-15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F8638-9698-4EDC-9412-A158CEC4640C}" type="datetimeFigureOut">
              <a:rPr lang="zh-CN" altLang="en-US" smtClean="0"/>
              <a:t>2018/12/4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40CF5-E53E-4C03-B429-557B55F23829}" type="slidenum">
              <a:rPr lang="zh-CN" altLang="en-US" smtClean="0"/>
              <a:t>‹#›</a:t>
            </a:fld>
            <a:endParaRPr lang="zh-CN" altLang="en-US"/>
          </a:p>
        </p:txBody>
      </p:sp>
    </p:spTree>
    <p:extLst>
      <p:ext uri="{BB962C8B-B14F-4D97-AF65-F5344CB8AC3E}">
        <p14:creationId xmlns:p14="http://schemas.microsoft.com/office/powerpoint/2010/main" val="112462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4049588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10</a:t>
            </a:fld>
            <a:endParaRPr lang="zh-CN" altLang="en-US"/>
          </a:p>
        </p:txBody>
      </p:sp>
    </p:spTree>
    <p:extLst>
      <p:ext uri="{BB962C8B-B14F-4D97-AF65-F5344CB8AC3E}">
        <p14:creationId xmlns:p14="http://schemas.microsoft.com/office/powerpoint/2010/main" val="3863992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11</a:t>
            </a:fld>
            <a:endParaRPr lang="zh-CN" altLang="en-US"/>
          </a:p>
        </p:txBody>
      </p:sp>
    </p:spTree>
    <p:extLst>
      <p:ext uri="{BB962C8B-B14F-4D97-AF65-F5344CB8AC3E}">
        <p14:creationId xmlns:p14="http://schemas.microsoft.com/office/powerpoint/2010/main" val="1876228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a:t>
            </a:fld>
            <a:endParaRPr lang="zh-CN" altLang="en-US"/>
          </a:p>
        </p:txBody>
      </p:sp>
    </p:spTree>
    <p:extLst>
      <p:ext uri="{BB962C8B-B14F-4D97-AF65-F5344CB8AC3E}">
        <p14:creationId xmlns:p14="http://schemas.microsoft.com/office/powerpoint/2010/main" val="2376221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a:t>
            </a:fld>
            <a:endParaRPr lang="zh-CN" altLang="en-US"/>
          </a:p>
        </p:txBody>
      </p:sp>
    </p:spTree>
    <p:extLst>
      <p:ext uri="{BB962C8B-B14F-4D97-AF65-F5344CB8AC3E}">
        <p14:creationId xmlns:p14="http://schemas.microsoft.com/office/powerpoint/2010/main" val="58369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14</a:t>
            </a:fld>
            <a:endParaRPr lang="zh-CN" altLang="en-US"/>
          </a:p>
        </p:txBody>
      </p:sp>
    </p:spTree>
    <p:extLst>
      <p:ext uri="{BB962C8B-B14F-4D97-AF65-F5344CB8AC3E}">
        <p14:creationId xmlns:p14="http://schemas.microsoft.com/office/powerpoint/2010/main" val="388569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15</a:t>
            </a:fld>
            <a:endParaRPr lang="zh-CN" altLang="en-US"/>
          </a:p>
        </p:txBody>
      </p:sp>
    </p:spTree>
    <p:extLst>
      <p:ext uri="{BB962C8B-B14F-4D97-AF65-F5344CB8AC3E}">
        <p14:creationId xmlns:p14="http://schemas.microsoft.com/office/powerpoint/2010/main" val="3951594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a:t>
            </a:fld>
            <a:endParaRPr lang="zh-CN" altLang="en-US"/>
          </a:p>
        </p:txBody>
      </p:sp>
    </p:spTree>
    <p:extLst>
      <p:ext uri="{BB962C8B-B14F-4D97-AF65-F5344CB8AC3E}">
        <p14:creationId xmlns:p14="http://schemas.microsoft.com/office/powerpoint/2010/main" val="1342279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17</a:t>
            </a:fld>
            <a:endParaRPr lang="zh-CN" altLang="en-US"/>
          </a:p>
        </p:txBody>
      </p:sp>
    </p:spTree>
    <p:extLst>
      <p:ext uri="{BB962C8B-B14F-4D97-AF65-F5344CB8AC3E}">
        <p14:creationId xmlns:p14="http://schemas.microsoft.com/office/powerpoint/2010/main" val="4184236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18</a:t>
            </a:fld>
            <a:endParaRPr lang="zh-CN" altLang="en-US"/>
          </a:p>
        </p:txBody>
      </p:sp>
    </p:spTree>
    <p:extLst>
      <p:ext uri="{BB962C8B-B14F-4D97-AF65-F5344CB8AC3E}">
        <p14:creationId xmlns:p14="http://schemas.microsoft.com/office/powerpoint/2010/main" val="3687954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19</a:t>
            </a:fld>
            <a:endParaRPr lang="zh-CN" altLang="en-US"/>
          </a:p>
        </p:txBody>
      </p:sp>
    </p:spTree>
    <p:extLst>
      <p:ext uri="{BB962C8B-B14F-4D97-AF65-F5344CB8AC3E}">
        <p14:creationId xmlns:p14="http://schemas.microsoft.com/office/powerpoint/2010/main" val="70989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1269499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20</a:t>
            </a:fld>
            <a:endParaRPr lang="zh-CN" altLang="en-US"/>
          </a:p>
        </p:txBody>
      </p:sp>
    </p:spTree>
    <p:extLst>
      <p:ext uri="{BB962C8B-B14F-4D97-AF65-F5344CB8AC3E}">
        <p14:creationId xmlns:p14="http://schemas.microsoft.com/office/powerpoint/2010/main" val="2253627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a:t>
            </a:fld>
            <a:endParaRPr lang="zh-CN" altLang="en-US"/>
          </a:p>
        </p:txBody>
      </p:sp>
    </p:spTree>
    <p:extLst>
      <p:ext uri="{BB962C8B-B14F-4D97-AF65-F5344CB8AC3E}">
        <p14:creationId xmlns:p14="http://schemas.microsoft.com/office/powerpoint/2010/main" val="2549565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a:t>
            </a:fld>
            <a:endParaRPr lang="zh-CN" altLang="en-US"/>
          </a:p>
        </p:txBody>
      </p:sp>
    </p:spTree>
    <p:extLst>
      <p:ext uri="{BB962C8B-B14F-4D97-AF65-F5344CB8AC3E}">
        <p14:creationId xmlns:p14="http://schemas.microsoft.com/office/powerpoint/2010/main" val="3579963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a:t>
            </a:fld>
            <a:endParaRPr lang="zh-CN" altLang="en-US"/>
          </a:p>
        </p:txBody>
      </p:sp>
    </p:spTree>
    <p:extLst>
      <p:ext uri="{BB962C8B-B14F-4D97-AF65-F5344CB8AC3E}">
        <p14:creationId xmlns:p14="http://schemas.microsoft.com/office/powerpoint/2010/main" val="1500883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a:t>
            </a:fld>
            <a:endParaRPr lang="zh-CN" altLang="en-US"/>
          </a:p>
        </p:txBody>
      </p:sp>
    </p:spTree>
    <p:extLst>
      <p:ext uri="{BB962C8B-B14F-4D97-AF65-F5344CB8AC3E}">
        <p14:creationId xmlns:p14="http://schemas.microsoft.com/office/powerpoint/2010/main" val="2495433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25</a:t>
            </a:fld>
            <a:endParaRPr lang="zh-CN" altLang="en-US"/>
          </a:p>
        </p:txBody>
      </p:sp>
    </p:spTree>
    <p:extLst>
      <p:ext uri="{BB962C8B-B14F-4D97-AF65-F5344CB8AC3E}">
        <p14:creationId xmlns:p14="http://schemas.microsoft.com/office/powerpoint/2010/main" val="2684695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26</a:t>
            </a:fld>
            <a:endParaRPr lang="zh-CN" altLang="en-US"/>
          </a:p>
        </p:txBody>
      </p:sp>
    </p:spTree>
    <p:extLst>
      <p:ext uri="{BB962C8B-B14F-4D97-AF65-F5344CB8AC3E}">
        <p14:creationId xmlns:p14="http://schemas.microsoft.com/office/powerpoint/2010/main" val="708700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27</a:t>
            </a:fld>
            <a:endParaRPr lang="zh-CN" altLang="en-US"/>
          </a:p>
        </p:txBody>
      </p:sp>
    </p:spTree>
    <p:extLst>
      <p:ext uri="{BB962C8B-B14F-4D97-AF65-F5344CB8AC3E}">
        <p14:creationId xmlns:p14="http://schemas.microsoft.com/office/powerpoint/2010/main" val="753917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28</a:t>
            </a:fld>
            <a:endParaRPr lang="zh-CN" altLang="en-US"/>
          </a:p>
        </p:txBody>
      </p:sp>
    </p:spTree>
    <p:extLst>
      <p:ext uri="{BB962C8B-B14F-4D97-AF65-F5344CB8AC3E}">
        <p14:creationId xmlns:p14="http://schemas.microsoft.com/office/powerpoint/2010/main" val="4178389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29</a:t>
            </a:fld>
            <a:endParaRPr lang="zh-CN" altLang="en-US"/>
          </a:p>
        </p:txBody>
      </p:sp>
    </p:spTree>
    <p:extLst>
      <p:ext uri="{BB962C8B-B14F-4D97-AF65-F5344CB8AC3E}">
        <p14:creationId xmlns:p14="http://schemas.microsoft.com/office/powerpoint/2010/main" val="369813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1078778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30</a:t>
            </a:fld>
            <a:endParaRPr lang="zh-CN" altLang="en-US"/>
          </a:p>
        </p:txBody>
      </p:sp>
    </p:spTree>
    <p:extLst>
      <p:ext uri="{BB962C8B-B14F-4D97-AF65-F5344CB8AC3E}">
        <p14:creationId xmlns:p14="http://schemas.microsoft.com/office/powerpoint/2010/main" val="1223075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31</a:t>
            </a:fld>
            <a:endParaRPr lang="zh-CN" altLang="en-US"/>
          </a:p>
        </p:txBody>
      </p:sp>
    </p:spTree>
    <p:extLst>
      <p:ext uri="{BB962C8B-B14F-4D97-AF65-F5344CB8AC3E}">
        <p14:creationId xmlns:p14="http://schemas.microsoft.com/office/powerpoint/2010/main" val="944063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32</a:t>
            </a:fld>
            <a:endParaRPr lang="zh-CN" altLang="en-US"/>
          </a:p>
        </p:txBody>
      </p:sp>
    </p:spTree>
    <p:extLst>
      <p:ext uri="{BB962C8B-B14F-4D97-AF65-F5344CB8AC3E}">
        <p14:creationId xmlns:p14="http://schemas.microsoft.com/office/powerpoint/2010/main" val="1781044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33</a:t>
            </a:fld>
            <a:endParaRPr lang="zh-CN" altLang="en-US"/>
          </a:p>
        </p:txBody>
      </p:sp>
    </p:spTree>
    <p:extLst>
      <p:ext uri="{BB962C8B-B14F-4D97-AF65-F5344CB8AC3E}">
        <p14:creationId xmlns:p14="http://schemas.microsoft.com/office/powerpoint/2010/main" val="1980369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34</a:t>
            </a:fld>
            <a:endParaRPr lang="zh-CN" altLang="en-US"/>
          </a:p>
        </p:txBody>
      </p:sp>
    </p:spTree>
    <p:extLst>
      <p:ext uri="{BB962C8B-B14F-4D97-AF65-F5344CB8AC3E}">
        <p14:creationId xmlns:p14="http://schemas.microsoft.com/office/powerpoint/2010/main" val="529625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35</a:t>
            </a:fld>
            <a:endParaRPr lang="zh-CN" altLang="en-US"/>
          </a:p>
        </p:txBody>
      </p:sp>
    </p:spTree>
    <p:extLst>
      <p:ext uri="{BB962C8B-B14F-4D97-AF65-F5344CB8AC3E}">
        <p14:creationId xmlns:p14="http://schemas.microsoft.com/office/powerpoint/2010/main" val="2918228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36</a:t>
            </a:fld>
            <a:endParaRPr lang="zh-CN" altLang="en-US"/>
          </a:p>
        </p:txBody>
      </p:sp>
    </p:spTree>
    <p:extLst>
      <p:ext uri="{BB962C8B-B14F-4D97-AF65-F5344CB8AC3E}">
        <p14:creationId xmlns:p14="http://schemas.microsoft.com/office/powerpoint/2010/main" val="3890183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37</a:t>
            </a:fld>
            <a:endParaRPr lang="zh-CN" altLang="en-US"/>
          </a:p>
        </p:txBody>
      </p:sp>
    </p:spTree>
    <p:extLst>
      <p:ext uri="{BB962C8B-B14F-4D97-AF65-F5344CB8AC3E}">
        <p14:creationId xmlns:p14="http://schemas.microsoft.com/office/powerpoint/2010/main" val="1329112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38</a:t>
            </a:fld>
            <a:endParaRPr lang="zh-CN" altLang="en-US"/>
          </a:p>
        </p:txBody>
      </p:sp>
    </p:spTree>
    <p:extLst>
      <p:ext uri="{BB962C8B-B14F-4D97-AF65-F5344CB8AC3E}">
        <p14:creationId xmlns:p14="http://schemas.microsoft.com/office/powerpoint/2010/main" val="1480210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39</a:t>
            </a:fld>
            <a:endParaRPr lang="zh-CN" altLang="en-US"/>
          </a:p>
        </p:txBody>
      </p:sp>
    </p:spTree>
    <p:extLst>
      <p:ext uri="{BB962C8B-B14F-4D97-AF65-F5344CB8AC3E}">
        <p14:creationId xmlns:p14="http://schemas.microsoft.com/office/powerpoint/2010/main" val="376120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extLst>
      <p:ext uri="{BB962C8B-B14F-4D97-AF65-F5344CB8AC3E}">
        <p14:creationId xmlns:p14="http://schemas.microsoft.com/office/powerpoint/2010/main" val="2209498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40</a:t>
            </a:fld>
            <a:endParaRPr lang="zh-CN" altLang="en-US"/>
          </a:p>
        </p:txBody>
      </p:sp>
    </p:spTree>
    <p:extLst>
      <p:ext uri="{BB962C8B-B14F-4D97-AF65-F5344CB8AC3E}">
        <p14:creationId xmlns:p14="http://schemas.microsoft.com/office/powerpoint/2010/main" val="201061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41</a:t>
            </a:fld>
            <a:endParaRPr lang="zh-CN" altLang="en-US"/>
          </a:p>
        </p:txBody>
      </p:sp>
    </p:spTree>
    <p:extLst>
      <p:ext uri="{BB962C8B-B14F-4D97-AF65-F5344CB8AC3E}">
        <p14:creationId xmlns:p14="http://schemas.microsoft.com/office/powerpoint/2010/main" val="437601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42</a:t>
            </a:fld>
            <a:endParaRPr lang="zh-CN" altLang="en-US"/>
          </a:p>
        </p:txBody>
      </p:sp>
    </p:spTree>
    <p:extLst>
      <p:ext uri="{BB962C8B-B14F-4D97-AF65-F5344CB8AC3E}">
        <p14:creationId xmlns:p14="http://schemas.microsoft.com/office/powerpoint/2010/main" val="35814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43</a:t>
            </a:fld>
            <a:endParaRPr lang="zh-CN" altLang="en-US"/>
          </a:p>
        </p:txBody>
      </p:sp>
    </p:spTree>
    <p:extLst>
      <p:ext uri="{BB962C8B-B14F-4D97-AF65-F5344CB8AC3E}">
        <p14:creationId xmlns:p14="http://schemas.microsoft.com/office/powerpoint/2010/main" val="1556829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44</a:t>
            </a:fld>
            <a:endParaRPr lang="zh-CN" altLang="en-US"/>
          </a:p>
        </p:txBody>
      </p:sp>
    </p:spTree>
    <p:extLst>
      <p:ext uri="{BB962C8B-B14F-4D97-AF65-F5344CB8AC3E}">
        <p14:creationId xmlns:p14="http://schemas.microsoft.com/office/powerpoint/2010/main" val="2298172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45</a:t>
            </a:fld>
            <a:endParaRPr lang="zh-CN" altLang="en-US"/>
          </a:p>
        </p:txBody>
      </p:sp>
    </p:spTree>
    <p:extLst>
      <p:ext uri="{BB962C8B-B14F-4D97-AF65-F5344CB8AC3E}">
        <p14:creationId xmlns:p14="http://schemas.microsoft.com/office/powerpoint/2010/main" val="3883457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46</a:t>
            </a:fld>
            <a:endParaRPr lang="zh-CN" altLang="en-US"/>
          </a:p>
        </p:txBody>
      </p:sp>
    </p:spTree>
    <p:extLst>
      <p:ext uri="{BB962C8B-B14F-4D97-AF65-F5344CB8AC3E}">
        <p14:creationId xmlns:p14="http://schemas.microsoft.com/office/powerpoint/2010/main" val="2106277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47</a:t>
            </a:fld>
            <a:endParaRPr lang="zh-CN" altLang="en-US"/>
          </a:p>
        </p:txBody>
      </p:sp>
    </p:spTree>
    <p:extLst>
      <p:ext uri="{BB962C8B-B14F-4D97-AF65-F5344CB8AC3E}">
        <p14:creationId xmlns:p14="http://schemas.microsoft.com/office/powerpoint/2010/main" val="2838827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48</a:t>
            </a:fld>
            <a:endParaRPr lang="zh-CN" altLang="en-US"/>
          </a:p>
        </p:txBody>
      </p:sp>
    </p:spTree>
    <p:extLst>
      <p:ext uri="{BB962C8B-B14F-4D97-AF65-F5344CB8AC3E}">
        <p14:creationId xmlns:p14="http://schemas.microsoft.com/office/powerpoint/2010/main" val="756225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49</a:t>
            </a:fld>
            <a:endParaRPr lang="zh-CN" altLang="en-US"/>
          </a:p>
        </p:txBody>
      </p:sp>
    </p:spTree>
    <p:extLst>
      <p:ext uri="{BB962C8B-B14F-4D97-AF65-F5344CB8AC3E}">
        <p14:creationId xmlns:p14="http://schemas.microsoft.com/office/powerpoint/2010/main" val="476592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19677414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50</a:t>
            </a:fld>
            <a:endParaRPr lang="zh-CN" altLang="en-US"/>
          </a:p>
        </p:txBody>
      </p:sp>
    </p:spTree>
    <p:extLst>
      <p:ext uri="{BB962C8B-B14F-4D97-AF65-F5344CB8AC3E}">
        <p14:creationId xmlns:p14="http://schemas.microsoft.com/office/powerpoint/2010/main" val="2954796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51</a:t>
            </a:fld>
            <a:endParaRPr lang="zh-CN" altLang="en-US"/>
          </a:p>
        </p:txBody>
      </p:sp>
    </p:spTree>
    <p:extLst>
      <p:ext uri="{BB962C8B-B14F-4D97-AF65-F5344CB8AC3E}">
        <p14:creationId xmlns:p14="http://schemas.microsoft.com/office/powerpoint/2010/main" val="3455599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52</a:t>
            </a:fld>
            <a:endParaRPr lang="zh-CN" altLang="en-US"/>
          </a:p>
        </p:txBody>
      </p:sp>
    </p:spTree>
    <p:extLst>
      <p:ext uri="{BB962C8B-B14F-4D97-AF65-F5344CB8AC3E}">
        <p14:creationId xmlns:p14="http://schemas.microsoft.com/office/powerpoint/2010/main" val="11010052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53</a:t>
            </a:fld>
            <a:endParaRPr lang="zh-CN" altLang="en-US"/>
          </a:p>
        </p:txBody>
      </p:sp>
    </p:spTree>
    <p:extLst>
      <p:ext uri="{BB962C8B-B14F-4D97-AF65-F5344CB8AC3E}">
        <p14:creationId xmlns:p14="http://schemas.microsoft.com/office/powerpoint/2010/main" val="1945411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54</a:t>
            </a:fld>
            <a:endParaRPr lang="zh-CN" altLang="en-US"/>
          </a:p>
        </p:txBody>
      </p:sp>
    </p:spTree>
    <p:extLst>
      <p:ext uri="{BB962C8B-B14F-4D97-AF65-F5344CB8AC3E}">
        <p14:creationId xmlns:p14="http://schemas.microsoft.com/office/powerpoint/2010/main" val="4157180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55</a:t>
            </a:fld>
            <a:endParaRPr lang="zh-CN" altLang="en-US"/>
          </a:p>
        </p:txBody>
      </p:sp>
    </p:spTree>
    <p:extLst>
      <p:ext uri="{BB962C8B-B14F-4D97-AF65-F5344CB8AC3E}">
        <p14:creationId xmlns:p14="http://schemas.microsoft.com/office/powerpoint/2010/main" val="3267537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56</a:t>
            </a:fld>
            <a:endParaRPr lang="zh-CN" altLang="en-US"/>
          </a:p>
        </p:txBody>
      </p:sp>
    </p:spTree>
    <p:extLst>
      <p:ext uri="{BB962C8B-B14F-4D97-AF65-F5344CB8AC3E}">
        <p14:creationId xmlns:p14="http://schemas.microsoft.com/office/powerpoint/2010/main" val="18467578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57</a:t>
            </a:fld>
            <a:endParaRPr lang="zh-CN" altLang="en-US"/>
          </a:p>
        </p:txBody>
      </p:sp>
    </p:spTree>
    <p:extLst>
      <p:ext uri="{BB962C8B-B14F-4D97-AF65-F5344CB8AC3E}">
        <p14:creationId xmlns:p14="http://schemas.microsoft.com/office/powerpoint/2010/main" val="2870996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58</a:t>
            </a:fld>
            <a:endParaRPr lang="zh-CN" altLang="en-US"/>
          </a:p>
        </p:txBody>
      </p:sp>
    </p:spTree>
    <p:extLst>
      <p:ext uri="{BB962C8B-B14F-4D97-AF65-F5344CB8AC3E}">
        <p14:creationId xmlns:p14="http://schemas.microsoft.com/office/powerpoint/2010/main" val="35421229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59</a:t>
            </a:fld>
            <a:endParaRPr lang="zh-CN" altLang="en-US"/>
          </a:p>
        </p:txBody>
      </p:sp>
    </p:spTree>
    <p:extLst>
      <p:ext uri="{BB962C8B-B14F-4D97-AF65-F5344CB8AC3E}">
        <p14:creationId xmlns:p14="http://schemas.microsoft.com/office/powerpoint/2010/main" val="316295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extLst>
      <p:ext uri="{BB962C8B-B14F-4D97-AF65-F5344CB8AC3E}">
        <p14:creationId xmlns:p14="http://schemas.microsoft.com/office/powerpoint/2010/main" val="31145848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60</a:t>
            </a:fld>
            <a:endParaRPr lang="zh-CN" altLang="en-US"/>
          </a:p>
        </p:txBody>
      </p:sp>
    </p:spTree>
    <p:extLst>
      <p:ext uri="{BB962C8B-B14F-4D97-AF65-F5344CB8AC3E}">
        <p14:creationId xmlns:p14="http://schemas.microsoft.com/office/powerpoint/2010/main" val="1277126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61</a:t>
            </a:fld>
            <a:endParaRPr lang="zh-CN" altLang="en-US"/>
          </a:p>
        </p:txBody>
      </p:sp>
    </p:spTree>
    <p:extLst>
      <p:ext uri="{BB962C8B-B14F-4D97-AF65-F5344CB8AC3E}">
        <p14:creationId xmlns:p14="http://schemas.microsoft.com/office/powerpoint/2010/main" val="16323939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62</a:t>
            </a:fld>
            <a:endParaRPr lang="zh-CN" altLang="en-US"/>
          </a:p>
        </p:txBody>
      </p:sp>
    </p:spTree>
    <p:extLst>
      <p:ext uri="{BB962C8B-B14F-4D97-AF65-F5344CB8AC3E}">
        <p14:creationId xmlns:p14="http://schemas.microsoft.com/office/powerpoint/2010/main" val="36994605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63</a:t>
            </a:fld>
            <a:endParaRPr lang="zh-CN" altLang="en-US"/>
          </a:p>
        </p:txBody>
      </p:sp>
    </p:spTree>
    <p:extLst>
      <p:ext uri="{BB962C8B-B14F-4D97-AF65-F5344CB8AC3E}">
        <p14:creationId xmlns:p14="http://schemas.microsoft.com/office/powerpoint/2010/main" val="19823050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64</a:t>
            </a:fld>
            <a:endParaRPr lang="zh-CN" altLang="en-US"/>
          </a:p>
        </p:txBody>
      </p:sp>
    </p:spTree>
    <p:extLst>
      <p:ext uri="{BB962C8B-B14F-4D97-AF65-F5344CB8AC3E}">
        <p14:creationId xmlns:p14="http://schemas.microsoft.com/office/powerpoint/2010/main" val="334981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65</a:t>
            </a:fld>
            <a:endParaRPr lang="zh-CN" altLang="en-US"/>
          </a:p>
        </p:txBody>
      </p:sp>
    </p:spTree>
    <p:extLst>
      <p:ext uri="{BB962C8B-B14F-4D97-AF65-F5344CB8AC3E}">
        <p14:creationId xmlns:p14="http://schemas.microsoft.com/office/powerpoint/2010/main" val="41215884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66</a:t>
            </a:fld>
            <a:endParaRPr lang="zh-CN" altLang="en-US"/>
          </a:p>
        </p:txBody>
      </p:sp>
    </p:spTree>
    <p:extLst>
      <p:ext uri="{BB962C8B-B14F-4D97-AF65-F5344CB8AC3E}">
        <p14:creationId xmlns:p14="http://schemas.microsoft.com/office/powerpoint/2010/main" val="2888971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67</a:t>
            </a:fld>
            <a:endParaRPr lang="zh-CN" altLang="en-US"/>
          </a:p>
        </p:txBody>
      </p:sp>
    </p:spTree>
    <p:extLst>
      <p:ext uri="{BB962C8B-B14F-4D97-AF65-F5344CB8AC3E}">
        <p14:creationId xmlns:p14="http://schemas.microsoft.com/office/powerpoint/2010/main" val="34055243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68</a:t>
            </a:fld>
            <a:endParaRPr lang="zh-CN" altLang="en-US"/>
          </a:p>
        </p:txBody>
      </p:sp>
    </p:spTree>
    <p:extLst>
      <p:ext uri="{BB962C8B-B14F-4D97-AF65-F5344CB8AC3E}">
        <p14:creationId xmlns:p14="http://schemas.microsoft.com/office/powerpoint/2010/main" val="18316394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69</a:t>
            </a:fld>
            <a:endParaRPr lang="zh-CN" altLang="en-US"/>
          </a:p>
        </p:txBody>
      </p:sp>
    </p:spTree>
    <p:extLst>
      <p:ext uri="{BB962C8B-B14F-4D97-AF65-F5344CB8AC3E}">
        <p14:creationId xmlns:p14="http://schemas.microsoft.com/office/powerpoint/2010/main" val="182696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extLst>
      <p:ext uri="{BB962C8B-B14F-4D97-AF65-F5344CB8AC3E}">
        <p14:creationId xmlns:p14="http://schemas.microsoft.com/office/powerpoint/2010/main" val="31145848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70</a:t>
            </a:fld>
            <a:endParaRPr lang="zh-CN" altLang="en-US"/>
          </a:p>
        </p:txBody>
      </p:sp>
    </p:spTree>
    <p:extLst>
      <p:ext uri="{BB962C8B-B14F-4D97-AF65-F5344CB8AC3E}">
        <p14:creationId xmlns:p14="http://schemas.microsoft.com/office/powerpoint/2010/main" val="3311195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71</a:t>
            </a:fld>
            <a:endParaRPr lang="zh-CN" altLang="en-US"/>
          </a:p>
        </p:txBody>
      </p:sp>
    </p:spTree>
    <p:extLst>
      <p:ext uri="{BB962C8B-B14F-4D97-AF65-F5344CB8AC3E}">
        <p14:creationId xmlns:p14="http://schemas.microsoft.com/office/powerpoint/2010/main" val="17314320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72</a:t>
            </a:fld>
            <a:endParaRPr lang="zh-CN" altLang="en-US"/>
          </a:p>
        </p:txBody>
      </p:sp>
    </p:spTree>
    <p:extLst>
      <p:ext uri="{BB962C8B-B14F-4D97-AF65-F5344CB8AC3E}">
        <p14:creationId xmlns:p14="http://schemas.microsoft.com/office/powerpoint/2010/main" val="38751600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73</a:t>
            </a:fld>
            <a:endParaRPr lang="zh-CN" altLang="en-US"/>
          </a:p>
        </p:txBody>
      </p:sp>
    </p:spTree>
    <p:extLst>
      <p:ext uri="{BB962C8B-B14F-4D97-AF65-F5344CB8AC3E}">
        <p14:creationId xmlns:p14="http://schemas.microsoft.com/office/powerpoint/2010/main" val="28763542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74</a:t>
            </a:fld>
            <a:endParaRPr lang="zh-CN" altLang="en-US"/>
          </a:p>
        </p:txBody>
      </p:sp>
    </p:spTree>
    <p:extLst>
      <p:ext uri="{BB962C8B-B14F-4D97-AF65-F5344CB8AC3E}">
        <p14:creationId xmlns:p14="http://schemas.microsoft.com/office/powerpoint/2010/main" val="1463229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75</a:t>
            </a:fld>
            <a:endParaRPr lang="zh-CN" altLang="en-US"/>
          </a:p>
        </p:txBody>
      </p:sp>
    </p:spTree>
    <p:extLst>
      <p:ext uri="{BB962C8B-B14F-4D97-AF65-F5344CB8AC3E}">
        <p14:creationId xmlns:p14="http://schemas.microsoft.com/office/powerpoint/2010/main" val="10549473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76</a:t>
            </a:fld>
            <a:endParaRPr lang="zh-CN" altLang="en-US"/>
          </a:p>
        </p:txBody>
      </p:sp>
    </p:spTree>
    <p:extLst>
      <p:ext uri="{BB962C8B-B14F-4D97-AF65-F5344CB8AC3E}">
        <p14:creationId xmlns:p14="http://schemas.microsoft.com/office/powerpoint/2010/main" val="16134167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77</a:t>
            </a:fld>
            <a:endParaRPr lang="zh-CN" altLang="en-US"/>
          </a:p>
        </p:txBody>
      </p:sp>
    </p:spTree>
    <p:extLst>
      <p:ext uri="{BB962C8B-B14F-4D97-AF65-F5344CB8AC3E}">
        <p14:creationId xmlns:p14="http://schemas.microsoft.com/office/powerpoint/2010/main" val="217393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78</a:t>
            </a:fld>
            <a:endParaRPr lang="zh-CN" altLang="en-US"/>
          </a:p>
        </p:txBody>
      </p:sp>
    </p:spTree>
    <p:extLst>
      <p:ext uri="{BB962C8B-B14F-4D97-AF65-F5344CB8AC3E}">
        <p14:creationId xmlns:p14="http://schemas.microsoft.com/office/powerpoint/2010/main" val="13875510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79</a:t>
            </a:fld>
            <a:endParaRPr lang="zh-CN" altLang="en-US"/>
          </a:p>
        </p:txBody>
      </p:sp>
    </p:spTree>
    <p:extLst>
      <p:ext uri="{BB962C8B-B14F-4D97-AF65-F5344CB8AC3E}">
        <p14:creationId xmlns:p14="http://schemas.microsoft.com/office/powerpoint/2010/main" val="319941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a:t>
            </a:fld>
            <a:endParaRPr lang="zh-CN" altLang="en-US"/>
          </a:p>
        </p:txBody>
      </p:sp>
    </p:spTree>
    <p:extLst>
      <p:ext uri="{BB962C8B-B14F-4D97-AF65-F5344CB8AC3E}">
        <p14:creationId xmlns:p14="http://schemas.microsoft.com/office/powerpoint/2010/main" val="1492336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80</a:t>
            </a:fld>
            <a:endParaRPr lang="zh-CN" altLang="en-US"/>
          </a:p>
        </p:txBody>
      </p:sp>
    </p:spTree>
    <p:extLst>
      <p:ext uri="{BB962C8B-B14F-4D97-AF65-F5344CB8AC3E}">
        <p14:creationId xmlns:p14="http://schemas.microsoft.com/office/powerpoint/2010/main" val="41620581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81</a:t>
            </a:fld>
            <a:endParaRPr lang="zh-CN" altLang="en-US"/>
          </a:p>
        </p:txBody>
      </p:sp>
    </p:spTree>
    <p:extLst>
      <p:ext uri="{BB962C8B-B14F-4D97-AF65-F5344CB8AC3E}">
        <p14:creationId xmlns:p14="http://schemas.microsoft.com/office/powerpoint/2010/main" val="601973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82</a:t>
            </a:fld>
            <a:endParaRPr lang="zh-CN" altLang="en-US"/>
          </a:p>
        </p:txBody>
      </p:sp>
    </p:spTree>
    <p:extLst>
      <p:ext uri="{BB962C8B-B14F-4D97-AF65-F5344CB8AC3E}">
        <p14:creationId xmlns:p14="http://schemas.microsoft.com/office/powerpoint/2010/main" val="28500915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83</a:t>
            </a:fld>
            <a:endParaRPr lang="zh-CN" altLang="en-US"/>
          </a:p>
        </p:txBody>
      </p:sp>
    </p:spTree>
    <p:extLst>
      <p:ext uri="{BB962C8B-B14F-4D97-AF65-F5344CB8AC3E}">
        <p14:creationId xmlns:p14="http://schemas.microsoft.com/office/powerpoint/2010/main" val="29919818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84</a:t>
            </a:fld>
            <a:endParaRPr lang="zh-CN" altLang="en-US"/>
          </a:p>
        </p:txBody>
      </p:sp>
    </p:spTree>
    <p:extLst>
      <p:ext uri="{BB962C8B-B14F-4D97-AF65-F5344CB8AC3E}">
        <p14:creationId xmlns:p14="http://schemas.microsoft.com/office/powerpoint/2010/main" val="35774037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85</a:t>
            </a:fld>
            <a:endParaRPr lang="zh-CN" altLang="en-US"/>
          </a:p>
        </p:txBody>
      </p:sp>
    </p:spTree>
    <p:extLst>
      <p:ext uri="{BB962C8B-B14F-4D97-AF65-F5344CB8AC3E}">
        <p14:creationId xmlns:p14="http://schemas.microsoft.com/office/powerpoint/2010/main" val="20047418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86</a:t>
            </a:fld>
            <a:endParaRPr lang="zh-CN" altLang="en-US"/>
          </a:p>
        </p:txBody>
      </p:sp>
    </p:spTree>
    <p:extLst>
      <p:ext uri="{BB962C8B-B14F-4D97-AF65-F5344CB8AC3E}">
        <p14:creationId xmlns:p14="http://schemas.microsoft.com/office/powerpoint/2010/main" val="320357932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87</a:t>
            </a:fld>
            <a:endParaRPr lang="zh-CN" altLang="en-US"/>
          </a:p>
        </p:txBody>
      </p:sp>
    </p:spTree>
    <p:extLst>
      <p:ext uri="{BB962C8B-B14F-4D97-AF65-F5344CB8AC3E}">
        <p14:creationId xmlns:p14="http://schemas.microsoft.com/office/powerpoint/2010/main" val="12391011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88</a:t>
            </a:fld>
            <a:endParaRPr lang="zh-CN" altLang="en-US"/>
          </a:p>
        </p:txBody>
      </p:sp>
    </p:spTree>
    <p:extLst>
      <p:ext uri="{BB962C8B-B14F-4D97-AF65-F5344CB8AC3E}">
        <p14:creationId xmlns:p14="http://schemas.microsoft.com/office/powerpoint/2010/main" val="15126812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89</a:t>
            </a:fld>
            <a:endParaRPr lang="zh-CN" altLang="en-US"/>
          </a:p>
        </p:txBody>
      </p:sp>
    </p:spTree>
    <p:extLst>
      <p:ext uri="{BB962C8B-B14F-4D97-AF65-F5344CB8AC3E}">
        <p14:creationId xmlns:p14="http://schemas.microsoft.com/office/powerpoint/2010/main" val="152827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a:t>
            </a:fld>
            <a:endParaRPr lang="zh-CN" altLang="en-US"/>
          </a:p>
        </p:txBody>
      </p:sp>
    </p:spTree>
    <p:extLst>
      <p:ext uri="{BB962C8B-B14F-4D97-AF65-F5344CB8AC3E}">
        <p14:creationId xmlns:p14="http://schemas.microsoft.com/office/powerpoint/2010/main" val="33277263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90</a:t>
            </a:fld>
            <a:endParaRPr lang="zh-CN" altLang="en-US"/>
          </a:p>
        </p:txBody>
      </p:sp>
    </p:spTree>
    <p:extLst>
      <p:ext uri="{BB962C8B-B14F-4D97-AF65-F5344CB8AC3E}">
        <p14:creationId xmlns:p14="http://schemas.microsoft.com/office/powerpoint/2010/main" val="10347871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91</a:t>
            </a:fld>
            <a:endParaRPr lang="zh-CN" altLang="en-US"/>
          </a:p>
        </p:txBody>
      </p:sp>
    </p:spTree>
    <p:extLst>
      <p:ext uri="{BB962C8B-B14F-4D97-AF65-F5344CB8AC3E}">
        <p14:creationId xmlns:p14="http://schemas.microsoft.com/office/powerpoint/2010/main" val="100108412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92</a:t>
            </a:fld>
            <a:endParaRPr lang="zh-CN" altLang="en-US"/>
          </a:p>
        </p:txBody>
      </p:sp>
    </p:spTree>
    <p:extLst>
      <p:ext uri="{BB962C8B-B14F-4D97-AF65-F5344CB8AC3E}">
        <p14:creationId xmlns:p14="http://schemas.microsoft.com/office/powerpoint/2010/main" val="170457195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93</a:t>
            </a:fld>
            <a:endParaRPr lang="zh-CN" altLang="en-US"/>
          </a:p>
        </p:txBody>
      </p:sp>
    </p:spTree>
    <p:extLst>
      <p:ext uri="{BB962C8B-B14F-4D97-AF65-F5344CB8AC3E}">
        <p14:creationId xmlns:p14="http://schemas.microsoft.com/office/powerpoint/2010/main" val="180180587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94</a:t>
            </a:fld>
            <a:endParaRPr lang="zh-CN" altLang="en-US"/>
          </a:p>
        </p:txBody>
      </p:sp>
    </p:spTree>
    <p:extLst>
      <p:ext uri="{BB962C8B-B14F-4D97-AF65-F5344CB8AC3E}">
        <p14:creationId xmlns:p14="http://schemas.microsoft.com/office/powerpoint/2010/main" val="1621944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95</a:t>
            </a:fld>
            <a:endParaRPr lang="zh-CN" altLang="en-US"/>
          </a:p>
        </p:txBody>
      </p:sp>
    </p:spTree>
    <p:extLst>
      <p:ext uri="{BB962C8B-B14F-4D97-AF65-F5344CB8AC3E}">
        <p14:creationId xmlns:p14="http://schemas.microsoft.com/office/powerpoint/2010/main" val="39455729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96</a:t>
            </a:fld>
            <a:endParaRPr lang="zh-CN" altLang="en-US"/>
          </a:p>
        </p:txBody>
      </p:sp>
    </p:spTree>
    <p:extLst>
      <p:ext uri="{BB962C8B-B14F-4D97-AF65-F5344CB8AC3E}">
        <p14:creationId xmlns:p14="http://schemas.microsoft.com/office/powerpoint/2010/main" val="84015198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97</a:t>
            </a:fld>
            <a:endParaRPr lang="zh-CN" altLang="en-US"/>
          </a:p>
        </p:txBody>
      </p:sp>
    </p:spTree>
    <p:extLst>
      <p:ext uri="{BB962C8B-B14F-4D97-AF65-F5344CB8AC3E}">
        <p14:creationId xmlns:p14="http://schemas.microsoft.com/office/powerpoint/2010/main" val="8350948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98</a:t>
            </a:fld>
            <a:endParaRPr lang="zh-CN" altLang="en-US"/>
          </a:p>
        </p:txBody>
      </p:sp>
    </p:spTree>
    <p:extLst>
      <p:ext uri="{BB962C8B-B14F-4D97-AF65-F5344CB8AC3E}">
        <p14:creationId xmlns:p14="http://schemas.microsoft.com/office/powerpoint/2010/main" val="203864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46411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73938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35622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5342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82081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42696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54267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35371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996646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341012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80975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35B0E9-92E0-487D-B1D2-286E46E9CABE}"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340252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5B0E9-92E0-487D-B1D2-286E46E9CABE}" type="datetimeFigureOut">
              <a:rPr lang="zh-CN" altLang="en-US" smtClean="0"/>
              <a:t>2018/12/4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22441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8180" y="1051276"/>
            <a:ext cx="5833407" cy="1107996"/>
          </a:xfrm>
          <a:prstGeom prst="rect">
            <a:avLst/>
          </a:prstGeom>
          <a:noFill/>
        </p:spPr>
        <p:txBody>
          <a:bodyPr wrap="square" rtlCol="0" anchor="ctr">
            <a:spAutoFit/>
          </a:bodyPr>
          <a:lstStyle/>
          <a:p>
            <a:r>
              <a:rPr lang="zh-CN" altLang="en-US" sz="6600" b="1" dirty="0">
                <a:solidFill>
                  <a:srgbClr val="414455"/>
                </a:solidFill>
                <a:latin typeface="微软雅黑" pitchFamily="34" charset="-122"/>
                <a:ea typeface="微软雅黑" pitchFamily="34" charset="-122"/>
              </a:rPr>
              <a:t>国际商务谈判</a:t>
            </a:r>
          </a:p>
        </p:txBody>
      </p:sp>
      <p:sp>
        <p:nvSpPr>
          <p:cNvPr id="5" name="TextBox 4"/>
          <p:cNvSpPr txBox="1"/>
          <p:nvPr/>
        </p:nvSpPr>
        <p:spPr>
          <a:xfrm>
            <a:off x="1924232" y="2207024"/>
            <a:ext cx="5767486" cy="400110"/>
          </a:xfrm>
          <a:prstGeom prst="rect">
            <a:avLst/>
          </a:prstGeom>
          <a:noFill/>
        </p:spPr>
        <p:txBody>
          <a:bodyPr wrap="square" rtlCol="0" anchor="ctr">
            <a:spAutoFit/>
          </a:bodyPr>
          <a:lstStyle/>
          <a:p>
            <a:r>
              <a:rPr lang="zh-CN" altLang="en-US" sz="2000" dirty="0" smtClean="0">
                <a:latin typeface="微软雅黑" pitchFamily="34" charset="-122"/>
                <a:ea typeface="微软雅黑" pitchFamily="34" charset="-122"/>
              </a:rPr>
              <a:t>主讲：唐宏宇</a:t>
            </a:r>
          </a:p>
        </p:txBody>
      </p:sp>
      <p:sp>
        <p:nvSpPr>
          <p:cNvPr id="7" name="矩形 6"/>
          <p:cNvSpPr/>
          <p:nvPr/>
        </p:nvSpPr>
        <p:spPr>
          <a:xfrm>
            <a:off x="6816174" y="4036422"/>
            <a:ext cx="5375827" cy="760730"/>
          </a:xfrm>
          <a:prstGeom prst="rect">
            <a:avLst/>
          </a:prstGeom>
          <a:solidFill>
            <a:srgbClr val="414455"/>
          </a:solidFill>
          <a:ln>
            <a:solidFill>
              <a:srgbClr val="005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1149196"/>
            <a:ext cx="1663516" cy="15045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517055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a:t>
            </a:r>
            <a:r>
              <a:rPr lang="zh-CN" altLang="en-US" sz="2400" dirty="0">
                <a:latin typeface="微软雅黑" panose="020B0503020204020204" pitchFamily="34" charset="-122"/>
                <a:ea typeface="微软雅黑" panose="020B0503020204020204" pitchFamily="34" charset="-122"/>
                <a:sym typeface="宋体" pitchFamily="2" charset="-122"/>
              </a:rPr>
              <a:t>下列选项中，属于人员风险的</a:t>
            </a:r>
            <a:r>
              <a:rPr lang="zh-CN" altLang="en-US" sz="2400" dirty="0" smtClean="0">
                <a:latin typeface="微软雅黑" panose="020B0503020204020204" pitchFamily="34" charset="-122"/>
                <a:ea typeface="微软雅黑" panose="020B0503020204020204" pitchFamily="34" charset="-122"/>
                <a:sym typeface="宋体" pitchFamily="2" charset="-122"/>
              </a:rPr>
              <a:t>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自然风险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134605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2.</a:t>
            </a:r>
            <a:r>
              <a:rPr lang="zh-CN" altLang="en-US" sz="2400" dirty="0">
                <a:latin typeface="微软雅黑" panose="020B0503020204020204" pitchFamily="34" charset="-122"/>
                <a:ea typeface="微软雅黑" panose="020B0503020204020204" pitchFamily="34" charset="-122"/>
                <a:sym typeface="宋体" pitchFamily="2" charset="-122"/>
              </a:rPr>
              <a:t>以下风险中，不</a:t>
            </a:r>
            <a:r>
              <a:rPr lang="zh-CN" altLang="en-US" sz="2400" dirty="0" smtClean="0">
                <a:latin typeface="微软雅黑" panose="020B0503020204020204" pitchFamily="34" charset="-122"/>
                <a:ea typeface="微软雅黑" panose="020B0503020204020204" pitchFamily="34" charset="-122"/>
                <a:sym typeface="宋体" pitchFamily="2" charset="-122"/>
              </a:rPr>
              <a:t>属于人员</a:t>
            </a:r>
            <a:r>
              <a:rPr lang="zh-CN" altLang="en-US" sz="2400" dirty="0">
                <a:latin typeface="微软雅黑" panose="020B0503020204020204" pitchFamily="34" charset="-122"/>
                <a:ea typeface="微软雅黑" panose="020B0503020204020204" pitchFamily="34" charset="-122"/>
                <a:sym typeface="宋体" pitchFamily="2" charset="-122"/>
              </a:rPr>
              <a:t>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素质风险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227468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2.</a:t>
            </a:r>
            <a:r>
              <a:rPr lang="zh-CN" altLang="en-US" sz="2400" dirty="0">
                <a:latin typeface="微软雅黑" panose="020B0503020204020204" pitchFamily="34" charset="-122"/>
                <a:ea typeface="微软雅黑" panose="020B0503020204020204" pitchFamily="34" charset="-122"/>
                <a:sym typeface="宋体" pitchFamily="2" charset="-122"/>
              </a:rPr>
              <a:t>以下风险中，不</a:t>
            </a:r>
            <a:r>
              <a:rPr lang="zh-CN" altLang="en-US" sz="2400" dirty="0" smtClean="0">
                <a:latin typeface="微软雅黑" panose="020B0503020204020204" pitchFamily="34" charset="-122"/>
                <a:ea typeface="微软雅黑" panose="020B0503020204020204" pitchFamily="34" charset="-122"/>
                <a:sym typeface="宋体" pitchFamily="2" charset="-122"/>
              </a:rPr>
              <a:t>属于人员</a:t>
            </a:r>
            <a:r>
              <a:rPr lang="zh-CN" altLang="en-US" sz="2400" dirty="0">
                <a:latin typeface="微软雅黑" panose="020B0503020204020204" pitchFamily="34" charset="-122"/>
                <a:ea typeface="微软雅黑" panose="020B0503020204020204" pitchFamily="34" charset="-122"/>
                <a:sym typeface="宋体" pitchFamily="2" charset="-122"/>
              </a:rPr>
              <a:t>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素质风险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522085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3.</a:t>
            </a:r>
            <a:r>
              <a:rPr lang="zh-CN" altLang="en-US" sz="2400" dirty="0">
                <a:latin typeface="微软雅黑" panose="020B0503020204020204" pitchFamily="34" charset="-122"/>
                <a:ea typeface="微软雅黑" panose="020B0503020204020204" pitchFamily="34" charset="-122"/>
                <a:sym typeface="宋体" pitchFamily="2" charset="-122"/>
              </a:rPr>
              <a:t> </a:t>
            </a:r>
            <a:r>
              <a:rPr lang="en-US" altLang="zh-CN" sz="2400" dirty="0">
                <a:latin typeface="微软雅黑" panose="020B0503020204020204" pitchFamily="34" charset="-122"/>
                <a:ea typeface="微软雅黑" panose="020B0503020204020204" pitchFamily="34" charset="-122"/>
                <a:sym typeface="宋体" pitchFamily="2" charset="-122"/>
              </a:rPr>
              <a:t>2014</a:t>
            </a:r>
            <a:r>
              <a:rPr lang="zh-CN" altLang="en-US" sz="2400" dirty="0">
                <a:latin typeface="微软雅黑" panose="020B0503020204020204" pitchFamily="34" charset="-122"/>
                <a:ea typeface="微软雅黑" panose="020B0503020204020204" pitchFamily="34" charset="-122"/>
                <a:sym typeface="宋体" pitchFamily="2" charset="-122"/>
              </a:rPr>
              <a:t>年，乌克兰亲西方势力推翻了亚努科维奇政权，导致中国与乌克兰政府之间的部分谈判陷入停滞状态。这种谈判风险属于（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1518017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3.</a:t>
            </a:r>
            <a:r>
              <a:rPr lang="zh-CN" altLang="en-US" sz="2400" dirty="0">
                <a:latin typeface="微软雅黑" panose="020B0503020204020204" pitchFamily="34" charset="-122"/>
                <a:ea typeface="微软雅黑" panose="020B0503020204020204" pitchFamily="34" charset="-122"/>
                <a:sym typeface="宋体" pitchFamily="2" charset="-122"/>
              </a:rPr>
              <a:t> </a:t>
            </a:r>
            <a:r>
              <a:rPr lang="en-US" altLang="zh-CN" sz="2400" dirty="0">
                <a:latin typeface="微软雅黑" panose="020B0503020204020204" pitchFamily="34" charset="-122"/>
                <a:ea typeface="微软雅黑" panose="020B0503020204020204" pitchFamily="34" charset="-122"/>
                <a:sym typeface="宋体" pitchFamily="2" charset="-122"/>
              </a:rPr>
              <a:t>2014</a:t>
            </a:r>
            <a:r>
              <a:rPr lang="zh-CN" altLang="en-US" sz="2400" dirty="0">
                <a:latin typeface="微软雅黑" panose="020B0503020204020204" pitchFamily="34" charset="-122"/>
                <a:ea typeface="微软雅黑" panose="020B0503020204020204" pitchFamily="34" charset="-122"/>
                <a:sym typeface="宋体" pitchFamily="2" charset="-122"/>
              </a:rPr>
              <a:t>年，乌克兰亲西方势力推翻了亚努科维奇政权，导致中国与乌克兰政府之间的部分谈判陷入停滞状态。这种谈判风险属于（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78595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grpSp>
        <p:nvGrpSpPr>
          <p:cNvPr id="45" name="组合 44"/>
          <p:cNvGrpSpPr/>
          <p:nvPr/>
        </p:nvGrpSpPr>
        <p:grpSpPr>
          <a:xfrm>
            <a:off x="1958280" y="1785369"/>
            <a:ext cx="919956" cy="2863374"/>
            <a:chOff x="3474296" y="1355133"/>
            <a:chExt cx="1413147" cy="4037979"/>
          </a:xfrm>
        </p:grpSpPr>
        <p:grpSp>
          <p:nvGrpSpPr>
            <p:cNvPr id="47" name="组合 46"/>
            <p:cNvGrpSpPr/>
            <p:nvPr/>
          </p:nvGrpSpPr>
          <p:grpSpPr>
            <a:xfrm>
              <a:off x="4221238" y="1355133"/>
              <a:ext cx="666205" cy="4037979"/>
              <a:chOff x="3715495" y="352457"/>
              <a:chExt cx="609009" cy="4504981"/>
            </a:xfrm>
          </p:grpSpPr>
          <p:grpSp>
            <p:nvGrpSpPr>
              <p:cNvPr id="5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6"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1" name="组合 30"/>
              <p:cNvGrpSpPr>
                <a:grpSpLocks/>
              </p:cNvGrpSpPr>
              <p:nvPr/>
            </p:nvGrpSpPr>
            <p:grpSpPr bwMode="auto">
              <a:xfrm rot="16200000">
                <a:off x="2874773" y="3407711"/>
                <a:ext cx="2290449" cy="609006"/>
                <a:chOff x="0" y="504055"/>
                <a:chExt cx="6752230" cy="648073"/>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9" name="直接箭头连接符 35"/>
                <p:cNvCxnSpPr>
                  <a:cxnSpLocks noChangeShapeType="1"/>
                </p:cNvCxnSpPr>
                <p:nvPr/>
              </p:nvCxnSpPr>
              <p:spPr bwMode="auto">
                <a:xfrm>
                  <a:off x="6752230" y="50405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2" name="直接连接符 51"/>
              <p:cNvCxnSpPr>
                <a:stCxn id="63"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flipV="1">
              <a:off x="3474296" y="2521667"/>
              <a:ext cx="746941" cy="2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7" name="圆角矩形 66"/>
          <p:cNvSpPr/>
          <p:nvPr/>
        </p:nvSpPr>
        <p:spPr>
          <a:xfrm>
            <a:off x="3070101" y="1574976"/>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68" name="圆角矩形 67"/>
          <p:cNvSpPr/>
          <p:nvPr/>
        </p:nvSpPr>
        <p:spPr>
          <a:xfrm>
            <a:off x="3095407" y="4426383"/>
            <a:ext cx="220230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37" name="圆角矩形 36"/>
          <p:cNvSpPr/>
          <p:nvPr/>
        </p:nvSpPr>
        <p:spPr>
          <a:xfrm>
            <a:off x="3075637" y="3019258"/>
            <a:ext cx="222207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利率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1"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  </a:t>
            </a:r>
            <a:r>
              <a:rPr lang="zh-CN" altLang="en-US" sz="1400" dirty="0">
                <a:solidFill>
                  <a:schemeClr val="bg1">
                    <a:lumMod val="75000"/>
                  </a:schemeClr>
                </a:solidFill>
                <a:latin typeface="黑体" panose="02010609060101010101" pitchFamily="49" charset="-122"/>
                <a:ea typeface="黑体" panose="02010609060101010101" pitchFamily="49" charset="-122"/>
              </a:rPr>
              <a:t>市场</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风险分析</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圆角矩形 32"/>
          <p:cNvSpPr/>
          <p:nvPr/>
        </p:nvSpPr>
        <p:spPr>
          <a:xfrm>
            <a:off x="10368276" y="824617"/>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310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97393"/>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圆角矩形 20"/>
          <p:cNvSpPr/>
          <p:nvPr/>
        </p:nvSpPr>
        <p:spPr>
          <a:xfrm>
            <a:off x="10725330" y="225401"/>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1997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5861924" y="1230970"/>
            <a:ext cx="113904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概念</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49" name="圆角矩形 48"/>
          <p:cNvSpPr/>
          <p:nvPr/>
        </p:nvSpPr>
        <p:spPr>
          <a:xfrm>
            <a:off x="5861924" y="2276421"/>
            <a:ext cx="113350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3" name="曲线连接符 52"/>
          <p:cNvCxnSpPr>
            <a:endCxn id="46" idx="1"/>
          </p:cNvCxnSpPr>
          <p:nvPr/>
        </p:nvCxnSpPr>
        <p:spPr>
          <a:xfrm flipV="1">
            <a:off x="5287521" y="1447359"/>
            <a:ext cx="574403" cy="522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67" idx="3"/>
            <a:endCxn id="49" idx="1"/>
          </p:cNvCxnSpPr>
          <p:nvPr/>
        </p:nvCxnSpPr>
        <p:spPr>
          <a:xfrm>
            <a:off x="5287521" y="1961513"/>
            <a:ext cx="574403" cy="531297"/>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4"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97393"/>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圆角矩形 25"/>
          <p:cNvSpPr/>
          <p:nvPr/>
        </p:nvSpPr>
        <p:spPr>
          <a:xfrm>
            <a:off x="10725330" y="225401"/>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458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5861924" y="1230970"/>
            <a:ext cx="1139041"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概念</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53" name="曲线连接符 52"/>
          <p:cNvCxnSpPr>
            <a:endCxn id="46" idx="1"/>
          </p:cNvCxnSpPr>
          <p:nvPr/>
        </p:nvCxnSpPr>
        <p:spPr>
          <a:xfrm flipV="1">
            <a:off x="5287521" y="1447359"/>
            <a:ext cx="574403" cy="522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536733" y="3133325"/>
            <a:ext cx="8928463" cy="1754326"/>
          </a:xfrm>
          <a:prstGeom prst="rect">
            <a:avLst/>
          </a:prstGeom>
        </p:spPr>
        <p:txBody>
          <a:bodyPr wrap="square">
            <a:spAutoFit/>
          </a:bodyPr>
          <a:lstStyle/>
          <a:p>
            <a:pPr>
              <a:lnSpc>
                <a:spcPct val="150000"/>
              </a:lnSpc>
            </a:pPr>
            <a:r>
              <a:rPr lang="en-US" altLang="zh-CN" sz="2400" dirty="0" smtClean="0">
                <a:latin typeface="楷体" panose="02010609060101010101" pitchFamily="49" charset="-122"/>
                <a:ea typeface="楷体" panose="02010609060101010101" pitchFamily="49" charset="-122"/>
              </a:rPr>
              <a:t>   </a:t>
            </a:r>
            <a:r>
              <a:rPr lang="en-US" altLang="zh-CN" sz="2400" dirty="0" err="1" smtClean="0">
                <a:latin typeface="楷体" panose="02010609060101010101" pitchFamily="49" charset="-122"/>
                <a:ea typeface="楷体" panose="02010609060101010101" pitchFamily="49" charset="-122"/>
              </a:rPr>
              <a:t>汇率风险</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在较长的付款期内</a:t>
            </a:r>
            <a:r>
              <a:rPr lang="en-US" altLang="zh-CN" sz="2400" dirty="0">
                <a:latin typeface="楷体" panose="02010609060101010101" pitchFamily="49" charset="-122"/>
                <a:ea typeface="楷体" panose="02010609060101010101" pitchFamily="49" charset="-122"/>
              </a:rPr>
              <a:t>，由于汇率变动而造成</a:t>
            </a:r>
            <a:r>
              <a:rPr lang="en-US" altLang="zh-CN" sz="2400" u="sng" dirty="0">
                <a:solidFill>
                  <a:srgbClr val="C00000"/>
                </a:solidFill>
                <a:latin typeface="楷体" panose="02010609060101010101" pitchFamily="49" charset="-122"/>
                <a:ea typeface="楷体" panose="02010609060101010101" pitchFamily="49" charset="-122"/>
              </a:rPr>
              <a:t>结汇损失</a:t>
            </a:r>
            <a:r>
              <a:rPr lang="en-US" altLang="zh-CN" sz="2400" dirty="0">
                <a:latin typeface="楷体" panose="02010609060101010101" pitchFamily="49" charset="-122"/>
                <a:ea typeface="楷体" panose="02010609060101010101" pitchFamily="49" charset="-122"/>
              </a:rPr>
              <a:t>的风险；或指一个组织、经济实体或个人的</a:t>
            </a:r>
            <a:r>
              <a:rPr lang="en-US" altLang="zh-CN" sz="2400" u="sng" dirty="0">
                <a:solidFill>
                  <a:srgbClr val="C00000"/>
                </a:solidFill>
                <a:latin typeface="楷体" panose="02010609060101010101" pitchFamily="49" charset="-122"/>
                <a:ea typeface="楷体" panose="02010609060101010101" pitchFamily="49" charset="-122"/>
              </a:rPr>
              <a:t>以外币计价的资产与负债</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由于汇率变化而引起的价值上涨或下降的可能</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22"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3"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97393"/>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圆角矩形 24"/>
          <p:cNvSpPr/>
          <p:nvPr/>
        </p:nvSpPr>
        <p:spPr>
          <a:xfrm>
            <a:off x="10725330" y="225401"/>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320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8"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圆角矩形 31"/>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交易结算风险</a:t>
            </a:r>
          </a:p>
        </p:txBody>
      </p:sp>
    </p:spTree>
    <p:extLst>
      <p:ext uri="{BB962C8B-B14F-4D97-AF65-F5344CB8AC3E}">
        <p14:creationId xmlns:p14="http://schemas.microsoft.com/office/powerpoint/2010/main" val="4048416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2925901" y="2558667"/>
            <a:ext cx="6340198" cy="1323439"/>
          </a:xfrm>
          <a:prstGeom prst="rect">
            <a:avLst/>
          </a:prstGeom>
        </p:spPr>
        <p:txBody>
          <a:bodyPr wrap="none">
            <a:spAutoFit/>
          </a:bodyPr>
          <a:lstStyle/>
          <a:p>
            <a:pPr algn="ctr"/>
            <a:r>
              <a:rPr lang="zh-CN" altLang="en-US" sz="8000" dirty="0" smtClean="0">
                <a:solidFill>
                  <a:schemeClr val="bg1"/>
                </a:solidFill>
                <a:latin typeface="华文新魏" panose="02010800040101010101" pitchFamily="2" charset="-122"/>
                <a:ea typeface="华文新魏" panose="02010800040101010101" pitchFamily="2" charset="-122"/>
              </a:rPr>
              <a:t>如何险中求胜</a:t>
            </a:r>
            <a:endParaRPr lang="zh-CN" altLang="en-US" sz="80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01597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61053" y="3143943"/>
            <a:ext cx="9152637" cy="2862322"/>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以外币计价结算的问题</a:t>
            </a:r>
            <a:r>
              <a:rPr lang="en-US" altLang="zh-CN" sz="2400" dirty="0" err="1">
                <a:latin typeface="微软雅黑" panose="020B0503020204020204" charset="-122"/>
                <a:ea typeface="微软雅黑" panose="020B0503020204020204" charset="-122"/>
              </a:rPr>
              <a:t>，如合同签订时的汇率与实际交易结算时的汇率不一致，就有可能产生外汇风险的损失</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a:latin typeface="楷体" panose="02010609060101010101" charset="-122"/>
                <a:ea typeface="楷体" panose="02010609060101010101" charset="-122"/>
              </a:rPr>
              <a:t>如：我国从美国进口设备，一套150万美元（以美元计价），签约时汇率为1:5，需要付款750万元人民币。但是6个月后支付货款时，汇率上升为1:6，需要付款900万人民币，多付款150万元。</a:t>
            </a:r>
            <a:endParaRPr lang="zh-CN" altLang="en-US" sz="2400" dirty="0"/>
          </a:p>
        </p:txBody>
      </p:sp>
      <p:sp>
        <p:nvSpPr>
          <p:cNvPr id="28"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0"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圆角矩形 32"/>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交易结算风险</a:t>
            </a:r>
          </a:p>
        </p:txBody>
      </p:sp>
    </p:spTree>
    <p:extLst>
      <p:ext uri="{BB962C8B-B14F-4D97-AF65-F5344CB8AC3E}">
        <p14:creationId xmlns:p14="http://schemas.microsoft.com/office/powerpoint/2010/main" val="3940175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28011" y="3098408"/>
            <a:ext cx="9218722" cy="3416320"/>
          </a:xfrm>
          <a:prstGeom prst="rect">
            <a:avLst/>
          </a:prstGeom>
        </p:spPr>
        <p:txBody>
          <a:bodyPr wrap="square">
            <a:spAutoFit/>
          </a:bodyPr>
          <a:lstStyle/>
          <a:p>
            <a:pPr lvl="0">
              <a:lnSpc>
                <a:spcPct val="150000"/>
              </a:lnSpc>
              <a:spcBef>
                <a:spcPct val="0"/>
              </a:spcBef>
            </a:pPr>
            <a:r>
              <a:rPr lang="en-US" altLang="zh-CN" sz="2400" dirty="0" smtClean="0">
                <a:latin typeface="微软雅黑" panose="020B0503020204020204" charset="-122"/>
                <a:ea typeface="微软雅黑" panose="020B0503020204020204" charset="-122"/>
              </a:rPr>
              <a:t>      银行在买卖外汇时面临着本国货币与外币的兑换而产生的外汇风险</a:t>
            </a:r>
            <a:r>
              <a:rPr lang="en-US" altLang="zh-CN" sz="2400" dirty="0">
                <a:latin typeface="微软雅黑" panose="020B0503020204020204" charset="-122"/>
                <a:ea typeface="微软雅黑" panose="020B0503020204020204" charset="-122"/>
              </a:rPr>
              <a:t>。银行与企业在以外币进行借款和贷款而进行外汇交易时，也会发生同样的风险。</a:t>
            </a:r>
          </a:p>
          <a:p>
            <a:pPr lvl="0">
              <a:lnSpc>
                <a:spcPct val="150000"/>
              </a:lnSpc>
              <a:spcBef>
                <a:spcPct val="0"/>
              </a:spcBef>
            </a:pPr>
            <a:r>
              <a:rPr lang="en-US" altLang="zh-CN" sz="2400" dirty="0" smtClean="0">
                <a:latin typeface="楷体" panose="02010609060101010101" charset="-122"/>
                <a:ea typeface="楷体" panose="02010609060101010101" charset="-122"/>
              </a:rPr>
              <a:t>    如</a:t>
            </a:r>
            <a:r>
              <a:rPr lang="en-US" altLang="zh-CN" sz="2400" dirty="0">
                <a:latin typeface="楷体" panose="02010609060101010101" charset="-122"/>
                <a:ea typeface="楷体" panose="02010609060101010101" charset="-122"/>
              </a:rPr>
              <a:t>：甲公司向银行贷200万美元两年，当时汇率为1:5，则折合1000</a:t>
            </a:r>
            <a:r>
              <a:rPr lang="en-US" altLang="zh-CN" sz="2400" dirty="0" smtClean="0">
                <a:latin typeface="楷体" panose="02010609060101010101" charset="-122"/>
                <a:ea typeface="楷体" panose="02010609060101010101" charset="-122"/>
              </a:rPr>
              <a:t>万元人民币</a:t>
            </a:r>
            <a:r>
              <a:rPr lang="zh-CN" altLang="en-US" sz="2400" dirty="0" smtClean="0">
                <a:latin typeface="楷体" panose="02010609060101010101" charset="-122"/>
                <a:ea typeface="楷体" panose="02010609060101010101" charset="-122"/>
              </a:rPr>
              <a:t>。</a:t>
            </a:r>
            <a:r>
              <a:rPr lang="en-US" altLang="zh-CN" sz="2400" dirty="0" smtClean="0">
                <a:latin typeface="楷体" panose="02010609060101010101" charset="-122"/>
                <a:ea typeface="楷体" panose="02010609060101010101" charset="-122"/>
              </a:rPr>
              <a:t>两年后还款时</a:t>
            </a:r>
            <a:r>
              <a:rPr lang="en-US" altLang="zh-CN" sz="2400" dirty="0">
                <a:latin typeface="楷体" panose="02010609060101010101" charset="-122"/>
                <a:ea typeface="楷体" panose="02010609060101010101" charset="-122"/>
              </a:rPr>
              <a:t>，汇率1:6，则需要还款1200万元人民币，多还款200万元。</a:t>
            </a:r>
          </a:p>
        </p:txBody>
      </p:sp>
      <p:sp>
        <p:nvSpPr>
          <p:cNvPr id="28"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0"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圆角矩形 32"/>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交易结算风险</a:t>
            </a:r>
          </a:p>
        </p:txBody>
      </p:sp>
    </p:spTree>
    <p:extLst>
      <p:ext uri="{BB962C8B-B14F-4D97-AF65-F5344CB8AC3E}">
        <p14:creationId xmlns:p14="http://schemas.microsoft.com/office/powerpoint/2010/main" val="1423917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63860" y="3414486"/>
            <a:ext cx="9334836" cy="2308324"/>
          </a:xfrm>
          <a:prstGeom prst="rect">
            <a:avLst/>
          </a:prstGeom>
        </p:spPr>
        <p:txBody>
          <a:bodyPr wrap="square">
            <a:spAutoFit/>
          </a:bodyPr>
          <a:lstStyle/>
          <a:p>
            <a:pPr lvl="0">
              <a:lnSpc>
                <a:spcPct val="150000"/>
              </a:lnSpc>
              <a:spcBef>
                <a:spcPct val="0"/>
              </a:spcBef>
            </a:pPr>
            <a:r>
              <a:rPr lang="zh-CN" altLang="en-US" sz="2400" dirty="0" smtClean="0">
                <a:latin typeface="微软雅黑" panose="020B0503020204020204" charset="-122"/>
                <a:ea typeface="微软雅黑" panose="020B0503020204020204" charset="-122"/>
              </a:rPr>
              <a:t>       当</a:t>
            </a:r>
            <a:r>
              <a:rPr lang="zh-CN" altLang="en-US" sz="2400" dirty="0">
                <a:latin typeface="微软雅黑" panose="020B0503020204020204" charset="-122"/>
                <a:ea typeface="微软雅黑" panose="020B0503020204020204" charset="-122"/>
              </a:rPr>
              <a:t>企业对拥有的外币债权和债务必须进行会计处理时，外币债券与债务入账时与最终结算时的汇率不同，就产生</a:t>
            </a:r>
            <a:r>
              <a:rPr lang="zh-CN" altLang="en-US" sz="2400" u="sng" dirty="0">
                <a:solidFill>
                  <a:srgbClr val="C00000"/>
                </a:solidFill>
                <a:latin typeface="微软雅黑" panose="020B0503020204020204" charset="-122"/>
                <a:ea typeface="微软雅黑" panose="020B0503020204020204" charset="-122"/>
              </a:rPr>
              <a:t>账面上的损益差异</a:t>
            </a:r>
            <a:r>
              <a:rPr lang="zh-CN" altLang="en-US" sz="2400" dirty="0">
                <a:latin typeface="微软雅黑" panose="020B0503020204020204" charset="-122"/>
                <a:ea typeface="微软雅黑" panose="020B0503020204020204" charset="-122"/>
              </a:rPr>
              <a:t>。</a:t>
            </a:r>
          </a:p>
          <a:p>
            <a:pPr lvl="0">
              <a:lnSpc>
                <a:spcPct val="150000"/>
              </a:lnSpc>
              <a:spcBef>
                <a:spcPct val="0"/>
              </a:spcBef>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charset="-122"/>
                <a:ea typeface="楷体" panose="02010609060101010101" charset="-122"/>
              </a:rPr>
              <a:t>如</a:t>
            </a:r>
            <a:r>
              <a:rPr lang="zh-CN" altLang="en-US" sz="2400" dirty="0">
                <a:latin typeface="楷体" panose="02010609060101010101" charset="-122"/>
                <a:ea typeface="楷体" panose="02010609060101010101" charset="-122"/>
              </a:rPr>
              <a:t>：入账时是</a:t>
            </a:r>
            <a:r>
              <a:rPr lang="en-US" altLang="zh-CN" sz="2400" dirty="0">
                <a:latin typeface="楷体" panose="02010609060101010101" charset="-122"/>
                <a:ea typeface="楷体" panose="02010609060101010101" charset="-122"/>
              </a:rPr>
              <a:t>1:5</a:t>
            </a:r>
            <a:r>
              <a:rPr lang="zh-CN" altLang="en-US" sz="2400"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100</a:t>
            </a:r>
            <a:r>
              <a:rPr lang="zh-CN" altLang="en-US" sz="2400" dirty="0">
                <a:latin typeface="楷体" panose="02010609060101010101" charset="-122"/>
                <a:ea typeface="楷体" panose="02010609060101010101" charset="-122"/>
              </a:rPr>
              <a:t>万美元</a:t>
            </a:r>
            <a:r>
              <a:rPr lang="en-US" altLang="zh-CN" sz="2400" dirty="0">
                <a:latin typeface="楷体" panose="02010609060101010101" charset="-122"/>
                <a:ea typeface="楷体" panose="02010609060101010101" charset="-122"/>
              </a:rPr>
              <a:t>=500</a:t>
            </a:r>
            <a:r>
              <a:rPr lang="zh-CN" altLang="en-US" sz="2400" dirty="0">
                <a:latin typeface="楷体" panose="02010609060101010101" charset="-122"/>
                <a:ea typeface="楷体" panose="02010609060101010101" charset="-122"/>
              </a:rPr>
              <a:t>万元，结算时是</a:t>
            </a:r>
            <a:r>
              <a:rPr lang="en-US" altLang="zh-CN" sz="2400" dirty="0">
                <a:latin typeface="楷体" panose="02010609060101010101" charset="-122"/>
                <a:ea typeface="楷体" panose="02010609060101010101" charset="-122"/>
              </a:rPr>
              <a:t>1:4</a:t>
            </a:r>
            <a:r>
              <a:rPr lang="zh-CN" altLang="en-US" sz="2400"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100</a:t>
            </a:r>
            <a:r>
              <a:rPr lang="zh-CN" altLang="en-US" sz="2400" dirty="0">
                <a:latin typeface="楷体" panose="02010609060101010101" charset="-122"/>
                <a:ea typeface="楷体" panose="02010609060101010101" charset="-122"/>
              </a:rPr>
              <a:t>美元</a:t>
            </a:r>
            <a:r>
              <a:rPr lang="en-US" altLang="zh-CN" sz="2400" dirty="0">
                <a:latin typeface="楷体" panose="02010609060101010101" charset="-122"/>
                <a:ea typeface="楷体" panose="02010609060101010101" charset="-122"/>
              </a:rPr>
              <a:t>=400</a:t>
            </a:r>
            <a:r>
              <a:rPr lang="zh-CN" altLang="en-US" sz="2400" dirty="0">
                <a:latin typeface="楷体" panose="02010609060101010101" charset="-122"/>
                <a:ea typeface="楷体" panose="02010609060101010101" charset="-122"/>
              </a:rPr>
              <a:t>万元</a:t>
            </a:r>
          </a:p>
        </p:txBody>
      </p:sp>
      <p:sp>
        <p:nvSpPr>
          <p:cNvPr id="28"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0"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圆角矩形 32"/>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交易结算风险</a:t>
            </a:r>
          </a:p>
        </p:txBody>
      </p:sp>
    </p:spTree>
    <p:extLst>
      <p:ext uri="{BB962C8B-B14F-4D97-AF65-F5344CB8AC3E}">
        <p14:creationId xmlns:p14="http://schemas.microsoft.com/office/powerpoint/2010/main" val="101202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8"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圆角矩形 31"/>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交易结算风险</a:t>
            </a:r>
          </a:p>
        </p:txBody>
      </p:sp>
    </p:spTree>
    <p:extLst>
      <p:ext uri="{BB962C8B-B14F-4D97-AF65-F5344CB8AC3E}">
        <p14:creationId xmlns:p14="http://schemas.microsoft.com/office/powerpoint/2010/main" val="208651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二、利率风险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758078" y="3373087"/>
            <a:ext cx="8447315" cy="1200329"/>
          </a:xfrm>
          <a:prstGeom prst="rect">
            <a:avLst/>
          </a:prstGeom>
        </p:spPr>
        <p:txBody>
          <a:bodyPr wrap="square">
            <a:spAutoFit/>
          </a:bodyPr>
          <a:lstStyle/>
          <a:p>
            <a:pPr>
              <a:lnSpc>
                <a:spcPct val="150000"/>
              </a:lnSpc>
            </a:pPr>
            <a:r>
              <a:rPr lang="en-US" altLang="zh-CN" sz="2400" dirty="0" err="1" smtClean="0">
                <a:latin typeface="微软雅黑" panose="020B0503020204020204" charset="-122"/>
                <a:ea typeface="微软雅黑" panose="020B0503020204020204" charset="-122"/>
              </a:rPr>
              <a:t>国际金融市场上由于各种</a:t>
            </a:r>
            <a:r>
              <a:rPr lang="en-US" altLang="zh-CN" sz="2400" u="sng" dirty="0" err="1" smtClean="0">
                <a:solidFill>
                  <a:srgbClr val="C00000"/>
                </a:solidFill>
                <a:latin typeface="微软雅黑" panose="020B0503020204020204" charset="-122"/>
                <a:ea typeface="微软雅黑" panose="020B0503020204020204" charset="-122"/>
              </a:rPr>
              <a:t>商业贷款利率的变动</a:t>
            </a:r>
            <a:r>
              <a:rPr lang="en-US" altLang="zh-CN" sz="2400" dirty="0" err="1" smtClean="0">
                <a:latin typeface="微软雅黑" panose="020B0503020204020204" charset="-122"/>
                <a:ea typeface="微软雅黑" panose="020B0503020204020204" charset="-122"/>
              </a:rPr>
              <a:t>而可能给当事人带来损益的风险</a:t>
            </a:r>
            <a:r>
              <a:rPr lang="en-US" altLang="zh-CN" sz="2400" dirty="0">
                <a:latin typeface="微软雅黑" panose="020B0503020204020204" charset="-122"/>
                <a:ea typeface="微软雅黑" panose="020B0503020204020204" charset="-122"/>
              </a:rPr>
              <a:t>。</a:t>
            </a:r>
            <a:endParaRPr lang="zh-CN" altLang="en-US" sz="2400" dirty="0"/>
          </a:p>
        </p:txBody>
      </p:sp>
      <p:sp>
        <p:nvSpPr>
          <p:cNvPr id="2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7.1.2.2  </a:t>
            </a:r>
            <a:r>
              <a:rPr lang="zh-CN" altLang="en-US" sz="1400" dirty="0">
                <a:solidFill>
                  <a:schemeClr val="bg1">
                    <a:lumMod val="75000"/>
                  </a:schemeClr>
                </a:solidFill>
                <a:latin typeface="黑体" panose="02010609060101010101" pitchFamily="49" charset="-122"/>
                <a:ea typeface="黑体" panose="02010609060101010101" pitchFamily="49" charset="-122"/>
              </a:rPr>
              <a:t>利率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1"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圆角矩形 22"/>
          <p:cNvSpPr/>
          <p:nvPr/>
        </p:nvSpPr>
        <p:spPr>
          <a:xfrm>
            <a:off x="10725330" y="616133"/>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600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二、利率风险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758078" y="3373087"/>
            <a:ext cx="8447315" cy="1200329"/>
          </a:xfrm>
          <a:prstGeom prst="rect">
            <a:avLst/>
          </a:prstGeom>
        </p:spPr>
        <p:txBody>
          <a:bodyPr wrap="square">
            <a:spAutoFit/>
          </a:bodyPr>
          <a:lstStyle/>
          <a:p>
            <a:pPr>
              <a:lnSpc>
                <a:spcPct val="150000"/>
              </a:lnSpc>
            </a:pPr>
            <a:r>
              <a:rPr lang="en-US" altLang="zh-CN" sz="2400" dirty="0" err="1" smtClean="0">
                <a:latin typeface="微软雅黑" panose="020B0503020204020204" charset="-122"/>
                <a:ea typeface="微软雅黑" panose="020B0503020204020204" charset="-122"/>
              </a:rPr>
              <a:t>国际金融市场上由于各种</a:t>
            </a:r>
            <a:r>
              <a:rPr lang="en-US" altLang="zh-CN" sz="2400" u="sng" dirty="0" err="1" smtClean="0">
                <a:solidFill>
                  <a:srgbClr val="C00000"/>
                </a:solidFill>
                <a:latin typeface="微软雅黑" panose="020B0503020204020204" charset="-122"/>
                <a:ea typeface="微软雅黑" panose="020B0503020204020204" charset="-122"/>
              </a:rPr>
              <a:t>商业贷款利率的变动</a:t>
            </a:r>
            <a:r>
              <a:rPr lang="en-US" altLang="zh-CN" sz="2400" dirty="0" err="1" smtClean="0">
                <a:latin typeface="微软雅黑" panose="020B0503020204020204" charset="-122"/>
                <a:ea typeface="微软雅黑" panose="020B0503020204020204" charset="-122"/>
              </a:rPr>
              <a:t>而可能给当事人带来损益的风险</a:t>
            </a:r>
            <a:r>
              <a:rPr lang="en-US" altLang="zh-CN" sz="2400" dirty="0">
                <a:latin typeface="微软雅黑" panose="020B0503020204020204" charset="-122"/>
                <a:ea typeface="微软雅黑" panose="020B0503020204020204" charset="-122"/>
              </a:rPr>
              <a:t>。</a:t>
            </a:r>
            <a:endParaRPr lang="zh-CN" altLang="en-US" sz="2400" dirty="0"/>
          </a:p>
        </p:txBody>
      </p:sp>
      <p:sp>
        <p:nvSpPr>
          <p:cNvPr id="5" name="矩形 4"/>
          <p:cNvSpPr/>
          <p:nvPr/>
        </p:nvSpPr>
        <p:spPr>
          <a:xfrm>
            <a:off x="5695465" y="992017"/>
            <a:ext cx="5921828" cy="1938992"/>
          </a:xfrm>
          <a:prstGeom prst="rect">
            <a:avLst/>
          </a:prstGeom>
        </p:spPr>
        <p:txBody>
          <a:bodyPr wrap="square">
            <a:spAutoFit/>
          </a:bodyPr>
          <a:lstStyle/>
          <a:p>
            <a:pPr lvl="0">
              <a:lnSpc>
                <a:spcPct val="200000"/>
              </a:lnSpc>
              <a:spcBef>
                <a:spcPct val="0"/>
              </a:spcBef>
            </a:pPr>
            <a:r>
              <a:rPr lang="en-US" altLang="zh-CN" sz="2000" dirty="0" smtClean="0">
                <a:latin typeface="微软雅黑" panose="020B0503020204020204" charset="-122"/>
                <a:ea typeface="微软雅黑" panose="020B0503020204020204" charset="-122"/>
              </a:rPr>
              <a:t>1.固定利率</a:t>
            </a:r>
            <a:endParaRPr lang="en-US" altLang="zh-CN" sz="2000" dirty="0">
              <a:latin typeface="微软雅黑" panose="020B0503020204020204" charset="-122"/>
              <a:ea typeface="微软雅黑" panose="020B0503020204020204" charset="-122"/>
            </a:endParaRPr>
          </a:p>
          <a:p>
            <a:pPr lvl="0">
              <a:lnSpc>
                <a:spcPct val="200000"/>
              </a:lnSpc>
              <a:spcBef>
                <a:spcPct val="0"/>
              </a:spcBef>
            </a:pPr>
            <a:r>
              <a:rPr lang="en-US" altLang="zh-CN" sz="2000" dirty="0" smtClean="0">
                <a:latin typeface="微软雅黑" panose="020B0503020204020204" charset="-122"/>
                <a:ea typeface="微软雅黑" panose="020B0503020204020204" charset="-122"/>
              </a:rPr>
              <a:t>2.短期贷款利率</a:t>
            </a:r>
            <a:endParaRPr lang="en-US" altLang="zh-CN" sz="2000" dirty="0">
              <a:latin typeface="微软雅黑" panose="020B0503020204020204" charset="-122"/>
              <a:ea typeface="微软雅黑" panose="020B0503020204020204" charset="-122"/>
            </a:endParaRPr>
          </a:p>
          <a:p>
            <a:pPr lvl="0">
              <a:lnSpc>
                <a:spcPct val="200000"/>
              </a:lnSpc>
              <a:spcBef>
                <a:spcPct val="0"/>
              </a:spcBef>
            </a:pPr>
            <a:r>
              <a:rPr lang="en-US" altLang="zh-CN" sz="2000" dirty="0" smtClean="0">
                <a:latin typeface="微软雅黑" panose="020B0503020204020204" charset="-122"/>
                <a:ea typeface="微软雅黑" panose="020B0503020204020204" charset="-122"/>
              </a:rPr>
              <a:t>3.长期贷款利率</a:t>
            </a:r>
            <a:r>
              <a:rPr lang="en-US" altLang="zh-CN" sz="2000" dirty="0">
                <a:latin typeface="微软雅黑" panose="020B0503020204020204" charset="-122"/>
                <a:ea typeface="微软雅黑" panose="020B0503020204020204" charset="-122"/>
              </a:rPr>
              <a:t>：变动利率、浮动利率和期货利率</a:t>
            </a:r>
          </a:p>
        </p:txBody>
      </p:sp>
      <p:sp>
        <p:nvSpPr>
          <p:cNvPr id="6" name="左大括号 5"/>
          <p:cNvSpPr/>
          <p:nvPr/>
        </p:nvSpPr>
        <p:spPr>
          <a:xfrm>
            <a:off x="5393137" y="1266695"/>
            <a:ext cx="217716" cy="1509486"/>
          </a:xfrm>
          <a:prstGeom prst="lef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7.1.2.2  </a:t>
            </a:r>
            <a:r>
              <a:rPr lang="zh-CN" altLang="en-US" sz="1400" dirty="0">
                <a:solidFill>
                  <a:schemeClr val="bg1">
                    <a:lumMod val="75000"/>
                  </a:schemeClr>
                </a:solidFill>
                <a:latin typeface="黑体" panose="02010609060101010101" pitchFamily="49" charset="-122"/>
                <a:ea typeface="黑体" panose="02010609060101010101" pitchFamily="49" charset="-122"/>
              </a:rPr>
              <a:t>利率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3"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圆角矩形 24"/>
          <p:cNvSpPr/>
          <p:nvPr/>
        </p:nvSpPr>
        <p:spPr>
          <a:xfrm>
            <a:off x="10725330" y="616133"/>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814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802697" y="2672057"/>
            <a:ext cx="9153513" cy="2862322"/>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1.对于</a:t>
            </a:r>
            <a:r>
              <a:rPr lang="en-US" altLang="zh-CN" sz="2400" u="sng" dirty="0">
                <a:solidFill>
                  <a:srgbClr val="C00000"/>
                </a:solidFill>
                <a:latin typeface="微软雅黑" panose="020B0503020204020204" charset="-122"/>
                <a:ea typeface="微软雅黑" panose="020B0503020204020204" charset="-122"/>
              </a:rPr>
              <a:t>筹资规模较大、延续时间较长</a:t>
            </a:r>
            <a:r>
              <a:rPr lang="en-US" altLang="zh-CN" sz="2400" dirty="0">
                <a:latin typeface="微软雅黑" panose="020B0503020204020204" charset="-122"/>
                <a:ea typeface="微软雅黑" panose="020B0503020204020204" charset="-122"/>
              </a:rPr>
              <a:t>的项目而言的</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endParaRPr lang="en-US" altLang="zh-CN" sz="2000" dirty="0">
              <a:latin typeface="微软雅黑" panose="020B0503020204020204" charset="-122"/>
              <a:ea typeface="微软雅黑" panose="020B0503020204020204" charset="-122"/>
            </a:endParaRPr>
          </a:p>
          <a:p>
            <a:pPr lvl="0">
              <a:lnSpc>
                <a:spcPct val="150000"/>
              </a:lnSpc>
              <a:spcBef>
                <a:spcPct val="0"/>
              </a:spcBef>
            </a:pPr>
            <a:r>
              <a:rPr lang="en-US" altLang="zh-CN" sz="2400" dirty="0" smtClean="0">
                <a:latin typeface="微软雅黑" panose="020B0503020204020204" charset="-122"/>
                <a:ea typeface="微软雅黑" panose="020B0503020204020204" charset="-122"/>
              </a:rPr>
              <a:t>2.</a:t>
            </a:r>
            <a:r>
              <a:rPr lang="en-US" altLang="zh-CN" sz="2400" dirty="0">
                <a:latin typeface="微软雅黑" panose="020B0503020204020204" charset="-122"/>
                <a:ea typeface="微软雅黑" panose="020B0503020204020204" charset="-122"/>
              </a:rPr>
              <a:t>影响</a:t>
            </a:r>
            <a:r>
              <a:rPr lang="en-US" altLang="zh-CN" sz="2400" u="sng" dirty="0">
                <a:solidFill>
                  <a:srgbClr val="C00000"/>
                </a:solidFill>
                <a:latin typeface="微软雅黑" panose="020B0503020204020204" charset="-122"/>
                <a:ea typeface="微软雅黑" panose="020B0503020204020204" charset="-122"/>
              </a:rPr>
              <a:t>工程设备远期价格的因素</a:t>
            </a:r>
            <a:r>
              <a:rPr lang="en-US" altLang="zh-CN" sz="2400" dirty="0">
                <a:latin typeface="微软雅黑" panose="020B0503020204020204" charset="-122"/>
                <a:ea typeface="微软雅黑" panose="020B0503020204020204" charset="-122"/>
              </a:rPr>
              <a:t>主要包括</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1）原材料价格（2）工资（3）汇率和利率方面的风险</a:t>
            </a:r>
            <a:r>
              <a:rPr lang="en-US" altLang="zh-CN" sz="2400" dirty="0" smtClean="0">
                <a:latin typeface="楷体" panose="02010609060101010101" pitchFamily="49" charset="-122"/>
                <a:ea typeface="楷体" panose="02010609060101010101" pitchFamily="49"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4）国内外其他政治、经济情况的变动</a:t>
            </a:r>
          </a:p>
        </p:txBody>
      </p:sp>
      <p:sp>
        <p:nvSpPr>
          <p:cNvPr id="2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7.1.2.3  </a:t>
            </a:r>
            <a:r>
              <a:rPr lang="zh-CN" altLang="en-US" sz="1400" dirty="0">
                <a:solidFill>
                  <a:schemeClr val="bg1">
                    <a:lumMod val="75000"/>
                  </a:schemeClr>
                </a:solidFill>
                <a:latin typeface="黑体" panose="02010609060101010101" pitchFamily="49" charset="-122"/>
                <a:ea typeface="黑体" panose="02010609060101010101" pitchFamily="49" charset="-122"/>
              </a:rPr>
              <a:t>价格</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1"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圆角矩形 22"/>
          <p:cNvSpPr/>
          <p:nvPr/>
        </p:nvSpPr>
        <p:spPr>
          <a:xfrm>
            <a:off x="10725330" y="1051806"/>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938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817211" y="2703011"/>
            <a:ext cx="9229645" cy="2308324"/>
          </a:xfrm>
          <a:prstGeom prst="rect">
            <a:avLst/>
          </a:prstGeom>
        </p:spPr>
        <p:txBody>
          <a:bodyPr wrap="square">
            <a:spAutoFit/>
          </a:bodyPr>
          <a:lstStyle/>
          <a:p>
            <a:pPr lvl="0">
              <a:lnSpc>
                <a:spcPct val="150000"/>
              </a:lnSpc>
              <a:spcBef>
                <a:spcPct val="0"/>
              </a:spcBef>
            </a:pPr>
            <a:r>
              <a:rPr lang="zh-CN" altLang="en-US" sz="2400" dirty="0">
                <a:latin typeface="微软雅黑" panose="020B0503020204020204" charset="-122"/>
                <a:ea typeface="微软雅黑" panose="020B0503020204020204" charset="-122"/>
              </a:rPr>
              <a:t>价格形式主要有：</a:t>
            </a:r>
          </a:p>
          <a:p>
            <a:pPr lvl="0">
              <a:lnSpc>
                <a:spcPct val="150000"/>
              </a:lnSpc>
              <a:spcBef>
                <a:spcPct val="0"/>
              </a:spcBef>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固定价格</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浮动价格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pitchFamily="49" charset="-122"/>
                <a:ea typeface="楷体" panose="02010609060101010101" pitchFamily="49" charset="-122"/>
              </a:rPr>
              <a:t>如</a:t>
            </a:r>
            <a:r>
              <a:rPr lang="zh-CN" altLang="en-US" sz="2400" dirty="0">
                <a:latin typeface="楷体" panose="02010609060101010101" pitchFamily="49" charset="-122"/>
                <a:ea typeface="楷体" panose="02010609060101010101" pitchFamily="49" charset="-122"/>
              </a:rPr>
              <a:t>建设开始后</a:t>
            </a:r>
            <a:r>
              <a:rPr lang="en-US" altLang="zh-CN" sz="2400" dirty="0">
                <a:latin typeface="楷体" panose="02010609060101010101" pitchFamily="49" charset="-122"/>
                <a:ea typeface="楷体" panose="02010609060101010101" pitchFamily="49" charset="-122"/>
              </a:rPr>
              <a:t>5-7</a:t>
            </a:r>
            <a:r>
              <a:rPr lang="zh-CN" altLang="en-US" sz="2400" dirty="0">
                <a:latin typeface="楷体" panose="02010609060101010101" pitchFamily="49" charset="-122"/>
                <a:ea typeface="楷体" panose="02010609060101010101" pitchFamily="49" charset="-122"/>
              </a:rPr>
              <a:t>年需提供的设备，可采取浮动价格</a:t>
            </a:r>
          </a:p>
          <a:p>
            <a:pPr lvl="0">
              <a:lnSpc>
                <a:spcPct val="150000"/>
              </a:lnSpc>
              <a:spcBef>
                <a:spcPct val="0"/>
              </a:spcBef>
            </a:pPr>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期货价格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pitchFamily="49" charset="-122"/>
                <a:ea typeface="楷体" panose="02010609060101010101" pitchFamily="49" charset="-122"/>
              </a:rPr>
              <a:t>避</a:t>
            </a:r>
            <a:r>
              <a:rPr lang="zh-CN" altLang="en-US" sz="2400" dirty="0">
                <a:latin typeface="楷体" panose="02010609060101010101" pitchFamily="49" charset="-122"/>
                <a:ea typeface="楷体" panose="02010609060101010101" pitchFamily="49" charset="-122"/>
              </a:rPr>
              <a:t>险和投机的动因 </a:t>
            </a:r>
          </a:p>
        </p:txBody>
      </p:sp>
      <p:sp>
        <p:nvSpPr>
          <p:cNvPr id="21"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7.1.2.3  </a:t>
            </a:r>
            <a:r>
              <a:rPr lang="zh-CN" altLang="en-US" sz="1400" dirty="0">
                <a:solidFill>
                  <a:schemeClr val="bg1">
                    <a:lumMod val="75000"/>
                  </a:schemeClr>
                </a:solidFill>
                <a:latin typeface="黑体" panose="02010609060101010101" pitchFamily="49" charset="-122"/>
                <a:ea typeface="黑体" panose="02010609060101010101" pitchFamily="49" charset="-122"/>
              </a:rPr>
              <a:t>价格</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2"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a:xfrm>
            <a:off x="10725330" y="1051806"/>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724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4.</a:t>
            </a:r>
            <a:r>
              <a:rPr lang="zh-CN" altLang="en-US" sz="2400" dirty="0">
                <a:latin typeface="微软雅黑" panose="020B0503020204020204" pitchFamily="34" charset="-122"/>
                <a:ea typeface="微软雅黑" panose="020B0503020204020204" pitchFamily="34" charset="-122"/>
                <a:sym typeface="宋体" pitchFamily="2" charset="-122"/>
              </a:rPr>
              <a:t>下列有关商务谈判汇率风险说法中正确的是（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是</a:t>
            </a:r>
            <a:r>
              <a:rPr lang="zh-CN" altLang="en-US" sz="2400" dirty="0">
                <a:latin typeface="微软雅黑" panose="020B0503020204020204" pitchFamily="34" charset="-122"/>
                <a:ea typeface="微软雅黑" panose="020B0503020204020204" pitchFamily="34" charset="-122"/>
                <a:sym typeface="宋体" pitchFamily="2" charset="-122"/>
              </a:rPr>
              <a:t>一种技术</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r>
              <a:rPr lang="zh-CN" altLang="en-US" sz="2400" dirty="0">
                <a:latin typeface="微软雅黑" panose="020B0503020204020204" pitchFamily="34" charset="-122"/>
                <a:ea typeface="微软雅黑" panose="020B0503020204020204" pitchFamily="34" charset="-122"/>
                <a:sym typeface="宋体" pitchFamily="2" charset="-122"/>
              </a:rPr>
              <a:t>交易结算</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包括会计</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无法</a:t>
            </a:r>
            <a:r>
              <a:rPr lang="zh-CN" altLang="en-US" sz="2400" dirty="0">
                <a:latin typeface="微软雅黑" panose="020B0503020204020204" pitchFamily="34" charset="-122"/>
                <a:ea typeface="微软雅黑" panose="020B0503020204020204" pitchFamily="34" charset="-122"/>
                <a:sym typeface="宋体" pitchFamily="2" charset="-122"/>
              </a:rPr>
              <a:t>通过技术手段规避</a:t>
            </a:r>
          </a:p>
        </p:txBody>
      </p:sp>
    </p:spTree>
    <p:extLst>
      <p:ext uri="{BB962C8B-B14F-4D97-AF65-F5344CB8AC3E}">
        <p14:creationId xmlns:p14="http://schemas.microsoft.com/office/powerpoint/2010/main" val="183966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4.</a:t>
            </a:r>
            <a:r>
              <a:rPr lang="zh-CN" altLang="en-US" sz="2400" dirty="0">
                <a:latin typeface="微软雅黑" panose="020B0503020204020204" pitchFamily="34" charset="-122"/>
                <a:ea typeface="微软雅黑" panose="020B0503020204020204" pitchFamily="34" charset="-122"/>
                <a:sym typeface="宋体" pitchFamily="2" charset="-122"/>
              </a:rPr>
              <a:t>下列有关商务谈判汇率风险说法中正确的是（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是</a:t>
            </a:r>
            <a:r>
              <a:rPr lang="zh-CN" altLang="en-US" sz="2400" dirty="0">
                <a:latin typeface="微软雅黑" panose="020B0503020204020204" pitchFamily="34" charset="-122"/>
                <a:ea typeface="微软雅黑" panose="020B0503020204020204" pitchFamily="34" charset="-122"/>
                <a:sym typeface="宋体" pitchFamily="2" charset="-122"/>
              </a:rPr>
              <a:t>一种技术</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r>
              <a:rPr lang="zh-CN" altLang="en-US" sz="2400" dirty="0">
                <a:latin typeface="微软雅黑" panose="020B0503020204020204" pitchFamily="34" charset="-122"/>
                <a:ea typeface="微软雅黑" panose="020B0503020204020204" pitchFamily="34" charset="-122"/>
                <a:sym typeface="宋体" pitchFamily="2" charset="-122"/>
              </a:rPr>
              <a:t>交易结算</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包括会计</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无法</a:t>
            </a:r>
            <a:r>
              <a:rPr lang="zh-CN" altLang="en-US" sz="2400" dirty="0">
                <a:latin typeface="微软雅黑" panose="020B0503020204020204" pitchFamily="34" charset="-122"/>
                <a:ea typeface="微软雅黑" panose="020B0503020204020204" pitchFamily="34" charset="-122"/>
                <a:sym typeface="宋体" pitchFamily="2" charset="-122"/>
              </a:rPr>
              <a:t>通过技术手段规避</a:t>
            </a: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13740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833843" y="1308116"/>
            <a:ext cx="2492991" cy="1200329"/>
          </a:xfrm>
          <a:prstGeom prst="rect">
            <a:avLst/>
          </a:prstGeom>
        </p:spPr>
        <p:txBody>
          <a:bodyPr wrap="none">
            <a:spAutoFit/>
          </a:bodyPr>
          <a:lstStyle/>
          <a:p>
            <a:pPr algn="ctr"/>
            <a:r>
              <a:rPr lang="zh-CN" altLang="en-US" sz="7200" dirty="0" smtClean="0">
                <a:solidFill>
                  <a:schemeClr val="bg1"/>
                </a:solidFill>
                <a:latin typeface="黑体" panose="02010609060101010101" pitchFamily="49" charset="-122"/>
                <a:ea typeface="黑体" panose="02010609060101010101" pitchFamily="49" charset="-122"/>
              </a:rPr>
              <a:t>目 录</a:t>
            </a:r>
            <a:endParaRPr lang="zh-CN" altLang="en-US" sz="72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167267" y="2593371"/>
            <a:ext cx="1826142" cy="646331"/>
          </a:xfrm>
          <a:prstGeom prst="rect">
            <a:avLst/>
          </a:prstGeom>
        </p:spPr>
        <p:txBody>
          <a:bodyPr wrap="none">
            <a:spAutoFit/>
          </a:bodyPr>
          <a:lstStyle/>
          <a:p>
            <a:pPr algn="ctr"/>
            <a:r>
              <a:rPr lang="en-US" altLang="zh-CN" sz="3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24179" y="3089602"/>
            <a:ext cx="2646878" cy="629770"/>
            <a:chOff x="-127506" y="0"/>
            <a:chExt cx="2575275" cy="588283"/>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4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127506" y="42031"/>
              <a:ext cx="2575275" cy="546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85614"/>
            <a:ext cx="3463352" cy="5517146"/>
            <a:chOff x="4552950" y="189838"/>
            <a:chExt cx="3106738" cy="4835922"/>
          </a:xfrm>
        </p:grpSpPr>
        <p:sp>
          <p:nvSpPr>
            <p:cNvPr id="39" name="TextBox 4"/>
            <p:cNvSpPr>
              <a:spLocks noChangeArrowheads="1"/>
            </p:cNvSpPr>
            <p:nvPr/>
          </p:nvSpPr>
          <p:spPr bwMode="auto">
            <a:xfrm>
              <a:off x="4552950" y="78593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影响因素</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189838"/>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概述</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06689"/>
              <a:ext cx="2574925"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谈判前：准备</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52096"/>
              <a:ext cx="31067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各阶段：策略</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672849"/>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谈判中：技巧</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34447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文化差异</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经典</a:t>
              </a: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案例分析</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1435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latin typeface="Franklin Gothic Book" pitchFamily="34" charset="0"/>
                  <a:ea typeface="微软雅黑" pitchFamily="34" charset="-122"/>
                  <a:sym typeface="Franklin Gothic Book" pitchFamily="34" charset="0"/>
                </a:rPr>
                <a:t>存在的风险</a:t>
              </a:r>
              <a:endParaRPr lang="en-US" altLang="en-US" sz="2400" b="1" dirty="0">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304104" y="598714"/>
            <a:ext cx="2005099"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圆角矩形 48"/>
          <p:cNvSpPr/>
          <p:nvPr/>
        </p:nvSpPr>
        <p:spPr>
          <a:xfrm>
            <a:off x="8304102" y="2056740"/>
            <a:ext cx="2043700"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圆角矩形 49"/>
          <p:cNvSpPr/>
          <p:nvPr/>
        </p:nvSpPr>
        <p:spPr>
          <a:xfrm>
            <a:off x="8261326" y="4247278"/>
            <a:ext cx="2086476"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圆角矩形 50"/>
          <p:cNvSpPr/>
          <p:nvPr/>
        </p:nvSpPr>
        <p:spPr>
          <a:xfrm>
            <a:off x="8282714" y="5608166"/>
            <a:ext cx="2065088"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653848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5.</a:t>
            </a:r>
            <a:r>
              <a:rPr lang="zh-CN" altLang="en-US" sz="2400" dirty="0">
                <a:latin typeface="微软雅黑" panose="020B0503020204020204" pitchFamily="34" charset="-122"/>
                <a:ea typeface="微软雅黑" panose="020B0503020204020204" pitchFamily="34" charset="-122"/>
                <a:sym typeface="宋体" pitchFamily="2" charset="-122"/>
              </a:rPr>
              <a:t>国际商务合作中的市场风险一般包括（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合同</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142955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5.</a:t>
            </a:r>
            <a:r>
              <a:rPr lang="zh-CN" altLang="en-US" sz="2400" dirty="0">
                <a:latin typeface="微软雅黑" panose="020B0503020204020204" pitchFamily="34" charset="-122"/>
                <a:ea typeface="微软雅黑" panose="020B0503020204020204" pitchFamily="34" charset="-122"/>
                <a:sym typeface="宋体" pitchFamily="2" charset="-122"/>
              </a:rPr>
              <a:t>国际商务合作中的市场风险一般包括（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合同</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ABC</a:t>
            </a:r>
          </a:p>
        </p:txBody>
      </p:sp>
    </p:spTree>
    <p:extLst>
      <p:ext uri="{BB962C8B-B14F-4D97-AF65-F5344CB8AC3E}">
        <p14:creationId xmlns:p14="http://schemas.microsoft.com/office/powerpoint/2010/main" val="1707631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26237" y="305355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3083621" y="2267789"/>
            <a:ext cx="513146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zh-CN" altLang="en-US" sz="2400" dirty="0">
                <a:solidFill>
                  <a:prstClr val="black"/>
                </a:solidFill>
                <a:latin typeface="微软雅黑" panose="020B0503020204020204" charset="-122"/>
                <a:ea typeface="微软雅黑" panose="020B0503020204020204" charset="-122"/>
              </a:rPr>
              <a:t>技术上</a:t>
            </a:r>
            <a:r>
              <a:rPr lang="zh-CN" altLang="en-US" sz="2400" dirty="0">
                <a:solidFill>
                  <a:srgbClr val="C00000"/>
                </a:solidFill>
                <a:latin typeface="微软雅黑" panose="020B0503020204020204" charset="-122"/>
                <a:ea typeface="微软雅黑" panose="020B0503020204020204" charset="-122"/>
              </a:rPr>
              <a:t>过分奢求</a:t>
            </a:r>
            <a:r>
              <a:rPr lang="zh-CN" altLang="en-US" sz="2400" dirty="0">
                <a:solidFill>
                  <a:prstClr val="black"/>
                </a:solidFill>
                <a:latin typeface="微软雅黑" panose="020B0503020204020204" charset="-122"/>
                <a:ea typeface="微软雅黑" panose="020B0503020204020204" charset="-122"/>
              </a:rPr>
              <a:t>引起的风险</a:t>
            </a:r>
          </a:p>
        </p:txBody>
      </p:sp>
      <p:sp>
        <p:nvSpPr>
          <p:cNvPr id="30" name="圆角矩形 29"/>
          <p:cNvSpPr/>
          <p:nvPr/>
        </p:nvSpPr>
        <p:spPr>
          <a:xfrm>
            <a:off x="3109606" y="3242781"/>
            <a:ext cx="51054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2.</a:t>
            </a:r>
            <a:r>
              <a:rPr lang="zh-CN" altLang="en-US" sz="2400" dirty="0">
                <a:solidFill>
                  <a:prstClr val="black"/>
                </a:solidFill>
                <a:latin typeface="微软雅黑" panose="020B0503020204020204" charset="-122"/>
                <a:ea typeface="微软雅黑" panose="020B0503020204020204" charset="-122"/>
              </a:rPr>
              <a:t>由于</a:t>
            </a:r>
            <a:r>
              <a:rPr lang="zh-CN" altLang="en-US" sz="2400" dirty="0">
                <a:solidFill>
                  <a:srgbClr val="C00000"/>
                </a:solidFill>
                <a:latin typeface="微软雅黑" panose="020B0503020204020204" charset="-122"/>
                <a:ea typeface="微软雅黑" panose="020B0503020204020204" charset="-122"/>
              </a:rPr>
              <a:t>合作伙伴选择不当</a:t>
            </a:r>
            <a:r>
              <a:rPr lang="zh-CN" altLang="en-US" sz="2400" dirty="0">
                <a:solidFill>
                  <a:prstClr val="black"/>
                </a:solidFill>
                <a:latin typeface="微软雅黑" panose="020B0503020204020204" charset="-122"/>
                <a:ea typeface="微软雅黑" panose="020B0503020204020204" charset="-122"/>
              </a:rPr>
              <a:t>引起的风险</a:t>
            </a:r>
          </a:p>
        </p:txBody>
      </p:sp>
      <p:sp>
        <p:nvSpPr>
          <p:cNvPr id="32" name="圆角矩形 31"/>
          <p:cNvSpPr/>
          <p:nvPr/>
        </p:nvSpPr>
        <p:spPr>
          <a:xfrm>
            <a:off x="3109605" y="4217773"/>
            <a:ext cx="51054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3.</a:t>
            </a:r>
            <a:r>
              <a:rPr lang="zh-CN" altLang="en-US" sz="2400" dirty="0">
                <a:solidFill>
                  <a:srgbClr val="C00000"/>
                </a:solidFill>
                <a:latin typeface="微软雅黑" panose="020B0503020204020204" charset="-122"/>
                <a:ea typeface="微软雅黑" panose="020B0503020204020204" charset="-122"/>
              </a:rPr>
              <a:t>强迫性要求</a:t>
            </a:r>
            <a:r>
              <a:rPr lang="zh-CN" altLang="en-US" sz="2400" dirty="0">
                <a:solidFill>
                  <a:prstClr val="black"/>
                </a:solidFill>
                <a:latin typeface="微软雅黑" panose="020B0503020204020204" charset="-122"/>
                <a:ea typeface="微软雅黑" panose="020B0503020204020204" charset="-122"/>
              </a:rPr>
              <a:t>造成的风险</a:t>
            </a:r>
          </a:p>
        </p:txBody>
      </p:sp>
      <p:cxnSp>
        <p:nvCxnSpPr>
          <p:cNvPr id="33" name="曲线连接符 32"/>
          <p:cNvCxnSpPr/>
          <p:nvPr/>
        </p:nvCxnSpPr>
        <p:spPr>
          <a:xfrm flipV="1">
            <a:off x="1905839" y="2484179"/>
            <a:ext cx="1177782" cy="963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2" idx="1"/>
            <a:endCxn id="29" idx="3"/>
          </p:cNvCxnSpPr>
          <p:nvPr/>
        </p:nvCxnSpPr>
        <p:spPr>
          <a:xfrm rot="10800000">
            <a:off x="1977533" y="3490758"/>
            <a:ext cx="1132072" cy="94340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曲线连接符 49"/>
          <p:cNvCxnSpPr>
            <a:endCxn id="30" idx="1"/>
          </p:cNvCxnSpPr>
          <p:nvPr/>
        </p:nvCxnSpPr>
        <p:spPr>
          <a:xfrm flipV="1">
            <a:off x="1925841" y="3459170"/>
            <a:ext cx="1183765" cy="1270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7.1.3  </a:t>
            </a:r>
            <a:r>
              <a:rPr lang="zh-CN" altLang="en-US" sz="1400" dirty="0">
                <a:solidFill>
                  <a:schemeClr val="bg1">
                    <a:lumMod val="75000"/>
                  </a:schemeClr>
                </a:solidFill>
                <a:latin typeface="黑体" panose="02010609060101010101" pitchFamily="49" charset="-122"/>
                <a:ea typeface="黑体" panose="02010609060101010101" pitchFamily="49" charset="-122"/>
              </a:rPr>
              <a:t>技术</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a:xfrm>
            <a:off x="10368276" y="1110994"/>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404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7.1.4  </a:t>
            </a:r>
            <a:r>
              <a:rPr lang="zh-CN" altLang="en-US" sz="1400" dirty="0">
                <a:solidFill>
                  <a:schemeClr val="bg1">
                    <a:lumMod val="75000"/>
                  </a:schemeClr>
                </a:solidFill>
                <a:latin typeface="黑体" panose="02010609060101010101" pitchFamily="49" charset="-122"/>
                <a:ea typeface="黑体" panose="02010609060101010101" pitchFamily="49" charset="-122"/>
              </a:rPr>
              <a:t>合同</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1"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圆角矩形 36"/>
          <p:cNvSpPr/>
          <p:nvPr/>
        </p:nvSpPr>
        <p:spPr>
          <a:xfrm>
            <a:off x="10368276" y="1415788"/>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0516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sp>
        <p:nvSpPr>
          <p:cNvPr id="13" name="矩形 12"/>
          <p:cNvSpPr/>
          <p:nvPr/>
        </p:nvSpPr>
        <p:spPr>
          <a:xfrm>
            <a:off x="4275900" y="1999538"/>
            <a:ext cx="7227024" cy="1754326"/>
          </a:xfrm>
          <a:prstGeom prst="rect">
            <a:avLst/>
          </a:prstGeom>
        </p:spPr>
        <p:txBody>
          <a:bodyPr wrap="square">
            <a:spAutoFit/>
          </a:bodyPr>
          <a:lstStyle/>
          <a:p>
            <a:pPr lvl="0">
              <a:lnSpc>
                <a:spcPct val="150000"/>
              </a:lnSpc>
              <a:spcBef>
                <a:spcPct val="0"/>
              </a:spcBef>
            </a:pPr>
            <a:r>
              <a:rPr lang="en-US" altLang="zh-CN" sz="2400" dirty="0" err="1">
                <a:latin typeface="楷体" panose="02010609060101010101" pitchFamily="49" charset="-122"/>
                <a:ea typeface="楷体" panose="02010609060101010101" pitchFamily="49" charset="-122"/>
              </a:rPr>
              <a:t>在磋商签订有关合同时，由于各种不确定因素和信息缺乏的情况会导致</a:t>
            </a:r>
            <a:r>
              <a:rPr lang="en-US" altLang="zh-CN" sz="2400" u="sng" dirty="0" err="1">
                <a:solidFill>
                  <a:srgbClr val="C00000"/>
                </a:solidFill>
                <a:latin typeface="楷体" panose="02010609060101010101" pitchFamily="49" charset="-122"/>
                <a:ea typeface="楷体" panose="02010609060101010101" pitchFamily="49" charset="-122"/>
              </a:rPr>
              <a:t>合同条款的不完善</a:t>
            </a:r>
            <a:r>
              <a:rPr lang="en-US" altLang="zh-CN" sz="2400" dirty="0" err="1">
                <a:latin typeface="楷体" panose="02010609060101010101" pitchFamily="49" charset="-122"/>
                <a:ea typeface="楷体" panose="02010609060101010101" pitchFamily="49" charset="-122"/>
              </a:rPr>
              <a:t>，从而给合同执行带来的风险</a:t>
            </a:r>
            <a:r>
              <a:rPr lang="en-US" altLang="zh-CN" sz="2400" dirty="0">
                <a:latin typeface="楷体" panose="02010609060101010101" pitchFamily="49" charset="-122"/>
                <a:ea typeface="楷体" panose="02010609060101010101" pitchFamily="49" charset="-122"/>
              </a:rPr>
              <a:t>。</a:t>
            </a:r>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7.1.4  </a:t>
            </a:r>
            <a:r>
              <a:rPr lang="zh-CN" altLang="en-US" sz="1400" dirty="0">
                <a:solidFill>
                  <a:schemeClr val="bg1">
                    <a:lumMod val="75000"/>
                  </a:schemeClr>
                </a:solidFill>
                <a:latin typeface="黑体" panose="02010609060101010101" pitchFamily="49" charset="-122"/>
                <a:ea typeface="黑体" panose="02010609060101010101" pitchFamily="49" charset="-122"/>
              </a:rPr>
              <a:t>合同</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1"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圆角矩形 36"/>
          <p:cNvSpPr/>
          <p:nvPr/>
        </p:nvSpPr>
        <p:spPr>
          <a:xfrm>
            <a:off x="10368276" y="1415788"/>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225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sp>
        <p:nvSpPr>
          <p:cNvPr id="13" name="矩形 12"/>
          <p:cNvSpPr/>
          <p:nvPr/>
        </p:nvSpPr>
        <p:spPr>
          <a:xfrm>
            <a:off x="4275900" y="2002374"/>
            <a:ext cx="7227024" cy="1754326"/>
          </a:xfrm>
          <a:prstGeom prst="rect">
            <a:avLst/>
          </a:prstGeom>
        </p:spPr>
        <p:txBody>
          <a:bodyPr wrap="square">
            <a:spAutoFit/>
          </a:bodyPr>
          <a:lstStyle/>
          <a:p>
            <a:pPr lvl="0">
              <a:lnSpc>
                <a:spcPct val="150000"/>
              </a:lnSpc>
              <a:spcBef>
                <a:spcPct val="0"/>
              </a:spcBef>
            </a:pPr>
            <a:r>
              <a:rPr lang="en-US" altLang="zh-CN" sz="2400" dirty="0" err="1">
                <a:latin typeface="楷体" panose="02010609060101010101" pitchFamily="49" charset="-122"/>
                <a:ea typeface="楷体" panose="02010609060101010101" pitchFamily="49" charset="-122"/>
              </a:rPr>
              <a:t>在磋商签订有关合同时，由于各种不确定因素和信息缺乏的情况会导致</a:t>
            </a:r>
            <a:r>
              <a:rPr lang="en-US" altLang="zh-CN" sz="2400" u="sng" dirty="0" err="1">
                <a:solidFill>
                  <a:srgbClr val="C00000"/>
                </a:solidFill>
                <a:latin typeface="楷体" panose="02010609060101010101" pitchFamily="49" charset="-122"/>
                <a:ea typeface="楷体" panose="02010609060101010101" pitchFamily="49" charset="-122"/>
              </a:rPr>
              <a:t>合同条款的不完善</a:t>
            </a:r>
            <a:r>
              <a:rPr lang="en-US" altLang="zh-CN" sz="2400" dirty="0" err="1">
                <a:latin typeface="楷体" panose="02010609060101010101" pitchFamily="49" charset="-122"/>
                <a:ea typeface="楷体" panose="02010609060101010101" pitchFamily="49" charset="-122"/>
              </a:rPr>
              <a:t>，从而给合同执行带来的风险</a:t>
            </a:r>
            <a:r>
              <a:rPr lang="en-US" altLang="zh-CN" sz="2400" dirty="0">
                <a:latin typeface="楷体" panose="02010609060101010101" pitchFamily="49" charset="-122"/>
                <a:ea typeface="楷体" panose="02010609060101010101" pitchFamily="49" charset="-122"/>
              </a:rPr>
              <a:t>。</a:t>
            </a:r>
          </a:p>
        </p:txBody>
      </p:sp>
      <p:sp>
        <p:nvSpPr>
          <p:cNvPr id="17" name="矩形 16"/>
          <p:cNvSpPr/>
          <p:nvPr/>
        </p:nvSpPr>
        <p:spPr>
          <a:xfrm>
            <a:off x="4465297" y="4375192"/>
            <a:ext cx="2590307" cy="1569660"/>
          </a:xfrm>
          <a:prstGeom prst="rect">
            <a:avLst/>
          </a:prstGeom>
        </p:spPr>
        <p:txBody>
          <a:bodyPr wrap="square">
            <a:spAutoFit/>
          </a:bodyPr>
          <a:lstStyle/>
          <a:p>
            <a:pPr lvl="0">
              <a:spcBef>
                <a:spcPct val="0"/>
              </a:spcBef>
            </a:pPr>
            <a:r>
              <a:rPr lang="zh-CN" altLang="en-US" sz="2400" dirty="0" smtClean="0">
                <a:latin typeface="微软雅黑" panose="020B0503020204020204" charset="-122"/>
                <a:ea typeface="微软雅黑" panose="020B0503020204020204" charset="-122"/>
              </a:rPr>
              <a:t>①</a:t>
            </a:r>
            <a:r>
              <a:rPr lang="en-US" altLang="zh-CN" sz="2400" dirty="0" err="1" smtClean="0">
                <a:latin typeface="微软雅黑" panose="020B0503020204020204" charset="-122"/>
                <a:ea typeface="微软雅黑" panose="020B0503020204020204" charset="-122"/>
              </a:rPr>
              <a:t>质量数量风险</a:t>
            </a:r>
            <a:endParaRPr lang="en-US" altLang="zh-CN" sz="2400" dirty="0">
              <a:latin typeface="微软雅黑" panose="020B0503020204020204" charset="-122"/>
              <a:ea typeface="微软雅黑" panose="020B0503020204020204" charset="-122"/>
            </a:endParaRPr>
          </a:p>
          <a:p>
            <a:pPr lvl="0">
              <a:spcBef>
                <a:spcPct val="0"/>
              </a:spcBef>
            </a:pPr>
            <a:endParaRPr lang="en-US" altLang="zh-CN" sz="2400" dirty="0" smtClean="0">
              <a:latin typeface="微软雅黑" panose="020B0503020204020204" charset="-122"/>
              <a:ea typeface="微软雅黑" panose="020B0503020204020204" charset="-122"/>
            </a:endParaRPr>
          </a:p>
          <a:p>
            <a:pPr lvl="0">
              <a:spcBef>
                <a:spcPct val="0"/>
              </a:spcBef>
            </a:pPr>
            <a:endParaRPr lang="en-US" altLang="zh-CN" sz="2400" dirty="0" smtClean="0">
              <a:latin typeface="微软雅黑" panose="020B0503020204020204" charset="-122"/>
              <a:ea typeface="微软雅黑" panose="020B0503020204020204" charset="-122"/>
            </a:endParaRPr>
          </a:p>
          <a:p>
            <a:pPr lvl="0">
              <a:spcBef>
                <a:spcPct val="0"/>
              </a:spcBef>
            </a:pPr>
            <a:r>
              <a:rPr lang="zh-CN" altLang="en-US" sz="2400" dirty="0" smtClean="0">
                <a:latin typeface="微软雅黑" panose="020B0503020204020204" charset="-122"/>
                <a:ea typeface="微软雅黑" panose="020B0503020204020204" charset="-122"/>
              </a:rPr>
              <a:t>②</a:t>
            </a:r>
            <a:r>
              <a:rPr lang="en-US" altLang="zh-CN" sz="2400" dirty="0" err="1" smtClean="0">
                <a:latin typeface="微软雅黑" panose="020B0503020204020204" charset="-122"/>
                <a:ea typeface="微软雅黑" panose="020B0503020204020204" charset="-122"/>
              </a:rPr>
              <a:t>交货风险</a:t>
            </a:r>
            <a:endParaRPr lang="zh-CN" altLang="en-US" sz="2400" dirty="0"/>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023885" y="4524726"/>
            <a:ext cx="437067" cy="1306293"/>
            <a:chOff x="3417723" y="1195951"/>
            <a:chExt cx="1469718" cy="4197162"/>
          </a:xfrm>
        </p:grpSpPr>
        <p:grpSp>
          <p:nvGrpSpPr>
            <p:cNvPr id="56" name="组合 55"/>
            <p:cNvGrpSpPr/>
            <p:nvPr/>
          </p:nvGrpSpPr>
          <p:grpSpPr>
            <a:xfrm>
              <a:off x="4221238" y="1195951"/>
              <a:ext cx="666203" cy="4197162"/>
              <a:chOff x="3715494" y="174865"/>
              <a:chExt cx="609007" cy="4682574"/>
            </a:xfrm>
          </p:grpSpPr>
          <p:grpSp>
            <p:nvGrpSpPr>
              <p:cNvPr id="58" name="组合 30"/>
              <p:cNvGrpSpPr>
                <a:grpSpLocks/>
              </p:cNvGrpSpPr>
              <p:nvPr/>
            </p:nvGrpSpPr>
            <p:grpSpPr bwMode="auto">
              <a:xfrm rot="16200000">
                <a:off x="2996812" y="893547"/>
                <a:ext cx="2046369" cy="609006"/>
                <a:chOff x="523524" y="504052"/>
                <a:chExt cx="6032683" cy="648073"/>
              </a:xfrm>
            </p:grpSpPr>
            <p:sp>
              <p:nvSpPr>
                <p:cNvPr id="65" name="直接连接符 31"/>
                <p:cNvSpPr>
                  <a:spLocks noChangeShapeType="1"/>
                </p:cNvSpPr>
                <p:nvPr/>
              </p:nvSpPr>
              <p:spPr bwMode="auto">
                <a:xfrm>
                  <a:off x="523524" y="504053"/>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6" name="直接箭头连接符 35"/>
                <p:cNvCxnSpPr>
                  <a:cxnSpLocks noChangeShapeType="1"/>
                </p:cNvCxnSpPr>
                <p:nvPr/>
              </p:nvCxnSpPr>
              <p:spPr bwMode="auto">
                <a:xfrm>
                  <a:off x="6556207" y="504052"/>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9" name="组合 30"/>
              <p:cNvGrpSpPr>
                <a:grpSpLocks/>
              </p:cNvGrpSpPr>
              <p:nvPr/>
            </p:nvGrpSpPr>
            <p:grpSpPr bwMode="auto">
              <a:xfrm rot="16200000">
                <a:off x="2996817" y="3529755"/>
                <a:ext cx="2046363" cy="609005"/>
                <a:chOff x="0" y="504056"/>
                <a:chExt cx="6032665" cy="648072"/>
              </a:xfrm>
            </p:grpSpPr>
            <p:sp>
              <p:nvSpPr>
                <p:cNvPr id="62"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3"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1" name="直接连接符 60"/>
              <p:cNvCxnSpPr>
                <a:stCxn id="65" idx="0"/>
                <a:endCxn id="62" idx="1"/>
              </p:cNvCxnSpPr>
              <p:nvPr/>
            </p:nvCxnSpPr>
            <p:spPr>
              <a:xfrm>
                <a:off x="3715495" y="2221234"/>
                <a:ext cx="3" cy="58984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flipV="1">
              <a:off x="3417723" y="4118122"/>
              <a:ext cx="788889"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5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7.1.4  </a:t>
            </a:r>
            <a:r>
              <a:rPr lang="zh-CN" altLang="en-US" sz="1400" dirty="0">
                <a:solidFill>
                  <a:schemeClr val="bg1">
                    <a:lumMod val="75000"/>
                  </a:schemeClr>
                </a:solidFill>
                <a:latin typeface="黑体" panose="02010609060101010101" pitchFamily="49" charset="-122"/>
                <a:ea typeface="黑体" panose="02010609060101010101" pitchFamily="49" charset="-122"/>
              </a:rPr>
              <a:t>合同</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52"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pic>
        <p:nvPicPr>
          <p:cNvPr id="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圆角矩形 67"/>
          <p:cNvSpPr/>
          <p:nvPr/>
        </p:nvSpPr>
        <p:spPr>
          <a:xfrm>
            <a:off x="10368276" y="1415788"/>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2451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sp>
        <p:nvSpPr>
          <p:cNvPr id="13" name="矩形 12"/>
          <p:cNvSpPr/>
          <p:nvPr/>
        </p:nvSpPr>
        <p:spPr>
          <a:xfrm>
            <a:off x="4275900" y="2016862"/>
            <a:ext cx="7227024" cy="1754326"/>
          </a:xfrm>
          <a:prstGeom prst="rect">
            <a:avLst/>
          </a:prstGeom>
        </p:spPr>
        <p:txBody>
          <a:bodyPr wrap="square">
            <a:spAutoFit/>
          </a:bodyPr>
          <a:lstStyle/>
          <a:p>
            <a:pPr lvl="0">
              <a:lnSpc>
                <a:spcPct val="150000"/>
              </a:lnSpc>
              <a:spcBef>
                <a:spcPct val="0"/>
              </a:spcBef>
            </a:pPr>
            <a:r>
              <a:rPr lang="en-US" altLang="zh-CN" sz="2400" dirty="0" err="1">
                <a:latin typeface="楷体" panose="02010609060101010101" pitchFamily="49" charset="-122"/>
                <a:ea typeface="楷体" panose="02010609060101010101" pitchFamily="49" charset="-122"/>
              </a:rPr>
              <a:t>在磋商签订有关合同时，由于各种不确定因素和信息缺乏的情况会导致</a:t>
            </a:r>
            <a:r>
              <a:rPr lang="en-US" altLang="zh-CN" sz="2400" u="sng" dirty="0" err="1">
                <a:solidFill>
                  <a:srgbClr val="C00000"/>
                </a:solidFill>
                <a:latin typeface="楷体" panose="02010609060101010101" pitchFamily="49" charset="-122"/>
                <a:ea typeface="楷体" panose="02010609060101010101" pitchFamily="49" charset="-122"/>
              </a:rPr>
              <a:t>合同条款的不完善</a:t>
            </a:r>
            <a:r>
              <a:rPr lang="en-US" altLang="zh-CN" sz="2400" dirty="0" err="1">
                <a:latin typeface="楷体" panose="02010609060101010101" pitchFamily="49" charset="-122"/>
                <a:ea typeface="楷体" panose="02010609060101010101" pitchFamily="49" charset="-122"/>
              </a:rPr>
              <a:t>，从而给合同执行带来的风险</a:t>
            </a:r>
            <a:r>
              <a:rPr lang="en-US" altLang="zh-CN" sz="2400" dirty="0">
                <a:latin typeface="楷体" panose="02010609060101010101" pitchFamily="49" charset="-122"/>
                <a:ea typeface="楷体" panose="02010609060101010101" pitchFamily="49" charset="-122"/>
              </a:rPr>
              <a:t>。</a:t>
            </a:r>
          </a:p>
        </p:txBody>
      </p:sp>
      <p:sp>
        <p:nvSpPr>
          <p:cNvPr id="17" name="矩形 16"/>
          <p:cNvSpPr/>
          <p:nvPr/>
        </p:nvSpPr>
        <p:spPr>
          <a:xfrm>
            <a:off x="4465297" y="4375192"/>
            <a:ext cx="2590307" cy="1569660"/>
          </a:xfrm>
          <a:prstGeom prst="rect">
            <a:avLst/>
          </a:prstGeom>
        </p:spPr>
        <p:txBody>
          <a:bodyPr wrap="square">
            <a:spAutoFit/>
          </a:bodyPr>
          <a:lstStyle/>
          <a:p>
            <a:pPr lvl="0">
              <a:spcBef>
                <a:spcPct val="0"/>
              </a:spcBef>
            </a:pPr>
            <a:r>
              <a:rPr lang="zh-CN" altLang="en-US" sz="2400" dirty="0" smtClean="0">
                <a:latin typeface="微软雅黑" panose="020B0503020204020204" charset="-122"/>
                <a:ea typeface="微软雅黑" panose="020B0503020204020204" charset="-122"/>
              </a:rPr>
              <a:t>①</a:t>
            </a:r>
            <a:r>
              <a:rPr lang="en-US" altLang="zh-CN" sz="2400" dirty="0" err="1" smtClean="0">
                <a:latin typeface="微软雅黑" panose="020B0503020204020204" charset="-122"/>
                <a:ea typeface="微软雅黑" panose="020B0503020204020204" charset="-122"/>
              </a:rPr>
              <a:t>质量数量风险</a:t>
            </a:r>
            <a:endParaRPr lang="en-US" altLang="zh-CN" sz="2400" dirty="0">
              <a:latin typeface="微软雅黑" panose="020B0503020204020204" charset="-122"/>
              <a:ea typeface="微软雅黑" panose="020B0503020204020204" charset="-122"/>
            </a:endParaRPr>
          </a:p>
          <a:p>
            <a:pPr lvl="0">
              <a:spcBef>
                <a:spcPct val="0"/>
              </a:spcBef>
            </a:pPr>
            <a:endParaRPr lang="en-US" altLang="zh-CN" sz="2400" dirty="0" smtClean="0">
              <a:latin typeface="微软雅黑" panose="020B0503020204020204" charset="-122"/>
              <a:ea typeface="微软雅黑" panose="020B0503020204020204" charset="-122"/>
            </a:endParaRPr>
          </a:p>
          <a:p>
            <a:pPr lvl="0">
              <a:spcBef>
                <a:spcPct val="0"/>
              </a:spcBef>
            </a:pPr>
            <a:endParaRPr lang="en-US" altLang="zh-CN" sz="2400" dirty="0" smtClean="0">
              <a:latin typeface="微软雅黑" panose="020B0503020204020204" charset="-122"/>
              <a:ea typeface="微软雅黑" panose="020B0503020204020204" charset="-122"/>
            </a:endParaRPr>
          </a:p>
          <a:p>
            <a:pPr lvl="0">
              <a:spcBef>
                <a:spcPct val="0"/>
              </a:spcBef>
            </a:pPr>
            <a:r>
              <a:rPr lang="zh-CN" altLang="en-US" sz="2400" dirty="0" smtClean="0">
                <a:latin typeface="微软雅黑" panose="020B0503020204020204" charset="-122"/>
                <a:ea typeface="微软雅黑" panose="020B0503020204020204" charset="-122"/>
              </a:rPr>
              <a:t>②</a:t>
            </a:r>
            <a:r>
              <a:rPr lang="en-US" altLang="zh-CN" sz="2400" dirty="0" err="1" smtClean="0">
                <a:latin typeface="微软雅黑" panose="020B0503020204020204" charset="-122"/>
                <a:ea typeface="微软雅黑" panose="020B0503020204020204" charset="-122"/>
              </a:rPr>
              <a:t>交货风险</a:t>
            </a:r>
            <a:r>
              <a:rPr lang="zh-CN" altLang="en-US" sz="2400" dirty="0" smtClean="0">
                <a:latin typeface="微软雅黑" panose="020B0503020204020204" charset="-122"/>
                <a:ea typeface="微软雅黑" panose="020B0503020204020204" charset="-122"/>
              </a:rPr>
              <a:t>：</a:t>
            </a:r>
            <a:endParaRPr lang="zh-CN" altLang="en-US" sz="2400" dirty="0"/>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023885" y="4524726"/>
            <a:ext cx="437067" cy="1306293"/>
            <a:chOff x="3417723" y="1195951"/>
            <a:chExt cx="1469718" cy="4197162"/>
          </a:xfrm>
        </p:grpSpPr>
        <p:grpSp>
          <p:nvGrpSpPr>
            <p:cNvPr id="56" name="组合 55"/>
            <p:cNvGrpSpPr/>
            <p:nvPr/>
          </p:nvGrpSpPr>
          <p:grpSpPr>
            <a:xfrm>
              <a:off x="4221238" y="1195951"/>
              <a:ext cx="666203" cy="4197162"/>
              <a:chOff x="3715494" y="174865"/>
              <a:chExt cx="609007" cy="4682574"/>
            </a:xfrm>
          </p:grpSpPr>
          <p:grpSp>
            <p:nvGrpSpPr>
              <p:cNvPr id="58" name="组合 30"/>
              <p:cNvGrpSpPr>
                <a:grpSpLocks/>
              </p:cNvGrpSpPr>
              <p:nvPr/>
            </p:nvGrpSpPr>
            <p:grpSpPr bwMode="auto">
              <a:xfrm rot="16200000">
                <a:off x="2996812" y="893547"/>
                <a:ext cx="2046369" cy="609006"/>
                <a:chOff x="523524" y="504052"/>
                <a:chExt cx="6032683" cy="648073"/>
              </a:xfrm>
            </p:grpSpPr>
            <p:sp>
              <p:nvSpPr>
                <p:cNvPr id="65" name="直接连接符 31"/>
                <p:cNvSpPr>
                  <a:spLocks noChangeShapeType="1"/>
                </p:cNvSpPr>
                <p:nvPr/>
              </p:nvSpPr>
              <p:spPr bwMode="auto">
                <a:xfrm>
                  <a:off x="523524" y="504053"/>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6" name="直接箭头连接符 35"/>
                <p:cNvCxnSpPr>
                  <a:cxnSpLocks noChangeShapeType="1"/>
                </p:cNvCxnSpPr>
                <p:nvPr/>
              </p:nvCxnSpPr>
              <p:spPr bwMode="auto">
                <a:xfrm>
                  <a:off x="6556207" y="504052"/>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9" name="组合 30"/>
              <p:cNvGrpSpPr>
                <a:grpSpLocks/>
              </p:cNvGrpSpPr>
              <p:nvPr/>
            </p:nvGrpSpPr>
            <p:grpSpPr bwMode="auto">
              <a:xfrm rot="16200000">
                <a:off x="2996817" y="3529755"/>
                <a:ext cx="2046363" cy="609005"/>
                <a:chOff x="0" y="504056"/>
                <a:chExt cx="6032665" cy="648072"/>
              </a:xfrm>
            </p:grpSpPr>
            <p:sp>
              <p:nvSpPr>
                <p:cNvPr id="62"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3"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1" name="直接连接符 60"/>
              <p:cNvCxnSpPr>
                <a:stCxn id="65" idx="0"/>
                <a:endCxn id="62" idx="1"/>
              </p:cNvCxnSpPr>
              <p:nvPr/>
            </p:nvCxnSpPr>
            <p:spPr>
              <a:xfrm>
                <a:off x="3715495" y="2221234"/>
                <a:ext cx="3" cy="58984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flipV="1">
              <a:off x="3417723" y="4118122"/>
              <a:ext cx="788889"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6431445" y="5375741"/>
            <a:ext cx="4645086" cy="1015663"/>
          </a:xfrm>
          <a:prstGeom prst="rect">
            <a:avLst/>
          </a:prstGeom>
        </p:spPr>
        <p:txBody>
          <a:bodyPr wrap="square">
            <a:spAutoFit/>
          </a:bodyPr>
          <a:lstStyle/>
          <a:p>
            <a:pPr lvl="0">
              <a:lnSpc>
                <a:spcPct val="150000"/>
              </a:lnSpc>
              <a:spcBef>
                <a:spcPct val="0"/>
              </a:spcBef>
            </a:pPr>
            <a:r>
              <a:rPr lang="en-US" altLang="zh-CN" sz="2000" dirty="0" err="1" smtClean="0">
                <a:latin typeface="微软雅黑" panose="020B0503020204020204" charset="-122"/>
                <a:ea typeface="微软雅黑" panose="020B0503020204020204" charset="-122"/>
              </a:rPr>
              <a:t>安全发货和收货所面临的风险</a:t>
            </a:r>
            <a:r>
              <a:rPr lang="en-US" altLang="zh-CN" sz="2000" dirty="0" smtClean="0">
                <a:latin typeface="微软雅黑" panose="020B0503020204020204" charset="-122"/>
                <a:ea typeface="微软雅黑" panose="020B0503020204020204" charset="-122"/>
              </a:rPr>
              <a:t>，</a:t>
            </a:r>
          </a:p>
          <a:p>
            <a:pPr lvl="0">
              <a:lnSpc>
                <a:spcPct val="150000"/>
              </a:lnSpc>
              <a:spcBef>
                <a:spcPct val="0"/>
              </a:spcBef>
            </a:pPr>
            <a:r>
              <a:rPr lang="en-US" altLang="zh-CN" sz="2000" dirty="0" err="1" smtClean="0">
                <a:latin typeface="微软雅黑" panose="020B0503020204020204" charset="-122"/>
                <a:ea typeface="微软雅黑" panose="020B0503020204020204" charset="-122"/>
              </a:rPr>
              <a:t>主要包括国际货物运输和保险两个方面</a:t>
            </a:r>
            <a:r>
              <a:rPr lang="zh-CN" altLang="en-US" sz="2000" dirty="0" smtClean="0">
                <a:latin typeface="微软雅黑" panose="020B0503020204020204" charset="-122"/>
                <a:ea typeface="微软雅黑" panose="020B0503020204020204" charset="-122"/>
              </a:rPr>
              <a:t>。</a:t>
            </a:r>
            <a:endParaRPr lang="zh-CN" altLang="en-US" sz="2000" dirty="0"/>
          </a:p>
        </p:txBody>
      </p:sp>
      <p:sp>
        <p:nvSpPr>
          <p:cNvPr id="5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7.1.4  </a:t>
            </a:r>
            <a:r>
              <a:rPr lang="zh-CN" altLang="en-US" sz="1400" dirty="0">
                <a:solidFill>
                  <a:schemeClr val="bg1">
                    <a:lumMod val="75000"/>
                  </a:schemeClr>
                </a:solidFill>
                <a:latin typeface="黑体" panose="02010609060101010101" pitchFamily="49" charset="-122"/>
                <a:ea typeface="黑体" panose="02010609060101010101" pitchFamily="49" charset="-122"/>
              </a:rPr>
              <a:t>合同</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52"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pic>
        <p:nvPicPr>
          <p:cNvPr id="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圆角矩形 67"/>
          <p:cNvSpPr/>
          <p:nvPr/>
        </p:nvSpPr>
        <p:spPr>
          <a:xfrm>
            <a:off x="10368276" y="1415788"/>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04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6.</a:t>
            </a:r>
            <a:r>
              <a:rPr lang="zh-CN" altLang="en-US" sz="2400" dirty="0">
                <a:latin typeface="微软雅黑" panose="020B0503020204020204" pitchFamily="34" charset="-122"/>
                <a:ea typeface="微软雅黑" panose="020B0503020204020204" pitchFamily="34" charset="-122"/>
                <a:sym typeface="宋体" pitchFamily="2" charset="-122"/>
              </a:rPr>
              <a:t>下列风险中，不属于谈判中技术风险的是（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过分</a:t>
            </a:r>
            <a:r>
              <a:rPr lang="zh-CN" altLang="en-US" sz="2400" dirty="0">
                <a:latin typeface="微软雅黑" panose="020B0503020204020204" pitchFamily="34" charset="-122"/>
                <a:ea typeface="微软雅黑" panose="020B0503020204020204" pitchFamily="34" charset="-122"/>
                <a:sym typeface="宋体" pitchFamily="2" charset="-122"/>
              </a:rPr>
              <a:t>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合作</a:t>
            </a:r>
            <a:r>
              <a:rPr lang="zh-CN" altLang="en-US" sz="2400" dirty="0">
                <a:latin typeface="微软雅黑" panose="020B0503020204020204" pitchFamily="34" charset="-122"/>
                <a:ea typeface="微软雅黑" panose="020B0503020204020204" pitchFamily="34" charset="-122"/>
                <a:sym typeface="宋体" pitchFamily="2" charset="-122"/>
              </a:rPr>
              <a:t>伙伴选择不当引起的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谈判</a:t>
            </a:r>
            <a:r>
              <a:rPr lang="zh-CN" altLang="en-US" sz="2400" dirty="0">
                <a:latin typeface="微软雅黑" panose="020B0503020204020204" pitchFamily="34" charset="-122"/>
                <a:ea typeface="微软雅黑" panose="020B0503020204020204" pitchFamily="34" charset="-122"/>
                <a:sym typeface="宋体" pitchFamily="2" charset="-122"/>
              </a:rPr>
              <a:t>缺乏知识引起的风险</a:t>
            </a:r>
          </a:p>
        </p:txBody>
      </p:sp>
    </p:spTree>
    <p:extLst>
      <p:ext uri="{BB962C8B-B14F-4D97-AF65-F5344CB8AC3E}">
        <p14:creationId xmlns:p14="http://schemas.microsoft.com/office/powerpoint/2010/main" val="400676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6.</a:t>
            </a:r>
            <a:r>
              <a:rPr lang="zh-CN" altLang="en-US" sz="2400" dirty="0">
                <a:latin typeface="微软雅黑" panose="020B0503020204020204" pitchFamily="34" charset="-122"/>
                <a:ea typeface="微软雅黑" panose="020B0503020204020204" pitchFamily="34" charset="-122"/>
                <a:sym typeface="宋体" pitchFamily="2" charset="-122"/>
              </a:rPr>
              <a:t>下列风险中，不属于谈判中技术风险的是（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过分</a:t>
            </a:r>
            <a:r>
              <a:rPr lang="zh-CN" altLang="en-US" sz="2400" dirty="0">
                <a:latin typeface="微软雅黑" panose="020B0503020204020204" pitchFamily="34" charset="-122"/>
                <a:ea typeface="微软雅黑" panose="020B0503020204020204" pitchFamily="34" charset="-122"/>
                <a:sym typeface="宋体" pitchFamily="2" charset="-122"/>
              </a:rPr>
              <a:t>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合作</a:t>
            </a:r>
            <a:r>
              <a:rPr lang="zh-CN" altLang="en-US" sz="2400" dirty="0">
                <a:latin typeface="微软雅黑" panose="020B0503020204020204" pitchFamily="34" charset="-122"/>
                <a:ea typeface="微软雅黑" panose="020B0503020204020204" pitchFamily="34" charset="-122"/>
                <a:sym typeface="宋体" pitchFamily="2" charset="-122"/>
              </a:rPr>
              <a:t>伙伴选择不当引起的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谈判</a:t>
            </a:r>
            <a:r>
              <a:rPr lang="zh-CN" altLang="en-US" sz="2400" dirty="0">
                <a:latin typeface="微软雅黑" panose="020B0503020204020204" pitchFamily="34" charset="-122"/>
                <a:ea typeface="微软雅黑" panose="020B0503020204020204" pitchFamily="34" charset="-122"/>
                <a:sym typeface="宋体" pitchFamily="2" charset="-122"/>
              </a:rPr>
              <a:t>缺乏知识引起的风险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a:solidFill>
                  <a:srgbClr val="FF0000"/>
                </a:solidFill>
                <a:latin typeface="微软雅黑" panose="020B0503020204020204" pitchFamily="34" charset="-122"/>
                <a:ea typeface="微软雅黑" panose="020B0503020204020204" pitchFamily="34" charset="-122"/>
              </a:rPr>
              <a:t>D</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87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7.</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国际商务谈判中的技术风险包括（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上过分奢求引起的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由于</a:t>
            </a:r>
            <a:r>
              <a:rPr lang="zh-CN" altLang="en-US" sz="2400" dirty="0">
                <a:latin typeface="微软雅黑" panose="020B0503020204020204" pitchFamily="34" charset="-122"/>
                <a:ea typeface="微软雅黑" panose="020B0503020204020204" pitchFamily="34" charset="-122"/>
                <a:sym typeface="宋体" pitchFamily="2" charset="-122"/>
              </a:rPr>
              <a:t>合作伙伴选择不当引起的风险</a:t>
            </a:r>
          </a:p>
        </p:txBody>
      </p:sp>
    </p:spTree>
    <p:extLst>
      <p:ext uri="{BB962C8B-B14F-4D97-AF65-F5344CB8AC3E}">
        <p14:creationId xmlns:p14="http://schemas.microsoft.com/office/powerpoint/2010/main" val="8249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8642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7.</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国际商务谈判中的技术风险包括（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上过分奢求引起的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由于</a:t>
            </a:r>
            <a:r>
              <a:rPr lang="zh-CN" altLang="en-US" sz="2400" dirty="0">
                <a:latin typeface="微软雅黑" panose="020B0503020204020204" pitchFamily="34" charset="-122"/>
                <a:ea typeface="微软雅黑" panose="020B0503020204020204" pitchFamily="34" charset="-122"/>
                <a:sym typeface="宋体" pitchFamily="2" charset="-122"/>
              </a:rPr>
              <a:t>合作伙伴选择不当引起的风险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BDE</a:t>
            </a:r>
          </a:p>
        </p:txBody>
      </p:sp>
    </p:spTree>
    <p:extLst>
      <p:ext uri="{BB962C8B-B14F-4D97-AF65-F5344CB8AC3E}">
        <p14:creationId xmlns:p14="http://schemas.microsoft.com/office/powerpoint/2010/main" val="235410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8.</a:t>
            </a:r>
            <a:r>
              <a:rPr lang="zh-CN" altLang="en-US" sz="2400" dirty="0">
                <a:latin typeface="微软雅黑" panose="020B0503020204020204" pitchFamily="34" charset="-122"/>
                <a:ea typeface="微软雅黑" panose="020B0503020204020204" pitchFamily="34" charset="-122"/>
                <a:sym typeface="宋体" pitchFamily="2" charset="-122"/>
              </a:rPr>
              <a:t>下列选项中，不属于合同风险的是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素质风险</a:t>
            </a:r>
          </a:p>
        </p:txBody>
      </p:sp>
    </p:spTree>
    <p:extLst>
      <p:ext uri="{BB962C8B-B14F-4D97-AF65-F5344CB8AC3E}">
        <p14:creationId xmlns:p14="http://schemas.microsoft.com/office/powerpoint/2010/main" val="410310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8.</a:t>
            </a:r>
            <a:r>
              <a:rPr lang="zh-CN" altLang="en-US" sz="2400" dirty="0">
                <a:latin typeface="微软雅黑" panose="020B0503020204020204" pitchFamily="34" charset="-122"/>
                <a:ea typeface="微软雅黑" panose="020B0503020204020204" pitchFamily="34" charset="-122"/>
                <a:sym typeface="宋体" pitchFamily="2" charset="-122"/>
              </a:rPr>
              <a:t>下列选项中，不属于合同风险的是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素质风险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D</a:t>
            </a:r>
          </a:p>
        </p:txBody>
      </p:sp>
    </p:spTree>
    <p:extLst>
      <p:ext uri="{BB962C8B-B14F-4D97-AF65-F5344CB8AC3E}">
        <p14:creationId xmlns:p14="http://schemas.microsoft.com/office/powerpoint/2010/main" val="446225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9.</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国际商务谈判中的合同风险一般</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数量风险</a:t>
            </a:r>
          </a:p>
        </p:txBody>
      </p:sp>
    </p:spTree>
    <p:extLst>
      <p:ext uri="{BB962C8B-B14F-4D97-AF65-F5344CB8AC3E}">
        <p14:creationId xmlns:p14="http://schemas.microsoft.com/office/powerpoint/2010/main" val="3609401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9.</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国际商务谈判中的合同风险一般</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CDE</a:t>
            </a:r>
          </a:p>
        </p:txBody>
      </p:sp>
    </p:spTree>
    <p:extLst>
      <p:ext uri="{BB962C8B-B14F-4D97-AF65-F5344CB8AC3E}">
        <p14:creationId xmlns:p14="http://schemas.microsoft.com/office/powerpoint/2010/main" val="3097220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75498" y="4945553"/>
            <a:ext cx="210838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谈判人员素质</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25550" y="4245971"/>
            <a:ext cx="2016298"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50" name="文本框 4"/>
          <p:cNvSpPr txBox="1"/>
          <p:nvPr/>
        </p:nvSpPr>
        <p:spPr>
          <a:xfrm>
            <a:off x="2290380" y="2265092"/>
            <a:ext cx="9715353" cy="341632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在开展国际商务活动中，</a:t>
            </a:r>
            <a:r>
              <a:rPr lang="en-US" altLang="zh-CN" sz="2400" u="sng" dirty="0" err="1">
                <a:solidFill>
                  <a:srgbClr val="C00000"/>
                </a:solidFill>
                <a:latin typeface="微软雅黑" panose="020B0503020204020204" charset="-122"/>
                <a:ea typeface="微软雅黑" panose="020B0503020204020204" charset="-122"/>
              </a:rPr>
              <a:t>参与者的素质低下</a:t>
            </a:r>
            <a:r>
              <a:rPr lang="en-US" altLang="zh-CN" sz="2400" dirty="0" err="1">
                <a:latin typeface="微软雅黑" panose="020B0503020204020204" charset="-122"/>
                <a:ea typeface="微软雅黑" panose="020B0503020204020204" charset="-122"/>
              </a:rPr>
              <a:t>会给谈判造成不必要的损失</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1.性格因素</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2.谈判态度</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3.不敢承担责任</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4</a:t>
            </a:r>
            <a:r>
              <a:rPr lang="en-US" altLang="zh-CN"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刚愎自用</a:t>
            </a:r>
            <a:endParaRPr lang="en-US" altLang="zh-CN" sz="2400"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5.缺乏必要知识</a:t>
            </a:r>
          </a:p>
        </p:txBody>
      </p:sp>
      <p:sp>
        <p:nvSpPr>
          <p:cNvPr id="1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7.1.5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谈判人员素质风险分析</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8"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a:xfrm>
            <a:off x="10322081" y="1731103"/>
            <a:ext cx="1561199" cy="28509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171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299659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14955" y="3324840"/>
            <a:ext cx="2415215"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区分风险的性质</a:t>
            </a:r>
          </a:p>
        </p:txBody>
      </p: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0901" y="2398955"/>
            <a:ext cx="2415215"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风险规避的内涵</a:t>
            </a:r>
            <a:endParaRPr lang="zh-CN" altLang="en-US" sz="2400" dirty="0">
              <a:latin typeface="微软雅黑" panose="020B0503020204020204" pitchFamily="34" charset="-122"/>
              <a:ea typeface="微软雅黑" panose="020B0503020204020204" pitchFamily="34" charset="-122"/>
            </a:endParaRPr>
          </a:p>
        </p:txBody>
      </p:sp>
      <p:sp>
        <p:nvSpPr>
          <p:cNvPr id="12"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国际商务风险的预见与控制</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圆角矩形 13"/>
          <p:cNvSpPr/>
          <p:nvPr/>
        </p:nvSpPr>
        <p:spPr>
          <a:xfrm>
            <a:off x="8868238" y="405600"/>
            <a:ext cx="1720850" cy="81360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2427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14955" y="3324840"/>
            <a:ext cx="2415215"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区分风险的性质</a:t>
            </a:r>
          </a:p>
        </p:txBody>
      </p: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114955" y="2139160"/>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风险规避的内涵</a:t>
            </a: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4"/>
          <p:cNvSpPr txBox="1"/>
          <p:nvPr/>
        </p:nvSpPr>
        <p:spPr>
          <a:xfrm>
            <a:off x="2800368" y="2136392"/>
            <a:ext cx="9356263" cy="1754326"/>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风险规避</a:t>
            </a:r>
            <a:r>
              <a:rPr lang="en-US" altLang="zh-CN" sz="2400" u="sng" dirty="0" err="1">
                <a:solidFill>
                  <a:srgbClr val="C00000"/>
                </a:solidFill>
                <a:latin typeface="微软雅黑" panose="020B0503020204020204" charset="-122"/>
                <a:ea typeface="微软雅黑" panose="020B0503020204020204" charset="-122"/>
              </a:rPr>
              <a:t>并不意味着完全消灭风险</a:t>
            </a:r>
            <a:r>
              <a:rPr lang="en-US" altLang="zh-CN" sz="2400" dirty="0" err="1">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而是规避风险可能造成的损失</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1.是要降低这种损失发生的</a:t>
            </a:r>
            <a:r>
              <a:rPr lang="en-US" altLang="zh-CN" sz="2400" u="sng" dirty="0" smtClean="0">
                <a:solidFill>
                  <a:srgbClr val="C00000"/>
                </a:solidFill>
                <a:latin typeface="楷体" panose="02010609060101010101" pitchFamily="49" charset="-122"/>
                <a:ea typeface="楷体" panose="02010609060101010101" pitchFamily="49" charset="-122"/>
              </a:rPr>
              <a:t>概率</a:t>
            </a:r>
            <a:r>
              <a:rPr lang="en-US" altLang="zh-CN" sz="2400" dirty="0">
                <a:latin typeface="楷体" panose="02010609060101010101" pitchFamily="49" charset="-122"/>
                <a:ea typeface="楷体" panose="02010609060101010101" pitchFamily="49" charset="-122"/>
              </a:rPr>
              <a:t>。这主要是指采取事先控制措施。</a:t>
            </a: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2.是要降低损失</a:t>
            </a:r>
            <a:r>
              <a:rPr lang="en-US" altLang="zh-CN" sz="2400" u="sng" dirty="0" smtClean="0">
                <a:solidFill>
                  <a:srgbClr val="C00000"/>
                </a:solidFill>
                <a:latin typeface="楷体" panose="02010609060101010101" pitchFamily="49" charset="-122"/>
                <a:ea typeface="楷体" panose="02010609060101010101" pitchFamily="49" charset="-122"/>
              </a:rPr>
              <a:t>程度</a:t>
            </a:r>
            <a:r>
              <a:rPr lang="en-US" altLang="zh-CN" sz="2400" dirty="0">
                <a:latin typeface="楷体" panose="02010609060101010101" pitchFamily="49" charset="-122"/>
                <a:ea typeface="楷体" panose="02010609060101010101" pitchFamily="49" charset="-122"/>
              </a:rPr>
              <a:t>。这包括事先预控、事后补救两个方面。</a:t>
            </a:r>
          </a:p>
        </p:txBody>
      </p:sp>
      <p:sp>
        <p:nvSpPr>
          <p:cNvPr id="13"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风险规避的内涵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 15"/>
          <p:cNvSpPr/>
          <p:nvPr/>
        </p:nvSpPr>
        <p:spPr>
          <a:xfrm>
            <a:off x="10775355" y="219133"/>
            <a:ext cx="1109608"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085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1317" y="3066171"/>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区分风险的性质</a:t>
            </a:r>
          </a:p>
        </p:txBody>
      </p:sp>
      <p:sp>
        <p:nvSpPr>
          <p:cNvPr id="14" name="矩形 13"/>
          <p:cNvSpPr/>
          <p:nvPr/>
        </p:nvSpPr>
        <p:spPr>
          <a:xfrm>
            <a:off x="-104370" y="2273260"/>
            <a:ext cx="238139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风险规避的内涵</a:t>
            </a:r>
          </a:p>
        </p:txBody>
      </p:sp>
      <p:sp>
        <p:nvSpPr>
          <p:cNvPr id="2" name="矩形 1"/>
          <p:cNvSpPr/>
          <p:nvPr/>
        </p:nvSpPr>
        <p:spPr>
          <a:xfrm>
            <a:off x="2757895" y="1652446"/>
            <a:ext cx="9100275" cy="3970318"/>
          </a:xfrm>
          <a:prstGeom prst="rect">
            <a:avLst/>
          </a:prstGeom>
        </p:spPr>
        <p:txBody>
          <a:bodyPr wrap="square">
            <a:spAutoFit/>
          </a:bodyPr>
          <a:lstStyle/>
          <a:p>
            <a:pPr>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1.纯风险</a:t>
            </a:r>
          </a:p>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纯粹造成损失而没有受益机会的</a:t>
            </a:r>
            <a:r>
              <a:rPr lang="en-US" altLang="zh-CN" sz="2400" dirty="0" err="1">
                <a:latin typeface="楷体" panose="02010609060101010101" pitchFamily="49" charset="-122"/>
                <a:ea typeface="楷体" panose="02010609060101010101" pitchFamily="49" charset="-122"/>
              </a:rPr>
              <a:t>（如货物运输途中，货主要面临船沉货毁的风险</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2.投机风险</a:t>
            </a:r>
          </a:p>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既能带来受益机会又存在损失可能的</a:t>
            </a:r>
            <a:r>
              <a:rPr lang="en-US" altLang="zh-CN" sz="2400" dirty="0" err="1">
                <a:latin typeface="楷体" panose="02010609060101010101" pitchFamily="49" charset="-122"/>
                <a:ea typeface="楷体" panose="02010609060101010101" pitchFamily="49" charset="-122"/>
              </a:rPr>
              <a:t>（如出口某种产品，开拓海外市场，既有可能成功，也有可能失败等</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3.注意：</a:t>
            </a:r>
            <a:r>
              <a:rPr lang="en-US" altLang="zh-CN" sz="2400" dirty="0">
                <a:latin typeface="楷体" panose="02010609060101010101" pitchFamily="49" charset="-122"/>
                <a:ea typeface="楷体" panose="02010609060101010101" pitchFamily="49" charset="-122"/>
              </a:rPr>
              <a:t>纯风险和投机风险是</a:t>
            </a:r>
            <a:r>
              <a:rPr lang="en-US" altLang="zh-CN" sz="2400" u="sng" dirty="0">
                <a:solidFill>
                  <a:srgbClr val="C00000"/>
                </a:solidFill>
                <a:latin typeface="楷体" panose="02010609060101010101" pitchFamily="49" charset="-122"/>
                <a:ea typeface="楷体" panose="02010609060101010101" pitchFamily="49" charset="-122"/>
              </a:rPr>
              <a:t>同时存在</a:t>
            </a:r>
            <a:r>
              <a:rPr lang="en-US" altLang="zh-CN" sz="2400" dirty="0">
                <a:latin typeface="楷体" panose="02010609060101010101" pitchFamily="49" charset="-122"/>
                <a:ea typeface="楷体" panose="02010609060101010101" pitchFamily="49" charset="-122"/>
              </a:rPr>
              <a:t>的。</a:t>
            </a:r>
          </a:p>
        </p:txBody>
      </p:sp>
      <p:sp>
        <p:nvSpPr>
          <p:cNvPr id="15"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区分风险的性质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6"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圆角矩形 17"/>
          <p:cNvSpPr/>
          <p:nvPr/>
        </p:nvSpPr>
        <p:spPr>
          <a:xfrm>
            <a:off x="10775355" y="585371"/>
            <a:ext cx="1109608"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961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162681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1317" y="3066171"/>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区分风险的性质</a:t>
            </a:r>
          </a:p>
        </p:txBody>
      </p:sp>
      <p:sp>
        <p:nvSpPr>
          <p:cNvPr id="14" name="矩形 13"/>
          <p:cNvSpPr/>
          <p:nvPr/>
        </p:nvSpPr>
        <p:spPr>
          <a:xfrm>
            <a:off x="-104370" y="2273260"/>
            <a:ext cx="238139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风险规避的内涵</a:t>
            </a:r>
          </a:p>
        </p:txBody>
      </p:sp>
      <p:sp>
        <p:nvSpPr>
          <p:cNvPr id="5" name="矩形 4"/>
          <p:cNvSpPr/>
          <p:nvPr/>
        </p:nvSpPr>
        <p:spPr>
          <a:xfrm>
            <a:off x="3070689" y="2208464"/>
            <a:ext cx="7684397" cy="2585323"/>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评价风险的焦点集中在两个方面</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①</a:t>
            </a:r>
            <a:r>
              <a:rPr lang="en-US" altLang="zh-CN" sz="2400" u="sng" dirty="0" err="1">
                <a:solidFill>
                  <a:srgbClr val="C00000"/>
                </a:solidFill>
                <a:latin typeface="楷体" panose="02010609060101010101" pitchFamily="49" charset="-122"/>
                <a:ea typeface="楷体" panose="02010609060101010101" pitchFamily="49" charset="-122"/>
              </a:rPr>
              <a:t>对损失程度的估计</a:t>
            </a:r>
            <a:r>
              <a:rPr lang="en-US" altLang="zh-CN" sz="2400" dirty="0">
                <a:latin typeface="楷体" panose="02010609060101010101" pitchFamily="49" charset="-122"/>
                <a:ea typeface="楷体" panose="02010609060101010101" pitchFamily="49" charset="-122"/>
              </a:rPr>
              <a:t>；②</a:t>
            </a:r>
            <a:r>
              <a:rPr lang="en-US" altLang="zh-CN" sz="2400" u="sng" dirty="0" err="1">
                <a:solidFill>
                  <a:srgbClr val="C00000"/>
                </a:solidFill>
                <a:latin typeface="楷体" panose="02010609060101010101" pitchFamily="49" charset="-122"/>
                <a:ea typeface="楷体" panose="02010609060101010101" pitchFamily="49" charset="-122"/>
              </a:rPr>
              <a:t>对事件发生概率大小的估计</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endParaRPr lang="en-US" altLang="zh-CN" sz="1200" dirty="0" smtClean="0">
              <a:latin typeface="微软雅黑" panose="020B0503020204020204" charset="-122"/>
              <a:ea typeface="微软雅黑" panose="020B0503020204020204" charset="-122"/>
            </a:endParaRPr>
          </a:p>
          <a:p>
            <a:pPr lvl="0">
              <a:lnSpc>
                <a:spcPct val="150000"/>
              </a:lnSpc>
              <a:spcBef>
                <a:spcPct val="0"/>
              </a:spcBef>
            </a:pPr>
            <a:r>
              <a:rPr lang="en-US" altLang="zh-CN" sz="2400" dirty="0" smtClean="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1）人员因素引起的风险大多</a:t>
            </a:r>
            <a:r>
              <a:rPr lang="en-US" altLang="zh-CN" sz="2400" u="sng" dirty="0">
                <a:solidFill>
                  <a:srgbClr val="C00000"/>
                </a:solidFill>
                <a:latin typeface="微软雅黑" panose="020B0503020204020204" charset="-122"/>
                <a:ea typeface="微软雅黑" panose="020B0503020204020204" charset="-122"/>
              </a:rPr>
              <a:t>比较容易预先估计到</a:t>
            </a:r>
            <a:r>
              <a:rPr lang="en-US" altLang="zh-CN" sz="2400" dirty="0">
                <a:latin typeface="微软雅黑" panose="020B0503020204020204" charset="-122"/>
                <a:ea typeface="微软雅黑" panose="020B0503020204020204" charset="-122"/>
              </a:rPr>
              <a:t>    </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en-US" altLang="zh-CN" sz="2400" dirty="0" smtClean="0">
                <a:latin typeface="微软雅黑" panose="020B0503020204020204" charset="-122"/>
                <a:ea typeface="微软雅黑" panose="020B0503020204020204" charset="-122"/>
              </a:rPr>
              <a:t>预见和控制非人员风险的</a:t>
            </a:r>
            <a:r>
              <a:rPr lang="en-US" altLang="zh-CN" sz="2400" u="sng" dirty="0" smtClean="0">
                <a:solidFill>
                  <a:srgbClr val="C00000"/>
                </a:solidFill>
                <a:latin typeface="微软雅黑" panose="020B0503020204020204" charset="-122"/>
                <a:ea typeface="微软雅黑" panose="020B0503020204020204" charset="-122"/>
              </a:rPr>
              <a:t>难度较大</a:t>
            </a:r>
            <a:r>
              <a:rPr lang="zh-CN" altLang="en-US" sz="2400" u="sng" dirty="0" smtClean="0">
                <a:solidFill>
                  <a:srgbClr val="C00000"/>
                </a:solidFill>
                <a:latin typeface="微软雅黑" panose="020B0503020204020204" charset="-122"/>
                <a:ea typeface="微软雅黑" panose="020B0503020204020204" charset="-122"/>
              </a:rPr>
              <a:t>。</a:t>
            </a:r>
            <a:endParaRPr lang="zh-CN" altLang="en-US" sz="2400" dirty="0"/>
          </a:p>
        </p:txBody>
      </p:sp>
      <p:sp>
        <p:nvSpPr>
          <p:cNvPr id="15"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区分风险的性质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6"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圆角矩形 17"/>
          <p:cNvSpPr/>
          <p:nvPr/>
        </p:nvSpPr>
        <p:spPr>
          <a:xfrm>
            <a:off x="10775355" y="585371"/>
            <a:ext cx="1109608"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180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10.</a:t>
            </a:r>
            <a:r>
              <a:rPr lang="zh-CN" altLang="en-US" sz="2400" dirty="0">
                <a:latin typeface="微软雅黑" panose="020B0503020204020204" pitchFamily="34" charset="-122"/>
                <a:ea typeface="微软雅黑" panose="020B0503020204020204" pitchFamily="34" charset="-122"/>
                <a:sym typeface="宋体" pitchFamily="2" charset="-122"/>
              </a:rPr>
              <a:t>货物运输途中沉船货毁的风险属于</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 </a:t>
            </a: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239093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10.</a:t>
            </a:r>
            <a:r>
              <a:rPr lang="zh-CN" altLang="en-US" sz="2400" dirty="0">
                <a:latin typeface="微软雅黑" panose="020B0503020204020204" pitchFamily="34" charset="-122"/>
                <a:ea typeface="微软雅黑" panose="020B0503020204020204" pitchFamily="34" charset="-122"/>
                <a:sym typeface="宋体" pitchFamily="2" charset="-122"/>
              </a:rPr>
              <a:t>货物运输途中沉船货毁的风险属于</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 </a:t>
            </a: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175204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11.</a:t>
            </a:r>
            <a:r>
              <a:rPr lang="zh-CN" altLang="en-US" sz="2400" dirty="0">
                <a:latin typeface="微软雅黑" panose="020B0503020204020204" pitchFamily="34" charset="-122"/>
                <a:ea typeface="微软雅黑" panose="020B0503020204020204" pitchFamily="34" charset="-122"/>
                <a:sym typeface="宋体" pitchFamily="2" charset="-122"/>
              </a:rPr>
              <a:t>开拓海外市场既可能成功也可能失败。这种风险按性质来分</a:t>
            </a:r>
            <a:r>
              <a:rPr lang="zh-CN" altLang="en-US" sz="2400" dirty="0" smtClean="0">
                <a:latin typeface="微软雅黑" panose="020B0503020204020204" pitchFamily="34" charset="-122"/>
                <a:ea typeface="微软雅黑" panose="020B0503020204020204" pitchFamily="34" charset="-122"/>
                <a:sym typeface="宋体" pitchFamily="2" charset="-122"/>
              </a:rPr>
              <a:t>属于</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366349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11.</a:t>
            </a:r>
            <a:r>
              <a:rPr lang="zh-CN" altLang="en-US" sz="2400" dirty="0">
                <a:latin typeface="微软雅黑" panose="020B0503020204020204" pitchFamily="34" charset="-122"/>
                <a:ea typeface="微软雅黑" panose="020B0503020204020204" pitchFamily="34" charset="-122"/>
                <a:sym typeface="宋体" pitchFamily="2" charset="-122"/>
              </a:rPr>
              <a:t>开拓海外市场既可能成功也可能失败。这种风险按性质来分</a:t>
            </a:r>
            <a:r>
              <a:rPr lang="zh-CN" altLang="en-US" sz="2400" dirty="0" smtClean="0">
                <a:latin typeface="微软雅黑" panose="020B0503020204020204" pitchFamily="34" charset="-122"/>
                <a:ea typeface="微软雅黑" panose="020B0503020204020204" pitchFamily="34" charset="-122"/>
                <a:sym typeface="宋体" pitchFamily="2" charset="-122"/>
              </a:rPr>
              <a:t>属于</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313981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9663" y="4068758"/>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规避</a:t>
            </a:r>
            <a:r>
              <a:rPr lang="zh-CN" altLang="en-US" sz="2400" dirty="0">
                <a:latin typeface="微软雅黑" panose="020B0503020204020204" pitchFamily="34" charset="-122"/>
                <a:ea typeface="微软雅黑" panose="020B0503020204020204" pitchFamily="34" charset="-122"/>
              </a:rPr>
              <a:t>风险措施</a:t>
            </a:r>
          </a:p>
        </p:txBody>
      </p:sp>
      <p:sp>
        <p:nvSpPr>
          <p:cNvPr id="14" name="矩形 13"/>
          <p:cNvSpPr/>
          <p:nvPr/>
        </p:nvSpPr>
        <p:spPr>
          <a:xfrm>
            <a:off x="-104370" y="2273260"/>
            <a:ext cx="2381397"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a:t>
            </a:r>
            <a:r>
              <a:rPr lang="zh-CN" altLang="en-US" sz="2400" dirty="0" smtClean="0">
                <a:latin typeface="微软雅黑" panose="020B0503020204020204" pitchFamily="34" charset="-122"/>
                <a:ea typeface="微软雅黑" panose="020B0503020204020204" pitchFamily="34" charset="-122"/>
              </a:rPr>
              <a:t>内涵</a:t>
            </a:r>
            <a:endParaRPr lang="en-US" altLang="zh-CN" sz="24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109663" y="3189924"/>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区分</a:t>
            </a:r>
            <a:r>
              <a:rPr lang="zh-CN" altLang="en-US" sz="2400" dirty="0">
                <a:latin typeface="微软雅黑" panose="020B0503020204020204" pitchFamily="34" charset="-122"/>
                <a:ea typeface="微软雅黑" panose="020B0503020204020204" pitchFamily="34" charset="-122"/>
              </a:rPr>
              <a:t>风险的</a:t>
            </a:r>
            <a:r>
              <a:rPr lang="zh-CN" altLang="en-US" sz="2400" dirty="0" smtClean="0">
                <a:latin typeface="微软雅黑" panose="020B0503020204020204" pitchFamily="34" charset="-122"/>
                <a:ea typeface="微软雅黑" panose="020B0503020204020204" pitchFamily="34" charset="-122"/>
              </a:rPr>
              <a:t>性质</a:t>
            </a:r>
            <a:endParaRPr lang="zh-CN" altLang="en-US" sz="2400" dirty="0">
              <a:latin typeface="微软雅黑" panose="020B0503020204020204" pitchFamily="34" charset="-122"/>
              <a:ea typeface="微软雅黑" panose="020B0503020204020204" pitchFamily="34" charset="-122"/>
            </a:endParaRPr>
          </a:p>
        </p:txBody>
      </p:sp>
      <p:sp>
        <p:nvSpPr>
          <p:cNvPr id="16" name="文本框 4"/>
          <p:cNvSpPr txBox="1"/>
          <p:nvPr/>
        </p:nvSpPr>
        <p:spPr>
          <a:xfrm>
            <a:off x="2705140" y="1227417"/>
            <a:ext cx="8993556" cy="58105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规避风险通常可采取的措施有以下几种</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5" name="矩形 4"/>
          <p:cNvSpPr/>
          <p:nvPr/>
        </p:nvSpPr>
        <p:spPr>
          <a:xfrm>
            <a:off x="2705140" y="1983325"/>
            <a:ext cx="8993556" cy="2862322"/>
          </a:xfrm>
          <a:prstGeom prst="rect">
            <a:avLst/>
          </a:prstGeom>
        </p:spPr>
        <p:txBody>
          <a:bodyPr wrap="square">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1.通过放弃或拒绝合作</a:t>
            </a:r>
            <a:r>
              <a:rPr lang="en-US" altLang="zh-CN" sz="2400" dirty="0">
                <a:latin typeface="楷体" panose="02010609060101010101" pitchFamily="49" charset="-122"/>
                <a:ea typeface="楷体" panose="02010609060101010101" pitchFamily="49" charset="-122"/>
              </a:rPr>
              <a:t>、停止业务活动来回避风险源</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2.将风险转移给第三者</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包括保险与非保险两种方式</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3.通过减少损失发生的机会</a:t>
            </a:r>
            <a:r>
              <a:rPr lang="en-US" altLang="zh-CN" sz="2400" dirty="0">
                <a:latin typeface="楷体" panose="02010609060101010101" pitchFamily="49" charset="-122"/>
                <a:ea typeface="楷体" panose="02010609060101010101" pitchFamily="49" charset="-122"/>
              </a:rPr>
              <a:t>，降低损失发生的严重性</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4.可以是被动的</a:t>
            </a:r>
            <a:r>
              <a:rPr lang="en-US" altLang="zh-CN" sz="2400" dirty="0">
                <a:latin typeface="楷体" panose="02010609060101010101" pitchFamily="49" charset="-122"/>
                <a:ea typeface="楷体" panose="02010609060101010101" pitchFamily="49" charset="-122"/>
              </a:rPr>
              <a:t>，无意识的，如政治和自然灾害；也可以是有意识的，是主动的，如：建一笔专项基金</a:t>
            </a:r>
            <a:r>
              <a:rPr lang="en-US" altLang="zh-CN"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12" name="矩形 11"/>
          <p:cNvSpPr/>
          <p:nvPr/>
        </p:nvSpPr>
        <p:spPr>
          <a:xfrm>
            <a:off x="2705140" y="4947911"/>
            <a:ext cx="9177137" cy="646331"/>
          </a:xfrm>
          <a:prstGeom prst="rect">
            <a:avLst/>
          </a:prstGeom>
        </p:spPr>
        <p:txBody>
          <a:bodyPr wrap="square">
            <a:spAutoFit/>
          </a:bodyPr>
          <a:lstStyle/>
          <a:p>
            <a:pPr lvl="0">
              <a:lnSpc>
                <a:spcPct val="150000"/>
              </a:lnSpc>
              <a:spcBef>
                <a:spcPct val="0"/>
              </a:spcBef>
            </a:pPr>
            <a:r>
              <a:rPr lang="en-US" altLang="zh-CN" sz="2400" dirty="0" err="1" smtClean="0">
                <a:solidFill>
                  <a:srgbClr val="C00000"/>
                </a:solidFill>
                <a:latin typeface="楷体" panose="02010609060101010101" pitchFamily="49" charset="-122"/>
                <a:ea typeface="楷体" panose="02010609060101010101" pitchFamily="49" charset="-122"/>
              </a:rPr>
              <a:t>A.完全回避风险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B</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风险损失的控制</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C</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转移风险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D.自留风险</a:t>
            </a:r>
            <a:endParaRPr lang="en-US" altLang="zh-CN" sz="2400" dirty="0">
              <a:latin typeface="楷体" panose="02010609060101010101" pitchFamily="49" charset="-122"/>
              <a:ea typeface="楷体" panose="02010609060101010101" pitchFamily="49" charset="-122"/>
            </a:endParaRPr>
          </a:p>
        </p:txBody>
      </p:sp>
      <p:sp>
        <p:nvSpPr>
          <p:cNvPr id="1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规避风险措施的性质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8"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a:xfrm>
            <a:off x="10775354" y="984876"/>
            <a:ext cx="1353145"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89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9663" y="4068758"/>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规避</a:t>
            </a:r>
            <a:r>
              <a:rPr lang="zh-CN" altLang="en-US" sz="2400" dirty="0">
                <a:latin typeface="微软雅黑" panose="020B0503020204020204" pitchFamily="34" charset="-122"/>
                <a:ea typeface="微软雅黑" panose="020B0503020204020204" pitchFamily="34" charset="-122"/>
              </a:rPr>
              <a:t>风险措施</a:t>
            </a:r>
          </a:p>
        </p:txBody>
      </p:sp>
      <p:sp>
        <p:nvSpPr>
          <p:cNvPr id="14" name="矩形 13"/>
          <p:cNvSpPr/>
          <p:nvPr/>
        </p:nvSpPr>
        <p:spPr>
          <a:xfrm>
            <a:off x="-104370" y="2273260"/>
            <a:ext cx="2381397"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a:t>
            </a:r>
            <a:r>
              <a:rPr lang="zh-CN" altLang="en-US" sz="2400" dirty="0" smtClean="0">
                <a:latin typeface="微软雅黑" panose="020B0503020204020204" pitchFamily="34" charset="-122"/>
                <a:ea typeface="微软雅黑" panose="020B0503020204020204" pitchFamily="34" charset="-122"/>
              </a:rPr>
              <a:t>内涵</a:t>
            </a:r>
            <a:endParaRPr lang="en-US" altLang="zh-CN" sz="24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109663" y="3189924"/>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区分</a:t>
            </a:r>
            <a:r>
              <a:rPr lang="zh-CN" altLang="en-US" sz="2400" dirty="0">
                <a:latin typeface="微软雅黑" panose="020B0503020204020204" pitchFamily="34" charset="-122"/>
                <a:ea typeface="微软雅黑" panose="020B0503020204020204" pitchFamily="34" charset="-122"/>
              </a:rPr>
              <a:t>风险的</a:t>
            </a:r>
            <a:r>
              <a:rPr lang="zh-CN" altLang="en-US" sz="2400" dirty="0" smtClean="0">
                <a:latin typeface="微软雅黑" panose="020B0503020204020204" pitchFamily="34" charset="-122"/>
                <a:ea typeface="微软雅黑" panose="020B0503020204020204" pitchFamily="34" charset="-122"/>
              </a:rPr>
              <a:t>性质</a:t>
            </a:r>
            <a:endParaRPr lang="zh-CN" altLang="en-US" sz="2400" dirty="0">
              <a:latin typeface="微软雅黑" panose="020B0503020204020204" pitchFamily="34" charset="-122"/>
              <a:ea typeface="微软雅黑" panose="020B0503020204020204" pitchFamily="34" charset="-122"/>
            </a:endParaRPr>
          </a:p>
        </p:txBody>
      </p:sp>
      <p:sp>
        <p:nvSpPr>
          <p:cNvPr id="16" name="文本框 4"/>
          <p:cNvSpPr txBox="1"/>
          <p:nvPr/>
        </p:nvSpPr>
        <p:spPr>
          <a:xfrm>
            <a:off x="2705140" y="1227417"/>
            <a:ext cx="8993556" cy="58105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规避风险通常可采取的措施有以下几种</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5" name="矩形 4"/>
          <p:cNvSpPr/>
          <p:nvPr/>
        </p:nvSpPr>
        <p:spPr>
          <a:xfrm>
            <a:off x="2705140" y="1983325"/>
            <a:ext cx="8993556" cy="3231654"/>
          </a:xfrm>
          <a:prstGeom prst="rect">
            <a:avLst/>
          </a:prstGeom>
        </p:spPr>
        <p:txBody>
          <a:bodyPr wrap="square">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smtClean="0">
                <a:solidFill>
                  <a:srgbClr val="C00000"/>
                </a:solidFill>
                <a:latin typeface="+mn-ea"/>
              </a:rPr>
              <a:t>A</a:t>
            </a: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1.通过放弃或拒绝合作</a:t>
            </a:r>
            <a:r>
              <a:rPr lang="en-US" altLang="zh-CN" sz="2400" dirty="0">
                <a:latin typeface="楷体" panose="02010609060101010101" pitchFamily="49" charset="-122"/>
                <a:ea typeface="楷体" panose="02010609060101010101" pitchFamily="49" charset="-122"/>
              </a:rPr>
              <a:t>、停止业务活动来回避风险源</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a:solidFill>
                  <a:srgbClr val="C00000"/>
                </a:solidFill>
                <a:latin typeface="+mn-ea"/>
              </a:rPr>
              <a:t>C</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2.将风险转移给第三者</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包括保险与非保险两种方式</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smtClean="0">
                <a:solidFill>
                  <a:srgbClr val="C00000"/>
                </a:solidFill>
                <a:latin typeface="+mn-ea"/>
              </a:rPr>
              <a:t>B</a:t>
            </a:r>
            <a:r>
              <a:rPr lang="zh-CN" altLang="en-US" sz="2800" b="1" dirty="0" smtClean="0">
                <a:solidFill>
                  <a:srgbClr val="C00000"/>
                </a:solidFill>
                <a:latin typeface="+mn-ea"/>
              </a:rPr>
              <a:t>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3.通过减少损失发生的机会</a:t>
            </a:r>
            <a:r>
              <a:rPr lang="en-US" altLang="zh-CN" sz="2400" dirty="0">
                <a:latin typeface="楷体" panose="02010609060101010101" pitchFamily="49" charset="-122"/>
                <a:ea typeface="楷体" panose="02010609060101010101" pitchFamily="49" charset="-122"/>
              </a:rPr>
              <a:t>，降低损失发生的严重性</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a:solidFill>
                  <a:srgbClr val="C00000"/>
                </a:solidFill>
                <a:latin typeface="+mn-ea"/>
              </a:rPr>
              <a:t>D</a:t>
            </a: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4.可以是被动的</a:t>
            </a:r>
            <a:r>
              <a:rPr lang="en-US" altLang="zh-CN" sz="2400" dirty="0">
                <a:latin typeface="楷体" panose="02010609060101010101" pitchFamily="49" charset="-122"/>
                <a:ea typeface="楷体" panose="02010609060101010101" pitchFamily="49" charset="-122"/>
              </a:rPr>
              <a:t>，无意识的，如政治和自然灾害；也可以是有意识的，是主动的，如：建一笔专项基金</a:t>
            </a:r>
            <a:r>
              <a:rPr lang="en-US" altLang="zh-CN"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12" name="矩形 11"/>
          <p:cNvSpPr/>
          <p:nvPr/>
        </p:nvSpPr>
        <p:spPr>
          <a:xfrm>
            <a:off x="2705140" y="5303741"/>
            <a:ext cx="9177137" cy="646331"/>
          </a:xfrm>
          <a:prstGeom prst="rect">
            <a:avLst/>
          </a:prstGeom>
        </p:spPr>
        <p:txBody>
          <a:bodyPr wrap="square">
            <a:spAutoFit/>
          </a:bodyPr>
          <a:lstStyle/>
          <a:p>
            <a:pPr lvl="0">
              <a:lnSpc>
                <a:spcPct val="150000"/>
              </a:lnSpc>
              <a:spcBef>
                <a:spcPct val="0"/>
              </a:spcBef>
            </a:pPr>
            <a:r>
              <a:rPr lang="en-US" altLang="zh-CN" sz="2400" dirty="0" err="1" smtClean="0">
                <a:solidFill>
                  <a:srgbClr val="C00000"/>
                </a:solidFill>
                <a:latin typeface="楷体" panose="02010609060101010101" pitchFamily="49" charset="-122"/>
                <a:ea typeface="楷体" panose="02010609060101010101" pitchFamily="49" charset="-122"/>
              </a:rPr>
              <a:t>A.完全回避风险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B</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风险损失的控制</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C</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转移风险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D.自留风险</a:t>
            </a:r>
            <a:endParaRPr lang="en-US" altLang="zh-CN" sz="2400" dirty="0">
              <a:latin typeface="楷体" panose="02010609060101010101" pitchFamily="49" charset="-122"/>
              <a:ea typeface="楷体" panose="02010609060101010101" pitchFamily="49" charset="-122"/>
            </a:endParaRPr>
          </a:p>
        </p:txBody>
      </p:sp>
      <p:sp>
        <p:nvSpPr>
          <p:cNvPr id="1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规避风险措施的性质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8"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a:xfrm>
            <a:off x="10775354" y="984876"/>
            <a:ext cx="1353145"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1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12.</a:t>
            </a:r>
            <a:r>
              <a:rPr lang="zh-CN" altLang="en-US" sz="2400" dirty="0">
                <a:latin typeface="微软雅黑" panose="020B0503020204020204" pitchFamily="34" charset="-122"/>
                <a:ea typeface="微软雅黑" panose="020B0503020204020204" pitchFamily="34" charset="-122"/>
                <a:sym typeface="宋体" pitchFamily="2" charset="-122"/>
              </a:rPr>
              <a:t>通过放弃或拒绝合作以停止业务活动来预防风险，这种做法属于（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风险控制</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风险转移</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风险回避</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r>
              <a:rPr lang="zh-CN" altLang="en-US" sz="2400" dirty="0">
                <a:latin typeface="微软雅黑" panose="020B0503020204020204" pitchFamily="34" charset="-122"/>
                <a:ea typeface="微软雅黑" panose="020B0503020204020204" pitchFamily="34" charset="-122"/>
                <a:sym typeface="宋体" pitchFamily="2" charset="-122"/>
              </a:rPr>
              <a:t>减少</a:t>
            </a:r>
          </a:p>
        </p:txBody>
      </p:sp>
    </p:spTree>
    <p:extLst>
      <p:ext uri="{BB962C8B-B14F-4D97-AF65-F5344CB8AC3E}">
        <p14:creationId xmlns:p14="http://schemas.microsoft.com/office/powerpoint/2010/main" val="2674825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12.</a:t>
            </a:r>
            <a:r>
              <a:rPr lang="zh-CN" altLang="en-US" sz="2400" dirty="0">
                <a:latin typeface="微软雅黑" panose="020B0503020204020204" pitchFamily="34" charset="-122"/>
                <a:ea typeface="微软雅黑" panose="020B0503020204020204" pitchFamily="34" charset="-122"/>
                <a:sym typeface="宋体" pitchFamily="2" charset="-122"/>
              </a:rPr>
              <a:t>通过放弃或拒绝合作以停止业务活动来预防风险，这种做法属于（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风险控制</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风险转移</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风险回避</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r>
              <a:rPr lang="zh-CN" altLang="en-US" sz="2400" dirty="0">
                <a:latin typeface="微软雅黑" panose="020B0503020204020204" pitchFamily="34" charset="-122"/>
                <a:ea typeface="微软雅黑" panose="020B0503020204020204" pitchFamily="34" charset="-122"/>
                <a:sym typeface="宋体" pitchFamily="2" charset="-122"/>
              </a:rPr>
              <a:t>减少</a:t>
            </a: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C</a:t>
            </a:r>
          </a:p>
        </p:txBody>
      </p:sp>
    </p:spTree>
    <p:extLst>
      <p:ext uri="{BB962C8B-B14F-4D97-AF65-F5344CB8AC3E}">
        <p14:creationId xmlns:p14="http://schemas.microsoft.com/office/powerpoint/2010/main" val="58746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13.</a:t>
            </a:r>
            <a:r>
              <a:rPr lang="zh-CN" altLang="en-US" sz="2400" dirty="0">
                <a:latin typeface="微软雅黑" panose="020B0503020204020204" pitchFamily="34" charset="-122"/>
                <a:ea typeface="微软雅黑" panose="020B0503020204020204" pitchFamily="34" charset="-122"/>
                <a:sym typeface="宋体" pitchFamily="2" charset="-122"/>
              </a:rPr>
              <a:t>以下有关规避国际商务风险的措施中，不正确的是（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采用完全回避的</a:t>
            </a:r>
            <a:r>
              <a:rPr lang="zh-CN" altLang="en-US" sz="2400" dirty="0" smtClean="0">
                <a:latin typeface="微软雅黑" panose="020B0503020204020204" pitchFamily="34" charset="-122"/>
                <a:ea typeface="微软雅黑" panose="020B0503020204020204" pitchFamily="34" charset="-122"/>
                <a:sym typeface="宋体" pitchFamily="2" charset="-122"/>
              </a:rPr>
              <a:t>办法</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控制风险</a:t>
            </a:r>
            <a:r>
              <a:rPr lang="zh-CN" altLang="en-US" sz="2400" dirty="0" smtClean="0">
                <a:latin typeface="微软雅黑" panose="020B0503020204020204" pitchFamily="34" charset="-122"/>
                <a:ea typeface="微软雅黑" panose="020B0503020204020204" pitchFamily="34" charset="-122"/>
                <a:sym typeface="宋体" pitchFamily="2" charset="-122"/>
              </a:rPr>
              <a:t>损失</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采用保险与非保险方式转移</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不可</a:t>
            </a:r>
            <a:r>
              <a:rPr lang="zh-CN" altLang="en-US" sz="2400" dirty="0">
                <a:latin typeface="微软雅黑" panose="020B0503020204020204" pitchFamily="34" charset="-122"/>
                <a:ea typeface="微软雅黑" panose="020B0503020204020204" pitchFamily="34" charset="-122"/>
                <a:sym typeface="宋体" pitchFamily="2" charset="-122"/>
              </a:rPr>
              <a:t>主动地自留风险</a:t>
            </a:r>
          </a:p>
        </p:txBody>
      </p:sp>
    </p:spTree>
    <p:extLst>
      <p:ext uri="{BB962C8B-B14F-4D97-AF65-F5344CB8AC3E}">
        <p14:creationId xmlns:p14="http://schemas.microsoft.com/office/powerpoint/2010/main" val="413355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左大括号 2"/>
          <p:cNvSpPr/>
          <p:nvPr/>
        </p:nvSpPr>
        <p:spPr>
          <a:xfrm>
            <a:off x="1524003" y="2913873"/>
            <a:ext cx="293910" cy="224314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cxnSp>
        <p:nvCxnSpPr>
          <p:cNvPr id="8" name="直接连接符 7"/>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2" name="直接连接符 11"/>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14" name="矩形 13"/>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15" name="矩形 14"/>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16" name="矩形 15"/>
          <p:cNvSpPr/>
          <p:nvPr/>
        </p:nvSpPr>
        <p:spPr>
          <a:xfrm>
            <a:off x="-12248" y="1451409"/>
            <a:ext cx="1951296" cy="461665"/>
          </a:xfrm>
          <a:prstGeom prst="rect">
            <a:avLst/>
          </a:prstGeom>
        </p:spPr>
        <p:txBody>
          <a:bodyPr wrap="square">
            <a:spAutoFit/>
          </a:bodyPr>
          <a:lstStyle/>
          <a:p>
            <a:pPr algn="ctr"/>
            <a:r>
              <a:rPr lang="zh-CN" altLang="en-US" sz="2400" dirty="0">
                <a:solidFill>
                  <a:schemeClr val="tx1"/>
                </a:solidFill>
                <a:latin typeface="微软雅黑" panose="020B0503020204020204" pitchFamily="34" charset="-122"/>
                <a:ea typeface="微软雅黑" panose="020B0503020204020204" pitchFamily="34" charset="-122"/>
              </a:rPr>
              <a:t>政治风险</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57" y="213338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43"/>
          <p:cNvSpPr txBox="1"/>
          <p:nvPr/>
        </p:nvSpPr>
        <p:spPr>
          <a:xfrm>
            <a:off x="2009948" y="178286"/>
            <a:ext cx="8842995" cy="584775"/>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7.1 </a:t>
            </a:r>
            <a:r>
              <a:rPr lang="zh-CN" altLang="en-US" sz="3200" dirty="0" smtClean="0">
                <a:latin typeface="黑体" panose="02010609060101010101" pitchFamily="49" charset="-122"/>
                <a:ea typeface="黑体" panose="02010609060101010101" pitchFamily="49" charset="-122"/>
              </a:rPr>
              <a:t>国际</a:t>
            </a:r>
            <a:r>
              <a:rPr lang="zh-CN" altLang="en-US" sz="3200" dirty="0">
                <a:latin typeface="黑体" panose="02010609060101010101" pitchFamily="49" charset="-122"/>
                <a:ea typeface="黑体" panose="02010609060101010101" pitchFamily="49" charset="-122"/>
              </a:rPr>
              <a:t>商务活动的</a:t>
            </a:r>
            <a:r>
              <a:rPr lang="zh-CN" altLang="en-US" sz="3200" b="1" dirty="0">
                <a:solidFill>
                  <a:srgbClr val="FF0000"/>
                </a:solidFill>
                <a:latin typeface="黑体" panose="02010609060101010101" pitchFamily="49" charset="-122"/>
                <a:ea typeface="黑体" panose="02010609060101010101" pitchFamily="49" charset="-122"/>
              </a:rPr>
              <a:t>风险</a:t>
            </a:r>
            <a:r>
              <a:rPr lang="zh-CN" altLang="en-US" sz="3200" dirty="0">
                <a:latin typeface="黑体" panose="02010609060101010101" pitchFamily="49" charset="-122"/>
                <a:ea typeface="黑体" panose="02010609060101010101" pitchFamily="49" charset="-122"/>
              </a:rPr>
              <a:t>分析</a:t>
            </a:r>
          </a:p>
        </p:txBody>
      </p:sp>
      <p:sp>
        <p:nvSpPr>
          <p:cNvPr id="24"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7.1.0  </a:t>
            </a:r>
            <a:r>
              <a:rPr lang="zh-CN" altLang="en-US" sz="1400" dirty="0">
                <a:solidFill>
                  <a:schemeClr val="bg1">
                    <a:lumMod val="75000"/>
                  </a:schemeClr>
                </a:solidFill>
                <a:latin typeface="黑体" panose="02010609060101010101" pitchFamily="49" charset="-122"/>
                <a:ea typeface="黑体" panose="02010609060101010101" pitchFamily="49" charset="-122"/>
              </a:rPr>
              <a:t>非人员风险</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和人员</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10351343" y="226052"/>
            <a:ext cx="1548872"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6603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13.</a:t>
            </a:r>
            <a:r>
              <a:rPr lang="zh-CN" altLang="en-US" sz="2400" dirty="0">
                <a:latin typeface="微软雅黑" panose="020B0503020204020204" pitchFamily="34" charset="-122"/>
                <a:ea typeface="微软雅黑" panose="020B0503020204020204" pitchFamily="34" charset="-122"/>
                <a:sym typeface="宋体" pitchFamily="2" charset="-122"/>
              </a:rPr>
              <a:t>以下有关规避国际商务风险的措施中，不正确的是（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采用完全回避的</a:t>
            </a:r>
            <a:r>
              <a:rPr lang="zh-CN" altLang="en-US" sz="2400" dirty="0" smtClean="0">
                <a:latin typeface="微软雅黑" panose="020B0503020204020204" pitchFamily="34" charset="-122"/>
                <a:ea typeface="微软雅黑" panose="020B0503020204020204" pitchFamily="34" charset="-122"/>
                <a:sym typeface="宋体" pitchFamily="2" charset="-122"/>
              </a:rPr>
              <a:t>办法</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控制风险</a:t>
            </a:r>
            <a:r>
              <a:rPr lang="zh-CN" altLang="en-US" sz="2400" dirty="0" smtClean="0">
                <a:latin typeface="微软雅黑" panose="020B0503020204020204" pitchFamily="34" charset="-122"/>
                <a:ea typeface="微软雅黑" panose="020B0503020204020204" pitchFamily="34" charset="-122"/>
                <a:sym typeface="宋体" pitchFamily="2" charset="-122"/>
              </a:rPr>
              <a:t>损失</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采用保险与非保险方式转移</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不可</a:t>
            </a:r>
            <a:r>
              <a:rPr lang="zh-CN" altLang="en-US" sz="2400" dirty="0">
                <a:latin typeface="微软雅黑" panose="020B0503020204020204" pitchFamily="34" charset="-122"/>
                <a:ea typeface="微软雅黑" panose="020B0503020204020204" pitchFamily="34" charset="-122"/>
                <a:sym typeface="宋体" pitchFamily="2" charset="-122"/>
              </a:rPr>
              <a:t>主动地自留风险</a:t>
            </a: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D</a:t>
            </a:r>
          </a:p>
        </p:txBody>
      </p:sp>
    </p:spTree>
    <p:extLst>
      <p:ext uri="{BB962C8B-B14F-4D97-AF65-F5344CB8AC3E}">
        <p14:creationId xmlns:p14="http://schemas.microsoft.com/office/powerpoint/2010/main" val="195558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rPr>
              <a:t>规避风险的手段</a:t>
            </a: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06203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4534" y="133458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咨询专家法</a:t>
            </a:r>
          </a:p>
        </p:txBody>
      </p:sp>
      <p:sp>
        <p:nvSpPr>
          <p:cNvPr id="14" name="矩形 13"/>
          <p:cNvSpPr/>
          <p:nvPr/>
        </p:nvSpPr>
        <p:spPr>
          <a:xfrm>
            <a:off x="-91720" y="234376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4534" y="3237969"/>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5"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咨询专家法</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圆角矩形 16"/>
          <p:cNvSpPr/>
          <p:nvPr/>
        </p:nvSpPr>
        <p:spPr>
          <a:xfrm>
            <a:off x="9816145" y="65502"/>
            <a:ext cx="919590"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
          <p:cNvSpPr txBox="1"/>
          <p:nvPr/>
        </p:nvSpPr>
        <p:spPr>
          <a:xfrm>
            <a:off x="2430549" y="1751191"/>
            <a:ext cx="9320747" cy="341632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1.</a:t>
            </a:r>
            <a:r>
              <a:rPr lang="zh-CN" altLang="en-US" sz="2400" dirty="0" smtClean="0">
                <a:latin typeface="微软雅黑" panose="020B0503020204020204" charset="-122"/>
                <a:ea typeface="微软雅黑" panose="020B0503020204020204" charset="-122"/>
              </a:rPr>
              <a:t>专家可以帮助谈判人员</a:t>
            </a:r>
            <a:r>
              <a:rPr lang="zh-CN" altLang="en-US" sz="2400" dirty="0" smtClean="0">
                <a:solidFill>
                  <a:srgbClr val="FF0000"/>
                </a:solidFill>
                <a:latin typeface="微软雅黑" panose="020B0503020204020204" charset="-122"/>
                <a:ea typeface="微软雅黑" panose="020B0503020204020204" charset="-122"/>
              </a:rPr>
              <a:t>了解客观环境</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marL="0" lvl="0" indent="0">
              <a:lnSpc>
                <a:spcPct val="150000"/>
              </a:lnSpc>
              <a:spcBef>
                <a:spcPct val="0"/>
              </a:spcBef>
              <a:buNone/>
            </a:pP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2.</a:t>
            </a:r>
            <a:r>
              <a:rPr lang="zh-CN" altLang="en-US" sz="2400" dirty="0" smtClean="0">
                <a:latin typeface="微软雅黑" panose="020B0503020204020204" charset="-122"/>
                <a:ea typeface="微软雅黑" panose="020B0503020204020204" charset="-122"/>
              </a:rPr>
              <a:t>在</a:t>
            </a:r>
            <a:r>
              <a:rPr lang="zh-CN" altLang="en-US" sz="2400" dirty="0" smtClean="0">
                <a:solidFill>
                  <a:srgbClr val="FF0000"/>
                </a:solidFill>
                <a:latin typeface="微软雅黑" panose="020B0503020204020204" charset="-122"/>
                <a:ea typeface="微软雅黑" panose="020B0503020204020204" charset="-122"/>
              </a:rPr>
              <a:t>选择国外合作伙伴</a:t>
            </a:r>
            <a:r>
              <a:rPr lang="zh-CN" altLang="en-US" sz="2400" dirty="0" smtClean="0">
                <a:latin typeface="微软雅黑" panose="020B0503020204020204" charset="-122"/>
                <a:ea typeface="微软雅黑" panose="020B0503020204020204" charset="-122"/>
              </a:rPr>
              <a:t>时，主动咨询专家的意见有助于我们避免因伙伴选择不当而造成的风险损失。</a:t>
            </a:r>
            <a:endParaRPr lang="en-US" altLang="zh-CN" sz="2400" dirty="0" smtClean="0">
              <a:latin typeface="微软雅黑" panose="020B0503020204020204" charset="-122"/>
              <a:ea typeface="微软雅黑" panose="020B0503020204020204" charset="-122"/>
            </a:endParaRPr>
          </a:p>
          <a:p>
            <a:pPr marL="0" lvl="0" indent="0">
              <a:lnSpc>
                <a:spcPct val="150000"/>
              </a:lnSpc>
              <a:spcBef>
                <a:spcPct val="0"/>
              </a:spcBef>
              <a:buNone/>
            </a:pP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3.</a:t>
            </a:r>
            <a:r>
              <a:rPr lang="zh-CN" altLang="en-US" sz="2400" dirty="0" smtClean="0">
                <a:latin typeface="微软雅黑" panose="020B0503020204020204" charset="-122"/>
                <a:ea typeface="微软雅黑" panose="020B0503020204020204" charset="-122"/>
              </a:rPr>
              <a:t>政治风险、自然灾害风险主要是</a:t>
            </a:r>
            <a:r>
              <a:rPr lang="zh-CN" altLang="en-US" sz="2400" dirty="0" smtClean="0">
                <a:solidFill>
                  <a:srgbClr val="FF0000"/>
                </a:solidFill>
                <a:latin typeface="微软雅黑" panose="020B0503020204020204" charset="-122"/>
                <a:ea typeface="微软雅黑" panose="020B0503020204020204" charset="-122"/>
              </a:rPr>
              <a:t>纯风险</a:t>
            </a:r>
            <a:r>
              <a:rPr lang="zh-CN" altLang="en-US" sz="2400" dirty="0" smtClean="0">
                <a:latin typeface="微软雅黑" panose="020B0503020204020204" charset="-122"/>
                <a:ea typeface="微软雅黑" panose="020B0503020204020204" charset="-122"/>
              </a:rPr>
              <a:t>，难以预测，一旦造成危害，后果非常严重。请教有关方面专家可能会得到有价值的信息与启发。</a:t>
            </a:r>
            <a:endParaRPr lang="en-US" altLang="zh-CN" sz="24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170816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4534" y="3237969"/>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5" name="文本框 4"/>
          <p:cNvSpPr txBox="1"/>
          <p:nvPr/>
        </p:nvSpPr>
        <p:spPr>
          <a:xfrm>
            <a:off x="2430549" y="1266339"/>
            <a:ext cx="9320747" cy="452431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保险一般仅适用于</a:t>
            </a:r>
            <a:r>
              <a:rPr lang="en-US" altLang="zh-CN" sz="2400" u="sng" dirty="0" err="1" smtClean="0">
                <a:solidFill>
                  <a:srgbClr val="C00000"/>
                </a:solidFill>
                <a:latin typeface="微软雅黑" panose="020B0503020204020204" charset="-122"/>
                <a:ea typeface="微软雅黑" panose="020B0503020204020204" charset="-122"/>
              </a:rPr>
              <a:t>纯风险</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信贷担保是一种支付手段</a:t>
            </a:r>
            <a:r>
              <a:rPr lang="en-US" altLang="zh-CN" sz="2400" dirty="0" err="1">
                <a:latin typeface="微软雅黑" panose="020B0503020204020204" charset="-122"/>
                <a:ea typeface="微软雅黑" panose="020B0503020204020204" charset="-122"/>
              </a:rPr>
              <a:t>，也有规避风险的作用。通常由银行作出，分为三种</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（1）</a:t>
            </a:r>
            <a:r>
              <a:rPr lang="en-US" altLang="zh-CN" sz="2400" u="sng" dirty="0">
                <a:solidFill>
                  <a:srgbClr val="C00000"/>
                </a:solidFill>
                <a:latin typeface="楷体" panose="02010609060101010101" pitchFamily="49" charset="-122"/>
                <a:ea typeface="楷体" panose="02010609060101010101" pitchFamily="49" charset="-122"/>
              </a:rPr>
              <a:t>投标保证书</a:t>
            </a:r>
            <a:r>
              <a:rPr lang="en-US" altLang="zh-CN" sz="2400" dirty="0">
                <a:latin typeface="楷体" panose="02010609060101010101" pitchFamily="49" charset="-122"/>
                <a:ea typeface="楷体" panose="02010609060101010101" pitchFamily="49" charset="-122"/>
              </a:rPr>
              <a:t>。要求投标者在投标的同时提供银行的投标保证书。</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（2）</a:t>
            </a:r>
            <a:r>
              <a:rPr lang="en-US" altLang="zh-CN" sz="2400" u="sng" dirty="0">
                <a:solidFill>
                  <a:srgbClr val="C00000"/>
                </a:solidFill>
                <a:latin typeface="楷体" panose="02010609060101010101" pitchFamily="49" charset="-122"/>
                <a:ea typeface="楷体" panose="02010609060101010101" pitchFamily="49" charset="-122"/>
              </a:rPr>
              <a:t>履约保证书</a:t>
            </a:r>
            <a:r>
              <a:rPr lang="en-US" altLang="zh-CN" sz="2400" dirty="0">
                <a:latin typeface="楷体" panose="02010609060101010101" pitchFamily="49" charset="-122"/>
                <a:ea typeface="楷体" panose="02010609060101010101" pitchFamily="49" charset="-122"/>
              </a:rPr>
              <a:t>。业主可以要求供应商提供银行担保，一旦发生不履约情况，业主就可以从银行得到补偿。</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（3）</a:t>
            </a:r>
            <a:r>
              <a:rPr lang="en-US" altLang="zh-CN" sz="2400" u="sng" dirty="0">
                <a:solidFill>
                  <a:srgbClr val="C00000"/>
                </a:solidFill>
                <a:latin typeface="楷体" panose="02010609060101010101" pitchFamily="49" charset="-122"/>
                <a:ea typeface="楷体" panose="02010609060101010101" pitchFamily="49" charset="-122"/>
              </a:rPr>
              <a:t>预付款担保</a:t>
            </a:r>
            <a:r>
              <a:rPr lang="en-US" altLang="zh-CN" sz="2400" dirty="0">
                <a:latin typeface="楷体" panose="02010609060101010101" pitchFamily="49" charset="-122"/>
                <a:ea typeface="楷体" panose="02010609060101010101" pitchFamily="49" charset="-122"/>
              </a:rPr>
              <a:t>。在业主向供应商支付预付款时，可向供应商等索取银行担保，以保证自身利益。</a:t>
            </a:r>
          </a:p>
        </p:txBody>
      </p:sp>
      <p:sp>
        <p:nvSpPr>
          <p:cNvPr id="17" name="矩形 16"/>
          <p:cNvSpPr/>
          <p:nvPr/>
        </p:nvSpPr>
        <p:spPr>
          <a:xfrm>
            <a:off x="-21929" y="2266410"/>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保险信贷担保</a:t>
            </a:r>
          </a:p>
        </p:txBody>
      </p:sp>
      <p:sp>
        <p:nvSpPr>
          <p:cNvPr id="1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利用</a:t>
            </a:r>
            <a:r>
              <a:rPr lang="zh-CN" altLang="en-US" sz="1400" dirty="0">
                <a:solidFill>
                  <a:schemeClr val="bg1">
                    <a:lumMod val="75000"/>
                  </a:schemeClr>
                </a:solidFill>
                <a:latin typeface="黑体" panose="02010609060101010101" pitchFamily="49" charset="-122"/>
                <a:ea typeface="黑体" panose="02010609060101010101" pitchFamily="49" charset="-122"/>
              </a:rPr>
              <a:t>保险市场和信贷担保工具避险法</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8"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a:xfrm>
            <a:off x="9816144" y="437635"/>
            <a:ext cx="2375855"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3225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9" name="圆角矩形 18"/>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0" name="圆角矩形 19"/>
          <p:cNvSpPr/>
          <p:nvPr/>
        </p:nvSpPr>
        <p:spPr>
          <a:xfrm>
            <a:off x="2960982" y="4818971"/>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5" name="组合 4"/>
          <p:cNvGrpSpPr/>
          <p:nvPr/>
        </p:nvGrpSpPr>
        <p:grpSpPr>
          <a:xfrm>
            <a:off x="2234559" y="2003644"/>
            <a:ext cx="716701" cy="3101978"/>
            <a:chOff x="2200288" y="2123777"/>
            <a:chExt cx="840162" cy="3101978"/>
          </a:xfrm>
        </p:grpSpPr>
        <p:grpSp>
          <p:nvGrpSpPr>
            <p:cNvPr id="21" name="组合 20"/>
            <p:cNvGrpSpPr/>
            <p:nvPr/>
          </p:nvGrpSpPr>
          <p:grpSpPr>
            <a:xfrm>
              <a:off x="2200288" y="2123777"/>
              <a:ext cx="827863" cy="3101978"/>
              <a:chOff x="3505235" y="1355133"/>
              <a:chExt cx="1382209" cy="4037980"/>
            </a:xfrm>
          </p:grpSpPr>
          <p:grpSp>
            <p:nvGrpSpPr>
              <p:cNvPr id="22" name="组合 21"/>
              <p:cNvGrpSpPr/>
              <p:nvPr/>
            </p:nvGrpSpPr>
            <p:grpSpPr>
              <a:xfrm>
                <a:off x="4221240" y="1355133"/>
                <a:ext cx="666204" cy="4037980"/>
                <a:chOff x="3715496" y="352457"/>
                <a:chExt cx="609008" cy="4504982"/>
              </a:xfrm>
            </p:grpSpPr>
            <p:grpSp>
              <p:nvGrpSpPr>
                <p:cNvPr id="24" name="组合 30"/>
                <p:cNvGrpSpPr>
                  <a:grpSpLocks/>
                </p:cNvGrpSpPr>
                <p:nvPr/>
              </p:nvGrpSpPr>
              <p:grpSpPr bwMode="auto">
                <a:xfrm rot="16200000">
                  <a:off x="2996819" y="1071136"/>
                  <a:ext cx="2046363" cy="609006"/>
                  <a:chOff x="0" y="504056"/>
                  <a:chExt cx="6032665" cy="648073"/>
                </a:xfrm>
              </p:grpSpPr>
              <p:sp>
                <p:nvSpPr>
                  <p:cNvPr id="30"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1"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6" name="组合 30"/>
                <p:cNvGrpSpPr>
                  <a:grpSpLocks/>
                </p:cNvGrpSpPr>
                <p:nvPr/>
              </p:nvGrpSpPr>
              <p:grpSpPr bwMode="auto">
                <a:xfrm rot="16200000">
                  <a:off x="2996817" y="3529755"/>
                  <a:ext cx="2046363" cy="609005"/>
                  <a:chOff x="0" y="504056"/>
                  <a:chExt cx="6032665" cy="648072"/>
                </a:xfrm>
              </p:grpSpPr>
              <p:sp>
                <p:nvSpPr>
                  <p:cNvPr id="28"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9"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7" name="直接连接符 26"/>
                <p:cNvCxnSpPr>
                  <a:stCxn id="30" idx="0"/>
                  <a:endCxn id="28"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直接连接符 22"/>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33" name="矩形 3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利用各种</a:t>
            </a:r>
            <a:r>
              <a:rPr lang="zh-CN" altLang="en-US" sz="1400" dirty="0">
                <a:solidFill>
                  <a:schemeClr val="bg1">
                    <a:lumMod val="75000"/>
                  </a:schemeClr>
                </a:solidFill>
                <a:latin typeface="黑体" panose="02010609060101010101" pitchFamily="49" charset="-122"/>
                <a:ea typeface="黑体" panose="02010609060101010101" pitchFamily="49" charset="-122"/>
              </a:rPr>
              <a:t>技术手段法</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pic>
        <p:nvPicPr>
          <p:cNvPr id="3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圆角矩形 39"/>
          <p:cNvSpPr/>
          <p:nvPr/>
        </p:nvSpPr>
        <p:spPr>
          <a:xfrm>
            <a:off x="9816146" y="820151"/>
            <a:ext cx="1389247"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969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0"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圆角矩形 21"/>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8822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91556"/>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310868"/>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17598"/>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55933"/>
            <a:ext cx="3215238" cy="1405193"/>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（1）平衡法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）易货交易法 </a:t>
            </a:r>
            <a:r>
              <a:rPr lang="en-US" altLang="zh-CN" sz="2000" dirty="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39" name="左大括号 38"/>
          <p:cNvSpPr/>
          <p:nvPr/>
        </p:nvSpPr>
        <p:spPr>
          <a:xfrm>
            <a:off x="8483679" y="13375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504779"/>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69274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2"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966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55933"/>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2</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3</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易货交易法 </a:t>
            </a:r>
            <a:r>
              <a:rPr lang="en-US" altLang="zh-CN" sz="2000" u="sng" dirty="0">
                <a:solidFill>
                  <a:schemeClr val="bg1">
                    <a:lumMod val="75000"/>
                  </a:schemeClr>
                </a:solidFill>
                <a:latin typeface="楷体" panose="02010609060101010101" pitchFamily="49" charset="-122"/>
                <a:ea typeface="楷体" panose="02010609060101010101" pitchFamily="49" charset="-122"/>
              </a:rPr>
              <a:t>    </a:t>
            </a:r>
            <a:endParaRPr lang="zh-CN" altLang="en-US" sz="2000" u="sng" dirty="0">
              <a:solidFill>
                <a:schemeClr val="bg1">
                  <a:lumMod val="75000"/>
                </a:schemeClr>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8673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608896" y="3284646"/>
            <a:ext cx="9352605" cy="2862322"/>
          </a:xfrm>
          <a:prstGeom prst="rect">
            <a:avLst/>
          </a:prstGeom>
        </p:spPr>
        <p:txBody>
          <a:bodyPr wrap="square">
            <a:spAutoFit/>
          </a:bodyPr>
          <a:lstStyle/>
          <a:p>
            <a:pPr lvl="0">
              <a:lnSpc>
                <a:spcPct val="150000"/>
              </a:lnSpc>
              <a:spcBef>
                <a:spcPct val="0"/>
              </a:spcBef>
            </a:pPr>
            <a:r>
              <a:rPr lang="en-US" altLang="zh-CN" sz="2400" dirty="0">
                <a:solidFill>
                  <a:srgbClr val="C00000"/>
                </a:solidFill>
                <a:latin typeface="楷体" panose="02010609060101010101" pitchFamily="49" charset="-122"/>
                <a:ea typeface="楷体" panose="02010609060101010101" pitchFamily="49" charset="-122"/>
              </a:rPr>
              <a:t>（1）</a:t>
            </a:r>
            <a:r>
              <a:rPr lang="en-US" altLang="zh-CN" sz="2400" u="sng" dirty="0">
                <a:solidFill>
                  <a:srgbClr val="C00000"/>
                </a:solidFill>
                <a:latin typeface="楷体" panose="02010609060101010101" pitchFamily="49" charset="-122"/>
                <a:ea typeface="楷体" panose="02010609060101010101" pitchFamily="49" charset="-122"/>
              </a:rPr>
              <a:t>平衡法</a:t>
            </a:r>
            <a:r>
              <a:rPr lang="zh-CN" altLang="en-US" sz="2400" u="sng" dirty="0">
                <a:solidFill>
                  <a:srgbClr val="C00000"/>
                </a:solidFill>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可分为单项平衡法和综合平衡法两种。</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）单项平衡。将某一项具体交易的货币平衡称为单项平衡。</a:t>
            </a:r>
          </a:p>
          <a:p>
            <a:pPr lvl="0">
              <a:lnSpc>
                <a:spcPct val="150000"/>
              </a:lnSpc>
              <a:spcBef>
                <a:spcPct val="0"/>
              </a:spcBef>
            </a:pPr>
            <a:r>
              <a:rPr lang="zh-CN" altLang="en-US"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）综合平衡</a:t>
            </a:r>
            <a:r>
              <a:rPr lang="zh-CN" altLang="en-US" sz="2400" dirty="0" smtClean="0">
                <a:latin typeface="楷体" panose="02010609060101010101" pitchFamily="49" charset="-122"/>
                <a:ea typeface="楷体" panose="02010609060101010101" pitchFamily="49" charset="-122"/>
              </a:rPr>
              <a:t>。将</a:t>
            </a:r>
            <a:r>
              <a:rPr lang="zh-CN" altLang="en-US" sz="2400" dirty="0">
                <a:latin typeface="楷体" panose="02010609060101010101" pitchFamily="49" charset="-122"/>
                <a:ea typeface="楷体" panose="02010609060101010101" pitchFamily="49" charset="-122"/>
              </a:rPr>
              <a:t>公司一系列交易或整个对外经济活动中的货币平衡称为综合平衡。它是将两笔或多笔对外交易业务联结在一起选择计价货币。</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圆角矩形 27"/>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8768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439466"/>
            <a:ext cx="2283377" cy="6404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55933"/>
            <a:ext cx="3215238" cy="1477328"/>
          </a:xfrm>
          <a:prstGeom prst="rect">
            <a:avLst/>
          </a:prstGeom>
        </p:spPr>
        <p:txBody>
          <a:bodyPr wrap="square">
            <a:spAutoFit/>
          </a:bodyPr>
          <a:lstStyle/>
          <a:p>
            <a:pPr lvl="0">
              <a:lnSpc>
                <a:spcPct val="150000"/>
              </a:lnSpc>
              <a:spcBef>
                <a:spcPct val="0"/>
              </a:spcBef>
            </a:pPr>
            <a:r>
              <a:rPr lang="en-US" altLang="zh-CN" sz="2000" dirty="0">
                <a:solidFill>
                  <a:schemeClr val="bg1">
                    <a:lumMod val="75000"/>
                  </a:schemeClr>
                </a:solidFill>
                <a:latin typeface="楷体" panose="02010609060101010101" pitchFamily="49" charset="-122"/>
                <a:ea typeface="楷体" panose="02010609060101010101" pitchFamily="49" charset="-122"/>
              </a:rPr>
              <a:t>（1）</a:t>
            </a:r>
            <a:r>
              <a:rPr lang="en-US" altLang="zh-CN" sz="2000" u="sng" dirty="0">
                <a:solidFill>
                  <a:schemeClr val="bg1">
                    <a:lumMod val="75000"/>
                  </a:schemeClr>
                </a:solidFill>
                <a:latin typeface="楷体" panose="02010609060101010101" pitchFamily="49" charset="-122"/>
                <a:ea typeface="楷体" panose="02010609060101010101" pitchFamily="49" charset="-122"/>
              </a:rPr>
              <a:t>平衡法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3</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易货交易法 </a:t>
            </a:r>
            <a:r>
              <a:rPr lang="en-US" altLang="zh-CN" sz="2000" u="sng" dirty="0">
                <a:solidFill>
                  <a:schemeClr val="bg1">
                    <a:lumMod val="75000"/>
                  </a:schemeClr>
                </a:solidFill>
                <a:latin typeface="楷体" panose="02010609060101010101" pitchFamily="49" charset="-122"/>
                <a:ea typeface="楷体" panose="02010609060101010101" pitchFamily="49" charset="-122"/>
              </a:rPr>
              <a:t>    </a:t>
            </a:r>
            <a:endParaRPr lang="zh-CN" altLang="en-US" sz="2000" u="sng" dirty="0">
              <a:solidFill>
                <a:schemeClr val="bg1">
                  <a:lumMod val="75000"/>
                </a:schemeClr>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8673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2608896" y="3623524"/>
            <a:ext cx="9222000" cy="1754326"/>
          </a:xfrm>
          <a:prstGeom prst="rect">
            <a:avLst/>
          </a:prstGeom>
        </p:spPr>
        <p:txBody>
          <a:bodyPr wrap="square">
            <a:spAutoFit/>
          </a:bodyPr>
          <a:lstStyle/>
          <a:p>
            <a:pPr lvl="0">
              <a:lnSpc>
                <a:spcPct val="150000"/>
              </a:lnSpc>
              <a:spcBef>
                <a:spcPct val="0"/>
              </a:spcBef>
            </a:pPr>
            <a:r>
              <a:rPr lang="zh-CN" altLang="en-US" sz="2400" dirty="0">
                <a:solidFill>
                  <a:srgbClr val="C00000"/>
                </a:solidFill>
                <a:latin typeface="楷体" panose="02010609060101010101" pitchFamily="49" charset="-122"/>
                <a:ea typeface="楷体" panose="02010609060101010101" pitchFamily="49" charset="-122"/>
              </a:rPr>
              <a:t>（</a:t>
            </a:r>
            <a:r>
              <a:rPr lang="en-US" altLang="zh-CN" sz="2400" dirty="0">
                <a:solidFill>
                  <a:srgbClr val="C00000"/>
                </a:solidFill>
                <a:latin typeface="楷体" panose="02010609060101010101" pitchFamily="49" charset="-122"/>
                <a:ea typeface="楷体" panose="02010609060101010101" pitchFamily="49" charset="-122"/>
              </a:rPr>
              <a:t>2</a:t>
            </a:r>
            <a:r>
              <a:rPr lang="zh-CN" altLang="en-US" sz="2400" dirty="0">
                <a:solidFill>
                  <a:srgbClr val="C00000"/>
                </a:solidFill>
                <a:latin typeface="楷体" panose="02010609060101010101" pitchFamily="49" charset="-122"/>
                <a:ea typeface="楷体" panose="02010609060101010101" pitchFamily="49" charset="-122"/>
              </a:rPr>
              <a:t>）</a:t>
            </a:r>
            <a:r>
              <a:rPr lang="zh-CN" altLang="en-US" sz="2400" u="sng" dirty="0">
                <a:solidFill>
                  <a:srgbClr val="C00000"/>
                </a:solidFill>
                <a:latin typeface="楷体" panose="02010609060101010101" pitchFamily="49" charset="-122"/>
                <a:ea typeface="楷体" panose="02010609060101010101" pitchFamily="49" charset="-122"/>
              </a:rPr>
              <a:t>人民币计价法</a:t>
            </a:r>
            <a:endParaRPr lang="en-US" altLang="zh-CN" sz="2400" u="sng" dirty="0">
              <a:solidFill>
                <a:srgbClr val="C00000"/>
              </a:solidFill>
              <a:latin typeface="楷体" panose="02010609060101010101" pitchFamily="49" charset="-122"/>
              <a:ea typeface="楷体" panose="02010609060101010101" pitchFamily="49" charset="-122"/>
            </a:endParaRPr>
          </a:p>
          <a:p>
            <a:pPr lvl="0">
              <a:lnSpc>
                <a:spcPct val="150000"/>
              </a:lnSpc>
              <a:spcBef>
                <a:spcPct val="0"/>
              </a:spcBef>
            </a:pPr>
            <a:r>
              <a:rPr lang="zh-CN" altLang="en-US" sz="2400" dirty="0">
                <a:solidFill>
                  <a:prstClr val="black"/>
                </a:solidFill>
                <a:latin typeface="楷体" panose="02010609060101010101" pitchFamily="49" charset="-122"/>
                <a:ea typeface="楷体" panose="02010609060101010101" pitchFamily="49" charset="-122"/>
              </a:rPr>
              <a:t>   如果在国际商务活动的结算中，能够争取到以人民币作为计价货币，我方直接收付的都是人民币，就不存在与外币的兑换折算问题。</a:t>
            </a:r>
          </a:p>
        </p:txBody>
      </p:sp>
      <p:sp>
        <p:nvSpPr>
          <p:cNvPr id="24" name="矩形 2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7"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933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55933"/>
            <a:ext cx="3215238" cy="1477328"/>
          </a:xfrm>
          <a:prstGeom prst="rect">
            <a:avLst/>
          </a:prstGeom>
        </p:spPr>
        <p:txBody>
          <a:bodyPr wrap="square">
            <a:spAutoFit/>
          </a:bodyPr>
          <a:lstStyle/>
          <a:p>
            <a:pPr lvl="0">
              <a:lnSpc>
                <a:spcPct val="150000"/>
              </a:lnSpc>
              <a:spcBef>
                <a:spcPct val="0"/>
              </a:spcBef>
            </a:pPr>
            <a:r>
              <a:rPr lang="en-US" altLang="zh-CN" sz="2000" dirty="0">
                <a:solidFill>
                  <a:schemeClr val="bg1">
                    <a:lumMod val="75000"/>
                  </a:schemeClr>
                </a:solidFill>
                <a:latin typeface="楷体" panose="02010609060101010101" pitchFamily="49" charset="-122"/>
                <a:ea typeface="楷体" panose="02010609060101010101" pitchFamily="49" charset="-122"/>
              </a:rPr>
              <a:t>（1）</a:t>
            </a:r>
            <a:r>
              <a:rPr lang="en-US" altLang="zh-CN" sz="2000" u="sng" dirty="0">
                <a:solidFill>
                  <a:schemeClr val="bg1">
                    <a:lumMod val="75000"/>
                  </a:schemeClr>
                </a:solidFill>
                <a:latin typeface="楷体" panose="02010609060101010101" pitchFamily="49" charset="-122"/>
                <a:ea typeface="楷体" panose="02010609060101010101" pitchFamily="49" charset="-122"/>
              </a:rPr>
              <a:t>平衡法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2</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8673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2682568" y="3351945"/>
            <a:ext cx="9094062" cy="2862322"/>
          </a:xfrm>
          <a:prstGeom prst="rect">
            <a:avLst/>
          </a:prstGeom>
        </p:spPr>
        <p:txBody>
          <a:bodyPr wrap="square">
            <a:spAutoFit/>
          </a:bodyPr>
          <a:lstStyle/>
          <a:p>
            <a:pPr lvl="0" eaLnBrk="0" fontAlgn="base" hangingPunct="0">
              <a:lnSpc>
                <a:spcPct val="150000"/>
              </a:lnSpc>
              <a:spcBef>
                <a:spcPct val="0"/>
              </a:spcBef>
              <a:spcAft>
                <a:spcPct val="0"/>
              </a:spcAft>
            </a:pPr>
            <a:r>
              <a:rPr lang="en-US" altLang="zh-CN" sz="2400" dirty="0">
                <a:solidFill>
                  <a:srgbClr val="C00000"/>
                </a:solidFill>
                <a:latin typeface="楷体" panose="02010609060101010101" pitchFamily="49" charset="-122"/>
                <a:ea typeface="楷体" panose="02010609060101010101" pitchFamily="49" charset="-122"/>
              </a:rPr>
              <a:t>（3）</a:t>
            </a:r>
            <a:r>
              <a:rPr lang="en-US" altLang="zh-CN" sz="2400" u="sng" dirty="0">
                <a:solidFill>
                  <a:srgbClr val="C00000"/>
                </a:solidFill>
                <a:latin typeface="楷体" panose="02010609060101010101" pitchFamily="49" charset="-122"/>
                <a:ea typeface="楷体" panose="02010609060101010101" pitchFamily="49" charset="-122"/>
              </a:rPr>
              <a:t>易货交易法。</a:t>
            </a:r>
          </a:p>
          <a:p>
            <a:pPr lvl="0" eaLnBrk="0" fontAlgn="base" hangingPunct="0">
              <a:lnSpc>
                <a:spcPct val="150000"/>
              </a:lnSpc>
              <a:spcBef>
                <a:spcPct val="0"/>
              </a:spcBef>
              <a:spcAft>
                <a:spcPct val="0"/>
              </a:spcAft>
            </a:pPr>
            <a:r>
              <a:rPr lang="en-US" altLang="zh-CN" sz="2400" dirty="0" smtClean="0">
                <a:solidFill>
                  <a:prstClr val="black"/>
                </a:solidFill>
                <a:latin typeface="楷体" panose="02010609060101010101" pitchFamily="49" charset="-122"/>
                <a:ea typeface="楷体" panose="02010609060101010101" pitchFamily="49" charset="-122"/>
              </a:rPr>
              <a:t>   如交易双方达成协议</a:t>
            </a:r>
            <a:r>
              <a:rPr lang="en-US" altLang="zh-CN" sz="2400" dirty="0">
                <a:solidFill>
                  <a:prstClr val="black"/>
                </a:solidFill>
                <a:latin typeface="楷体" panose="02010609060101010101" pitchFamily="49" charset="-122"/>
                <a:ea typeface="楷体" panose="02010609060101010101" pitchFamily="49" charset="-122"/>
              </a:rPr>
              <a:t>，在一定的时间内对等地从对方购买相同金额的货物或劳务，并用</a:t>
            </a:r>
            <a:r>
              <a:rPr lang="en-US" altLang="zh-CN" sz="2400" dirty="0">
                <a:solidFill>
                  <a:srgbClr val="C00000"/>
                </a:solidFill>
                <a:latin typeface="楷体" panose="02010609060101010101" pitchFamily="49" charset="-122"/>
                <a:ea typeface="楷体" panose="02010609060101010101" pitchFamily="49" charset="-122"/>
              </a:rPr>
              <a:t>同一种货币</a:t>
            </a:r>
            <a:r>
              <a:rPr lang="en-US" altLang="zh-CN" sz="2400" dirty="0">
                <a:solidFill>
                  <a:prstClr val="black"/>
                </a:solidFill>
                <a:latin typeface="楷体" panose="02010609060101010101" pitchFamily="49" charset="-122"/>
                <a:ea typeface="楷体" panose="02010609060101010101" pitchFamily="49" charset="-122"/>
              </a:rPr>
              <a:t>进行清算，这就可以完全消除外汇风险。这是由于双方都保持着进出口平衡，又都用同一种货币（如人民币或美元等）计价。</a:t>
            </a:r>
          </a:p>
        </p:txBody>
      </p:sp>
      <p:sp>
        <p:nvSpPr>
          <p:cNvPr id="26" name="矩形 2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3"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7"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5450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左大括号 2"/>
          <p:cNvSpPr/>
          <p:nvPr/>
        </p:nvSpPr>
        <p:spPr>
          <a:xfrm>
            <a:off x="1524003" y="2913873"/>
            <a:ext cx="293910" cy="224314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sp>
        <p:nvSpPr>
          <p:cNvPr id="9" name="文本框 8"/>
          <p:cNvSpPr txBox="1"/>
          <p:nvPr/>
        </p:nvSpPr>
        <p:spPr>
          <a:xfrm>
            <a:off x="2249449" y="1871772"/>
            <a:ext cx="2282939" cy="58477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b="1" dirty="0">
                <a:solidFill>
                  <a:schemeClr val="tx1">
                    <a:lumMod val="85000"/>
                    <a:lumOff val="15000"/>
                  </a:schemeClr>
                </a:solidFill>
                <a:latin typeface="微软雅黑" pitchFamily="34" charset="-122"/>
                <a:ea typeface="微软雅黑" pitchFamily="34" charset="-122"/>
                <a:sym typeface="+mn-ea"/>
              </a:rPr>
              <a:t>广义分类：</a:t>
            </a:r>
          </a:p>
        </p:txBody>
      </p:sp>
      <p:cxnSp>
        <p:nvCxnSpPr>
          <p:cNvPr id="8" name="直接连接符 7"/>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336800" y="2953917"/>
            <a:ext cx="9423402" cy="2308324"/>
          </a:xfrm>
          <a:prstGeom prst="rect">
            <a:avLst/>
          </a:prstGeom>
        </p:spPr>
        <p:txBody>
          <a:bodyPr wrap="square">
            <a:spAutoFit/>
          </a:bodyPr>
          <a:lstStyle/>
          <a:p>
            <a:pPr>
              <a:lnSpc>
                <a:spcPct val="150000"/>
              </a:lnSpc>
            </a:pPr>
            <a:r>
              <a:rPr lang="en-US" altLang="zh-CN" sz="2400" b="1" dirty="0" smtClean="0">
                <a:latin typeface="幼圆" panose="02010509060101010101" pitchFamily="49" charset="-122"/>
                <a:ea typeface="幼圆" panose="02010509060101010101" pitchFamily="49" charset="-122"/>
                <a:cs typeface="Times New Roman" panose="02020603050405020304" pitchFamily="18" charset="0"/>
              </a:rPr>
              <a:t>   </a:t>
            </a:r>
            <a:r>
              <a:rPr lang="en-US" altLang="zh-CN" sz="2400" b="1" u="sng" dirty="0" smtClean="0">
                <a:latin typeface="幼圆" panose="02010509060101010101" pitchFamily="49" charset="-122"/>
                <a:ea typeface="幼圆" panose="02010509060101010101" pitchFamily="49" charset="-122"/>
                <a:cs typeface="Times New Roman" panose="02020603050405020304" pitchFamily="18" charset="0"/>
              </a:rPr>
              <a:t>1</a:t>
            </a:r>
            <a:r>
              <a:rPr lang="en-US" altLang="zh-CN" sz="2400" b="1" u="sng" dirty="0">
                <a:latin typeface="幼圆" panose="02010509060101010101" pitchFamily="49" charset="-122"/>
                <a:ea typeface="幼圆" panose="02010509060101010101" pitchFamily="49" charset="-122"/>
                <a:cs typeface="Times New Roman" panose="02020603050405020304" pitchFamily="18" charset="0"/>
              </a:rPr>
              <a:t>.</a:t>
            </a:r>
            <a:r>
              <a:rPr lang="zh-CN" altLang="en-US" sz="2400" b="1" u="sng" dirty="0">
                <a:latin typeface="幼圆" panose="02010509060101010101" pitchFamily="49" charset="-122"/>
                <a:ea typeface="幼圆" panose="02010509060101010101" pitchFamily="49" charset="-122"/>
                <a:cs typeface="Times New Roman" panose="02020603050405020304" pitchFamily="18" charset="0"/>
              </a:rPr>
              <a:t>非人员风险</a:t>
            </a:r>
            <a:r>
              <a:rPr lang="zh-CN" altLang="en-US" sz="2400" b="1" dirty="0">
                <a:latin typeface="幼圆" panose="02010509060101010101" pitchFamily="49" charset="-122"/>
                <a:ea typeface="幼圆" panose="020105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谈判人员无法控制的，既难以预测，又难以防范，使谈判人员往往只能作出</a:t>
            </a: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被动的反应</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的风险，如政治风险、市场风险、技术风险、合同风险、自然风险等。</a:t>
            </a:r>
          </a:p>
          <a:p>
            <a:pPr>
              <a:lnSpc>
                <a:spcPct val="150000"/>
              </a:lnSpc>
            </a:pPr>
            <a:r>
              <a:rPr lang="en-US" altLang="zh-CN" sz="2400" b="1" dirty="0" smtClean="0">
                <a:latin typeface="幼圆" panose="02010509060101010101" pitchFamily="49" charset="-122"/>
                <a:ea typeface="幼圆" panose="02010509060101010101" pitchFamily="49" charset="-122"/>
                <a:cs typeface="Times New Roman" panose="02020603050405020304" pitchFamily="18" charset="0"/>
              </a:rPr>
              <a:t>   </a:t>
            </a:r>
            <a:r>
              <a:rPr lang="en-US" altLang="zh-CN" sz="2400" b="1" u="sng" dirty="0" smtClean="0">
                <a:latin typeface="幼圆" panose="02010509060101010101" pitchFamily="49" charset="-122"/>
                <a:ea typeface="幼圆" panose="02010509060101010101" pitchFamily="49" charset="-122"/>
                <a:cs typeface="Times New Roman" panose="02020603050405020304" pitchFamily="18" charset="0"/>
              </a:rPr>
              <a:t>2</a:t>
            </a:r>
            <a:r>
              <a:rPr lang="en-US" altLang="zh-CN" sz="2400" b="1" u="sng" dirty="0">
                <a:latin typeface="幼圆" panose="02010509060101010101" pitchFamily="49" charset="-122"/>
                <a:ea typeface="幼圆" panose="02010509060101010101" pitchFamily="49" charset="-122"/>
                <a:cs typeface="Times New Roman" panose="02020603050405020304" pitchFamily="18" charset="0"/>
              </a:rPr>
              <a:t>.</a:t>
            </a:r>
            <a:r>
              <a:rPr lang="zh-CN" altLang="en-US" sz="2400" b="1" u="sng" dirty="0">
                <a:latin typeface="幼圆" panose="02010509060101010101" pitchFamily="49" charset="-122"/>
                <a:ea typeface="幼圆" panose="02010509060101010101" pitchFamily="49" charset="-122"/>
                <a:cs typeface="Times New Roman" panose="02020603050405020304" pitchFamily="18" charset="0"/>
              </a:rPr>
              <a:t>人员风险</a:t>
            </a:r>
            <a:r>
              <a:rPr lang="zh-CN" altLang="en-US" sz="2400" b="1" dirty="0">
                <a:latin typeface="幼圆" panose="02010509060101010101" pitchFamily="49" charset="-122"/>
                <a:ea typeface="幼圆" panose="020105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主要有素质风险、技术风险、沟通风险等</a:t>
            </a:r>
          </a:p>
        </p:txBody>
      </p:sp>
      <p:sp>
        <p:nvSpPr>
          <p:cNvPr id="11" name="矩形 10"/>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2" name="直接连接符 11"/>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14" name="矩形 13"/>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15" name="矩形 14"/>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16" name="矩形 15"/>
          <p:cNvSpPr/>
          <p:nvPr/>
        </p:nvSpPr>
        <p:spPr>
          <a:xfrm>
            <a:off x="-12248" y="1451409"/>
            <a:ext cx="1951296" cy="461665"/>
          </a:xfrm>
          <a:prstGeom prst="rect">
            <a:avLst/>
          </a:prstGeom>
        </p:spPr>
        <p:txBody>
          <a:bodyPr wrap="square">
            <a:spAutoFit/>
          </a:bodyPr>
          <a:lstStyle/>
          <a:p>
            <a:pPr algn="ctr"/>
            <a:r>
              <a:rPr lang="zh-CN" altLang="en-US" sz="2400" dirty="0">
                <a:solidFill>
                  <a:schemeClr val="tx1"/>
                </a:solidFill>
                <a:latin typeface="微软雅黑" panose="020B0503020204020204" pitchFamily="34" charset="-122"/>
                <a:ea typeface="微软雅黑" panose="020B0503020204020204" pitchFamily="34" charset="-122"/>
              </a:rPr>
              <a:t>政治风险</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57" y="213338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43"/>
          <p:cNvSpPr txBox="1"/>
          <p:nvPr/>
        </p:nvSpPr>
        <p:spPr>
          <a:xfrm>
            <a:off x="2009948" y="178286"/>
            <a:ext cx="8842995" cy="584775"/>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7.1 </a:t>
            </a:r>
            <a:r>
              <a:rPr lang="zh-CN" altLang="en-US" sz="3200" dirty="0" smtClean="0">
                <a:latin typeface="黑体" panose="02010609060101010101" pitchFamily="49" charset="-122"/>
                <a:ea typeface="黑体" panose="02010609060101010101" pitchFamily="49" charset="-122"/>
              </a:rPr>
              <a:t>国际</a:t>
            </a:r>
            <a:r>
              <a:rPr lang="zh-CN" altLang="en-US" sz="3200" dirty="0">
                <a:latin typeface="黑体" panose="02010609060101010101" pitchFamily="49" charset="-122"/>
                <a:ea typeface="黑体" panose="02010609060101010101" pitchFamily="49" charset="-122"/>
              </a:rPr>
              <a:t>商务活动的</a:t>
            </a:r>
            <a:r>
              <a:rPr lang="zh-CN" altLang="en-US" sz="3200" b="1" dirty="0">
                <a:solidFill>
                  <a:srgbClr val="FF0000"/>
                </a:solidFill>
                <a:latin typeface="黑体" panose="02010609060101010101" pitchFamily="49" charset="-122"/>
                <a:ea typeface="黑体" panose="02010609060101010101" pitchFamily="49" charset="-122"/>
              </a:rPr>
              <a:t>风险</a:t>
            </a:r>
            <a:r>
              <a:rPr lang="zh-CN" altLang="en-US" sz="3200" dirty="0">
                <a:latin typeface="黑体" panose="02010609060101010101" pitchFamily="49" charset="-122"/>
                <a:ea typeface="黑体" panose="02010609060101010101" pitchFamily="49" charset="-122"/>
              </a:rPr>
              <a:t>分析</a:t>
            </a:r>
          </a:p>
        </p:txBody>
      </p:sp>
      <p:sp>
        <p:nvSpPr>
          <p:cNvPr id="23"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7.1.0  </a:t>
            </a:r>
            <a:r>
              <a:rPr lang="zh-CN" altLang="en-US" sz="1400" dirty="0">
                <a:solidFill>
                  <a:schemeClr val="bg1">
                    <a:lumMod val="75000"/>
                  </a:schemeClr>
                </a:solidFill>
                <a:latin typeface="黑体" panose="02010609060101010101" pitchFamily="49" charset="-122"/>
                <a:ea typeface="黑体" panose="02010609060101010101" pitchFamily="49" charset="-122"/>
              </a:rPr>
              <a:t>非人员风险</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和人员</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p:cNvSpPr txBox="1"/>
          <p:nvPr/>
        </p:nvSpPr>
        <p:spPr>
          <a:xfrm>
            <a:off x="4692044" y="1871772"/>
            <a:ext cx="5141402"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非</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人员风险    </a:t>
            </a:r>
            <a:r>
              <a:rPr lang="en-US" altLang="zh-CN"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&amp;   </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人员风险</a:t>
            </a:r>
            <a:endParaRPr lang="en-US" altLang="zh-CN" sz="28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endParaRPr>
          </a:p>
        </p:txBody>
      </p:sp>
      <p:sp>
        <p:nvSpPr>
          <p:cNvPr id="25" name="圆角矩形 24"/>
          <p:cNvSpPr/>
          <p:nvPr/>
        </p:nvSpPr>
        <p:spPr>
          <a:xfrm>
            <a:off x="10351343" y="226052"/>
            <a:ext cx="1548872"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7093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39000"/>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69800"/>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788595" y="3937836"/>
            <a:ext cx="9114972" cy="1200329"/>
          </a:xfrm>
          <a:prstGeom prst="rect">
            <a:avLst/>
          </a:prstGeom>
        </p:spPr>
        <p:txBody>
          <a:bodyPr wrap="square">
            <a:spAutoFit/>
          </a:bodyPr>
          <a:lstStyle/>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通常使用</a:t>
            </a:r>
            <a:r>
              <a:rPr lang="en-US" altLang="zh-CN" sz="2400" u="sng" dirty="0" err="1" smtClean="0">
                <a:solidFill>
                  <a:srgbClr val="C00000"/>
                </a:solidFill>
                <a:latin typeface="楷体" panose="02010609060101010101" pitchFamily="49" charset="-122"/>
                <a:ea typeface="楷体" panose="02010609060101010101" pitchFamily="49" charset="-122"/>
              </a:rPr>
              <a:t>签订货币保值条款</a:t>
            </a:r>
            <a:r>
              <a:rPr lang="en-US" altLang="zh-CN" sz="2400" dirty="0" err="1" smtClean="0">
                <a:latin typeface="楷体" panose="02010609060101010101" pitchFamily="49" charset="-122"/>
                <a:ea typeface="楷体" panose="02010609060101010101" pitchFamily="49" charset="-122"/>
              </a:rPr>
              <a:t>的方法</a:t>
            </a:r>
            <a:r>
              <a:rPr lang="en-US" altLang="zh-CN" sz="2400" dirty="0" err="1">
                <a:latin typeface="楷体" panose="02010609060101010101" pitchFamily="49" charset="-122"/>
                <a:ea typeface="楷体" panose="02010609060101010101" pitchFamily="49" charset="-122"/>
              </a:rPr>
              <a:t>，这一措施容易使谈判双方接受，因而在国际商务谈判中应用较多</a:t>
            </a:r>
            <a:r>
              <a:rPr lang="en-US" altLang="zh-CN" sz="2400" dirty="0">
                <a:latin typeface="楷体" panose="02010609060101010101" pitchFamily="49" charset="-122"/>
                <a:ea typeface="楷体" panose="02010609060101010101" pitchFamily="49" charset="-122"/>
              </a:rPr>
              <a:t>。</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圆角矩形 27"/>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1114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788595" y="3937836"/>
            <a:ext cx="9114972" cy="1200329"/>
          </a:xfrm>
          <a:prstGeom prst="rect">
            <a:avLst/>
          </a:prstGeom>
        </p:spPr>
        <p:txBody>
          <a:bodyPr wrap="square">
            <a:spAutoFit/>
          </a:bodyPr>
          <a:lstStyle/>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通常使用</a:t>
            </a:r>
            <a:r>
              <a:rPr lang="en-US" altLang="zh-CN" sz="2400" u="sng" dirty="0" err="1" smtClean="0">
                <a:solidFill>
                  <a:srgbClr val="C00000"/>
                </a:solidFill>
                <a:latin typeface="楷体" panose="02010609060101010101" pitchFamily="49" charset="-122"/>
                <a:ea typeface="楷体" panose="02010609060101010101" pitchFamily="49" charset="-122"/>
              </a:rPr>
              <a:t>签订货币保值条款</a:t>
            </a:r>
            <a:r>
              <a:rPr lang="en-US" altLang="zh-CN" sz="2400" dirty="0" err="1" smtClean="0">
                <a:latin typeface="楷体" panose="02010609060101010101" pitchFamily="49" charset="-122"/>
                <a:ea typeface="楷体" panose="02010609060101010101" pitchFamily="49" charset="-122"/>
              </a:rPr>
              <a:t>的方法</a:t>
            </a:r>
            <a:r>
              <a:rPr lang="en-US" altLang="zh-CN" sz="2400" dirty="0" err="1">
                <a:latin typeface="楷体" panose="02010609060101010101" pitchFamily="49" charset="-122"/>
                <a:ea typeface="楷体" panose="02010609060101010101" pitchFamily="49" charset="-122"/>
              </a:rPr>
              <a:t>，这一措施容易使谈判双方接受，因而在国际商务谈判中应用较多</a:t>
            </a:r>
            <a:r>
              <a:rPr lang="en-US" altLang="zh-CN" sz="2400" dirty="0">
                <a:latin typeface="楷体" panose="02010609060101010101" pitchFamily="49" charset="-122"/>
                <a:ea typeface="楷体" panose="02010609060101010101" pitchFamily="49" charset="-122"/>
              </a:rPr>
              <a:t>。</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圆角矩形 27"/>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561392" y="1139000"/>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dirty="0" smtClean="0">
                <a:latin typeface="楷体" panose="02010609060101010101" pitchFamily="49" charset="-122"/>
                <a:ea typeface="楷体" panose="02010609060101010101" pitchFamily="49" charset="-122"/>
              </a:rPr>
              <a:t>）</a:t>
            </a:r>
            <a:r>
              <a:rPr lang="en-US" altLang="zh-CN" sz="2000" u="sng" dirty="0" smtClean="0">
                <a:solidFill>
                  <a:srgbClr val="C00000"/>
                </a:solidFill>
                <a:latin typeface="楷体" panose="02010609060101010101" pitchFamily="49" charset="-122"/>
                <a:ea typeface="楷体" panose="02010609060101010101" pitchFamily="49" charset="-122"/>
              </a:rPr>
              <a:t>       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 </a:t>
            </a:r>
            <a:r>
              <a:rPr lang="zh-CN" altLang="en-US" sz="2000" u="sng" dirty="0" smtClean="0">
                <a:solidFill>
                  <a:srgbClr val="C00000"/>
                </a:solidFill>
                <a:latin typeface="楷体" panose="02010609060101010101" pitchFamily="49" charset="-122"/>
                <a:ea typeface="楷体" panose="02010609060101010101" pitchFamily="49" charset="-122"/>
              </a:rPr>
              <a:t>        法</a:t>
            </a:r>
            <a:endParaRPr lang="zh-CN" altLang="en-US" sz="2000" u="sng" dirty="0">
              <a:solidFill>
                <a:srgbClr val="C00000"/>
              </a:solidFill>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 </a:t>
            </a:r>
            <a:r>
              <a:rPr lang="zh-CN" altLang="en-US" sz="2000" u="sng" dirty="0" smtClean="0">
                <a:solidFill>
                  <a:srgbClr val="C00000"/>
                </a:solidFill>
                <a:latin typeface="楷体" panose="02010609060101010101" pitchFamily="49" charset="-122"/>
                <a:ea typeface="楷体" panose="02010609060101010101" pitchFamily="49" charset="-122"/>
              </a:rPr>
              <a:t>       法 </a:t>
            </a:r>
            <a:r>
              <a:rPr lang="en-US" altLang="zh-CN" sz="2000" u="sng" dirty="0" smtClean="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69800"/>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6088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39000"/>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788595" y="3937836"/>
            <a:ext cx="9114972" cy="1200329"/>
          </a:xfrm>
          <a:prstGeom prst="rect">
            <a:avLst/>
          </a:prstGeom>
        </p:spPr>
        <p:txBody>
          <a:bodyPr wrap="square">
            <a:spAutoFit/>
          </a:bodyPr>
          <a:lstStyle/>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通常使用</a:t>
            </a:r>
            <a:r>
              <a:rPr lang="en-US" altLang="zh-CN" sz="2400" u="sng" dirty="0" err="1" smtClean="0">
                <a:solidFill>
                  <a:srgbClr val="C00000"/>
                </a:solidFill>
                <a:latin typeface="楷体" panose="02010609060101010101" pitchFamily="49" charset="-122"/>
                <a:ea typeface="楷体" panose="02010609060101010101" pitchFamily="49" charset="-122"/>
              </a:rPr>
              <a:t>签订货币保值条款</a:t>
            </a:r>
            <a:r>
              <a:rPr lang="en-US" altLang="zh-CN" sz="2400" dirty="0" err="1" smtClean="0">
                <a:latin typeface="楷体" panose="02010609060101010101" pitchFamily="49" charset="-122"/>
                <a:ea typeface="楷体" panose="02010609060101010101" pitchFamily="49" charset="-122"/>
              </a:rPr>
              <a:t>的方法</a:t>
            </a:r>
            <a:r>
              <a:rPr lang="en-US" altLang="zh-CN" sz="2400" dirty="0" err="1">
                <a:latin typeface="楷体" panose="02010609060101010101" pitchFamily="49" charset="-122"/>
                <a:ea typeface="楷体" panose="02010609060101010101" pitchFamily="49" charset="-122"/>
              </a:rPr>
              <a:t>，这一措施容易使谈判双方接受，因而在国际商务谈判中应用较多</a:t>
            </a:r>
            <a:r>
              <a:rPr lang="en-US" altLang="zh-CN" sz="2400" dirty="0">
                <a:latin typeface="楷体" panose="02010609060101010101" pitchFamily="49" charset="-122"/>
                <a:ea typeface="楷体" panose="02010609060101010101" pitchFamily="49" charset="-122"/>
              </a:rPr>
              <a:t>。</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圆角矩形 27"/>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左大括号 28"/>
          <p:cNvSpPr/>
          <p:nvPr/>
        </p:nvSpPr>
        <p:spPr>
          <a:xfrm>
            <a:off x="8483679" y="1269800"/>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3288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123765"/>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52528" y="2278579"/>
            <a:ext cx="716701" cy="3101978"/>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7"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48"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圆角矩形 49"/>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673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123765"/>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8"/>
            <a:ext cx="716701" cy="3101978"/>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sp>
        <p:nvSpPr>
          <p:cNvPr id="61" name="矩形 60"/>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62"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63"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圆角矩形 65"/>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642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2"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3"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圆角矩形 35"/>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546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solidFill>
            <a:srgbClr val="FFC000"/>
          </a:solid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975597" y="3084910"/>
            <a:ext cx="8723099" cy="2308324"/>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a:t>
            </a:r>
            <a:r>
              <a:rPr lang="en-US" altLang="zh-CN" sz="2400" u="sng" dirty="0">
                <a:solidFill>
                  <a:srgbClr val="C00000"/>
                </a:solidFill>
                <a:latin typeface="微软雅黑" panose="020B0503020204020204" charset="-122"/>
                <a:ea typeface="微软雅黑" panose="020B0503020204020204" charset="-122"/>
              </a:rPr>
              <a:t>利率期货</a:t>
            </a:r>
            <a:r>
              <a:rPr lang="zh-CN" altLang="en-US" sz="2400" dirty="0" smtClean="0">
                <a:latin typeface="微软雅黑" panose="020B0503020204020204" charset="-122"/>
                <a:ea typeface="微软雅黑" panose="020B0503020204020204" charset="-122"/>
              </a:rPr>
              <a:t>：</a:t>
            </a:r>
            <a:r>
              <a:rPr lang="en-US" altLang="zh-CN" sz="2400" dirty="0" err="1" smtClean="0">
                <a:latin typeface="楷体" panose="02010609060101010101" pitchFamily="49" charset="-122"/>
                <a:ea typeface="楷体" panose="02010609060101010101" pitchFamily="49" charset="-122"/>
              </a:rPr>
              <a:t>以</a:t>
            </a:r>
            <a:r>
              <a:rPr lang="en-US" altLang="zh-CN" sz="2400" dirty="0" err="1" smtClean="0">
                <a:solidFill>
                  <a:srgbClr val="C00000"/>
                </a:solidFill>
                <a:latin typeface="楷体" panose="02010609060101010101" pitchFamily="49" charset="-122"/>
                <a:ea typeface="楷体" panose="02010609060101010101" pitchFamily="49" charset="-122"/>
              </a:rPr>
              <a:t>债券类证券</a:t>
            </a:r>
            <a:r>
              <a:rPr lang="en-US" altLang="zh-CN" sz="2400" dirty="0" err="1" smtClean="0">
                <a:latin typeface="楷体" panose="02010609060101010101" pitchFamily="49" charset="-122"/>
                <a:ea typeface="楷体" panose="02010609060101010101" pitchFamily="49" charset="-122"/>
              </a:rPr>
              <a:t>为标的物的期货合约</a:t>
            </a:r>
            <a:r>
              <a:rPr lang="en-US" altLang="zh-CN" sz="2400" dirty="0" err="1">
                <a:latin typeface="楷体" panose="02010609060101010101" pitchFamily="49" charset="-122"/>
                <a:ea typeface="楷体" panose="02010609060101010101" pitchFamily="49" charset="-122"/>
              </a:rPr>
              <a:t>，它可以回避银行利率波动所引起的证券价格变动的风险</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en-US" altLang="zh-CN" sz="2400" dirty="0">
                <a:solidFill>
                  <a:srgbClr val="C00000"/>
                </a:solidFill>
                <a:latin typeface="微软雅黑" panose="020B0503020204020204" charset="-122"/>
                <a:ea typeface="微软雅黑" panose="020B0503020204020204" charset="-122"/>
              </a:rPr>
              <a:t>马丁·迈耶</a:t>
            </a:r>
            <a:r>
              <a:rPr lang="en-US" altLang="zh-CN" sz="2400" dirty="0">
                <a:latin typeface="微软雅黑" panose="020B0503020204020204" charset="-122"/>
                <a:ea typeface="微软雅黑" panose="020B0503020204020204" charset="-122"/>
              </a:rPr>
              <a:t>针对期货交易说：</a:t>
            </a:r>
            <a:r>
              <a:rPr lang="en-US" altLang="zh-CN" sz="2400" dirty="0">
                <a:latin typeface="楷体" panose="02010609060101010101" pitchFamily="49" charset="-122"/>
                <a:ea typeface="楷体" panose="02010609060101010101" pitchFamily="49" charset="-122"/>
              </a:rPr>
              <a:t>它既是能发挥巨大作用的杰克尔博士，又是能带来巨大风险的海地先生。</a:t>
            </a:r>
          </a:p>
        </p:txBody>
      </p:sp>
      <p:sp>
        <p:nvSpPr>
          <p:cNvPr id="33" name="矩形 3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圆角矩形 39"/>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709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a:solidFill>
            <a:srgbClr val="FFC000"/>
          </a:solid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153250" y="3254642"/>
            <a:ext cx="8254979" cy="1754326"/>
          </a:xfrm>
          <a:prstGeom prst="rect">
            <a:avLst/>
          </a:prstGeom>
        </p:spPr>
        <p:txBody>
          <a:bodyPr wrap="square">
            <a:spAutoFit/>
          </a:bodyPr>
          <a:lstStyle/>
          <a:p>
            <a:pPr lvl="0">
              <a:lnSpc>
                <a:spcPct val="150000"/>
              </a:lnSpc>
              <a:spcBef>
                <a:spcPct val="0"/>
              </a:spcBef>
            </a:pPr>
            <a:r>
              <a:rPr lang="zh-CN" altLang="en-US" sz="2400" dirty="0">
                <a:solidFill>
                  <a:srgbClr val="C00000"/>
                </a:solidFill>
                <a:latin typeface="微软雅黑" panose="020B0503020204020204" charset="-122"/>
                <a:ea typeface="微软雅黑" panose="020B0503020204020204" charset="-122"/>
              </a:rPr>
              <a:t>远期交易</a:t>
            </a:r>
            <a:r>
              <a:rPr lang="zh-CN" altLang="en-US" sz="2400" dirty="0" smtClean="0">
                <a:solidFill>
                  <a:srgbClr val="C00000"/>
                </a:solidFill>
                <a:latin typeface="微软雅黑" panose="020B0503020204020204" charset="-122"/>
                <a:ea typeface="微软雅黑" panose="020B0503020204020204" charset="-122"/>
              </a:rPr>
              <a:t>：</a:t>
            </a:r>
            <a:endParaRPr lang="en-US" altLang="zh-CN" sz="2400" dirty="0" smtClean="0">
              <a:solidFill>
                <a:srgbClr val="C00000"/>
              </a:solidFill>
              <a:latin typeface="微软雅黑" panose="020B0503020204020204" charset="-122"/>
              <a:ea typeface="微软雅黑" panose="020B0503020204020204" charset="-122"/>
            </a:endParaRPr>
          </a:p>
          <a:p>
            <a:pPr lvl="0">
              <a:lnSpc>
                <a:spcPct val="150000"/>
              </a:lnSpc>
              <a:spcBef>
                <a:spcPct val="0"/>
              </a:spcBef>
            </a:pPr>
            <a:r>
              <a:rPr lang="zh-CN" altLang="en-US" sz="2400" dirty="0" smtClean="0">
                <a:latin typeface="楷体" panose="02010609060101010101" pitchFamily="49" charset="-122"/>
                <a:ea typeface="楷体" panose="02010609060101010101" pitchFamily="49" charset="-122"/>
              </a:rPr>
              <a:t>交易</a:t>
            </a:r>
            <a:r>
              <a:rPr lang="zh-CN" altLang="en-US" sz="2400" dirty="0">
                <a:latin typeface="楷体" panose="02010609060101010101" pitchFamily="49" charset="-122"/>
                <a:ea typeface="楷体" panose="02010609060101010101" pitchFamily="49" charset="-122"/>
              </a:rPr>
              <a:t>双方约定在未来某个时期按照预先签订的协议交易某一特定产品的合约。</a:t>
            </a:r>
          </a:p>
        </p:txBody>
      </p:sp>
      <p:sp>
        <p:nvSpPr>
          <p:cNvPr id="34" name="矩形 3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圆角矩形 41"/>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34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a:solidFill>
            <a:srgbClr val="FFC000"/>
          </a:solid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711049" y="2877970"/>
            <a:ext cx="9103579" cy="3323987"/>
          </a:xfrm>
          <a:prstGeom prst="rect">
            <a:avLst/>
          </a:prstGeom>
        </p:spPr>
        <p:txBody>
          <a:bodyPr wrap="square">
            <a:spAutoFit/>
          </a:bodyPr>
          <a:lstStyle/>
          <a:p>
            <a:pPr lvl="0" eaLnBrk="0" fontAlgn="base" hangingPunct="0">
              <a:lnSpc>
                <a:spcPct val="150000"/>
              </a:lnSpc>
              <a:spcBef>
                <a:spcPct val="0"/>
              </a:spcBef>
              <a:spcAft>
                <a:spcPct val="0"/>
              </a:spcAft>
            </a:pPr>
            <a:r>
              <a:rPr lang="en-US" altLang="zh-CN" sz="2000" dirty="0" smtClean="0">
                <a:solidFill>
                  <a:srgbClr val="C00000"/>
                </a:solidFill>
                <a:latin typeface="微软雅黑" panose="020B0503020204020204" charset="-122"/>
                <a:ea typeface="微软雅黑" panose="020B0503020204020204" charset="-122"/>
              </a:rPr>
              <a:t>1.期权</a:t>
            </a:r>
            <a:r>
              <a:rPr lang="zh-CN" altLang="en-US" sz="2000" dirty="0">
                <a:solidFill>
                  <a:srgbClr val="C00000"/>
                </a:solidFill>
                <a:latin typeface="微软雅黑" panose="020B0503020204020204" charset="-122"/>
                <a:ea typeface="微软雅黑" panose="020B0503020204020204" charset="-122"/>
              </a:rPr>
              <a:t>：</a:t>
            </a:r>
            <a:r>
              <a:rPr lang="en-US" altLang="zh-CN" sz="2000" dirty="0" err="1">
                <a:solidFill>
                  <a:prstClr val="black"/>
                </a:solidFill>
                <a:latin typeface="楷体" panose="02010609060101010101" pitchFamily="49" charset="-122"/>
                <a:ea typeface="楷体" panose="02010609060101010101" pitchFamily="49" charset="-122"/>
              </a:rPr>
              <a:t>是事先以较小的代价购买一种在未来规定时间内以某一价格卖出或卖出某种金融工具的</a:t>
            </a:r>
            <a:r>
              <a:rPr lang="en-US" altLang="zh-CN" sz="2000" u="sng" dirty="0" err="1">
                <a:solidFill>
                  <a:srgbClr val="C00000"/>
                </a:solidFill>
                <a:latin typeface="楷体" panose="02010609060101010101" pitchFamily="49" charset="-122"/>
                <a:ea typeface="楷体" panose="02010609060101010101" pitchFamily="49" charset="-122"/>
              </a:rPr>
              <a:t>权利</a:t>
            </a:r>
            <a:r>
              <a:rPr lang="en-US" altLang="zh-CN" sz="2000" dirty="0">
                <a:solidFill>
                  <a:prstClr val="black"/>
                </a:solidFill>
                <a:latin typeface="楷体" panose="02010609060101010101" pitchFamily="49" charset="-122"/>
                <a:ea typeface="楷体" panose="02010609060101010101" pitchFamily="49" charset="-122"/>
              </a:rPr>
              <a:t>。</a:t>
            </a:r>
          </a:p>
          <a:p>
            <a:pPr lvl="0" eaLnBrk="0" fontAlgn="base" hangingPunct="0">
              <a:lnSpc>
                <a:spcPct val="150000"/>
              </a:lnSpc>
              <a:spcBef>
                <a:spcPct val="0"/>
              </a:spcBef>
              <a:spcAft>
                <a:spcPct val="0"/>
              </a:spcAft>
            </a:pPr>
            <a:r>
              <a:rPr lang="en-US" altLang="zh-CN" sz="2000" dirty="0" smtClean="0">
                <a:solidFill>
                  <a:srgbClr val="C00000"/>
                </a:solidFill>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a:t>
            </a:r>
            <a:r>
              <a:rPr lang="en-US" altLang="zh-CN" sz="2000" dirty="0" smtClean="0">
                <a:solidFill>
                  <a:srgbClr val="C00000"/>
                </a:solidFill>
                <a:latin typeface="微软雅黑" panose="020B0503020204020204" charset="-122"/>
                <a:ea typeface="微软雅黑" panose="020B0503020204020204" charset="-122"/>
              </a:rPr>
              <a:t>分类：</a:t>
            </a:r>
          </a:p>
          <a:p>
            <a:pPr lvl="0" eaLnBrk="0" fontAlgn="base" hangingPunct="0">
              <a:lnSpc>
                <a:spcPct val="150000"/>
              </a:lnSpc>
              <a:spcBef>
                <a:spcPct val="0"/>
              </a:spcBef>
              <a:spcAft>
                <a:spcPct val="0"/>
              </a:spcAft>
            </a:pPr>
            <a:r>
              <a:rPr lang="en-US" altLang="zh-CN" sz="2000" dirty="0" smtClean="0">
                <a:solidFill>
                  <a:prstClr val="black"/>
                </a:solidFill>
                <a:latin typeface="楷体" panose="02010609060101010101" pitchFamily="49" charset="-122"/>
                <a:ea typeface="楷体" panose="02010609060101010101" pitchFamily="49" charset="-122"/>
              </a:rPr>
              <a:t>1</a:t>
            </a:r>
            <a:r>
              <a:rPr lang="en-US" altLang="zh-CN" sz="2000" dirty="0">
                <a:solidFill>
                  <a:prstClr val="black"/>
                </a:solidFill>
                <a:latin typeface="楷体" panose="02010609060101010101" pitchFamily="49" charset="-122"/>
                <a:ea typeface="楷体" panose="02010609060101010101" pitchFamily="49" charset="-122"/>
              </a:rPr>
              <a:t>）</a:t>
            </a:r>
            <a:r>
              <a:rPr lang="en-US" altLang="zh-CN" sz="2000" b="1" u="sng" dirty="0">
                <a:solidFill>
                  <a:srgbClr val="C00000"/>
                </a:solidFill>
                <a:latin typeface="楷体" panose="02010609060101010101" pitchFamily="49" charset="-122"/>
                <a:ea typeface="楷体" panose="02010609060101010101" pitchFamily="49" charset="-122"/>
              </a:rPr>
              <a:t>买入期权</a:t>
            </a:r>
            <a:r>
              <a:rPr lang="en-US" altLang="zh-CN" sz="2000" dirty="0">
                <a:solidFill>
                  <a:prstClr val="black"/>
                </a:solidFill>
                <a:latin typeface="楷体" panose="02010609060101010101" pitchFamily="49" charset="-122"/>
                <a:ea typeface="楷体" panose="02010609060101010101" pitchFamily="49" charset="-122"/>
              </a:rPr>
              <a:t>也叫</a:t>
            </a:r>
            <a:r>
              <a:rPr lang="en-US" altLang="zh-CN" sz="2000" b="1" u="sng" dirty="0">
                <a:solidFill>
                  <a:srgbClr val="C00000"/>
                </a:solidFill>
                <a:latin typeface="楷体" panose="02010609060101010101" pitchFamily="49" charset="-122"/>
                <a:ea typeface="楷体" panose="02010609060101010101" pitchFamily="49" charset="-122"/>
              </a:rPr>
              <a:t>看涨期权</a:t>
            </a:r>
            <a:r>
              <a:rPr lang="en-US" altLang="zh-CN" sz="2000" dirty="0">
                <a:solidFill>
                  <a:prstClr val="black"/>
                </a:solidFill>
                <a:latin typeface="楷体" panose="02010609060101010101" pitchFamily="49" charset="-122"/>
                <a:ea typeface="楷体" panose="02010609060101010101" pitchFamily="49" charset="-122"/>
              </a:rPr>
              <a:t>，是指期权的购买者预期某种产品的价格会上涨时，以一定的期权费购买在未来约定时期内以约定价格购买它的权利。</a:t>
            </a:r>
          </a:p>
          <a:p>
            <a:pPr lvl="0" eaLnBrk="0" fontAlgn="base" hangingPunct="0">
              <a:lnSpc>
                <a:spcPct val="150000"/>
              </a:lnSpc>
              <a:spcBef>
                <a:spcPct val="0"/>
              </a:spcBef>
              <a:spcAft>
                <a:spcPct val="0"/>
              </a:spcAft>
            </a:pPr>
            <a:r>
              <a:rPr lang="en-US" altLang="zh-CN" sz="2000" dirty="0" smtClean="0">
                <a:solidFill>
                  <a:prstClr val="black"/>
                </a:solidFill>
                <a:latin typeface="楷体" panose="02010609060101010101" pitchFamily="49" charset="-122"/>
                <a:ea typeface="楷体" panose="02010609060101010101" pitchFamily="49" charset="-122"/>
              </a:rPr>
              <a:t>2</a:t>
            </a:r>
            <a:r>
              <a:rPr lang="en-US" altLang="zh-CN" sz="2000" dirty="0">
                <a:solidFill>
                  <a:prstClr val="black"/>
                </a:solidFill>
                <a:latin typeface="楷体" panose="02010609060101010101" pitchFamily="49" charset="-122"/>
                <a:ea typeface="楷体" panose="02010609060101010101" pitchFamily="49" charset="-122"/>
              </a:rPr>
              <a:t>）</a:t>
            </a:r>
            <a:r>
              <a:rPr lang="en-US" altLang="zh-CN" sz="2000" b="1" u="sng" dirty="0">
                <a:solidFill>
                  <a:srgbClr val="C00000"/>
                </a:solidFill>
                <a:latin typeface="楷体" panose="02010609060101010101" pitchFamily="49" charset="-122"/>
                <a:ea typeface="楷体" panose="02010609060101010101" pitchFamily="49" charset="-122"/>
              </a:rPr>
              <a:t>卖出期权</a:t>
            </a:r>
            <a:r>
              <a:rPr lang="en-US" altLang="zh-CN" sz="2000" dirty="0">
                <a:solidFill>
                  <a:prstClr val="black"/>
                </a:solidFill>
                <a:latin typeface="楷体" panose="02010609060101010101" pitchFamily="49" charset="-122"/>
                <a:ea typeface="楷体" panose="02010609060101010101" pitchFamily="49" charset="-122"/>
              </a:rPr>
              <a:t>也叫</a:t>
            </a:r>
            <a:r>
              <a:rPr lang="en-US" altLang="zh-CN" sz="2000" b="1" u="sng" dirty="0">
                <a:solidFill>
                  <a:srgbClr val="C00000"/>
                </a:solidFill>
                <a:latin typeface="楷体" panose="02010609060101010101" pitchFamily="49" charset="-122"/>
                <a:ea typeface="楷体" panose="02010609060101010101" pitchFamily="49" charset="-122"/>
              </a:rPr>
              <a:t>看跌期权</a:t>
            </a:r>
            <a:r>
              <a:rPr lang="en-US" altLang="zh-CN" sz="2000" dirty="0">
                <a:solidFill>
                  <a:prstClr val="black"/>
                </a:solidFill>
                <a:latin typeface="楷体" panose="02010609060101010101" pitchFamily="49" charset="-122"/>
                <a:ea typeface="楷体" panose="02010609060101010101" pitchFamily="49" charset="-122"/>
              </a:rPr>
              <a:t>，是指期权的购买者预期某种产品的价格会下跌时，以一定的期权费购买在未来约定时期内以约定价格卖出该种产品的权利。</a:t>
            </a:r>
          </a:p>
        </p:txBody>
      </p:sp>
      <p:sp>
        <p:nvSpPr>
          <p:cNvPr id="36" name="矩形 3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3"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圆角矩形 41"/>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6613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7"/>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492132" y="3449577"/>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492132" y="4056619"/>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492132" y="4620388"/>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5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圆角矩形 60"/>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73048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20253" y="128830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政治风险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584775"/>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7.1 </a:t>
            </a:r>
            <a:r>
              <a:rPr lang="zh-CN" altLang="en-US" sz="3200" dirty="0" smtClean="0">
                <a:latin typeface="黑体" panose="02010609060101010101" pitchFamily="49" charset="-122"/>
                <a:ea typeface="黑体" panose="02010609060101010101" pitchFamily="49" charset="-122"/>
              </a:rPr>
              <a:t>国际</a:t>
            </a:r>
            <a:r>
              <a:rPr lang="zh-CN" altLang="en-US" sz="3200" dirty="0">
                <a:latin typeface="黑体" panose="02010609060101010101" pitchFamily="49" charset="-122"/>
                <a:ea typeface="黑体" panose="02010609060101010101" pitchFamily="49" charset="-122"/>
              </a:rPr>
              <a:t>商务活动的风险分析</a:t>
            </a:r>
          </a:p>
        </p:txBody>
      </p:sp>
      <p:sp>
        <p:nvSpPr>
          <p:cNvPr id="2" name="矩形 1"/>
          <p:cNvSpPr/>
          <p:nvPr/>
        </p:nvSpPr>
        <p:spPr>
          <a:xfrm>
            <a:off x="2395038" y="2282587"/>
            <a:ext cx="9303657" cy="2862322"/>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（1）政治风险</a:t>
            </a:r>
            <a:r>
              <a:rPr lang="zh-CN" altLang="en-US"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由于</a:t>
            </a:r>
            <a:r>
              <a:rPr lang="en-US" altLang="zh-CN" sz="2400" u="sng" dirty="0" err="1">
                <a:solidFill>
                  <a:srgbClr val="C00000"/>
                </a:solidFill>
                <a:latin typeface="微软雅黑" panose="020B0503020204020204" charset="-122"/>
                <a:ea typeface="微软雅黑" panose="020B0503020204020204" charset="-122"/>
              </a:rPr>
              <a:t>政治局势的变化或国际冲突</a:t>
            </a:r>
            <a:r>
              <a:rPr lang="en-US" altLang="zh-CN" sz="2400" dirty="0" err="1">
                <a:latin typeface="微软雅黑" panose="020B0503020204020204" charset="-122"/>
                <a:ea typeface="微软雅黑" panose="020B0503020204020204" charset="-122"/>
              </a:rPr>
              <a:t>给有关商务活动的参与者带来的危害和损失</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charset="-122"/>
                <a:ea typeface="楷体" panose="02010609060101010101" charset="-122"/>
              </a:rPr>
              <a:t>     </a:t>
            </a:r>
            <a:r>
              <a:rPr lang="en-US" altLang="zh-CN" sz="2400" dirty="0" err="1" smtClean="0">
                <a:latin typeface="楷体" panose="02010609060101010101" charset="-122"/>
                <a:ea typeface="楷体" panose="02010609060101010101" charset="-122"/>
              </a:rPr>
              <a:t>如第二次世界大战后一些发展中国家先后实行国有化政策</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（2） </a:t>
            </a:r>
            <a:r>
              <a:rPr lang="en-US" altLang="zh-CN" sz="2400" dirty="0" err="1">
                <a:latin typeface="微软雅黑" panose="020B0503020204020204" charset="-122"/>
                <a:ea typeface="微软雅黑" panose="020B0503020204020204" charset="-122"/>
              </a:rPr>
              <a:t>政治风险也包括由于商务合作中的不当或误会</a:t>
            </a:r>
            <a:r>
              <a:rPr lang="en-US" altLang="zh-CN" sz="2400" u="sng" dirty="0" err="1">
                <a:solidFill>
                  <a:srgbClr val="C00000"/>
                </a:solidFill>
                <a:latin typeface="微软雅黑" panose="020B0503020204020204" charset="-122"/>
                <a:ea typeface="微软雅黑" panose="020B0503020204020204" charset="-122"/>
              </a:rPr>
              <a:t>给国家间的政治关系蒙上阴影</a:t>
            </a:r>
            <a:r>
              <a:rPr lang="en-US" altLang="zh-CN" sz="2400" dirty="0">
                <a:latin typeface="微软雅黑" panose="020B0503020204020204" charset="-122"/>
                <a:ea typeface="微软雅黑" panose="020B0503020204020204" charset="-122"/>
              </a:rPr>
              <a:t>。</a:t>
            </a:r>
          </a:p>
        </p:txBody>
      </p:sp>
      <p:sp>
        <p:nvSpPr>
          <p:cNvPr id="16"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政治风险分析</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圆角矩形 17"/>
          <p:cNvSpPr/>
          <p:nvPr/>
        </p:nvSpPr>
        <p:spPr>
          <a:xfrm>
            <a:off x="10400820" y="504539"/>
            <a:ext cx="978380" cy="32007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674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61"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62"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圆角矩形 64"/>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67" name="矩形 66"/>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68" name="矩形 67"/>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69" name="左大括号 68"/>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圆角矩形 6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71" name="圆角矩形 7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72" name="组合 71"/>
          <p:cNvGrpSpPr/>
          <p:nvPr/>
        </p:nvGrpSpPr>
        <p:grpSpPr>
          <a:xfrm>
            <a:off x="2234559" y="2308437"/>
            <a:ext cx="716701" cy="3170547"/>
            <a:chOff x="2200288" y="2123777"/>
            <a:chExt cx="840162" cy="3101978"/>
          </a:xfrm>
        </p:grpSpPr>
        <p:grpSp>
          <p:nvGrpSpPr>
            <p:cNvPr id="73" name="组合 72"/>
            <p:cNvGrpSpPr/>
            <p:nvPr/>
          </p:nvGrpSpPr>
          <p:grpSpPr>
            <a:xfrm>
              <a:off x="2200288" y="2123777"/>
              <a:ext cx="827863" cy="3101978"/>
              <a:chOff x="3505235" y="1355133"/>
              <a:chExt cx="1382209" cy="4037980"/>
            </a:xfrm>
          </p:grpSpPr>
          <p:grpSp>
            <p:nvGrpSpPr>
              <p:cNvPr id="75" name="组合 74"/>
              <p:cNvGrpSpPr/>
              <p:nvPr/>
            </p:nvGrpSpPr>
            <p:grpSpPr>
              <a:xfrm>
                <a:off x="4221240" y="1355133"/>
                <a:ext cx="666204" cy="4037980"/>
                <a:chOff x="3715496" y="352457"/>
                <a:chExt cx="609008" cy="4504982"/>
              </a:xfrm>
            </p:grpSpPr>
            <p:grpSp>
              <p:nvGrpSpPr>
                <p:cNvPr id="78" name="组合 30"/>
                <p:cNvGrpSpPr>
                  <a:grpSpLocks/>
                </p:cNvGrpSpPr>
                <p:nvPr/>
              </p:nvGrpSpPr>
              <p:grpSpPr bwMode="auto">
                <a:xfrm rot="16200000">
                  <a:off x="2996819" y="1071136"/>
                  <a:ext cx="2046363" cy="609006"/>
                  <a:chOff x="0" y="504056"/>
                  <a:chExt cx="6032665" cy="648073"/>
                </a:xfrm>
              </p:grpSpPr>
              <p:sp>
                <p:nvSpPr>
                  <p:cNvPr id="8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8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79" name="组合 30"/>
                <p:cNvGrpSpPr>
                  <a:grpSpLocks/>
                </p:cNvGrpSpPr>
                <p:nvPr/>
              </p:nvGrpSpPr>
              <p:grpSpPr bwMode="auto">
                <a:xfrm rot="16200000">
                  <a:off x="2996817" y="3529755"/>
                  <a:ext cx="2046363" cy="609005"/>
                  <a:chOff x="0" y="504056"/>
                  <a:chExt cx="6032665" cy="648072"/>
                </a:xfrm>
              </p:grpSpPr>
              <p:sp>
                <p:nvSpPr>
                  <p:cNvPr id="8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8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80" name="直接连接符 79"/>
                <p:cNvCxnSpPr>
                  <a:stCxn id="83" idx="0"/>
                  <a:endCxn id="8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76" name="直接连接符 75"/>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7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85" name="矩形 84"/>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86" name="左大括号 85"/>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66164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74" name="矩形 73"/>
          <p:cNvSpPr/>
          <p:nvPr/>
        </p:nvSpPr>
        <p:spPr>
          <a:xfrm>
            <a:off x="5501825" y="4698926"/>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218997"/>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760159"/>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78"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7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圆角矩形 80"/>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p:cNvGrpSpPr/>
          <p:nvPr/>
        </p:nvGrpSpPr>
        <p:grpSpPr>
          <a:xfrm>
            <a:off x="5008336" y="3251051"/>
            <a:ext cx="420915" cy="1207242"/>
            <a:chOff x="2289677" y="2517769"/>
            <a:chExt cx="871517" cy="3101978"/>
          </a:xfrm>
        </p:grpSpPr>
        <p:grpSp>
          <p:nvGrpSpPr>
            <p:cNvPr id="83" name="组合 82"/>
            <p:cNvGrpSpPr/>
            <p:nvPr/>
          </p:nvGrpSpPr>
          <p:grpSpPr>
            <a:xfrm>
              <a:off x="2289677" y="2517769"/>
              <a:ext cx="871517" cy="3101978"/>
              <a:chOff x="3432350" y="1355133"/>
              <a:chExt cx="1455094" cy="4037980"/>
            </a:xfrm>
          </p:grpSpPr>
          <p:grpSp>
            <p:nvGrpSpPr>
              <p:cNvPr id="85" name="组合 84"/>
              <p:cNvGrpSpPr/>
              <p:nvPr/>
            </p:nvGrpSpPr>
            <p:grpSpPr>
              <a:xfrm>
                <a:off x="4221240" y="1355133"/>
                <a:ext cx="666204" cy="4037980"/>
                <a:chOff x="3715496" y="352457"/>
                <a:chExt cx="609008" cy="4504982"/>
              </a:xfrm>
            </p:grpSpPr>
            <p:grpSp>
              <p:nvGrpSpPr>
                <p:cNvPr id="87" name="组合 30"/>
                <p:cNvGrpSpPr>
                  <a:grpSpLocks/>
                </p:cNvGrpSpPr>
                <p:nvPr/>
              </p:nvGrpSpPr>
              <p:grpSpPr bwMode="auto">
                <a:xfrm rot="16200000">
                  <a:off x="2996819" y="1071136"/>
                  <a:ext cx="2046363" cy="609006"/>
                  <a:chOff x="0" y="504056"/>
                  <a:chExt cx="6032665" cy="648073"/>
                </a:xfrm>
              </p:grpSpPr>
              <p:sp>
                <p:nvSpPr>
                  <p:cNvPr id="9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93" name="直接箭头连接符 9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88" name="组合 87"/>
                <p:cNvGrpSpPr>
                  <a:grpSpLocks/>
                </p:cNvGrpSpPr>
                <p:nvPr/>
              </p:nvGrpSpPr>
              <p:grpSpPr bwMode="auto">
                <a:xfrm rot="16200000">
                  <a:off x="2996817" y="3529755"/>
                  <a:ext cx="2046363" cy="609005"/>
                  <a:chOff x="0" y="504056"/>
                  <a:chExt cx="6032665" cy="648072"/>
                </a:xfrm>
              </p:grpSpPr>
              <p:sp>
                <p:nvSpPr>
                  <p:cNvPr id="9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9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89" name="直接连接符 88"/>
                <p:cNvCxnSpPr>
                  <a:stCxn id="92" idx="0"/>
                  <a:endCxn id="9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86" name="直接连接符 8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8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94" name="矩形 93"/>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95" name="矩形 94"/>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96" name="矩形 95"/>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sp>
        <p:nvSpPr>
          <p:cNvPr id="97" name="圆角矩形 96"/>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98" name="矩形 97"/>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99" name="矩形 98"/>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100" name="左大括号 99"/>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圆角矩形 100"/>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02" name="圆角矩形 101"/>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103" name="组合 102"/>
          <p:cNvGrpSpPr/>
          <p:nvPr/>
        </p:nvGrpSpPr>
        <p:grpSpPr>
          <a:xfrm>
            <a:off x="2234559" y="2308437"/>
            <a:ext cx="716701" cy="3170547"/>
            <a:chOff x="2200288" y="2123777"/>
            <a:chExt cx="840162" cy="3101978"/>
          </a:xfrm>
        </p:grpSpPr>
        <p:grpSp>
          <p:nvGrpSpPr>
            <p:cNvPr id="104" name="组合 103"/>
            <p:cNvGrpSpPr/>
            <p:nvPr/>
          </p:nvGrpSpPr>
          <p:grpSpPr>
            <a:xfrm>
              <a:off x="2200288" y="2123777"/>
              <a:ext cx="827863" cy="3101978"/>
              <a:chOff x="3505235" y="1355133"/>
              <a:chExt cx="1382209" cy="4037980"/>
            </a:xfrm>
          </p:grpSpPr>
          <p:grpSp>
            <p:nvGrpSpPr>
              <p:cNvPr id="106" name="组合 105"/>
              <p:cNvGrpSpPr/>
              <p:nvPr/>
            </p:nvGrpSpPr>
            <p:grpSpPr>
              <a:xfrm>
                <a:off x="4221240" y="1355133"/>
                <a:ext cx="666204" cy="4037980"/>
                <a:chOff x="3715496" y="352457"/>
                <a:chExt cx="609008" cy="4504982"/>
              </a:xfrm>
            </p:grpSpPr>
            <p:grpSp>
              <p:nvGrpSpPr>
                <p:cNvPr id="108" name="组合 30"/>
                <p:cNvGrpSpPr>
                  <a:grpSpLocks/>
                </p:cNvGrpSpPr>
                <p:nvPr/>
              </p:nvGrpSpPr>
              <p:grpSpPr bwMode="auto">
                <a:xfrm rot="16200000">
                  <a:off x="2996819" y="1071136"/>
                  <a:ext cx="2046363" cy="609006"/>
                  <a:chOff x="0" y="504056"/>
                  <a:chExt cx="6032665" cy="648073"/>
                </a:xfrm>
              </p:grpSpPr>
              <p:sp>
                <p:nvSpPr>
                  <p:cNvPr id="11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11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109" name="组合 30"/>
                <p:cNvGrpSpPr>
                  <a:grpSpLocks/>
                </p:cNvGrpSpPr>
                <p:nvPr/>
              </p:nvGrpSpPr>
              <p:grpSpPr bwMode="auto">
                <a:xfrm rot="16200000">
                  <a:off x="2996817" y="3529755"/>
                  <a:ext cx="2046363" cy="609005"/>
                  <a:chOff x="0" y="504056"/>
                  <a:chExt cx="6032665" cy="648072"/>
                </a:xfrm>
              </p:grpSpPr>
              <p:sp>
                <p:nvSpPr>
                  <p:cNvPr id="11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11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110" name="直接连接符 109"/>
                <p:cNvCxnSpPr>
                  <a:stCxn id="113" idx="0"/>
                  <a:endCxn id="11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07" name="直接连接符 10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05"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115" name="矩形 114"/>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116" name="左大括号 115"/>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7" name="组合 116"/>
          <p:cNvGrpSpPr/>
          <p:nvPr/>
        </p:nvGrpSpPr>
        <p:grpSpPr>
          <a:xfrm>
            <a:off x="5025832" y="4829205"/>
            <a:ext cx="420915" cy="1207242"/>
            <a:chOff x="2289677" y="2517769"/>
            <a:chExt cx="871517" cy="3101978"/>
          </a:xfrm>
        </p:grpSpPr>
        <p:grpSp>
          <p:nvGrpSpPr>
            <p:cNvPr id="118" name="组合 117"/>
            <p:cNvGrpSpPr/>
            <p:nvPr/>
          </p:nvGrpSpPr>
          <p:grpSpPr>
            <a:xfrm>
              <a:off x="2289677" y="2517769"/>
              <a:ext cx="871517" cy="3101978"/>
              <a:chOff x="3432350" y="1355133"/>
              <a:chExt cx="1455094" cy="4037980"/>
            </a:xfrm>
          </p:grpSpPr>
          <p:grpSp>
            <p:nvGrpSpPr>
              <p:cNvPr id="120" name="组合 119"/>
              <p:cNvGrpSpPr/>
              <p:nvPr/>
            </p:nvGrpSpPr>
            <p:grpSpPr>
              <a:xfrm>
                <a:off x="4221240" y="1355133"/>
                <a:ext cx="666204" cy="4037980"/>
                <a:chOff x="3715496" y="352457"/>
                <a:chExt cx="609008" cy="4504982"/>
              </a:xfrm>
            </p:grpSpPr>
            <p:grpSp>
              <p:nvGrpSpPr>
                <p:cNvPr id="122" name="组合 30"/>
                <p:cNvGrpSpPr>
                  <a:grpSpLocks/>
                </p:cNvGrpSpPr>
                <p:nvPr/>
              </p:nvGrpSpPr>
              <p:grpSpPr bwMode="auto">
                <a:xfrm rot="16200000">
                  <a:off x="2996819" y="1071136"/>
                  <a:ext cx="2046363" cy="609006"/>
                  <a:chOff x="0" y="504056"/>
                  <a:chExt cx="6032665" cy="648073"/>
                </a:xfrm>
              </p:grpSpPr>
              <p:sp>
                <p:nvSpPr>
                  <p:cNvPr id="127"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128" name="直接箭头连接符 127"/>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123" name="组合 122"/>
                <p:cNvGrpSpPr>
                  <a:grpSpLocks/>
                </p:cNvGrpSpPr>
                <p:nvPr/>
              </p:nvGrpSpPr>
              <p:grpSpPr bwMode="auto">
                <a:xfrm rot="16200000">
                  <a:off x="2996817" y="3529755"/>
                  <a:ext cx="2046363" cy="609005"/>
                  <a:chOff x="0" y="504056"/>
                  <a:chExt cx="6032665" cy="648072"/>
                </a:xfrm>
              </p:grpSpPr>
              <p:sp>
                <p:nvSpPr>
                  <p:cNvPr id="12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126"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124" name="直接连接符 123"/>
                <p:cNvCxnSpPr>
                  <a:stCxn id="127" idx="0"/>
                  <a:endCxn id="12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19"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6648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7"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48"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圆角矩形 49"/>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2909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solidFill>
            <a:srgbClr val="FFC000"/>
          </a:solid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2" name="矩形 1"/>
          <p:cNvSpPr/>
          <p:nvPr/>
        </p:nvSpPr>
        <p:spPr>
          <a:xfrm>
            <a:off x="2827416" y="2779876"/>
            <a:ext cx="9219442" cy="2862322"/>
          </a:xfrm>
          <a:prstGeom prst="rect">
            <a:avLst/>
          </a:prstGeom>
        </p:spPr>
        <p:txBody>
          <a:bodyPr wrap="square">
            <a:spAutoFit/>
          </a:bodyPr>
          <a:lstStyle/>
          <a:p>
            <a:pPr lvl="0">
              <a:lnSpc>
                <a:spcPct val="150000"/>
              </a:lnSpc>
              <a:spcBef>
                <a:spcPct val="0"/>
              </a:spcBef>
            </a:pPr>
            <a:r>
              <a:rPr lang="en-US" altLang="zh-CN" sz="2000" dirty="0" err="1">
                <a:latin typeface="微软雅黑" panose="020B0503020204020204" charset="-122"/>
                <a:ea typeface="微软雅黑" panose="020B0503020204020204" charset="-122"/>
              </a:rPr>
              <a:t>在双方协商一致的基础上，明确地规定具体的价格，即</a:t>
            </a:r>
            <a:r>
              <a:rPr lang="en-US" altLang="zh-CN" sz="2000" dirty="0" err="1">
                <a:solidFill>
                  <a:srgbClr val="C00000"/>
                </a:solidFill>
                <a:latin typeface="微软雅黑" panose="020B0503020204020204" charset="-122"/>
                <a:ea typeface="微软雅黑" panose="020B0503020204020204" charset="-122"/>
              </a:rPr>
              <a:t>固定价格</a:t>
            </a:r>
            <a:r>
              <a:rPr lang="en-US" altLang="zh-CN" sz="2000" dirty="0">
                <a:latin typeface="微软雅黑" panose="020B0503020204020204" charset="-122"/>
                <a:ea typeface="微软雅黑" panose="020B0503020204020204" charset="-122"/>
              </a:rPr>
              <a:t>。</a:t>
            </a:r>
          </a:p>
          <a:p>
            <a:pPr lvl="0">
              <a:lnSpc>
                <a:spcPct val="150000"/>
              </a:lnSpc>
              <a:spcBef>
                <a:spcPct val="0"/>
              </a:spcBef>
            </a:pPr>
            <a:r>
              <a:rPr lang="en-US" altLang="zh-CN" sz="2000" dirty="0">
                <a:solidFill>
                  <a:srgbClr val="C00000"/>
                </a:solidFill>
                <a:latin typeface="微软雅黑" panose="020B0503020204020204" charset="-122"/>
                <a:ea typeface="微软雅黑" panose="020B0503020204020204" charset="-122"/>
              </a:rPr>
              <a:t>  1．非固定价格</a:t>
            </a:r>
          </a:p>
          <a:p>
            <a:pPr lvl="0">
              <a:lnSpc>
                <a:spcPct val="150000"/>
              </a:lnSpc>
              <a:spcBef>
                <a:spcPct val="0"/>
              </a:spcBef>
            </a:pPr>
            <a:r>
              <a:rPr lang="en-US" altLang="zh-CN" sz="2000" dirty="0">
                <a:latin typeface="微软雅黑" panose="020B0503020204020204" charset="-122"/>
                <a:ea typeface="微软雅黑" panose="020B0503020204020204" charset="-122"/>
              </a:rPr>
              <a:t>    非固定价格，即一般业务中所说的“</a:t>
            </a:r>
            <a:r>
              <a:rPr lang="en-US" altLang="zh-CN" sz="2000" dirty="0" err="1">
                <a:latin typeface="微软雅黑" panose="020B0503020204020204" charset="-122"/>
                <a:ea typeface="微软雅黑" panose="020B0503020204020204" charset="-122"/>
              </a:rPr>
              <a:t>活价</a:t>
            </a:r>
            <a:r>
              <a:rPr lang="en-US" altLang="zh-CN" sz="2000" dirty="0">
                <a:latin typeface="微软雅黑" panose="020B0503020204020204" charset="-122"/>
                <a:ea typeface="微软雅黑" panose="020B0503020204020204" charset="-122"/>
              </a:rPr>
              <a:t>”，</a:t>
            </a:r>
            <a:r>
              <a:rPr lang="en-US" altLang="zh-CN" sz="2000" dirty="0" err="1">
                <a:latin typeface="微软雅黑" panose="020B0503020204020204" charset="-122"/>
                <a:ea typeface="微软雅黑" panose="020B0503020204020204" charset="-122"/>
              </a:rPr>
              <a:t>可分为以下几种情况</a:t>
            </a:r>
            <a:r>
              <a:rPr lang="en-US" altLang="zh-CN" sz="2000" dirty="0">
                <a:latin typeface="微软雅黑" panose="020B0503020204020204" charset="-122"/>
                <a:ea typeface="微软雅黑" panose="020B0503020204020204" charset="-122"/>
              </a:rPr>
              <a:t>：</a:t>
            </a:r>
          </a:p>
          <a:p>
            <a:pPr lvl="0">
              <a:lnSpc>
                <a:spcPct val="150000"/>
              </a:lnSpc>
              <a:spcBef>
                <a:spcPct val="0"/>
              </a:spcBef>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具体价格待定</a:t>
            </a:r>
            <a:r>
              <a:rPr lang="en-US" altLang="zh-CN" sz="2000" dirty="0">
                <a:latin typeface="楷体" panose="02010609060101010101" pitchFamily="49" charset="-122"/>
                <a:ea typeface="楷体" panose="02010609060101010101" pitchFamily="49" charset="-122"/>
              </a:rPr>
              <a:t>。明确规定定价时间和定价方法。</a:t>
            </a:r>
          </a:p>
          <a:p>
            <a:pPr lvl="0">
              <a:lnSpc>
                <a:spcPct val="150000"/>
              </a:lnSpc>
              <a:spcBef>
                <a:spcPct val="0"/>
              </a:spcBef>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en-US" altLang="zh-CN" sz="2000" u="sng" dirty="0">
                <a:solidFill>
                  <a:srgbClr val="C00000"/>
                </a:solidFill>
                <a:latin typeface="楷体" panose="02010609060101010101" pitchFamily="49" charset="-122"/>
                <a:ea typeface="楷体" panose="02010609060101010101" pitchFamily="49" charset="-122"/>
              </a:rPr>
              <a:t>暂定价格</a:t>
            </a:r>
            <a:r>
              <a:rPr lang="en-US" altLang="zh-CN" sz="2000" dirty="0">
                <a:latin typeface="楷体" panose="02010609060101010101" pitchFamily="49" charset="-122"/>
                <a:ea typeface="楷体" panose="02010609060101010101" pitchFamily="49" charset="-122"/>
              </a:rPr>
              <a:t>。在合同中先订立一个初步价格，再确定最后价格，多退少补。</a:t>
            </a:r>
          </a:p>
          <a:p>
            <a:pPr lvl="0">
              <a:lnSpc>
                <a:spcPct val="150000"/>
              </a:lnSpc>
              <a:spcBef>
                <a:spcPct val="0"/>
              </a:spcBef>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en-US" altLang="zh-CN" sz="2000" u="sng" dirty="0">
                <a:solidFill>
                  <a:srgbClr val="C00000"/>
                </a:solidFill>
                <a:latin typeface="楷体" panose="02010609060101010101" pitchFamily="49" charset="-122"/>
                <a:ea typeface="楷体" panose="02010609060101010101" pitchFamily="49" charset="-122"/>
              </a:rPr>
              <a:t>部分固定价格</a:t>
            </a:r>
            <a:r>
              <a:rPr lang="en-US" altLang="zh-CN" sz="2000" dirty="0">
                <a:latin typeface="楷体" panose="02010609060101010101" pitchFamily="49" charset="-122"/>
                <a:ea typeface="楷体" panose="02010609060101010101" pitchFamily="49" charset="-122"/>
              </a:rPr>
              <a:t>，</a:t>
            </a:r>
            <a:r>
              <a:rPr lang="en-US" altLang="zh-CN" sz="2000" u="sng" dirty="0">
                <a:solidFill>
                  <a:srgbClr val="C00000"/>
                </a:solidFill>
                <a:latin typeface="楷体" panose="02010609060101010101" pitchFamily="49" charset="-122"/>
                <a:ea typeface="楷体" panose="02010609060101010101" pitchFamily="49" charset="-122"/>
              </a:rPr>
              <a:t>部分非固定</a:t>
            </a:r>
            <a:r>
              <a:rPr lang="en-US" altLang="zh-CN" sz="2000" dirty="0">
                <a:latin typeface="楷体" panose="02010609060101010101" pitchFamily="49" charset="-122"/>
                <a:ea typeface="楷体" panose="02010609060101010101" pitchFamily="49" charset="-122"/>
              </a:rPr>
              <a:t>价格。</a:t>
            </a:r>
          </a:p>
        </p:txBody>
      </p:sp>
      <p:sp>
        <p:nvSpPr>
          <p:cNvPr id="84" name="矩形 8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47"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圆角矩形 48"/>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5273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solidFill>
            <a:srgbClr val="FFC000"/>
          </a:solid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5" name="矩形 4"/>
          <p:cNvSpPr/>
          <p:nvPr/>
        </p:nvSpPr>
        <p:spPr>
          <a:xfrm>
            <a:off x="2990916" y="2898027"/>
            <a:ext cx="8897403" cy="2862322"/>
          </a:xfrm>
          <a:prstGeom prst="rect">
            <a:avLst/>
          </a:prstGeom>
        </p:spPr>
        <p:txBody>
          <a:bodyPr wrap="square">
            <a:spAutoFit/>
          </a:bodyPr>
          <a:lstStyle/>
          <a:p>
            <a:pPr lvl="0">
              <a:lnSpc>
                <a:spcPct val="150000"/>
              </a:lnSpc>
              <a:spcBef>
                <a:spcPct val="0"/>
              </a:spcBef>
            </a:pPr>
            <a:r>
              <a:rPr lang="en-US" altLang="zh-CN" sz="2000" dirty="0">
                <a:solidFill>
                  <a:srgbClr val="C00000"/>
                </a:solidFill>
                <a:latin typeface="微软雅黑" panose="020B0503020204020204" charset="-122"/>
                <a:ea typeface="微软雅黑" panose="020B0503020204020204" charset="-122"/>
              </a:rPr>
              <a:t>2．价格调整条款</a:t>
            </a:r>
          </a:p>
          <a:p>
            <a:pPr lvl="0">
              <a:lnSpc>
                <a:spcPct val="150000"/>
              </a:lnSpc>
              <a:spcBef>
                <a:spcPct val="0"/>
              </a:spcBef>
            </a:pPr>
            <a:r>
              <a:rPr lang="en-US" altLang="zh-CN" sz="2000" dirty="0">
                <a:latin typeface="微软雅黑" panose="020B0503020204020204" charset="-122"/>
                <a:ea typeface="微软雅黑" panose="020B0503020204020204" charset="-122"/>
              </a:rPr>
              <a:t>    </a:t>
            </a:r>
            <a:r>
              <a:rPr lang="en-US" altLang="zh-CN" sz="2000" dirty="0" smtClean="0">
                <a:latin typeface="微软雅黑" panose="020B0503020204020204" charset="-122"/>
                <a:ea typeface="微软雅黑" panose="020B0503020204020204" charset="-122"/>
              </a:rPr>
              <a:t>  </a:t>
            </a:r>
            <a:r>
              <a:rPr lang="en-US" altLang="zh-CN" sz="2000" dirty="0" err="1" smtClean="0">
                <a:latin typeface="微软雅黑" panose="020B0503020204020204" charset="-122"/>
                <a:ea typeface="微软雅黑" panose="020B0503020204020204" charset="-122"/>
              </a:rPr>
              <a:t>在国际货物买卖中</a:t>
            </a:r>
            <a:r>
              <a:rPr lang="en-US" altLang="zh-CN" sz="2000" dirty="0" err="1">
                <a:latin typeface="微软雅黑" panose="020B0503020204020204" charset="-122"/>
                <a:ea typeface="微软雅黑" panose="020B0503020204020204" charset="-122"/>
              </a:rPr>
              <a:t>，有的合同除规定具体价格外,还规定有各种不同的价格调整条款</a:t>
            </a:r>
            <a:r>
              <a:rPr lang="en-US" altLang="zh-CN" sz="2000" dirty="0">
                <a:latin typeface="微软雅黑" panose="020B0503020204020204" charset="-122"/>
                <a:ea typeface="微软雅黑" panose="020B0503020204020204" charset="-122"/>
              </a:rPr>
              <a:t>。</a:t>
            </a:r>
          </a:p>
          <a:p>
            <a:pPr lvl="0">
              <a:lnSpc>
                <a:spcPct val="150000"/>
              </a:lnSpc>
              <a:spcBef>
                <a:spcPct val="0"/>
              </a:spcBef>
            </a:pPr>
            <a:r>
              <a:rPr lang="en-US" altLang="zh-CN" sz="2000" dirty="0">
                <a:latin typeface="微软雅黑" panose="020B0503020204020204" charset="-122"/>
                <a:ea typeface="微软雅黑" panose="020B0503020204020204" charset="-122"/>
              </a:rPr>
              <a:t>     </a:t>
            </a:r>
            <a:r>
              <a:rPr lang="en-US" altLang="zh-CN" sz="2000" dirty="0" smtClean="0">
                <a:latin typeface="微软雅黑" panose="020B0503020204020204" charset="-122"/>
                <a:ea typeface="微软雅黑" panose="020B0503020204020204" charset="-122"/>
              </a:rPr>
              <a:t> </a:t>
            </a:r>
            <a:r>
              <a:rPr lang="en-US" altLang="zh-CN" sz="2000" dirty="0" smtClean="0">
                <a:latin typeface="楷体" panose="02010609060101010101" charset="-122"/>
                <a:ea typeface="楷体" panose="02010609060101010101" charset="-122"/>
              </a:rPr>
              <a:t>比如</a:t>
            </a:r>
            <a:r>
              <a:rPr lang="en-US" altLang="zh-CN" sz="2000" dirty="0">
                <a:latin typeface="楷体" panose="02010609060101010101" charset="-122"/>
                <a:ea typeface="楷体" panose="02010609060101010101" charset="-122"/>
              </a:rPr>
              <a:t>：对加工周期较长的机械设备合同，都普遍采用“价格调整条款”，要求只规定初步价格，同时规定原料价格、工资发生变化时，卖方可以要求买房调整价格。</a:t>
            </a:r>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7"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48"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圆角矩形 49"/>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13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solidFill>
            <a:srgbClr val="FFC000"/>
          </a:solid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2" name="矩形 1"/>
          <p:cNvSpPr/>
          <p:nvPr/>
        </p:nvSpPr>
        <p:spPr>
          <a:xfrm>
            <a:off x="2726301" y="2781345"/>
            <a:ext cx="9356892" cy="2862322"/>
          </a:xfrm>
          <a:prstGeom prst="rect">
            <a:avLst/>
          </a:prstGeom>
        </p:spPr>
        <p:txBody>
          <a:bodyPr wrap="square">
            <a:spAutoFit/>
          </a:bodyPr>
          <a:lstStyle/>
          <a:p>
            <a:pPr lvl="0">
              <a:lnSpc>
                <a:spcPct val="150000"/>
              </a:lnSpc>
              <a:spcBef>
                <a:spcPct val="0"/>
              </a:spcBef>
            </a:pPr>
            <a:r>
              <a:rPr lang="en-US" altLang="zh-CN" sz="2000" dirty="0" smtClean="0">
                <a:solidFill>
                  <a:srgbClr val="C00000"/>
                </a:solidFill>
                <a:latin typeface="微软雅黑" panose="020B0503020204020204" charset="-122"/>
                <a:ea typeface="微软雅黑" panose="020B0503020204020204" charset="-122"/>
              </a:rPr>
              <a:t>3. </a:t>
            </a:r>
            <a:r>
              <a:rPr lang="en-US" altLang="zh-CN" sz="2000" dirty="0" err="1" smtClean="0">
                <a:solidFill>
                  <a:srgbClr val="C00000"/>
                </a:solidFill>
                <a:latin typeface="微软雅黑" panose="020B0503020204020204" charset="-122"/>
                <a:ea typeface="微软雅黑" panose="020B0503020204020204" charset="-122"/>
              </a:rPr>
              <a:t>套期保值</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lvl="0">
              <a:lnSpc>
                <a:spcPct val="150000"/>
              </a:lnSpc>
              <a:spcBef>
                <a:spcPct val="0"/>
              </a:spcBef>
            </a:pPr>
            <a:r>
              <a:rPr lang="en-US" altLang="zh-CN" sz="2000" dirty="0" err="1" smtClean="0">
                <a:latin typeface="楷体" panose="02010609060101010101" pitchFamily="49" charset="-122"/>
                <a:ea typeface="楷体" panose="02010609060101010101" pitchFamily="49" charset="-122"/>
              </a:rPr>
              <a:t>是期货市场交易者将期货交易与现货交易结合起来进行的一种市场行为</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微软雅黑" panose="020B0503020204020204" charset="-122"/>
                <a:ea typeface="微软雅黑" panose="020B0503020204020204" charset="-122"/>
              </a:rPr>
              <a:t> </a:t>
            </a:r>
            <a:endParaRPr lang="en-US" altLang="zh-CN" sz="2000" dirty="0">
              <a:latin typeface="微软雅黑" panose="020B0503020204020204" charset="-122"/>
              <a:ea typeface="微软雅黑" panose="020B0503020204020204" charset="-122"/>
            </a:endParaRPr>
          </a:p>
          <a:p>
            <a:pPr lvl="0">
              <a:lnSpc>
                <a:spcPct val="150000"/>
              </a:lnSpc>
              <a:spcBef>
                <a:spcPct val="0"/>
              </a:spcBef>
            </a:pPr>
            <a:r>
              <a:rPr lang="en-US" altLang="zh-CN" sz="2000" dirty="0">
                <a:latin typeface="微软雅黑" panose="020B0503020204020204" charset="-122"/>
                <a:ea typeface="微软雅黑" panose="020B0503020204020204" charset="-122"/>
              </a:rPr>
              <a:t>（1）</a:t>
            </a:r>
            <a:r>
              <a:rPr lang="en-US" altLang="zh-CN" sz="2000" dirty="0">
                <a:solidFill>
                  <a:srgbClr val="C00000"/>
                </a:solidFill>
                <a:latin typeface="微软雅黑" panose="020B0503020204020204" charset="-122"/>
                <a:ea typeface="微软雅黑" panose="020B0503020204020204" charset="-122"/>
              </a:rPr>
              <a:t>卖期保值</a:t>
            </a:r>
            <a:r>
              <a:rPr lang="en-US" altLang="zh-CN" sz="2000" dirty="0">
                <a:latin typeface="微软雅黑" panose="020B0503020204020204" charset="-122"/>
                <a:ea typeface="微软雅黑" panose="020B0503020204020204" charset="-122"/>
              </a:rPr>
              <a:t>。</a:t>
            </a:r>
            <a:r>
              <a:rPr lang="en-US" altLang="zh-CN" sz="2000" dirty="0">
                <a:latin typeface="楷体" panose="02010609060101010101" pitchFamily="49" charset="-122"/>
                <a:ea typeface="楷体" panose="02010609060101010101" pitchFamily="49" charset="-122"/>
              </a:rPr>
              <a:t>卖期保值是指套期保值者根据现货交易情况，先卖出期货合同（或称为建立空头交易地位），</a:t>
            </a:r>
            <a:r>
              <a:rPr lang="en-US" altLang="zh-CN" sz="2000" dirty="0" err="1">
                <a:latin typeface="楷体" panose="02010609060101010101" pitchFamily="49" charset="-122"/>
                <a:ea typeface="楷体" panose="02010609060101010101" pitchFamily="49" charset="-122"/>
              </a:rPr>
              <a:t>再以多头进行平仓的做法</a:t>
            </a:r>
            <a:r>
              <a:rPr lang="en-US" altLang="zh-CN" sz="2000" dirty="0">
                <a:latin typeface="楷体" panose="02010609060101010101" pitchFamily="49" charset="-122"/>
                <a:ea typeface="楷体" panose="02010609060101010101" pitchFamily="49" charset="-122"/>
              </a:rPr>
              <a:t>。    </a:t>
            </a:r>
          </a:p>
          <a:p>
            <a:pPr lvl="0">
              <a:lnSpc>
                <a:spcPct val="150000"/>
              </a:lnSpc>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买期保值</a:t>
            </a:r>
            <a:r>
              <a:rPr lang="en-US" altLang="zh-CN" sz="2000" dirty="0">
                <a:latin typeface="微软雅黑" panose="020B0503020204020204" charset="-122"/>
                <a:ea typeface="微软雅黑" panose="020B0503020204020204" charset="-122"/>
              </a:rPr>
              <a:t>。</a:t>
            </a:r>
            <a:r>
              <a:rPr lang="en-US" altLang="zh-CN" sz="2000" dirty="0">
                <a:latin typeface="楷体" panose="02010609060101010101" pitchFamily="49" charset="-122"/>
                <a:ea typeface="楷体" panose="02010609060101010101" pitchFamily="49" charset="-122"/>
              </a:rPr>
              <a:t>买期保值是指套期保值者根据现货交易情况，先在期货市场上买入期货合同（称为建立多头交易地位），</a:t>
            </a:r>
            <a:r>
              <a:rPr lang="en-US" altLang="zh-CN" sz="2000" dirty="0" err="1">
                <a:latin typeface="楷体" panose="02010609060101010101" pitchFamily="49" charset="-122"/>
                <a:ea typeface="楷体" panose="02010609060101010101" pitchFamily="49" charset="-122"/>
              </a:rPr>
              <a:t>再卖出期货合同进行平仓的做法</a:t>
            </a:r>
            <a:r>
              <a:rPr lang="en-US" altLang="zh-CN" sz="2000" dirty="0">
                <a:latin typeface="楷体" panose="02010609060101010101" pitchFamily="49" charset="-122"/>
                <a:ea typeface="楷体" panose="02010609060101010101" pitchFamily="49" charset="-122"/>
              </a:rPr>
              <a:t>。</a:t>
            </a:r>
          </a:p>
        </p:txBody>
      </p:sp>
      <p:sp>
        <p:nvSpPr>
          <p:cNvPr id="4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圆角矩形 47"/>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78598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7"/>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952030"/>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539940" y="5138165"/>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539940" y="5597470"/>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539940" y="6110971"/>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332894" y="241567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7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75"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圆角矩形 80"/>
          <p:cNvSpPr/>
          <p:nvPr/>
        </p:nvSpPr>
        <p:spPr>
          <a:xfrm>
            <a:off x="10011953" y="96784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54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6254866"/>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332894" y="241567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7"/>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952030"/>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4" name="矩形 73"/>
          <p:cNvSpPr/>
          <p:nvPr/>
        </p:nvSpPr>
        <p:spPr>
          <a:xfrm>
            <a:off x="5501825" y="4800524"/>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320595"/>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861757"/>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78"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7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圆角矩形 80"/>
          <p:cNvSpPr/>
          <p:nvPr/>
        </p:nvSpPr>
        <p:spPr>
          <a:xfrm>
            <a:off x="10011953" y="96784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08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332894" y="241567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7"/>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952030"/>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4" name="矩形 73"/>
          <p:cNvSpPr/>
          <p:nvPr/>
        </p:nvSpPr>
        <p:spPr>
          <a:xfrm>
            <a:off x="5501825" y="4800524"/>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320595"/>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861757"/>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7236112" y="4315395"/>
            <a:ext cx="4352660" cy="1338828"/>
          </a:xfrm>
          <a:prstGeom prst="rect">
            <a:avLst/>
          </a:prstGeom>
        </p:spPr>
        <p:txBody>
          <a:bodyPr wrap="square">
            <a:spAutoFit/>
          </a:bodyPr>
          <a:lstStyle/>
          <a:p>
            <a:pPr lvl="0">
              <a:lnSpc>
                <a:spcPct val="150000"/>
              </a:lnSpc>
              <a:spcBef>
                <a:spcPct val="0"/>
              </a:spcBef>
            </a:pPr>
            <a:r>
              <a:rPr lang="en-US" altLang="zh-CN" dirty="0">
                <a:latin typeface="楷体" panose="02010609060101010101" pitchFamily="49" charset="-122"/>
                <a:ea typeface="楷体" panose="02010609060101010101" pitchFamily="49" charset="-122"/>
              </a:rPr>
              <a:t>（1）</a:t>
            </a:r>
            <a:r>
              <a:rPr lang="en-US" altLang="zh-CN" u="sng" dirty="0">
                <a:solidFill>
                  <a:srgbClr val="C00000"/>
                </a:solidFill>
                <a:latin typeface="楷体" panose="02010609060101010101" pitchFamily="49" charset="-122"/>
                <a:ea typeface="楷体" panose="02010609060101010101" pitchFamily="49" charset="-122"/>
              </a:rPr>
              <a:t>具体价格待定</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0">
              <a:lnSpc>
                <a:spcPct val="150000"/>
              </a:lnSpc>
              <a:spcBef>
                <a:spcPct val="0"/>
              </a:spcBef>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en-US" altLang="zh-CN" u="sng" dirty="0">
                <a:solidFill>
                  <a:srgbClr val="C00000"/>
                </a:solidFill>
                <a:latin typeface="楷体" panose="02010609060101010101" pitchFamily="49" charset="-122"/>
                <a:ea typeface="楷体" panose="02010609060101010101" pitchFamily="49" charset="-122"/>
              </a:rPr>
              <a:t>暂定价格</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0">
              <a:lnSpc>
                <a:spcPct val="150000"/>
              </a:lnSpc>
              <a:spcBef>
                <a:spcPct val="0"/>
              </a:spcBef>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3）</a:t>
            </a:r>
            <a:r>
              <a:rPr lang="en-US" altLang="zh-CN" u="sng" dirty="0">
                <a:solidFill>
                  <a:srgbClr val="C00000"/>
                </a:solidFill>
                <a:latin typeface="楷体" panose="02010609060101010101" pitchFamily="49" charset="-122"/>
                <a:ea typeface="楷体" panose="02010609060101010101" pitchFamily="49" charset="-122"/>
              </a:rPr>
              <a:t>部分固定价格</a:t>
            </a:r>
            <a:r>
              <a:rPr lang="en-US" altLang="zh-CN" dirty="0">
                <a:latin typeface="楷体" panose="02010609060101010101" pitchFamily="49" charset="-122"/>
                <a:ea typeface="楷体" panose="02010609060101010101" pitchFamily="49" charset="-122"/>
              </a:rPr>
              <a:t>，</a:t>
            </a:r>
            <a:r>
              <a:rPr lang="en-US" altLang="zh-CN" u="sng" dirty="0">
                <a:solidFill>
                  <a:srgbClr val="C00000"/>
                </a:solidFill>
                <a:latin typeface="楷体" panose="02010609060101010101" pitchFamily="49" charset="-122"/>
                <a:ea typeface="楷体" panose="02010609060101010101" pitchFamily="49" charset="-122"/>
              </a:rPr>
              <a:t>部分非固定价格。</a:t>
            </a:r>
          </a:p>
        </p:txBody>
      </p:sp>
      <p:sp>
        <p:nvSpPr>
          <p:cNvPr id="78" name="左大括号 77"/>
          <p:cNvSpPr/>
          <p:nvPr/>
        </p:nvSpPr>
        <p:spPr>
          <a:xfrm>
            <a:off x="7148747" y="4562822"/>
            <a:ext cx="131183" cy="8755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80"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圆角矩形 81"/>
          <p:cNvSpPr/>
          <p:nvPr/>
        </p:nvSpPr>
        <p:spPr>
          <a:xfrm>
            <a:off x="10011953" y="96784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80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2772" y="3980027"/>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提高人员素质</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2929502" y="1728224"/>
            <a:ext cx="8623870" cy="3416320"/>
          </a:xfrm>
          <a:prstGeom prst="rect">
            <a:avLst/>
          </a:prstGeom>
        </p:spPr>
        <p:txBody>
          <a:bodyPr wrap="square">
            <a:spAutoFit/>
          </a:bodyPr>
          <a:lstStyle/>
          <a:p>
            <a:pPr lvl="0">
              <a:lnSpc>
                <a:spcPct val="150000"/>
              </a:lnSpc>
              <a:spcBef>
                <a:spcPct val="0"/>
              </a:spcBef>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谈判人员的素质要在经常的谈判实践磨练中不断发展的，</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以事业为重，有较强自我控制能力，不图虚荣，敢于负责。</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应该知识面广，谦虚好学，能虚心求教他人。</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应该深入细致，洞察力强，信息渠道多，善于营造竞争局面，多方择优</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应对政治与经济的辩证关系有所认识</a:t>
            </a:r>
          </a:p>
        </p:txBody>
      </p:sp>
      <p:sp>
        <p:nvSpPr>
          <p:cNvPr id="46" name="矩形 45"/>
          <p:cNvSpPr/>
          <p:nvPr/>
        </p:nvSpPr>
        <p:spPr>
          <a:xfrm>
            <a:off x="-63992" y="3234175"/>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1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7.3.4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提高谈判人员的素质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圆角矩形 18"/>
          <p:cNvSpPr/>
          <p:nvPr/>
        </p:nvSpPr>
        <p:spPr>
          <a:xfrm>
            <a:off x="9816146" y="1209619"/>
            <a:ext cx="1389247"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329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a:t>
            </a:r>
            <a:r>
              <a:rPr lang="zh-CN" altLang="en-US" sz="2400" dirty="0">
                <a:latin typeface="微软雅黑" panose="020B0503020204020204" pitchFamily="34" charset="-122"/>
                <a:ea typeface="微软雅黑" panose="020B0503020204020204" pitchFamily="34" charset="-122"/>
                <a:sym typeface="宋体" pitchFamily="2" charset="-122"/>
              </a:rPr>
              <a:t>下列选项中，属于人员风险的</a:t>
            </a:r>
            <a:r>
              <a:rPr lang="zh-CN" altLang="en-US" sz="2400" dirty="0" smtClean="0">
                <a:latin typeface="微软雅黑" panose="020B0503020204020204" pitchFamily="34" charset="-122"/>
                <a:ea typeface="微软雅黑" panose="020B0503020204020204" pitchFamily="34" charset="-122"/>
                <a:sym typeface="宋体" pitchFamily="2" charset="-122"/>
              </a:rPr>
              <a:t>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自然风险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374049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14.</a:t>
            </a:r>
            <a:r>
              <a:rPr lang="zh-CN" altLang="en-US" sz="2400" dirty="0">
                <a:latin typeface="微软雅黑" panose="020B0503020204020204" pitchFamily="34" charset="-122"/>
                <a:ea typeface="微软雅黑" panose="020B0503020204020204" pitchFamily="34" charset="-122"/>
                <a:sym typeface="宋体" pitchFamily="2" charset="-122"/>
              </a:rPr>
              <a:t>马丁</a:t>
            </a:r>
            <a:r>
              <a:rPr lang="en-US" altLang="zh-CN" sz="2400" dirty="0">
                <a:latin typeface="微软雅黑" panose="020B0503020204020204" pitchFamily="34" charset="-122"/>
                <a:ea typeface="微软雅黑" panose="020B0503020204020204" pitchFamily="34" charset="-122"/>
                <a:sym typeface="宋体" pitchFamily="2" charset="-122"/>
              </a:rPr>
              <a:t>·</a:t>
            </a:r>
            <a:r>
              <a:rPr lang="zh-CN" altLang="en-US" sz="2400" dirty="0">
                <a:latin typeface="微软雅黑" panose="020B0503020204020204" pitchFamily="34" charset="-122"/>
                <a:ea typeface="微软雅黑" panose="020B0503020204020204" pitchFamily="34" charset="-122"/>
                <a:sym typeface="宋体" pitchFamily="2" charset="-122"/>
              </a:rPr>
              <a:t>迈耶曾说，“它既是能发挥巨大作用的杰克尔博士，又是能带来巨大风险的海地先生。”它代指（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期货交易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外汇交易</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87447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14.</a:t>
            </a:r>
            <a:r>
              <a:rPr lang="zh-CN" altLang="en-US" sz="2400" dirty="0">
                <a:latin typeface="微软雅黑" panose="020B0503020204020204" pitchFamily="34" charset="-122"/>
                <a:ea typeface="微软雅黑" panose="020B0503020204020204" pitchFamily="34" charset="-122"/>
                <a:sym typeface="宋体" pitchFamily="2" charset="-122"/>
              </a:rPr>
              <a:t>马丁</a:t>
            </a:r>
            <a:r>
              <a:rPr lang="en-US" altLang="zh-CN" sz="2400" dirty="0">
                <a:latin typeface="微软雅黑" panose="020B0503020204020204" pitchFamily="34" charset="-122"/>
                <a:ea typeface="微软雅黑" panose="020B0503020204020204" pitchFamily="34" charset="-122"/>
                <a:sym typeface="宋体" pitchFamily="2" charset="-122"/>
              </a:rPr>
              <a:t>·</a:t>
            </a:r>
            <a:r>
              <a:rPr lang="zh-CN" altLang="en-US" sz="2400" dirty="0">
                <a:latin typeface="微软雅黑" panose="020B0503020204020204" pitchFamily="34" charset="-122"/>
                <a:ea typeface="微软雅黑" panose="020B0503020204020204" pitchFamily="34" charset="-122"/>
                <a:sym typeface="宋体" pitchFamily="2" charset="-122"/>
              </a:rPr>
              <a:t>迈耶曾说，“它既是能发挥巨大作用的杰克尔博士，又是能带来巨大风险的海地先生。”它代指（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期货交易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外汇交易</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5392986"/>
            <a:ext cx="10536219" cy="646331"/>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20108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15.</a:t>
            </a:r>
            <a:r>
              <a:rPr lang="zh-CN" altLang="en-US" sz="2400" dirty="0">
                <a:latin typeface="微软雅黑" panose="020B0503020204020204" pitchFamily="34" charset="-122"/>
                <a:ea typeface="微软雅黑" panose="020B0503020204020204" pitchFamily="34" charset="-122"/>
                <a:sym typeface="宋体" pitchFamily="2" charset="-122"/>
              </a:rPr>
              <a:t>套期保值者根据现货交易情况，先在期货市场上建立多头交易地位，然后再以卖出期货合同进行平仓的做法叫（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掉</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p:txBody>
      </p:sp>
    </p:spTree>
    <p:extLst>
      <p:ext uri="{BB962C8B-B14F-4D97-AF65-F5344CB8AC3E}">
        <p14:creationId xmlns:p14="http://schemas.microsoft.com/office/powerpoint/2010/main" val="167723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15.</a:t>
            </a:r>
            <a:r>
              <a:rPr lang="zh-CN" altLang="en-US" sz="2400" dirty="0">
                <a:latin typeface="微软雅黑" panose="020B0503020204020204" pitchFamily="34" charset="-122"/>
                <a:ea typeface="微软雅黑" panose="020B0503020204020204" pitchFamily="34" charset="-122"/>
                <a:sym typeface="宋体" pitchFamily="2" charset="-122"/>
              </a:rPr>
              <a:t>套期保值者根据现货交易情况，先在期货市场上建立多头交易地位，然后再以卖出期货合同进行平仓的做法叫（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掉</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116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16.</a:t>
            </a:r>
            <a:r>
              <a:rPr lang="zh-CN" altLang="en-US" sz="2400" dirty="0">
                <a:latin typeface="微软雅黑" panose="020B0503020204020204" pitchFamily="34" charset="-122"/>
                <a:ea typeface="微软雅黑" panose="020B0503020204020204" pitchFamily="34" charset="-122"/>
                <a:sym typeface="宋体" pitchFamily="2" charset="-122"/>
              </a:rPr>
              <a:t>事先以较小的代价购买一种在未来规定的时间内以某一确定价格卖出某种金融工具的做法叫做（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期保值</a:t>
            </a:r>
          </a:p>
        </p:txBody>
      </p:sp>
    </p:spTree>
    <p:extLst>
      <p:ext uri="{BB962C8B-B14F-4D97-AF65-F5344CB8AC3E}">
        <p14:creationId xmlns:p14="http://schemas.microsoft.com/office/powerpoint/2010/main" val="155744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16.</a:t>
            </a:r>
            <a:r>
              <a:rPr lang="zh-CN" altLang="en-US" sz="2400" dirty="0">
                <a:latin typeface="微软雅黑" panose="020B0503020204020204" pitchFamily="34" charset="-122"/>
                <a:ea typeface="微软雅黑" panose="020B0503020204020204" pitchFamily="34" charset="-122"/>
                <a:sym typeface="宋体" pitchFamily="2" charset="-122"/>
              </a:rPr>
              <a:t>事先以较小的代价购买一种在未来规定的时间内以某一确定价格卖出某种金融工具的做法叫做（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期保值</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5075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17.</a:t>
            </a:r>
            <a:r>
              <a:rPr lang="zh-CN" altLang="en-US" sz="2400" dirty="0">
                <a:latin typeface="微软雅黑" panose="020B0503020204020204" pitchFamily="34" charset="-122"/>
                <a:ea typeface="微软雅黑" panose="020B0503020204020204" pitchFamily="34" charset="-122"/>
                <a:sym typeface="宋体" pitchFamily="2" charset="-122"/>
              </a:rPr>
              <a:t>非固定价格也称“活价”，其包括（ ）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暂定价格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规定</a:t>
            </a:r>
            <a:r>
              <a:rPr lang="zh-CN" altLang="en-US" sz="2400" dirty="0" smtClean="0">
                <a:latin typeface="微软雅黑" panose="020B0503020204020204" pitchFamily="34" charset="-122"/>
                <a:ea typeface="微软雅黑" panose="020B0503020204020204" pitchFamily="34" charset="-122"/>
                <a:sym typeface="宋体" pitchFamily="2" charset="-122"/>
              </a:rPr>
              <a:t>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具体</a:t>
            </a:r>
            <a:r>
              <a:rPr lang="zh-CN" altLang="en-US" sz="2400" dirty="0">
                <a:latin typeface="微软雅黑" panose="020B0503020204020204" pitchFamily="34" charset="-122"/>
                <a:ea typeface="微软雅黑" panose="020B0503020204020204" pitchFamily="34" charset="-122"/>
                <a:sym typeface="宋体" pitchFamily="2" charset="-122"/>
              </a:rPr>
              <a:t>价格待</a:t>
            </a:r>
            <a:r>
              <a:rPr lang="zh-CN" altLang="en-US" sz="2400" dirty="0" smtClean="0">
                <a:latin typeface="微软雅黑" panose="020B0503020204020204" pitchFamily="34" charset="-122"/>
                <a:ea typeface="微软雅黑" panose="020B0503020204020204" pitchFamily="34" charset="-122"/>
                <a:sym typeface="宋体" pitchFamily="2" charset="-122"/>
              </a:rPr>
              <a:t>定</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价格调整条款</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部分</a:t>
            </a:r>
            <a:r>
              <a:rPr lang="zh-CN" altLang="en-US" sz="2400" dirty="0">
                <a:latin typeface="微软雅黑" panose="020B0503020204020204" pitchFamily="34" charset="-122"/>
                <a:ea typeface="微软雅黑" panose="020B0503020204020204" pitchFamily="34" charset="-122"/>
                <a:sym typeface="宋体" pitchFamily="2" charset="-122"/>
              </a:rPr>
              <a:t>固定价格，部分非固定价格</a:t>
            </a:r>
          </a:p>
        </p:txBody>
      </p:sp>
    </p:spTree>
    <p:extLst>
      <p:ext uri="{BB962C8B-B14F-4D97-AF65-F5344CB8AC3E}">
        <p14:creationId xmlns:p14="http://schemas.microsoft.com/office/powerpoint/2010/main" val="402862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17.</a:t>
            </a:r>
            <a:r>
              <a:rPr lang="zh-CN" altLang="en-US" sz="2400" dirty="0">
                <a:latin typeface="微软雅黑" panose="020B0503020204020204" pitchFamily="34" charset="-122"/>
                <a:ea typeface="微软雅黑" panose="020B0503020204020204" pitchFamily="34" charset="-122"/>
                <a:sym typeface="宋体" pitchFamily="2" charset="-122"/>
              </a:rPr>
              <a:t>非固定价格也称“活价”，其包括（ ）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暂定价格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规定</a:t>
            </a:r>
            <a:r>
              <a:rPr lang="zh-CN" altLang="en-US" sz="2400" dirty="0" smtClean="0">
                <a:latin typeface="微软雅黑" panose="020B0503020204020204" pitchFamily="34" charset="-122"/>
                <a:ea typeface="微软雅黑" panose="020B0503020204020204" pitchFamily="34" charset="-122"/>
                <a:sym typeface="宋体" pitchFamily="2" charset="-122"/>
              </a:rPr>
              <a:t>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具体</a:t>
            </a:r>
            <a:r>
              <a:rPr lang="zh-CN" altLang="en-US" sz="2400" dirty="0">
                <a:latin typeface="微软雅黑" panose="020B0503020204020204" pitchFamily="34" charset="-122"/>
                <a:ea typeface="微软雅黑" panose="020B0503020204020204" pitchFamily="34" charset="-122"/>
                <a:sym typeface="宋体" pitchFamily="2" charset="-122"/>
              </a:rPr>
              <a:t>价格待</a:t>
            </a:r>
            <a:r>
              <a:rPr lang="zh-CN" altLang="en-US" sz="2400" dirty="0" smtClean="0">
                <a:latin typeface="微软雅黑" panose="020B0503020204020204" pitchFamily="34" charset="-122"/>
                <a:ea typeface="微软雅黑" panose="020B0503020204020204" pitchFamily="34" charset="-122"/>
                <a:sym typeface="宋体" pitchFamily="2" charset="-122"/>
              </a:rPr>
              <a:t>定</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价格调整条款</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部分</a:t>
            </a:r>
            <a:r>
              <a:rPr lang="zh-CN" altLang="en-US" sz="2400" dirty="0">
                <a:latin typeface="微软雅黑" panose="020B0503020204020204" pitchFamily="34" charset="-122"/>
                <a:ea typeface="微软雅黑" panose="020B0503020204020204" pitchFamily="34" charset="-122"/>
                <a:sym typeface="宋体" pitchFamily="2" charset="-122"/>
              </a:rPr>
              <a:t>固定价格，部分非固定价格</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ACE</a:t>
            </a:r>
          </a:p>
        </p:txBody>
      </p:sp>
    </p:spTree>
    <p:extLst>
      <p:ext uri="{BB962C8B-B14F-4D97-AF65-F5344CB8AC3E}">
        <p14:creationId xmlns:p14="http://schemas.microsoft.com/office/powerpoint/2010/main" val="598758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1166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3914</TotalTime>
  <Words>4948</Words>
  <Application>Microsoft Office PowerPoint</Application>
  <PresentationFormat>自定义</PresentationFormat>
  <Paragraphs>1146</Paragraphs>
  <Slides>98</Slides>
  <Notes>98</Notes>
  <HiddenSlides>0</HiddenSlides>
  <MMClips>0</MMClips>
  <ScaleCrop>false</ScaleCrop>
  <HeadingPairs>
    <vt:vector size="4" baseType="variant">
      <vt:variant>
        <vt:lpstr>主题</vt:lpstr>
      </vt:variant>
      <vt:variant>
        <vt:i4>1</vt:i4>
      </vt:variant>
      <vt:variant>
        <vt:lpstr>幻灯片标题</vt:lpstr>
      </vt:variant>
      <vt:variant>
        <vt:i4>98</vt:i4>
      </vt:variant>
    </vt:vector>
  </HeadingPairs>
  <TitlesOfParts>
    <vt:vector size="9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Asmin</dc:creator>
  <cp:lastModifiedBy>thy</cp:lastModifiedBy>
  <cp:revision>560</cp:revision>
  <dcterms:created xsi:type="dcterms:W3CDTF">2018-05-15T04:43:17Z</dcterms:created>
  <dcterms:modified xsi:type="dcterms:W3CDTF">2018-12-04T06:23:07Z</dcterms:modified>
</cp:coreProperties>
</file>